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jpg" ContentType="image/jpg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43990" y="260985"/>
            <a:ext cx="8256018" cy="1066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#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3A3A3A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#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5431" y="1282825"/>
            <a:ext cx="3814445" cy="4163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3A3A3A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7181" y="1286445"/>
            <a:ext cx="3789679" cy="4057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3A3A3A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#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#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#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g"/><Relationship Id="rId8" Type="http://schemas.openxmlformats.org/officeDocument/2006/relationships/image" Target="../media/image2.jpg"/><Relationship Id="rId9" Type="http://schemas.openxmlformats.org/officeDocument/2006/relationships/image" Target="../media/image3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557527" y="5977128"/>
            <a:ext cx="1786127" cy="54559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3489959" y="5800344"/>
            <a:ext cx="920495" cy="79857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457200" y="5867400"/>
            <a:ext cx="950975" cy="65531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3534" y="266191"/>
            <a:ext cx="8256930" cy="1122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431" y="1218564"/>
            <a:ext cx="4412615" cy="186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3A3A3A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89004" y="6285774"/>
            <a:ext cx="1937384" cy="5340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#</a:t>
            </a:fld>
            <a:endParaRPr sz="1800">
              <a:latin typeface="Arial"/>
              <a:cs typeface="Arial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hyperlink" Target="http://www.aphl.org/" TargetMode="External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jp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12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9" Type="http://schemas.openxmlformats.org/officeDocument/2006/relationships/image" Target="../media/image12.jp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jp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jpg"/><Relationship Id="rId3" Type="http://schemas.openxmlformats.org/officeDocument/2006/relationships/image" Target="../media/image12.jp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12.jp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40.png"/><Relationship Id="rId10" Type="http://schemas.openxmlformats.org/officeDocument/2006/relationships/image" Target="../media/image41.png"/><Relationship Id="rId11" Type="http://schemas.openxmlformats.org/officeDocument/2006/relationships/image" Target="../media/image12.jp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g"/><Relationship Id="rId3" Type="http://schemas.openxmlformats.org/officeDocument/2006/relationships/image" Target="../media/image12.jp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3.jpg"/><Relationship Id="rId3" Type="http://schemas.openxmlformats.org/officeDocument/2006/relationships/image" Target="../media/image12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7" Type="http://schemas.openxmlformats.org/officeDocument/2006/relationships/image" Target="../media/image49.png"/><Relationship Id="rId8" Type="http://schemas.openxmlformats.org/officeDocument/2006/relationships/image" Target="../media/image50.png"/><Relationship Id="rId9" Type="http://schemas.openxmlformats.org/officeDocument/2006/relationships/image" Target="../media/image51.png"/><Relationship Id="rId10" Type="http://schemas.openxmlformats.org/officeDocument/2006/relationships/image" Target="../media/image52.png"/><Relationship Id="rId11" Type="http://schemas.openxmlformats.org/officeDocument/2006/relationships/image" Target="../media/image53.png"/><Relationship Id="rId12" Type="http://schemas.openxmlformats.org/officeDocument/2006/relationships/image" Target="../media/image12.jp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7" Type="http://schemas.openxmlformats.org/officeDocument/2006/relationships/image" Target="../media/image59.png"/><Relationship Id="rId8" Type="http://schemas.openxmlformats.org/officeDocument/2006/relationships/image" Target="../media/image60.png"/><Relationship Id="rId9" Type="http://schemas.openxmlformats.org/officeDocument/2006/relationships/image" Target="../media/image61.png"/><Relationship Id="rId10" Type="http://schemas.openxmlformats.org/officeDocument/2006/relationships/image" Target="../media/image62.png"/><Relationship Id="rId11" Type="http://schemas.openxmlformats.org/officeDocument/2006/relationships/image" Target="../media/image63.png"/><Relationship Id="rId12" Type="http://schemas.openxmlformats.org/officeDocument/2006/relationships/image" Target="../media/image64.png"/><Relationship Id="rId13" Type="http://schemas.openxmlformats.org/officeDocument/2006/relationships/image" Target="../media/image65.png"/><Relationship Id="rId14" Type="http://schemas.openxmlformats.org/officeDocument/2006/relationships/image" Target="../media/image66.png"/><Relationship Id="rId15" Type="http://schemas.openxmlformats.org/officeDocument/2006/relationships/image" Target="../media/image12.jp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jp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3" Type="http://schemas.openxmlformats.org/officeDocument/2006/relationships/image" Target="../media/image12.jp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3" Type="http://schemas.openxmlformats.org/officeDocument/2006/relationships/image" Target="../media/image12.jp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9.png"/><Relationship Id="rId3" Type="http://schemas.openxmlformats.org/officeDocument/2006/relationships/image" Target="../media/image12.jp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g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0.jpg"/><Relationship Id="rId3" Type="http://schemas.openxmlformats.org/officeDocument/2006/relationships/image" Target="../media/image12.jpg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jpg"/><Relationship Id="rId3" Type="http://schemas.openxmlformats.org/officeDocument/2006/relationships/image" Target="../media/image12.jp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2.png"/><Relationship Id="rId3" Type="http://schemas.openxmlformats.org/officeDocument/2006/relationships/image" Target="../media/image73.png"/><Relationship Id="rId4" Type="http://schemas.openxmlformats.org/officeDocument/2006/relationships/image" Target="../media/image12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8" Type="http://schemas.openxmlformats.org/officeDocument/2006/relationships/image" Target="../media/image80.png"/><Relationship Id="rId9" Type="http://schemas.openxmlformats.org/officeDocument/2006/relationships/image" Target="../media/image81.png"/><Relationship Id="rId10" Type="http://schemas.openxmlformats.org/officeDocument/2006/relationships/image" Target="../media/image82.png"/><Relationship Id="rId11" Type="http://schemas.openxmlformats.org/officeDocument/2006/relationships/image" Target="../media/image83.png"/><Relationship Id="rId12" Type="http://schemas.openxmlformats.org/officeDocument/2006/relationships/image" Target="../media/image84.png"/><Relationship Id="rId13" Type="http://schemas.openxmlformats.org/officeDocument/2006/relationships/image" Target="../media/image85.png"/><Relationship Id="rId14" Type="http://schemas.openxmlformats.org/officeDocument/2006/relationships/image" Target="../media/image12.jp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12.jp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Relationship Id="rId3" Type="http://schemas.openxmlformats.org/officeDocument/2006/relationships/image" Target="../media/image90.png"/><Relationship Id="rId4" Type="http://schemas.openxmlformats.org/officeDocument/2006/relationships/image" Target="../media/image91.png"/><Relationship Id="rId5" Type="http://schemas.openxmlformats.org/officeDocument/2006/relationships/image" Target="../media/image92.png"/><Relationship Id="rId6" Type="http://schemas.openxmlformats.org/officeDocument/2006/relationships/image" Target="../media/image93.png"/><Relationship Id="rId7" Type="http://schemas.openxmlformats.org/officeDocument/2006/relationships/image" Target="../media/image94.png"/><Relationship Id="rId8" Type="http://schemas.openxmlformats.org/officeDocument/2006/relationships/image" Target="../media/image95.png"/><Relationship Id="rId9" Type="http://schemas.openxmlformats.org/officeDocument/2006/relationships/image" Target="../media/image96.png"/><Relationship Id="rId10" Type="http://schemas.openxmlformats.org/officeDocument/2006/relationships/image" Target="../media/image12.jpg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iso.org/standard/66912.html" TargetMode="External"/><Relationship Id="rId3" Type="http://schemas.openxmlformats.org/officeDocument/2006/relationships/hyperlink" Target="https://www.unido.org/fileadmin/user_media/Publications/Pub_free/Complying_with_ISO_17025_A_practical_guidebook.pdf" TargetMode="External"/><Relationship Id="rId4" Type="http://schemas.openxmlformats.org/officeDocument/2006/relationships/hyperlink" Target="http://www.aihaaccreditedlabs.org/Policies/Pages/default.aspx" TargetMode="External"/><Relationship Id="rId5" Type="http://schemas.openxmlformats.org/officeDocument/2006/relationships/hyperlink" Target="http://asq.org/learn-about-quality/seven-basic-quality-tools/overview/overview.html" TargetMode="External"/><Relationship Id="rId6" Type="http://schemas.openxmlformats.org/officeDocument/2006/relationships/hyperlink" Target="https://www.epa.gov/sites/production/files/2015-07/documents/2014aphllabethicstraining.pdf" TargetMode="External"/><Relationship Id="rId7" Type="http://schemas.openxmlformats.org/officeDocument/2006/relationships/image" Target="../media/image12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jpg"/><Relationship Id="rId3" Type="http://schemas.openxmlformats.org/officeDocument/2006/relationships/image" Target="../media/image12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Relationship Id="rId3" Type="http://schemas.openxmlformats.org/officeDocument/2006/relationships/image" Target="../media/image12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12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12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86600" y="1575816"/>
            <a:ext cx="2057400" cy="365760"/>
          </a:xfrm>
          <a:custGeom>
            <a:avLst/>
            <a:gdLst/>
            <a:ahLst/>
            <a:cxnLst/>
            <a:rect l="l" t="t" r="r" b="b"/>
            <a:pathLst>
              <a:path w="2057400" h="365760">
                <a:moveTo>
                  <a:pt x="0" y="365760"/>
                </a:moveTo>
                <a:lnTo>
                  <a:pt x="2057400" y="365760"/>
                </a:lnTo>
                <a:lnTo>
                  <a:pt x="205740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1575816"/>
            <a:ext cx="7086600" cy="365760"/>
          </a:xfrm>
          <a:custGeom>
            <a:avLst/>
            <a:gdLst/>
            <a:ahLst/>
            <a:cxnLst/>
            <a:rect l="l" t="t" r="r" b="b"/>
            <a:pathLst>
              <a:path w="7086600" h="365760">
                <a:moveTo>
                  <a:pt x="0" y="365760"/>
                </a:moveTo>
                <a:lnTo>
                  <a:pt x="7086600" y="365760"/>
                </a:lnTo>
                <a:lnTo>
                  <a:pt x="708660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rgbClr val="00A0A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0" y="1582225"/>
            <a:ext cx="708660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96240">
              <a:lnSpc>
                <a:spcPct val="100000"/>
              </a:lnSpc>
              <a:spcBef>
                <a:spcPts val="100"/>
              </a:spcBef>
            </a:pPr>
            <a:r>
              <a:rPr dirty="0" sz="1800" spc="-5">
                <a:solidFill>
                  <a:srgbClr val="FFFFFF"/>
                </a:solidFill>
                <a:latin typeface="Franklin Gothic Medium"/>
                <a:cs typeface="Franklin Gothic Medium"/>
              </a:rPr>
              <a:t>QMS </a:t>
            </a:r>
            <a:r>
              <a:rPr dirty="0" sz="1800" spc="-10">
                <a:solidFill>
                  <a:srgbClr val="FFFFFF"/>
                </a:solidFill>
                <a:latin typeface="Franklin Gothic Medium"/>
                <a:cs typeface="Franklin Gothic Medium"/>
              </a:rPr>
              <a:t>Quick </a:t>
            </a:r>
            <a:r>
              <a:rPr dirty="0" sz="1800" spc="-5">
                <a:solidFill>
                  <a:srgbClr val="FFFFFF"/>
                </a:solidFill>
                <a:latin typeface="Franklin Gothic Medium"/>
                <a:cs typeface="Franklin Gothic Medium"/>
              </a:rPr>
              <a:t>Learning</a:t>
            </a:r>
            <a:r>
              <a:rPr dirty="0" sz="1800" spc="-15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Franklin Gothic Medium"/>
                <a:cs typeface="Franklin Gothic Medium"/>
              </a:rPr>
              <a:t>Activity</a:t>
            </a:r>
            <a:endParaRPr sz="1800">
              <a:latin typeface="Franklin Gothic Medium"/>
              <a:cs typeface="Franklin Gothic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72440" y="457200"/>
            <a:ext cx="2154935" cy="914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781800" y="1447800"/>
            <a:ext cx="560705" cy="722630"/>
          </a:xfrm>
          <a:custGeom>
            <a:avLst/>
            <a:gdLst/>
            <a:ahLst/>
            <a:cxnLst/>
            <a:rect l="l" t="t" r="r" b="b"/>
            <a:pathLst>
              <a:path w="560704" h="722630">
                <a:moveTo>
                  <a:pt x="280161" y="0"/>
                </a:moveTo>
                <a:lnTo>
                  <a:pt x="0" y="0"/>
                </a:lnTo>
                <a:lnTo>
                  <a:pt x="280161" y="361061"/>
                </a:lnTo>
                <a:lnTo>
                  <a:pt x="0" y="722122"/>
                </a:lnTo>
                <a:lnTo>
                  <a:pt x="280161" y="722122"/>
                </a:lnTo>
                <a:lnTo>
                  <a:pt x="560323" y="361061"/>
                </a:lnTo>
                <a:lnTo>
                  <a:pt x="28016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129528" y="545591"/>
            <a:ext cx="2682239" cy="8138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7469631" y="6413736"/>
            <a:ext cx="1195070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1600" spc="-1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Franklin Gothic Medium"/>
                <a:cs typeface="Franklin Gothic Medium"/>
                <a:hlinkClick r:id="rId4"/>
              </a:rPr>
              <a:t>www.aphl.org</a:t>
            </a:r>
            <a:endParaRPr sz="1600">
              <a:latin typeface="Franklin Gothic Medium"/>
              <a:cs typeface="Franklin Gothic Medium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43991" y="2750069"/>
            <a:ext cx="641223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10" b="1">
                <a:latin typeface="Franklin Gothic Demi"/>
                <a:cs typeface="Franklin Gothic Demi"/>
              </a:rPr>
              <a:t>Quality Management</a:t>
            </a:r>
            <a:r>
              <a:rPr dirty="0" sz="4000" spc="-130" b="1">
                <a:latin typeface="Franklin Gothic Demi"/>
                <a:cs typeface="Franklin Gothic Demi"/>
              </a:rPr>
              <a:t> </a:t>
            </a:r>
            <a:r>
              <a:rPr dirty="0" sz="4000" spc="-5" b="1">
                <a:latin typeface="Franklin Gothic Demi"/>
                <a:cs typeface="Franklin Gothic Demi"/>
              </a:rPr>
              <a:t>System</a:t>
            </a:r>
            <a:endParaRPr sz="4000">
              <a:latin typeface="Franklin Gothic Demi"/>
              <a:cs typeface="Franklin Gothic Dem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3991" y="3227045"/>
            <a:ext cx="3756025" cy="1360805"/>
          </a:xfrm>
          <a:prstGeom prst="rect">
            <a:avLst/>
          </a:prstGeom>
        </p:spPr>
        <p:txBody>
          <a:bodyPr wrap="square" lIns="0" tIns="1460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dirty="0" sz="4000" spc="-5" b="1">
                <a:solidFill>
                  <a:srgbClr val="00A0AF"/>
                </a:solidFill>
                <a:latin typeface="Franklin Gothic Demi"/>
                <a:cs typeface="Franklin Gothic Demi"/>
              </a:rPr>
              <a:t>Introduction</a:t>
            </a:r>
            <a:endParaRPr sz="4000">
              <a:latin typeface="Franklin Gothic Demi"/>
              <a:cs typeface="Franklin Gothic Demi"/>
            </a:endParaRPr>
          </a:p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dirty="0" sz="3200" spc="-5">
                <a:solidFill>
                  <a:srgbClr val="3A3A3A"/>
                </a:solidFill>
                <a:latin typeface="Arial"/>
                <a:cs typeface="Arial"/>
              </a:rPr>
              <a:t>ISO/IEC</a:t>
            </a:r>
            <a:r>
              <a:rPr dirty="0" sz="3200" spc="-13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3200" spc="-10">
                <a:solidFill>
                  <a:srgbClr val="3A3A3A"/>
                </a:solidFill>
                <a:latin typeface="Arial"/>
                <a:cs typeface="Arial"/>
              </a:rPr>
              <a:t>17025:2017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416296" y="4105655"/>
            <a:ext cx="1740395" cy="1740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5714757" y="4436361"/>
            <a:ext cx="1148715" cy="1069975"/>
          </a:xfrm>
          <a:prstGeom prst="rect">
            <a:avLst/>
          </a:prstGeom>
        </p:spPr>
        <p:txBody>
          <a:bodyPr wrap="square" lIns="0" tIns="41275" rIns="0" bIns="0" rtlCol="0" vert="horz">
            <a:spAutoFit/>
          </a:bodyPr>
          <a:lstStyle/>
          <a:p>
            <a:pPr marL="67310" marR="60960" indent="154940">
              <a:lnSpc>
                <a:spcPts val="1610"/>
              </a:lnSpc>
              <a:spcBef>
                <a:spcPts val="325"/>
              </a:spcBef>
            </a:pPr>
            <a:r>
              <a:rPr dirty="0" sz="1500">
                <a:solidFill>
                  <a:srgbClr val="3A3A3A"/>
                </a:solidFill>
                <a:latin typeface="Arial"/>
                <a:cs typeface="Arial"/>
              </a:rPr>
              <a:t>ISO/IEC  </a:t>
            </a:r>
            <a:r>
              <a:rPr dirty="0" sz="1500">
                <a:solidFill>
                  <a:srgbClr val="3A3A3A"/>
                </a:solidFill>
                <a:latin typeface="Arial"/>
                <a:cs typeface="Arial"/>
              </a:rPr>
              <a:t>17025</a:t>
            </a:r>
            <a:r>
              <a:rPr dirty="0" sz="1500" spc="10">
                <a:solidFill>
                  <a:srgbClr val="3A3A3A"/>
                </a:solidFill>
                <a:latin typeface="Arial"/>
                <a:cs typeface="Arial"/>
              </a:rPr>
              <a:t>:</a:t>
            </a:r>
            <a:r>
              <a:rPr dirty="0" sz="1500" spc="5">
                <a:solidFill>
                  <a:srgbClr val="3A3A3A"/>
                </a:solidFill>
                <a:latin typeface="Arial"/>
                <a:cs typeface="Arial"/>
              </a:rPr>
              <a:t>2</a:t>
            </a:r>
            <a:r>
              <a:rPr dirty="0" sz="1500" spc="-20">
                <a:solidFill>
                  <a:srgbClr val="3A3A3A"/>
                </a:solidFill>
                <a:latin typeface="Arial"/>
                <a:cs typeface="Arial"/>
              </a:rPr>
              <a:t>0</a:t>
            </a:r>
            <a:r>
              <a:rPr dirty="0" sz="1500">
                <a:solidFill>
                  <a:srgbClr val="3A3A3A"/>
                </a:solidFill>
                <a:latin typeface="Arial"/>
                <a:cs typeface="Arial"/>
              </a:rPr>
              <a:t>1</a:t>
            </a:r>
            <a:r>
              <a:rPr dirty="0" sz="1500" spc="5">
                <a:solidFill>
                  <a:srgbClr val="3A3A3A"/>
                </a:solidFill>
                <a:latin typeface="Arial"/>
                <a:cs typeface="Arial"/>
              </a:rPr>
              <a:t>7</a:t>
            </a:r>
            <a:endParaRPr sz="1500">
              <a:latin typeface="Arial"/>
              <a:cs typeface="Arial"/>
            </a:endParaRPr>
          </a:p>
          <a:p>
            <a:pPr marL="12700" marR="5080" indent="264795">
              <a:lnSpc>
                <a:spcPts val="1580"/>
              </a:lnSpc>
              <a:spcBef>
                <a:spcPts val="15"/>
              </a:spcBef>
            </a:pPr>
            <a:r>
              <a:rPr dirty="0" sz="1500" spc="5">
                <a:solidFill>
                  <a:srgbClr val="3A3A3A"/>
                </a:solidFill>
                <a:latin typeface="Arial"/>
                <a:cs typeface="Arial"/>
              </a:rPr>
              <a:t>Quality  </a:t>
            </a:r>
            <a:r>
              <a:rPr dirty="0" sz="1500" spc="20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1500">
                <a:solidFill>
                  <a:srgbClr val="3A3A3A"/>
                </a:solidFill>
                <a:latin typeface="Arial"/>
                <a:cs typeface="Arial"/>
              </a:rPr>
              <a:t>anage</a:t>
            </a:r>
            <a:r>
              <a:rPr dirty="0" sz="1500" spc="20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1500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1500">
                <a:solidFill>
                  <a:srgbClr val="3A3A3A"/>
                </a:solidFill>
                <a:latin typeface="Arial"/>
                <a:cs typeface="Arial"/>
              </a:rPr>
              <a:t>nt</a:t>
            </a:r>
            <a:endParaRPr sz="1500">
              <a:latin typeface="Arial"/>
              <a:cs typeface="Arial"/>
            </a:endParaRPr>
          </a:p>
          <a:p>
            <a:pPr marL="253365">
              <a:lnSpc>
                <a:spcPts val="1595"/>
              </a:lnSpc>
            </a:pPr>
            <a:r>
              <a:rPr dirty="0" sz="1500" spc="5">
                <a:solidFill>
                  <a:srgbClr val="3A3A3A"/>
                </a:solidFill>
                <a:latin typeface="Arial"/>
                <a:cs typeface="Arial"/>
              </a:rPr>
              <a:t>System</a:t>
            </a:r>
            <a:endParaRPr sz="15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849111" y="3410711"/>
            <a:ext cx="874775" cy="8717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5998208" y="3749737"/>
            <a:ext cx="571500" cy="1644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900" spc="-5">
                <a:solidFill>
                  <a:srgbClr val="3A3A3A"/>
                </a:solidFill>
                <a:latin typeface="Arial"/>
                <a:cs typeface="Arial"/>
              </a:rPr>
              <a:t>Calibration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976871" y="4538471"/>
            <a:ext cx="874775" cy="8747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7148096" y="4878290"/>
            <a:ext cx="532130" cy="1644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900" spc="-5">
                <a:solidFill>
                  <a:srgbClr val="3A3A3A"/>
                </a:solidFill>
                <a:latin typeface="Arial"/>
                <a:cs typeface="Arial"/>
              </a:rPr>
              <a:t>V</a:t>
            </a:r>
            <a:r>
              <a:rPr dirty="0" sz="900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900" spc="10">
                <a:solidFill>
                  <a:srgbClr val="3A3A3A"/>
                </a:solidFill>
                <a:latin typeface="Arial"/>
                <a:cs typeface="Arial"/>
              </a:rPr>
              <a:t>l</a:t>
            </a:r>
            <a:r>
              <a:rPr dirty="0" sz="900" spc="10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900">
                <a:solidFill>
                  <a:srgbClr val="3A3A3A"/>
                </a:solidFill>
                <a:latin typeface="Arial"/>
                <a:cs typeface="Arial"/>
              </a:rPr>
              <a:t>da</a:t>
            </a:r>
            <a:r>
              <a:rPr dirty="0" sz="900" spc="-15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900" spc="-15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900">
                <a:solidFill>
                  <a:srgbClr val="3A3A3A"/>
                </a:solidFill>
                <a:latin typeface="Arial"/>
                <a:cs typeface="Arial"/>
              </a:rPr>
              <a:t>on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849111" y="5666232"/>
            <a:ext cx="874775" cy="87477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5987541" y="6006842"/>
            <a:ext cx="589280" cy="1644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900" spc="-5">
                <a:solidFill>
                  <a:srgbClr val="3A3A3A"/>
                </a:solidFill>
                <a:latin typeface="Arial"/>
                <a:cs typeface="Arial"/>
              </a:rPr>
              <a:t>Verification</a:t>
            </a:r>
            <a:endParaRPr sz="9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721352" y="4538471"/>
            <a:ext cx="871727" cy="87477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4854384" y="4878290"/>
            <a:ext cx="608330" cy="1644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900" spc="-10">
                <a:solidFill>
                  <a:srgbClr val="3A3A3A"/>
                </a:solidFill>
                <a:latin typeface="Arial"/>
                <a:cs typeface="Arial"/>
              </a:rPr>
              <a:t>U</a:t>
            </a:r>
            <a:r>
              <a:rPr dirty="0" sz="900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900" spc="5">
                <a:solidFill>
                  <a:srgbClr val="3A3A3A"/>
                </a:solidFill>
                <a:latin typeface="Arial"/>
                <a:cs typeface="Arial"/>
              </a:rPr>
              <a:t>c</a:t>
            </a:r>
            <a:r>
              <a:rPr dirty="0" sz="900" spc="-25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900" spc="5">
                <a:solidFill>
                  <a:srgbClr val="3A3A3A"/>
                </a:solidFill>
                <a:latin typeface="Arial"/>
                <a:cs typeface="Arial"/>
              </a:rPr>
              <a:t>r</a:t>
            </a:r>
            <a:r>
              <a:rPr dirty="0" sz="900" spc="10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900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900" spc="10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900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900" spc="-15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900" spc="5">
                <a:solidFill>
                  <a:srgbClr val="3A3A3A"/>
                </a:solidFill>
                <a:latin typeface="Arial"/>
                <a:cs typeface="Arial"/>
              </a:rPr>
              <a:t>y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745991" y="289559"/>
            <a:ext cx="1231391" cy="125272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477647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5"/>
              <a:t>Objectives of </a:t>
            </a:r>
            <a:r>
              <a:rPr dirty="0" sz="4000" spc="5"/>
              <a:t>the</a:t>
            </a:r>
            <a:r>
              <a:rPr dirty="0" sz="4000" spc="-295"/>
              <a:t> </a:t>
            </a:r>
            <a:r>
              <a:rPr dirty="0" sz="4000"/>
              <a:t>QMS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330577"/>
            <a:ext cx="7989570" cy="4328160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marL="356870" marR="764540" indent="-344170">
              <a:lnSpc>
                <a:spcPts val="1920"/>
              </a:lnSpc>
              <a:spcBef>
                <a:spcPts val="555"/>
              </a:spcBef>
              <a:buChar char="•"/>
              <a:tabLst>
                <a:tab pos="356870" algn="l"/>
                <a:tab pos="357505" algn="l"/>
                <a:tab pos="844550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Establish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procedures,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which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ensure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that data generated </a:t>
            </a:r>
            <a:r>
              <a:rPr dirty="0" sz="2000" spc="-10" strike="sngStrike">
                <a:solidFill>
                  <a:srgbClr val="3A3A3A"/>
                </a:solidFill>
                <a:latin typeface="Arial"/>
                <a:cs typeface="Arial"/>
              </a:rPr>
              <a:t>in</a:t>
            </a:r>
            <a:r>
              <a:rPr dirty="0" sz="2000" spc="-10" strike="noStrike">
                <a:solidFill>
                  <a:srgbClr val="3A3A3A"/>
                </a:solidFill>
                <a:latin typeface="Arial"/>
                <a:cs typeface="Arial"/>
              </a:rPr>
              <a:t> by  the	laboratory </a:t>
            </a:r>
            <a:r>
              <a:rPr dirty="0" sz="2000" spc="-5" strike="noStrike">
                <a:solidFill>
                  <a:srgbClr val="3A3A3A"/>
                </a:solidFill>
                <a:latin typeface="Arial"/>
                <a:cs typeface="Arial"/>
              </a:rPr>
              <a:t>are </a:t>
            </a:r>
            <a:r>
              <a:rPr dirty="0" sz="2000" spc="-15" strike="noStrike">
                <a:solidFill>
                  <a:srgbClr val="3A3A3A"/>
                </a:solidFill>
                <a:latin typeface="Arial"/>
                <a:cs typeface="Arial"/>
              </a:rPr>
              <a:t>within </a:t>
            </a:r>
            <a:r>
              <a:rPr dirty="0" sz="2000" spc="-10" strike="noStrike">
                <a:solidFill>
                  <a:srgbClr val="3A3A3A"/>
                </a:solidFill>
                <a:latin typeface="Arial"/>
                <a:cs typeface="Arial"/>
              </a:rPr>
              <a:t>acceptable </a:t>
            </a:r>
            <a:r>
              <a:rPr dirty="0" sz="2000" spc="-5" strike="noStrike">
                <a:solidFill>
                  <a:srgbClr val="3A3A3A"/>
                </a:solidFill>
                <a:latin typeface="Arial"/>
                <a:cs typeface="Arial"/>
              </a:rPr>
              <a:t>limits </a:t>
            </a:r>
            <a:r>
              <a:rPr dirty="0" sz="2000" spc="-10" strike="noStrike">
                <a:solidFill>
                  <a:srgbClr val="3A3A3A"/>
                </a:solidFill>
                <a:latin typeface="Arial"/>
                <a:cs typeface="Arial"/>
              </a:rPr>
              <a:t>of </a:t>
            </a:r>
            <a:r>
              <a:rPr dirty="0" sz="2000" spc="-5" strike="noStrike">
                <a:solidFill>
                  <a:srgbClr val="3A3A3A"/>
                </a:solidFill>
                <a:latin typeface="Arial"/>
                <a:cs typeface="Arial"/>
              </a:rPr>
              <a:t>accuracy </a:t>
            </a:r>
            <a:r>
              <a:rPr dirty="0" sz="2000" spc="-10" strike="noStrike">
                <a:solidFill>
                  <a:srgbClr val="3A3A3A"/>
                </a:solidFill>
                <a:latin typeface="Arial"/>
                <a:cs typeface="Arial"/>
              </a:rPr>
              <a:t>and  precision</a:t>
            </a:r>
            <a:endParaRPr sz="20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1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Ensure that Quality Control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(QC) measures are</a:t>
            </a:r>
            <a:r>
              <a:rPr dirty="0" sz="2000" spc="-17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performed</a:t>
            </a:r>
            <a:endParaRPr sz="2000">
              <a:latin typeface="Arial"/>
              <a:cs typeface="Arial"/>
            </a:endParaRPr>
          </a:p>
          <a:p>
            <a:pPr marL="356870" marR="357505" indent="-344170">
              <a:lnSpc>
                <a:spcPts val="1920"/>
              </a:lnSpc>
              <a:spcBef>
                <a:spcPts val="109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Ensure accountability of data through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sample/specimen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data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management</a:t>
            </a:r>
            <a:r>
              <a:rPr dirty="0" sz="2000" spc="-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procedures</a:t>
            </a:r>
            <a:endParaRPr sz="20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1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Perform complete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accurate</a:t>
            </a:r>
            <a:r>
              <a:rPr dirty="0" sz="2000" spc="-2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documentation</a:t>
            </a:r>
            <a:endParaRPr sz="20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Maintain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confidentiality and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practice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the highest ethical</a:t>
            </a:r>
            <a:r>
              <a:rPr dirty="0" sz="2000" spc="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standards.</a:t>
            </a:r>
            <a:endParaRPr sz="20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Evaluate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quality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of</a:t>
            </a:r>
            <a:r>
              <a:rPr dirty="0" sz="2000" spc="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data</a:t>
            </a:r>
            <a:endParaRPr sz="2000">
              <a:latin typeface="Arial"/>
              <a:cs typeface="Arial"/>
            </a:endParaRPr>
          </a:p>
          <a:p>
            <a:pPr marL="356870" marR="5080" indent="-344170">
              <a:lnSpc>
                <a:spcPts val="1920"/>
              </a:lnSpc>
              <a:spcBef>
                <a:spcPts val="108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Sustain data integrity through technical data reviews, internal audits,  and SOPs that cover all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aspects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of the testing,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such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as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chromatographic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manipulations or calculations,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documentation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of  training and </a:t>
            </a:r>
            <a:r>
              <a:rPr dirty="0" sz="2000" spc="-45">
                <a:solidFill>
                  <a:srgbClr val="3A3A3A"/>
                </a:solidFill>
                <a:latin typeface="Arial"/>
                <a:cs typeface="Arial"/>
              </a:rPr>
              <a:t>competency,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adherence to 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error correction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protocol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6191"/>
            <a:ext cx="754634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/>
              <a:t>Quality </a:t>
            </a:r>
            <a:r>
              <a:rPr dirty="0" sz="3600" spc="-5"/>
              <a:t>Management </a:t>
            </a:r>
            <a:r>
              <a:rPr dirty="0" sz="3600" spc="-25"/>
              <a:t>System</a:t>
            </a:r>
            <a:r>
              <a:rPr dirty="0" sz="3600" spc="-90"/>
              <a:t> </a:t>
            </a:r>
            <a:r>
              <a:rPr dirty="0" sz="3600" spc="-10"/>
              <a:t>Activities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609600" y="1600200"/>
            <a:ext cx="3886200" cy="3008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4726432" y="1447371"/>
            <a:ext cx="3728085" cy="4317365"/>
          </a:xfrm>
          <a:prstGeom prst="rect">
            <a:avLst/>
          </a:prstGeom>
        </p:spPr>
        <p:txBody>
          <a:bodyPr wrap="square" lIns="0" tIns="10795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85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Examples</a:t>
            </a:r>
            <a:r>
              <a:rPr dirty="0" sz="2400" spc="-10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include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1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Client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satisfaction</a:t>
            </a:r>
            <a:r>
              <a:rPr dirty="0" sz="20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surveys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Internal</a:t>
            </a:r>
            <a:r>
              <a:rPr dirty="0" sz="2000" spc="-2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Audits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Management</a:t>
            </a:r>
            <a:r>
              <a:rPr dirty="0" sz="2000" spc="-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Reviews</a:t>
            </a:r>
            <a:endParaRPr sz="2000">
              <a:latin typeface="Arial"/>
              <a:cs typeface="Arial"/>
            </a:endParaRPr>
          </a:p>
          <a:p>
            <a:pPr lvl="1" marL="756285" marR="691515" indent="-286385">
              <a:lnSpc>
                <a:spcPts val="1920"/>
              </a:lnSpc>
              <a:spcBef>
                <a:spcPts val="109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Corrective Actions</a:t>
            </a:r>
            <a:r>
              <a:rPr dirty="0" sz="2000" spc="-1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&amp;  Risk</a:t>
            </a:r>
            <a:r>
              <a:rPr dirty="0" sz="2000" spc="-12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Assessment</a:t>
            </a:r>
            <a:endParaRPr sz="2000">
              <a:latin typeface="Arial"/>
              <a:cs typeface="Arial"/>
            </a:endParaRPr>
          </a:p>
          <a:p>
            <a:pPr lvl="1" marL="756285" marR="5080" indent="-286385">
              <a:lnSpc>
                <a:spcPct val="100000"/>
              </a:lnSpc>
              <a:spcBef>
                <a:spcPts val="61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Identifying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addressing  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Risks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&amp;</a:t>
            </a:r>
            <a:r>
              <a:rPr dirty="0" sz="2000" spc="-2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Opportunities</a:t>
            </a:r>
            <a:endParaRPr sz="2000">
              <a:latin typeface="Arial"/>
              <a:cs typeface="Arial"/>
            </a:endParaRPr>
          </a:p>
          <a:p>
            <a:pPr lvl="1" marL="756285" marR="426720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Determining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&amp;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implementing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quality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policies and</a:t>
            </a:r>
            <a:r>
              <a:rPr dirty="0" sz="2000" spc="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objectives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Proficiency</a:t>
            </a:r>
            <a:r>
              <a:rPr dirty="0" sz="2000" spc="-3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35">
                <a:solidFill>
                  <a:srgbClr val="3A3A3A"/>
                </a:solidFill>
                <a:latin typeface="Arial"/>
                <a:cs typeface="Arial"/>
              </a:rPr>
              <a:t>Testing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6303010" cy="124650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4000" spc="-5"/>
              <a:t>Quality </a:t>
            </a:r>
            <a:r>
              <a:rPr dirty="0" sz="4000"/>
              <a:t>Management</a:t>
            </a:r>
            <a:r>
              <a:rPr dirty="0" sz="4000" spc="-229"/>
              <a:t> </a:t>
            </a:r>
            <a:r>
              <a:rPr dirty="0" sz="4000"/>
              <a:t>System  </a:t>
            </a:r>
            <a:r>
              <a:rPr dirty="0" sz="4000" spc="-5"/>
              <a:t>(QMS)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340868" y="2052192"/>
            <a:ext cx="2143125" cy="2308860"/>
          </a:xfrm>
          <a:prstGeom prst="rect">
            <a:avLst/>
          </a:prstGeom>
        </p:spPr>
        <p:txBody>
          <a:bodyPr wrap="square" lIns="0" tIns="59690" rIns="0" bIns="0" rtlCol="0" vert="horz">
            <a:spAutoFit/>
          </a:bodyPr>
          <a:lstStyle/>
          <a:p>
            <a:pPr algn="ctr" marL="73660" marR="64769" indent="-1270">
              <a:lnSpc>
                <a:spcPct val="87100"/>
              </a:lnSpc>
              <a:spcBef>
                <a:spcPts val="470"/>
              </a:spcBef>
            </a:pPr>
            <a:r>
              <a:rPr dirty="0" sz="24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QMS 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documents</a:t>
            </a:r>
            <a:r>
              <a:rPr dirty="0" sz="2400" spc="-1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 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Laboratory's</a:t>
            </a:r>
            <a:endParaRPr sz="2400">
              <a:latin typeface="Arial"/>
              <a:cs typeface="Arial"/>
            </a:endParaRPr>
          </a:p>
          <a:p>
            <a:pPr marL="12700" indent="548640">
              <a:lnSpc>
                <a:spcPct val="100000"/>
              </a:lnSpc>
              <a:spcBef>
                <a:spcPts val="409"/>
              </a:spcBef>
            </a:pP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policies</a:t>
            </a:r>
            <a:endParaRPr sz="2400">
              <a:latin typeface="Arial"/>
              <a:cs typeface="Arial"/>
            </a:endParaRPr>
          </a:p>
          <a:p>
            <a:pPr algn="ctr" marL="12065" marR="5080">
              <a:lnSpc>
                <a:spcPct val="117500"/>
              </a:lnSpc>
              <a:spcBef>
                <a:spcPts val="20"/>
              </a:spcBef>
            </a:pP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regarding</a:t>
            </a:r>
            <a:r>
              <a:rPr dirty="0" sz="2400" spc="-10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these  topics: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43200" y="1645920"/>
            <a:ext cx="1905000" cy="1143000"/>
          </a:xfrm>
          <a:prstGeom prst="rect">
            <a:avLst/>
          </a:prstGeom>
          <a:solidFill>
            <a:srgbClr val="B42E34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>
              <a:latin typeface="Times New Roman"/>
              <a:cs typeface="Times New Roman"/>
            </a:endParaRPr>
          </a:p>
          <a:p>
            <a:pPr marL="297815">
              <a:lnSpc>
                <a:spcPct val="100000"/>
              </a:lnSpc>
            </a:pPr>
            <a:r>
              <a:rPr dirty="0" sz="1500">
                <a:solidFill>
                  <a:srgbClr val="FFFFFF"/>
                </a:solidFill>
                <a:latin typeface="Calibri"/>
                <a:cs typeface="Calibri"/>
              </a:rPr>
              <a:t>Chain of</a:t>
            </a:r>
            <a:r>
              <a:rPr dirty="0" sz="1500" spc="-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500" spc="-5">
                <a:solidFill>
                  <a:srgbClr val="FFFFFF"/>
                </a:solidFill>
                <a:latin typeface="Calibri"/>
                <a:cs typeface="Calibri"/>
              </a:rPr>
              <a:t>Custody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40223" y="1645920"/>
            <a:ext cx="1902460" cy="1143000"/>
          </a:xfrm>
          <a:prstGeom prst="rect">
            <a:avLst/>
          </a:prstGeom>
          <a:solidFill>
            <a:srgbClr val="B42E34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marL="85725" marR="80010" indent="551180">
              <a:lnSpc>
                <a:spcPts val="1660"/>
              </a:lnSpc>
              <a:spcBef>
                <a:spcPts val="1055"/>
              </a:spcBef>
            </a:pPr>
            <a:r>
              <a:rPr dirty="0" sz="1500">
                <a:solidFill>
                  <a:srgbClr val="FFFFFF"/>
                </a:solidFill>
                <a:latin typeface="Calibri"/>
                <a:cs typeface="Calibri"/>
              </a:rPr>
              <a:t>Method  </a:t>
            </a:r>
            <a:r>
              <a:rPr dirty="0" sz="1500" spc="-15">
                <a:solidFill>
                  <a:srgbClr val="FFFFFF"/>
                </a:solidFill>
                <a:latin typeface="Calibri"/>
                <a:cs typeface="Calibri"/>
              </a:rPr>
              <a:t>Validation/Verification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34200" y="1645920"/>
            <a:ext cx="1905000" cy="1143000"/>
          </a:xfrm>
          <a:prstGeom prst="rect">
            <a:avLst/>
          </a:prstGeom>
          <a:solidFill>
            <a:srgbClr val="B42E34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>
              <a:latin typeface="Times New Roman"/>
              <a:cs typeface="Times New Roman"/>
            </a:endParaRPr>
          </a:p>
          <a:p>
            <a:pPr marL="148590">
              <a:lnSpc>
                <a:spcPct val="100000"/>
              </a:lnSpc>
            </a:pPr>
            <a:r>
              <a:rPr dirty="0" sz="1500" spc="-5">
                <a:solidFill>
                  <a:srgbClr val="FFFFFF"/>
                </a:solidFill>
                <a:latin typeface="Calibri"/>
                <a:cs typeface="Calibri"/>
              </a:rPr>
              <a:t>Document</a:t>
            </a:r>
            <a:r>
              <a:rPr dirty="0" sz="1500" spc="-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500" spc="-15">
                <a:solidFill>
                  <a:srgbClr val="FFFFFF"/>
                </a:solidFill>
                <a:latin typeface="Calibri"/>
                <a:cs typeface="Calibri"/>
              </a:rPr>
              <a:t>Retention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3200" y="2980944"/>
            <a:ext cx="1905000" cy="1143000"/>
          </a:xfrm>
          <a:prstGeom prst="rect">
            <a:avLst/>
          </a:prstGeom>
          <a:solidFill>
            <a:srgbClr val="B42E34"/>
          </a:solidFill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1650">
              <a:latin typeface="Times New Roman"/>
              <a:cs typeface="Times New Roman"/>
            </a:endParaRPr>
          </a:p>
          <a:p>
            <a:pPr algn="ctr" marL="74930" marR="66675" indent="1270">
              <a:lnSpc>
                <a:spcPct val="91300"/>
              </a:lnSpc>
            </a:pPr>
            <a:r>
              <a:rPr dirty="0" sz="1500">
                <a:solidFill>
                  <a:srgbClr val="FFFFFF"/>
                </a:solidFill>
                <a:latin typeface="Calibri"/>
                <a:cs typeface="Calibri"/>
              </a:rPr>
              <a:t>Manual  </a:t>
            </a:r>
            <a:r>
              <a:rPr dirty="0" sz="150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dirty="0" sz="1500" spc="-25">
                <a:solidFill>
                  <a:srgbClr val="FFFFFF"/>
                </a:solidFill>
                <a:latin typeface="Calibri"/>
                <a:cs typeface="Calibri"/>
              </a:rPr>
              <a:t>nt</a:t>
            </a:r>
            <a:r>
              <a:rPr dirty="0" sz="1500" spc="-5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dirty="0" sz="1500" spc="1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dirty="0" sz="1500" spc="-25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dirty="0" sz="1500" spc="-25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1500" spc="-5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dirty="0" sz="1500" spc="-15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dirty="0" sz="1500" spc="-5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dirty="0" sz="150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dirty="0" sz="1500" spc="-10">
                <a:solidFill>
                  <a:srgbClr val="FFFFFF"/>
                </a:solidFill>
                <a:latin typeface="Calibri"/>
                <a:cs typeface="Calibri"/>
              </a:rPr>
              <a:t>/</a:t>
            </a:r>
            <a:r>
              <a:rPr dirty="0" sz="1500" spc="15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dirty="0" sz="1500" spc="-25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dirty="0" sz="1500" spc="-5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dirty="0" sz="1500" spc="1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dirty="0" sz="1500" spc="-5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dirty="0" sz="1500" spc="5">
                <a:solidFill>
                  <a:srgbClr val="FFFFFF"/>
                </a:solidFill>
                <a:latin typeface="Calibri"/>
                <a:cs typeface="Calibri"/>
              </a:rPr>
              <a:t>ss</a:t>
            </a:r>
            <a:r>
              <a:rPr dirty="0" sz="1500" spc="-15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dirty="0" sz="150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dirty="0" sz="1500">
                <a:solidFill>
                  <a:srgbClr val="FFFFFF"/>
                </a:solidFill>
                <a:latin typeface="Calibri"/>
                <a:cs typeface="Calibri"/>
              </a:rPr>
              <a:t>g  </a:t>
            </a:r>
            <a:r>
              <a:rPr dirty="0" sz="1500" spc="-10">
                <a:solidFill>
                  <a:srgbClr val="FFFFFF"/>
                </a:solidFill>
                <a:latin typeface="Calibri"/>
                <a:cs typeface="Calibri"/>
              </a:rPr>
              <a:t>Chromatography</a:t>
            </a:r>
            <a:r>
              <a:rPr dirty="0" sz="1500" spc="-9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FFFFFF"/>
                </a:solidFill>
                <a:latin typeface="Calibri"/>
                <a:cs typeface="Calibri"/>
              </a:rPr>
              <a:t>Data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40223" y="2980944"/>
            <a:ext cx="1902460" cy="1143000"/>
          </a:xfrm>
          <a:prstGeom prst="rect">
            <a:avLst/>
          </a:prstGeom>
          <a:solidFill>
            <a:srgbClr val="B42E34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marL="241300" marR="111125" indent="-125095">
              <a:lnSpc>
                <a:spcPts val="1660"/>
              </a:lnSpc>
              <a:spcBef>
                <a:spcPts val="1045"/>
              </a:spcBef>
            </a:pPr>
            <a:r>
              <a:rPr dirty="0" sz="1500" spc="-5">
                <a:solidFill>
                  <a:srgbClr val="FFFFFF"/>
                </a:solidFill>
                <a:latin typeface="Calibri"/>
                <a:cs typeface="Calibri"/>
              </a:rPr>
              <a:t>Management </a:t>
            </a:r>
            <a:r>
              <a:rPr dirty="0" sz="150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dirty="0" sz="1500" spc="-7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500" spc="-5">
                <a:solidFill>
                  <a:srgbClr val="FFFFFF"/>
                </a:solidFill>
                <a:latin typeface="Calibri"/>
                <a:cs typeface="Calibri"/>
              </a:rPr>
              <a:t>Risks  </a:t>
            </a:r>
            <a:r>
              <a:rPr dirty="0" sz="150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1500" spc="-2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500" spc="-5">
                <a:solidFill>
                  <a:srgbClr val="FFFFFF"/>
                </a:solidFill>
                <a:latin typeface="Calibri"/>
                <a:cs typeface="Calibri"/>
              </a:rPr>
              <a:t>Opportunities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34200" y="2980944"/>
            <a:ext cx="1905000" cy="1143000"/>
          </a:xfrm>
          <a:prstGeom prst="rect">
            <a:avLst/>
          </a:prstGeom>
          <a:solidFill>
            <a:srgbClr val="B42E34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450">
              <a:latin typeface="Times New Roman"/>
              <a:cs typeface="Times New Roman"/>
            </a:endParaRPr>
          </a:p>
          <a:p>
            <a:pPr marL="504825">
              <a:lnSpc>
                <a:spcPct val="100000"/>
              </a:lnSpc>
              <a:spcBef>
                <a:spcPts val="5"/>
              </a:spcBef>
            </a:pPr>
            <a:r>
              <a:rPr dirty="0" sz="1500" spc="-5">
                <a:solidFill>
                  <a:srgbClr val="FFFFFF"/>
                </a:solidFill>
                <a:latin typeface="Calibri"/>
                <a:cs typeface="Calibri"/>
              </a:rPr>
              <a:t>Impartiality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91711" y="4312920"/>
            <a:ext cx="1905000" cy="1143000"/>
          </a:xfrm>
          <a:prstGeom prst="rect">
            <a:avLst/>
          </a:prstGeom>
          <a:solidFill>
            <a:srgbClr val="B42E34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marL="522605" marR="99060" indent="-417830">
              <a:lnSpc>
                <a:spcPts val="1660"/>
              </a:lnSpc>
              <a:spcBef>
                <a:spcPts val="1055"/>
              </a:spcBef>
            </a:pPr>
            <a:r>
              <a:rPr dirty="0" sz="1500" spc="-10">
                <a:solidFill>
                  <a:srgbClr val="FFFFFF"/>
                </a:solidFill>
                <a:latin typeface="Calibri"/>
                <a:cs typeface="Calibri"/>
              </a:rPr>
              <a:t>Consistent Laboratory  </a:t>
            </a:r>
            <a:r>
              <a:rPr dirty="0" sz="1500" spc="-5">
                <a:solidFill>
                  <a:srgbClr val="FFFFFF"/>
                </a:solidFill>
                <a:latin typeface="Calibri"/>
                <a:cs typeface="Calibri"/>
              </a:rPr>
              <a:t>Operations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885688" y="4312920"/>
            <a:ext cx="1905000" cy="1143000"/>
          </a:xfrm>
          <a:prstGeom prst="rect">
            <a:avLst/>
          </a:prstGeom>
          <a:solidFill>
            <a:srgbClr val="B42E34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marL="383540" marR="140970" indent="-234950">
              <a:lnSpc>
                <a:spcPts val="1660"/>
              </a:lnSpc>
              <a:spcBef>
                <a:spcPts val="1055"/>
              </a:spcBef>
            </a:pPr>
            <a:r>
              <a:rPr dirty="0" sz="1500" spc="-10">
                <a:solidFill>
                  <a:srgbClr val="FFFFFF"/>
                </a:solidFill>
                <a:latin typeface="Calibri"/>
                <a:cs typeface="Calibri"/>
              </a:rPr>
              <a:t>Fulfilling </a:t>
            </a:r>
            <a:r>
              <a:rPr dirty="0" sz="1500">
                <a:solidFill>
                  <a:srgbClr val="FFFFFF"/>
                </a:solidFill>
                <a:latin typeface="Calibri"/>
                <a:cs typeface="Calibri"/>
              </a:rPr>
              <a:t>Purposes of  </a:t>
            </a:r>
            <a:r>
              <a:rPr dirty="0" sz="1500" spc="-5">
                <a:solidFill>
                  <a:srgbClr val="FFFFFF"/>
                </a:solidFill>
                <a:latin typeface="Calibri"/>
                <a:cs typeface="Calibri"/>
              </a:rPr>
              <a:t>this Document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3991" y="242440"/>
            <a:ext cx="6302375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Familiarizing Staff </a:t>
            </a:r>
            <a:r>
              <a:rPr dirty="0" sz="3600">
                <a:solidFill>
                  <a:srgbClr val="00A0AF"/>
                </a:solidFill>
                <a:latin typeface="Franklin Gothic Medium"/>
                <a:cs typeface="Franklin Gothic Medium"/>
              </a:rPr>
              <a:t>with </a:t>
            </a:r>
            <a:r>
              <a:rPr dirty="0" sz="36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the</a:t>
            </a:r>
            <a:r>
              <a:rPr dirty="0" sz="3600" spc="-185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3600">
                <a:solidFill>
                  <a:srgbClr val="00A0AF"/>
                </a:solidFill>
                <a:latin typeface="Franklin Gothic Medium"/>
                <a:cs typeface="Franklin Gothic Medium"/>
              </a:rPr>
              <a:t>QMS</a:t>
            </a:r>
            <a:endParaRPr sz="360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8087" y="1438655"/>
            <a:ext cx="7158990" cy="1122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It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is a requirement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that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all </a:t>
            </a: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familiarize</a:t>
            </a:r>
            <a:r>
              <a:rPr dirty="0" sz="2400" spc="-27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themselves  </a:t>
            </a: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with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quality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documentation and implement the 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policies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&amp; procedures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in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their</a:t>
            </a:r>
            <a:r>
              <a:rPr dirty="0" sz="24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work.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599186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5"/>
              <a:t>Example of </a:t>
            </a:r>
            <a:r>
              <a:rPr dirty="0" sz="4000"/>
              <a:t>a </a:t>
            </a:r>
            <a:r>
              <a:rPr dirty="0" sz="4000" spc="-5"/>
              <a:t>Quality</a:t>
            </a:r>
            <a:r>
              <a:rPr dirty="0" sz="4000" spc="-220"/>
              <a:t> </a:t>
            </a:r>
            <a:r>
              <a:rPr dirty="0" sz="4000" spc="-25"/>
              <a:t>Policy: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317877"/>
            <a:ext cx="7997190" cy="4208780"/>
          </a:xfrm>
          <a:prstGeom prst="rect">
            <a:avLst/>
          </a:prstGeom>
        </p:spPr>
        <p:txBody>
          <a:bodyPr wrap="square" lIns="0" tIns="81915" rIns="0" bIns="0" rtlCol="0" vert="horz">
            <a:spAutoFit/>
          </a:bodyPr>
          <a:lstStyle/>
          <a:p>
            <a:pPr marL="356870" marR="5080" indent="-344170">
              <a:lnSpc>
                <a:spcPct val="79600"/>
              </a:lnSpc>
              <a:spcBef>
                <a:spcPts val="64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Laboratory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holds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firmly that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validity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of testing 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decisions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made by data users are determined by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</a:t>
            </a:r>
            <a:r>
              <a:rPr dirty="0" sz="2200" spc="-3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reliability 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of laboratory</a:t>
            </a:r>
            <a:r>
              <a:rPr dirty="0" sz="2200" spc="-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data.</a:t>
            </a:r>
            <a:endParaRPr sz="2200">
              <a:latin typeface="Arial"/>
              <a:cs typeface="Arial"/>
            </a:endParaRPr>
          </a:p>
          <a:p>
            <a:pPr marL="356870" marR="116839" indent="-344170">
              <a:lnSpc>
                <a:spcPct val="79600"/>
              </a:lnSpc>
              <a:spcBef>
                <a:spcPts val="1090"/>
              </a:spcBef>
              <a:buChar char="•"/>
              <a:tabLst>
                <a:tab pos="356870" algn="l"/>
                <a:tab pos="357505" algn="l"/>
                <a:tab pos="4906010" algn="l"/>
              </a:tabLst>
            </a:pP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validity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reliability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of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information generated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is  maximized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by adherence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documented </a:t>
            </a:r>
            <a:r>
              <a:rPr dirty="0" sz="2200" spc="10">
                <a:solidFill>
                  <a:srgbClr val="3A3A3A"/>
                </a:solidFill>
                <a:latin typeface="Arial"/>
                <a:cs typeface="Arial"/>
              </a:rPr>
              <a:t>QC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procedures</a:t>
            </a:r>
            <a:r>
              <a:rPr dirty="0" sz="2200" spc="-4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and  QMS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protocols that are</a:t>
            </a:r>
            <a:r>
              <a:rPr dirty="0" sz="2200" spc="-1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based</a:t>
            </a:r>
            <a:r>
              <a:rPr dirty="0" sz="2200" spc="-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upon	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principles</a:t>
            </a:r>
            <a:r>
              <a:rPr dirty="0" sz="2200" spc="-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of</a:t>
            </a:r>
            <a:endParaRPr sz="22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Data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quality</a:t>
            </a:r>
            <a:r>
              <a:rPr dirty="0" sz="2000" spc="-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indicators.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Good professional practice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good laboratory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practice</a:t>
            </a:r>
            <a:r>
              <a:rPr dirty="0" sz="2000" spc="-1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(GLP).</a:t>
            </a:r>
            <a:endParaRPr sz="2000">
              <a:latin typeface="Arial"/>
              <a:cs typeface="Arial"/>
            </a:endParaRPr>
          </a:p>
          <a:p>
            <a:pPr marL="356870" marR="151765" indent="-344170">
              <a:lnSpc>
                <a:spcPts val="2110"/>
              </a:lnSpc>
              <a:spcBef>
                <a:spcPts val="105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purpose of management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is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provide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highest</a:t>
            </a:r>
            <a:r>
              <a:rPr dirty="0" sz="2200" spc="-3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quality  product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its</a:t>
            </a:r>
            <a:r>
              <a:rPr dirty="0" sz="2200" spc="-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customers.</a:t>
            </a:r>
            <a:endParaRPr sz="2200">
              <a:latin typeface="Arial"/>
              <a:cs typeface="Arial"/>
            </a:endParaRPr>
          </a:p>
          <a:p>
            <a:pPr marL="356870" marR="139065" indent="-344170">
              <a:lnSpc>
                <a:spcPct val="79600"/>
              </a:lnSpc>
              <a:spcBef>
                <a:spcPts val="111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Management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is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committed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these practices, and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</a:t>
            </a:r>
            <a:r>
              <a:rPr dirty="0" sz="2200" spc="-37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quality  of testing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provided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all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customers, and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continual 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improvement.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7785" y="1330577"/>
            <a:ext cx="3533775" cy="817244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algn="just" marL="356870" marR="5080" indent="-344170">
              <a:lnSpc>
                <a:spcPts val="1920"/>
              </a:lnSpc>
              <a:spcBef>
                <a:spcPts val="555"/>
              </a:spcBef>
              <a:buClr>
                <a:srgbClr val="3A3A3A"/>
              </a:buClr>
              <a:buFont typeface="Arial"/>
              <a:buChar char="•"/>
              <a:tabLst>
                <a:tab pos="357505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 quality culture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can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only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be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accomplished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when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all staff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are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involved in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following: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4985" y="2125165"/>
            <a:ext cx="3340735" cy="3241675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700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Focusing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on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the</a:t>
            </a:r>
            <a:r>
              <a:rPr dirty="0" sz="1700" spc="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customer</a:t>
            </a:r>
            <a:endParaRPr sz="170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Leading by</a:t>
            </a:r>
            <a:r>
              <a:rPr dirty="0" sz="1700" spc="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15">
                <a:solidFill>
                  <a:srgbClr val="3A3A3A"/>
                </a:solidFill>
                <a:latin typeface="Arial"/>
                <a:cs typeface="Arial"/>
              </a:rPr>
              <a:t>example</a:t>
            </a:r>
            <a:endParaRPr sz="170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Continually</a:t>
            </a:r>
            <a:r>
              <a:rPr dirty="0" sz="1700" spc="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improving</a:t>
            </a:r>
            <a:endParaRPr sz="1700">
              <a:latin typeface="Arial"/>
              <a:cs typeface="Arial"/>
            </a:endParaRPr>
          </a:p>
          <a:p>
            <a:pPr marL="299085" marR="5080" indent="-286385">
              <a:lnSpc>
                <a:spcPct val="78900"/>
              </a:lnSpc>
              <a:spcBef>
                <a:spcPts val="980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Using information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analysis 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when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making decisions (Project 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Planning)</a:t>
            </a:r>
            <a:endParaRPr sz="1700">
              <a:latin typeface="Arial"/>
              <a:cs typeface="Arial"/>
            </a:endParaRPr>
          </a:p>
          <a:p>
            <a:pPr marL="299085" marR="318135" indent="-286385">
              <a:lnSpc>
                <a:spcPct val="78900"/>
              </a:lnSpc>
              <a:spcBef>
                <a:spcPts val="980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Strategically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planning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for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the 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future</a:t>
            </a:r>
            <a:endParaRPr sz="1700">
              <a:latin typeface="Arial"/>
              <a:cs typeface="Arial"/>
            </a:endParaRPr>
          </a:p>
          <a:p>
            <a:pPr marL="299085" marR="171450" indent="-286385">
              <a:lnSpc>
                <a:spcPct val="78500"/>
              </a:lnSpc>
              <a:spcBef>
                <a:spcPts val="990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Knowing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that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cost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effective 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quality measures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can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improve 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laboratory performance </a:t>
            </a:r>
            <a:r>
              <a:rPr dirty="0" sz="1700" spc="-15">
                <a:solidFill>
                  <a:srgbClr val="3A3A3A"/>
                </a:solidFill>
                <a:latin typeface="Arial"/>
                <a:cs typeface="Arial"/>
              </a:rPr>
              <a:t>and 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decrease</a:t>
            </a:r>
            <a:r>
              <a:rPr dirty="0" sz="1700" spc="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costs</a:t>
            </a:r>
            <a:endParaRPr sz="17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74208" y="2971800"/>
            <a:ext cx="2602865" cy="905510"/>
          </a:xfrm>
          <a:custGeom>
            <a:avLst/>
            <a:gdLst/>
            <a:ahLst/>
            <a:cxnLst/>
            <a:rect l="l" t="t" r="r" b="b"/>
            <a:pathLst>
              <a:path w="2602865" h="905510">
                <a:moveTo>
                  <a:pt x="1301369" y="0"/>
                </a:moveTo>
                <a:lnTo>
                  <a:pt x="1232255" y="622"/>
                </a:lnTo>
                <a:lnTo>
                  <a:pt x="1164082" y="2489"/>
                </a:lnTo>
                <a:lnTo>
                  <a:pt x="1096937" y="5549"/>
                </a:lnTo>
                <a:lnTo>
                  <a:pt x="1030909" y="9779"/>
                </a:lnTo>
                <a:lnTo>
                  <a:pt x="966089" y="15163"/>
                </a:lnTo>
                <a:lnTo>
                  <a:pt x="902576" y="21640"/>
                </a:lnTo>
                <a:lnTo>
                  <a:pt x="840447" y="29197"/>
                </a:lnTo>
                <a:lnTo>
                  <a:pt x="779805" y="37807"/>
                </a:lnTo>
                <a:lnTo>
                  <a:pt x="720725" y="47434"/>
                </a:lnTo>
                <a:lnTo>
                  <a:pt x="663295" y="58039"/>
                </a:lnTo>
                <a:lnTo>
                  <a:pt x="607631" y="69583"/>
                </a:lnTo>
                <a:lnTo>
                  <a:pt x="553796" y="82067"/>
                </a:lnTo>
                <a:lnTo>
                  <a:pt x="501891" y="95427"/>
                </a:lnTo>
                <a:lnTo>
                  <a:pt x="452005" y="109651"/>
                </a:lnTo>
                <a:lnTo>
                  <a:pt x="404228" y="124714"/>
                </a:lnTo>
                <a:lnTo>
                  <a:pt x="358660" y="140563"/>
                </a:lnTo>
                <a:lnTo>
                  <a:pt x="315366" y="157175"/>
                </a:lnTo>
                <a:lnTo>
                  <a:pt x="274459" y="174510"/>
                </a:lnTo>
                <a:lnTo>
                  <a:pt x="236016" y="192557"/>
                </a:lnTo>
                <a:lnTo>
                  <a:pt x="200126" y="211277"/>
                </a:lnTo>
                <a:lnTo>
                  <a:pt x="166890" y="230632"/>
                </a:lnTo>
                <a:lnTo>
                  <a:pt x="108737" y="271145"/>
                </a:lnTo>
                <a:lnTo>
                  <a:pt x="62242" y="313842"/>
                </a:lnTo>
                <a:lnTo>
                  <a:pt x="28143" y="358457"/>
                </a:lnTo>
                <a:lnTo>
                  <a:pt x="7150" y="404761"/>
                </a:lnTo>
                <a:lnTo>
                  <a:pt x="0" y="452501"/>
                </a:lnTo>
                <a:lnTo>
                  <a:pt x="1803" y="476529"/>
                </a:lnTo>
                <a:lnTo>
                  <a:pt x="15963" y="523582"/>
                </a:lnTo>
                <a:lnTo>
                  <a:pt x="43599" y="569074"/>
                </a:lnTo>
                <a:lnTo>
                  <a:pt x="83985" y="612762"/>
                </a:lnTo>
                <a:lnTo>
                  <a:pt x="136398" y="654392"/>
                </a:lnTo>
                <a:lnTo>
                  <a:pt x="200126" y="693724"/>
                </a:lnTo>
                <a:lnTo>
                  <a:pt x="236016" y="712431"/>
                </a:lnTo>
                <a:lnTo>
                  <a:pt x="274459" y="730491"/>
                </a:lnTo>
                <a:lnTo>
                  <a:pt x="315366" y="747826"/>
                </a:lnTo>
                <a:lnTo>
                  <a:pt x="358660" y="764438"/>
                </a:lnTo>
                <a:lnTo>
                  <a:pt x="404228" y="780288"/>
                </a:lnTo>
                <a:lnTo>
                  <a:pt x="452005" y="795350"/>
                </a:lnTo>
                <a:lnTo>
                  <a:pt x="501891" y="809574"/>
                </a:lnTo>
                <a:lnTo>
                  <a:pt x="553796" y="822934"/>
                </a:lnTo>
                <a:lnTo>
                  <a:pt x="607631" y="835418"/>
                </a:lnTo>
                <a:lnTo>
                  <a:pt x="663295" y="846963"/>
                </a:lnTo>
                <a:lnTo>
                  <a:pt x="720725" y="857567"/>
                </a:lnTo>
                <a:lnTo>
                  <a:pt x="779805" y="867194"/>
                </a:lnTo>
                <a:lnTo>
                  <a:pt x="840447" y="875804"/>
                </a:lnTo>
                <a:lnTo>
                  <a:pt x="902576" y="883361"/>
                </a:lnTo>
                <a:lnTo>
                  <a:pt x="966089" y="889838"/>
                </a:lnTo>
                <a:lnTo>
                  <a:pt x="1030909" y="895210"/>
                </a:lnTo>
                <a:lnTo>
                  <a:pt x="1096937" y="899452"/>
                </a:lnTo>
                <a:lnTo>
                  <a:pt x="1164082" y="902512"/>
                </a:lnTo>
                <a:lnTo>
                  <a:pt x="1232255" y="904379"/>
                </a:lnTo>
                <a:lnTo>
                  <a:pt x="1301369" y="905002"/>
                </a:lnTo>
                <a:lnTo>
                  <a:pt x="1370482" y="904379"/>
                </a:lnTo>
                <a:lnTo>
                  <a:pt x="1438656" y="902512"/>
                </a:lnTo>
                <a:lnTo>
                  <a:pt x="1505800" y="899452"/>
                </a:lnTo>
                <a:lnTo>
                  <a:pt x="1571828" y="895210"/>
                </a:lnTo>
                <a:lnTo>
                  <a:pt x="1636649" y="889838"/>
                </a:lnTo>
                <a:lnTo>
                  <a:pt x="1700161" y="883361"/>
                </a:lnTo>
                <a:lnTo>
                  <a:pt x="1762290" y="875804"/>
                </a:lnTo>
                <a:lnTo>
                  <a:pt x="1822932" y="867194"/>
                </a:lnTo>
                <a:lnTo>
                  <a:pt x="1882013" y="857567"/>
                </a:lnTo>
                <a:lnTo>
                  <a:pt x="1939442" y="846963"/>
                </a:lnTo>
                <a:lnTo>
                  <a:pt x="1995106" y="835418"/>
                </a:lnTo>
                <a:lnTo>
                  <a:pt x="2048941" y="822934"/>
                </a:lnTo>
                <a:lnTo>
                  <a:pt x="2100846" y="809574"/>
                </a:lnTo>
                <a:lnTo>
                  <a:pt x="2150732" y="795350"/>
                </a:lnTo>
                <a:lnTo>
                  <a:pt x="2198509" y="780288"/>
                </a:lnTo>
                <a:lnTo>
                  <a:pt x="2244077" y="764438"/>
                </a:lnTo>
                <a:lnTo>
                  <a:pt x="2287371" y="747826"/>
                </a:lnTo>
                <a:lnTo>
                  <a:pt x="2328278" y="730491"/>
                </a:lnTo>
                <a:lnTo>
                  <a:pt x="2366721" y="712431"/>
                </a:lnTo>
                <a:lnTo>
                  <a:pt x="2402611" y="693724"/>
                </a:lnTo>
                <a:lnTo>
                  <a:pt x="2435834" y="674357"/>
                </a:lnTo>
                <a:lnTo>
                  <a:pt x="2494000" y="633857"/>
                </a:lnTo>
                <a:lnTo>
                  <a:pt x="2540495" y="591159"/>
                </a:lnTo>
                <a:lnTo>
                  <a:pt x="2574594" y="546544"/>
                </a:lnTo>
                <a:lnTo>
                  <a:pt x="2595575" y="500240"/>
                </a:lnTo>
                <a:lnTo>
                  <a:pt x="2602738" y="452501"/>
                </a:lnTo>
                <a:lnTo>
                  <a:pt x="2600934" y="428472"/>
                </a:lnTo>
                <a:lnTo>
                  <a:pt x="2586774" y="381419"/>
                </a:lnTo>
                <a:lnTo>
                  <a:pt x="2559138" y="335927"/>
                </a:lnTo>
                <a:lnTo>
                  <a:pt x="2518752" y="292239"/>
                </a:lnTo>
                <a:lnTo>
                  <a:pt x="2466340" y="250609"/>
                </a:lnTo>
                <a:lnTo>
                  <a:pt x="2402611" y="211277"/>
                </a:lnTo>
                <a:lnTo>
                  <a:pt x="2366721" y="192557"/>
                </a:lnTo>
                <a:lnTo>
                  <a:pt x="2328278" y="174510"/>
                </a:lnTo>
                <a:lnTo>
                  <a:pt x="2287371" y="157175"/>
                </a:lnTo>
                <a:lnTo>
                  <a:pt x="2244077" y="140563"/>
                </a:lnTo>
                <a:lnTo>
                  <a:pt x="2198509" y="124714"/>
                </a:lnTo>
                <a:lnTo>
                  <a:pt x="2150732" y="109651"/>
                </a:lnTo>
                <a:lnTo>
                  <a:pt x="2100846" y="95427"/>
                </a:lnTo>
                <a:lnTo>
                  <a:pt x="2048941" y="82067"/>
                </a:lnTo>
                <a:lnTo>
                  <a:pt x="1995106" y="69583"/>
                </a:lnTo>
                <a:lnTo>
                  <a:pt x="1939442" y="58039"/>
                </a:lnTo>
                <a:lnTo>
                  <a:pt x="1882013" y="47434"/>
                </a:lnTo>
                <a:lnTo>
                  <a:pt x="1822932" y="37807"/>
                </a:lnTo>
                <a:lnTo>
                  <a:pt x="1762290" y="29197"/>
                </a:lnTo>
                <a:lnTo>
                  <a:pt x="1700161" y="21640"/>
                </a:lnTo>
                <a:lnTo>
                  <a:pt x="1636649" y="15163"/>
                </a:lnTo>
                <a:lnTo>
                  <a:pt x="1571828" y="9779"/>
                </a:lnTo>
                <a:lnTo>
                  <a:pt x="1505800" y="5549"/>
                </a:lnTo>
                <a:lnTo>
                  <a:pt x="1438656" y="2489"/>
                </a:lnTo>
                <a:lnTo>
                  <a:pt x="1370482" y="622"/>
                </a:lnTo>
                <a:lnTo>
                  <a:pt x="1301369" y="0"/>
                </a:lnTo>
                <a:close/>
              </a:path>
            </a:pathLst>
          </a:custGeom>
          <a:solidFill>
            <a:srgbClr val="C1DBE5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480047" y="5465064"/>
            <a:ext cx="554735" cy="3444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815585" y="5876671"/>
            <a:ext cx="1751964" cy="314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00" spc="-10" b="1">
                <a:solidFill>
                  <a:srgbClr val="3A3A3A"/>
                </a:solidFill>
                <a:latin typeface="Arial"/>
                <a:cs typeface="Arial"/>
              </a:rPr>
              <a:t>Quality</a:t>
            </a:r>
            <a:r>
              <a:rPr dirty="0" sz="1900" spc="-100" b="1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900" spc="-15" b="1">
                <a:solidFill>
                  <a:srgbClr val="3A3A3A"/>
                </a:solidFill>
                <a:latin typeface="Arial"/>
                <a:cs typeface="Arial"/>
              </a:rPr>
              <a:t>System</a:t>
            </a:r>
            <a:endParaRPr sz="19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245351" y="4331207"/>
            <a:ext cx="914399" cy="9143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6413825" y="4664584"/>
            <a:ext cx="573405" cy="220345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12700" marR="5080" indent="103505">
              <a:lnSpc>
                <a:spcPts val="700"/>
              </a:lnSpc>
              <a:spcBef>
                <a:spcPts val="235"/>
              </a:spcBef>
            </a:pPr>
            <a:r>
              <a:rPr dirty="0" sz="700" spc="-10" b="1">
                <a:solidFill>
                  <a:srgbClr val="3A3A3A"/>
                </a:solidFill>
                <a:latin typeface="Arial"/>
                <a:cs typeface="Arial"/>
              </a:rPr>
              <a:t>Process  </a:t>
            </a:r>
            <a:r>
              <a:rPr dirty="0" sz="700" spc="-10" b="1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700" b="1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700" spc="-25" b="1">
                <a:solidFill>
                  <a:srgbClr val="3A3A3A"/>
                </a:solidFill>
                <a:latin typeface="Arial"/>
                <a:cs typeface="Arial"/>
              </a:rPr>
              <a:t>p</a:t>
            </a:r>
            <a:r>
              <a:rPr dirty="0" sz="700" spc="-15" b="1">
                <a:solidFill>
                  <a:srgbClr val="3A3A3A"/>
                </a:solidFill>
                <a:latin typeface="Arial"/>
                <a:cs typeface="Arial"/>
              </a:rPr>
              <a:t>r</a:t>
            </a:r>
            <a:r>
              <a:rPr dirty="0" sz="700" spc="-25" b="1">
                <a:solidFill>
                  <a:srgbClr val="3A3A3A"/>
                </a:solidFill>
                <a:latin typeface="Arial"/>
                <a:cs typeface="Arial"/>
              </a:rPr>
              <a:t>o</a:t>
            </a:r>
            <a:r>
              <a:rPr dirty="0" sz="700" spc="-10" b="1">
                <a:solidFill>
                  <a:srgbClr val="3A3A3A"/>
                </a:solidFill>
                <a:latin typeface="Arial"/>
                <a:cs typeface="Arial"/>
              </a:rPr>
              <a:t>ve</a:t>
            </a:r>
            <a:r>
              <a:rPr dirty="0" sz="700" b="1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700" spc="-10" b="1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700" spc="-25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700" spc="-5" b="1">
                <a:solidFill>
                  <a:srgbClr val="3A3A3A"/>
                </a:solidFill>
                <a:latin typeface="Arial"/>
                <a:cs typeface="Arial"/>
              </a:rPr>
              <a:t>t</a:t>
            </a:r>
            <a:endParaRPr sz="7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788152" y="3236976"/>
            <a:ext cx="914399" cy="91744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5976366" y="3572696"/>
            <a:ext cx="533400" cy="220345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12700" marR="5715" indent="151765">
              <a:lnSpc>
                <a:spcPts val="700"/>
              </a:lnSpc>
              <a:spcBef>
                <a:spcPts val="235"/>
              </a:spcBef>
            </a:pPr>
            <a:r>
              <a:rPr dirty="0" sz="700" b="1">
                <a:solidFill>
                  <a:srgbClr val="3A3A3A"/>
                </a:solidFill>
                <a:latin typeface="Arial"/>
                <a:cs typeface="Arial"/>
              </a:rPr>
              <a:t>Total  </a:t>
            </a:r>
            <a:r>
              <a:rPr dirty="0" sz="700" spc="-10" b="1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700" spc="-25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700" spc="-10" b="1">
                <a:solidFill>
                  <a:srgbClr val="3A3A3A"/>
                </a:solidFill>
                <a:latin typeface="Arial"/>
                <a:cs typeface="Arial"/>
              </a:rPr>
              <a:t>v</a:t>
            </a:r>
            <a:r>
              <a:rPr dirty="0" sz="700" spc="-25" b="1">
                <a:solidFill>
                  <a:srgbClr val="3A3A3A"/>
                </a:solidFill>
                <a:latin typeface="Arial"/>
                <a:cs typeface="Arial"/>
              </a:rPr>
              <a:t>o</a:t>
            </a:r>
            <a:r>
              <a:rPr dirty="0" sz="700" spc="-10" b="1">
                <a:solidFill>
                  <a:srgbClr val="3A3A3A"/>
                </a:solidFill>
                <a:latin typeface="Arial"/>
                <a:cs typeface="Arial"/>
              </a:rPr>
              <a:t>l</a:t>
            </a:r>
            <a:r>
              <a:rPr dirty="0" sz="700" spc="-10" b="1">
                <a:solidFill>
                  <a:srgbClr val="3A3A3A"/>
                </a:solidFill>
                <a:latin typeface="Arial"/>
                <a:cs typeface="Arial"/>
              </a:rPr>
              <a:t>ve</a:t>
            </a:r>
            <a:r>
              <a:rPr dirty="0" sz="700" spc="-5" b="1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700" spc="-10" b="1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700" spc="-25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700" spc="-5" b="1">
                <a:solidFill>
                  <a:srgbClr val="3A3A3A"/>
                </a:solidFill>
                <a:latin typeface="Arial"/>
                <a:cs typeface="Arial"/>
              </a:rPr>
              <a:t>t</a:t>
            </a:r>
            <a:endParaRPr sz="7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989064" y="3236976"/>
            <a:ext cx="914399" cy="9174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7227380" y="3572699"/>
            <a:ext cx="434975" cy="220345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88900" marR="5080" indent="-76835">
              <a:lnSpc>
                <a:spcPts val="700"/>
              </a:lnSpc>
              <a:spcBef>
                <a:spcPts val="235"/>
              </a:spcBef>
            </a:pPr>
            <a:r>
              <a:rPr dirty="0" sz="700" spc="-5" b="1">
                <a:solidFill>
                  <a:srgbClr val="3A3A3A"/>
                </a:solidFill>
                <a:latin typeface="Arial"/>
                <a:cs typeface="Arial"/>
              </a:rPr>
              <a:t>C</a:t>
            </a:r>
            <a:r>
              <a:rPr dirty="0" sz="700" spc="-25" b="1">
                <a:solidFill>
                  <a:srgbClr val="3A3A3A"/>
                </a:solidFill>
                <a:latin typeface="Arial"/>
                <a:cs typeface="Arial"/>
              </a:rPr>
              <a:t>u</a:t>
            </a:r>
            <a:r>
              <a:rPr dirty="0" sz="700" spc="-10" b="1">
                <a:solidFill>
                  <a:srgbClr val="3A3A3A"/>
                </a:solidFill>
                <a:latin typeface="Arial"/>
                <a:cs typeface="Arial"/>
              </a:rPr>
              <a:t>s</a:t>
            </a:r>
            <a:r>
              <a:rPr dirty="0" sz="700" b="1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700" spc="-25" b="1">
                <a:solidFill>
                  <a:srgbClr val="3A3A3A"/>
                </a:solidFill>
                <a:latin typeface="Arial"/>
                <a:cs typeface="Arial"/>
              </a:rPr>
              <a:t>o</a:t>
            </a:r>
            <a:r>
              <a:rPr dirty="0" sz="700" b="1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700" spc="-10" b="1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700" spc="-5" b="1">
                <a:solidFill>
                  <a:srgbClr val="3A3A3A"/>
                </a:solidFill>
                <a:latin typeface="Arial"/>
                <a:cs typeface="Arial"/>
              </a:rPr>
              <a:t>r  </a:t>
            </a:r>
            <a:r>
              <a:rPr dirty="0" sz="700" b="1">
                <a:solidFill>
                  <a:srgbClr val="3A3A3A"/>
                </a:solidFill>
                <a:latin typeface="Arial"/>
                <a:cs typeface="Arial"/>
              </a:rPr>
              <a:t>Focus</a:t>
            </a:r>
            <a:endParaRPr sz="7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257794" y="2807207"/>
            <a:ext cx="2681605" cy="2590800"/>
          </a:xfrm>
          <a:custGeom>
            <a:avLst/>
            <a:gdLst/>
            <a:ahLst/>
            <a:cxnLst/>
            <a:rect l="l" t="t" r="r" b="b"/>
            <a:pathLst>
              <a:path w="2681604" h="2590800">
                <a:moveTo>
                  <a:pt x="1465148" y="0"/>
                </a:moveTo>
                <a:lnTo>
                  <a:pt x="1403438" y="965"/>
                </a:lnTo>
                <a:lnTo>
                  <a:pt x="1341373" y="3060"/>
                </a:lnTo>
                <a:lnTo>
                  <a:pt x="1279004" y="6311"/>
                </a:lnTo>
                <a:lnTo>
                  <a:pt x="1211872" y="11087"/>
                </a:lnTo>
                <a:lnTo>
                  <a:pt x="1145946" y="17132"/>
                </a:lnTo>
                <a:lnTo>
                  <a:pt x="1081265" y="24396"/>
                </a:lnTo>
                <a:lnTo>
                  <a:pt x="1017892" y="32842"/>
                </a:lnTo>
                <a:lnTo>
                  <a:pt x="955890" y="42443"/>
                </a:lnTo>
                <a:lnTo>
                  <a:pt x="895299" y="53174"/>
                </a:lnTo>
                <a:lnTo>
                  <a:pt x="836193" y="64998"/>
                </a:lnTo>
                <a:lnTo>
                  <a:pt x="778611" y="77889"/>
                </a:lnTo>
                <a:lnTo>
                  <a:pt x="722617" y="91795"/>
                </a:lnTo>
                <a:lnTo>
                  <a:pt x="668273" y="106692"/>
                </a:lnTo>
                <a:lnTo>
                  <a:pt x="615619" y="122567"/>
                </a:lnTo>
                <a:lnTo>
                  <a:pt x="564730" y="139357"/>
                </a:lnTo>
                <a:lnTo>
                  <a:pt x="515645" y="157060"/>
                </a:lnTo>
                <a:lnTo>
                  <a:pt x="468426" y="175628"/>
                </a:lnTo>
                <a:lnTo>
                  <a:pt x="423125" y="195021"/>
                </a:lnTo>
                <a:lnTo>
                  <a:pt x="379806" y="215214"/>
                </a:lnTo>
                <a:lnTo>
                  <a:pt x="338518" y="236181"/>
                </a:lnTo>
                <a:lnTo>
                  <a:pt x="299313" y="257886"/>
                </a:lnTo>
                <a:lnTo>
                  <a:pt x="262267" y="280301"/>
                </a:lnTo>
                <a:lnTo>
                  <a:pt x="227418" y="303377"/>
                </a:lnTo>
                <a:lnTo>
                  <a:pt x="194817" y="327101"/>
                </a:lnTo>
                <a:lnTo>
                  <a:pt x="164541" y="351421"/>
                </a:lnTo>
                <a:lnTo>
                  <a:pt x="111124" y="401777"/>
                </a:lnTo>
                <a:lnTo>
                  <a:pt x="67640" y="454177"/>
                </a:lnTo>
                <a:lnTo>
                  <a:pt x="34518" y="508355"/>
                </a:lnTo>
                <a:lnTo>
                  <a:pt x="12217" y="564070"/>
                </a:lnTo>
                <a:lnTo>
                  <a:pt x="1168" y="621042"/>
                </a:lnTo>
                <a:lnTo>
                  <a:pt x="0" y="649935"/>
                </a:lnTo>
                <a:lnTo>
                  <a:pt x="1828" y="679030"/>
                </a:lnTo>
                <a:lnTo>
                  <a:pt x="6680" y="708329"/>
                </a:lnTo>
                <a:lnTo>
                  <a:pt x="14630" y="737781"/>
                </a:lnTo>
                <a:lnTo>
                  <a:pt x="1117968" y="2451176"/>
                </a:lnTo>
                <a:lnTo>
                  <a:pt x="1134135" y="2480805"/>
                </a:lnTo>
                <a:lnTo>
                  <a:pt x="1162024" y="2508021"/>
                </a:lnTo>
                <a:lnTo>
                  <a:pt x="1200403" y="2532278"/>
                </a:lnTo>
                <a:lnTo>
                  <a:pt x="1248041" y="2553042"/>
                </a:lnTo>
                <a:lnTo>
                  <a:pt x="1303680" y="2569781"/>
                </a:lnTo>
                <a:lnTo>
                  <a:pt x="1366113" y="2581935"/>
                </a:lnTo>
                <a:lnTo>
                  <a:pt x="1434071" y="2588971"/>
                </a:lnTo>
                <a:lnTo>
                  <a:pt x="1494408" y="2590533"/>
                </a:lnTo>
                <a:lnTo>
                  <a:pt x="1552955" y="2587929"/>
                </a:lnTo>
                <a:lnTo>
                  <a:pt x="1608861" y="2581440"/>
                </a:lnTo>
                <a:lnTo>
                  <a:pt x="1661248" y="2571356"/>
                </a:lnTo>
                <a:lnTo>
                  <a:pt x="1709267" y="2557957"/>
                </a:lnTo>
                <a:lnTo>
                  <a:pt x="1752053" y="2541524"/>
                </a:lnTo>
                <a:lnTo>
                  <a:pt x="1788731" y="2522347"/>
                </a:lnTo>
                <a:lnTo>
                  <a:pt x="1840344" y="2476893"/>
                </a:lnTo>
                <a:lnTo>
                  <a:pt x="1853539" y="2451176"/>
                </a:lnTo>
                <a:lnTo>
                  <a:pt x="2681287" y="1165745"/>
                </a:lnTo>
                <a:lnTo>
                  <a:pt x="1485747" y="1165745"/>
                </a:lnTo>
                <a:lnTo>
                  <a:pt x="1418069" y="1165110"/>
                </a:lnTo>
                <a:lnTo>
                  <a:pt x="1351241" y="1163231"/>
                </a:lnTo>
                <a:lnTo>
                  <a:pt x="1285354" y="1160132"/>
                </a:lnTo>
                <a:lnTo>
                  <a:pt x="1220470" y="1155839"/>
                </a:lnTo>
                <a:lnTo>
                  <a:pt x="1156690" y="1150391"/>
                </a:lnTo>
                <a:lnTo>
                  <a:pt x="1094079" y="1143812"/>
                </a:lnTo>
                <a:lnTo>
                  <a:pt x="1032713" y="1136129"/>
                </a:lnTo>
                <a:lnTo>
                  <a:pt x="972667" y="1127391"/>
                </a:lnTo>
                <a:lnTo>
                  <a:pt x="914031" y="1117600"/>
                </a:lnTo>
                <a:lnTo>
                  <a:pt x="856881" y="1106792"/>
                </a:lnTo>
                <a:lnTo>
                  <a:pt x="801281" y="1095019"/>
                </a:lnTo>
                <a:lnTo>
                  <a:pt x="747318" y="1082281"/>
                </a:lnTo>
                <a:lnTo>
                  <a:pt x="695070" y="1068628"/>
                </a:lnTo>
                <a:lnTo>
                  <a:pt x="644613" y="1054074"/>
                </a:lnTo>
                <a:lnTo>
                  <a:pt x="596023" y="1038669"/>
                </a:lnTo>
                <a:lnTo>
                  <a:pt x="549376" y="1022426"/>
                </a:lnTo>
                <a:lnTo>
                  <a:pt x="504761" y="1005382"/>
                </a:lnTo>
                <a:lnTo>
                  <a:pt x="462241" y="987564"/>
                </a:lnTo>
                <a:lnTo>
                  <a:pt x="421906" y="968997"/>
                </a:lnTo>
                <a:lnTo>
                  <a:pt x="383832" y="949718"/>
                </a:lnTo>
                <a:lnTo>
                  <a:pt x="348094" y="929754"/>
                </a:lnTo>
                <a:lnTo>
                  <a:pt x="314756" y="909142"/>
                </a:lnTo>
                <a:lnTo>
                  <a:pt x="255650" y="866063"/>
                </a:lnTo>
                <a:lnTo>
                  <a:pt x="207124" y="820724"/>
                </a:lnTo>
                <a:lnTo>
                  <a:pt x="169798" y="773353"/>
                </a:lnTo>
                <a:lnTo>
                  <a:pt x="144310" y="724204"/>
                </a:lnTo>
                <a:lnTo>
                  <a:pt x="131267" y="673506"/>
                </a:lnTo>
                <a:lnTo>
                  <a:pt x="129603" y="647636"/>
                </a:lnTo>
                <a:lnTo>
                  <a:pt x="131267" y="621779"/>
                </a:lnTo>
                <a:lnTo>
                  <a:pt x="144310" y="571080"/>
                </a:lnTo>
                <a:lnTo>
                  <a:pt x="169798" y="521919"/>
                </a:lnTo>
                <a:lnTo>
                  <a:pt x="207124" y="474560"/>
                </a:lnTo>
                <a:lnTo>
                  <a:pt x="255650" y="429221"/>
                </a:lnTo>
                <a:lnTo>
                  <a:pt x="314756" y="386143"/>
                </a:lnTo>
                <a:lnTo>
                  <a:pt x="348094" y="365531"/>
                </a:lnTo>
                <a:lnTo>
                  <a:pt x="383832" y="345567"/>
                </a:lnTo>
                <a:lnTo>
                  <a:pt x="421906" y="326288"/>
                </a:lnTo>
                <a:lnTo>
                  <a:pt x="462241" y="307721"/>
                </a:lnTo>
                <a:lnTo>
                  <a:pt x="504761" y="289902"/>
                </a:lnTo>
                <a:lnTo>
                  <a:pt x="549376" y="272859"/>
                </a:lnTo>
                <a:lnTo>
                  <a:pt x="596023" y="256616"/>
                </a:lnTo>
                <a:lnTo>
                  <a:pt x="644613" y="241211"/>
                </a:lnTo>
                <a:lnTo>
                  <a:pt x="695070" y="226656"/>
                </a:lnTo>
                <a:lnTo>
                  <a:pt x="747318" y="213004"/>
                </a:lnTo>
                <a:lnTo>
                  <a:pt x="801281" y="200266"/>
                </a:lnTo>
                <a:lnTo>
                  <a:pt x="856881" y="188480"/>
                </a:lnTo>
                <a:lnTo>
                  <a:pt x="914031" y="177685"/>
                </a:lnTo>
                <a:lnTo>
                  <a:pt x="972667" y="167894"/>
                </a:lnTo>
                <a:lnTo>
                  <a:pt x="1032713" y="159143"/>
                </a:lnTo>
                <a:lnTo>
                  <a:pt x="1094079" y="151472"/>
                </a:lnTo>
                <a:lnTo>
                  <a:pt x="1156690" y="144894"/>
                </a:lnTo>
                <a:lnTo>
                  <a:pt x="1220470" y="139433"/>
                </a:lnTo>
                <a:lnTo>
                  <a:pt x="1285354" y="135153"/>
                </a:lnTo>
                <a:lnTo>
                  <a:pt x="1351241" y="132054"/>
                </a:lnTo>
                <a:lnTo>
                  <a:pt x="1418069" y="130162"/>
                </a:lnTo>
                <a:lnTo>
                  <a:pt x="2376614" y="129527"/>
                </a:lnTo>
                <a:lnTo>
                  <a:pt x="2356281" y="122847"/>
                </a:lnTo>
                <a:lnTo>
                  <a:pt x="2308212" y="108305"/>
                </a:lnTo>
                <a:lnTo>
                  <a:pt x="2258872" y="94602"/>
                </a:lnTo>
                <a:lnTo>
                  <a:pt x="2208288" y="81724"/>
                </a:lnTo>
                <a:lnTo>
                  <a:pt x="2156536" y="69723"/>
                </a:lnTo>
                <a:lnTo>
                  <a:pt x="2103666" y="58597"/>
                </a:lnTo>
                <a:lnTo>
                  <a:pt x="2049741" y="48387"/>
                </a:lnTo>
                <a:lnTo>
                  <a:pt x="1994814" y="39077"/>
                </a:lnTo>
                <a:lnTo>
                  <a:pt x="1938947" y="30721"/>
                </a:lnTo>
                <a:lnTo>
                  <a:pt x="1882203" y="23329"/>
                </a:lnTo>
                <a:lnTo>
                  <a:pt x="1824621" y="16903"/>
                </a:lnTo>
                <a:lnTo>
                  <a:pt x="1766290" y="11480"/>
                </a:lnTo>
                <a:lnTo>
                  <a:pt x="1707248" y="7073"/>
                </a:lnTo>
                <a:lnTo>
                  <a:pt x="1647545" y="3708"/>
                </a:lnTo>
                <a:lnTo>
                  <a:pt x="1587258" y="1384"/>
                </a:lnTo>
                <a:lnTo>
                  <a:pt x="1526438" y="152"/>
                </a:lnTo>
                <a:lnTo>
                  <a:pt x="146514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6743546" y="2936739"/>
            <a:ext cx="1485900" cy="1036319"/>
          </a:xfrm>
          <a:custGeom>
            <a:avLst/>
            <a:gdLst/>
            <a:ahLst/>
            <a:cxnLst/>
            <a:rect l="l" t="t" r="r" b="b"/>
            <a:pathLst>
              <a:path w="1485900" h="1036320">
                <a:moveTo>
                  <a:pt x="890866" y="0"/>
                </a:moveTo>
                <a:lnTo>
                  <a:pt x="0" y="0"/>
                </a:lnTo>
                <a:lnTo>
                  <a:pt x="67691" y="635"/>
                </a:lnTo>
                <a:lnTo>
                  <a:pt x="134518" y="2514"/>
                </a:lnTo>
                <a:lnTo>
                  <a:pt x="200406" y="5613"/>
                </a:lnTo>
                <a:lnTo>
                  <a:pt x="265277" y="9906"/>
                </a:lnTo>
                <a:lnTo>
                  <a:pt x="329057" y="15354"/>
                </a:lnTo>
                <a:lnTo>
                  <a:pt x="391680" y="21932"/>
                </a:lnTo>
                <a:lnTo>
                  <a:pt x="453047" y="29616"/>
                </a:lnTo>
                <a:lnTo>
                  <a:pt x="513080" y="38366"/>
                </a:lnTo>
                <a:lnTo>
                  <a:pt x="571728" y="48158"/>
                </a:lnTo>
                <a:lnTo>
                  <a:pt x="628878" y="58953"/>
                </a:lnTo>
                <a:lnTo>
                  <a:pt x="684479" y="70739"/>
                </a:lnTo>
                <a:lnTo>
                  <a:pt x="738441" y="83477"/>
                </a:lnTo>
                <a:lnTo>
                  <a:pt x="790689" y="97129"/>
                </a:lnTo>
                <a:lnTo>
                  <a:pt x="841146" y="111671"/>
                </a:lnTo>
                <a:lnTo>
                  <a:pt x="889736" y="127088"/>
                </a:lnTo>
                <a:lnTo>
                  <a:pt x="936383" y="143332"/>
                </a:lnTo>
                <a:lnTo>
                  <a:pt x="980998" y="160375"/>
                </a:lnTo>
                <a:lnTo>
                  <a:pt x="1023518" y="178193"/>
                </a:lnTo>
                <a:lnTo>
                  <a:pt x="1063853" y="196748"/>
                </a:lnTo>
                <a:lnTo>
                  <a:pt x="1101928" y="216027"/>
                </a:lnTo>
                <a:lnTo>
                  <a:pt x="1137678" y="235991"/>
                </a:lnTo>
                <a:lnTo>
                  <a:pt x="1171003" y="256616"/>
                </a:lnTo>
                <a:lnTo>
                  <a:pt x="1230109" y="299681"/>
                </a:lnTo>
                <a:lnTo>
                  <a:pt x="1278636" y="345033"/>
                </a:lnTo>
                <a:lnTo>
                  <a:pt x="1315961" y="392391"/>
                </a:lnTo>
                <a:lnTo>
                  <a:pt x="1341450" y="441553"/>
                </a:lnTo>
                <a:lnTo>
                  <a:pt x="1354505" y="492252"/>
                </a:lnTo>
                <a:lnTo>
                  <a:pt x="1356156" y="518121"/>
                </a:lnTo>
                <a:lnTo>
                  <a:pt x="1354505" y="543966"/>
                </a:lnTo>
                <a:lnTo>
                  <a:pt x="1341450" y="594677"/>
                </a:lnTo>
                <a:lnTo>
                  <a:pt x="1315961" y="643826"/>
                </a:lnTo>
                <a:lnTo>
                  <a:pt x="1278636" y="691184"/>
                </a:lnTo>
                <a:lnTo>
                  <a:pt x="1230109" y="736536"/>
                </a:lnTo>
                <a:lnTo>
                  <a:pt x="1171003" y="779614"/>
                </a:lnTo>
                <a:lnTo>
                  <a:pt x="1137678" y="800227"/>
                </a:lnTo>
                <a:lnTo>
                  <a:pt x="1101928" y="820191"/>
                </a:lnTo>
                <a:lnTo>
                  <a:pt x="1063853" y="839469"/>
                </a:lnTo>
                <a:lnTo>
                  <a:pt x="1023518" y="858024"/>
                </a:lnTo>
                <a:lnTo>
                  <a:pt x="980998" y="875842"/>
                </a:lnTo>
                <a:lnTo>
                  <a:pt x="936383" y="892898"/>
                </a:lnTo>
                <a:lnTo>
                  <a:pt x="889736" y="909142"/>
                </a:lnTo>
                <a:lnTo>
                  <a:pt x="841146" y="924547"/>
                </a:lnTo>
                <a:lnTo>
                  <a:pt x="790689" y="939088"/>
                </a:lnTo>
                <a:lnTo>
                  <a:pt x="738441" y="952754"/>
                </a:lnTo>
                <a:lnTo>
                  <a:pt x="684479" y="965479"/>
                </a:lnTo>
                <a:lnTo>
                  <a:pt x="628878" y="977265"/>
                </a:lnTo>
                <a:lnTo>
                  <a:pt x="571728" y="988060"/>
                </a:lnTo>
                <a:lnTo>
                  <a:pt x="513080" y="997851"/>
                </a:lnTo>
                <a:lnTo>
                  <a:pt x="453047" y="1006602"/>
                </a:lnTo>
                <a:lnTo>
                  <a:pt x="391680" y="1014285"/>
                </a:lnTo>
                <a:lnTo>
                  <a:pt x="329057" y="1020864"/>
                </a:lnTo>
                <a:lnTo>
                  <a:pt x="265277" y="1026312"/>
                </a:lnTo>
                <a:lnTo>
                  <a:pt x="200406" y="1030605"/>
                </a:lnTo>
                <a:lnTo>
                  <a:pt x="134518" y="1033703"/>
                </a:lnTo>
                <a:lnTo>
                  <a:pt x="67691" y="1035583"/>
                </a:lnTo>
                <a:lnTo>
                  <a:pt x="0" y="1036218"/>
                </a:lnTo>
                <a:lnTo>
                  <a:pt x="1195539" y="1036218"/>
                </a:lnTo>
                <a:lnTo>
                  <a:pt x="1471129" y="608241"/>
                </a:lnTo>
                <a:lnTo>
                  <a:pt x="1481975" y="563270"/>
                </a:lnTo>
                <a:lnTo>
                  <a:pt x="1485582" y="518109"/>
                </a:lnTo>
                <a:lnTo>
                  <a:pt x="1481975" y="472973"/>
                </a:lnTo>
                <a:lnTo>
                  <a:pt x="1471129" y="427990"/>
                </a:lnTo>
                <a:lnTo>
                  <a:pt x="1448612" y="374370"/>
                </a:lnTo>
                <a:lnTo>
                  <a:pt x="1416519" y="322592"/>
                </a:lnTo>
                <a:lnTo>
                  <a:pt x="1375295" y="272821"/>
                </a:lnTo>
                <a:lnTo>
                  <a:pt x="1325422" y="225209"/>
                </a:lnTo>
                <a:lnTo>
                  <a:pt x="1267358" y="179895"/>
                </a:lnTo>
                <a:lnTo>
                  <a:pt x="1235405" y="158153"/>
                </a:lnTo>
                <a:lnTo>
                  <a:pt x="1201572" y="137045"/>
                </a:lnTo>
                <a:lnTo>
                  <a:pt x="1165923" y="116598"/>
                </a:lnTo>
                <a:lnTo>
                  <a:pt x="1128534" y="96812"/>
                </a:lnTo>
                <a:lnTo>
                  <a:pt x="1089431" y="77724"/>
                </a:lnTo>
                <a:lnTo>
                  <a:pt x="1048702" y="59347"/>
                </a:lnTo>
                <a:lnTo>
                  <a:pt x="1006386" y="41694"/>
                </a:lnTo>
                <a:lnTo>
                  <a:pt x="962545" y="24790"/>
                </a:lnTo>
                <a:lnTo>
                  <a:pt x="917232" y="8661"/>
                </a:lnTo>
                <a:lnTo>
                  <a:pt x="8908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259317" y="2808729"/>
            <a:ext cx="2971800" cy="2590800"/>
          </a:xfrm>
          <a:custGeom>
            <a:avLst/>
            <a:gdLst/>
            <a:ahLst/>
            <a:cxnLst/>
            <a:rect l="l" t="t" r="r" b="b"/>
            <a:pathLst>
              <a:path w="2971800" h="2590800">
                <a:moveTo>
                  <a:pt x="14630" y="737781"/>
                </a:moveTo>
                <a:lnTo>
                  <a:pt x="6680" y="708329"/>
                </a:lnTo>
                <a:lnTo>
                  <a:pt x="1828" y="679043"/>
                </a:lnTo>
                <a:lnTo>
                  <a:pt x="0" y="649935"/>
                </a:lnTo>
                <a:lnTo>
                  <a:pt x="1168" y="621042"/>
                </a:lnTo>
                <a:lnTo>
                  <a:pt x="12217" y="564070"/>
                </a:lnTo>
                <a:lnTo>
                  <a:pt x="34531" y="508355"/>
                </a:lnTo>
                <a:lnTo>
                  <a:pt x="67640" y="454177"/>
                </a:lnTo>
                <a:lnTo>
                  <a:pt x="111124" y="401777"/>
                </a:lnTo>
                <a:lnTo>
                  <a:pt x="164541" y="351434"/>
                </a:lnTo>
                <a:lnTo>
                  <a:pt x="194817" y="327101"/>
                </a:lnTo>
                <a:lnTo>
                  <a:pt x="227418" y="303377"/>
                </a:lnTo>
                <a:lnTo>
                  <a:pt x="262267" y="280301"/>
                </a:lnTo>
                <a:lnTo>
                  <a:pt x="299313" y="257886"/>
                </a:lnTo>
                <a:lnTo>
                  <a:pt x="338518" y="236181"/>
                </a:lnTo>
                <a:lnTo>
                  <a:pt x="379806" y="215214"/>
                </a:lnTo>
                <a:lnTo>
                  <a:pt x="423125" y="195021"/>
                </a:lnTo>
                <a:lnTo>
                  <a:pt x="468426" y="175628"/>
                </a:lnTo>
                <a:lnTo>
                  <a:pt x="515645" y="157060"/>
                </a:lnTo>
                <a:lnTo>
                  <a:pt x="564730" y="139369"/>
                </a:lnTo>
                <a:lnTo>
                  <a:pt x="615619" y="122567"/>
                </a:lnTo>
                <a:lnTo>
                  <a:pt x="668273" y="106705"/>
                </a:lnTo>
                <a:lnTo>
                  <a:pt x="722617" y="91795"/>
                </a:lnTo>
                <a:lnTo>
                  <a:pt x="778611" y="77889"/>
                </a:lnTo>
                <a:lnTo>
                  <a:pt x="836193" y="64998"/>
                </a:lnTo>
                <a:lnTo>
                  <a:pt x="895311" y="53174"/>
                </a:lnTo>
                <a:lnTo>
                  <a:pt x="955890" y="42456"/>
                </a:lnTo>
                <a:lnTo>
                  <a:pt x="1017892" y="32842"/>
                </a:lnTo>
                <a:lnTo>
                  <a:pt x="1081265" y="24396"/>
                </a:lnTo>
                <a:lnTo>
                  <a:pt x="1145946" y="17132"/>
                </a:lnTo>
                <a:lnTo>
                  <a:pt x="1211872" y="11099"/>
                </a:lnTo>
                <a:lnTo>
                  <a:pt x="1279004" y="6311"/>
                </a:lnTo>
                <a:lnTo>
                  <a:pt x="1341373" y="3060"/>
                </a:lnTo>
                <a:lnTo>
                  <a:pt x="1403438" y="965"/>
                </a:lnTo>
                <a:lnTo>
                  <a:pt x="1465148" y="0"/>
                </a:lnTo>
                <a:lnTo>
                  <a:pt x="1526438" y="152"/>
                </a:lnTo>
                <a:lnTo>
                  <a:pt x="1587258" y="1397"/>
                </a:lnTo>
                <a:lnTo>
                  <a:pt x="1647545" y="3708"/>
                </a:lnTo>
                <a:lnTo>
                  <a:pt x="1707248" y="7073"/>
                </a:lnTo>
                <a:lnTo>
                  <a:pt x="1766290" y="11480"/>
                </a:lnTo>
                <a:lnTo>
                  <a:pt x="1824621" y="16903"/>
                </a:lnTo>
                <a:lnTo>
                  <a:pt x="1882203" y="23329"/>
                </a:lnTo>
                <a:lnTo>
                  <a:pt x="1938947" y="30721"/>
                </a:lnTo>
                <a:lnTo>
                  <a:pt x="1994814" y="39090"/>
                </a:lnTo>
                <a:lnTo>
                  <a:pt x="2049741" y="48387"/>
                </a:lnTo>
                <a:lnTo>
                  <a:pt x="2103666" y="58597"/>
                </a:lnTo>
                <a:lnTo>
                  <a:pt x="2156536" y="69723"/>
                </a:lnTo>
                <a:lnTo>
                  <a:pt x="2208288" y="81737"/>
                </a:lnTo>
                <a:lnTo>
                  <a:pt x="2258872" y="94602"/>
                </a:lnTo>
                <a:lnTo>
                  <a:pt x="2308225" y="108318"/>
                </a:lnTo>
                <a:lnTo>
                  <a:pt x="2356281" y="122847"/>
                </a:lnTo>
                <a:lnTo>
                  <a:pt x="2402992" y="138201"/>
                </a:lnTo>
                <a:lnTo>
                  <a:pt x="2448293" y="154330"/>
                </a:lnTo>
                <a:lnTo>
                  <a:pt x="2492133" y="171234"/>
                </a:lnTo>
                <a:lnTo>
                  <a:pt x="2534450" y="188874"/>
                </a:lnTo>
                <a:lnTo>
                  <a:pt x="2575191" y="207264"/>
                </a:lnTo>
                <a:lnTo>
                  <a:pt x="2614282" y="226352"/>
                </a:lnTo>
                <a:lnTo>
                  <a:pt x="2651683" y="246126"/>
                </a:lnTo>
                <a:lnTo>
                  <a:pt x="2687320" y="266585"/>
                </a:lnTo>
                <a:lnTo>
                  <a:pt x="2721152" y="287693"/>
                </a:lnTo>
                <a:lnTo>
                  <a:pt x="2753105" y="309435"/>
                </a:lnTo>
                <a:lnTo>
                  <a:pt x="2811170" y="354736"/>
                </a:lnTo>
                <a:lnTo>
                  <a:pt x="2861043" y="402361"/>
                </a:lnTo>
                <a:lnTo>
                  <a:pt x="2902267" y="452132"/>
                </a:lnTo>
                <a:lnTo>
                  <a:pt x="2934373" y="503897"/>
                </a:lnTo>
                <a:lnTo>
                  <a:pt x="2956890" y="557517"/>
                </a:lnTo>
                <a:lnTo>
                  <a:pt x="2967723" y="602500"/>
                </a:lnTo>
                <a:lnTo>
                  <a:pt x="2971342" y="647649"/>
                </a:lnTo>
                <a:lnTo>
                  <a:pt x="2967723" y="692797"/>
                </a:lnTo>
                <a:lnTo>
                  <a:pt x="2956890" y="737781"/>
                </a:lnTo>
                <a:lnTo>
                  <a:pt x="1853539" y="2451176"/>
                </a:lnTo>
                <a:lnTo>
                  <a:pt x="1840344" y="2476893"/>
                </a:lnTo>
                <a:lnTo>
                  <a:pt x="1788744" y="2522347"/>
                </a:lnTo>
                <a:lnTo>
                  <a:pt x="1752053" y="2541524"/>
                </a:lnTo>
                <a:lnTo>
                  <a:pt x="1709267" y="2557957"/>
                </a:lnTo>
                <a:lnTo>
                  <a:pt x="1661248" y="2571356"/>
                </a:lnTo>
                <a:lnTo>
                  <a:pt x="1608861" y="2581440"/>
                </a:lnTo>
                <a:lnTo>
                  <a:pt x="1552955" y="2587929"/>
                </a:lnTo>
                <a:lnTo>
                  <a:pt x="1494408" y="2590533"/>
                </a:lnTo>
                <a:lnTo>
                  <a:pt x="1434071" y="2588983"/>
                </a:lnTo>
                <a:lnTo>
                  <a:pt x="1366113" y="2581935"/>
                </a:lnTo>
                <a:lnTo>
                  <a:pt x="1303693" y="2569781"/>
                </a:lnTo>
                <a:lnTo>
                  <a:pt x="1248041" y="2553042"/>
                </a:lnTo>
                <a:lnTo>
                  <a:pt x="1200403" y="2532278"/>
                </a:lnTo>
                <a:lnTo>
                  <a:pt x="1162024" y="2508021"/>
                </a:lnTo>
                <a:lnTo>
                  <a:pt x="1134135" y="2480805"/>
                </a:lnTo>
                <a:lnTo>
                  <a:pt x="1117968" y="2451176"/>
                </a:lnTo>
                <a:lnTo>
                  <a:pt x="14630" y="737781"/>
                </a:lnTo>
                <a:close/>
              </a:path>
            </a:pathLst>
          </a:custGeom>
          <a:ln w="9144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387340" y="2939795"/>
            <a:ext cx="2715895" cy="1036319"/>
          </a:xfrm>
          <a:custGeom>
            <a:avLst/>
            <a:gdLst/>
            <a:ahLst/>
            <a:cxnLst/>
            <a:rect l="l" t="t" r="r" b="b"/>
            <a:pathLst>
              <a:path w="2715895" h="1036320">
                <a:moveTo>
                  <a:pt x="0" y="517855"/>
                </a:moveTo>
                <a:lnTo>
                  <a:pt x="6591" y="569214"/>
                </a:lnTo>
                <a:lnTo>
                  <a:pt x="25958" y="619150"/>
                </a:lnTo>
                <a:lnTo>
                  <a:pt x="57480" y="667423"/>
                </a:lnTo>
                <a:lnTo>
                  <a:pt x="100533" y="713778"/>
                </a:lnTo>
                <a:lnTo>
                  <a:pt x="154482" y="757999"/>
                </a:lnTo>
                <a:lnTo>
                  <a:pt x="218719" y="799833"/>
                </a:lnTo>
                <a:lnTo>
                  <a:pt x="254508" y="819785"/>
                </a:lnTo>
                <a:lnTo>
                  <a:pt x="292633" y="839050"/>
                </a:lnTo>
                <a:lnTo>
                  <a:pt x="333006" y="857605"/>
                </a:lnTo>
                <a:lnTo>
                  <a:pt x="375564" y="875411"/>
                </a:lnTo>
                <a:lnTo>
                  <a:pt x="420243" y="892454"/>
                </a:lnTo>
                <a:lnTo>
                  <a:pt x="466928" y="908685"/>
                </a:lnTo>
                <a:lnTo>
                  <a:pt x="515569" y="924090"/>
                </a:lnTo>
                <a:lnTo>
                  <a:pt x="566089" y="938631"/>
                </a:lnTo>
                <a:lnTo>
                  <a:pt x="618388" y="952284"/>
                </a:lnTo>
                <a:lnTo>
                  <a:pt x="672414" y="965009"/>
                </a:lnTo>
                <a:lnTo>
                  <a:pt x="728078" y="976782"/>
                </a:lnTo>
                <a:lnTo>
                  <a:pt x="785291" y="987577"/>
                </a:lnTo>
                <a:lnTo>
                  <a:pt x="844003" y="997369"/>
                </a:lnTo>
                <a:lnTo>
                  <a:pt x="904100" y="1006106"/>
                </a:lnTo>
                <a:lnTo>
                  <a:pt x="965542" y="1013790"/>
                </a:lnTo>
                <a:lnTo>
                  <a:pt x="1028217" y="1020356"/>
                </a:lnTo>
                <a:lnTo>
                  <a:pt x="1092073" y="1025804"/>
                </a:lnTo>
                <a:lnTo>
                  <a:pt x="1157020" y="1030097"/>
                </a:lnTo>
                <a:lnTo>
                  <a:pt x="1222984" y="1033195"/>
                </a:lnTo>
                <a:lnTo>
                  <a:pt x="1289888" y="1035075"/>
                </a:lnTo>
                <a:lnTo>
                  <a:pt x="1357642" y="1035710"/>
                </a:lnTo>
                <a:lnTo>
                  <a:pt x="1425397" y="1035075"/>
                </a:lnTo>
                <a:lnTo>
                  <a:pt x="1492300" y="1033195"/>
                </a:lnTo>
                <a:lnTo>
                  <a:pt x="1558264" y="1030097"/>
                </a:lnTo>
                <a:lnTo>
                  <a:pt x="1623212" y="1025804"/>
                </a:lnTo>
                <a:lnTo>
                  <a:pt x="1687068" y="1020356"/>
                </a:lnTo>
                <a:lnTo>
                  <a:pt x="1749755" y="1013790"/>
                </a:lnTo>
                <a:lnTo>
                  <a:pt x="1811185" y="1006106"/>
                </a:lnTo>
                <a:lnTo>
                  <a:pt x="1871294" y="997369"/>
                </a:lnTo>
                <a:lnTo>
                  <a:pt x="1929993" y="987577"/>
                </a:lnTo>
                <a:lnTo>
                  <a:pt x="1987219" y="976782"/>
                </a:lnTo>
                <a:lnTo>
                  <a:pt x="2042883" y="965009"/>
                </a:lnTo>
                <a:lnTo>
                  <a:pt x="2096897" y="952284"/>
                </a:lnTo>
                <a:lnTo>
                  <a:pt x="2149208" y="938631"/>
                </a:lnTo>
                <a:lnTo>
                  <a:pt x="2199728" y="924090"/>
                </a:lnTo>
                <a:lnTo>
                  <a:pt x="2248369" y="908685"/>
                </a:lnTo>
                <a:lnTo>
                  <a:pt x="2295055" y="892454"/>
                </a:lnTo>
                <a:lnTo>
                  <a:pt x="2339721" y="875411"/>
                </a:lnTo>
                <a:lnTo>
                  <a:pt x="2382291" y="857605"/>
                </a:lnTo>
                <a:lnTo>
                  <a:pt x="2422664" y="839050"/>
                </a:lnTo>
                <a:lnTo>
                  <a:pt x="2460790" y="819785"/>
                </a:lnTo>
                <a:lnTo>
                  <a:pt x="2496566" y="799833"/>
                </a:lnTo>
                <a:lnTo>
                  <a:pt x="2529941" y="779221"/>
                </a:lnTo>
                <a:lnTo>
                  <a:pt x="2589110" y="736168"/>
                </a:lnTo>
                <a:lnTo>
                  <a:pt x="2637688" y="690854"/>
                </a:lnTo>
                <a:lnTo>
                  <a:pt x="2675051" y="643509"/>
                </a:lnTo>
                <a:lnTo>
                  <a:pt x="2700578" y="594385"/>
                </a:lnTo>
                <a:lnTo>
                  <a:pt x="2713634" y="543699"/>
                </a:lnTo>
                <a:lnTo>
                  <a:pt x="2715298" y="517855"/>
                </a:lnTo>
                <a:lnTo>
                  <a:pt x="2713634" y="492010"/>
                </a:lnTo>
                <a:lnTo>
                  <a:pt x="2700578" y="441325"/>
                </a:lnTo>
                <a:lnTo>
                  <a:pt x="2675051" y="392201"/>
                </a:lnTo>
                <a:lnTo>
                  <a:pt x="2637688" y="344855"/>
                </a:lnTo>
                <a:lnTo>
                  <a:pt x="2589110" y="299542"/>
                </a:lnTo>
                <a:lnTo>
                  <a:pt x="2529941" y="256489"/>
                </a:lnTo>
                <a:lnTo>
                  <a:pt x="2496566" y="235877"/>
                </a:lnTo>
                <a:lnTo>
                  <a:pt x="2460790" y="215925"/>
                </a:lnTo>
                <a:lnTo>
                  <a:pt x="2422664" y="196659"/>
                </a:lnTo>
                <a:lnTo>
                  <a:pt x="2382291" y="178104"/>
                </a:lnTo>
                <a:lnTo>
                  <a:pt x="2339721" y="160286"/>
                </a:lnTo>
                <a:lnTo>
                  <a:pt x="2295055" y="143256"/>
                </a:lnTo>
                <a:lnTo>
                  <a:pt x="2248369" y="127025"/>
                </a:lnTo>
                <a:lnTo>
                  <a:pt x="2199728" y="111620"/>
                </a:lnTo>
                <a:lnTo>
                  <a:pt x="2149208" y="97078"/>
                </a:lnTo>
                <a:lnTo>
                  <a:pt x="2096897" y="83426"/>
                </a:lnTo>
                <a:lnTo>
                  <a:pt x="2042883" y="70700"/>
                </a:lnTo>
                <a:lnTo>
                  <a:pt x="1987219" y="58928"/>
                </a:lnTo>
                <a:lnTo>
                  <a:pt x="1929993" y="48133"/>
                </a:lnTo>
                <a:lnTo>
                  <a:pt x="1871294" y="38341"/>
                </a:lnTo>
                <a:lnTo>
                  <a:pt x="1811185" y="29603"/>
                </a:lnTo>
                <a:lnTo>
                  <a:pt x="1749755" y="21920"/>
                </a:lnTo>
                <a:lnTo>
                  <a:pt x="1687068" y="15354"/>
                </a:lnTo>
                <a:lnTo>
                  <a:pt x="1623212" y="9906"/>
                </a:lnTo>
                <a:lnTo>
                  <a:pt x="1558264" y="5613"/>
                </a:lnTo>
                <a:lnTo>
                  <a:pt x="1492300" y="2514"/>
                </a:lnTo>
                <a:lnTo>
                  <a:pt x="1425397" y="635"/>
                </a:lnTo>
                <a:lnTo>
                  <a:pt x="1357642" y="0"/>
                </a:lnTo>
                <a:lnTo>
                  <a:pt x="1289888" y="635"/>
                </a:lnTo>
                <a:lnTo>
                  <a:pt x="1222984" y="2514"/>
                </a:lnTo>
                <a:lnTo>
                  <a:pt x="1157020" y="5613"/>
                </a:lnTo>
                <a:lnTo>
                  <a:pt x="1092073" y="9906"/>
                </a:lnTo>
                <a:lnTo>
                  <a:pt x="1028217" y="15354"/>
                </a:lnTo>
                <a:lnTo>
                  <a:pt x="965542" y="21920"/>
                </a:lnTo>
                <a:lnTo>
                  <a:pt x="904100" y="29603"/>
                </a:lnTo>
                <a:lnTo>
                  <a:pt x="844003" y="38341"/>
                </a:lnTo>
                <a:lnTo>
                  <a:pt x="785291" y="48133"/>
                </a:lnTo>
                <a:lnTo>
                  <a:pt x="728078" y="58928"/>
                </a:lnTo>
                <a:lnTo>
                  <a:pt x="672414" y="70700"/>
                </a:lnTo>
                <a:lnTo>
                  <a:pt x="618388" y="83426"/>
                </a:lnTo>
                <a:lnTo>
                  <a:pt x="566089" y="97078"/>
                </a:lnTo>
                <a:lnTo>
                  <a:pt x="515569" y="111620"/>
                </a:lnTo>
                <a:lnTo>
                  <a:pt x="466928" y="127025"/>
                </a:lnTo>
                <a:lnTo>
                  <a:pt x="420243" y="143256"/>
                </a:lnTo>
                <a:lnTo>
                  <a:pt x="375564" y="160286"/>
                </a:lnTo>
                <a:lnTo>
                  <a:pt x="333006" y="178104"/>
                </a:lnTo>
                <a:lnTo>
                  <a:pt x="292633" y="196659"/>
                </a:lnTo>
                <a:lnTo>
                  <a:pt x="254508" y="215925"/>
                </a:lnTo>
                <a:lnTo>
                  <a:pt x="218719" y="235877"/>
                </a:lnTo>
                <a:lnTo>
                  <a:pt x="185356" y="256489"/>
                </a:lnTo>
                <a:lnTo>
                  <a:pt x="126187" y="299542"/>
                </a:lnTo>
                <a:lnTo>
                  <a:pt x="77597" y="344855"/>
                </a:lnTo>
                <a:lnTo>
                  <a:pt x="40246" y="392201"/>
                </a:lnTo>
                <a:lnTo>
                  <a:pt x="14719" y="441325"/>
                </a:lnTo>
                <a:lnTo>
                  <a:pt x="1663" y="492010"/>
                </a:lnTo>
                <a:lnTo>
                  <a:pt x="0" y="517855"/>
                </a:lnTo>
                <a:close/>
              </a:path>
            </a:pathLst>
          </a:custGeom>
          <a:ln w="9144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4980432" y="755903"/>
            <a:ext cx="1956815" cy="23713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687567" y="1362455"/>
            <a:ext cx="70103" cy="701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5934455" y="1536191"/>
            <a:ext cx="70103" cy="701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141720" y="1737360"/>
            <a:ext cx="73151" cy="701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443991" y="0"/>
            <a:ext cx="7184390" cy="1137920"/>
          </a:xfrm>
          <a:prstGeom prst="rect"/>
        </p:spPr>
        <p:txBody>
          <a:bodyPr wrap="square" lIns="0" tIns="274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65"/>
              </a:spcBef>
            </a:pPr>
            <a:r>
              <a:rPr dirty="0" sz="4000" spc="-10"/>
              <a:t>Contributions </a:t>
            </a:r>
            <a:r>
              <a:rPr dirty="0" sz="4000" spc="-20"/>
              <a:t>to </a:t>
            </a:r>
            <a:r>
              <a:rPr dirty="0" sz="4000"/>
              <a:t>a </a:t>
            </a:r>
            <a:r>
              <a:rPr dirty="0" sz="4000" spc="-5"/>
              <a:t>Quality</a:t>
            </a:r>
            <a:r>
              <a:rPr dirty="0" sz="4000" spc="-250"/>
              <a:t> </a:t>
            </a:r>
            <a:r>
              <a:rPr dirty="0" sz="4000"/>
              <a:t>Culture</a:t>
            </a:r>
            <a:endParaRPr sz="4000"/>
          </a:p>
          <a:p>
            <a:pPr marL="4556760">
              <a:lnSpc>
                <a:spcPct val="100000"/>
              </a:lnSpc>
              <a:spcBef>
                <a:spcPts val="570"/>
              </a:spcBef>
            </a:pPr>
            <a:r>
              <a:rPr dirty="0" sz="1100" spc="-5">
                <a:solidFill>
                  <a:srgbClr val="3A3A3A"/>
                </a:solidFill>
                <a:latin typeface="Arial"/>
                <a:cs typeface="Arial"/>
              </a:rPr>
              <a:t>Leadership</a:t>
            </a:r>
            <a:endParaRPr sz="11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906538" y="1378185"/>
            <a:ext cx="814705" cy="334010"/>
          </a:xfrm>
          <a:prstGeom prst="rect">
            <a:avLst/>
          </a:prstGeom>
        </p:spPr>
        <p:txBody>
          <a:bodyPr wrap="square" lIns="0" tIns="41275" rIns="0" bIns="0" rtlCol="0" vert="horz">
            <a:spAutoFit/>
          </a:bodyPr>
          <a:lstStyle/>
          <a:p>
            <a:pPr marL="12700" marR="5080" indent="88265">
              <a:lnSpc>
                <a:spcPts val="1100"/>
              </a:lnSpc>
              <a:spcBef>
                <a:spcPts val="325"/>
              </a:spcBef>
            </a:pPr>
            <a:r>
              <a:rPr dirty="0" sz="1100" spc="-20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100" spc="25">
                <a:solidFill>
                  <a:srgbClr val="3A3A3A"/>
                </a:solidFill>
                <a:latin typeface="Arial"/>
                <a:cs typeface="Arial"/>
              </a:rPr>
              <a:t>f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o</a:t>
            </a:r>
            <a:r>
              <a:rPr dirty="0" sz="1100" spc="-10">
                <a:solidFill>
                  <a:srgbClr val="3A3A3A"/>
                </a:solidFill>
                <a:latin typeface="Arial"/>
                <a:cs typeface="Arial"/>
              </a:rPr>
              <a:t>rm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1100" spc="-10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100" spc="-15">
                <a:solidFill>
                  <a:srgbClr val="3A3A3A"/>
                </a:solidFill>
                <a:latin typeface="Arial"/>
                <a:cs typeface="Arial"/>
              </a:rPr>
              <a:t>on  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and</a:t>
            </a:r>
            <a:r>
              <a:rPr dirty="0" sz="1100" spc="-1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Analysis</a:t>
            </a:r>
            <a:endParaRPr sz="11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321551" y="1956816"/>
            <a:ext cx="73151" cy="731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6010255" y="1284806"/>
            <a:ext cx="1287780" cy="6286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Strategic</a:t>
            </a:r>
            <a:r>
              <a:rPr dirty="0" sz="1100" spc="-1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Planning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Times New Roman"/>
              <a:cs typeface="Times New Roman"/>
            </a:endParaRPr>
          </a:p>
          <a:p>
            <a:pPr marL="454025" marR="5080">
              <a:lnSpc>
                <a:spcPts val="1100"/>
              </a:lnSpc>
            </a:pP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Process  </a:t>
            </a:r>
            <a:r>
              <a:rPr dirty="0" sz="1100" spc="-60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ana</a:t>
            </a:r>
            <a:r>
              <a:rPr dirty="0" sz="1100" spc="10">
                <a:solidFill>
                  <a:srgbClr val="3A3A3A"/>
                </a:solidFill>
                <a:latin typeface="Arial"/>
                <a:cs typeface="Arial"/>
              </a:rPr>
              <a:t>g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1100" spc="-10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ent</a:t>
            </a:r>
            <a:endParaRPr sz="11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560385" y="1881346"/>
            <a:ext cx="60007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solidFill>
                  <a:srgbClr val="3A3A3A"/>
                </a:solidFill>
                <a:latin typeface="Arial"/>
                <a:cs typeface="Arial"/>
              </a:rPr>
              <a:t>HR</a:t>
            </a:r>
            <a:r>
              <a:rPr dirty="0" sz="1100" spc="-1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focus</a:t>
            </a:r>
            <a:endParaRPr sz="11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467855" y="2185416"/>
            <a:ext cx="70103" cy="701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6711670" y="2029008"/>
            <a:ext cx="598805" cy="334010"/>
          </a:xfrm>
          <a:prstGeom prst="rect">
            <a:avLst/>
          </a:prstGeom>
        </p:spPr>
        <p:txBody>
          <a:bodyPr wrap="square" lIns="0" tIns="41275" rIns="0" bIns="0" rtlCol="0" vert="horz">
            <a:spAutoFit/>
          </a:bodyPr>
          <a:lstStyle/>
          <a:p>
            <a:pPr marL="12700" marR="5080">
              <a:lnSpc>
                <a:spcPts val="1100"/>
              </a:lnSpc>
              <a:spcBef>
                <a:spcPts val="325"/>
              </a:spcBef>
            </a:pP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Bu</a:t>
            </a: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s</a:t>
            </a:r>
            <a:r>
              <a:rPr dirty="0" sz="1100" spc="-10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ne</a:t>
            </a: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ss  </a:t>
            </a: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results</a:t>
            </a:r>
            <a:endParaRPr sz="11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362692" y="2712241"/>
            <a:ext cx="894080" cy="334010"/>
          </a:xfrm>
          <a:prstGeom prst="rect">
            <a:avLst/>
          </a:prstGeom>
        </p:spPr>
        <p:txBody>
          <a:bodyPr wrap="square" lIns="0" tIns="41275" rIns="0" bIns="0" rtlCol="0" vert="horz">
            <a:spAutoFit/>
          </a:bodyPr>
          <a:lstStyle/>
          <a:p>
            <a:pPr marL="48895" marR="5080" indent="-36830">
              <a:lnSpc>
                <a:spcPts val="1100"/>
              </a:lnSpc>
              <a:spcBef>
                <a:spcPts val="325"/>
              </a:spcBef>
            </a:pP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Customer</a:t>
            </a:r>
            <a:r>
              <a:rPr dirty="0" sz="1100" spc="-20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and  </a:t>
            </a: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market</a:t>
            </a:r>
            <a:r>
              <a:rPr dirty="0" sz="1100" spc="-13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focus</a:t>
            </a:r>
            <a:endParaRPr sz="11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367411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5"/>
              <a:t>The</a:t>
            </a:r>
            <a:r>
              <a:rPr dirty="0" sz="4000" spc="-160"/>
              <a:t> </a:t>
            </a:r>
            <a:r>
              <a:rPr dirty="0" sz="4000" spc="-10"/>
              <a:t>Organization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611247"/>
            <a:ext cx="8514080" cy="3968750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356870" marR="639445" indent="-344170">
              <a:lnSpc>
                <a:spcPts val="2810"/>
              </a:lnSpc>
              <a:spcBef>
                <a:spcPts val="25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be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a legal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entity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in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order to be held responsible</a:t>
            </a:r>
            <a:r>
              <a:rPr dirty="0" sz="2400" spc="-1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 spc="10">
                <a:solidFill>
                  <a:srgbClr val="3A3A3A"/>
                </a:solidFill>
                <a:latin typeface="Arial"/>
                <a:cs typeface="Arial"/>
              </a:rPr>
              <a:t>for 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actions of the</a:t>
            </a:r>
            <a:r>
              <a:rPr dirty="0" sz="2400" spc="-7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laboratory</a:t>
            </a:r>
            <a:endParaRPr sz="2400">
              <a:latin typeface="Arial"/>
              <a:cs typeface="Arial"/>
            </a:endParaRPr>
          </a:p>
          <a:p>
            <a:pPr marL="356870" marR="5080" indent="-344170">
              <a:lnSpc>
                <a:spcPts val="2810"/>
              </a:lnSpc>
              <a:spcBef>
                <a:spcPts val="117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400" spc="5">
                <a:solidFill>
                  <a:srgbClr val="3A3A3A"/>
                </a:solidFill>
                <a:latin typeface="Arial"/>
                <a:cs typeface="Arial"/>
              </a:rPr>
              <a:t>meet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requirements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of the ISO/IEC standard, satisfy</a:t>
            </a:r>
            <a:r>
              <a:rPr dirty="0" sz="2400" spc="-23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  needs of the </a:t>
            </a:r>
            <a:r>
              <a:rPr dirty="0" sz="2400" spc="-35">
                <a:solidFill>
                  <a:srgbClr val="3A3A3A"/>
                </a:solidFill>
                <a:latin typeface="Arial"/>
                <a:cs typeface="Arial"/>
              </a:rPr>
              <a:t>customer,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regulatory</a:t>
            </a:r>
            <a:r>
              <a:rPr dirty="0" sz="2400" spc="-16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agencies</a:t>
            </a:r>
            <a:endParaRPr sz="2400">
              <a:latin typeface="Arial"/>
              <a:cs typeface="Arial"/>
            </a:endParaRPr>
          </a:p>
          <a:p>
            <a:pPr marL="356870" marR="318770" indent="-344170">
              <a:lnSpc>
                <a:spcPts val="2810"/>
              </a:lnSpc>
              <a:spcBef>
                <a:spcPts val="48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Every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location and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all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testing areas </a:t>
            </a: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within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organization  </a:t>
            </a:r>
            <a:r>
              <a:rPr dirty="0" sz="2400" spc="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adhere to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a QMS </a:t>
            </a:r>
            <a:r>
              <a:rPr dirty="0" sz="2400" spc="10">
                <a:solidFill>
                  <a:srgbClr val="3A3A3A"/>
                </a:solidFill>
                <a:latin typeface="Arial"/>
                <a:cs typeface="Arial"/>
              </a:rPr>
              <a:t>for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in-scope</a:t>
            </a:r>
            <a:r>
              <a:rPr dirty="0" sz="2400" spc="-15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methods.</a:t>
            </a:r>
            <a:endParaRPr sz="2400">
              <a:latin typeface="Arial"/>
              <a:cs typeface="Arial"/>
            </a:endParaRPr>
          </a:p>
          <a:p>
            <a:pPr lvl="1" marL="814069" marR="739140" indent="-344170">
              <a:lnSpc>
                <a:spcPct val="117000"/>
              </a:lnSpc>
              <a:spcBef>
                <a:spcPts val="170"/>
              </a:spcBef>
              <a:buChar char="•"/>
              <a:tabLst>
                <a:tab pos="814069" algn="l"/>
                <a:tab pos="814705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Many laboratories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have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one overarching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QMS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that governs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all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sections and</a:t>
            </a:r>
            <a:r>
              <a:rPr dirty="0" sz="2000" spc="3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locations.</a:t>
            </a:r>
            <a:endParaRPr sz="2000">
              <a:latin typeface="Arial"/>
              <a:cs typeface="Arial"/>
            </a:endParaRPr>
          </a:p>
          <a:p>
            <a:pPr lvl="1" marL="814069" indent="-344170">
              <a:lnSpc>
                <a:spcPct val="100000"/>
              </a:lnSpc>
              <a:spcBef>
                <a:spcPts val="890"/>
              </a:spcBef>
              <a:buChar char="•"/>
              <a:tabLst>
                <a:tab pos="814069" algn="l"/>
                <a:tab pos="814705" algn="l"/>
              </a:tabLst>
            </a:pP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Some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have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separate </a:t>
            </a:r>
            <a:r>
              <a:rPr dirty="0" sz="2000" spc="-30">
                <a:solidFill>
                  <a:srgbClr val="3A3A3A"/>
                </a:solidFill>
                <a:latin typeface="Arial"/>
                <a:cs typeface="Arial"/>
              </a:rPr>
              <a:t>yet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aligned</a:t>
            </a:r>
            <a:r>
              <a:rPr dirty="0" sz="2000" spc="5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QMS.</a:t>
            </a:r>
            <a:endParaRPr sz="2000">
              <a:latin typeface="Arial"/>
              <a:cs typeface="Arial"/>
            </a:endParaRPr>
          </a:p>
          <a:p>
            <a:pPr lvl="1" marL="814069" indent="-344170">
              <a:lnSpc>
                <a:spcPct val="100000"/>
              </a:lnSpc>
              <a:spcBef>
                <a:spcPts val="910"/>
              </a:spcBef>
              <a:buChar char="•"/>
              <a:tabLst>
                <a:tab pos="814069" algn="l"/>
                <a:tab pos="814705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Others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have whole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sections that do not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fall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under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 QMS.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7385684" cy="124650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4000"/>
              <a:t>Staff Must be </a:t>
            </a:r>
            <a:r>
              <a:rPr dirty="0" sz="4000" spc="-20"/>
              <a:t>Committed to  Achieving </a:t>
            </a:r>
            <a:r>
              <a:rPr dirty="0" sz="4000" spc="-5"/>
              <a:t>and </a:t>
            </a:r>
            <a:r>
              <a:rPr dirty="0" sz="4000" spc="-10"/>
              <a:t>Maintaining</a:t>
            </a:r>
            <a:r>
              <a:rPr dirty="0" sz="4000" spc="-85"/>
              <a:t> </a:t>
            </a:r>
            <a:r>
              <a:rPr dirty="0" sz="4000" spc="-5"/>
              <a:t>Quality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692022"/>
            <a:ext cx="3756660" cy="375666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3695" marR="422909" indent="-340995">
              <a:lnSpc>
                <a:spcPct val="100000"/>
              </a:lnSpc>
              <a:spcBef>
                <a:spcPts val="105"/>
              </a:spcBef>
              <a:buChar char="•"/>
              <a:tabLst>
                <a:tab pos="353695" algn="l"/>
                <a:tab pos="354330" algn="l"/>
              </a:tabLst>
            </a:pPr>
            <a:r>
              <a:rPr dirty="0" u="heavy" sz="2200" spc="-10">
                <a:solidFill>
                  <a:srgbClr val="3A3A3A"/>
                </a:solidFill>
                <a:uFill>
                  <a:solidFill>
                    <a:srgbClr val="3A3A3A"/>
                  </a:solidFill>
                </a:uFill>
                <a:latin typeface="Arial"/>
                <a:cs typeface="Arial"/>
              </a:rPr>
              <a:t>All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staff are</a:t>
            </a:r>
            <a:r>
              <a:rPr dirty="0" sz="2200" spc="-16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accountable 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the</a:t>
            </a:r>
            <a:r>
              <a:rPr dirty="0" sz="2200" spc="-7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QMS.</a:t>
            </a:r>
            <a:endParaRPr sz="2200">
              <a:latin typeface="Arial"/>
              <a:cs typeface="Arial"/>
            </a:endParaRPr>
          </a:p>
          <a:p>
            <a:pPr algn="just" marL="353695" marR="868044" indent="-340995">
              <a:lnSpc>
                <a:spcPct val="100000"/>
              </a:lnSpc>
              <a:spcBef>
                <a:spcPts val="1105"/>
              </a:spcBef>
              <a:buChar char="•"/>
              <a:tabLst>
                <a:tab pos="354330" algn="l"/>
              </a:tabLst>
            </a:pP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All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should have 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knowledge of</a:t>
            </a:r>
            <a:r>
              <a:rPr dirty="0" sz="2200" spc="-1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quality  concepts.</a:t>
            </a:r>
            <a:endParaRPr sz="2200">
              <a:latin typeface="Arial"/>
              <a:cs typeface="Arial"/>
            </a:endParaRPr>
          </a:p>
          <a:p>
            <a:pPr lvl="1" marL="756285" marR="5080" indent="-286385">
              <a:lnSpc>
                <a:spcPct val="100000"/>
              </a:lnSpc>
              <a:spcBef>
                <a:spcPts val="112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All </a:t>
            </a:r>
            <a:r>
              <a:rPr dirty="0" sz="1800" spc="-30">
                <a:solidFill>
                  <a:srgbClr val="3A3A3A"/>
                </a:solidFill>
                <a:latin typeface="Arial"/>
                <a:cs typeface="Arial"/>
              </a:rPr>
              <a:t>work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occurs in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system</a:t>
            </a:r>
            <a:r>
              <a:rPr dirty="0" sz="1800" spc="-1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5">
                <a:solidFill>
                  <a:srgbClr val="3A3A3A"/>
                </a:solidFill>
                <a:latin typeface="Arial"/>
                <a:cs typeface="Arial"/>
              </a:rPr>
              <a:t>of 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interconnected</a:t>
            </a:r>
            <a:r>
              <a:rPr dirty="0" sz="1800" spc="-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processes</a:t>
            </a:r>
            <a:endParaRPr sz="1800">
              <a:latin typeface="Arial"/>
              <a:cs typeface="Arial"/>
            </a:endParaRPr>
          </a:p>
          <a:p>
            <a:pPr lvl="1" marL="756285" marR="410845" indent="-286385">
              <a:lnSpc>
                <a:spcPct val="100000"/>
              </a:lnSpc>
              <a:spcBef>
                <a:spcPts val="98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800" spc="-40">
                <a:solidFill>
                  <a:srgbClr val="3A3A3A"/>
                </a:solidFill>
                <a:latin typeface="Arial"/>
                <a:cs typeface="Arial"/>
              </a:rPr>
              <a:t>Variation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exists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in all  processes, but can </a:t>
            </a:r>
            <a:r>
              <a:rPr dirty="0" sz="1800" spc="-25">
                <a:solidFill>
                  <a:srgbClr val="3A3A3A"/>
                </a:solidFill>
                <a:latin typeface="Arial"/>
                <a:cs typeface="Arial"/>
              </a:rPr>
              <a:t>be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controlled </a:t>
            </a:r>
            <a:r>
              <a:rPr dirty="0" sz="1800" spc="-30">
                <a:solidFill>
                  <a:srgbClr val="3A3A3A"/>
                </a:solidFill>
                <a:latin typeface="Arial"/>
                <a:cs typeface="Arial"/>
              </a:rPr>
              <a:t>with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the</a:t>
            </a:r>
            <a:r>
              <a:rPr dirty="0" sz="1800" spc="-1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correct  </a:t>
            </a:r>
            <a:r>
              <a:rPr dirty="0" sz="1800" spc="5">
                <a:solidFill>
                  <a:srgbClr val="3A3A3A"/>
                </a:solidFill>
                <a:latin typeface="Arial"/>
                <a:cs typeface="Arial"/>
              </a:rPr>
              <a:t>checks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and</a:t>
            </a:r>
            <a:r>
              <a:rPr dirty="0" sz="1800" spc="-1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balances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26432" y="1711577"/>
            <a:ext cx="3855720" cy="4187190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marL="356870" marR="892810" indent="-344170">
              <a:lnSpc>
                <a:spcPts val="1920"/>
              </a:lnSpc>
              <a:spcBef>
                <a:spcPts val="55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All staff should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practice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ethical</a:t>
            </a:r>
            <a:r>
              <a:rPr dirty="0" sz="2000" spc="-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25">
                <a:solidFill>
                  <a:srgbClr val="3A3A3A"/>
                </a:solidFill>
                <a:latin typeface="Arial"/>
                <a:cs typeface="Arial"/>
              </a:rPr>
              <a:t>behavior.</a:t>
            </a:r>
            <a:endParaRPr sz="2000">
              <a:latin typeface="Arial"/>
              <a:cs typeface="Arial"/>
            </a:endParaRPr>
          </a:p>
          <a:p>
            <a:pPr lvl="1" marL="755650" marR="23495" indent="-285750">
              <a:lnSpc>
                <a:spcPct val="80000"/>
              </a:lnSpc>
              <a:spcBef>
                <a:spcPts val="104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All staff </a:t>
            </a:r>
            <a:r>
              <a:rPr dirty="0" sz="1600" spc="10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be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committed </a:t>
            </a:r>
            <a:r>
              <a:rPr dirty="0" sz="1600" spc="5">
                <a:solidFill>
                  <a:srgbClr val="3A3A3A"/>
                </a:solidFill>
                <a:latin typeface="Arial"/>
                <a:cs typeface="Arial"/>
              </a:rPr>
              <a:t>to 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integrity of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data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and</a:t>
            </a:r>
            <a:r>
              <a:rPr dirty="0" sz="1600" spc="-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confidentiality</a:t>
            </a:r>
            <a:endParaRPr sz="16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58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Skilled </a:t>
            </a:r>
            <a:r>
              <a:rPr dirty="0" sz="2000" spc="-35">
                <a:solidFill>
                  <a:srgbClr val="3A3A3A"/>
                </a:solidFill>
                <a:latin typeface="Arial"/>
                <a:cs typeface="Arial"/>
              </a:rPr>
              <a:t>Staff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Performance</a:t>
            </a:r>
            <a:endParaRPr sz="2000">
              <a:latin typeface="Arial"/>
              <a:cs typeface="Arial"/>
            </a:endParaRPr>
          </a:p>
          <a:p>
            <a:pPr lvl="1" marL="756285" marR="5080" indent="-286385">
              <a:lnSpc>
                <a:spcPct val="80000"/>
              </a:lnSpc>
              <a:spcBef>
                <a:spcPts val="10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Staff should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have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proper</a:t>
            </a:r>
            <a:r>
              <a:rPr dirty="0" sz="1600" spc="-2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skills, 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education, competencies, training,  </a:t>
            </a:r>
            <a:r>
              <a:rPr dirty="0" sz="1600" spc="-10">
                <a:solidFill>
                  <a:srgbClr val="3A3A3A"/>
                </a:solidFill>
                <a:latin typeface="Arial"/>
                <a:cs typeface="Arial"/>
              </a:rPr>
              <a:t>experience and  certification/license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(if required) for 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position</a:t>
            </a:r>
            <a:endParaRPr sz="1600">
              <a:latin typeface="Arial"/>
              <a:cs typeface="Arial"/>
            </a:endParaRPr>
          </a:p>
          <a:p>
            <a:pPr lvl="1" marL="756285" marR="158115" indent="-286385">
              <a:lnSpc>
                <a:spcPct val="80000"/>
              </a:lnSpc>
              <a:spcBef>
                <a:spcPts val="101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Staff</a:t>
            </a:r>
            <a:r>
              <a:rPr dirty="0" sz="1600" spc="-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should</a:t>
            </a:r>
            <a:r>
              <a:rPr dirty="0" sz="1600" spc="-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use</a:t>
            </a:r>
            <a:r>
              <a:rPr dirty="0" sz="1600" spc="-6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Critical</a:t>
            </a:r>
            <a:r>
              <a:rPr dirty="0" sz="1600" spc="-1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Thinking 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Skills</a:t>
            </a:r>
            <a:endParaRPr sz="16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58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Continue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with</a:t>
            </a:r>
            <a:r>
              <a:rPr dirty="0" sz="2000" spc="-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20">
                <a:solidFill>
                  <a:srgbClr val="3A3A3A"/>
                </a:solidFill>
                <a:latin typeface="Arial"/>
                <a:cs typeface="Arial"/>
              </a:rPr>
              <a:t>Training</a:t>
            </a:r>
            <a:endParaRPr sz="2000">
              <a:latin typeface="Arial"/>
              <a:cs typeface="Arial"/>
            </a:endParaRPr>
          </a:p>
          <a:p>
            <a:pPr lvl="1" marL="756285" marR="5080" indent="-286385">
              <a:lnSpc>
                <a:spcPct val="80000"/>
              </a:lnSpc>
              <a:spcBef>
                <a:spcPts val="1019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Staff continue </a:t>
            </a:r>
            <a:r>
              <a:rPr dirty="0" sz="16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seek</a:t>
            </a:r>
            <a:r>
              <a:rPr dirty="0" sz="1600" spc="-3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professional  development and training  opportunities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459295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/>
              <a:t>Staff</a:t>
            </a:r>
            <a:r>
              <a:rPr dirty="0" sz="4000" spc="-40"/>
              <a:t> </a:t>
            </a:r>
            <a:r>
              <a:rPr dirty="0" sz="4000" spc="-25"/>
              <a:t>Responsibilities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284477"/>
            <a:ext cx="3710304" cy="3100705"/>
          </a:xfrm>
          <a:prstGeom prst="rect">
            <a:avLst/>
          </a:prstGeom>
        </p:spPr>
        <p:txBody>
          <a:bodyPr wrap="square" lIns="0" tIns="48895" rIns="0" bIns="0" rtlCol="0" vert="horz">
            <a:spAutoFit/>
          </a:bodyPr>
          <a:lstStyle/>
          <a:p>
            <a:pPr marL="356870" marR="5080" indent="-344170">
              <a:lnSpc>
                <a:spcPts val="2400"/>
              </a:lnSpc>
              <a:spcBef>
                <a:spcPts val="38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All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must be</a:t>
            </a:r>
            <a:r>
              <a:rPr dirty="0" sz="2200" spc="-17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committed  and competent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safe  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work</a:t>
            </a:r>
            <a:r>
              <a:rPr dirty="0" sz="2200" spc="-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practices.</a:t>
            </a:r>
            <a:endParaRPr sz="22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76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Perform </a:t>
            </a:r>
            <a:r>
              <a:rPr dirty="0" sz="1900">
                <a:solidFill>
                  <a:srgbClr val="3A3A3A"/>
                </a:solidFill>
                <a:latin typeface="Arial"/>
                <a:cs typeface="Arial"/>
              </a:rPr>
              <a:t>risk</a:t>
            </a:r>
            <a:r>
              <a:rPr dirty="0" sz="1900" spc="-17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900" spc="-10">
                <a:solidFill>
                  <a:srgbClr val="3A3A3A"/>
                </a:solidFill>
                <a:latin typeface="Arial"/>
                <a:cs typeface="Arial"/>
              </a:rPr>
              <a:t>assessments</a:t>
            </a:r>
            <a:endParaRPr sz="19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81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Know emergency protocols</a:t>
            </a:r>
            <a:endParaRPr sz="1900">
              <a:latin typeface="Arial"/>
              <a:cs typeface="Arial"/>
            </a:endParaRPr>
          </a:p>
          <a:p>
            <a:pPr lvl="1" marL="756285" marR="605155" indent="-286385">
              <a:lnSpc>
                <a:spcPts val="2090"/>
              </a:lnSpc>
              <a:spcBef>
                <a:spcPts val="114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900">
                <a:solidFill>
                  <a:srgbClr val="3A3A3A"/>
                </a:solidFill>
                <a:latin typeface="Arial"/>
                <a:cs typeface="Arial"/>
              </a:rPr>
              <a:t>Participate in</a:t>
            </a:r>
            <a:r>
              <a:rPr dirty="0" sz="1900" spc="-1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required  training</a:t>
            </a:r>
            <a:endParaRPr sz="1900">
              <a:latin typeface="Arial"/>
              <a:cs typeface="Arial"/>
            </a:endParaRPr>
          </a:p>
          <a:p>
            <a:pPr lvl="1" marL="756285" marR="602615" indent="-286385">
              <a:lnSpc>
                <a:spcPts val="2090"/>
              </a:lnSpc>
              <a:spcBef>
                <a:spcPts val="112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900" spc="-10">
                <a:solidFill>
                  <a:srgbClr val="3A3A3A"/>
                </a:solidFill>
                <a:latin typeface="Arial"/>
                <a:cs typeface="Arial"/>
              </a:rPr>
              <a:t>Competent </a:t>
            </a: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to perform  </a:t>
            </a:r>
            <a:r>
              <a:rPr dirty="0" sz="1900">
                <a:solidFill>
                  <a:srgbClr val="3A3A3A"/>
                </a:solidFill>
                <a:latin typeface="Arial"/>
                <a:cs typeface="Arial"/>
              </a:rPr>
              <a:t>testing</a:t>
            </a:r>
            <a:endParaRPr sz="19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26432" y="1126198"/>
            <a:ext cx="3674745" cy="2384425"/>
          </a:xfrm>
          <a:prstGeom prst="rect">
            <a:avLst/>
          </a:prstGeom>
        </p:spPr>
        <p:txBody>
          <a:bodyPr wrap="square" lIns="0" tIns="15621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123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600" spc="-10">
                <a:solidFill>
                  <a:srgbClr val="3A3A3A"/>
                </a:solidFill>
                <a:latin typeface="Arial"/>
                <a:cs typeface="Arial"/>
              </a:rPr>
              <a:t>Know</a:t>
            </a:r>
            <a:r>
              <a:rPr dirty="0" sz="2600" spc="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600" spc="-10">
                <a:solidFill>
                  <a:srgbClr val="3A3A3A"/>
                </a:solidFill>
                <a:latin typeface="Arial"/>
                <a:cs typeface="Arial"/>
              </a:rPr>
              <a:t>that</a:t>
            </a:r>
            <a:endParaRPr sz="2600">
              <a:latin typeface="Arial"/>
              <a:cs typeface="Arial"/>
            </a:endParaRPr>
          </a:p>
          <a:p>
            <a:pPr lvl="1" marL="756285" marR="5080" indent="-286385">
              <a:lnSpc>
                <a:spcPts val="2400"/>
              </a:lnSpc>
              <a:spcBef>
                <a:spcPts val="125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10">
                <a:solidFill>
                  <a:srgbClr val="3A3A3A"/>
                </a:solidFill>
                <a:latin typeface="Arial"/>
                <a:cs typeface="Arial"/>
              </a:rPr>
              <a:t>What 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you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do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is</a:t>
            </a:r>
            <a:r>
              <a:rPr dirty="0" sz="2200" spc="-2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relevant 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and</a:t>
            </a:r>
            <a:r>
              <a:rPr dirty="0" sz="2200" spc="-2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important!</a:t>
            </a:r>
            <a:endParaRPr sz="2200">
              <a:latin typeface="Arial"/>
              <a:cs typeface="Arial"/>
            </a:endParaRPr>
          </a:p>
          <a:p>
            <a:pPr lvl="1" marL="756285" marR="92710" indent="-286385">
              <a:lnSpc>
                <a:spcPts val="2400"/>
              </a:lnSpc>
              <a:spcBef>
                <a:spcPts val="110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-114">
                <a:solidFill>
                  <a:srgbClr val="3A3A3A"/>
                </a:solidFill>
                <a:latin typeface="Arial"/>
                <a:cs typeface="Arial"/>
              </a:rPr>
              <a:t>You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contribute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the 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overall 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effectiveness</a:t>
            </a:r>
            <a:r>
              <a:rPr dirty="0" sz="2200" spc="-13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of 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</a:t>
            </a:r>
            <a:r>
              <a:rPr dirty="0" sz="2200" spc="-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20">
                <a:solidFill>
                  <a:srgbClr val="3A3A3A"/>
                </a:solidFill>
                <a:latin typeface="Arial"/>
                <a:cs typeface="Arial"/>
              </a:rPr>
              <a:t>QMS</a:t>
            </a:r>
            <a:endParaRPr sz="2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840223" y="4069080"/>
            <a:ext cx="1825751" cy="18897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459295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/>
              <a:t>Staff</a:t>
            </a:r>
            <a:r>
              <a:rPr dirty="0" sz="4000" spc="-40"/>
              <a:t> </a:t>
            </a:r>
            <a:r>
              <a:rPr dirty="0" sz="4000" spc="-25"/>
              <a:t>Responsibilities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301113"/>
            <a:ext cx="7390765" cy="2749550"/>
          </a:xfrm>
          <a:prstGeom prst="rect">
            <a:avLst/>
          </a:prstGeom>
        </p:spPr>
        <p:txBody>
          <a:bodyPr wrap="square" lIns="0" tIns="93980" rIns="0" bIns="0" rtlCol="0" vert="horz">
            <a:spAutoFit/>
          </a:bodyPr>
          <a:lstStyle/>
          <a:p>
            <a:pPr algn="just" marL="356870" marR="377190" indent="-344170">
              <a:lnSpc>
                <a:spcPts val="2590"/>
              </a:lnSpc>
              <a:spcBef>
                <a:spcPts val="740"/>
              </a:spcBef>
              <a:buChar char="•"/>
              <a:tabLst>
                <a:tab pos="357505" algn="l"/>
              </a:tabLst>
            </a:pP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Conflict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of </a:t>
            </a:r>
            <a:r>
              <a:rPr dirty="0" sz="2700" spc="-5">
                <a:solidFill>
                  <a:srgbClr val="3A3A3A"/>
                </a:solidFill>
                <a:latin typeface="Arial"/>
                <a:cs typeface="Arial"/>
              </a:rPr>
              <a:t>interest: </a:t>
            </a:r>
            <a:r>
              <a:rPr dirty="0" sz="2700" spc="-15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should be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free</a:t>
            </a:r>
            <a:r>
              <a:rPr dirty="0" sz="2700" spc="-48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from 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undue </a:t>
            </a:r>
            <a:r>
              <a:rPr dirty="0" sz="2700" spc="-10">
                <a:solidFill>
                  <a:srgbClr val="3A3A3A"/>
                </a:solidFill>
                <a:latin typeface="Arial"/>
                <a:cs typeface="Arial"/>
              </a:rPr>
              <a:t>commercial, </a:t>
            </a:r>
            <a:r>
              <a:rPr dirty="0" sz="2700" spc="-5">
                <a:solidFill>
                  <a:srgbClr val="3A3A3A"/>
                </a:solidFill>
                <a:latin typeface="Arial"/>
                <a:cs typeface="Arial"/>
              </a:rPr>
              <a:t>financial,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or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other</a:t>
            </a:r>
            <a:r>
              <a:rPr dirty="0" sz="2700" spc="-2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undue 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pressures.</a:t>
            </a:r>
            <a:endParaRPr sz="2700">
              <a:latin typeface="Arial"/>
              <a:cs typeface="Arial"/>
            </a:endParaRPr>
          </a:p>
          <a:p>
            <a:pPr marL="356870" marR="129539" indent="-344170">
              <a:lnSpc>
                <a:spcPts val="2590"/>
              </a:lnSpc>
              <a:spcBef>
                <a:spcPts val="132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700" spc="-30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should </a:t>
            </a:r>
            <a:r>
              <a:rPr dirty="0" sz="2700" spc="-5">
                <a:solidFill>
                  <a:srgbClr val="3A3A3A"/>
                </a:solidFill>
                <a:latin typeface="Arial"/>
                <a:cs typeface="Arial"/>
              </a:rPr>
              <a:t>authorized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perform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testing</a:t>
            </a:r>
            <a:r>
              <a:rPr dirty="0" sz="2700" spc="-3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and 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there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should be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record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of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that</a:t>
            </a:r>
            <a:r>
              <a:rPr dirty="0" sz="2700" spc="-3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700" spc="-5">
                <a:solidFill>
                  <a:srgbClr val="3A3A3A"/>
                </a:solidFill>
                <a:latin typeface="Arial"/>
                <a:cs typeface="Arial"/>
              </a:rPr>
              <a:t>authorization.</a:t>
            </a:r>
            <a:endParaRPr sz="2700">
              <a:latin typeface="Arial"/>
              <a:cs typeface="Arial"/>
            </a:endParaRPr>
          </a:p>
          <a:p>
            <a:pPr marL="356870" marR="5080" indent="-344170">
              <a:lnSpc>
                <a:spcPts val="2590"/>
              </a:lnSpc>
              <a:spcBef>
                <a:spcPts val="132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Identify </a:t>
            </a:r>
            <a:r>
              <a:rPr dirty="0" sz="2700" spc="-5">
                <a:solidFill>
                  <a:srgbClr val="3A3A3A"/>
                </a:solidFill>
                <a:latin typeface="Arial"/>
                <a:cs typeface="Arial"/>
              </a:rPr>
              <a:t>management with responsibility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for</a:t>
            </a:r>
            <a:r>
              <a:rPr dirty="0" sz="2700" spc="-2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the  </a:t>
            </a:r>
            <a:r>
              <a:rPr dirty="0" sz="2700" spc="-25">
                <a:solidFill>
                  <a:srgbClr val="3A3A3A"/>
                </a:solidFill>
                <a:latin typeface="Arial"/>
                <a:cs typeface="Arial"/>
              </a:rPr>
              <a:t>laboratory.</a:t>
            </a:r>
            <a:endParaRPr sz="27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617791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10"/>
              <a:t>Abbreviations </a:t>
            </a:r>
            <a:r>
              <a:rPr dirty="0" sz="4000" spc="-5"/>
              <a:t>and</a:t>
            </a:r>
            <a:r>
              <a:rPr dirty="0" sz="4000" spc="-185"/>
              <a:t> </a:t>
            </a:r>
            <a:r>
              <a:rPr dirty="0" sz="4000" spc="-30"/>
              <a:t>Acronyms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974252"/>
            <a:ext cx="7880350" cy="4300855"/>
          </a:xfrm>
          <a:prstGeom prst="rect">
            <a:avLst/>
          </a:prstGeom>
        </p:spPr>
        <p:txBody>
          <a:bodyPr wrap="square" lIns="0" tIns="36194" rIns="0" bIns="0" rtlCol="0" vert="horz">
            <a:spAutoFit/>
          </a:bodyPr>
          <a:lstStyle/>
          <a:p>
            <a:pPr marL="356870" marR="5080" indent="-344170">
              <a:lnSpc>
                <a:spcPts val="1510"/>
              </a:lnSpc>
              <a:spcBef>
                <a:spcPts val="284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5" b="1">
                <a:solidFill>
                  <a:srgbClr val="3A3A3A"/>
                </a:solidFill>
                <a:latin typeface="Arial"/>
                <a:cs typeface="Arial"/>
              </a:rPr>
              <a:t>Assessment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-a systematic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process of collecting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1400" spc="-20">
                <a:solidFill>
                  <a:srgbClr val="3A3A3A"/>
                </a:solidFill>
                <a:latin typeface="Arial"/>
                <a:cs typeface="Arial"/>
              </a:rPr>
              <a:t>analyzing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data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to determine the condition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of 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an</a:t>
            </a:r>
            <a:r>
              <a:rPr dirty="0" sz="1400" spc="-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organization</a:t>
            </a:r>
            <a:endParaRPr sz="1400">
              <a:latin typeface="Arial"/>
              <a:cs typeface="Arial"/>
            </a:endParaRPr>
          </a:p>
          <a:p>
            <a:pPr marL="356870" marR="7620" indent="-344170">
              <a:lnSpc>
                <a:spcPts val="1490"/>
              </a:lnSpc>
              <a:spcBef>
                <a:spcPts val="90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5" b="1">
                <a:solidFill>
                  <a:srgbClr val="3A3A3A"/>
                </a:solidFill>
                <a:latin typeface="Arial"/>
                <a:cs typeface="Arial"/>
              </a:rPr>
              <a:t>Change Management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-a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process that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supports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moving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from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current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state to </a:t>
            </a:r>
            <a:r>
              <a:rPr dirty="0" sz="1400" spc="-5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future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state by  revising policies,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processes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or</a:t>
            </a:r>
            <a:r>
              <a:rPr dirty="0" sz="1400" spc="-1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procedures</a:t>
            </a:r>
            <a:endParaRPr sz="1400">
              <a:latin typeface="Arial"/>
              <a:cs typeface="Arial"/>
            </a:endParaRPr>
          </a:p>
          <a:p>
            <a:pPr marL="356870" marR="698500" indent="-344170">
              <a:lnSpc>
                <a:spcPts val="1510"/>
              </a:lnSpc>
              <a:spcBef>
                <a:spcPts val="89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5" b="1">
                <a:solidFill>
                  <a:srgbClr val="3A3A3A"/>
                </a:solidFill>
                <a:latin typeface="Arial"/>
                <a:cs typeface="Arial"/>
              </a:rPr>
              <a:t>Confidentiality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-the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principle of using restrictive processes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policies to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guard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against 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unauthorized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disclosure of client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and personnel records and</a:t>
            </a:r>
            <a:r>
              <a:rPr dirty="0" sz="1400" spc="-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information</a:t>
            </a:r>
            <a:endParaRPr sz="1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5" b="1">
                <a:solidFill>
                  <a:srgbClr val="3A3A3A"/>
                </a:solidFill>
                <a:latin typeface="Arial"/>
                <a:cs typeface="Arial"/>
              </a:rPr>
              <a:t>CI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-Continuous</a:t>
            </a:r>
            <a:r>
              <a:rPr dirty="0" sz="1400" spc="-5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Improvement</a:t>
            </a:r>
            <a:endParaRPr sz="1400">
              <a:latin typeface="Arial"/>
              <a:cs typeface="Arial"/>
            </a:endParaRPr>
          </a:p>
          <a:p>
            <a:pPr marL="356870" marR="318135" indent="-344170">
              <a:lnSpc>
                <a:spcPts val="1510"/>
              </a:lnSpc>
              <a:spcBef>
                <a:spcPts val="100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0" b="1">
                <a:solidFill>
                  <a:srgbClr val="3A3A3A"/>
                </a:solidFill>
                <a:latin typeface="Arial"/>
                <a:cs typeface="Arial"/>
              </a:rPr>
              <a:t>Customer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-the clients or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end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users of </a:t>
            </a:r>
            <a:r>
              <a:rPr dirty="0" sz="1400" spc="-5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product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or service; customers </a:t>
            </a:r>
            <a:r>
              <a:rPr dirty="0" sz="1400" spc="-5">
                <a:solidFill>
                  <a:srgbClr val="3A3A3A"/>
                </a:solidFill>
                <a:latin typeface="Arial"/>
                <a:cs typeface="Arial"/>
              </a:rPr>
              <a:t>may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be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internal </a:t>
            </a:r>
            <a:r>
              <a:rPr dirty="0" sz="1400" spc="-10" strike="sngStrike">
                <a:solidFill>
                  <a:srgbClr val="3A3A3A"/>
                </a:solidFill>
                <a:latin typeface="Arial"/>
                <a:cs typeface="Arial"/>
              </a:rPr>
              <a:t>or</a:t>
            </a:r>
            <a:r>
              <a:rPr dirty="0" sz="1400" spc="-10" strike="noStrike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5" strike="noStrike">
                <a:solidFill>
                  <a:srgbClr val="3A3A3A"/>
                </a:solidFill>
                <a:latin typeface="Arial"/>
                <a:cs typeface="Arial"/>
              </a:rPr>
              <a:t>and  external </a:t>
            </a:r>
            <a:r>
              <a:rPr dirty="0" sz="1400" spc="-10" strike="noStrike">
                <a:solidFill>
                  <a:srgbClr val="3A3A3A"/>
                </a:solidFill>
                <a:latin typeface="Arial"/>
                <a:cs typeface="Arial"/>
              </a:rPr>
              <a:t>to the</a:t>
            </a:r>
            <a:r>
              <a:rPr dirty="0" sz="1400" spc="25" strike="noStrike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0" strike="noStrike">
                <a:solidFill>
                  <a:srgbClr val="3A3A3A"/>
                </a:solidFill>
                <a:latin typeface="Arial"/>
                <a:cs typeface="Arial"/>
              </a:rPr>
              <a:t>company</a:t>
            </a:r>
            <a:endParaRPr sz="1400">
              <a:latin typeface="Arial"/>
              <a:cs typeface="Arial"/>
            </a:endParaRPr>
          </a:p>
          <a:p>
            <a:pPr marL="356870" marR="491490" indent="-344170">
              <a:lnSpc>
                <a:spcPts val="1490"/>
              </a:lnSpc>
              <a:spcBef>
                <a:spcPts val="91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0" b="1">
                <a:solidFill>
                  <a:srgbClr val="3A3A3A"/>
                </a:solidFill>
                <a:latin typeface="Arial"/>
                <a:cs typeface="Arial"/>
              </a:rPr>
              <a:t>Data </a:t>
            </a:r>
            <a:r>
              <a:rPr dirty="0" sz="1400" spc="-15" b="1">
                <a:solidFill>
                  <a:srgbClr val="3A3A3A"/>
                </a:solidFill>
                <a:latin typeface="Arial"/>
                <a:cs typeface="Arial"/>
              </a:rPr>
              <a:t>Integrity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-guarding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against improper information modification or destruction to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ensure 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information </a:t>
            </a:r>
            <a:r>
              <a:rPr dirty="0" sz="1400" spc="-5">
                <a:solidFill>
                  <a:srgbClr val="3A3A3A"/>
                </a:solidFill>
                <a:latin typeface="Arial"/>
                <a:cs typeface="Arial"/>
              </a:rPr>
              <a:t>is</a:t>
            </a:r>
            <a:r>
              <a:rPr dirty="0" sz="1400" spc="-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authentic</a:t>
            </a:r>
            <a:endParaRPr sz="1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5" b="1">
                <a:solidFill>
                  <a:srgbClr val="3A3A3A"/>
                </a:solidFill>
                <a:latin typeface="Arial"/>
                <a:cs typeface="Arial"/>
              </a:rPr>
              <a:t>Ethics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-Moral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rules that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govern </a:t>
            </a:r>
            <a:r>
              <a:rPr dirty="0" sz="1400" spc="-5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person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or</a:t>
            </a:r>
            <a:r>
              <a:rPr dirty="0" sz="1400" spc="-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group</a:t>
            </a:r>
            <a:endParaRPr sz="1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81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20" b="1">
                <a:solidFill>
                  <a:srgbClr val="3A3A3A"/>
                </a:solidFill>
                <a:latin typeface="Arial"/>
                <a:cs typeface="Arial"/>
              </a:rPr>
              <a:t>FDA</a:t>
            </a:r>
            <a:r>
              <a:rPr dirty="0" sz="1400" spc="-20">
                <a:solidFill>
                  <a:srgbClr val="3A3A3A"/>
                </a:solidFill>
                <a:latin typeface="Arial"/>
                <a:cs typeface="Arial"/>
              </a:rPr>
              <a:t>-Food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&amp; Drug</a:t>
            </a:r>
            <a:r>
              <a:rPr dirty="0" sz="1400" spc="-1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Administration</a:t>
            </a:r>
            <a:endParaRPr sz="1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79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5" b="1">
                <a:solidFill>
                  <a:srgbClr val="3A3A3A"/>
                </a:solidFill>
                <a:latin typeface="Arial"/>
                <a:cs typeface="Arial"/>
              </a:rPr>
              <a:t>ILAC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-International Laboratory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Accreditation</a:t>
            </a:r>
            <a:r>
              <a:rPr dirty="0" sz="1400" spc="-2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Cooperation</a:t>
            </a:r>
            <a:endParaRPr sz="1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79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5" b="1">
                <a:solidFill>
                  <a:srgbClr val="3A3A3A"/>
                </a:solidFill>
                <a:latin typeface="Arial"/>
                <a:cs typeface="Arial"/>
              </a:rPr>
              <a:t>ISO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-International Organization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for</a:t>
            </a:r>
            <a:r>
              <a:rPr dirty="0" sz="1400" spc="-5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Standardization</a:t>
            </a:r>
            <a:endParaRPr sz="1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81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5" b="1">
                <a:solidFill>
                  <a:srgbClr val="3A3A3A"/>
                </a:solidFill>
                <a:latin typeface="Arial"/>
                <a:cs typeface="Arial"/>
              </a:rPr>
              <a:t>IEC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-International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Electrochemical</a:t>
            </a:r>
            <a:r>
              <a:rPr dirty="0" sz="1400" spc="-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5">
                <a:solidFill>
                  <a:srgbClr val="3A3A3A"/>
                </a:solidFill>
                <a:latin typeface="Arial"/>
                <a:cs typeface="Arial"/>
              </a:rPr>
              <a:t>Commission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789004" y="6285774"/>
            <a:ext cx="1859914" cy="521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22225">
              <a:lnSpc>
                <a:spcPct val="100000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2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1800" y="250443"/>
            <a:ext cx="455358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/>
              <a:t>Staff</a:t>
            </a:r>
            <a:r>
              <a:rPr dirty="0" sz="4000" spc="-345"/>
              <a:t> </a:t>
            </a:r>
            <a:r>
              <a:rPr dirty="0" sz="4000" spc="-25"/>
              <a:t>Responsibilities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432790" y="1270508"/>
            <a:ext cx="7513955" cy="41122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10"/>
              </a:spcBef>
              <a:buChar char="•"/>
              <a:tabLst>
                <a:tab pos="469265" algn="l"/>
                <a:tab pos="469900" algn="l"/>
              </a:tabLst>
            </a:pPr>
            <a:r>
              <a:rPr dirty="0" sz="2700" spc="-5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should be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impartial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and</a:t>
            </a:r>
            <a:r>
              <a:rPr dirty="0" sz="2700" spc="-2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700" spc="-5">
                <a:solidFill>
                  <a:srgbClr val="3A3A3A"/>
                </a:solidFill>
                <a:latin typeface="Arial"/>
                <a:cs typeface="Arial"/>
              </a:rPr>
              <a:t>objective.</a:t>
            </a:r>
            <a:endParaRPr sz="2700">
              <a:latin typeface="Arial"/>
              <a:cs typeface="Arial"/>
            </a:endParaRPr>
          </a:p>
          <a:p>
            <a:pPr lvl="1" marL="927100" indent="-457200">
              <a:lnSpc>
                <a:spcPct val="100000"/>
              </a:lnSpc>
              <a:spcBef>
                <a:spcPts val="20"/>
              </a:spcBef>
              <a:buChar char="—"/>
              <a:tabLst>
                <a:tab pos="926465" algn="l"/>
                <a:tab pos="927100" algn="l"/>
              </a:tabLst>
            </a:pPr>
            <a:r>
              <a:rPr dirty="0" sz="2200">
                <a:latin typeface="Arial"/>
                <a:cs typeface="Arial"/>
              </a:rPr>
              <a:t>Carry out</a:t>
            </a:r>
            <a:r>
              <a:rPr dirty="0" sz="2200" spc="-40">
                <a:latin typeface="Arial"/>
                <a:cs typeface="Arial"/>
              </a:rPr>
              <a:t> </a:t>
            </a:r>
            <a:r>
              <a:rPr dirty="0" sz="2200">
                <a:latin typeface="Arial"/>
                <a:cs typeface="Arial"/>
              </a:rPr>
              <a:t>duties.</a:t>
            </a:r>
            <a:endParaRPr sz="2200">
              <a:latin typeface="Arial"/>
              <a:cs typeface="Arial"/>
            </a:endParaRPr>
          </a:p>
          <a:p>
            <a:pPr lvl="1" marL="927100" indent="-457200">
              <a:lnSpc>
                <a:spcPct val="100000"/>
              </a:lnSpc>
              <a:buChar char="—"/>
              <a:tabLst>
                <a:tab pos="926465" algn="l"/>
                <a:tab pos="927100" algn="l"/>
              </a:tabLst>
            </a:pPr>
            <a:r>
              <a:rPr dirty="0" sz="2200" spc="-5">
                <a:latin typeface="Arial"/>
                <a:cs typeface="Arial"/>
              </a:rPr>
              <a:t>Conduct </a:t>
            </a:r>
            <a:r>
              <a:rPr dirty="0" sz="2200">
                <a:latin typeface="Arial"/>
                <a:cs typeface="Arial"/>
              </a:rPr>
              <a:t>laboratory </a:t>
            </a:r>
            <a:r>
              <a:rPr dirty="0" sz="2200" spc="-5">
                <a:latin typeface="Arial"/>
                <a:cs typeface="Arial"/>
              </a:rPr>
              <a:t>activities without</a:t>
            </a:r>
            <a:r>
              <a:rPr dirty="0" sz="2200" spc="10">
                <a:latin typeface="Arial"/>
                <a:cs typeface="Arial"/>
              </a:rPr>
              <a:t> </a:t>
            </a:r>
            <a:r>
              <a:rPr dirty="0" sz="2200" spc="-5">
                <a:latin typeface="Arial"/>
                <a:cs typeface="Arial"/>
              </a:rPr>
              <a:t>bias</a:t>
            </a:r>
            <a:endParaRPr sz="2200">
              <a:latin typeface="Arial"/>
              <a:cs typeface="Arial"/>
            </a:endParaRPr>
          </a:p>
          <a:p>
            <a:pPr lvl="1" marL="927100" marR="1169670" indent="-457200">
              <a:lnSpc>
                <a:spcPct val="100000"/>
              </a:lnSpc>
              <a:buChar char="—"/>
              <a:tabLst>
                <a:tab pos="926465" algn="l"/>
                <a:tab pos="927100" algn="l"/>
              </a:tabLst>
            </a:pPr>
            <a:r>
              <a:rPr dirty="0" sz="2200" spc="-5">
                <a:latin typeface="Arial"/>
                <a:cs typeface="Arial"/>
              </a:rPr>
              <a:t>Cannot </a:t>
            </a:r>
            <a:r>
              <a:rPr dirty="0" sz="2200">
                <a:latin typeface="Arial"/>
                <a:cs typeface="Arial"/>
              </a:rPr>
              <a:t>be influenced by internal or </a:t>
            </a:r>
            <a:r>
              <a:rPr dirty="0" sz="2200" spc="-5">
                <a:latin typeface="Arial"/>
                <a:cs typeface="Arial"/>
              </a:rPr>
              <a:t>external  </a:t>
            </a:r>
            <a:r>
              <a:rPr dirty="0" sz="2200">
                <a:latin typeface="Arial"/>
                <a:cs typeface="Arial"/>
              </a:rPr>
              <a:t>pressures</a:t>
            </a:r>
            <a:endParaRPr sz="2200">
              <a:latin typeface="Arial"/>
              <a:cs typeface="Arial"/>
            </a:endParaRPr>
          </a:p>
          <a:p>
            <a:pPr lvl="1" marL="927100" marR="5080" indent="-457200">
              <a:lnSpc>
                <a:spcPct val="100000"/>
              </a:lnSpc>
              <a:buChar char="—"/>
              <a:tabLst>
                <a:tab pos="926465" algn="l"/>
                <a:tab pos="927100" algn="l"/>
              </a:tabLst>
            </a:pPr>
            <a:r>
              <a:rPr dirty="0" sz="2200" spc="-5">
                <a:latin typeface="Arial"/>
                <a:cs typeface="Arial"/>
              </a:rPr>
              <a:t>Relationships </a:t>
            </a:r>
            <a:r>
              <a:rPr dirty="0" sz="2200" spc="5">
                <a:latin typeface="Arial"/>
                <a:cs typeface="Arial"/>
              </a:rPr>
              <a:t>(e.g. </a:t>
            </a:r>
            <a:r>
              <a:rPr dirty="0" sz="2200" spc="-5">
                <a:latin typeface="Arial"/>
                <a:cs typeface="Arial"/>
              </a:rPr>
              <a:t>business, family, financial) cannot  </a:t>
            </a:r>
            <a:r>
              <a:rPr dirty="0" sz="2200">
                <a:latin typeface="Arial"/>
                <a:cs typeface="Arial"/>
              </a:rPr>
              <a:t>influence laboratory</a:t>
            </a:r>
            <a:r>
              <a:rPr dirty="0" sz="2200" spc="-40">
                <a:latin typeface="Arial"/>
                <a:cs typeface="Arial"/>
              </a:rPr>
              <a:t> </a:t>
            </a:r>
            <a:r>
              <a:rPr dirty="0" sz="2200" spc="-5">
                <a:latin typeface="Arial"/>
                <a:cs typeface="Arial"/>
              </a:rPr>
              <a:t>activities.</a:t>
            </a:r>
            <a:endParaRPr sz="22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5"/>
              </a:spcBef>
              <a:buFont typeface="Arial"/>
              <a:buChar char="—"/>
            </a:pPr>
            <a:endParaRPr sz="2900">
              <a:latin typeface="Times New Roman"/>
              <a:cs typeface="Times New Roman"/>
            </a:endParaRPr>
          </a:p>
          <a:p>
            <a:pPr marL="469900" marR="175260" indent="-457200">
              <a:lnSpc>
                <a:spcPct val="100000"/>
              </a:lnSpc>
              <a:buChar char="•"/>
              <a:tabLst>
                <a:tab pos="469265" algn="l"/>
                <a:tab pos="469900" algn="l"/>
              </a:tabLst>
            </a:pP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laboratory is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required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to identify</a:t>
            </a:r>
            <a:r>
              <a:rPr dirty="0" sz="2700" spc="-27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potential 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risks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to impartiality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demonstrate that the 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risk has been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eliminated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or</a:t>
            </a:r>
            <a:r>
              <a:rPr dirty="0" sz="2700" spc="-2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minimized.</a:t>
            </a:r>
            <a:endParaRPr sz="27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459295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/>
              <a:t>Staff</a:t>
            </a:r>
            <a:r>
              <a:rPr dirty="0" sz="4000" spc="-40"/>
              <a:t> </a:t>
            </a:r>
            <a:r>
              <a:rPr dirty="0" sz="4000" spc="-25"/>
              <a:t>Responsibilities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156079"/>
            <a:ext cx="7897495" cy="4510405"/>
          </a:xfrm>
          <a:prstGeom prst="rect">
            <a:avLst/>
          </a:prstGeom>
        </p:spPr>
        <p:txBody>
          <a:bodyPr wrap="square" lIns="0" tIns="85725" rIns="0" bIns="0" rtlCol="0" vert="horz">
            <a:spAutoFit/>
          </a:bodyPr>
          <a:lstStyle/>
          <a:p>
            <a:pPr marL="356870" marR="180975" indent="-344170">
              <a:lnSpc>
                <a:spcPts val="2400"/>
              </a:lnSpc>
              <a:spcBef>
                <a:spcPts val="67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Management &amp; technical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personnel must </a:t>
            </a:r>
            <a:r>
              <a:rPr dirty="0" sz="2500" spc="-10">
                <a:solidFill>
                  <a:srgbClr val="3A3A3A"/>
                </a:solidFill>
                <a:latin typeface="Arial"/>
                <a:cs typeface="Arial"/>
              </a:rPr>
              <a:t>have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u="heavy" sz="2500">
                <a:solidFill>
                  <a:srgbClr val="3A3A3A"/>
                </a:solidFill>
                <a:uFill>
                  <a:solidFill>
                    <a:srgbClr val="3A3A3A"/>
                  </a:solidFill>
                </a:uFill>
                <a:latin typeface="Arial"/>
                <a:cs typeface="Arial"/>
              </a:rPr>
              <a:t> appropriate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decision making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authority and</a:t>
            </a:r>
            <a:r>
              <a:rPr dirty="0" sz="2500" spc="-2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resources  to:</a:t>
            </a:r>
            <a:endParaRPr sz="25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3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Carry out</a:t>
            </a:r>
            <a:r>
              <a:rPr dirty="0" sz="2200" spc="-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duties.</a:t>
            </a:r>
            <a:endParaRPr sz="2200">
              <a:latin typeface="Arial"/>
              <a:cs typeface="Arial"/>
            </a:endParaRPr>
          </a:p>
          <a:p>
            <a:pPr lvl="1" marL="756285" marR="11430" indent="-286385">
              <a:lnSpc>
                <a:spcPts val="2110"/>
              </a:lnSpc>
              <a:spcBef>
                <a:spcPts val="106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Identify 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when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there are departures </a:t>
            </a:r>
            <a:r>
              <a:rPr dirty="0" sz="2200" spc="10">
                <a:solidFill>
                  <a:srgbClr val="3A3A3A"/>
                </a:solidFill>
                <a:latin typeface="Arial"/>
                <a:cs typeface="Arial"/>
              </a:rPr>
              <a:t>from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QMS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and</a:t>
            </a:r>
            <a:r>
              <a:rPr dirty="0" sz="2200" spc="-3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test  procedures.</a:t>
            </a:r>
            <a:endParaRPr sz="22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2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Initiate actions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prevent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or correct these</a:t>
            </a:r>
            <a:r>
              <a:rPr dirty="0" sz="2200" spc="-1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departures.</a:t>
            </a:r>
            <a:endParaRPr sz="2200">
              <a:latin typeface="Arial"/>
              <a:cs typeface="Arial"/>
            </a:endParaRPr>
          </a:p>
          <a:p>
            <a:pPr marL="356870" marR="5080" indent="-344170">
              <a:lnSpc>
                <a:spcPts val="2400"/>
              </a:lnSpc>
              <a:spcBef>
                <a:spcPts val="117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There must </a:t>
            </a: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be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adequate </a:t>
            </a: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supervision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by </a:t>
            </a: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those</a:t>
            </a:r>
            <a:r>
              <a:rPr dirty="0" sz="2500" spc="-229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familiar  with:</a:t>
            </a:r>
            <a:endParaRPr sz="25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3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Methods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&amp;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procedures.</a:t>
            </a:r>
            <a:endParaRPr sz="22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Purpose of each</a:t>
            </a:r>
            <a:r>
              <a:rPr dirty="0" sz="2200" spc="-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test.</a:t>
            </a:r>
            <a:endParaRPr sz="22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Assessment of test</a:t>
            </a:r>
            <a:r>
              <a:rPr dirty="0" sz="2200" spc="-13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results.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738187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/>
              <a:t>Examples </a:t>
            </a:r>
            <a:r>
              <a:rPr dirty="0" sz="4000" spc="-5"/>
              <a:t>of </a:t>
            </a:r>
            <a:r>
              <a:rPr dirty="0" sz="4000"/>
              <a:t>Staff</a:t>
            </a:r>
            <a:r>
              <a:rPr dirty="0" sz="4000" spc="-80"/>
              <a:t> </a:t>
            </a:r>
            <a:r>
              <a:rPr dirty="0" sz="4000" spc="-25"/>
              <a:t>Responsibilities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17785" y="1066450"/>
            <a:ext cx="6937375" cy="4652010"/>
          </a:xfrm>
          <a:prstGeom prst="rect">
            <a:avLst/>
          </a:prstGeom>
        </p:spPr>
        <p:txBody>
          <a:bodyPr wrap="square" lIns="0" tIns="14478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114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Use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Proper Measurement</a:t>
            </a:r>
            <a:r>
              <a:rPr dirty="0" sz="2400" spc="-2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 spc="-110">
                <a:solidFill>
                  <a:srgbClr val="3A3A3A"/>
                </a:solidFill>
                <a:latin typeface="Arial"/>
                <a:cs typeface="Arial"/>
              </a:rPr>
              <a:t>Tools</a:t>
            </a:r>
            <a:endParaRPr sz="2400">
              <a:latin typeface="Arial"/>
              <a:cs typeface="Arial"/>
            </a:endParaRPr>
          </a:p>
          <a:p>
            <a:pPr lvl="1" marL="756285" marR="5080" indent="-286385">
              <a:lnSpc>
                <a:spcPts val="2400"/>
              </a:lnSpc>
              <a:spcBef>
                <a:spcPts val="125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All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are committed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using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appropriate</a:t>
            </a:r>
            <a:r>
              <a:rPr dirty="0" sz="2200" spc="-3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quality  control measures and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fit </a:t>
            </a:r>
            <a:r>
              <a:rPr dirty="0" sz="2200" spc="10">
                <a:solidFill>
                  <a:srgbClr val="3A3A3A"/>
                </a:solidFill>
                <a:latin typeface="Arial"/>
                <a:cs typeface="Arial"/>
              </a:rPr>
              <a:t>for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purpose testing  methods.</a:t>
            </a:r>
            <a:endParaRPr sz="2200">
              <a:latin typeface="Arial"/>
              <a:cs typeface="Arial"/>
            </a:endParaRPr>
          </a:p>
          <a:p>
            <a:pPr marL="356870" marR="151765" indent="-344170">
              <a:lnSpc>
                <a:spcPts val="2590"/>
              </a:lnSpc>
              <a:spcBef>
                <a:spcPts val="1215"/>
              </a:spcBef>
              <a:buChar char="•"/>
              <a:tabLst>
                <a:tab pos="356870" algn="l"/>
                <a:tab pos="357505" algn="l"/>
                <a:tab pos="3027045" algn="l"/>
              </a:tabLst>
            </a:pP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Protect</a:t>
            </a:r>
            <a:r>
              <a:rPr dirty="0" sz="2400" spc="-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customers’	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confidential information.</a:t>
            </a:r>
            <a:r>
              <a:rPr dirty="0" sz="2400" spc="-25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For  example:</a:t>
            </a:r>
            <a:endParaRPr sz="2400">
              <a:latin typeface="Arial"/>
              <a:cs typeface="Arial"/>
            </a:endParaRPr>
          </a:p>
          <a:p>
            <a:pPr lvl="1" marL="756285" marR="542290" indent="-286385">
              <a:lnSpc>
                <a:spcPts val="2400"/>
              </a:lnSpc>
              <a:spcBef>
                <a:spcPts val="111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Use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“Declaration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of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Confidentiality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&amp;</a:t>
            </a:r>
            <a:r>
              <a:rPr dirty="0" sz="2200" spc="-2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Ethics”  statement and/or </a:t>
            </a:r>
            <a:r>
              <a:rPr dirty="0" sz="2200" spc="10">
                <a:solidFill>
                  <a:srgbClr val="3A3A3A"/>
                </a:solidFill>
                <a:latin typeface="Arial"/>
                <a:cs typeface="Arial"/>
              </a:rPr>
              <a:t>form 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which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must</a:t>
            </a:r>
            <a:r>
              <a:rPr dirty="0" sz="2200" spc="-23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sign.</a:t>
            </a:r>
            <a:endParaRPr sz="2200">
              <a:latin typeface="Arial"/>
              <a:cs typeface="Arial"/>
            </a:endParaRPr>
          </a:p>
          <a:p>
            <a:pPr lvl="1" marL="756285" marR="405765" indent="-286385">
              <a:lnSpc>
                <a:spcPts val="2400"/>
              </a:lnSpc>
              <a:spcBef>
                <a:spcPts val="108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-75">
                <a:solidFill>
                  <a:srgbClr val="3A3A3A"/>
                </a:solidFill>
                <a:latin typeface="Arial"/>
                <a:cs typeface="Arial"/>
              </a:rPr>
              <a:t>HIPAA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training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(Health Information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Portability</a:t>
            </a:r>
            <a:r>
              <a:rPr dirty="0" sz="2200" spc="-33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&amp; 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Accountability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Act), 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if</a:t>
            </a:r>
            <a:r>
              <a:rPr dirty="0" sz="2200" spc="-3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applicable</a:t>
            </a:r>
            <a:endParaRPr sz="2200">
              <a:latin typeface="Arial"/>
              <a:cs typeface="Arial"/>
            </a:endParaRPr>
          </a:p>
          <a:p>
            <a:pPr lvl="1" marL="756285" marR="31115" indent="-286385">
              <a:lnSpc>
                <a:spcPts val="2400"/>
              </a:lnSpc>
              <a:spcBef>
                <a:spcPts val="110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Follow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correct procedures </a:t>
            </a:r>
            <a:r>
              <a:rPr dirty="0" sz="2200" spc="10">
                <a:solidFill>
                  <a:srgbClr val="3A3A3A"/>
                </a:solidFill>
                <a:latin typeface="Arial"/>
                <a:cs typeface="Arial"/>
              </a:rPr>
              <a:t>for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electronic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storage</a:t>
            </a:r>
            <a:r>
              <a:rPr dirty="0" sz="2200" spc="-3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&amp; 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transmission of</a:t>
            </a:r>
            <a:r>
              <a:rPr dirty="0" sz="2200" spc="-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results.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459295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/>
              <a:t>Staff</a:t>
            </a:r>
            <a:r>
              <a:rPr dirty="0" sz="4000" spc="-40"/>
              <a:t> </a:t>
            </a:r>
            <a:r>
              <a:rPr dirty="0" sz="4000" spc="-25"/>
              <a:t>Responsibilities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224278"/>
            <a:ext cx="3981450" cy="4603115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356870" marR="467995" indent="-344170">
              <a:lnSpc>
                <a:spcPct val="95700"/>
              </a:lnSpc>
              <a:spcBef>
                <a:spcPts val="19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Follow policies and  procedures 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for</a:t>
            </a:r>
            <a:r>
              <a:rPr dirty="0" sz="2000" spc="-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competence,  </a:t>
            </a:r>
            <a:r>
              <a:rPr dirty="0" sz="2000" spc="-45">
                <a:solidFill>
                  <a:srgbClr val="3A3A3A"/>
                </a:solidFill>
                <a:latin typeface="Arial"/>
                <a:cs typeface="Arial"/>
              </a:rPr>
              <a:t>impartiality,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judgement,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or  operational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30">
                <a:solidFill>
                  <a:srgbClr val="3A3A3A"/>
                </a:solidFill>
                <a:latin typeface="Arial"/>
                <a:cs typeface="Arial"/>
              </a:rPr>
              <a:t>integrity.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800" spc="-90">
                <a:solidFill>
                  <a:srgbClr val="3A3A3A"/>
                </a:solidFill>
                <a:latin typeface="Arial"/>
                <a:cs typeface="Arial"/>
              </a:rPr>
              <a:t>Take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Ethics</a:t>
            </a:r>
            <a:r>
              <a:rPr dirty="0" sz="1800" spc="-1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15">
                <a:solidFill>
                  <a:srgbClr val="3A3A3A"/>
                </a:solidFill>
                <a:latin typeface="Arial"/>
                <a:cs typeface="Arial"/>
              </a:rPr>
              <a:t>Training.</a:t>
            </a:r>
            <a:endParaRPr sz="18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800" spc="-90">
                <a:solidFill>
                  <a:srgbClr val="3A3A3A"/>
                </a:solidFill>
                <a:latin typeface="Arial"/>
                <a:cs typeface="Arial"/>
              </a:rPr>
              <a:t>Take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Data Integrity</a:t>
            </a:r>
            <a:r>
              <a:rPr dirty="0" sz="1800" spc="-23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15">
                <a:solidFill>
                  <a:srgbClr val="3A3A3A"/>
                </a:solidFill>
                <a:latin typeface="Arial"/>
                <a:cs typeface="Arial"/>
              </a:rPr>
              <a:t>Training.</a:t>
            </a:r>
            <a:endParaRPr sz="1800">
              <a:latin typeface="Arial"/>
              <a:cs typeface="Arial"/>
            </a:endParaRPr>
          </a:p>
          <a:p>
            <a:pPr lvl="1" marL="756285" marR="571500" indent="-286385">
              <a:lnSpc>
                <a:spcPts val="1730"/>
              </a:lnSpc>
              <a:spcBef>
                <a:spcPts val="108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Perform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Documentation</a:t>
            </a:r>
            <a:r>
              <a:rPr dirty="0" sz="1800" spc="-27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of  Competencies.</a:t>
            </a:r>
            <a:endParaRPr sz="1800">
              <a:latin typeface="Arial"/>
              <a:cs typeface="Arial"/>
            </a:endParaRPr>
          </a:p>
          <a:p>
            <a:pPr lvl="1" marL="756285" marR="1393825" indent="-286385">
              <a:lnSpc>
                <a:spcPct val="80000"/>
              </a:lnSpc>
              <a:spcBef>
                <a:spcPts val="112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Annual</a:t>
            </a:r>
            <a:r>
              <a:rPr dirty="0" sz="1800" spc="-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Document  Demonstration </a:t>
            </a:r>
            <a:r>
              <a:rPr dirty="0" sz="1800" spc="5">
                <a:solidFill>
                  <a:srgbClr val="3A3A3A"/>
                </a:solidFill>
                <a:latin typeface="Arial"/>
                <a:cs typeface="Arial"/>
              </a:rPr>
              <a:t>of 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Capabilities</a:t>
            </a:r>
            <a:endParaRPr sz="1800">
              <a:latin typeface="Arial"/>
              <a:cs typeface="Arial"/>
            </a:endParaRPr>
          </a:p>
          <a:p>
            <a:pPr marL="356870" marR="5080" indent="-344170">
              <a:lnSpc>
                <a:spcPct val="95700"/>
              </a:lnSpc>
              <a:spcBef>
                <a:spcPts val="12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There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should be an</a:t>
            </a:r>
            <a:r>
              <a:rPr dirty="0" sz="2000" spc="-1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organization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chart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or other description of the  interrelationship of staff and  supervisory</a:t>
            </a:r>
            <a:r>
              <a:rPr dirty="0" sz="2000" spc="-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personnel.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687567" y="1648980"/>
            <a:ext cx="2883407" cy="35051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3990" y="260985"/>
            <a:ext cx="7745730" cy="6362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Organization </a:t>
            </a:r>
            <a:r>
              <a:rPr dirty="0" sz="4000">
                <a:solidFill>
                  <a:srgbClr val="00A0AF"/>
                </a:solidFill>
                <a:latin typeface="Franklin Gothic Medium"/>
                <a:cs typeface="Franklin Gothic Medium"/>
              </a:rPr>
              <a:t>Chart - where </a:t>
            </a:r>
            <a:r>
              <a:rPr dirty="0" sz="40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are</a:t>
            </a:r>
            <a:r>
              <a:rPr dirty="0" sz="4000" spc="-18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4000" spc="-20">
                <a:solidFill>
                  <a:srgbClr val="00A0AF"/>
                </a:solidFill>
                <a:latin typeface="Franklin Gothic Medium"/>
                <a:cs typeface="Franklin Gothic Medium"/>
              </a:rPr>
              <a:t>you?</a:t>
            </a:r>
            <a:endParaRPr sz="400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82752" y="2904744"/>
            <a:ext cx="1231391" cy="6187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91481" y="3092930"/>
            <a:ext cx="6121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Director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912620" y="1985772"/>
            <a:ext cx="487680" cy="1231900"/>
          </a:xfrm>
          <a:custGeom>
            <a:avLst/>
            <a:gdLst/>
            <a:ahLst/>
            <a:cxnLst/>
            <a:rect l="l" t="t" r="r" b="b"/>
            <a:pathLst>
              <a:path w="487680" h="1231900">
                <a:moveTo>
                  <a:pt x="0" y="1231366"/>
                </a:moveTo>
                <a:lnTo>
                  <a:pt x="487527" y="0"/>
                </a:lnTo>
              </a:path>
            </a:pathLst>
          </a:custGeom>
          <a:ln w="27432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395728" y="1673352"/>
            <a:ext cx="1231391" cy="6187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656375" y="1701227"/>
            <a:ext cx="717550" cy="522605"/>
          </a:xfrm>
          <a:prstGeom prst="rect">
            <a:avLst/>
          </a:prstGeom>
        </p:spPr>
        <p:txBody>
          <a:bodyPr wrap="square" lIns="0" tIns="38735" rIns="0" bIns="0" rtlCol="0" vert="horz">
            <a:spAutoFit/>
          </a:bodyPr>
          <a:lstStyle/>
          <a:p>
            <a:pPr algn="ctr" marL="12065" marR="5080" indent="2540">
              <a:lnSpc>
                <a:spcPct val="85800"/>
              </a:lnSpc>
              <a:spcBef>
                <a:spcPts val="305"/>
              </a:spcBef>
            </a:pP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Quality  </a:t>
            </a:r>
            <a:r>
              <a:rPr dirty="0" sz="1200" spc="-10" b="1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1200" spc="-15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200" spc="10" b="1">
                <a:solidFill>
                  <a:srgbClr val="3A3A3A"/>
                </a:solidFill>
                <a:latin typeface="Arial"/>
                <a:cs typeface="Arial"/>
              </a:rPr>
              <a:t>g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200" spc="-15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ee</a:t>
            </a:r>
            <a:r>
              <a:rPr dirty="0" sz="1200" spc="-20" b="1">
                <a:solidFill>
                  <a:srgbClr val="3A3A3A"/>
                </a:solidFill>
                <a:latin typeface="Arial"/>
                <a:cs typeface="Arial"/>
              </a:rPr>
              <a:t>r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/  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Manager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625596" y="1985772"/>
            <a:ext cx="487680" cy="0"/>
          </a:xfrm>
          <a:custGeom>
            <a:avLst/>
            <a:gdLst/>
            <a:ahLst/>
            <a:cxnLst/>
            <a:rect l="l" t="t" r="r" b="b"/>
            <a:pathLst>
              <a:path w="487679" h="0">
                <a:moveTo>
                  <a:pt x="0" y="0"/>
                </a:moveTo>
                <a:lnTo>
                  <a:pt x="487527" y="0"/>
                </a:lnTo>
              </a:path>
            </a:pathLst>
          </a:custGeom>
          <a:ln w="27432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108703" y="1673352"/>
            <a:ext cx="1231391" cy="6187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4316981" y="1789903"/>
            <a:ext cx="801370" cy="37338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12700" marR="5080" indent="137160">
              <a:lnSpc>
                <a:spcPts val="1300"/>
              </a:lnSpc>
              <a:spcBef>
                <a:spcPts val="260"/>
              </a:spcBef>
            </a:pP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Quality  </a:t>
            </a:r>
            <a:r>
              <a:rPr dirty="0" sz="1200" spc="-160" b="1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ec</a:t>
            </a:r>
            <a:r>
              <a:rPr dirty="0" sz="1200" spc="-15" b="1">
                <a:solidFill>
                  <a:srgbClr val="3A3A3A"/>
                </a:solidFill>
                <a:latin typeface="Arial"/>
                <a:cs typeface="Arial"/>
              </a:rPr>
              <a:t>hn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icia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endParaRPr sz="12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912620" y="3040381"/>
            <a:ext cx="487680" cy="177165"/>
          </a:xfrm>
          <a:custGeom>
            <a:avLst/>
            <a:gdLst/>
            <a:ahLst/>
            <a:cxnLst/>
            <a:rect l="l" t="t" r="r" b="b"/>
            <a:pathLst>
              <a:path w="487680" h="177164">
                <a:moveTo>
                  <a:pt x="0" y="176784"/>
                </a:moveTo>
                <a:lnTo>
                  <a:pt x="487527" y="0"/>
                </a:lnTo>
              </a:path>
            </a:pathLst>
          </a:custGeom>
          <a:ln w="27432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395728" y="2727960"/>
            <a:ext cx="1231391" cy="6187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2639009" y="2845252"/>
            <a:ext cx="741680" cy="37338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79375" marR="5080" indent="-67310">
              <a:lnSpc>
                <a:spcPts val="1300"/>
              </a:lnSpc>
              <a:spcBef>
                <a:spcPts val="260"/>
              </a:spcBef>
            </a:pPr>
            <a:r>
              <a:rPr dirty="0" sz="1200" spc="-8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ss</a:t>
            </a:r>
            <a:r>
              <a:rPr dirty="0" sz="1200" spc="10" b="1">
                <a:solidFill>
                  <a:srgbClr val="3A3A3A"/>
                </a:solidFill>
                <a:latin typeface="Arial"/>
                <a:cs typeface="Arial"/>
              </a:rPr>
              <a:t>o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ci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5" b="1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e  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Director</a:t>
            </a:r>
            <a:endParaRPr sz="1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625596" y="3043427"/>
            <a:ext cx="487680" cy="0"/>
          </a:xfrm>
          <a:custGeom>
            <a:avLst/>
            <a:gdLst/>
            <a:ahLst/>
            <a:cxnLst/>
            <a:rect l="l" t="t" r="r" b="b"/>
            <a:pathLst>
              <a:path w="487679" h="0">
                <a:moveTo>
                  <a:pt x="0" y="0"/>
                </a:moveTo>
                <a:lnTo>
                  <a:pt x="487527" y="0"/>
                </a:lnTo>
              </a:path>
            </a:pathLst>
          </a:custGeom>
          <a:ln w="27432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108703" y="2727960"/>
            <a:ext cx="1231391" cy="61874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4396230" y="2917037"/>
            <a:ext cx="6527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0" b="1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-15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10" b="1">
                <a:solidFill>
                  <a:srgbClr val="3A3A3A"/>
                </a:solidFill>
                <a:latin typeface="Arial"/>
                <a:cs typeface="Arial"/>
              </a:rPr>
              <a:t>g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er</a:t>
            </a:r>
            <a:endParaRPr sz="12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338571" y="3043427"/>
            <a:ext cx="487680" cy="0"/>
          </a:xfrm>
          <a:custGeom>
            <a:avLst/>
            <a:gdLst/>
            <a:ahLst/>
            <a:cxnLst/>
            <a:rect l="l" t="t" r="r" b="b"/>
            <a:pathLst>
              <a:path w="487679" h="0">
                <a:moveTo>
                  <a:pt x="0" y="0"/>
                </a:moveTo>
                <a:lnTo>
                  <a:pt x="487527" y="0"/>
                </a:lnTo>
              </a:path>
            </a:pathLst>
          </a:custGeom>
          <a:ln w="27432">
            <a:solidFill>
              <a:srgbClr val="B42E3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821680" y="2727960"/>
            <a:ext cx="1231391" cy="6187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6025404" y="2917037"/>
            <a:ext cx="8197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 b="1">
                <a:solidFill>
                  <a:srgbClr val="3A3A3A"/>
                </a:solidFill>
                <a:latin typeface="Arial"/>
                <a:cs typeface="Arial"/>
              </a:rPr>
              <a:t>S</a:t>
            </a:r>
            <a:r>
              <a:rPr dirty="0" sz="1200" spc="-15" b="1">
                <a:solidFill>
                  <a:srgbClr val="3A3A3A"/>
                </a:solidFill>
                <a:latin typeface="Arial"/>
                <a:cs typeface="Arial"/>
              </a:rPr>
              <a:t>u</a:t>
            </a:r>
            <a:r>
              <a:rPr dirty="0" sz="1200" spc="10" b="1">
                <a:solidFill>
                  <a:srgbClr val="3A3A3A"/>
                </a:solidFill>
                <a:latin typeface="Arial"/>
                <a:cs typeface="Arial"/>
              </a:rPr>
              <a:t>p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1200" spc="-20" b="1">
                <a:solidFill>
                  <a:srgbClr val="3A3A3A"/>
                </a:solidFill>
                <a:latin typeface="Arial"/>
                <a:cs typeface="Arial"/>
              </a:rPr>
              <a:t>r</a:t>
            </a:r>
            <a:r>
              <a:rPr dirty="0" sz="1200" spc="-25" b="1">
                <a:solidFill>
                  <a:srgbClr val="3A3A3A"/>
                </a:solidFill>
                <a:latin typeface="Arial"/>
                <a:cs typeface="Arial"/>
              </a:rPr>
              <a:t>v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s</a:t>
            </a:r>
            <a:r>
              <a:rPr dirty="0" sz="1200" spc="10" b="1">
                <a:solidFill>
                  <a:srgbClr val="3A3A3A"/>
                </a:solidFill>
                <a:latin typeface="Arial"/>
                <a:cs typeface="Arial"/>
              </a:rPr>
              <a:t>o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r</a:t>
            </a:r>
            <a:endParaRPr sz="12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051547" y="2689860"/>
            <a:ext cx="487680" cy="350520"/>
          </a:xfrm>
          <a:custGeom>
            <a:avLst/>
            <a:gdLst/>
            <a:ahLst/>
            <a:cxnLst/>
            <a:rect l="l" t="t" r="r" b="b"/>
            <a:pathLst>
              <a:path w="487679" h="350519">
                <a:moveTo>
                  <a:pt x="0" y="350507"/>
                </a:moveTo>
                <a:lnTo>
                  <a:pt x="487527" y="0"/>
                </a:lnTo>
              </a:path>
            </a:pathLst>
          </a:custGeom>
          <a:ln w="27432">
            <a:solidFill>
              <a:srgbClr val="B42E3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534656" y="2377440"/>
            <a:ext cx="1231391" cy="61874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7864954" y="2565255"/>
            <a:ext cx="5492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6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-40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200" spc="-2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-25" b="1">
                <a:solidFill>
                  <a:srgbClr val="3A3A3A"/>
                </a:solidFill>
                <a:latin typeface="Arial"/>
                <a:cs typeface="Arial"/>
              </a:rPr>
              <a:t>l</a:t>
            </a:r>
            <a:r>
              <a:rPr dirty="0" sz="1200" spc="-50" b="1">
                <a:solidFill>
                  <a:srgbClr val="3A3A3A"/>
                </a:solidFill>
                <a:latin typeface="Arial"/>
                <a:cs typeface="Arial"/>
              </a:rPr>
              <a:t>y</a:t>
            </a:r>
            <a:r>
              <a:rPr dirty="0" sz="1200" spc="-25" b="1">
                <a:solidFill>
                  <a:srgbClr val="3A3A3A"/>
                </a:solidFill>
                <a:latin typeface="Arial"/>
                <a:cs typeface="Arial"/>
              </a:rPr>
              <a:t>st</a:t>
            </a:r>
            <a:endParaRPr sz="12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051547" y="3040379"/>
            <a:ext cx="487680" cy="353695"/>
          </a:xfrm>
          <a:custGeom>
            <a:avLst/>
            <a:gdLst/>
            <a:ahLst/>
            <a:cxnLst/>
            <a:rect l="l" t="t" r="r" b="b"/>
            <a:pathLst>
              <a:path w="487679" h="353695">
                <a:moveTo>
                  <a:pt x="0" y="0"/>
                </a:moveTo>
                <a:lnTo>
                  <a:pt x="487527" y="353555"/>
                </a:lnTo>
              </a:path>
            </a:pathLst>
          </a:custGeom>
          <a:ln w="27432">
            <a:solidFill>
              <a:srgbClr val="B42E3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7534656" y="3081528"/>
            <a:ext cx="1231391" cy="61874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7864954" y="3268819"/>
            <a:ext cx="5492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6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-40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200" spc="-2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-25" b="1">
                <a:solidFill>
                  <a:srgbClr val="3A3A3A"/>
                </a:solidFill>
                <a:latin typeface="Arial"/>
                <a:cs typeface="Arial"/>
              </a:rPr>
              <a:t>l</a:t>
            </a:r>
            <a:r>
              <a:rPr dirty="0" sz="1200" spc="-50" b="1">
                <a:solidFill>
                  <a:srgbClr val="3A3A3A"/>
                </a:solidFill>
                <a:latin typeface="Arial"/>
                <a:cs typeface="Arial"/>
              </a:rPr>
              <a:t>y</a:t>
            </a:r>
            <a:r>
              <a:rPr dirty="0" sz="1200" spc="-25" b="1">
                <a:solidFill>
                  <a:srgbClr val="3A3A3A"/>
                </a:solidFill>
                <a:latin typeface="Arial"/>
                <a:cs typeface="Arial"/>
              </a:rPr>
              <a:t>st</a:t>
            </a:r>
            <a:endParaRPr sz="12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912620" y="3217164"/>
            <a:ext cx="487680" cy="1231900"/>
          </a:xfrm>
          <a:custGeom>
            <a:avLst/>
            <a:gdLst/>
            <a:ahLst/>
            <a:cxnLst/>
            <a:rect l="l" t="t" r="r" b="b"/>
            <a:pathLst>
              <a:path w="487680" h="1231900">
                <a:moveTo>
                  <a:pt x="0" y="0"/>
                </a:moveTo>
                <a:lnTo>
                  <a:pt x="487527" y="1231366"/>
                </a:lnTo>
              </a:path>
            </a:pathLst>
          </a:custGeom>
          <a:ln w="27432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2395728" y="4136136"/>
            <a:ext cx="1231391" cy="6187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2639009" y="4252380"/>
            <a:ext cx="741680" cy="373380"/>
          </a:xfrm>
          <a:prstGeom prst="rect">
            <a:avLst/>
          </a:prstGeom>
        </p:spPr>
        <p:txBody>
          <a:bodyPr wrap="square" lIns="0" tIns="33019" rIns="0" bIns="0" rtlCol="0" vert="horz">
            <a:spAutoFit/>
          </a:bodyPr>
          <a:lstStyle/>
          <a:p>
            <a:pPr marL="79375" marR="5080" indent="-67310">
              <a:lnSpc>
                <a:spcPts val="1300"/>
              </a:lnSpc>
              <a:spcBef>
                <a:spcPts val="259"/>
              </a:spcBef>
            </a:pPr>
            <a:r>
              <a:rPr dirty="0" sz="1200" spc="-8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ss</a:t>
            </a:r>
            <a:r>
              <a:rPr dirty="0" sz="1200" spc="10" b="1">
                <a:solidFill>
                  <a:srgbClr val="3A3A3A"/>
                </a:solidFill>
                <a:latin typeface="Arial"/>
                <a:cs typeface="Arial"/>
              </a:rPr>
              <a:t>o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ci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5" b="1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e  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Director</a:t>
            </a:r>
            <a:endParaRPr sz="12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625596" y="4448555"/>
            <a:ext cx="487680" cy="0"/>
          </a:xfrm>
          <a:custGeom>
            <a:avLst/>
            <a:gdLst/>
            <a:ahLst/>
            <a:cxnLst/>
            <a:rect l="l" t="t" r="r" b="b"/>
            <a:pathLst>
              <a:path w="487679" h="0">
                <a:moveTo>
                  <a:pt x="0" y="0"/>
                </a:moveTo>
                <a:lnTo>
                  <a:pt x="487527" y="0"/>
                </a:lnTo>
              </a:path>
            </a:pathLst>
          </a:custGeom>
          <a:ln w="27432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4108703" y="4136136"/>
            <a:ext cx="1231391" cy="61874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 txBox="1"/>
          <p:nvPr/>
        </p:nvSpPr>
        <p:spPr>
          <a:xfrm>
            <a:off x="4396230" y="4324165"/>
            <a:ext cx="6527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0" b="1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-15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10" b="1">
                <a:solidFill>
                  <a:srgbClr val="3A3A3A"/>
                </a:solidFill>
                <a:latin typeface="Arial"/>
                <a:cs typeface="Arial"/>
              </a:rPr>
              <a:t>g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er</a:t>
            </a:r>
            <a:endParaRPr sz="120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338571" y="4448555"/>
            <a:ext cx="487680" cy="0"/>
          </a:xfrm>
          <a:custGeom>
            <a:avLst/>
            <a:gdLst/>
            <a:ahLst/>
            <a:cxnLst/>
            <a:rect l="l" t="t" r="r" b="b"/>
            <a:pathLst>
              <a:path w="487679" h="0">
                <a:moveTo>
                  <a:pt x="0" y="0"/>
                </a:moveTo>
                <a:lnTo>
                  <a:pt x="487527" y="0"/>
                </a:lnTo>
              </a:path>
            </a:pathLst>
          </a:custGeom>
          <a:ln w="27432">
            <a:solidFill>
              <a:srgbClr val="B42E3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5821680" y="4136136"/>
            <a:ext cx="1231391" cy="61874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6025404" y="4324165"/>
            <a:ext cx="8197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 b="1">
                <a:solidFill>
                  <a:srgbClr val="3A3A3A"/>
                </a:solidFill>
                <a:latin typeface="Arial"/>
                <a:cs typeface="Arial"/>
              </a:rPr>
              <a:t>S</a:t>
            </a:r>
            <a:r>
              <a:rPr dirty="0" sz="1200" spc="-15" b="1">
                <a:solidFill>
                  <a:srgbClr val="3A3A3A"/>
                </a:solidFill>
                <a:latin typeface="Arial"/>
                <a:cs typeface="Arial"/>
              </a:rPr>
              <a:t>u</a:t>
            </a:r>
            <a:r>
              <a:rPr dirty="0" sz="1200" spc="10" b="1">
                <a:solidFill>
                  <a:srgbClr val="3A3A3A"/>
                </a:solidFill>
                <a:latin typeface="Arial"/>
                <a:cs typeface="Arial"/>
              </a:rPr>
              <a:t>p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1200" spc="-20" b="1">
                <a:solidFill>
                  <a:srgbClr val="3A3A3A"/>
                </a:solidFill>
                <a:latin typeface="Arial"/>
                <a:cs typeface="Arial"/>
              </a:rPr>
              <a:t>r</a:t>
            </a:r>
            <a:r>
              <a:rPr dirty="0" sz="1200" spc="-25" b="1">
                <a:solidFill>
                  <a:srgbClr val="3A3A3A"/>
                </a:solidFill>
                <a:latin typeface="Arial"/>
                <a:cs typeface="Arial"/>
              </a:rPr>
              <a:t>v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200" b="1">
                <a:solidFill>
                  <a:srgbClr val="3A3A3A"/>
                </a:solidFill>
                <a:latin typeface="Arial"/>
                <a:cs typeface="Arial"/>
              </a:rPr>
              <a:t>s</a:t>
            </a:r>
            <a:r>
              <a:rPr dirty="0" sz="1200" spc="10" b="1">
                <a:solidFill>
                  <a:srgbClr val="3A3A3A"/>
                </a:solidFill>
                <a:latin typeface="Arial"/>
                <a:cs typeface="Arial"/>
              </a:rPr>
              <a:t>o</a:t>
            </a:r>
            <a:r>
              <a:rPr dirty="0" sz="1200" spc="-5" b="1">
                <a:solidFill>
                  <a:srgbClr val="3A3A3A"/>
                </a:solidFill>
                <a:latin typeface="Arial"/>
                <a:cs typeface="Arial"/>
              </a:rPr>
              <a:t>r</a:t>
            </a:r>
            <a:endParaRPr sz="12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7051547" y="4094989"/>
            <a:ext cx="487680" cy="353695"/>
          </a:xfrm>
          <a:custGeom>
            <a:avLst/>
            <a:gdLst/>
            <a:ahLst/>
            <a:cxnLst/>
            <a:rect l="l" t="t" r="r" b="b"/>
            <a:pathLst>
              <a:path w="487679" h="353695">
                <a:moveTo>
                  <a:pt x="0" y="353555"/>
                </a:moveTo>
                <a:lnTo>
                  <a:pt x="487527" y="0"/>
                </a:lnTo>
              </a:path>
            </a:pathLst>
          </a:custGeom>
          <a:ln w="27432">
            <a:solidFill>
              <a:srgbClr val="B42E3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7534656" y="3785616"/>
            <a:ext cx="1231391" cy="61874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7864954" y="3972383"/>
            <a:ext cx="5492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6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-40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200" spc="-2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-25" b="1">
                <a:solidFill>
                  <a:srgbClr val="3A3A3A"/>
                </a:solidFill>
                <a:latin typeface="Arial"/>
                <a:cs typeface="Arial"/>
              </a:rPr>
              <a:t>l</a:t>
            </a:r>
            <a:r>
              <a:rPr dirty="0" sz="1200" spc="-50" b="1">
                <a:solidFill>
                  <a:srgbClr val="3A3A3A"/>
                </a:solidFill>
                <a:latin typeface="Arial"/>
                <a:cs typeface="Arial"/>
              </a:rPr>
              <a:t>y</a:t>
            </a:r>
            <a:r>
              <a:rPr dirty="0" sz="1200" spc="-25" b="1">
                <a:solidFill>
                  <a:srgbClr val="3A3A3A"/>
                </a:solidFill>
                <a:latin typeface="Arial"/>
                <a:cs typeface="Arial"/>
              </a:rPr>
              <a:t>st</a:t>
            </a:r>
            <a:endParaRPr sz="1200"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7051547" y="4448555"/>
            <a:ext cx="487680" cy="350520"/>
          </a:xfrm>
          <a:custGeom>
            <a:avLst/>
            <a:gdLst/>
            <a:ahLst/>
            <a:cxnLst/>
            <a:rect l="l" t="t" r="r" b="b"/>
            <a:pathLst>
              <a:path w="487679" h="350520">
                <a:moveTo>
                  <a:pt x="0" y="0"/>
                </a:moveTo>
                <a:lnTo>
                  <a:pt x="487527" y="350507"/>
                </a:lnTo>
              </a:path>
            </a:pathLst>
          </a:custGeom>
          <a:ln w="27432">
            <a:solidFill>
              <a:srgbClr val="B42E3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7534656" y="4489704"/>
            <a:ext cx="1231391" cy="61874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 txBox="1"/>
          <p:nvPr/>
        </p:nvSpPr>
        <p:spPr>
          <a:xfrm>
            <a:off x="7864954" y="4675948"/>
            <a:ext cx="5492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6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-40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200" spc="-2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200" spc="-25" b="1">
                <a:solidFill>
                  <a:srgbClr val="3A3A3A"/>
                </a:solidFill>
                <a:latin typeface="Arial"/>
                <a:cs typeface="Arial"/>
              </a:rPr>
              <a:t>l</a:t>
            </a:r>
            <a:r>
              <a:rPr dirty="0" sz="1200" spc="-50" b="1">
                <a:solidFill>
                  <a:srgbClr val="3A3A3A"/>
                </a:solidFill>
                <a:latin typeface="Arial"/>
                <a:cs typeface="Arial"/>
              </a:rPr>
              <a:t>y</a:t>
            </a:r>
            <a:r>
              <a:rPr dirty="0" sz="1200" spc="-25" b="1">
                <a:solidFill>
                  <a:srgbClr val="3A3A3A"/>
                </a:solidFill>
                <a:latin typeface="Arial"/>
                <a:cs typeface="Arial"/>
              </a:rPr>
              <a:t>st</a:t>
            </a:r>
            <a:endParaRPr sz="1200"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644334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/>
              <a:t>Management</a:t>
            </a:r>
            <a:r>
              <a:rPr dirty="0" sz="4000" spc="-110"/>
              <a:t> </a:t>
            </a:r>
            <a:r>
              <a:rPr dirty="0" sz="4000" spc="-25"/>
              <a:t>Responsibilities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317877"/>
            <a:ext cx="7489190" cy="3852545"/>
          </a:xfrm>
          <a:prstGeom prst="rect">
            <a:avLst/>
          </a:prstGeom>
        </p:spPr>
        <p:txBody>
          <a:bodyPr wrap="square" lIns="0" tIns="82550" rIns="0" bIns="0" rtlCol="0" vert="horz">
            <a:spAutoFit/>
          </a:bodyPr>
          <a:lstStyle/>
          <a:p>
            <a:pPr marL="356870" marR="286385" indent="-344170">
              <a:lnSpc>
                <a:spcPct val="79400"/>
              </a:lnSpc>
              <a:spcBef>
                <a:spcPts val="65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Provide overall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management of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personnel, facilities</a:t>
            </a:r>
            <a:r>
              <a:rPr dirty="0" sz="2200" spc="-2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and 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equipment,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ensuring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they are adequate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meet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client,  </a:t>
            </a:r>
            <a:r>
              <a:rPr dirty="0" sz="2200" spc="-45">
                <a:solidFill>
                  <a:srgbClr val="3A3A3A"/>
                </a:solidFill>
                <a:latin typeface="Arial"/>
                <a:cs typeface="Arial"/>
              </a:rPr>
              <a:t>agency,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regulatory and certification / accreditation  requirements and needs are</a:t>
            </a:r>
            <a:r>
              <a:rPr dirty="0" sz="22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met</a:t>
            </a:r>
            <a:endParaRPr sz="2200">
              <a:latin typeface="Arial"/>
              <a:cs typeface="Arial"/>
            </a:endParaRPr>
          </a:p>
          <a:p>
            <a:pPr marL="356870" marR="534670" indent="-344170">
              <a:lnSpc>
                <a:spcPts val="2110"/>
              </a:lnSpc>
              <a:spcBef>
                <a:spcPts val="106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Monitoring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standards of performance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in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QMS/QC</a:t>
            </a:r>
            <a:r>
              <a:rPr dirty="0" sz="2200" spc="-2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and  compliance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ISO/IEC</a:t>
            </a:r>
            <a:r>
              <a:rPr dirty="0" sz="2200" spc="-16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17025:2017</a:t>
            </a:r>
            <a:endParaRPr sz="2200">
              <a:latin typeface="Arial"/>
              <a:cs typeface="Arial"/>
            </a:endParaRPr>
          </a:p>
          <a:p>
            <a:pPr marL="356870" marR="1635760" indent="-344170">
              <a:lnSpc>
                <a:spcPts val="2110"/>
              </a:lnSpc>
              <a:spcBef>
                <a:spcPts val="108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Periodically review QMS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reports and</a:t>
            </a:r>
            <a:r>
              <a:rPr dirty="0" sz="2200" spc="-20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provide 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feedback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sections as</a:t>
            </a:r>
            <a:r>
              <a:rPr dirty="0" sz="2200" spc="-1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appropriate</a:t>
            </a:r>
            <a:endParaRPr sz="2200">
              <a:latin typeface="Arial"/>
              <a:cs typeface="Arial"/>
            </a:endParaRPr>
          </a:p>
          <a:p>
            <a:pPr marL="356870" marR="344170" indent="-344170">
              <a:lnSpc>
                <a:spcPts val="2110"/>
              </a:lnSpc>
              <a:spcBef>
                <a:spcPts val="108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Monitor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validity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of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analyses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performed and</a:t>
            </a:r>
            <a:r>
              <a:rPr dirty="0" sz="2200" spc="-22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data  generated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in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laboratory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assure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reliable</a:t>
            </a:r>
            <a:r>
              <a:rPr dirty="0" sz="2200" spc="-23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data</a:t>
            </a:r>
            <a:endParaRPr sz="2200">
              <a:latin typeface="Arial"/>
              <a:cs typeface="Arial"/>
            </a:endParaRPr>
          </a:p>
          <a:p>
            <a:pPr marL="356870" marR="5080" indent="-344170">
              <a:lnSpc>
                <a:spcPct val="79100"/>
              </a:lnSpc>
              <a:spcBef>
                <a:spcPts val="112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-50">
                <a:solidFill>
                  <a:srgbClr val="3A3A3A"/>
                </a:solidFill>
                <a:latin typeface="Arial"/>
                <a:cs typeface="Arial"/>
              </a:rPr>
              <a:t>Technical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Managers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must be named and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have deputies</a:t>
            </a:r>
            <a:r>
              <a:rPr dirty="0" sz="2200" spc="-229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or 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designated</a:t>
            </a:r>
            <a:r>
              <a:rPr dirty="0" sz="2200" spc="-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representatives.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644334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/>
              <a:t>Management</a:t>
            </a:r>
            <a:r>
              <a:rPr dirty="0" sz="4000" spc="-110"/>
              <a:t> </a:t>
            </a:r>
            <a:r>
              <a:rPr dirty="0" sz="4000" spc="-25"/>
              <a:t>Responsibilities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330577"/>
            <a:ext cx="7995920" cy="3926204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marL="356870" marR="10160" indent="-344170">
              <a:lnSpc>
                <a:spcPts val="1920"/>
              </a:lnSpc>
              <a:spcBef>
                <a:spcPts val="55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20">
                <a:solidFill>
                  <a:srgbClr val="3A3A3A"/>
                </a:solidFill>
                <a:latin typeface="Arial"/>
                <a:cs typeface="Arial"/>
              </a:rPr>
              <a:t>Top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management </a:t>
            </a:r>
            <a:r>
              <a:rPr dirty="0" sz="2000" spc="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ensure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that the integrity of 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management 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system is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maintained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when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changes to 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management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system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are 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planned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</a:t>
            </a:r>
            <a:r>
              <a:rPr dirty="0" sz="2000" spc="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implemented.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2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Are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changes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in the </a:t>
            </a:r>
            <a:r>
              <a:rPr dirty="0" sz="1800" spc="-20">
                <a:solidFill>
                  <a:srgbClr val="3A3A3A"/>
                </a:solidFill>
                <a:latin typeface="Arial"/>
                <a:cs typeface="Arial"/>
              </a:rPr>
              <a:t>QMS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carefully</a:t>
            </a:r>
            <a:r>
              <a:rPr dirty="0" sz="1800" spc="-1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planned?</a:t>
            </a:r>
            <a:endParaRPr sz="18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59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Perform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 annual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documented management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review of the</a:t>
            </a:r>
            <a:r>
              <a:rPr dirty="0" sz="2000" spc="-2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QMS.</a:t>
            </a:r>
            <a:endParaRPr sz="2000">
              <a:latin typeface="Arial"/>
              <a:cs typeface="Arial"/>
            </a:endParaRPr>
          </a:p>
          <a:p>
            <a:pPr lvl="1" marL="756285" marR="581660" indent="-286385">
              <a:lnSpc>
                <a:spcPct val="80000"/>
              </a:lnSpc>
              <a:spcBef>
                <a:spcPts val="101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SOPs</a:t>
            </a:r>
            <a:r>
              <a:rPr dirty="0" sz="1800" spc="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and</a:t>
            </a:r>
            <a:r>
              <a:rPr dirty="0" sz="1800" spc="-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other</a:t>
            </a:r>
            <a:r>
              <a:rPr dirty="0" sz="1800" spc="-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documents</a:t>
            </a:r>
            <a:r>
              <a:rPr dirty="0" sz="1800" spc="-10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5">
                <a:solidFill>
                  <a:srgbClr val="3A3A3A"/>
                </a:solidFill>
                <a:latin typeface="Arial"/>
                <a:cs typeface="Arial"/>
              </a:rPr>
              <a:t>must</a:t>
            </a:r>
            <a:r>
              <a:rPr dirty="0" sz="1800" spc="-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align</a:t>
            </a:r>
            <a:r>
              <a:rPr dirty="0" sz="1800" spc="-1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30">
                <a:solidFill>
                  <a:srgbClr val="3A3A3A"/>
                </a:solidFill>
                <a:latin typeface="Arial"/>
                <a:cs typeface="Arial"/>
              </a:rPr>
              <a:t>with</a:t>
            </a:r>
            <a:r>
              <a:rPr dirty="0" sz="1800" spc="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the</a:t>
            </a:r>
            <a:r>
              <a:rPr dirty="0" sz="1800" spc="-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policies</a:t>
            </a:r>
            <a:r>
              <a:rPr dirty="0" sz="1800" spc="-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5">
                <a:solidFill>
                  <a:srgbClr val="3A3A3A"/>
                </a:solidFill>
                <a:latin typeface="Arial"/>
                <a:cs typeface="Arial"/>
              </a:rPr>
              <a:t>set</a:t>
            </a:r>
            <a:r>
              <a:rPr dirty="0" sz="1800" spc="-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forth</a:t>
            </a:r>
            <a:r>
              <a:rPr dirty="0" sz="1800" spc="-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in  the</a:t>
            </a:r>
            <a:r>
              <a:rPr dirty="0" sz="1800" spc="-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15">
                <a:solidFill>
                  <a:srgbClr val="3A3A3A"/>
                </a:solidFill>
                <a:latin typeface="Arial"/>
                <a:cs typeface="Arial"/>
              </a:rPr>
              <a:t>QMS</a:t>
            </a:r>
            <a:endParaRPr sz="1800">
              <a:latin typeface="Arial"/>
              <a:cs typeface="Arial"/>
            </a:endParaRPr>
          </a:p>
          <a:p>
            <a:pPr algn="just" marL="356870" marR="407034" indent="-344170">
              <a:lnSpc>
                <a:spcPts val="1920"/>
              </a:lnSpc>
              <a:spcBef>
                <a:spcPts val="1080"/>
              </a:spcBef>
              <a:buChar char="•"/>
              <a:tabLst>
                <a:tab pos="357505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Review training requirements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ensure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that </a:t>
            </a:r>
            <a:r>
              <a:rPr dirty="0" sz="2000" spc="-20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understand the  importance of 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QMS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adhere to ethical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practices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data  </a:t>
            </a:r>
            <a:r>
              <a:rPr dirty="0" sz="2000" spc="-30">
                <a:solidFill>
                  <a:srgbClr val="3A3A3A"/>
                </a:solidFill>
                <a:latin typeface="Arial"/>
                <a:cs typeface="Arial"/>
              </a:rPr>
              <a:t>integrity.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ts val="2030"/>
              </a:lnSpc>
              <a:spcBef>
                <a:spcPts val="36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Ensure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employees </a:t>
            </a:r>
            <a:r>
              <a:rPr dirty="0" sz="1800" spc="5">
                <a:solidFill>
                  <a:srgbClr val="3A3A3A"/>
                </a:solidFill>
                <a:latin typeface="Arial"/>
                <a:cs typeface="Arial"/>
              </a:rPr>
              <a:t>meet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qualifications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defined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in the job</a:t>
            </a:r>
            <a:r>
              <a:rPr dirty="0" sz="1800" spc="-2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description.</a:t>
            </a:r>
            <a:endParaRPr sz="1800">
              <a:latin typeface="Arial"/>
              <a:cs typeface="Arial"/>
            </a:endParaRPr>
          </a:p>
          <a:p>
            <a:pPr marL="756285">
              <a:lnSpc>
                <a:spcPts val="2030"/>
              </a:lnSpc>
            </a:pP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Authorize employees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to perform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quality management</a:t>
            </a:r>
            <a:r>
              <a:rPr dirty="0" sz="1800" spc="-2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functions.</a:t>
            </a:r>
            <a:endParaRPr sz="18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59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Ensure audits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are carried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out (internal, external, and</a:t>
            </a:r>
            <a:r>
              <a:rPr dirty="0" sz="2000" spc="-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proficiency).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644334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/>
              <a:t>Management</a:t>
            </a:r>
            <a:r>
              <a:rPr dirty="0" sz="4000" spc="-110"/>
              <a:t> </a:t>
            </a:r>
            <a:r>
              <a:rPr dirty="0" sz="4000" spc="-25"/>
              <a:t>Responsibilities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317877"/>
            <a:ext cx="7226300" cy="1846580"/>
          </a:xfrm>
          <a:prstGeom prst="rect">
            <a:avLst/>
          </a:prstGeom>
        </p:spPr>
        <p:txBody>
          <a:bodyPr wrap="square" lIns="0" tIns="83820" rIns="0" bIns="0" rtlCol="0" vert="horz">
            <a:spAutoFit/>
          </a:bodyPr>
          <a:lstStyle/>
          <a:p>
            <a:pPr marL="356870" marR="777875" indent="-344170">
              <a:lnSpc>
                <a:spcPct val="79100"/>
              </a:lnSpc>
              <a:spcBef>
                <a:spcPts val="66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Monitoring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risks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opportunities, 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showing 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documentation of risk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elimination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or</a:t>
            </a:r>
            <a:r>
              <a:rPr dirty="0" sz="2200" spc="-2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minimization.</a:t>
            </a:r>
            <a:endParaRPr sz="2200">
              <a:latin typeface="Arial"/>
              <a:cs typeface="Arial"/>
            </a:endParaRPr>
          </a:p>
          <a:p>
            <a:pPr marL="356870" marR="5080" indent="-344170">
              <a:lnSpc>
                <a:spcPct val="79100"/>
              </a:lnSpc>
              <a:spcBef>
                <a:spcPts val="62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Providing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access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necessary resources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perform</a:t>
            </a:r>
            <a:r>
              <a:rPr dirty="0" sz="2200" spc="-37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job 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duties</a:t>
            </a:r>
            <a:endParaRPr sz="2200">
              <a:latin typeface="Arial"/>
              <a:cs typeface="Arial"/>
            </a:endParaRPr>
          </a:p>
          <a:p>
            <a:pPr marL="356870" marR="441959" indent="-344170">
              <a:lnSpc>
                <a:spcPct val="79100"/>
              </a:lnSpc>
              <a:spcBef>
                <a:spcPts val="62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-25">
                <a:solidFill>
                  <a:srgbClr val="3A3A3A"/>
                </a:solidFill>
                <a:latin typeface="Arial"/>
                <a:cs typeface="Arial"/>
              </a:rPr>
              <a:t>Validate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laboratory information management</a:t>
            </a:r>
            <a:r>
              <a:rPr dirty="0" sz="2200" spc="-2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system 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(LIMS)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709866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5"/>
              <a:t>Quality </a:t>
            </a:r>
            <a:r>
              <a:rPr dirty="0" sz="4000"/>
              <a:t>Manager</a:t>
            </a:r>
            <a:r>
              <a:rPr dirty="0" sz="4000" spc="-135"/>
              <a:t> </a:t>
            </a:r>
            <a:r>
              <a:rPr dirty="0" sz="4000" spc="-25"/>
              <a:t>Responsibilities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230403" y="1337259"/>
            <a:ext cx="5882005" cy="4277360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algn="just" marL="356870" marR="576580" indent="-344170">
              <a:lnSpc>
                <a:spcPct val="80000"/>
              </a:lnSpc>
              <a:spcBef>
                <a:spcPts val="530"/>
              </a:spcBef>
              <a:buChar char="•"/>
              <a:tabLst>
                <a:tab pos="357505" algn="l"/>
              </a:tabLst>
            </a:pP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Quality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Managers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have defined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responsibility</a:t>
            </a:r>
            <a:r>
              <a:rPr dirty="0" sz="1800" spc="-3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25">
                <a:solidFill>
                  <a:srgbClr val="3A3A3A"/>
                </a:solidFill>
                <a:latin typeface="Arial"/>
                <a:cs typeface="Arial"/>
              </a:rPr>
              <a:t>and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authority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to ensure that the </a:t>
            </a:r>
            <a:r>
              <a:rPr dirty="0" sz="1800" spc="-20">
                <a:solidFill>
                  <a:srgbClr val="3A3A3A"/>
                </a:solidFill>
                <a:latin typeface="Arial"/>
                <a:cs typeface="Arial"/>
              </a:rPr>
              <a:t>QMS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is </a:t>
            </a:r>
            <a:r>
              <a:rPr dirty="0" sz="1800" spc="-25">
                <a:solidFill>
                  <a:srgbClr val="3A3A3A"/>
                </a:solidFill>
                <a:latin typeface="Arial"/>
                <a:cs typeface="Arial"/>
              </a:rPr>
              <a:t>followed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at</a:t>
            </a:r>
            <a:r>
              <a:rPr dirty="0" sz="1800" spc="-1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all  times.</a:t>
            </a:r>
            <a:endParaRPr sz="1800">
              <a:latin typeface="Arial"/>
              <a:cs typeface="Arial"/>
            </a:endParaRPr>
          </a:p>
          <a:p>
            <a:pPr marL="356870" marR="5080" indent="-344170">
              <a:lnSpc>
                <a:spcPct val="80000"/>
              </a:lnSpc>
              <a:spcBef>
                <a:spcPts val="101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Have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direct access to the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highest level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of</a:t>
            </a:r>
            <a:r>
              <a:rPr dirty="0" sz="1800" spc="-3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management 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at </a:t>
            </a:r>
            <a:r>
              <a:rPr dirty="0" sz="1800" spc="-25">
                <a:solidFill>
                  <a:srgbClr val="3A3A3A"/>
                </a:solidFill>
                <a:latin typeface="Arial"/>
                <a:cs typeface="Arial"/>
              </a:rPr>
              <a:t>which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decisions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are made on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laboratory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policy </a:t>
            </a:r>
            <a:r>
              <a:rPr dirty="0" sz="1800" spc="-25">
                <a:solidFill>
                  <a:srgbClr val="3A3A3A"/>
                </a:solidFill>
                <a:latin typeface="Arial"/>
                <a:cs typeface="Arial"/>
              </a:rPr>
              <a:t>and 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use of</a:t>
            </a:r>
            <a:r>
              <a:rPr dirty="0" sz="1800" spc="-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resources</a:t>
            </a:r>
            <a:endParaRPr sz="1800">
              <a:latin typeface="Arial"/>
              <a:cs typeface="Arial"/>
            </a:endParaRPr>
          </a:p>
          <a:p>
            <a:pPr marL="356870" marR="487045" indent="-344170">
              <a:lnSpc>
                <a:spcPct val="80000"/>
              </a:lnSpc>
              <a:spcBef>
                <a:spcPts val="98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Responsible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for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monitoring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verifying </a:t>
            </a:r>
            <a:r>
              <a:rPr dirty="0" sz="1800" spc="-30">
                <a:solidFill>
                  <a:srgbClr val="3A3A3A"/>
                </a:solidFill>
                <a:latin typeface="Arial"/>
                <a:cs typeface="Arial"/>
              </a:rPr>
              <a:t>QMS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activities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for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compliance </a:t>
            </a:r>
            <a:r>
              <a:rPr dirty="0" sz="1800" spc="-30">
                <a:solidFill>
                  <a:srgbClr val="3A3A3A"/>
                </a:solidFill>
                <a:latin typeface="Arial"/>
                <a:cs typeface="Arial"/>
              </a:rPr>
              <a:t>with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ISO/IEC</a:t>
            </a:r>
            <a:r>
              <a:rPr dirty="0" sz="1800" spc="-16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17025:2017 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(e.g.,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review </a:t>
            </a:r>
            <a:r>
              <a:rPr dirty="0" sz="1800" spc="-15">
                <a:solidFill>
                  <a:srgbClr val="3A3A3A"/>
                </a:solidFill>
                <a:latin typeface="Arial"/>
                <a:cs typeface="Arial"/>
              </a:rPr>
              <a:t>QMS</a:t>
            </a:r>
            <a:r>
              <a:rPr dirty="0" sz="1800" spc="-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annually)</a:t>
            </a:r>
            <a:endParaRPr sz="18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Report </a:t>
            </a:r>
            <a:r>
              <a:rPr dirty="0" sz="1800" spc="-20">
                <a:solidFill>
                  <a:srgbClr val="3A3A3A"/>
                </a:solidFill>
                <a:latin typeface="Arial"/>
                <a:cs typeface="Arial"/>
              </a:rPr>
              <a:t>QMS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activities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to top</a:t>
            </a:r>
            <a:r>
              <a:rPr dirty="0" sz="1800" spc="-16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management</a:t>
            </a:r>
            <a:endParaRPr sz="18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Review</a:t>
            </a:r>
            <a:r>
              <a:rPr dirty="0" sz="1800" spc="-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assessments</a:t>
            </a:r>
            <a:endParaRPr sz="18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Coordinate</a:t>
            </a:r>
            <a:r>
              <a:rPr dirty="0" sz="1800" spc="-7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accreditations</a:t>
            </a:r>
            <a:endParaRPr sz="1800">
              <a:latin typeface="Arial"/>
              <a:cs typeface="Arial"/>
            </a:endParaRPr>
          </a:p>
          <a:p>
            <a:pPr marL="356870" marR="457200" indent="-344170">
              <a:lnSpc>
                <a:spcPct val="80000"/>
              </a:lnSpc>
              <a:spcBef>
                <a:spcPts val="100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Coordinate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training </a:t>
            </a:r>
            <a:r>
              <a:rPr dirty="0" sz="1800" spc="-30">
                <a:solidFill>
                  <a:srgbClr val="3A3A3A"/>
                </a:solidFill>
                <a:latin typeface="Arial"/>
                <a:cs typeface="Arial"/>
              </a:rPr>
              <a:t>with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Human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Resources (HR)</a:t>
            </a:r>
            <a:r>
              <a:rPr dirty="0" sz="1800" spc="-3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&amp;  Safety</a:t>
            </a:r>
            <a:r>
              <a:rPr dirty="0" sz="1800" spc="-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Directors</a:t>
            </a:r>
            <a:endParaRPr sz="18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Maintain </a:t>
            </a:r>
            <a:r>
              <a:rPr dirty="0" sz="1800" spc="-20">
                <a:solidFill>
                  <a:srgbClr val="3A3A3A"/>
                </a:solidFill>
                <a:latin typeface="Arial"/>
                <a:cs typeface="Arial"/>
              </a:rPr>
              <a:t>QMS</a:t>
            </a:r>
            <a:r>
              <a:rPr dirty="0" sz="1800" spc="-3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documents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477000" y="3276600"/>
            <a:ext cx="1740407" cy="21732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99304" y="3733800"/>
            <a:ext cx="2971799" cy="21031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347980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10"/>
              <a:t>Communication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535431" y="1090673"/>
            <a:ext cx="3497579" cy="4295140"/>
          </a:xfrm>
          <a:prstGeom prst="rect">
            <a:avLst/>
          </a:prstGeom>
        </p:spPr>
        <p:txBody>
          <a:bodyPr wrap="square" lIns="0" tIns="52069" rIns="0" bIns="0" rtlCol="0" vert="horz">
            <a:spAutoFit/>
          </a:bodyPr>
          <a:lstStyle/>
          <a:p>
            <a:pPr marL="356870" marR="5080" indent="-344170">
              <a:lnSpc>
                <a:spcPct val="89800"/>
              </a:lnSpc>
              <a:spcBef>
                <a:spcPts val="409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600" spc="-5">
                <a:solidFill>
                  <a:srgbClr val="3A3A3A"/>
                </a:solidFill>
                <a:latin typeface="Arial"/>
                <a:cs typeface="Arial"/>
              </a:rPr>
              <a:t>There </a:t>
            </a:r>
            <a:r>
              <a:rPr dirty="0" sz="2600" spc="-10">
                <a:solidFill>
                  <a:srgbClr val="3A3A3A"/>
                </a:solidFill>
                <a:latin typeface="Arial"/>
                <a:cs typeface="Arial"/>
              </a:rPr>
              <a:t>must be  appropriate  communication about  the </a:t>
            </a:r>
            <a:r>
              <a:rPr dirty="0" sz="2600" spc="-15">
                <a:solidFill>
                  <a:srgbClr val="3A3A3A"/>
                </a:solidFill>
                <a:latin typeface="Arial"/>
                <a:cs typeface="Arial"/>
              </a:rPr>
              <a:t>effectiveness </a:t>
            </a:r>
            <a:r>
              <a:rPr dirty="0" sz="2600" spc="-10">
                <a:solidFill>
                  <a:srgbClr val="3A3A3A"/>
                </a:solidFill>
                <a:latin typeface="Arial"/>
                <a:cs typeface="Arial"/>
              </a:rPr>
              <a:t>of  </a:t>
            </a:r>
            <a:r>
              <a:rPr dirty="0" sz="2600" spc="-15">
                <a:solidFill>
                  <a:srgbClr val="3A3A3A"/>
                </a:solidFill>
                <a:latin typeface="Arial"/>
                <a:cs typeface="Arial"/>
              </a:rPr>
              <a:t>QMS.</a:t>
            </a:r>
            <a:endParaRPr sz="26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81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Staff</a:t>
            </a:r>
            <a:r>
              <a:rPr dirty="0" sz="2200" spc="-15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35">
                <a:solidFill>
                  <a:srgbClr val="3A3A3A"/>
                </a:solidFill>
                <a:latin typeface="Arial"/>
                <a:cs typeface="Arial"/>
              </a:rPr>
              <a:t>Training</a:t>
            </a:r>
            <a:endParaRPr sz="22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89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Meetings</a:t>
            </a:r>
            <a:endParaRPr sz="22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800"/>
              </a:spcBef>
              <a:buChar char="•"/>
              <a:tabLst>
                <a:tab pos="1155065" algn="l"/>
                <a:tab pos="1155700" algn="l"/>
              </a:tabLst>
            </a:pP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Administrative</a:t>
            </a:r>
            <a:endParaRPr sz="19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820"/>
              </a:spcBef>
              <a:buChar char="•"/>
              <a:tabLst>
                <a:tab pos="1155065" algn="l"/>
                <a:tab pos="1155700" algn="l"/>
              </a:tabLst>
            </a:pPr>
            <a:r>
              <a:rPr dirty="0" sz="1900">
                <a:solidFill>
                  <a:srgbClr val="3A3A3A"/>
                </a:solidFill>
                <a:latin typeface="Arial"/>
                <a:cs typeface="Arial"/>
              </a:rPr>
              <a:t>Sections/Areas</a:t>
            </a:r>
            <a:endParaRPr sz="19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790"/>
              </a:spcBef>
              <a:buChar char="•"/>
              <a:tabLst>
                <a:tab pos="1155065" algn="l"/>
                <a:tab pos="1155700" algn="l"/>
              </a:tabLst>
            </a:pPr>
            <a:r>
              <a:rPr dirty="0" sz="1900">
                <a:solidFill>
                  <a:srgbClr val="3A3A3A"/>
                </a:solidFill>
                <a:latin typeface="Arial"/>
                <a:cs typeface="Arial"/>
              </a:rPr>
              <a:t>All</a:t>
            </a:r>
            <a:r>
              <a:rPr dirty="0" sz="1900" spc="-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staff</a:t>
            </a:r>
            <a:endParaRPr sz="19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790"/>
              </a:spcBef>
              <a:buChar char="•"/>
              <a:tabLst>
                <a:tab pos="1155065" algn="l"/>
                <a:tab pos="1155700" algn="l"/>
              </a:tabLst>
            </a:pP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Strategic</a:t>
            </a:r>
            <a:r>
              <a:rPr dirty="0" sz="1900" spc="-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900">
                <a:solidFill>
                  <a:srgbClr val="3A3A3A"/>
                </a:solidFill>
                <a:latin typeface="Arial"/>
                <a:cs typeface="Arial"/>
              </a:rPr>
              <a:t>Planning</a:t>
            </a:r>
            <a:endParaRPr sz="19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107432" y="1101589"/>
            <a:ext cx="3096260" cy="2192020"/>
          </a:xfrm>
          <a:prstGeom prst="rect">
            <a:avLst/>
          </a:prstGeom>
        </p:spPr>
        <p:txBody>
          <a:bodyPr wrap="square" lIns="0" tIns="48895" rIns="0" bIns="0" rtlCol="0" vert="horz">
            <a:spAutoFit/>
          </a:bodyPr>
          <a:lstStyle/>
          <a:p>
            <a:pPr marL="299085" marR="146050" indent="-286385">
              <a:lnSpc>
                <a:spcPts val="2400"/>
              </a:lnSpc>
              <a:spcBef>
                <a:spcPts val="385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Project meetings</a:t>
            </a:r>
            <a:r>
              <a:rPr dirty="0" sz="2200" spc="-1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with 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outside partners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and 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customers</a:t>
            </a:r>
            <a:endParaRPr sz="220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spcBef>
                <a:spcPts val="755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Reviews/Audits</a:t>
            </a:r>
            <a:endParaRPr sz="2200">
              <a:latin typeface="Arial"/>
              <a:cs typeface="Arial"/>
            </a:endParaRPr>
          </a:p>
          <a:p>
            <a:pPr lvl="1" marL="698500" indent="-228600">
              <a:lnSpc>
                <a:spcPct val="100000"/>
              </a:lnSpc>
              <a:spcBef>
                <a:spcPts val="825"/>
              </a:spcBef>
              <a:buChar char="•"/>
              <a:tabLst>
                <a:tab pos="697865" algn="l"/>
                <a:tab pos="698500" algn="l"/>
              </a:tabLst>
            </a:pP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Internal</a:t>
            </a:r>
            <a:r>
              <a:rPr dirty="0" sz="1900" spc="-2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900">
                <a:solidFill>
                  <a:srgbClr val="3A3A3A"/>
                </a:solidFill>
                <a:latin typeface="Arial"/>
                <a:cs typeface="Arial"/>
              </a:rPr>
              <a:t>Audits</a:t>
            </a:r>
            <a:endParaRPr sz="1900">
              <a:latin typeface="Arial"/>
              <a:cs typeface="Arial"/>
            </a:endParaRPr>
          </a:p>
          <a:p>
            <a:pPr lvl="1" marL="698500" indent="-228600">
              <a:lnSpc>
                <a:spcPct val="100000"/>
              </a:lnSpc>
              <a:spcBef>
                <a:spcPts val="795"/>
              </a:spcBef>
              <a:buChar char="•"/>
              <a:tabLst>
                <a:tab pos="697865" algn="l"/>
                <a:tab pos="698500" algn="l"/>
              </a:tabLst>
            </a:pPr>
            <a:r>
              <a:rPr dirty="0" sz="1900" spc="-10">
                <a:solidFill>
                  <a:srgbClr val="3A3A3A"/>
                </a:solidFill>
                <a:latin typeface="Arial"/>
                <a:cs typeface="Arial"/>
              </a:rPr>
              <a:t>Management</a:t>
            </a:r>
            <a:r>
              <a:rPr dirty="0" sz="1900" spc="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900" spc="-10">
                <a:solidFill>
                  <a:srgbClr val="3A3A3A"/>
                </a:solidFill>
                <a:latin typeface="Arial"/>
                <a:cs typeface="Arial"/>
              </a:rPr>
              <a:t>Reviews</a:t>
            </a:r>
            <a:endParaRPr sz="19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617791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10"/>
              <a:t>Abbreviations </a:t>
            </a:r>
            <a:r>
              <a:rPr dirty="0" sz="4000" spc="-5"/>
              <a:t>and</a:t>
            </a:r>
            <a:r>
              <a:rPr dirty="0" sz="4000" spc="-185"/>
              <a:t> </a:t>
            </a:r>
            <a:r>
              <a:rPr dirty="0" sz="4000" spc="-30"/>
              <a:t>Acronyms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977315"/>
            <a:ext cx="7834630" cy="3710940"/>
          </a:xfrm>
          <a:prstGeom prst="rect">
            <a:avLst/>
          </a:prstGeom>
        </p:spPr>
        <p:txBody>
          <a:bodyPr wrap="square" lIns="0" tIns="12573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99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0" b="1">
                <a:solidFill>
                  <a:srgbClr val="3A3A3A"/>
                </a:solidFill>
                <a:latin typeface="Arial"/>
                <a:cs typeface="Arial"/>
              </a:rPr>
              <a:t>Procedure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-a specified </a:t>
            </a:r>
            <a:r>
              <a:rPr dirty="0" sz="1400" spc="-20">
                <a:solidFill>
                  <a:srgbClr val="3A3A3A"/>
                </a:solidFill>
                <a:latin typeface="Arial"/>
                <a:cs typeface="Arial"/>
              </a:rPr>
              <a:t>way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to carry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out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an activity or</a:t>
            </a:r>
            <a:r>
              <a:rPr dirty="0" sz="1400" spc="-1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process</a:t>
            </a:r>
            <a:endParaRPr sz="1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88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0" b="1">
                <a:solidFill>
                  <a:srgbClr val="3A3A3A"/>
                </a:solidFill>
                <a:latin typeface="Arial"/>
                <a:cs typeface="Arial"/>
              </a:rPr>
              <a:t>Process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-a set of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interrelated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or interacting activities to achieve </a:t>
            </a:r>
            <a:r>
              <a:rPr dirty="0" sz="1400" spc="-5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particular</a:t>
            </a:r>
            <a:r>
              <a:rPr dirty="0" sz="1400" spc="-229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end</a:t>
            </a:r>
            <a:endParaRPr sz="1400">
              <a:latin typeface="Arial"/>
              <a:cs typeface="Arial"/>
            </a:endParaRPr>
          </a:p>
          <a:p>
            <a:pPr marL="356870" marR="28575" indent="-344170">
              <a:lnSpc>
                <a:spcPct val="100000"/>
              </a:lnSpc>
              <a:spcBef>
                <a:spcPts val="91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0" b="1">
                <a:solidFill>
                  <a:srgbClr val="3A3A3A"/>
                </a:solidFill>
                <a:latin typeface="Arial"/>
                <a:cs typeface="Arial"/>
              </a:rPr>
              <a:t>Proficiency </a:t>
            </a:r>
            <a:r>
              <a:rPr dirty="0" sz="1400" spc="-40" b="1">
                <a:solidFill>
                  <a:srgbClr val="3A3A3A"/>
                </a:solidFill>
                <a:latin typeface="Arial"/>
                <a:cs typeface="Arial"/>
              </a:rPr>
              <a:t>Testing</a:t>
            </a:r>
            <a:r>
              <a:rPr dirty="0" sz="1400" spc="-40">
                <a:solidFill>
                  <a:srgbClr val="3A3A3A"/>
                </a:solidFill>
                <a:latin typeface="Arial"/>
                <a:cs typeface="Arial"/>
              </a:rPr>
              <a:t>-an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evaluation of the </a:t>
            </a:r>
            <a:r>
              <a:rPr dirty="0" sz="1400" spc="-20">
                <a:solidFill>
                  <a:srgbClr val="3A3A3A"/>
                </a:solidFill>
                <a:latin typeface="Arial"/>
                <a:cs typeface="Arial"/>
              </a:rPr>
              <a:t>laboratory’s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performance by </a:t>
            </a:r>
            <a:r>
              <a:rPr dirty="0" sz="1400" spc="-20">
                <a:solidFill>
                  <a:srgbClr val="3A3A3A"/>
                </a:solidFill>
                <a:latin typeface="Arial"/>
                <a:cs typeface="Arial"/>
              </a:rPr>
              <a:t>analyzing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samples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of  external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origin to determine accuracy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and adequacy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of the </a:t>
            </a:r>
            <a:r>
              <a:rPr dirty="0" sz="1400" spc="-20">
                <a:solidFill>
                  <a:srgbClr val="3A3A3A"/>
                </a:solidFill>
                <a:latin typeface="Arial"/>
                <a:cs typeface="Arial"/>
              </a:rPr>
              <a:t>laboratory’s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pre-analytical, analytical,  and post-analytical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processes</a:t>
            </a:r>
            <a:endParaRPr sz="1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88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20" b="1">
                <a:solidFill>
                  <a:srgbClr val="3A3A3A"/>
                </a:solidFill>
                <a:latin typeface="Arial"/>
                <a:cs typeface="Arial"/>
              </a:rPr>
              <a:t>Quality</a:t>
            </a:r>
            <a:r>
              <a:rPr dirty="0" sz="1400" spc="-20">
                <a:solidFill>
                  <a:srgbClr val="3A3A3A"/>
                </a:solidFill>
                <a:latin typeface="Arial"/>
                <a:cs typeface="Arial"/>
              </a:rPr>
              <a:t>-the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degree </a:t>
            </a:r>
            <a:r>
              <a:rPr dirty="0" sz="1400" spc="-5">
                <a:solidFill>
                  <a:srgbClr val="3A3A3A"/>
                </a:solidFill>
                <a:latin typeface="Arial"/>
                <a:cs typeface="Arial"/>
              </a:rPr>
              <a:t>in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which </a:t>
            </a:r>
            <a:r>
              <a:rPr dirty="0" sz="1400" spc="-5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set of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inherent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characteristics fulfills</a:t>
            </a:r>
            <a:r>
              <a:rPr dirty="0" sz="1400" spc="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requirements</a:t>
            </a:r>
            <a:endParaRPr sz="1400">
              <a:latin typeface="Arial"/>
              <a:cs typeface="Arial"/>
            </a:endParaRPr>
          </a:p>
          <a:p>
            <a:pPr marL="356870" marR="308610" indent="-344170">
              <a:lnSpc>
                <a:spcPct val="100000"/>
              </a:lnSpc>
              <a:spcBef>
                <a:spcPts val="91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5" b="1">
                <a:solidFill>
                  <a:srgbClr val="3A3A3A"/>
                </a:solidFill>
                <a:latin typeface="Arial"/>
                <a:cs typeface="Arial"/>
              </a:rPr>
              <a:t>QA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-Quality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Assurance: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planned and systematic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activities implemented </a:t>
            </a:r>
            <a:r>
              <a:rPr dirty="0" sz="1400" spc="-5">
                <a:solidFill>
                  <a:srgbClr val="3A3A3A"/>
                </a:solidFill>
                <a:latin typeface="Arial"/>
                <a:cs typeface="Arial"/>
              </a:rPr>
              <a:t>in a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quality </a:t>
            </a:r>
            <a:r>
              <a:rPr dirty="0" sz="1400" spc="-20">
                <a:solidFill>
                  <a:srgbClr val="3A3A3A"/>
                </a:solidFill>
                <a:latin typeface="Arial"/>
                <a:cs typeface="Arial"/>
              </a:rPr>
              <a:t>system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to 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ensure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quality goals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are</a:t>
            </a:r>
            <a:r>
              <a:rPr dirty="0" sz="1400" spc="-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fulfilled</a:t>
            </a:r>
            <a:endParaRPr sz="1400">
              <a:latin typeface="Arial"/>
              <a:cs typeface="Arial"/>
            </a:endParaRPr>
          </a:p>
          <a:p>
            <a:pPr marL="356870" marR="108585" indent="-344170">
              <a:lnSpc>
                <a:spcPct val="100000"/>
              </a:lnSpc>
              <a:spcBef>
                <a:spcPts val="88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0" b="1">
                <a:solidFill>
                  <a:srgbClr val="3A3A3A"/>
                </a:solidFill>
                <a:latin typeface="Arial"/>
                <a:cs typeface="Arial"/>
              </a:rPr>
              <a:t>QC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-Quality Control: processes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and techniques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to detect,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reduce, and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correct deficiencies </a:t>
            </a:r>
            <a:r>
              <a:rPr dirty="0" sz="1400" spc="-5">
                <a:solidFill>
                  <a:srgbClr val="3A3A3A"/>
                </a:solidFill>
                <a:latin typeface="Arial"/>
                <a:cs typeface="Arial"/>
              </a:rPr>
              <a:t>in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an  analytical</a:t>
            </a:r>
            <a:r>
              <a:rPr dirty="0" sz="1400" spc="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process</a:t>
            </a:r>
            <a:endParaRPr sz="1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91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0" b="1">
                <a:solidFill>
                  <a:srgbClr val="3A3A3A"/>
                </a:solidFill>
                <a:latin typeface="Arial"/>
                <a:cs typeface="Arial"/>
              </a:rPr>
              <a:t>QC </a:t>
            </a:r>
            <a:r>
              <a:rPr dirty="0" sz="1400" spc="-15" b="1">
                <a:solidFill>
                  <a:srgbClr val="3A3A3A"/>
                </a:solidFill>
                <a:latin typeface="Arial"/>
                <a:cs typeface="Arial"/>
              </a:rPr>
              <a:t>data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-measures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that reflect the </a:t>
            </a:r>
            <a:r>
              <a:rPr dirty="0" sz="1400" spc="-50">
                <a:solidFill>
                  <a:srgbClr val="3A3A3A"/>
                </a:solidFill>
                <a:latin typeface="Arial"/>
                <a:cs typeface="Arial"/>
              </a:rPr>
              <a:t>accuracy,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precision,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reliability of test</a:t>
            </a:r>
            <a:r>
              <a:rPr dirty="0" sz="1400" spc="-32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results</a:t>
            </a:r>
            <a:endParaRPr sz="1400">
              <a:latin typeface="Arial"/>
              <a:cs typeface="Arial"/>
            </a:endParaRPr>
          </a:p>
          <a:p>
            <a:pPr marL="356870" marR="5080" indent="-344170">
              <a:lnSpc>
                <a:spcPct val="100000"/>
              </a:lnSpc>
              <a:spcBef>
                <a:spcPts val="88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1400" spc="-10" b="1">
                <a:solidFill>
                  <a:srgbClr val="3A3A3A"/>
                </a:solidFill>
                <a:latin typeface="Arial"/>
                <a:cs typeface="Arial"/>
              </a:rPr>
              <a:t>QMS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-Quality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Management System: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all aspects of the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laboratory operation,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including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the  organizational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structure, processes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and procedures,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that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need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to be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addressed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ensure</a:t>
            </a:r>
            <a:r>
              <a:rPr dirty="0" sz="1400" spc="7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quality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789004" y="6285774"/>
            <a:ext cx="1859914" cy="521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22225">
              <a:lnSpc>
                <a:spcPct val="100000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2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6191"/>
            <a:ext cx="811847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/>
              <a:t>Staff Must </a:t>
            </a:r>
            <a:r>
              <a:rPr dirty="0" sz="3600" spc="-25"/>
              <a:t>Know How </a:t>
            </a:r>
            <a:r>
              <a:rPr dirty="0" sz="3600" spc="-20"/>
              <a:t>to </a:t>
            </a:r>
            <a:r>
              <a:rPr dirty="0" sz="3600" spc="-5"/>
              <a:t>Use </a:t>
            </a:r>
            <a:r>
              <a:rPr dirty="0" sz="3600"/>
              <a:t>Quality</a:t>
            </a:r>
            <a:r>
              <a:rPr dirty="0" sz="3600" spc="-45"/>
              <a:t> Tools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613236" y="1101977"/>
            <a:ext cx="3844925" cy="573405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marL="356870" marR="5080" indent="-344170">
              <a:lnSpc>
                <a:spcPts val="1920"/>
              </a:lnSpc>
              <a:spcBef>
                <a:spcPts val="55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Know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how to establish an audit  trail to</a:t>
            </a:r>
            <a:r>
              <a:rPr dirty="0" sz="2000" spc="-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track: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70436" y="1658822"/>
            <a:ext cx="2948305" cy="1092835"/>
          </a:xfrm>
          <a:prstGeom prst="rect">
            <a:avLst/>
          </a:prstGeom>
        </p:spPr>
        <p:txBody>
          <a:bodyPr wrap="square" lIns="0" tIns="82550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650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where errors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have</a:t>
            </a:r>
            <a:r>
              <a:rPr dirty="0" sz="1700" spc="-5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occurred</a:t>
            </a:r>
            <a:endParaRPr sz="1700">
              <a:latin typeface="Arial"/>
              <a:cs typeface="Arial"/>
            </a:endParaRPr>
          </a:p>
          <a:p>
            <a:pPr marL="299085" marR="22860" indent="-286385">
              <a:lnSpc>
                <a:spcPct val="78900"/>
              </a:lnSpc>
              <a:spcBef>
                <a:spcPts val="980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make modifications which  address the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cause(s)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of the  problem</a:t>
            </a:r>
            <a:endParaRPr sz="17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3236" y="2811906"/>
            <a:ext cx="3636010" cy="1746885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marL="356870" marR="5080" indent="-344170">
              <a:lnSpc>
                <a:spcPts val="1920"/>
              </a:lnSpc>
              <a:spcBef>
                <a:spcPts val="55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Look at 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process—identify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primary</a:t>
            </a:r>
            <a:r>
              <a:rPr dirty="0" sz="2000" spc="-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event</a:t>
            </a:r>
            <a:endParaRPr sz="20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1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Ask</a:t>
            </a:r>
            <a:r>
              <a:rPr dirty="0" sz="2000" spc="-2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questions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1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700" spc="10">
                <a:solidFill>
                  <a:srgbClr val="3A3A3A"/>
                </a:solidFill>
                <a:latin typeface="Arial"/>
                <a:cs typeface="Arial"/>
              </a:rPr>
              <a:t>What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is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the</a:t>
            </a:r>
            <a:r>
              <a:rPr dirty="0" sz="1700" spc="-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problem?</a:t>
            </a:r>
            <a:endParaRPr sz="1700">
              <a:latin typeface="Arial"/>
              <a:cs typeface="Arial"/>
            </a:endParaRPr>
          </a:p>
          <a:p>
            <a:pPr lvl="2" marL="1155700" marR="215900" indent="-228600">
              <a:lnSpc>
                <a:spcPts val="1340"/>
              </a:lnSpc>
              <a:spcBef>
                <a:spcPts val="890"/>
              </a:spcBef>
              <a:buChar char="•"/>
              <a:tabLst>
                <a:tab pos="1155065" algn="l"/>
                <a:tab pos="1155700" algn="l"/>
              </a:tabLst>
            </a:pPr>
            <a:r>
              <a:rPr dirty="0" sz="1400" spc="30">
                <a:solidFill>
                  <a:srgbClr val="3A3A3A"/>
                </a:solidFill>
                <a:latin typeface="Arial"/>
                <a:cs typeface="Arial"/>
              </a:rPr>
              <a:t>We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don’t </a:t>
            </a:r>
            <a:r>
              <a:rPr dirty="0" sz="1400" spc="-20">
                <a:solidFill>
                  <a:srgbClr val="3A3A3A"/>
                </a:solidFill>
                <a:latin typeface="Arial"/>
                <a:cs typeface="Arial"/>
              </a:rPr>
              <a:t>want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this to</a:t>
            </a:r>
            <a:r>
              <a:rPr dirty="0" sz="1400" spc="-2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5">
                <a:solidFill>
                  <a:srgbClr val="3A3A3A"/>
                </a:solidFill>
                <a:latin typeface="Arial"/>
                <a:cs typeface="Arial"/>
              </a:rPr>
              <a:t>happen  again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70436" y="4539183"/>
            <a:ext cx="2347595" cy="695960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700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700" spc="10">
                <a:solidFill>
                  <a:srgbClr val="3A3A3A"/>
                </a:solidFill>
                <a:latin typeface="Arial"/>
                <a:cs typeface="Arial"/>
              </a:rPr>
              <a:t>When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did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it</a:t>
            </a:r>
            <a:r>
              <a:rPr dirty="0" sz="1700" spc="-1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15">
                <a:solidFill>
                  <a:srgbClr val="3A3A3A"/>
                </a:solidFill>
                <a:latin typeface="Arial"/>
                <a:cs typeface="Arial"/>
              </a:rPr>
              <a:t>happen?</a:t>
            </a:r>
            <a:endParaRPr sz="170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700" spc="10">
                <a:solidFill>
                  <a:srgbClr val="3A3A3A"/>
                </a:solidFill>
                <a:latin typeface="Arial"/>
                <a:cs typeface="Arial"/>
              </a:rPr>
              <a:t>Where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did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it</a:t>
            </a:r>
            <a:r>
              <a:rPr dirty="0" sz="1700" spc="-2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15">
                <a:solidFill>
                  <a:srgbClr val="3A3A3A"/>
                </a:solidFill>
                <a:latin typeface="Arial"/>
                <a:cs typeface="Arial"/>
              </a:rPr>
              <a:t>happen?</a:t>
            </a:r>
            <a:endParaRPr sz="17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315455" y="1578864"/>
            <a:ext cx="1005839" cy="10088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6587679" y="1970322"/>
            <a:ext cx="46291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10">
                <a:solidFill>
                  <a:srgbClr val="3A3A3A"/>
                </a:solidFill>
                <a:latin typeface="Arial"/>
                <a:cs typeface="Arial"/>
              </a:rPr>
              <a:t>D</a:t>
            </a:r>
            <a:r>
              <a:rPr dirty="0" sz="1100" spc="10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s</a:t>
            </a:r>
            <a:r>
              <a:rPr dirty="0" sz="1100" spc="-10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100" spc="10">
                <a:solidFill>
                  <a:srgbClr val="3A3A3A"/>
                </a:solidFill>
                <a:latin typeface="Arial"/>
                <a:cs typeface="Arial"/>
              </a:rPr>
              <a:t>g</a:t>
            </a: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n</a:t>
            </a:r>
            <a:endParaRPr sz="11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254240" y="2359152"/>
            <a:ext cx="274319" cy="2987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7528559" y="2462783"/>
            <a:ext cx="1008887" cy="10058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7765391" y="2852558"/>
            <a:ext cx="54356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Develop</a:t>
            </a:r>
            <a:endParaRPr sz="11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644384" y="3514344"/>
            <a:ext cx="320039" cy="28346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7068311" y="3889247"/>
            <a:ext cx="1005839" cy="10058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7228391" y="4279407"/>
            <a:ext cx="6813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solidFill>
                  <a:srgbClr val="3A3A3A"/>
                </a:solidFill>
                <a:latin typeface="Arial"/>
                <a:cs typeface="Arial"/>
              </a:rPr>
              <a:t>Implement</a:t>
            </a:r>
            <a:endParaRPr sz="11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693407" y="4224528"/>
            <a:ext cx="265175" cy="3383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565647" y="3889247"/>
            <a:ext cx="1005839" cy="10058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5783835" y="4279407"/>
            <a:ext cx="57277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1100" spc="-25">
                <a:solidFill>
                  <a:srgbClr val="3A3A3A"/>
                </a:solidFill>
                <a:latin typeface="Arial"/>
                <a:cs typeface="Arial"/>
              </a:rPr>
              <a:t>v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100" spc="-10">
                <a:solidFill>
                  <a:srgbClr val="3A3A3A"/>
                </a:solidFill>
                <a:latin typeface="Arial"/>
                <a:cs typeface="Arial"/>
              </a:rPr>
              <a:t>l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ua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e</a:t>
            </a:r>
            <a:endParaRPr sz="11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678423" y="3560064"/>
            <a:ext cx="323087" cy="28346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5102351" y="2462783"/>
            <a:ext cx="1005839" cy="100583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5344433" y="2852558"/>
            <a:ext cx="518159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100" spc="10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100" spc="-10">
                <a:solidFill>
                  <a:srgbClr val="3A3A3A"/>
                </a:solidFill>
                <a:latin typeface="Arial"/>
                <a:cs typeface="Arial"/>
              </a:rPr>
              <a:t>l</a:t>
            </a:r>
            <a:r>
              <a:rPr dirty="0" sz="1100" spc="-25">
                <a:solidFill>
                  <a:srgbClr val="3A3A3A"/>
                </a:solidFill>
                <a:latin typeface="Arial"/>
                <a:cs typeface="Arial"/>
              </a:rPr>
              <a:t>yze</a:t>
            </a:r>
            <a:endParaRPr sz="11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041135" y="2392679"/>
            <a:ext cx="274319" cy="29565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6825581" y="6010991"/>
            <a:ext cx="1056640" cy="2381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400" spc="-15">
                <a:latin typeface="Arial"/>
                <a:cs typeface="Arial"/>
              </a:rPr>
              <a:t>2019-06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v1.0</a:t>
            </a:r>
            <a:endParaRPr sz="14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3600" spc="-20"/>
              <a:t>Five </a:t>
            </a:r>
            <a:r>
              <a:rPr dirty="0" sz="3600" spc="-30"/>
              <a:t>Whys </a:t>
            </a:r>
            <a:r>
              <a:rPr dirty="0" sz="3600"/>
              <a:t>— </a:t>
            </a:r>
            <a:r>
              <a:rPr dirty="0" sz="3600" spc="-25"/>
              <a:t>Brainstorm </a:t>
            </a:r>
            <a:r>
              <a:rPr dirty="0" sz="3600" spc="-5"/>
              <a:t>about </a:t>
            </a:r>
            <a:r>
              <a:rPr dirty="0" sz="3600" spc="-10"/>
              <a:t>Root  </a:t>
            </a:r>
            <a:r>
              <a:rPr dirty="0" sz="3600" spc="-5"/>
              <a:t>Causes of</a:t>
            </a:r>
            <a:r>
              <a:rPr dirty="0" sz="3600" spc="-40"/>
              <a:t> </a:t>
            </a:r>
            <a:r>
              <a:rPr dirty="0" sz="3600" spc="-5"/>
              <a:t>Problems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7825740" y="2488692"/>
            <a:ext cx="493395" cy="234315"/>
          </a:xfrm>
          <a:custGeom>
            <a:avLst/>
            <a:gdLst/>
            <a:ahLst/>
            <a:cxnLst/>
            <a:rect l="l" t="t" r="r" b="b"/>
            <a:pathLst>
              <a:path w="493395" h="234314">
                <a:moveTo>
                  <a:pt x="0" y="0"/>
                </a:moveTo>
                <a:lnTo>
                  <a:pt x="0" y="159600"/>
                </a:lnTo>
                <a:lnTo>
                  <a:pt x="493166" y="159600"/>
                </a:lnTo>
                <a:lnTo>
                  <a:pt x="493166" y="234200"/>
                </a:lnTo>
              </a:path>
            </a:pathLst>
          </a:custGeom>
          <a:ln w="27432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328916" y="3988308"/>
            <a:ext cx="0" cy="237490"/>
          </a:xfrm>
          <a:custGeom>
            <a:avLst/>
            <a:gdLst/>
            <a:ahLst/>
            <a:cxnLst/>
            <a:rect l="l" t="t" r="r" b="b"/>
            <a:pathLst>
              <a:path w="0" h="237489">
                <a:moveTo>
                  <a:pt x="0" y="0"/>
                </a:moveTo>
                <a:lnTo>
                  <a:pt x="0" y="237248"/>
                </a:lnTo>
              </a:path>
            </a:pathLst>
          </a:custGeom>
          <a:ln w="27432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328916" y="3238500"/>
            <a:ext cx="0" cy="234315"/>
          </a:xfrm>
          <a:custGeom>
            <a:avLst/>
            <a:gdLst/>
            <a:ahLst/>
            <a:cxnLst/>
            <a:rect l="l" t="t" r="r" b="b"/>
            <a:pathLst>
              <a:path w="0" h="234314">
                <a:moveTo>
                  <a:pt x="0" y="0"/>
                </a:moveTo>
                <a:lnTo>
                  <a:pt x="0" y="234200"/>
                </a:lnTo>
              </a:path>
            </a:pathLst>
          </a:custGeom>
          <a:ln w="27432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328916" y="2488692"/>
            <a:ext cx="496570" cy="234315"/>
          </a:xfrm>
          <a:custGeom>
            <a:avLst/>
            <a:gdLst/>
            <a:ahLst/>
            <a:cxnLst/>
            <a:rect l="l" t="t" r="r" b="b"/>
            <a:pathLst>
              <a:path w="496570" h="234314">
                <a:moveTo>
                  <a:pt x="496214" y="0"/>
                </a:moveTo>
                <a:lnTo>
                  <a:pt x="496214" y="159600"/>
                </a:lnTo>
                <a:lnTo>
                  <a:pt x="0" y="159600"/>
                </a:lnTo>
                <a:lnTo>
                  <a:pt x="0" y="234200"/>
                </a:lnTo>
              </a:path>
            </a:pathLst>
          </a:custGeom>
          <a:ln w="27432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594603" y="1738883"/>
            <a:ext cx="2230755" cy="234315"/>
          </a:xfrm>
          <a:custGeom>
            <a:avLst/>
            <a:gdLst/>
            <a:ahLst/>
            <a:cxnLst/>
            <a:rect l="l" t="t" r="r" b="b"/>
            <a:pathLst>
              <a:path w="2230754" h="234314">
                <a:moveTo>
                  <a:pt x="0" y="0"/>
                </a:moveTo>
                <a:lnTo>
                  <a:pt x="0" y="159600"/>
                </a:lnTo>
                <a:lnTo>
                  <a:pt x="2230628" y="159600"/>
                </a:lnTo>
                <a:lnTo>
                  <a:pt x="2230628" y="234200"/>
                </a:lnTo>
              </a:path>
            </a:pathLst>
          </a:custGeom>
          <a:ln w="27432">
            <a:solidFill>
              <a:srgbClr val="8064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844540" y="2488692"/>
            <a:ext cx="493395" cy="234315"/>
          </a:xfrm>
          <a:custGeom>
            <a:avLst/>
            <a:gdLst/>
            <a:ahLst/>
            <a:cxnLst/>
            <a:rect l="l" t="t" r="r" b="b"/>
            <a:pathLst>
              <a:path w="493395" h="234314">
                <a:moveTo>
                  <a:pt x="0" y="0"/>
                </a:moveTo>
                <a:lnTo>
                  <a:pt x="0" y="159600"/>
                </a:lnTo>
                <a:lnTo>
                  <a:pt x="493166" y="159600"/>
                </a:lnTo>
                <a:lnTo>
                  <a:pt x="493166" y="234200"/>
                </a:lnTo>
              </a:path>
            </a:pathLst>
          </a:custGeom>
          <a:ln w="27432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347714" y="2488692"/>
            <a:ext cx="496570" cy="234315"/>
          </a:xfrm>
          <a:custGeom>
            <a:avLst/>
            <a:gdLst/>
            <a:ahLst/>
            <a:cxnLst/>
            <a:rect l="l" t="t" r="r" b="b"/>
            <a:pathLst>
              <a:path w="496570" h="234314">
                <a:moveTo>
                  <a:pt x="496214" y="0"/>
                </a:moveTo>
                <a:lnTo>
                  <a:pt x="496214" y="159600"/>
                </a:lnTo>
                <a:lnTo>
                  <a:pt x="0" y="159600"/>
                </a:lnTo>
                <a:lnTo>
                  <a:pt x="0" y="234200"/>
                </a:lnTo>
              </a:path>
            </a:pathLst>
          </a:custGeom>
          <a:ln w="27432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594603" y="1738883"/>
            <a:ext cx="249554" cy="234315"/>
          </a:xfrm>
          <a:custGeom>
            <a:avLst/>
            <a:gdLst/>
            <a:ahLst/>
            <a:cxnLst/>
            <a:rect l="l" t="t" r="r" b="b"/>
            <a:pathLst>
              <a:path w="249554" h="234314">
                <a:moveTo>
                  <a:pt x="0" y="0"/>
                </a:moveTo>
                <a:lnTo>
                  <a:pt x="0" y="159600"/>
                </a:lnTo>
                <a:lnTo>
                  <a:pt x="249313" y="159600"/>
                </a:lnTo>
                <a:lnTo>
                  <a:pt x="249313" y="234200"/>
                </a:lnTo>
              </a:path>
            </a:pathLst>
          </a:custGeom>
          <a:ln w="27432">
            <a:solidFill>
              <a:srgbClr val="8064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853940" y="5490971"/>
            <a:ext cx="0" cy="234315"/>
          </a:xfrm>
          <a:custGeom>
            <a:avLst/>
            <a:gdLst/>
            <a:ahLst/>
            <a:cxnLst/>
            <a:rect l="l" t="t" r="r" b="b"/>
            <a:pathLst>
              <a:path w="0" h="234314">
                <a:moveTo>
                  <a:pt x="0" y="0"/>
                </a:moveTo>
                <a:lnTo>
                  <a:pt x="0" y="234200"/>
                </a:lnTo>
              </a:path>
            </a:pathLst>
          </a:custGeom>
          <a:ln w="27432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853940" y="4738115"/>
            <a:ext cx="0" cy="237490"/>
          </a:xfrm>
          <a:custGeom>
            <a:avLst/>
            <a:gdLst/>
            <a:ahLst/>
            <a:cxnLst/>
            <a:rect l="l" t="t" r="r" b="b"/>
            <a:pathLst>
              <a:path w="0" h="237489">
                <a:moveTo>
                  <a:pt x="0" y="0"/>
                </a:moveTo>
                <a:lnTo>
                  <a:pt x="0" y="237248"/>
                </a:lnTo>
              </a:path>
            </a:pathLst>
          </a:custGeom>
          <a:ln w="27432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853940" y="3988308"/>
            <a:ext cx="0" cy="237490"/>
          </a:xfrm>
          <a:custGeom>
            <a:avLst/>
            <a:gdLst/>
            <a:ahLst/>
            <a:cxnLst/>
            <a:rect l="l" t="t" r="r" b="b"/>
            <a:pathLst>
              <a:path w="0" h="237489">
                <a:moveTo>
                  <a:pt x="0" y="0"/>
                </a:moveTo>
                <a:lnTo>
                  <a:pt x="0" y="237248"/>
                </a:lnTo>
              </a:path>
            </a:pathLst>
          </a:custGeom>
          <a:ln w="27432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357115" y="3238500"/>
            <a:ext cx="496570" cy="234315"/>
          </a:xfrm>
          <a:custGeom>
            <a:avLst/>
            <a:gdLst/>
            <a:ahLst/>
            <a:cxnLst/>
            <a:rect l="l" t="t" r="r" b="b"/>
            <a:pathLst>
              <a:path w="496570" h="234314">
                <a:moveTo>
                  <a:pt x="0" y="0"/>
                </a:moveTo>
                <a:lnTo>
                  <a:pt x="0" y="159600"/>
                </a:lnTo>
                <a:lnTo>
                  <a:pt x="496214" y="159600"/>
                </a:lnTo>
                <a:lnTo>
                  <a:pt x="496214" y="234200"/>
                </a:lnTo>
              </a:path>
            </a:pathLst>
          </a:custGeom>
          <a:ln w="27432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863342" y="3238500"/>
            <a:ext cx="493395" cy="234315"/>
          </a:xfrm>
          <a:custGeom>
            <a:avLst/>
            <a:gdLst/>
            <a:ahLst/>
            <a:cxnLst/>
            <a:rect l="l" t="t" r="r" b="b"/>
            <a:pathLst>
              <a:path w="493395" h="234314">
                <a:moveTo>
                  <a:pt x="493166" y="0"/>
                </a:moveTo>
                <a:lnTo>
                  <a:pt x="493166" y="159600"/>
                </a:lnTo>
                <a:lnTo>
                  <a:pt x="0" y="159600"/>
                </a:lnTo>
                <a:lnTo>
                  <a:pt x="0" y="234200"/>
                </a:lnTo>
              </a:path>
            </a:pathLst>
          </a:custGeom>
          <a:ln w="27432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366515" y="2488692"/>
            <a:ext cx="990600" cy="234315"/>
          </a:xfrm>
          <a:custGeom>
            <a:avLst/>
            <a:gdLst/>
            <a:ahLst/>
            <a:cxnLst/>
            <a:rect l="l" t="t" r="r" b="b"/>
            <a:pathLst>
              <a:path w="990600" h="234314">
                <a:moveTo>
                  <a:pt x="0" y="0"/>
                </a:moveTo>
                <a:lnTo>
                  <a:pt x="0" y="159600"/>
                </a:lnTo>
                <a:lnTo>
                  <a:pt x="990015" y="159600"/>
                </a:lnTo>
                <a:lnTo>
                  <a:pt x="990015" y="234200"/>
                </a:lnTo>
              </a:path>
            </a:pathLst>
          </a:custGeom>
          <a:ln w="27432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2375916" y="3238500"/>
            <a:ext cx="496570" cy="234315"/>
          </a:xfrm>
          <a:custGeom>
            <a:avLst/>
            <a:gdLst/>
            <a:ahLst/>
            <a:cxnLst/>
            <a:rect l="l" t="t" r="r" b="b"/>
            <a:pathLst>
              <a:path w="496569" h="234314">
                <a:moveTo>
                  <a:pt x="0" y="0"/>
                </a:moveTo>
                <a:lnTo>
                  <a:pt x="0" y="159600"/>
                </a:lnTo>
                <a:lnTo>
                  <a:pt x="496214" y="159600"/>
                </a:lnTo>
                <a:lnTo>
                  <a:pt x="496214" y="234200"/>
                </a:lnTo>
              </a:path>
            </a:pathLst>
          </a:custGeom>
          <a:ln w="27432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882142" y="3238500"/>
            <a:ext cx="493395" cy="234315"/>
          </a:xfrm>
          <a:custGeom>
            <a:avLst/>
            <a:gdLst/>
            <a:ahLst/>
            <a:cxnLst/>
            <a:rect l="l" t="t" r="r" b="b"/>
            <a:pathLst>
              <a:path w="493394" h="234314">
                <a:moveTo>
                  <a:pt x="493166" y="0"/>
                </a:moveTo>
                <a:lnTo>
                  <a:pt x="493166" y="159600"/>
                </a:lnTo>
                <a:lnTo>
                  <a:pt x="0" y="159600"/>
                </a:lnTo>
                <a:lnTo>
                  <a:pt x="0" y="234200"/>
                </a:lnTo>
              </a:path>
            </a:pathLst>
          </a:custGeom>
          <a:ln w="27432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2375916" y="2488692"/>
            <a:ext cx="990600" cy="234315"/>
          </a:xfrm>
          <a:custGeom>
            <a:avLst/>
            <a:gdLst/>
            <a:ahLst/>
            <a:cxnLst/>
            <a:rect l="l" t="t" r="r" b="b"/>
            <a:pathLst>
              <a:path w="990600" h="234314">
                <a:moveTo>
                  <a:pt x="990015" y="0"/>
                </a:moveTo>
                <a:lnTo>
                  <a:pt x="990015" y="159600"/>
                </a:lnTo>
                <a:lnTo>
                  <a:pt x="0" y="159600"/>
                </a:lnTo>
                <a:lnTo>
                  <a:pt x="0" y="234200"/>
                </a:lnTo>
              </a:path>
            </a:pathLst>
          </a:custGeom>
          <a:ln w="27432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366515" y="1738883"/>
            <a:ext cx="2230755" cy="234315"/>
          </a:xfrm>
          <a:custGeom>
            <a:avLst/>
            <a:gdLst/>
            <a:ahLst/>
            <a:cxnLst/>
            <a:rect l="l" t="t" r="r" b="b"/>
            <a:pathLst>
              <a:path w="2230754" h="234314">
                <a:moveTo>
                  <a:pt x="2230628" y="0"/>
                </a:moveTo>
                <a:lnTo>
                  <a:pt x="2230628" y="159600"/>
                </a:lnTo>
                <a:lnTo>
                  <a:pt x="0" y="159600"/>
                </a:lnTo>
                <a:lnTo>
                  <a:pt x="0" y="234200"/>
                </a:lnTo>
              </a:path>
            </a:pathLst>
          </a:custGeom>
          <a:ln w="27432">
            <a:solidFill>
              <a:srgbClr val="8064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5184647" y="1216152"/>
            <a:ext cx="816863" cy="5212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5279138" y="1304544"/>
            <a:ext cx="810895" cy="518159"/>
          </a:xfrm>
          <a:custGeom>
            <a:avLst/>
            <a:gdLst/>
            <a:ahLst/>
            <a:cxnLst/>
            <a:rect l="l" t="t" r="r" b="b"/>
            <a:pathLst>
              <a:path w="810895" h="518160">
                <a:moveTo>
                  <a:pt x="758799" y="0"/>
                </a:moveTo>
                <a:lnTo>
                  <a:pt x="51587" y="0"/>
                </a:lnTo>
                <a:lnTo>
                  <a:pt x="31508" y="4064"/>
                </a:lnTo>
                <a:lnTo>
                  <a:pt x="15100" y="15163"/>
                </a:lnTo>
                <a:lnTo>
                  <a:pt x="4051" y="31610"/>
                </a:lnTo>
                <a:lnTo>
                  <a:pt x="0" y="51765"/>
                </a:lnTo>
                <a:lnTo>
                  <a:pt x="0" y="465886"/>
                </a:lnTo>
                <a:lnTo>
                  <a:pt x="4051" y="486029"/>
                </a:lnTo>
                <a:lnTo>
                  <a:pt x="15100" y="502488"/>
                </a:lnTo>
                <a:lnTo>
                  <a:pt x="31508" y="513575"/>
                </a:lnTo>
                <a:lnTo>
                  <a:pt x="51587" y="517652"/>
                </a:lnTo>
                <a:lnTo>
                  <a:pt x="758799" y="517652"/>
                </a:lnTo>
                <a:lnTo>
                  <a:pt x="778878" y="513575"/>
                </a:lnTo>
                <a:lnTo>
                  <a:pt x="795273" y="502488"/>
                </a:lnTo>
                <a:lnTo>
                  <a:pt x="806335" y="486029"/>
                </a:lnTo>
                <a:lnTo>
                  <a:pt x="810386" y="465886"/>
                </a:lnTo>
                <a:lnTo>
                  <a:pt x="810386" y="51765"/>
                </a:lnTo>
                <a:lnTo>
                  <a:pt x="806335" y="31610"/>
                </a:lnTo>
                <a:lnTo>
                  <a:pt x="795273" y="15163"/>
                </a:lnTo>
                <a:lnTo>
                  <a:pt x="778878" y="4064"/>
                </a:lnTo>
                <a:lnTo>
                  <a:pt x="758799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5280659" y="1306067"/>
            <a:ext cx="810895" cy="518159"/>
          </a:xfrm>
          <a:custGeom>
            <a:avLst/>
            <a:gdLst/>
            <a:ahLst/>
            <a:cxnLst/>
            <a:rect l="l" t="t" r="r" b="b"/>
            <a:pathLst>
              <a:path w="810895" h="518160">
                <a:moveTo>
                  <a:pt x="0" y="51765"/>
                </a:moveTo>
                <a:lnTo>
                  <a:pt x="4051" y="31610"/>
                </a:lnTo>
                <a:lnTo>
                  <a:pt x="15113" y="15163"/>
                </a:lnTo>
                <a:lnTo>
                  <a:pt x="31508" y="4064"/>
                </a:lnTo>
                <a:lnTo>
                  <a:pt x="51587" y="0"/>
                </a:lnTo>
                <a:lnTo>
                  <a:pt x="758799" y="0"/>
                </a:lnTo>
                <a:lnTo>
                  <a:pt x="778878" y="4064"/>
                </a:lnTo>
                <a:lnTo>
                  <a:pt x="795274" y="15163"/>
                </a:lnTo>
                <a:lnTo>
                  <a:pt x="806335" y="31610"/>
                </a:lnTo>
                <a:lnTo>
                  <a:pt x="810387" y="51765"/>
                </a:lnTo>
                <a:lnTo>
                  <a:pt x="810387" y="465886"/>
                </a:lnTo>
                <a:lnTo>
                  <a:pt x="806335" y="486029"/>
                </a:lnTo>
                <a:lnTo>
                  <a:pt x="795274" y="502488"/>
                </a:lnTo>
                <a:lnTo>
                  <a:pt x="778878" y="513588"/>
                </a:lnTo>
                <a:lnTo>
                  <a:pt x="758799" y="517652"/>
                </a:lnTo>
                <a:lnTo>
                  <a:pt x="51587" y="517652"/>
                </a:lnTo>
                <a:lnTo>
                  <a:pt x="31508" y="513588"/>
                </a:lnTo>
                <a:lnTo>
                  <a:pt x="15113" y="502488"/>
                </a:lnTo>
                <a:lnTo>
                  <a:pt x="4051" y="486029"/>
                </a:lnTo>
                <a:lnTo>
                  <a:pt x="0" y="465886"/>
                </a:lnTo>
                <a:lnTo>
                  <a:pt x="0" y="51765"/>
                </a:lnTo>
                <a:close/>
              </a:path>
            </a:pathLst>
          </a:custGeom>
          <a:ln w="9144">
            <a:solidFill>
              <a:srgbClr val="EF752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5394331" y="1394405"/>
            <a:ext cx="583565" cy="308610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algn="ctr" marL="12065" marR="5080">
              <a:lnSpc>
                <a:spcPts val="700"/>
              </a:lnSpc>
              <a:spcBef>
                <a:spcPts val="235"/>
              </a:spcBef>
            </a:pPr>
            <a:r>
              <a:rPr dirty="0" sz="700">
                <a:solidFill>
                  <a:srgbClr val="3A3A3A"/>
                </a:solidFill>
                <a:latin typeface="Arial"/>
                <a:cs typeface="Arial"/>
              </a:rPr>
              <a:t>Primary</a:t>
            </a:r>
            <a:r>
              <a:rPr dirty="0" sz="700" spc="-16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Effect  W</a:t>
            </a:r>
            <a:r>
              <a:rPr dirty="0" sz="700" spc="-16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10">
                <a:solidFill>
                  <a:srgbClr val="3A3A3A"/>
                </a:solidFill>
                <a:latin typeface="Arial"/>
                <a:cs typeface="Arial"/>
              </a:rPr>
              <a:t>hat?</a:t>
            </a:r>
            <a:r>
              <a:rPr dirty="0" sz="700" spc="-1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W</a:t>
            </a:r>
            <a:r>
              <a:rPr dirty="0" sz="700" spc="-15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10">
                <a:solidFill>
                  <a:srgbClr val="3A3A3A"/>
                </a:solidFill>
                <a:latin typeface="Arial"/>
                <a:cs typeface="Arial"/>
              </a:rPr>
              <a:t>hen?</a:t>
            </a:r>
            <a:endParaRPr sz="700">
              <a:latin typeface="Arial"/>
              <a:cs typeface="Arial"/>
            </a:endParaRPr>
          </a:p>
          <a:p>
            <a:pPr algn="ctr">
              <a:lnSpc>
                <a:spcPts val="690"/>
              </a:lnSpc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W</a:t>
            </a:r>
            <a:r>
              <a:rPr dirty="0" sz="700" spc="-1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10">
                <a:solidFill>
                  <a:srgbClr val="3A3A3A"/>
                </a:solidFill>
                <a:latin typeface="Arial"/>
                <a:cs typeface="Arial"/>
              </a:rPr>
              <a:t>here?</a:t>
            </a:r>
            <a:endParaRPr sz="7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953511" y="1965960"/>
            <a:ext cx="819911" cy="5212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3048003" y="2057400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761987" y="0"/>
                </a:moveTo>
                <a:lnTo>
                  <a:pt x="51688" y="0"/>
                </a:lnTo>
                <a:lnTo>
                  <a:pt x="31572" y="4038"/>
                </a:lnTo>
                <a:lnTo>
                  <a:pt x="15138" y="15074"/>
                </a:lnTo>
                <a:lnTo>
                  <a:pt x="4063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63" y="483171"/>
                </a:lnTo>
                <a:lnTo>
                  <a:pt x="15138" y="499529"/>
                </a:lnTo>
                <a:lnTo>
                  <a:pt x="31572" y="510565"/>
                </a:lnTo>
                <a:lnTo>
                  <a:pt x="51688" y="514604"/>
                </a:lnTo>
                <a:lnTo>
                  <a:pt x="761987" y="514604"/>
                </a:lnTo>
                <a:lnTo>
                  <a:pt x="782104" y="510565"/>
                </a:lnTo>
                <a:lnTo>
                  <a:pt x="798537" y="499529"/>
                </a:lnTo>
                <a:lnTo>
                  <a:pt x="809624" y="483171"/>
                </a:lnTo>
                <a:lnTo>
                  <a:pt x="813688" y="463143"/>
                </a:lnTo>
                <a:lnTo>
                  <a:pt x="813688" y="51460"/>
                </a:lnTo>
                <a:lnTo>
                  <a:pt x="809624" y="31432"/>
                </a:lnTo>
                <a:lnTo>
                  <a:pt x="798537" y="15074"/>
                </a:lnTo>
                <a:lnTo>
                  <a:pt x="782104" y="4038"/>
                </a:lnTo>
                <a:lnTo>
                  <a:pt x="761987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3049523" y="2058923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0" y="51460"/>
                </a:moveTo>
                <a:lnTo>
                  <a:pt x="4064" y="31432"/>
                </a:lnTo>
                <a:lnTo>
                  <a:pt x="15138" y="15074"/>
                </a:lnTo>
                <a:lnTo>
                  <a:pt x="31572" y="4038"/>
                </a:lnTo>
                <a:lnTo>
                  <a:pt x="51701" y="0"/>
                </a:lnTo>
                <a:lnTo>
                  <a:pt x="761987" y="0"/>
                </a:lnTo>
                <a:lnTo>
                  <a:pt x="782116" y="4038"/>
                </a:lnTo>
                <a:lnTo>
                  <a:pt x="798550" y="15074"/>
                </a:lnTo>
                <a:lnTo>
                  <a:pt x="809625" y="31432"/>
                </a:lnTo>
                <a:lnTo>
                  <a:pt x="813688" y="51460"/>
                </a:lnTo>
                <a:lnTo>
                  <a:pt x="813688" y="463143"/>
                </a:lnTo>
                <a:lnTo>
                  <a:pt x="809625" y="483171"/>
                </a:lnTo>
                <a:lnTo>
                  <a:pt x="798550" y="499529"/>
                </a:lnTo>
                <a:lnTo>
                  <a:pt x="782116" y="510565"/>
                </a:lnTo>
                <a:lnTo>
                  <a:pt x="761987" y="514604"/>
                </a:lnTo>
                <a:lnTo>
                  <a:pt x="51701" y="514604"/>
                </a:lnTo>
                <a:lnTo>
                  <a:pt x="31572" y="510565"/>
                </a:lnTo>
                <a:lnTo>
                  <a:pt x="15138" y="499529"/>
                </a:lnTo>
                <a:lnTo>
                  <a:pt x="4064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8064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3122780" y="2077362"/>
            <a:ext cx="661670" cy="4248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1920" marR="107950" indent="-1905">
              <a:lnSpc>
                <a:spcPct val="120000"/>
              </a:lnSpc>
              <a:spcBef>
                <a:spcPts val="100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[W </a:t>
            </a:r>
            <a:r>
              <a:rPr dirty="0" sz="700" spc="-10">
                <a:solidFill>
                  <a:srgbClr val="3A3A3A"/>
                </a:solidFill>
                <a:latin typeface="Arial"/>
                <a:cs typeface="Arial"/>
              </a:rPr>
              <a:t>hat]  </a:t>
            </a: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85"/>
              </a:spcBef>
            </a:pPr>
            <a:r>
              <a:rPr dirty="0" sz="700" spc="10">
                <a:solidFill>
                  <a:srgbClr val="3A3A3A"/>
                </a:solidFill>
                <a:latin typeface="Arial"/>
                <a:cs typeface="Arial"/>
              </a:rPr>
              <a:t>(Why</a:t>
            </a:r>
            <a:r>
              <a:rPr dirty="0" sz="700" spc="-1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10">
                <a:solidFill>
                  <a:srgbClr val="3A3A3A"/>
                </a:solidFill>
                <a:latin typeface="Arial"/>
                <a:cs typeface="Arial"/>
              </a:rPr>
              <a:t>the what?)</a:t>
            </a:r>
            <a:endParaRPr sz="7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962911" y="2715767"/>
            <a:ext cx="819911" cy="5242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2057405" y="2807207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69" h="514985">
                <a:moveTo>
                  <a:pt x="761987" y="0"/>
                </a:moveTo>
                <a:lnTo>
                  <a:pt x="51688" y="0"/>
                </a:lnTo>
                <a:lnTo>
                  <a:pt x="31572" y="4038"/>
                </a:lnTo>
                <a:lnTo>
                  <a:pt x="15138" y="15074"/>
                </a:lnTo>
                <a:lnTo>
                  <a:pt x="4063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63" y="483171"/>
                </a:lnTo>
                <a:lnTo>
                  <a:pt x="15138" y="499529"/>
                </a:lnTo>
                <a:lnTo>
                  <a:pt x="31572" y="510565"/>
                </a:lnTo>
                <a:lnTo>
                  <a:pt x="51688" y="514604"/>
                </a:lnTo>
                <a:lnTo>
                  <a:pt x="761987" y="514604"/>
                </a:lnTo>
                <a:lnTo>
                  <a:pt x="782104" y="510565"/>
                </a:lnTo>
                <a:lnTo>
                  <a:pt x="798537" y="499529"/>
                </a:lnTo>
                <a:lnTo>
                  <a:pt x="809624" y="483171"/>
                </a:lnTo>
                <a:lnTo>
                  <a:pt x="813688" y="463143"/>
                </a:lnTo>
                <a:lnTo>
                  <a:pt x="813688" y="51460"/>
                </a:lnTo>
                <a:lnTo>
                  <a:pt x="809624" y="31432"/>
                </a:lnTo>
                <a:lnTo>
                  <a:pt x="798537" y="15074"/>
                </a:lnTo>
                <a:lnTo>
                  <a:pt x="782104" y="4038"/>
                </a:lnTo>
                <a:lnTo>
                  <a:pt x="761987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2058923" y="2808732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69" h="514985">
                <a:moveTo>
                  <a:pt x="0" y="51460"/>
                </a:moveTo>
                <a:lnTo>
                  <a:pt x="4064" y="31432"/>
                </a:lnTo>
                <a:lnTo>
                  <a:pt x="15138" y="15074"/>
                </a:lnTo>
                <a:lnTo>
                  <a:pt x="31572" y="4038"/>
                </a:lnTo>
                <a:lnTo>
                  <a:pt x="51701" y="0"/>
                </a:lnTo>
                <a:lnTo>
                  <a:pt x="761987" y="0"/>
                </a:lnTo>
                <a:lnTo>
                  <a:pt x="782116" y="4038"/>
                </a:lnTo>
                <a:lnTo>
                  <a:pt x="798550" y="15074"/>
                </a:lnTo>
                <a:lnTo>
                  <a:pt x="809625" y="31432"/>
                </a:lnTo>
                <a:lnTo>
                  <a:pt x="813688" y="51460"/>
                </a:lnTo>
                <a:lnTo>
                  <a:pt x="813688" y="463143"/>
                </a:lnTo>
                <a:lnTo>
                  <a:pt x="809625" y="483171"/>
                </a:lnTo>
                <a:lnTo>
                  <a:pt x="798550" y="499529"/>
                </a:lnTo>
                <a:lnTo>
                  <a:pt x="782116" y="510565"/>
                </a:lnTo>
                <a:lnTo>
                  <a:pt x="761987" y="514604"/>
                </a:lnTo>
                <a:lnTo>
                  <a:pt x="51701" y="514604"/>
                </a:lnTo>
                <a:lnTo>
                  <a:pt x="31572" y="510565"/>
                </a:lnTo>
                <a:lnTo>
                  <a:pt x="15138" y="499529"/>
                </a:lnTo>
                <a:lnTo>
                  <a:pt x="4064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2215494" y="2986627"/>
            <a:ext cx="46990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469136" y="3468623"/>
            <a:ext cx="816863" cy="5212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563618" y="3557015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4" h="514985">
                <a:moveTo>
                  <a:pt x="759142" y="0"/>
                </a:moveTo>
                <a:lnTo>
                  <a:pt x="51511" y="0"/>
                </a:lnTo>
                <a:lnTo>
                  <a:pt x="31457" y="4038"/>
                </a:lnTo>
                <a:lnTo>
                  <a:pt x="15087" y="15074"/>
                </a:lnTo>
                <a:lnTo>
                  <a:pt x="4051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51" y="483171"/>
                </a:lnTo>
                <a:lnTo>
                  <a:pt x="15087" y="499529"/>
                </a:lnTo>
                <a:lnTo>
                  <a:pt x="31457" y="510565"/>
                </a:lnTo>
                <a:lnTo>
                  <a:pt x="51511" y="514604"/>
                </a:lnTo>
                <a:lnTo>
                  <a:pt x="759142" y="514604"/>
                </a:lnTo>
                <a:lnTo>
                  <a:pt x="779195" y="510565"/>
                </a:lnTo>
                <a:lnTo>
                  <a:pt x="795566" y="499529"/>
                </a:lnTo>
                <a:lnTo>
                  <a:pt x="806602" y="483171"/>
                </a:lnTo>
                <a:lnTo>
                  <a:pt x="810641" y="463143"/>
                </a:lnTo>
                <a:lnTo>
                  <a:pt x="810641" y="51460"/>
                </a:lnTo>
                <a:lnTo>
                  <a:pt x="806602" y="31432"/>
                </a:lnTo>
                <a:lnTo>
                  <a:pt x="795566" y="15074"/>
                </a:lnTo>
                <a:lnTo>
                  <a:pt x="779195" y="4038"/>
                </a:lnTo>
                <a:lnTo>
                  <a:pt x="759142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565147" y="3558540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4" h="514985">
                <a:moveTo>
                  <a:pt x="0" y="51460"/>
                </a:moveTo>
                <a:lnTo>
                  <a:pt x="4051" y="31432"/>
                </a:lnTo>
                <a:lnTo>
                  <a:pt x="15087" y="15074"/>
                </a:lnTo>
                <a:lnTo>
                  <a:pt x="31457" y="4038"/>
                </a:lnTo>
                <a:lnTo>
                  <a:pt x="51498" y="0"/>
                </a:lnTo>
                <a:lnTo>
                  <a:pt x="759142" y="0"/>
                </a:lnTo>
                <a:lnTo>
                  <a:pt x="779183" y="4038"/>
                </a:lnTo>
                <a:lnTo>
                  <a:pt x="795553" y="15074"/>
                </a:lnTo>
                <a:lnTo>
                  <a:pt x="806589" y="31432"/>
                </a:lnTo>
                <a:lnTo>
                  <a:pt x="810641" y="51460"/>
                </a:lnTo>
                <a:lnTo>
                  <a:pt x="810641" y="463143"/>
                </a:lnTo>
                <a:lnTo>
                  <a:pt x="806589" y="483171"/>
                </a:lnTo>
                <a:lnTo>
                  <a:pt x="795553" y="499529"/>
                </a:lnTo>
                <a:lnTo>
                  <a:pt x="779183" y="510565"/>
                </a:lnTo>
                <a:lnTo>
                  <a:pt x="759142" y="514604"/>
                </a:lnTo>
                <a:lnTo>
                  <a:pt x="51498" y="514604"/>
                </a:lnTo>
                <a:lnTo>
                  <a:pt x="31457" y="510565"/>
                </a:lnTo>
                <a:lnTo>
                  <a:pt x="15087" y="499529"/>
                </a:lnTo>
                <a:lnTo>
                  <a:pt x="4051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1730866" y="3737047"/>
            <a:ext cx="451484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2459735" y="3468623"/>
            <a:ext cx="816863" cy="5212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2554218" y="3557015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759142" y="0"/>
                </a:moveTo>
                <a:lnTo>
                  <a:pt x="51511" y="0"/>
                </a:lnTo>
                <a:lnTo>
                  <a:pt x="31457" y="4038"/>
                </a:lnTo>
                <a:lnTo>
                  <a:pt x="15087" y="15074"/>
                </a:lnTo>
                <a:lnTo>
                  <a:pt x="4051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51" y="483171"/>
                </a:lnTo>
                <a:lnTo>
                  <a:pt x="15087" y="499529"/>
                </a:lnTo>
                <a:lnTo>
                  <a:pt x="31457" y="510565"/>
                </a:lnTo>
                <a:lnTo>
                  <a:pt x="51511" y="514604"/>
                </a:lnTo>
                <a:lnTo>
                  <a:pt x="759142" y="514604"/>
                </a:lnTo>
                <a:lnTo>
                  <a:pt x="779183" y="510565"/>
                </a:lnTo>
                <a:lnTo>
                  <a:pt x="795566" y="499529"/>
                </a:lnTo>
                <a:lnTo>
                  <a:pt x="806602" y="483171"/>
                </a:lnTo>
                <a:lnTo>
                  <a:pt x="810641" y="463143"/>
                </a:lnTo>
                <a:lnTo>
                  <a:pt x="810641" y="51460"/>
                </a:lnTo>
                <a:lnTo>
                  <a:pt x="806602" y="31432"/>
                </a:lnTo>
                <a:lnTo>
                  <a:pt x="795566" y="15074"/>
                </a:lnTo>
                <a:lnTo>
                  <a:pt x="779183" y="4038"/>
                </a:lnTo>
                <a:lnTo>
                  <a:pt x="759142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2555748" y="3558540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0" y="51460"/>
                </a:moveTo>
                <a:lnTo>
                  <a:pt x="4051" y="31432"/>
                </a:lnTo>
                <a:lnTo>
                  <a:pt x="15087" y="15074"/>
                </a:lnTo>
                <a:lnTo>
                  <a:pt x="31457" y="4038"/>
                </a:lnTo>
                <a:lnTo>
                  <a:pt x="51498" y="0"/>
                </a:lnTo>
                <a:lnTo>
                  <a:pt x="759142" y="0"/>
                </a:lnTo>
                <a:lnTo>
                  <a:pt x="779183" y="4038"/>
                </a:lnTo>
                <a:lnTo>
                  <a:pt x="795553" y="15074"/>
                </a:lnTo>
                <a:lnTo>
                  <a:pt x="806589" y="31432"/>
                </a:lnTo>
                <a:lnTo>
                  <a:pt x="810641" y="51460"/>
                </a:lnTo>
                <a:lnTo>
                  <a:pt x="810641" y="463143"/>
                </a:lnTo>
                <a:lnTo>
                  <a:pt x="806589" y="483171"/>
                </a:lnTo>
                <a:lnTo>
                  <a:pt x="795553" y="499529"/>
                </a:lnTo>
                <a:lnTo>
                  <a:pt x="779183" y="510565"/>
                </a:lnTo>
                <a:lnTo>
                  <a:pt x="759142" y="514604"/>
                </a:lnTo>
                <a:lnTo>
                  <a:pt x="51498" y="514604"/>
                </a:lnTo>
                <a:lnTo>
                  <a:pt x="31457" y="510565"/>
                </a:lnTo>
                <a:lnTo>
                  <a:pt x="15087" y="499529"/>
                </a:lnTo>
                <a:lnTo>
                  <a:pt x="4051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 txBox="1"/>
          <p:nvPr/>
        </p:nvSpPr>
        <p:spPr>
          <a:xfrm>
            <a:off x="2721522" y="3737047"/>
            <a:ext cx="451484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3947159" y="2715767"/>
            <a:ext cx="816863" cy="5242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4038603" y="2807207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761987" y="0"/>
                </a:moveTo>
                <a:lnTo>
                  <a:pt x="51689" y="0"/>
                </a:lnTo>
                <a:lnTo>
                  <a:pt x="31572" y="4038"/>
                </a:lnTo>
                <a:lnTo>
                  <a:pt x="15138" y="15074"/>
                </a:lnTo>
                <a:lnTo>
                  <a:pt x="4064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64" y="483171"/>
                </a:lnTo>
                <a:lnTo>
                  <a:pt x="15138" y="499529"/>
                </a:lnTo>
                <a:lnTo>
                  <a:pt x="31572" y="510565"/>
                </a:lnTo>
                <a:lnTo>
                  <a:pt x="51689" y="514604"/>
                </a:lnTo>
                <a:lnTo>
                  <a:pt x="761987" y="514604"/>
                </a:lnTo>
                <a:lnTo>
                  <a:pt x="782104" y="510565"/>
                </a:lnTo>
                <a:lnTo>
                  <a:pt x="798537" y="499529"/>
                </a:lnTo>
                <a:lnTo>
                  <a:pt x="809625" y="483171"/>
                </a:lnTo>
                <a:lnTo>
                  <a:pt x="813689" y="463143"/>
                </a:lnTo>
                <a:lnTo>
                  <a:pt x="813689" y="51460"/>
                </a:lnTo>
                <a:lnTo>
                  <a:pt x="809625" y="31432"/>
                </a:lnTo>
                <a:lnTo>
                  <a:pt x="798537" y="15074"/>
                </a:lnTo>
                <a:lnTo>
                  <a:pt x="782104" y="4038"/>
                </a:lnTo>
                <a:lnTo>
                  <a:pt x="761987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4040123" y="2808732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0" y="51460"/>
                </a:moveTo>
                <a:lnTo>
                  <a:pt x="4064" y="31432"/>
                </a:lnTo>
                <a:lnTo>
                  <a:pt x="15138" y="15074"/>
                </a:lnTo>
                <a:lnTo>
                  <a:pt x="31572" y="4038"/>
                </a:lnTo>
                <a:lnTo>
                  <a:pt x="51701" y="0"/>
                </a:lnTo>
                <a:lnTo>
                  <a:pt x="761987" y="0"/>
                </a:lnTo>
                <a:lnTo>
                  <a:pt x="782116" y="4038"/>
                </a:lnTo>
                <a:lnTo>
                  <a:pt x="798550" y="15074"/>
                </a:lnTo>
                <a:lnTo>
                  <a:pt x="809625" y="31432"/>
                </a:lnTo>
                <a:lnTo>
                  <a:pt x="813688" y="51460"/>
                </a:lnTo>
                <a:lnTo>
                  <a:pt x="813688" y="463143"/>
                </a:lnTo>
                <a:lnTo>
                  <a:pt x="809625" y="483171"/>
                </a:lnTo>
                <a:lnTo>
                  <a:pt x="798550" y="499529"/>
                </a:lnTo>
                <a:lnTo>
                  <a:pt x="782116" y="510565"/>
                </a:lnTo>
                <a:lnTo>
                  <a:pt x="761987" y="514604"/>
                </a:lnTo>
                <a:lnTo>
                  <a:pt x="51701" y="514604"/>
                </a:lnTo>
                <a:lnTo>
                  <a:pt x="31572" y="510565"/>
                </a:lnTo>
                <a:lnTo>
                  <a:pt x="15138" y="499529"/>
                </a:lnTo>
                <a:lnTo>
                  <a:pt x="4064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4196806" y="2986627"/>
            <a:ext cx="46990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3450335" y="3468623"/>
            <a:ext cx="816863" cy="5212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3544818" y="3557015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759142" y="0"/>
                </a:moveTo>
                <a:lnTo>
                  <a:pt x="51511" y="0"/>
                </a:lnTo>
                <a:lnTo>
                  <a:pt x="31457" y="4038"/>
                </a:lnTo>
                <a:lnTo>
                  <a:pt x="15087" y="15074"/>
                </a:lnTo>
                <a:lnTo>
                  <a:pt x="4051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51" y="483171"/>
                </a:lnTo>
                <a:lnTo>
                  <a:pt x="15087" y="499529"/>
                </a:lnTo>
                <a:lnTo>
                  <a:pt x="31457" y="510565"/>
                </a:lnTo>
                <a:lnTo>
                  <a:pt x="51511" y="514604"/>
                </a:lnTo>
                <a:lnTo>
                  <a:pt x="759142" y="514604"/>
                </a:lnTo>
                <a:lnTo>
                  <a:pt x="779183" y="510565"/>
                </a:lnTo>
                <a:lnTo>
                  <a:pt x="795566" y="499529"/>
                </a:lnTo>
                <a:lnTo>
                  <a:pt x="806602" y="483171"/>
                </a:lnTo>
                <a:lnTo>
                  <a:pt x="810640" y="463143"/>
                </a:lnTo>
                <a:lnTo>
                  <a:pt x="810640" y="51460"/>
                </a:lnTo>
                <a:lnTo>
                  <a:pt x="806602" y="31432"/>
                </a:lnTo>
                <a:lnTo>
                  <a:pt x="795566" y="15074"/>
                </a:lnTo>
                <a:lnTo>
                  <a:pt x="779183" y="4038"/>
                </a:lnTo>
                <a:lnTo>
                  <a:pt x="759142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3546347" y="3558540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0" y="51460"/>
                </a:moveTo>
                <a:lnTo>
                  <a:pt x="4051" y="31432"/>
                </a:lnTo>
                <a:lnTo>
                  <a:pt x="15087" y="15074"/>
                </a:lnTo>
                <a:lnTo>
                  <a:pt x="31457" y="4038"/>
                </a:lnTo>
                <a:lnTo>
                  <a:pt x="51498" y="0"/>
                </a:lnTo>
                <a:lnTo>
                  <a:pt x="759142" y="0"/>
                </a:lnTo>
                <a:lnTo>
                  <a:pt x="779183" y="4038"/>
                </a:lnTo>
                <a:lnTo>
                  <a:pt x="795553" y="15074"/>
                </a:lnTo>
                <a:lnTo>
                  <a:pt x="806589" y="31432"/>
                </a:lnTo>
                <a:lnTo>
                  <a:pt x="810641" y="51460"/>
                </a:lnTo>
                <a:lnTo>
                  <a:pt x="810641" y="463143"/>
                </a:lnTo>
                <a:lnTo>
                  <a:pt x="806589" y="483171"/>
                </a:lnTo>
                <a:lnTo>
                  <a:pt x="795553" y="499529"/>
                </a:lnTo>
                <a:lnTo>
                  <a:pt x="779183" y="510565"/>
                </a:lnTo>
                <a:lnTo>
                  <a:pt x="759142" y="514604"/>
                </a:lnTo>
                <a:lnTo>
                  <a:pt x="51498" y="514604"/>
                </a:lnTo>
                <a:lnTo>
                  <a:pt x="31457" y="510565"/>
                </a:lnTo>
                <a:lnTo>
                  <a:pt x="15087" y="499529"/>
                </a:lnTo>
                <a:lnTo>
                  <a:pt x="4051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3712178" y="3737047"/>
            <a:ext cx="451484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4440936" y="3468623"/>
            <a:ext cx="816863" cy="52120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4535418" y="3557015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759142" y="0"/>
                </a:moveTo>
                <a:lnTo>
                  <a:pt x="51511" y="0"/>
                </a:lnTo>
                <a:lnTo>
                  <a:pt x="31457" y="4038"/>
                </a:lnTo>
                <a:lnTo>
                  <a:pt x="15087" y="15074"/>
                </a:lnTo>
                <a:lnTo>
                  <a:pt x="4051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51" y="483171"/>
                </a:lnTo>
                <a:lnTo>
                  <a:pt x="15087" y="499529"/>
                </a:lnTo>
                <a:lnTo>
                  <a:pt x="31457" y="510565"/>
                </a:lnTo>
                <a:lnTo>
                  <a:pt x="51511" y="514604"/>
                </a:lnTo>
                <a:lnTo>
                  <a:pt x="759142" y="514604"/>
                </a:lnTo>
                <a:lnTo>
                  <a:pt x="779183" y="510565"/>
                </a:lnTo>
                <a:lnTo>
                  <a:pt x="795566" y="499529"/>
                </a:lnTo>
                <a:lnTo>
                  <a:pt x="806602" y="483171"/>
                </a:lnTo>
                <a:lnTo>
                  <a:pt x="810640" y="463143"/>
                </a:lnTo>
                <a:lnTo>
                  <a:pt x="810640" y="51460"/>
                </a:lnTo>
                <a:lnTo>
                  <a:pt x="806602" y="31432"/>
                </a:lnTo>
                <a:lnTo>
                  <a:pt x="795566" y="15074"/>
                </a:lnTo>
                <a:lnTo>
                  <a:pt x="779183" y="4038"/>
                </a:lnTo>
                <a:lnTo>
                  <a:pt x="759142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4536947" y="3558540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0" y="51460"/>
                </a:moveTo>
                <a:lnTo>
                  <a:pt x="4051" y="31432"/>
                </a:lnTo>
                <a:lnTo>
                  <a:pt x="15087" y="15074"/>
                </a:lnTo>
                <a:lnTo>
                  <a:pt x="31457" y="4038"/>
                </a:lnTo>
                <a:lnTo>
                  <a:pt x="51498" y="0"/>
                </a:lnTo>
                <a:lnTo>
                  <a:pt x="759142" y="0"/>
                </a:lnTo>
                <a:lnTo>
                  <a:pt x="779183" y="4038"/>
                </a:lnTo>
                <a:lnTo>
                  <a:pt x="795553" y="15074"/>
                </a:lnTo>
                <a:lnTo>
                  <a:pt x="806589" y="31432"/>
                </a:lnTo>
                <a:lnTo>
                  <a:pt x="810641" y="51460"/>
                </a:lnTo>
                <a:lnTo>
                  <a:pt x="810641" y="463143"/>
                </a:lnTo>
                <a:lnTo>
                  <a:pt x="806589" y="483171"/>
                </a:lnTo>
                <a:lnTo>
                  <a:pt x="795553" y="499529"/>
                </a:lnTo>
                <a:lnTo>
                  <a:pt x="779183" y="510565"/>
                </a:lnTo>
                <a:lnTo>
                  <a:pt x="759142" y="514604"/>
                </a:lnTo>
                <a:lnTo>
                  <a:pt x="51498" y="514604"/>
                </a:lnTo>
                <a:lnTo>
                  <a:pt x="31457" y="510565"/>
                </a:lnTo>
                <a:lnTo>
                  <a:pt x="15087" y="499529"/>
                </a:lnTo>
                <a:lnTo>
                  <a:pt x="4051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 txBox="1"/>
          <p:nvPr/>
        </p:nvSpPr>
        <p:spPr>
          <a:xfrm>
            <a:off x="4702832" y="3737047"/>
            <a:ext cx="451484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4440936" y="4218432"/>
            <a:ext cx="816863" cy="52120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4535418" y="4306823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759294" y="0"/>
                </a:moveTo>
                <a:lnTo>
                  <a:pt x="51358" y="0"/>
                </a:lnTo>
                <a:lnTo>
                  <a:pt x="31368" y="4051"/>
                </a:lnTo>
                <a:lnTo>
                  <a:pt x="15049" y="15087"/>
                </a:lnTo>
                <a:lnTo>
                  <a:pt x="4038" y="31457"/>
                </a:lnTo>
                <a:lnTo>
                  <a:pt x="0" y="51498"/>
                </a:lnTo>
                <a:lnTo>
                  <a:pt x="0" y="463486"/>
                </a:lnTo>
                <a:lnTo>
                  <a:pt x="4038" y="483527"/>
                </a:lnTo>
                <a:lnTo>
                  <a:pt x="15049" y="499897"/>
                </a:lnTo>
                <a:lnTo>
                  <a:pt x="31368" y="510933"/>
                </a:lnTo>
                <a:lnTo>
                  <a:pt x="51358" y="514984"/>
                </a:lnTo>
                <a:lnTo>
                  <a:pt x="759294" y="514984"/>
                </a:lnTo>
                <a:lnTo>
                  <a:pt x="779284" y="510933"/>
                </a:lnTo>
                <a:lnTo>
                  <a:pt x="795604" y="499897"/>
                </a:lnTo>
                <a:lnTo>
                  <a:pt x="806615" y="483527"/>
                </a:lnTo>
                <a:lnTo>
                  <a:pt x="810640" y="463486"/>
                </a:lnTo>
                <a:lnTo>
                  <a:pt x="810640" y="51498"/>
                </a:lnTo>
                <a:lnTo>
                  <a:pt x="806615" y="31457"/>
                </a:lnTo>
                <a:lnTo>
                  <a:pt x="795604" y="15087"/>
                </a:lnTo>
                <a:lnTo>
                  <a:pt x="779284" y="4051"/>
                </a:lnTo>
                <a:lnTo>
                  <a:pt x="759294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4536947" y="4308346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0" y="51498"/>
                </a:moveTo>
                <a:lnTo>
                  <a:pt x="4038" y="31457"/>
                </a:lnTo>
                <a:lnTo>
                  <a:pt x="15036" y="15087"/>
                </a:lnTo>
                <a:lnTo>
                  <a:pt x="31368" y="4051"/>
                </a:lnTo>
                <a:lnTo>
                  <a:pt x="51346" y="0"/>
                </a:lnTo>
                <a:lnTo>
                  <a:pt x="759294" y="0"/>
                </a:lnTo>
                <a:lnTo>
                  <a:pt x="779272" y="4051"/>
                </a:lnTo>
                <a:lnTo>
                  <a:pt x="795604" y="15087"/>
                </a:lnTo>
                <a:lnTo>
                  <a:pt x="806602" y="31457"/>
                </a:lnTo>
                <a:lnTo>
                  <a:pt x="810641" y="51498"/>
                </a:lnTo>
                <a:lnTo>
                  <a:pt x="810641" y="463486"/>
                </a:lnTo>
                <a:lnTo>
                  <a:pt x="806602" y="483527"/>
                </a:lnTo>
                <a:lnTo>
                  <a:pt x="795604" y="499897"/>
                </a:lnTo>
                <a:lnTo>
                  <a:pt x="779272" y="510933"/>
                </a:lnTo>
                <a:lnTo>
                  <a:pt x="759294" y="514984"/>
                </a:lnTo>
                <a:lnTo>
                  <a:pt x="51346" y="514984"/>
                </a:lnTo>
                <a:lnTo>
                  <a:pt x="31368" y="510933"/>
                </a:lnTo>
                <a:lnTo>
                  <a:pt x="15036" y="499897"/>
                </a:lnTo>
                <a:lnTo>
                  <a:pt x="4038" y="483527"/>
                </a:lnTo>
                <a:lnTo>
                  <a:pt x="0" y="463486"/>
                </a:lnTo>
                <a:lnTo>
                  <a:pt x="0" y="51498"/>
                </a:lnTo>
                <a:close/>
              </a:path>
            </a:pathLst>
          </a:custGeom>
          <a:ln w="9144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 txBox="1"/>
          <p:nvPr/>
        </p:nvSpPr>
        <p:spPr>
          <a:xfrm>
            <a:off x="4702832" y="4487468"/>
            <a:ext cx="451484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4440936" y="4968240"/>
            <a:ext cx="816863" cy="52120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4535418" y="5056632"/>
            <a:ext cx="810895" cy="518159"/>
          </a:xfrm>
          <a:custGeom>
            <a:avLst/>
            <a:gdLst/>
            <a:ahLst/>
            <a:cxnLst/>
            <a:rect l="l" t="t" r="r" b="b"/>
            <a:pathLst>
              <a:path w="810895" h="518160">
                <a:moveTo>
                  <a:pt x="759142" y="0"/>
                </a:moveTo>
                <a:lnTo>
                  <a:pt x="51511" y="0"/>
                </a:lnTo>
                <a:lnTo>
                  <a:pt x="31457" y="4064"/>
                </a:lnTo>
                <a:lnTo>
                  <a:pt x="15087" y="15163"/>
                </a:lnTo>
                <a:lnTo>
                  <a:pt x="4051" y="31610"/>
                </a:lnTo>
                <a:lnTo>
                  <a:pt x="0" y="51765"/>
                </a:lnTo>
                <a:lnTo>
                  <a:pt x="0" y="465886"/>
                </a:lnTo>
                <a:lnTo>
                  <a:pt x="4051" y="486029"/>
                </a:lnTo>
                <a:lnTo>
                  <a:pt x="15087" y="502488"/>
                </a:lnTo>
                <a:lnTo>
                  <a:pt x="31457" y="513575"/>
                </a:lnTo>
                <a:lnTo>
                  <a:pt x="51511" y="517652"/>
                </a:lnTo>
                <a:lnTo>
                  <a:pt x="759142" y="517652"/>
                </a:lnTo>
                <a:lnTo>
                  <a:pt x="779183" y="513575"/>
                </a:lnTo>
                <a:lnTo>
                  <a:pt x="795566" y="502488"/>
                </a:lnTo>
                <a:lnTo>
                  <a:pt x="806602" y="486029"/>
                </a:lnTo>
                <a:lnTo>
                  <a:pt x="810640" y="465886"/>
                </a:lnTo>
                <a:lnTo>
                  <a:pt x="810640" y="51765"/>
                </a:lnTo>
                <a:lnTo>
                  <a:pt x="806602" y="31610"/>
                </a:lnTo>
                <a:lnTo>
                  <a:pt x="795566" y="15163"/>
                </a:lnTo>
                <a:lnTo>
                  <a:pt x="779183" y="4064"/>
                </a:lnTo>
                <a:lnTo>
                  <a:pt x="759142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4536947" y="5058155"/>
            <a:ext cx="810895" cy="518159"/>
          </a:xfrm>
          <a:custGeom>
            <a:avLst/>
            <a:gdLst/>
            <a:ahLst/>
            <a:cxnLst/>
            <a:rect l="l" t="t" r="r" b="b"/>
            <a:pathLst>
              <a:path w="810895" h="518160">
                <a:moveTo>
                  <a:pt x="0" y="51765"/>
                </a:moveTo>
                <a:lnTo>
                  <a:pt x="4051" y="31610"/>
                </a:lnTo>
                <a:lnTo>
                  <a:pt x="15087" y="15163"/>
                </a:lnTo>
                <a:lnTo>
                  <a:pt x="31457" y="4064"/>
                </a:lnTo>
                <a:lnTo>
                  <a:pt x="51498" y="0"/>
                </a:lnTo>
                <a:lnTo>
                  <a:pt x="759142" y="0"/>
                </a:lnTo>
                <a:lnTo>
                  <a:pt x="779183" y="4064"/>
                </a:lnTo>
                <a:lnTo>
                  <a:pt x="795553" y="15163"/>
                </a:lnTo>
                <a:lnTo>
                  <a:pt x="806589" y="31610"/>
                </a:lnTo>
                <a:lnTo>
                  <a:pt x="810641" y="51765"/>
                </a:lnTo>
                <a:lnTo>
                  <a:pt x="810641" y="465886"/>
                </a:lnTo>
                <a:lnTo>
                  <a:pt x="806589" y="486029"/>
                </a:lnTo>
                <a:lnTo>
                  <a:pt x="795553" y="502488"/>
                </a:lnTo>
                <a:lnTo>
                  <a:pt x="779183" y="513575"/>
                </a:lnTo>
                <a:lnTo>
                  <a:pt x="759142" y="517652"/>
                </a:lnTo>
                <a:lnTo>
                  <a:pt x="51498" y="517652"/>
                </a:lnTo>
                <a:lnTo>
                  <a:pt x="31457" y="513575"/>
                </a:lnTo>
                <a:lnTo>
                  <a:pt x="15087" y="502488"/>
                </a:lnTo>
                <a:lnTo>
                  <a:pt x="4051" y="486029"/>
                </a:lnTo>
                <a:lnTo>
                  <a:pt x="0" y="465886"/>
                </a:lnTo>
                <a:lnTo>
                  <a:pt x="0" y="51765"/>
                </a:lnTo>
                <a:close/>
              </a:path>
            </a:pathLst>
          </a:custGeom>
          <a:ln w="9144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 txBox="1"/>
          <p:nvPr/>
        </p:nvSpPr>
        <p:spPr>
          <a:xfrm>
            <a:off x="4702832" y="5237891"/>
            <a:ext cx="451484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4440936" y="5718047"/>
            <a:ext cx="816863" cy="52120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4535418" y="5809488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759142" y="0"/>
                </a:moveTo>
                <a:lnTo>
                  <a:pt x="51511" y="0"/>
                </a:lnTo>
                <a:lnTo>
                  <a:pt x="31457" y="4038"/>
                </a:lnTo>
                <a:lnTo>
                  <a:pt x="15087" y="15074"/>
                </a:lnTo>
                <a:lnTo>
                  <a:pt x="4051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51" y="483171"/>
                </a:lnTo>
                <a:lnTo>
                  <a:pt x="15087" y="499529"/>
                </a:lnTo>
                <a:lnTo>
                  <a:pt x="31457" y="510565"/>
                </a:lnTo>
                <a:lnTo>
                  <a:pt x="51511" y="514604"/>
                </a:lnTo>
                <a:lnTo>
                  <a:pt x="759142" y="514604"/>
                </a:lnTo>
                <a:lnTo>
                  <a:pt x="779183" y="510565"/>
                </a:lnTo>
                <a:lnTo>
                  <a:pt x="795566" y="499529"/>
                </a:lnTo>
                <a:lnTo>
                  <a:pt x="806602" y="483171"/>
                </a:lnTo>
                <a:lnTo>
                  <a:pt x="810640" y="463143"/>
                </a:lnTo>
                <a:lnTo>
                  <a:pt x="810640" y="51460"/>
                </a:lnTo>
                <a:lnTo>
                  <a:pt x="806602" y="31432"/>
                </a:lnTo>
                <a:lnTo>
                  <a:pt x="795566" y="15074"/>
                </a:lnTo>
                <a:lnTo>
                  <a:pt x="779183" y="4038"/>
                </a:lnTo>
                <a:lnTo>
                  <a:pt x="759142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4536947" y="5811011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0" y="51460"/>
                </a:moveTo>
                <a:lnTo>
                  <a:pt x="4051" y="31432"/>
                </a:lnTo>
                <a:lnTo>
                  <a:pt x="15087" y="15074"/>
                </a:lnTo>
                <a:lnTo>
                  <a:pt x="31457" y="4038"/>
                </a:lnTo>
                <a:lnTo>
                  <a:pt x="51498" y="0"/>
                </a:lnTo>
                <a:lnTo>
                  <a:pt x="759142" y="0"/>
                </a:lnTo>
                <a:lnTo>
                  <a:pt x="779183" y="4038"/>
                </a:lnTo>
                <a:lnTo>
                  <a:pt x="795553" y="15074"/>
                </a:lnTo>
                <a:lnTo>
                  <a:pt x="806589" y="31432"/>
                </a:lnTo>
                <a:lnTo>
                  <a:pt x="810641" y="51460"/>
                </a:lnTo>
                <a:lnTo>
                  <a:pt x="810641" y="463143"/>
                </a:lnTo>
                <a:lnTo>
                  <a:pt x="806589" y="483171"/>
                </a:lnTo>
                <a:lnTo>
                  <a:pt x="795553" y="499529"/>
                </a:lnTo>
                <a:lnTo>
                  <a:pt x="779183" y="510565"/>
                </a:lnTo>
                <a:lnTo>
                  <a:pt x="759142" y="514603"/>
                </a:lnTo>
                <a:lnTo>
                  <a:pt x="51498" y="514603"/>
                </a:lnTo>
                <a:lnTo>
                  <a:pt x="31457" y="510565"/>
                </a:lnTo>
                <a:lnTo>
                  <a:pt x="15087" y="499529"/>
                </a:lnTo>
                <a:lnTo>
                  <a:pt x="4051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 txBox="1"/>
          <p:nvPr/>
        </p:nvSpPr>
        <p:spPr>
          <a:xfrm>
            <a:off x="4702832" y="5988314"/>
            <a:ext cx="451484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5431536" y="1965960"/>
            <a:ext cx="816863" cy="52120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5526018" y="2057400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759142" y="0"/>
                </a:moveTo>
                <a:lnTo>
                  <a:pt x="51511" y="0"/>
                </a:lnTo>
                <a:lnTo>
                  <a:pt x="31457" y="4038"/>
                </a:lnTo>
                <a:lnTo>
                  <a:pt x="15087" y="15074"/>
                </a:lnTo>
                <a:lnTo>
                  <a:pt x="4051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51" y="483171"/>
                </a:lnTo>
                <a:lnTo>
                  <a:pt x="15087" y="499529"/>
                </a:lnTo>
                <a:lnTo>
                  <a:pt x="31457" y="510565"/>
                </a:lnTo>
                <a:lnTo>
                  <a:pt x="51511" y="514604"/>
                </a:lnTo>
                <a:lnTo>
                  <a:pt x="759142" y="514604"/>
                </a:lnTo>
                <a:lnTo>
                  <a:pt x="779183" y="510565"/>
                </a:lnTo>
                <a:lnTo>
                  <a:pt x="795566" y="499529"/>
                </a:lnTo>
                <a:lnTo>
                  <a:pt x="806602" y="483171"/>
                </a:lnTo>
                <a:lnTo>
                  <a:pt x="810640" y="463143"/>
                </a:lnTo>
                <a:lnTo>
                  <a:pt x="810640" y="51460"/>
                </a:lnTo>
                <a:lnTo>
                  <a:pt x="806602" y="31432"/>
                </a:lnTo>
                <a:lnTo>
                  <a:pt x="795566" y="15074"/>
                </a:lnTo>
                <a:lnTo>
                  <a:pt x="779183" y="4038"/>
                </a:lnTo>
                <a:lnTo>
                  <a:pt x="759142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5527547" y="2058923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0" y="51460"/>
                </a:moveTo>
                <a:lnTo>
                  <a:pt x="4051" y="31432"/>
                </a:lnTo>
                <a:lnTo>
                  <a:pt x="15087" y="15074"/>
                </a:lnTo>
                <a:lnTo>
                  <a:pt x="31457" y="4038"/>
                </a:lnTo>
                <a:lnTo>
                  <a:pt x="51498" y="0"/>
                </a:lnTo>
                <a:lnTo>
                  <a:pt x="759142" y="0"/>
                </a:lnTo>
                <a:lnTo>
                  <a:pt x="779183" y="4038"/>
                </a:lnTo>
                <a:lnTo>
                  <a:pt x="795553" y="15074"/>
                </a:lnTo>
                <a:lnTo>
                  <a:pt x="806589" y="31432"/>
                </a:lnTo>
                <a:lnTo>
                  <a:pt x="810641" y="51460"/>
                </a:lnTo>
                <a:lnTo>
                  <a:pt x="810641" y="463143"/>
                </a:lnTo>
                <a:lnTo>
                  <a:pt x="806589" y="483171"/>
                </a:lnTo>
                <a:lnTo>
                  <a:pt x="795553" y="499529"/>
                </a:lnTo>
                <a:lnTo>
                  <a:pt x="779183" y="510565"/>
                </a:lnTo>
                <a:lnTo>
                  <a:pt x="759142" y="514604"/>
                </a:lnTo>
                <a:lnTo>
                  <a:pt x="51498" y="514604"/>
                </a:lnTo>
                <a:lnTo>
                  <a:pt x="31457" y="510565"/>
                </a:lnTo>
                <a:lnTo>
                  <a:pt x="15087" y="499529"/>
                </a:lnTo>
                <a:lnTo>
                  <a:pt x="4051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8064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 txBox="1"/>
          <p:nvPr/>
        </p:nvSpPr>
        <p:spPr>
          <a:xfrm>
            <a:off x="5587357" y="2077362"/>
            <a:ext cx="685800" cy="4248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34620" marR="120650" indent="-2540">
              <a:lnSpc>
                <a:spcPct val="120000"/>
              </a:lnSpc>
              <a:spcBef>
                <a:spcPts val="100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[W </a:t>
            </a:r>
            <a:r>
              <a:rPr dirty="0" sz="700" spc="-10">
                <a:solidFill>
                  <a:srgbClr val="3A3A3A"/>
                </a:solidFill>
                <a:latin typeface="Arial"/>
                <a:cs typeface="Arial"/>
              </a:rPr>
              <a:t>hen]  </a:t>
            </a:r>
            <a:r>
              <a:rPr dirty="0" sz="700" spc="5">
                <a:solidFill>
                  <a:srgbClr val="3A3A3A"/>
                </a:solidFill>
                <a:latin typeface="Arial"/>
                <a:cs typeface="Arial"/>
              </a:rPr>
              <a:t>c</a:t>
            </a:r>
            <a:r>
              <a:rPr dirty="0" sz="700" spc="-10">
                <a:solidFill>
                  <a:srgbClr val="3A3A3A"/>
                </a:solidFill>
                <a:latin typeface="Arial"/>
                <a:cs typeface="Arial"/>
              </a:rPr>
              <a:t>au</a:t>
            </a:r>
            <a:r>
              <a:rPr dirty="0" sz="700" spc="5">
                <a:solidFill>
                  <a:srgbClr val="3A3A3A"/>
                </a:solidFill>
                <a:latin typeface="Arial"/>
                <a:cs typeface="Arial"/>
              </a:rPr>
              <a:t>s</a:t>
            </a:r>
            <a:r>
              <a:rPr dirty="0" sz="700" spc="-10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d</a:t>
            </a:r>
            <a:r>
              <a:rPr dirty="0" sz="700" spc="-10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35">
                <a:solidFill>
                  <a:srgbClr val="3A3A3A"/>
                </a:solidFill>
                <a:latin typeface="Arial"/>
                <a:cs typeface="Arial"/>
              </a:rPr>
              <a:t>b</a:t>
            </a:r>
            <a:r>
              <a:rPr dirty="0" sz="700" spc="-65">
                <a:solidFill>
                  <a:srgbClr val="3A3A3A"/>
                </a:solidFill>
                <a:latin typeface="Arial"/>
                <a:cs typeface="Arial"/>
              </a:rPr>
              <a:t>y?</a:t>
            </a:r>
            <a:endParaRPr sz="7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85"/>
              </a:spcBef>
            </a:pPr>
            <a:r>
              <a:rPr dirty="0" sz="700" spc="10">
                <a:solidFill>
                  <a:srgbClr val="3A3A3A"/>
                </a:solidFill>
                <a:latin typeface="Arial"/>
                <a:cs typeface="Arial"/>
              </a:rPr>
              <a:t>(Why</a:t>
            </a:r>
            <a:r>
              <a:rPr dirty="0" sz="700" spc="-1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10">
                <a:solidFill>
                  <a:srgbClr val="3A3A3A"/>
                </a:solidFill>
                <a:latin typeface="Arial"/>
                <a:cs typeface="Arial"/>
              </a:rPr>
              <a:t>the when?)</a:t>
            </a:r>
            <a:endParaRPr sz="700">
              <a:latin typeface="Arial"/>
              <a:cs typeface="Arial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4937759" y="2715767"/>
            <a:ext cx="816863" cy="5242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5029203" y="2807207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761987" y="0"/>
                </a:moveTo>
                <a:lnTo>
                  <a:pt x="51689" y="0"/>
                </a:lnTo>
                <a:lnTo>
                  <a:pt x="31572" y="4038"/>
                </a:lnTo>
                <a:lnTo>
                  <a:pt x="15138" y="15074"/>
                </a:lnTo>
                <a:lnTo>
                  <a:pt x="4064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64" y="483171"/>
                </a:lnTo>
                <a:lnTo>
                  <a:pt x="15138" y="499529"/>
                </a:lnTo>
                <a:lnTo>
                  <a:pt x="31572" y="510565"/>
                </a:lnTo>
                <a:lnTo>
                  <a:pt x="51689" y="514604"/>
                </a:lnTo>
                <a:lnTo>
                  <a:pt x="761987" y="514604"/>
                </a:lnTo>
                <a:lnTo>
                  <a:pt x="782104" y="510565"/>
                </a:lnTo>
                <a:lnTo>
                  <a:pt x="798537" y="499529"/>
                </a:lnTo>
                <a:lnTo>
                  <a:pt x="809625" y="483171"/>
                </a:lnTo>
                <a:lnTo>
                  <a:pt x="813689" y="463143"/>
                </a:lnTo>
                <a:lnTo>
                  <a:pt x="813689" y="51460"/>
                </a:lnTo>
                <a:lnTo>
                  <a:pt x="809625" y="31432"/>
                </a:lnTo>
                <a:lnTo>
                  <a:pt x="798537" y="15074"/>
                </a:lnTo>
                <a:lnTo>
                  <a:pt x="782104" y="4038"/>
                </a:lnTo>
                <a:lnTo>
                  <a:pt x="761987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5030723" y="2808732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0" y="51460"/>
                </a:moveTo>
                <a:lnTo>
                  <a:pt x="4064" y="31432"/>
                </a:lnTo>
                <a:lnTo>
                  <a:pt x="15138" y="15074"/>
                </a:lnTo>
                <a:lnTo>
                  <a:pt x="31572" y="4038"/>
                </a:lnTo>
                <a:lnTo>
                  <a:pt x="51701" y="0"/>
                </a:lnTo>
                <a:lnTo>
                  <a:pt x="761987" y="0"/>
                </a:lnTo>
                <a:lnTo>
                  <a:pt x="782116" y="4038"/>
                </a:lnTo>
                <a:lnTo>
                  <a:pt x="798550" y="15074"/>
                </a:lnTo>
                <a:lnTo>
                  <a:pt x="809625" y="31432"/>
                </a:lnTo>
                <a:lnTo>
                  <a:pt x="813688" y="51460"/>
                </a:lnTo>
                <a:lnTo>
                  <a:pt x="813688" y="463143"/>
                </a:lnTo>
                <a:lnTo>
                  <a:pt x="809625" y="483171"/>
                </a:lnTo>
                <a:lnTo>
                  <a:pt x="798550" y="499529"/>
                </a:lnTo>
                <a:lnTo>
                  <a:pt x="782116" y="510565"/>
                </a:lnTo>
                <a:lnTo>
                  <a:pt x="761987" y="514604"/>
                </a:lnTo>
                <a:lnTo>
                  <a:pt x="51701" y="514604"/>
                </a:lnTo>
                <a:lnTo>
                  <a:pt x="31572" y="510565"/>
                </a:lnTo>
                <a:lnTo>
                  <a:pt x="15138" y="499529"/>
                </a:lnTo>
                <a:lnTo>
                  <a:pt x="4064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 txBox="1"/>
          <p:nvPr/>
        </p:nvSpPr>
        <p:spPr>
          <a:xfrm>
            <a:off x="5187462" y="2986627"/>
            <a:ext cx="46990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5928359" y="2715767"/>
            <a:ext cx="816851" cy="5242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6019803" y="2807207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761987" y="0"/>
                </a:moveTo>
                <a:lnTo>
                  <a:pt x="51689" y="0"/>
                </a:lnTo>
                <a:lnTo>
                  <a:pt x="31572" y="4038"/>
                </a:lnTo>
                <a:lnTo>
                  <a:pt x="15138" y="15074"/>
                </a:lnTo>
                <a:lnTo>
                  <a:pt x="4064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64" y="483171"/>
                </a:lnTo>
                <a:lnTo>
                  <a:pt x="15138" y="499529"/>
                </a:lnTo>
                <a:lnTo>
                  <a:pt x="31572" y="510565"/>
                </a:lnTo>
                <a:lnTo>
                  <a:pt x="51689" y="514604"/>
                </a:lnTo>
                <a:lnTo>
                  <a:pt x="761987" y="514604"/>
                </a:lnTo>
                <a:lnTo>
                  <a:pt x="782104" y="510565"/>
                </a:lnTo>
                <a:lnTo>
                  <a:pt x="798537" y="499529"/>
                </a:lnTo>
                <a:lnTo>
                  <a:pt x="809625" y="483171"/>
                </a:lnTo>
                <a:lnTo>
                  <a:pt x="813689" y="463143"/>
                </a:lnTo>
                <a:lnTo>
                  <a:pt x="813689" y="51460"/>
                </a:lnTo>
                <a:lnTo>
                  <a:pt x="809625" y="31432"/>
                </a:lnTo>
                <a:lnTo>
                  <a:pt x="798537" y="15074"/>
                </a:lnTo>
                <a:lnTo>
                  <a:pt x="782104" y="4038"/>
                </a:lnTo>
                <a:lnTo>
                  <a:pt x="761987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6021323" y="2808732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0" y="51460"/>
                </a:moveTo>
                <a:lnTo>
                  <a:pt x="4064" y="31432"/>
                </a:lnTo>
                <a:lnTo>
                  <a:pt x="15138" y="15074"/>
                </a:lnTo>
                <a:lnTo>
                  <a:pt x="31572" y="4038"/>
                </a:lnTo>
                <a:lnTo>
                  <a:pt x="51701" y="0"/>
                </a:lnTo>
                <a:lnTo>
                  <a:pt x="761987" y="0"/>
                </a:lnTo>
                <a:lnTo>
                  <a:pt x="782116" y="4038"/>
                </a:lnTo>
                <a:lnTo>
                  <a:pt x="798550" y="15074"/>
                </a:lnTo>
                <a:lnTo>
                  <a:pt x="809625" y="31432"/>
                </a:lnTo>
                <a:lnTo>
                  <a:pt x="813688" y="51460"/>
                </a:lnTo>
                <a:lnTo>
                  <a:pt x="813688" y="463143"/>
                </a:lnTo>
                <a:lnTo>
                  <a:pt x="809625" y="483171"/>
                </a:lnTo>
                <a:lnTo>
                  <a:pt x="798550" y="499529"/>
                </a:lnTo>
                <a:lnTo>
                  <a:pt x="782116" y="510565"/>
                </a:lnTo>
                <a:lnTo>
                  <a:pt x="761987" y="514604"/>
                </a:lnTo>
                <a:lnTo>
                  <a:pt x="51701" y="514604"/>
                </a:lnTo>
                <a:lnTo>
                  <a:pt x="31572" y="510565"/>
                </a:lnTo>
                <a:lnTo>
                  <a:pt x="15138" y="499529"/>
                </a:lnTo>
                <a:lnTo>
                  <a:pt x="4064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 txBox="1"/>
          <p:nvPr/>
        </p:nvSpPr>
        <p:spPr>
          <a:xfrm>
            <a:off x="6178119" y="2986627"/>
            <a:ext cx="46990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7412736" y="1965960"/>
            <a:ext cx="816863" cy="52120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7507219" y="2057400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759142" y="0"/>
                </a:moveTo>
                <a:lnTo>
                  <a:pt x="51511" y="0"/>
                </a:lnTo>
                <a:lnTo>
                  <a:pt x="31457" y="4038"/>
                </a:lnTo>
                <a:lnTo>
                  <a:pt x="15087" y="15074"/>
                </a:lnTo>
                <a:lnTo>
                  <a:pt x="4051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51" y="483171"/>
                </a:lnTo>
                <a:lnTo>
                  <a:pt x="15087" y="499529"/>
                </a:lnTo>
                <a:lnTo>
                  <a:pt x="31457" y="510565"/>
                </a:lnTo>
                <a:lnTo>
                  <a:pt x="51511" y="514604"/>
                </a:lnTo>
                <a:lnTo>
                  <a:pt x="759142" y="514604"/>
                </a:lnTo>
                <a:lnTo>
                  <a:pt x="779183" y="510565"/>
                </a:lnTo>
                <a:lnTo>
                  <a:pt x="795566" y="499529"/>
                </a:lnTo>
                <a:lnTo>
                  <a:pt x="806602" y="483171"/>
                </a:lnTo>
                <a:lnTo>
                  <a:pt x="810640" y="463143"/>
                </a:lnTo>
                <a:lnTo>
                  <a:pt x="810640" y="51460"/>
                </a:lnTo>
                <a:lnTo>
                  <a:pt x="806602" y="31432"/>
                </a:lnTo>
                <a:lnTo>
                  <a:pt x="795566" y="15074"/>
                </a:lnTo>
                <a:lnTo>
                  <a:pt x="779183" y="4038"/>
                </a:lnTo>
                <a:lnTo>
                  <a:pt x="759142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7508747" y="2058923"/>
            <a:ext cx="810895" cy="514984"/>
          </a:xfrm>
          <a:custGeom>
            <a:avLst/>
            <a:gdLst/>
            <a:ahLst/>
            <a:cxnLst/>
            <a:rect l="l" t="t" r="r" b="b"/>
            <a:pathLst>
              <a:path w="810895" h="514985">
                <a:moveTo>
                  <a:pt x="0" y="51460"/>
                </a:moveTo>
                <a:lnTo>
                  <a:pt x="4051" y="31432"/>
                </a:lnTo>
                <a:lnTo>
                  <a:pt x="15087" y="15074"/>
                </a:lnTo>
                <a:lnTo>
                  <a:pt x="31457" y="4038"/>
                </a:lnTo>
                <a:lnTo>
                  <a:pt x="51498" y="0"/>
                </a:lnTo>
                <a:lnTo>
                  <a:pt x="759142" y="0"/>
                </a:lnTo>
                <a:lnTo>
                  <a:pt x="779183" y="4038"/>
                </a:lnTo>
                <a:lnTo>
                  <a:pt x="795553" y="15074"/>
                </a:lnTo>
                <a:lnTo>
                  <a:pt x="806589" y="31432"/>
                </a:lnTo>
                <a:lnTo>
                  <a:pt x="810641" y="51460"/>
                </a:lnTo>
                <a:lnTo>
                  <a:pt x="810641" y="463143"/>
                </a:lnTo>
                <a:lnTo>
                  <a:pt x="806589" y="483171"/>
                </a:lnTo>
                <a:lnTo>
                  <a:pt x="795553" y="499529"/>
                </a:lnTo>
                <a:lnTo>
                  <a:pt x="779183" y="510565"/>
                </a:lnTo>
                <a:lnTo>
                  <a:pt x="759142" y="514604"/>
                </a:lnTo>
                <a:lnTo>
                  <a:pt x="51498" y="514604"/>
                </a:lnTo>
                <a:lnTo>
                  <a:pt x="31457" y="510565"/>
                </a:lnTo>
                <a:lnTo>
                  <a:pt x="15087" y="499529"/>
                </a:lnTo>
                <a:lnTo>
                  <a:pt x="4051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8064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 txBox="1"/>
          <p:nvPr/>
        </p:nvSpPr>
        <p:spPr>
          <a:xfrm>
            <a:off x="7554506" y="2077362"/>
            <a:ext cx="716280" cy="4248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49860" marR="135890" indent="-2540">
              <a:lnSpc>
                <a:spcPct val="120000"/>
              </a:lnSpc>
              <a:spcBef>
                <a:spcPts val="100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[W here]  </a:t>
            </a:r>
            <a:r>
              <a:rPr dirty="0" sz="700" spc="5">
                <a:solidFill>
                  <a:srgbClr val="3A3A3A"/>
                </a:solidFill>
                <a:latin typeface="Arial"/>
                <a:cs typeface="Arial"/>
              </a:rPr>
              <a:t>c</a:t>
            </a:r>
            <a:r>
              <a:rPr dirty="0" sz="700" spc="-10">
                <a:solidFill>
                  <a:srgbClr val="3A3A3A"/>
                </a:solidFill>
                <a:latin typeface="Arial"/>
                <a:cs typeface="Arial"/>
              </a:rPr>
              <a:t>au</a:t>
            </a:r>
            <a:r>
              <a:rPr dirty="0" sz="700" spc="5">
                <a:solidFill>
                  <a:srgbClr val="3A3A3A"/>
                </a:solidFill>
                <a:latin typeface="Arial"/>
                <a:cs typeface="Arial"/>
              </a:rPr>
              <a:t>s</a:t>
            </a:r>
            <a:r>
              <a:rPr dirty="0" sz="700" spc="-10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d</a:t>
            </a:r>
            <a:r>
              <a:rPr dirty="0" sz="700" spc="-10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35">
                <a:solidFill>
                  <a:srgbClr val="3A3A3A"/>
                </a:solidFill>
                <a:latin typeface="Arial"/>
                <a:cs typeface="Arial"/>
              </a:rPr>
              <a:t>b</a:t>
            </a:r>
            <a:r>
              <a:rPr dirty="0" sz="700" spc="-65">
                <a:solidFill>
                  <a:srgbClr val="3A3A3A"/>
                </a:solidFill>
                <a:latin typeface="Arial"/>
                <a:cs typeface="Arial"/>
              </a:rPr>
              <a:t>y?</a:t>
            </a:r>
            <a:endParaRPr sz="7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85"/>
              </a:spcBef>
            </a:pPr>
            <a:r>
              <a:rPr dirty="0" sz="700" spc="10">
                <a:solidFill>
                  <a:srgbClr val="3A3A3A"/>
                </a:solidFill>
                <a:latin typeface="Arial"/>
                <a:cs typeface="Arial"/>
              </a:rPr>
              <a:t>(Why</a:t>
            </a:r>
            <a:r>
              <a:rPr dirty="0" sz="700" spc="-7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10">
                <a:solidFill>
                  <a:srgbClr val="3A3A3A"/>
                </a:solidFill>
                <a:latin typeface="Arial"/>
                <a:cs typeface="Arial"/>
              </a:rPr>
              <a:t>the</a:t>
            </a:r>
            <a:r>
              <a:rPr dirty="0" sz="700" spc="-10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where?)</a:t>
            </a:r>
            <a:endParaRPr sz="700">
              <a:latin typeface="Arial"/>
              <a:cs typeface="Arial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6918959" y="2715767"/>
            <a:ext cx="816863" cy="52425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7010403" y="2807207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761987" y="0"/>
                </a:moveTo>
                <a:lnTo>
                  <a:pt x="51689" y="0"/>
                </a:lnTo>
                <a:lnTo>
                  <a:pt x="31572" y="4038"/>
                </a:lnTo>
                <a:lnTo>
                  <a:pt x="15138" y="15074"/>
                </a:lnTo>
                <a:lnTo>
                  <a:pt x="4064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64" y="483171"/>
                </a:lnTo>
                <a:lnTo>
                  <a:pt x="15138" y="499529"/>
                </a:lnTo>
                <a:lnTo>
                  <a:pt x="31572" y="510565"/>
                </a:lnTo>
                <a:lnTo>
                  <a:pt x="51689" y="514604"/>
                </a:lnTo>
                <a:lnTo>
                  <a:pt x="761987" y="514604"/>
                </a:lnTo>
                <a:lnTo>
                  <a:pt x="782104" y="510565"/>
                </a:lnTo>
                <a:lnTo>
                  <a:pt x="798537" y="499529"/>
                </a:lnTo>
                <a:lnTo>
                  <a:pt x="809625" y="483171"/>
                </a:lnTo>
                <a:lnTo>
                  <a:pt x="813689" y="463143"/>
                </a:lnTo>
                <a:lnTo>
                  <a:pt x="813689" y="51460"/>
                </a:lnTo>
                <a:lnTo>
                  <a:pt x="809625" y="31432"/>
                </a:lnTo>
                <a:lnTo>
                  <a:pt x="798537" y="15074"/>
                </a:lnTo>
                <a:lnTo>
                  <a:pt x="782104" y="4038"/>
                </a:lnTo>
                <a:lnTo>
                  <a:pt x="761987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7011923" y="2808732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0" y="51460"/>
                </a:moveTo>
                <a:lnTo>
                  <a:pt x="4064" y="31432"/>
                </a:lnTo>
                <a:lnTo>
                  <a:pt x="15138" y="15074"/>
                </a:lnTo>
                <a:lnTo>
                  <a:pt x="31572" y="4038"/>
                </a:lnTo>
                <a:lnTo>
                  <a:pt x="51701" y="0"/>
                </a:lnTo>
                <a:lnTo>
                  <a:pt x="761987" y="0"/>
                </a:lnTo>
                <a:lnTo>
                  <a:pt x="782116" y="4038"/>
                </a:lnTo>
                <a:lnTo>
                  <a:pt x="798550" y="15074"/>
                </a:lnTo>
                <a:lnTo>
                  <a:pt x="809625" y="31432"/>
                </a:lnTo>
                <a:lnTo>
                  <a:pt x="813688" y="51460"/>
                </a:lnTo>
                <a:lnTo>
                  <a:pt x="813688" y="463143"/>
                </a:lnTo>
                <a:lnTo>
                  <a:pt x="809625" y="483171"/>
                </a:lnTo>
                <a:lnTo>
                  <a:pt x="798550" y="499529"/>
                </a:lnTo>
                <a:lnTo>
                  <a:pt x="782116" y="510565"/>
                </a:lnTo>
                <a:lnTo>
                  <a:pt x="761987" y="514604"/>
                </a:lnTo>
                <a:lnTo>
                  <a:pt x="51701" y="514604"/>
                </a:lnTo>
                <a:lnTo>
                  <a:pt x="31572" y="510565"/>
                </a:lnTo>
                <a:lnTo>
                  <a:pt x="15138" y="499529"/>
                </a:lnTo>
                <a:lnTo>
                  <a:pt x="4064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 txBox="1"/>
          <p:nvPr/>
        </p:nvSpPr>
        <p:spPr>
          <a:xfrm>
            <a:off x="7168775" y="2986627"/>
            <a:ext cx="46990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6918960" y="3468623"/>
            <a:ext cx="816863" cy="52120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7010403" y="3557015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761987" y="0"/>
                </a:moveTo>
                <a:lnTo>
                  <a:pt x="51689" y="0"/>
                </a:lnTo>
                <a:lnTo>
                  <a:pt x="31572" y="4038"/>
                </a:lnTo>
                <a:lnTo>
                  <a:pt x="15138" y="15074"/>
                </a:lnTo>
                <a:lnTo>
                  <a:pt x="4064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64" y="483171"/>
                </a:lnTo>
                <a:lnTo>
                  <a:pt x="15138" y="499529"/>
                </a:lnTo>
                <a:lnTo>
                  <a:pt x="31572" y="510565"/>
                </a:lnTo>
                <a:lnTo>
                  <a:pt x="51689" y="514604"/>
                </a:lnTo>
                <a:lnTo>
                  <a:pt x="761987" y="514604"/>
                </a:lnTo>
                <a:lnTo>
                  <a:pt x="782104" y="510565"/>
                </a:lnTo>
                <a:lnTo>
                  <a:pt x="798537" y="499529"/>
                </a:lnTo>
                <a:lnTo>
                  <a:pt x="809625" y="483171"/>
                </a:lnTo>
                <a:lnTo>
                  <a:pt x="813689" y="463143"/>
                </a:lnTo>
                <a:lnTo>
                  <a:pt x="813689" y="51460"/>
                </a:lnTo>
                <a:lnTo>
                  <a:pt x="809625" y="31432"/>
                </a:lnTo>
                <a:lnTo>
                  <a:pt x="798537" y="15074"/>
                </a:lnTo>
                <a:lnTo>
                  <a:pt x="782104" y="4038"/>
                </a:lnTo>
                <a:lnTo>
                  <a:pt x="761987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7011923" y="3558540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0" y="51460"/>
                </a:moveTo>
                <a:lnTo>
                  <a:pt x="4064" y="31432"/>
                </a:lnTo>
                <a:lnTo>
                  <a:pt x="15138" y="15074"/>
                </a:lnTo>
                <a:lnTo>
                  <a:pt x="31572" y="4038"/>
                </a:lnTo>
                <a:lnTo>
                  <a:pt x="51701" y="0"/>
                </a:lnTo>
                <a:lnTo>
                  <a:pt x="761987" y="0"/>
                </a:lnTo>
                <a:lnTo>
                  <a:pt x="782116" y="4038"/>
                </a:lnTo>
                <a:lnTo>
                  <a:pt x="798550" y="15074"/>
                </a:lnTo>
                <a:lnTo>
                  <a:pt x="809625" y="31432"/>
                </a:lnTo>
                <a:lnTo>
                  <a:pt x="813688" y="51460"/>
                </a:lnTo>
                <a:lnTo>
                  <a:pt x="813688" y="463143"/>
                </a:lnTo>
                <a:lnTo>
                  <a:pt x="809625" y="483171"/>
                </a:lnTo>
                <a:lnTo>
                  <a:pt x="798550" y="499529"/>
                </a:lnTo>
                <a:lnTo>
                  <a:pt x="782116" y="510565"/>
                </a:lnTo>
                <a:lnTo>
                  <a:pt x="761987" y="514604"/>
                </a:lnTo>
                <a:lnTo>
                  <a:pt x="51701" y="514604"/>
                </a:lnTo>
                <a:lnTo>
                  <a:pt x="31572" y="510565"/>
                </a:lnTo>
                <a:lnTo>
                  <a:pt x="15138" y="499529"/>
                </a:lnTo>
                <a:lnTo>
                  <a:pt x="4064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 txBox="1"/>
          <p:nvPr/>
        </p:nvSpPr>
        <p:spPr>
          <a:xfrm>
            <a:off x="7179474" y="3737047"/>
            <a:ext cx="451484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6918960" y="4218432"/>
            <a:ext cx="816863" cy="52120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7010405" y="4306823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762139" y="0"/>
                </a:moveTo>
                <a:lnTo>
                  <a:pt x="51536" y="0"/>
                </a:lnTo>
                <a:lnTo>
                  <a:pt x="31483" y="4051"/>
                </a:lnTo>
                <a:lnTo>
                  <a:pt x="15087" y="15087"/>
                </a:lnTo>
                <a:lnTo>
                  <a:pt x="4051" y="31457"/>
                </a:lnTo>
                <a:lnTo>
                  <a:pt x="0" y="51498"/>
                </a:lnTo>
                <a:lnTo>
                  <a:pt x="0" y="463486"/>
                </a:lnTo>
                <a:lnTo>
                  <a:pt x="4051" y="483527"/>
                </a:lnTo>
                <a:lnTo>
                  <a:pt x="15087" y="499897"/>
                </a:lnTo>
                <a:lnTo>
                  <a:pt x="31483" y="510933"/>
                </a:lnTo>
                <a:lnTo>
                  <a:pt x="51536" y="514984"/>
                </a:lnTo>
                <a:lnTo>
                  <a:pt x="762139" y="514984"/>
                </a:lnTo>
                <a:lnTo>
                  <a:pt x="782205" y="510933"/>
                </a:lnTo>
                <a:lnTo>
                  <a:pt x="798588" y="499897"/>
                </a:lnTo>
                <a:lnTo>
                  <a:pt x="809637" y="483527"/>
                </a:lnTo>
                <a:lnTo>
                  <a:pt x="813688" y="463486"/>
                </a:lnTo>
                <a:lnTo>
                  <a:pt x="813688" y="51498"/>
                </a:lnTo>
                <a:lnTo>
                  <a:pt x="809637" y="31457"/>
                </a:lnTo>
                <a:lnTo>
                  <a:pt x="798588" y="15087"/>
                </a:lnTo>
                <a:lnTo>
                  <a:pt x="782205" y="4051"/>
                </a:lnTo>
                <a:lnTo>
                  <a:pt x="762139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7011923" y="4308346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0" y="51498"/>
                </a:moveTo>
                <a:lnTo>
                  <a:pt x="4051" y="31457"/>
                </a:lnTo>
                <a:lnTo>
                  <a:pt x="15100" y="15087"/>
                </a:lnTo>
                <a:lnTo>
                  <a:pt x="31483" y="4051"/>
                </a:lnTo>
                <a:lnTo>
                  <a:pt x="51549" y="0"/>
                </a:lnTo>
                <a:lnTo>
                  <a:pt x="762139" y="0"/>
                </a:lnTo>
                <a:lnTo>
                  <a:pt x="782205" y="4051"/>
                </a:lnTo>
                <a:lnTo>
                  <a:pt x="798588" y="15087"/>
                </a:lnTo>
                <a:lnTo>
                  <a:pt x="809637" y="31457"/>
                </a:lnTo>
                <a:lnTo>
                  <a:pt x="813688" y="51498"/>
                </a:lnTo>
                <a:lnTo>
                  <a:pt x="813688" y="463486"/>
                </a:lnTo>
                <a:lnTo>
                  <a:pt x="809637" y="483527"/>
                </a:lnTo>
                <a:lnTo>
                  <a:pt x="798588" y="499897"/>
                </a:lnTo>
                <a:lnTo>
                  <a:pt x="782205" y="510933"/>
                </a:lnTo>
                <a:lnTo>
                  <a:pt x="762139" y="514984"/>
                </a:lnTo>
                <a:lnTo>
                  <a:pt x="51549" y="514984"/>
                </a:lnTo>
                <a:lnTo>
                  <a:pt x="31483" y="510933"/>
                </a:lnTo>
                <a:lnTo>
                  <a:pt x="15100" y="499897"/>
                </a:lnTo>
                <a:lnTo>
                  <a:pt x="4051" y="483527"/>
                </a:lnTo>
                <a:lnTo>
                  <a:pt x="0" y="463486"/>
                </a:lnTo>
                <a:lnTo>
                  <a:pt x="0" y="51498"/>
                </a:lnTo>
                <a:close/>
              </a:path>
            </a:pathLst>
          </a:custGeom>
          <a:ln w="9144">
            <a:solidFill>
              <a:srgbClr val="F796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 txBox="1"/>
          <p:nvPr/>
        </p:nvSpPr>
        <p:spPr>
          <a:xfrm>
            <a:off x="7179474" y="4487468"/>
            <a:ext cx="451484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7909559" y="2715767"/>
            <a:ext cx="816863" cy="52425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8001003" y="2807207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761987" y="0"/>
                </a:moveTo>
                <a:lnTo>
                  <a:pt x="51689" y="0"/>
                </a:lnTo>
                <a:lnTo>
                  <a:pt x="31572" y="4038"/>
                </a:lnTo>
                <a:lnTo>
                  <a:pt x="15138" y="15074"/>
                </a:lnTo>
                <a:lnTo>
                  <a:pt x="4064" y="31432"/>
                </a:lnTo>
                <a:lnTo>
                  <a:pt x="0" y="51460"/>
                </a:lnTo>
                <a:lnTo>
                  <a:pt x="0" y="463143"/>
                </a:lnTo>
                <a:lnTo>
                  <a:pt x="4064" y="483171"/>
                </a:lnTo>
                <a:lnTo>
                  <a:pt x="15138" y="499529"/>
                </a:lnTo>
                <a:lnTo>
                  <a:pt x="31572" y="510565"/>
                </a:lnTo>
                <a:lnTo>
                  <a:pt x="51689" y="514604"/>
                </a:lnTo>
                <a:lnTo>
                  <a:pt x="761987" y="514604"/>
                </a:lnTo>
                <a:lnTo>
                  <a:pt x="782104" y="510565"/>
                </a:lnTo>
                <a:lnTo>
                  <a:pt x="798537" y="499529"/>
                </a:lnTo>
                <a:lnTo>
                  <a:pt x="809625" y="483171"/>
                </a:lnTo>
                <a:lnTo>
                  <a:pt x="813689" y="463143"/>
                </a:lnTo>
                <a:lnTo>
                  <a:pt x="813689" y="51460"/>
                </a:lnTo>
                <a:lnTo>
                  <a:pt x="809625" y="31432"/>
                </a:lnTo>
                <a:lnTo>
                  <a:pt x="798537" y="15074"/>
                </a:lnTo>
                <a:lnTo>
                  <a:pt x="782104" y="4038"/>
                </a:lnTo>
                <a:lnTo>
                  <a:pt x="761987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8002523" y="2808732"/>
            <a:ext cx="814069" cy="514984"/>
          </a:xfrm>
          <a:custGeom>
            <a:avLst/>
            <a:gdLst/>
            <a:ahLst/>
            <a:cxnLst/>
            <a:rect l="l" t="t" r="r" b="b"/>
            <a:pathLst>
              <a:path w="814070" h="514985">
                <a:moveTo>
                  <a:pt x="0" y="51460"/>
                </a:moveTo>
                <a:lnTo>
                  <a:pt x="4064" y="31432"/>
                </a:lnTo>
                <a:lnTo>
                  <a:pt x="15138" y="15074"/>
                </a:lnTo>
                <a:lnTo>
                  <a:pt x="31572" y="4038"/>
                </a:lnTo>
                <a:lnTo>
                  <a:pt x="51701" y="0"/>
                </a:lnTo>
                <a:lnTo>
                  <a:pt x="761987" y="0"/>
                </a:lnTo>
                <a:lnTo>
                  <a:pt x="782116" y="4038"/>
                </a:lnTo>
                <a:lnTo>
                  <a:pt x="798550" y="15074"/>
                </a:lnTo>
                <a:lnTo>
                  <a:pt x="809625" y="31432"/>
                </a:lnTo>
                <a:lnTo>
                  <a:pt x="813688" y="51460"/>
                </a:lnTo>
                <a:lnTo>
                  <a:pt x="813688" y="463143"/>
                </a:lnTo>
                <a:lnTo>
                  <a:pt x="809625" y="483171"/>
                </a:lnTo>
                <a:lnTo>
                  <a:pt x="798550" y="499529"/>
                </a:lnTo>
                <a:lnTo>
                  <a:pt x="782116" y="510565"/>
                </a:lnTo>
                <a:lnTo>
                  <a:pt x="761987" y="514604"/>
                </a:lnTo>
                <a:lnTo>
                  <a:pt x="51701" y="514604"/>
                </a:lnTo>
                <a:lnTo>
                  <a:pt x="31572" y="510565"/>
                </a:lnTo>
                <a:lnTo>
                  <a:pt x="15138" y="499529"/>
                </a:lnTo>
                <a:lnTo>
                  <a:pt x="4064" y="483171"/>
                </a:lnTo>
                <a:lnTo>
                  <a:pt x="0" y="463143"/>
                </a:lnTo>
                <a:lnTo>
                  <a:pt x="0" y="51460"/>
                </a:lnTo>
                <a:close/>
              </a:path>
            </a:pathLst>
          </a:custGeom>
          <a:ln w="9144">
            <a:solidFill>
              <a:srgbClr val="4BAC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 txBox="1"/>
          <p:nvPr/>
        </p:nvSpPr>
        <p:spPr>
          <a:xfrm>
            <a:off x="8159428" y="2986627"/>
            <a:ext cx="46990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solidFill>
                  <a:srgbClr val="3A3A3A"/>
                </a:solidFill>
                <a:latin typeface="Arial"/>
                <a:cs typeface="Arial"/>
              </a:rPr>
              <a:t>Caused</a:t>
            </a:r>
            <a:r>
              <a:rPr dirty="0" sz="700" spc="-1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700" spc="-55">
                <a:solidFill>
                  <a:srgbClr val="3A3A3A"/>
                </a:solidFill>
                <a:latin typeface="Arial"/>
                <a:cs typeface="Arial"/>
              </a:rPr>
              <a:t>by?</a:t>
            </a:r>
            <a:endParaRPr sz="700">
              <a:latin typeface="Arial"/>
              <a:cs typeface="Arial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241554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10"/>
              <a:t>Challenges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48265" y="966405"/>
            <a:ext cx="3801745" cy="4062095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marL="356870" marR="221615" indent="-344170">
              <a:lnSpc>
                <a:spcPts val="1920"/>
              </a:lnSpc>
              <a:spcBef>
                <a:spcPts val="55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Invalid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cause(s)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(e.g.,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excuses);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dig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deeper to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find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out the </a:t>
            </a:r>
            <a:r>
              <a:rPr dirty="0" sz="2000" spc="-25">
                <a:solidFill>
                  <a:srgbClr val="3A3A3A"/>
                </a:solidFill>
                <a:latin typeface="Arial"/>
                <a:cs typeface="Arial"/>
              </a:rPr>
              <a:t>‘why’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of the</a:t>
            </a:r>
            <a:r>
              <a:rPr dirty="0" sz="2000" spc="2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following: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3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Human</a:t>
            </a:r>
            <a:r>
              <a:rPr dirty="0" sz="1700" spc="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Error</a:t>
            </a:r>
            <a:endParaRPr sz="17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Mistake</a:t>
            </a:r>
            <a:endParaRPr sz="17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Distraction</a:t>
            </a:r>
            <a:endParaRPr sz="1700">
              <a:latin typeface="Arial"/>
              <a:cs typeface="Arial"/>
            </a:endParaRPr>
          </a:p>
          <a:p>
            <a:pPr marL="353695" marR="671195" indent="-340995">
              <a:lnSpc>
                <a:spcPts val="1920"/>
              </a:lnSpc>
              <a:spcBef>
                <a:spcPts val="1075"/>
              </a:spcBef>
              <a:buChar char="•"/>
              <a:tabLst>
                <a:tab pos="353695" algn="l"/>
                <a:tab pos="354330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Unacceptable Corrective  Actions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2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Reminded</a:t>
            </a:r>
            <a:r>
              <a:rPr dirty="0" sz="1700" spc="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employees</a:t>
            </a:r>
            <a:endParaRPr sz="1700">
              <a:latin typeface="Arial"/>
              <a:cs typeface="Arial"/>
            </a:endParaRPr>
          </a:p>
          <a:p>
            <a:pPr lvl="1" marL="756285" marR="127635" indent="-286385">
              <a:lnSpc>
                <a:spcPct val="78500"/>
              </a:lnSpc>
              <a:spcBef>
                <a:spcPts val="99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Retraining (may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use if</a:t>
            </a:r>
            <a:r>
              <a:rPr dirty="0" sz="1700" spc="-1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process 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has changed or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SOPs are 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updated or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training </a:t>
            </a:r>
            <a:r>
              <a:rPr dirty="0" sz="1700" spc="-15">
                <a:solidFill>
                  <a:srgbClr val="3A3A3A"/>
                </a:solidFill>
                <a:latin typeface="Arial"/>
                <a:cs typeface="Arial"/>
              </a:rPr>
              <a:t>was 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inadequate)</a:t>
            </a:r>
            <a:endParaRPr sz="17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Instructed to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pay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more</a:t>
            </a:r>
            <a:r>
              <a:rPr dirty="0" sz="1700" spc="-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attention</a:t>
            </a:r>
            <a:endParaRPr sz="17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07181" y="966405"/>
            <a:ext cx="996950" cy="3295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000" spc="-10" b="1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2000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2000" spc="-10" b="1">
                <a:solidFill>
                  <a:srgbClr val="3A3A3A"/>
                </a:solidFill>
                <a:latin typeface="Arial"/>
                <a:cs typeface="Arial"/>
              </a:rPr>
              <a:t>s</a:t>
            </a:r>
            <a:r>
              <a:rPr dirty="0" sz="2000" b="1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2000" spc="-10" b="1">
                <a:solidFill>
                  <a:srgbClr val="3A3A3A"/>
                </a:solidFill>
                <a:latin typeface="Arial"/>
                <a:cs typeface="Arial"/>
              </a:rPr>
              <a:t>ea</a:t>
            </a:r>
            <a:r>
              <a:rPr dirty="0" sz="2000" b="1">
                <a:solidFill>
                  <a:srgbClr val="3A3A3A"/>
                </a:solidFill>
                <a:latin typeface="Arial"/>
                <a:cs typeface="Arial"/>
              </a:rPr>
              <a:t>d</a:t>
            </a:r>
            <a:r>
              <a:rPr dirty="0" sz="2000" spc="-5" b="1">
                <a:solidFill>
                  <a:srgbClr val="3A3A3A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idx="3" sz="half"/>
          </p:nvPr>
        </p:nvSpPr>
        <p:spPr>
          <a:prstGeom prst="rect"/>
        </p:spPr>
        <p:txBody>
          <a:bodyPr wrap="square" lIns="0" tIns="70485" rIns="0" bIns="0" rtlCol="0" vert="horz">
            <a:spAutoFit/>
          </a:bodyPr>
          <a:lstStyle/>
          <a:p>
            <a:pPr marL="356870" marR="518159" indent="-344170">
              <a:lnSpc>
                <a:spcPts val="1920"/>
              </a:lnSpc>
              <a:spcBef>
                <a:spcPts val="55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pc="-5"/>
              <a:t>Improve processes</a:t>
            </a:r>
            <a:r>
              <a:rPr dirty="0" spc="-235"/>
              <a:t> </a:t>
            </a:r>
            <a:r>
              <a:rPr dirty="0" spc="-10"/>
              <a:t>and/or  procedures</a:t>
            </a:r>
          </a:p>
          <a:p>
            <a:pPr marL="356870" marR="104775" indent="-344170">
              <a:lnSpc>
                <a:spcPts val="1920"/>
              </a:lnSpc>
              <a:spcBef>
                <a:spcPts val="110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pc="-15"/>
              <a:t>Utilize </a:t>
            </a:r>
            <a:r>
              <a:rPr dirty="0" spc="-10"/>
              <a:t>engineering controls to  </a:t>
            </a:r>
            <a:r>
              <a:rPr dirty="0" spc="-5"/>
              <a:t>minimize human </a:t>
            </a:r>
            <a:r>
              <a:rPr dirty="0" spc="-45"/>
              <a:t>error,  </a:t>
            </a:r>
            <a:r>
              <a:rPr dirty="0"/>
              <a:t>mistakes, </a:t>
            </a:r>
            <a:r>
              <a:rPr dirty="0" spc="-10"/>
              <a:t>distractions,</a:t>
            </a:r>
            <a:r>
              <a:rPr dirty="0" spc="-240"/>
              <a:t> </a:t>
            </a:r>
            <a:r>
              <a:rPr dirty="0" spc="-5"/>
              <a:t>etc.</a:t>
            </a:r>
          </a:p>
          <a:p>
            <a:pPr marL="356870" marR="5080" indent="-344170">
              <a:lnSpc>
                <a:spcPts val="1920"/>
              </a:lnSpc>
              <a:spcBef>
                <a:spcPts val="11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pc="-5"/>
              <a:t>Use checklists </a:t>
            </a:r>
            <a:r>
              <a:rPr dirty="0" spc="-10"/>
              <a:t>as </a:t>
            </a:r>
            <a:r>
              <a:rPr dirty="0" spc="-5"/>
              <a:t>reminders</a:t>
            </a:r>
            <a:r>
              <a:rPr dirty="0" spc="-185"/>
              <a:t> </a:t>
            </a:r>
            <a:r>
              <a:rPr dirty="0" spc="-10"/>
              <a:t>of  </a:t>
            </a:r>
            <a:r>
              <a:rPr dirty="0"/>
              <a:t>tasks</a:t>
            </a:r>
          </a:p>
          <a:p>
            <a:pPr marL="356870" marR="109855" indent="-344170">
              <a:lnSpc>
                <a:spcPts val="1920"/>
              </a:lnSpc>
              <a:spcBef>
                <a:spcPts val="110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pc="-5"/>
              <a:t>Communicate </a:t>
            </a:r>
            <a:r>
              <a:rPr dirty="0" spc="-10"/>
              <a:t>new</a:t>
            </a:r>
            <a:r>
              <a:rPr dirty="0" spc="-150"/>
              <a:t> </a:t>
            </a:r>
            <a:r>
              <a:rPr dirty="0" spc="-5"/>
              <a:t>processes  </a:t>
            </a:r>
            <a:r>
              <a:rPr dirty="0" spc="-15"/>
              <a:t>with </a:t>
            </a:r>
            <a:r>
              <a:rPr dirty="0" spc="-10"/>
              <a:t>training and </a:t>
            </a:r>
            <a:r>
              <a:rPr dirty="0" spc="-5"/>
              <a:t>ensure </a:t>
            </a:r>
            <a:r>
              <a:rPr dirty="0" spc="-10"/>
              <a:t>it </a:t>
            </a:r>
            <a:r>
              <a:rPr dirty="0" spc="-15"/>
              <a:t>is  </a:t>
            </a:r>
            <a:r>
              <a:rPr dirty="0" spc="-10"/>
              <a:t>conducted and </a:t>
            </a:r>
            <a:r>
              <a:rPr dirty="0" spc="-5"/>
              <a:t>documented  </a:t>
            </a:r>
            <a:r>
              <a:rPr dirty="0" spc="-10"/>
              <a:t>prior to </a:t>
            </a:r>
            <a:r>
              <a:rPr dirty="0" spc="-15"/>
              <a:t>employee </a:t>
            </a:r>
            <a:r>
              <a:rPr dirty="0" spc="-5"/>
              <a:t>performing  </a:t>
            </a:r>
            <a:r>
              <a:rPr dirty="0" spc="-15"/>
              <a:t>work</a:t>
            </a:r>
          </a:p>
          <a:p>
            <a:pPr marL="356870" marR="412115" indent="-344170">
              <a:lnSpc>
                <a:spcPts val="1920"/>
              </a:lnSpc>
              <a:spcBef>
                <a:spcPts val="108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pc="-15"/>
              <a:t>Evaluate </a:t>
            </a:r>
            <a:r>
              <a:rPr dirty="0" spc="-10"/>
              <a:t>new </a:t>
            </a:r>
            <a:r>
              <a:rPr dirty="0" spc="-5"/>
              <a:t>processes</a:t>
            </a:r>
            <a:r>
              <a:rPr dirty="0" spc="-90"/>
              <a:t> </a:t>
            </a:r>
            <a:r>
              <a:rPr dirty="0" spc="-10"/>
              <a:t>to  </a:t>
            </a:r>
            <a:r>
              <a:rPr dirty="0" spc="-5"/>
              <a:t>ensure</a:t>
            </a:r>
            <a:r>
              <a:rPr dirty="0" spc="-40"/>
              <a:t> </a:t>
            </a:r>
            <a:r>
              <a:rPr dirty="0"/>
              <a:t>success</a:t>
            </a:r>
          </a:p>
        </p:txBody>
      </p:sp>
      <p:sp>
        <p:nvSpPr>
          <p:cNvPr id="6" name="object 6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12920" y="1411224"/>
            <a:ext cx="4404359" cy="36667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625157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5"/>
              <a:t>What </a:t>
            </a:r>
            <a:r>
              <a:rPr dirty="0" sz="4000"/>
              <a:t>is </a:t>
            </a:r>
            <a:r>
              <a:rPr dirty="0" sz="4000" spc="-5"/>
              <a:t>Quality </a:t>
            </a:r>
            <a:r>
              <a:rPr dirty="0" sz="4000" spc="-25"/>
              <a:t>Control</a:t>
            </a:r>
            <a:r>
              <a:rPr dirty="0" sz="4000" spc="-254"/>
              <a:t> </a:t>
            </a:r>
            <a:r>
              <a:rPr dirty="0" sz="4000" spc="-20"/>
              <a:t>(QC)?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306831" y="1560955"/>
            <a:ext cx="3792220" cy="4158615"/>
          </a:xfrm>
          <a:prstGeom prst="rect">
            <a:avLst/>
          </a:prstGeom>
        </p:spPr>
        <p:txBody>
          <a:bodyPr wrap="square" lIns="0" tIns="71120" rIns="0" bIns="0" rtlCol="0" vert="horz">
            <a:spAutoFit/>
          </a:bodyPr>
          <a:lstStyle/>
          <a:p>
            <a:pPr marL="356870" marR="5080" indent="-344170">
              <a:lnSpc>
                <a:spcPct val="78700"/>
              </a:lnSpc>
              <a:spcBef>
                <a:spcPts val="56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1800" spc="5">
                <a:solidFill>
                  <a:srgbClr val="3A3A3A"/>
                </a:solidFill>
                <a:latin typeface="Arial"/>
                <a:cs typeface="Arial"/>
              </a:rPr>
              <a:t>set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of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procedures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laboratories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follow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that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compares</a:t>
            </a:r>
            <a:r>
              <a:rPr dirty="0" sz="1800" spc="-2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performance  against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specific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requirements </a:t>
            </a:r>
            <a:r>
              <a:rPr dirty="0" sz="1800" spc="-25">
                <a:solidFill>
                  <a:srgbClr val="3A3A3A"/>
                </a:solidFill>
                <a:latin typeface="Arial"/>
                <a:cs typeface="Arial"/>
              </a:rPr>
              <a:t>and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defined standards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(e.g.,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positive,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negative,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duplicates,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spikes,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blanks).</a:t>
            </a:r>
            <a:endParaRPr sz="1800">
              <a:latin typeface="Arial"/>
              <a:cs typeface="Arial"/>
            </a:endParaRPr>
          </a:p>
          <a:p>
            <a:pPr marL="356870" marR="40005" indent="-344170">
              <a:lnSpc>
                <a:spcPct val="78900"/>
              </a:lnSpc>
              <a:spcBef>
                <a:spcPts val="98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QC </a:t>
            </a:r>
            <a:r>
              <a:rPr dirty="0" sz="1800" spc="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be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continuously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monitored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to ensure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reliability</a:t>
            </a:r>
            <a:r>
              <a:rPr dirty="0" sz="1800" spc="-3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25">
                <a:solidFill>
                  <a:srgbClr val="3A3A3A"/>
                </a:solidFill>
                <a:latin typeface="Arial"/>
                <a:cs typeface="Arial"/>
              </a:rPr>
              <a:t>and 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to study how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process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changes  over</a:t>
            </a:r>
            <a:r>
              <a:rPr dirty="0" sz="1800" spc="-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time.</a:t>
            </a:r>
            <a:endParaRPr sz="1800">
              <a:latin typeface="Arial"/>
              <a:cs typeface="Arial"/>
            </a:endParaRPr>
          </a:p>
          <a:p>
            <a:pPr marL="356870" marR="396875" indent="-344170">
              <a:lnSpc>
                <a:spcPct val="80000"/>
              </a:lnSpc>
              <a:spcBef>
                <a:spcPts val="100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QC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is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designed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to show that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nothing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has gone </a:t>
            </a:r>
            <a:r>
              <a:rPr dirty="0" sz="1800" spc="-25">
                <a:solidFill>
                  <a:srgbClr val="3A3A3A"/>
                </a:solidFill>
                <a:latin typeface="Arial"/>
                <a:cs typeface="Arial"/>
              </a:rPr>
              <a:t>wrong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in</a:t>
            </a:r>
            <a:r>
              <a:rPr dirty="0" sz="1800" spc="-23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the  testing process (error 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detection).</a:t>
            </a:r>
            <a:endParaRPr sz="1800">
              <a:latin typeface="Arial"/>
              <a:cs typeface="Arial"/>
            </a:endParaRPr>
          </a:p>
          <a:p>
            <a:pPr marL="356870" marR="369570" indent="-344170">
              <a:lnSpc>
                <a:spcPts val="1730"/>
              </a:lnSpc>
              <a:spcBef>
                <a:spcPts val="969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QC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is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designed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to monitor</a:t>
            </a:r>
            <a:r>
              <a:rPr dirty="0" sz="1800" spc="-3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and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document,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track and trend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method</a:t>
            </a:r>
            <a:r>
              <a:rPr dirty="0" sz="1800" spc="-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performance.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3990" y="260985"/>
            <a:ext cx="8127365" cy="10661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Checklists/Check </a:t>
            </a:r>
            <a:r>
              <a:rPr dirty="0" sz="4000">
                <a:solidFill>
                  <a:srgbClr val="00A0AF"/>
                </a:solidFill>
                <a:latin typeface="Franklin Gothic Medium"/>
                <a:cs typeface="Franklin Gothic Medium"/>
              </a:rPr>
              <a:t>Sheets </a:t>
            </a:r>
            <a:r>
              <a:rPr dirty="0" sz="40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are </a:t>
            </a:r>
            <a:r>
              <a:rPr dirty="0" sz="4000">
                <a:solidFill>
                  <a:srgbClr val="00A0AF"/>
                </a:solidFill>
                <a:latin typeface="Franklin Gothic Medium"/>
                <a:cs typeface="Franklin Gothic Medium"/>
              </a:rPr>
              <a:t>Used</a:t>
            </a:r>
            <a:r>
              <a:rPr dirty="0" sz="4000" spc="-29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4000" spc="-30">
                <a:solidFill>
                  <a:srgbClr val="00A0AF"/>
                </a:solidFill>
                <a:latin typeface="Franklin Gothic Medium"/>
                <a:cs typeface="Franklin Gothic Medium"/>
              </a:rPr>
              <a:t>to:</a:t>
            </a:r>
            <a:endParaRPr sz="4000">
              <a:latin typeface="Franklin Gothic Medium"/>
              <a:cs typeface="Franklin Gothic Medium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 sz="2800">
                <a:solidFill>
                  <a:srgbClr val="00A0AF"/>
                </a:solidFill>
                <a:latin typeface="Franklin Gothic Medium"/>
                <a:cs typeface="Franklin Gothic Medium"/>
              </a:rPr>
              <a:t>Collect </a:t>
            </a:r>
            <a:r>
              <a:rPr dirty="0" sz="28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and </a:t>
            </a:r>
            <a:r>
              <a:rPr dirty="0" sz="2800">
                <a:solidFill>
                  <a:srgbClr val="00A0AF"/>
                </a:solidFill>
                <a:latin typeface="Franklin Gothic Medium"/>
                <a:cs typeface="Franklin Gothic Medium"/>
              </a:rPr>
              <a:t>analyze data using a structured</a:t>
            </a:r>
            <a:r>
              <a:rPr dirty="0" sz="2800" spc="-37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2800">
                <a:solidFill>
                  <a:srgbClr val="00A0AF"/>
                </a:solidFill>
                <a:latin typeface="Franklin Gothic Medium"/>
                <a:cs typeface="Franklin Gothic Medium"/>
              </a:rPr>
              <a:t>form</a:t>
            </a:r>
            <a:endParaRPr sz="280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8600" y="2517648"/>
            <a:ext cx="8546591" cy="2703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07978" y="1883469"/>
            <a:ext cx="3354704" cy="3295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000" spc="-15">
                <a:latin typeface="Calibri"/>
                <a:cs typeface="Calibri"/>
              </a:rPr>
              <a:t>Example </a:t>
            </a:r>
            <a:r>
              <a:rPr dirty="0" sz="2000" spc="-10">
                <a:latin typeface="Calibri"/>
                <a:cs typeface="Calibri"/>
              </a:rPr>
              <a:t>Maintenance</a:t>
            </a:r>
            <a:r>
              <a:rPr dirty="0" sz="2000" spc="4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Checklist: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406153" y="379841"/>
            <a:ext cx="4247029" cy="52362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1591" y="1640041"/>
            <a:ext cx="3171825" cy="1920239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20"/>
              <a:t>Flow</a:t>
            </a:r>
            <a:r>
              <a:rPr dirty="0" sz="4000" spc="-40"/>
              <a:t> </a:t>
            </a:r>
            <a:r>
              <a:rPr dirty="0" sz="4000"/>
              <a:t>charts</a:t>
            </a:r>
            <a:endParaRPr sz="4000"/>
          </a:p>
          <a:p>
            <a:pPr marL="12700" marR="5080">
              <a:lnSpc>
                <a:spcPct val="100000"/>
              </a:lnSpc>
              <a:spcBef>
                <a:spcPts val="25"/>
              </a:spcBef>
            </a:pPr>
            <a:r>
              <a:rPr dirty="0"/>
              <a:t>Visualize a </a:t>
            </a:r>
            <a:r>
              <a:rPr dirty="0" spc="-5"/>
              <a:t>process;  </a:t>
            </a:r>
            <a:r>
              <a:rPr dirty="0"/>
              <a:t>Can contain</a:t>
            </a:r>
            <a:r>
              <a:rPr dirty="0" spc="-180"/>
              <a:t> </a:t>
            </a:r>
            <a:r>
              <a:rPr dirty="0" spc="-10"/>
              <a:t>decision  </a:t>
            </a:r>
            <a:r>
              <a:rPr dirty="0"/>
              <a:t>points along the</a:t>
            </a:r>
            <a:r>
              <a:rPr dirty="0" spc="-290"/>
              <a:t> </a:t>
            </a:r>
            <a:r>
              <a:rPr dirty="0" spc="-25"/>
              <a:t>way</a:t>
            </a: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942628"/>
            <a:ext cx="6973570" cy="189738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3600" spc="-10" b="1">
                <a:solidFill>
                  <a:srgbClr val="B42E34"/>
                </a:solidFill>
                <a:latin typeface="Franklin Gothic Demi"/>
                <a:cs typeface="Franklin Gothic Demi"/>
              </a:rPr>
              <a:t>BEFORE </a:t>
            </a:r>
            <a:r>
              <a:rPr dirty="0" sz="3600" spc="10" b="1">
                <a:solidFill>
                  <a:srgbClr val="B42E34"/>
                </a:solidFill>
                <a:latin typeface="Franklin Gothic Demi"/>
                <a:cs typeface="Franklin Gothic Demi"/>
              </a:rPr>
              <a:t>WE </a:t>
            </a:r>
            <a:r>
              <a:rPr dirty="0" sz="3600" b="1">
                <a:solidFill>
                  <a:srgbClr val="B42E34"/>
                </a:solidFill>
                <a:latin typeface="Franklin Gothic Demi"/>
                <a:cs typeface="Franklin Gothic Demi"/>
              </a:rPr>
              <a:t>CONTINUE, </a:t>
            </a:r>
            <a:r>
              <a:rPr dirty="0" sz="3600" spc="-40" b="1">
                <a:solidFill>
                  <a:srgbClr val="B42E34"/>
                </a:solidFill>
                <a:latin typeface="Franklin Gothic Demi"/>
                <a:cs typeface="Franklin Gothic Demi"/>
              </a:rPr>
              <a:t>YOU</a:t>
            </a:r>
            <a:r>
              <a:rPr dirty="0" sz="3600" spc="-445" b="1">
                <a:solidFill>
                  <a:srgbClr val="B42E34"/>
                </a:solidFill>
                <a:latin typeface="Franklin Gothic Demi"/>
                <a:cs typeface="Franklin Gothic Demi"/>
              </a:rPr>
              <a:t> </a:t>
            </a:r>
            <a:r>
              <a:rPr dirty="0" sz="3600" spc="15" b="1">
                <a:solidFill>
                  <a:srgbClr val="B42E34"/>
                </a:solidFill>
                <a:latin typeface="Franklin Gothic Demi"/>
                <a:cs typeface="Franklin Gothic Demi"/>
              </a:rPr>
              <a:t>MUST  </a:t>
            </a:r>
            <a:r>
              <a:rPr dirty="0" sz="3600" b="1">
                <a:solidFill>
                  <a:srgbClr val="B42E34"/>
                </a:solidFill>
                <a:latin typeface="Franklin Gothic Demi"/>
                <a:cs typeface="Franklin Gothic Demi"/>
              </a:rPr>
              <a:t>ALSO </a:t>
            </a:r>
            <a:r>
              <a:rPr dirty="0" sz="3600" spc="-15" b="1">
                <a:solidFill>
                  <a:srgbClr val="B42E34"/>
                </a:solidFill>
                <a:latin typeface="Franklin Gothic Demi"/>
                <a:cs typeface="Franklin Gothic Demi"/>
              </a:rPr>
              <a:t>KNOW</a:t>
            </a:r>
            <a:r>
              <a:rPr dirty="0" sz="3600" spc="-200" b="1">
                <a:solidFill>
                  <a:srgbClr val="B42E34"/>
                </a:solidFill>
                <a:latin typeface="Franklin Gothic Demi"/>
                <a:cs typeface="Franklin Gothic Demi"/>
              </a:rPr>
              <a:t> </a:t>
            </a:r>
            <a:r>
              <a:rPr dirty="0" sz="3600" spc="5" b="1">
                <a:solidFill>
                  <a:srgbClr val="B42E34"/>
                </a:solidFill>
                <a:latin typeface="Franklin Gothic Demi"/>
                <a:cs typeface="Franklin Gothic Demi"/>
              </a:rPr>
              <a:t>THIS…</a:t>
            </a:r>
            <a:endParaRPr sz="3600">
              <a:latin typeface="Franklin Gothic Demi"/>
              <a:cs typeface="Franklin Gothic Demi"/>
            </a:endParaRPr>
          </a:p>
          <a:p>
            <a:pPr marL="27940" marR="844550">
              <a:lnSpc>
                <a:spcPct val="100000"/>
              </a:lnSpc>
              <a:spcBef>
                <a:spcPts val="335"/>
              </a:spcBef>
            </a:pP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For any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result,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do </a:t>
            </a: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you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have documentation</a:t>
            </a:r>
            <a:r>
              <a:rPr dirty="0" sz="2400" spc="-23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to 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demonstrate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</a:t>
            </a:r>
            <a:r>
              <a:rPr dirty="0" sz="2400" spc="-1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following?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9906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10"/>
              <a:t> </a:t>
            </a:r>
            <a:r>
              <a:rPr dirty="0" spc="-10"/>
              <a:t>Activity</a:t>
            </a:r>
          </a:p>
          <a:p>
            <a:pPr algn="r" marR="939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7714"/>
            <a:ext cx="7368540" cy="512445"/>
          </a:xfrm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3200" spc="-25"/>
              <a:t>Training </a:t>
            </a:r>
            <a:r>
              <a:rPr dirty="0" sz="3200" spc="-5"/>
              <a:t>Documentation </a:t>
            </a:r>
            <a:r>
              <a:rPr dirty="0" sz="3200" spc="-10"/>
              <a:t>and</a:t>
            </a:r>
            <a:r>
              <a:rPr dirty="0" sz="3200" spc="-45"/>
              <a:t> </a:t>
            </a:r>
            <a:r>
              <a:rPr dirty="0" sz="3200" spc="-5"/>
              <a:t>Authorization</a:t>
            </a:r>
            <a:endParaRPr sz="3200"/>
          </a:p>
        </p:txBody>
      </p:sp>
      <p:sp>
        <p:nvSpPr>
          <p:cNvPr id="3" name="object 3"/>
          <p:cNvSpPr txBox="1">
            <a:spLocks noGrp="1"/>
          </p:cNvSpPr>
          <p:nvPr>
            <p:ph idx="2" sz="half"/>
          </p:nvPr>
        </p:nvSpPr>
        <p:spPr>
          <a:prstGeom prst="rect"/>
        </p:spPr>
        <p:txBody>
          <a:bodyPr wrap="square" lIns="0" tIns="48260" rIns="0" bIns="0" rtlCol="0" vert="horz">
            <a:spAutoFit/>
          </a:bodyPr>
          <a:lstStyle/>
          <a:p>
            <a:pPr marL="356870" marR="5080" indent="-344170">
              <a:lnSpc>
                <a:spcPct val="90300"/>
              </a:lnSpc>
              <a:spcBef>
                <a:spcPts val="38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pc="5"/>
              <a:t>Was </a:t>
            </a:r>
            <a:r>
              <a:rPr dirty="0"/>
              <a:t>the </a:t>
            </a:r>
            <a:r>
              <a:rPr dirty="0" spc="-10"/>
              <a:t>work </a:t>
            </a:r>
            <a:r>
              <a:rPr dirty="0"/>
              <a:t>performed  by </a:t>
            </a:r>
            <a:r>
              <a:rPr dirty="0" spc="-5"/>
              <a:t>a </a:t>
            </a:r>
            <a:r>
              <a:rPr dirty="0"/>
              <a:t>qualified person</a:t>
            </a:r>
            <a:r>
              <a:rPr dirty="0" spc="-215"/>
              <a:t> </a:t>
            </a:r>
            <a:r>
              <a:rPr dirty="0" spc="-10"/>
              <a:t>who  was </a:t>
            </a:r>
            <a:r>
              <a:rPr dirty="0" spc="-5"/>
              <a:t>trained in </a:t>
            </a:r>
            <a:r>
              <a:rPr dirty="0"/>
              <a:t>the  </a:t>
            </a:r>
            <a:r>
              <a:rPr dirty="0" spc="-5"/>
              <a:t>relevant </a:t>
            </a:r>
            <a:r>
              <a:rPr dirty="0"/>
              <a:t>technical  operations and had  access to </a:t>
            </a:r>
            <a:r>
              <a:rPr dirty="0" spc="-5"/>
              <a:t>all </a:t>
            </a:r>
            <a:r>
              <a:rPr dirty="0"/>
              <a:t>necessary  information?</a:t>
            </a:r>
          </a:p>
          <a:p>
            <a:pPr marL="356870" marR="231140" indent="-344170">
              <a:lnSpc>
                <a:spcPts val="2590"/>
              </a:lnSpc>
              <a:spcBef>
                <a:spcPts val="124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/>
              <a:t>Were they </a:t>
            </a:r>
            <a:r>
              <a:rPr dirty="0" spc="-5"/>
              <a:t>authorized</a:t>
            </a:r>
            <a:r>
              <a:rPr dirty="0" spc="-265"/>
              <a:t> </a:t>
            </a:r>
            <a:r>
              <a:rPr dirty="0"/>
              <a:t>to  perform that</a:t>
            </a:r>
            <a:r>
              <a:rPr dirty="0" spc="-180"/>
              <a:t> </a:t>
            </a:r>
            <a:r>
              <a:rPr dirty="0"/>
              <a:t>task?</a:t>
            </a:r>
          </a:p>
          <a:p>
            <a:pPr marL="755650" marR="366395" indent="-286385">
              <a:lnSpc>
                <a:spcPct val="91500"/>
              </a:lnSpc>
              <a:spcBef>
                <a:spcPts val="1095"/>
              </a:spcBef>
              <a:tabLst>
                <a:tab pos="756285" algn="l"/>
              </a:tabLst>
            </a:pPr>
            <a:r>
              <a:rPr dirty="0" sz="2000" spc="-5"/>
              <a:t>–		</a:t>
            </a:r>
            <a:r>
              <a:rPr dirty="0" sz="2000" spc="-10"/>
              <a:t>Per </a:t>
            </a:r>
            <a:r>
              <a:rPr dirty="0" sz="2000" spc="-5"/>
              <a:t>method </a:t>
            </a:r>
            <a:r>
              <a:rPr dirty="0" sz="2000" spc="-10"/>
              <a:t>and/or</a:t>
            </a:r>
            <a:r>
              <a:rPr dirty="0" sz="2000" spc="-180"/>
              <a:t> </a:t>
            </a:r>
            <a:r>
              <a:rPr dirty="0" sz="2000" spc="-10"/>
              <a:t>SOP  </a:t>
            </a:r>
            <a:r>
              <a:rPr dirty="0" sz="2000" spc="-15"/>
              <a:t>with </a:t>
            </a:r>
            <a:r>
              <a:rPr dirty="0" sz="2000" spc="-5"/>
              <a:t>Documentation </a:t>
            </a:r>
            <a:r>
              <a:rPr dirty="0" sz="2000" spc="-10"/>
              <a:t>of  Capability/Competence</a:t>
            </a:r>
            <a:endParaRPr sz="2000"/>
          </a:p>
        </p:txBody>
      </p:sp>
      <p:sp>
        <p:nvSpPr>
          <p:cNvPr id="4" name="object 4"/>
          <p:cNvSpPr txBox="1"/>
          <p:nvPr/>
        </p:nvSpPr>
        <p:spPr>
          <a:xfrm>
            <a:off x="4726432" y="1311657"/>
            <a:ext cx="3267075" cy="19538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6870" marR="438784" indent="-344170">
              <a:lnSpc>
                <a:spcPct val="100000"/>
              </a:lnSpc>
              <a:spcBef>
                <a:spcPts val="1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Have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they had</a:t>
            </a:r>
            <a:r>
              <a:rPr dirty="0" sz="2400" spc="-1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 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proper: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112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Safety</a:t>
            </a:r>
            <a:r>
              <a:rPr dirty="0" sz="2000" spc="-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training?</a:t>
            </a:r>
            <a:endParaRPr sz="2000">
              <a:latin typeface="Arial"/>
              <a:cs typeface="Arial"/>
            </a:endParaRPr>
          </a:p>
          <a:p>
            <a:pPr lvl="1" marL="756285" marR="5080" indent="-286385">
              <a:lnSpc>
                <a:spcPct val="100000"/>
              </a:lnSpc>
              <a:spcBef>
                <a:spcPts val="11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Ethics &amp; Data Integrity  training?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230367" y="3733800"/>
            <a:ext cx="2663951" cy="17769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6767669" y="6279678"/>
            <a:ext cx="1876425" cy="4635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38100">
              <a:lnSpc>
                <a:spcPts val="1405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ts val="2125"/>
              </a:lnSpc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43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487235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5"/>
              <a:t>Methods </a:t>
            </a:r>
            <a:r>
              <a:rPr dirty="0" sz="4000" spc="5"/>
              <a:t>&amp;</a:t>
            </a:r>
            <a:r>
              <a:rPr dirty="0" sz="4000" spc="-195"/>
              <a:t> </a:t>
            </a:r>
            <a:r>
              <a:rPr dirty="0" sz="4000" spc="-10"/>
              <a:t>Equipment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3812032" y="1079520"/>
            <a:ext cx="4754880" cy="440753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56870" marR="323215" indent="-344170">
              <a:lnSpc>
                <a:spcPct val="100000"/>
              </a:lnSpc>
              <a:spcBef>
                <a:spcPts val="9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method </a:t>
            </a:r>
            <a:r>
              <a:rPr dirty="0" sz="2000" spc="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be approved, 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validated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or verified,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authorized,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 appropriate to 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sample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the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requirements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of the</a:t>
            </a:r>
            <a:r>
              <a:rPr dirty="0" sz="2000" spc="-1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customer.</a:t>
            </a:r>
            <a:endParaRPr sz="2000">
              <a:latin typeface="Arial"/>
              <a:cs typeface="Arial"/>
            </a:endParaRPr>
          </a:p>
          <a:p>
            <a:pPr marL="356870" marR="5080" indent="-344170">
              <a:lnSpc>
                <a:spcPct val="100000"/>
              </a:lnSpc>
              <a:spcBef>
                <a:spcPts val="110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equipment </a:t>
            </a:r>
            <a:r>
              <a:rPr dirty="0" sz="2000" spc="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be properly  maintained and calibrated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when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data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is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generated.</a:t>
            </a:r>
            <a:endParaRPr sz="2000">
              <a:latin typeface="Arial"/>
              <a:cs typeface="Arial"/>
            </a:endParaRPr>
          </a:p>
          <a:p>
            <a:pPr marL="353695" marR="362585" indent="-340995">
              <a:lnSpc>
                <a:spcPct val="100000"/>
              </a:lnSpc>
              <a:spcBef>
                <a:spcPts val="1105"/>
              </a:spcBef>
              <a:buChar char="•"/>
              <a:tabLst>
                <a:tab pos="353695" algn="l"/>
                <a:tab pos="354330" algn="l"/>
                <a:tab pos="2865120" algn="l"/>
                <a:tab pos="3056890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All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QC 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checks </a:t>
            </a:r>
            <a:r>
              <a:rPr dirty="0" sz="2000" spc="5">
                <a:solidFill>
                  <a:srgbClr val="3A3A3A"/>
                </a:solidFill>
                <a:latin typeface="Arial"/>
                <a:cs typeface="Arial"/>
              </a:rPr>
              <a:t>must</a:t>
            </a:r>
            <a:r>
              <a:rPr dirty="0" sz="2000" spc="-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be	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carried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out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d</a:t>
            </a:r>
            <a:r>
              <a:rPr dirty="0" sz="2000" spc="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h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r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2000" spc="5">
                <a:solidFill>
                  <a:srgbClr val="3A3A3A"/>
                </a:solidFill>
                <a:latin typeface="Arial"/>
                <a:cs typeface="Arial"/>
              </a:rPr>
              <a:t>s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u</a:t>
            </a:r>
            <a:r>
              <a:rPr dirty="0" sz="2000" spc="-20">
                <a:solidFill>
                  <a:srgbClr val="3A3A3A"/>
                </a:solidFill>
                <a:latin typeface="Arial"/>
                <a:cs typeface="Arial"/>
              </a:rPr>
              <a:t>l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s</a:t>
            </a:r>
            <a:r>
              <a:rPr dirty="0" sz="2000" spc="-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35">
                <a:solidFill>
                  <a:srgbClr val="3A3A3A"/>
                </a:solidFill>
                <a:latin typeface="Arial"/>
                <a:cs typeface="Arial"/>
              </a:rPr>
              <a:t>w</a:t>
            </a:r>
            <a:r>
              <a:rPr dirty="0" sz="2000" spc="-20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h</a:t>
            </a:r>
            <a:r>
              <a:rPr dirty="0" sz="2000" spc="-20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	</a:t>
            </a:r>
            <a:r>
              <a:rPr dirty="0" sz="2000" spc="5">
                <a:solidFill>
                  <a:srgbClr val="3A3A3A"/>
                </a:solidFill>
                <a:latin typeface="Arial"/>
                <a:cs typeface="Arial"/>
              </a:rPr>
              <a:t>s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pe</a:t>
            </a:r>
            <a:r>
              <a:rPr dirty="0" sz="2000" spc="5">
                <a:solidFill>
                  <a:srgbClr val="3A3A3A"/>
                </a:solidFill>
                <a:latin typeface="Arial"/>
                <a:cs typeface="Arial"/>
              </a:rPr>
              <a:t>c</a:t>
            </a:r>
            <a:r>
              <a:rPr dirty="0" sz="2000" spc="-20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2000" spc="15">
                <a:solidFill>
                  <a:srgbClr val="3A3A3A"/>
                </a:solidFill>
                <a:latin typeface="Arial"/>
                <a:cs typeface="Arial"/>
              </a:rPr>
              <a:t>f</a:t>
            </a:r>
            <a:r>
              <a:rPr dirty="0" sz="2000" spc="-20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2000" spc="5">
                <a:solidFill>
                  <a:srgbClr val="3A3A3A"/>
                </a:solidFill>
                <a:latin typeface="Arial"/>
                <a:cs typeface="Arial"/>
              </a:rPr>
              <a:t>c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at</a:t>
            </a:r>
            <a:r>
              <a:rPr dirty="0" sz="2000" spc="-20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ons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of 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method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or</a:t>
            </a:r>
            <a:r>
              <a:rPr dirty="0" sz="2000" spc="-15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75">
                <a:solidFill>
                  <a:srgbClr val="3A3A3A"/>
                </a:solidFill>
                <a:latin typeface="Arial"/>
                <a:cs typeface="Arial"/>
              </a:rPr>
              <a:t>SOP.</a:t>
            </a:r>
            <a:endParaRPr sz="2000">
              <a:latin typeface="Arial"/>
              <a:cs typeface="Arial"/>
            </a:endParaRPr>
          </a:p>
          <a:p>
            <a:pPr marL="356870" marR="182880" indent="-344170">
              <a:lnSpc>
                <a:spcPct val="100000"/>
              </a:lnSpc>
              <a:spcBef>
                <a:spcPts val="11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All staff </a:t>
            </a:r>
            <a:r>
              <a:rPr dirty="0" sz="2000" spc="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be adequately trained</a:t>
            </a:r>
            <a:r>
              <a:rPr dirty="0" sz="2000" spc="-2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to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use,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calibrate, and maintain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equipment.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62000" y="1447800"/>
            <a:ext cx="2618231" cy="3922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6767669" y="6279678"/>
            <a:ext cx="1876425" cy="4635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38100">
              <a:lnSpc>
                <a:spcPts val="1405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ts val="2125"/>
              </a:lnSpc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43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942628"/>
            <a:ext cx="218757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15" b="1">
                <a:solidFill>
                  <a:srgbClr val="B42E34"/>
                </a:solidFill>
                <a:latin typeface="Franklin Gothic Demi"/>
                <a:cs typeface="Franklin Gothic Demi"/>
              </a:rPr>
              <a:t>S</a:t>
            </a:r>
            <a:r>
              <a:rPr dirty="0" sz="3600" spc="5" b="1">
                <a:solidFill>
                  <a:srgbClr val="B42E34"/>
                </a:solidFill>
                <a:latin typeface="Franklin Gothic Demi"/>
                <a:cs typeface="Franklin Gothic Demi"/>
              </a:rPr>
              <a:t>U</a:t>
            </a:r>
            <a:r>
              <a:rPr dirty="0" sz="3600" spc="20" b="1">
                <a:solidFill>
                  <a:srgbClr val="B42E34"/>
                </a:solidFill>
                <a:latin typeface="Franklin Gothic Demi"/>
                <a:cs typeface="Franklin Gothic Demi"/>
              </a:rPr>
              <a:t>M</a:t>
            </a:r>
            <a:r>
              <a:rPr dirty="0" sz="3600" spc="-10" b="1">
                <a:solidFill>
                  <a:srgbClr val="B42E34"/>
                </a:solidFill>
                <a:latin typeface="Franklin Gothic Demi"/>
                <a:cs typeface="Franklin Gothic Demi"/>
              </a:rPr>
              <a:t>M</a:t>
            </a:r>
            <a:r>
              <a:rPr dirty="0" sz="3600" spc="-10" b="1">
                <a:solidFill>
                  <a:srgbClr val="B42E34"/>
                </a:solidFill>
                <a:latin typeface="Franklin Gothic Demi"/>
                <a:cs typeface="Franklin Gothic Demi"/>
              </a:rPr>
              <a:t>A</a:t>
            </a:r>
            <a:r>
              <a:rPr dirty="0" sz="3600" spc="-95" b="1">
                <a:solidFill>
                  <a:srgbClr val="B42E34"/>
                </a:solidFill>
                <a:latin typeface="Franklin Gothic Demi"/>
                <a:cs typeface="Franklin Gothic Demi"/>
              </a:rPr>
              <a:t>R</a:t>
            </a:r>
            <a:r>
              <a:rPr dirty="0" sz="3600" spc="-5" b="1">
                <a:solidFill>
                  <a:srgbClr val="B42E34"/>
                </a:solidFill>
                <a:latin typeface="Franklin Gothic Demi"/>
                <a:cs typeface="Franklin Gothic Demi"/>
              </a:rPr>
              <a:t>Y</a:t>
            </a:r>
            <a:endParaRPr sz="3600">
              <a:latin typeface="Franklin Gothic Demi"/>
              <a:cs typeface="Franklin Gothic Dem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212336" y="2002535"/>
            <a:ext cx="4297679" cy="29535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343400" y="2133600"/>
            <a:ext cx="4038599" cy="26913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6767669" y="6279678"/>
            <a:ext cx="1876425" cy="4635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38100">
              <a:lnSpc>
                <a:spcPts val="1405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ts val="2125"/>
              </a:lnSpc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43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6192"/>
            <a:ext cx="6779259" cy="1000125"/>
          </a:xfrm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dirty="0" sz="3200" spc="-10"/>
              <a:t>ISO/IEC 17025:2017-Internationally  </a:t>
            </a:r>
            <a:r>
              <a:rPr dirty="0" sz="3200" spc="-5"/>
              <a:t>Accepted Standard </a:t>
            </a:r>
            <a:r>
              <a:rPr dirty="0" sz="3200" spc="-25"/>
              <a:t>for </a:t>
            </a:r>
            <a:r>
              <a:rPr dirty="0" sz="3200"/>
              <a:t>Quality</a:t>
            </a:r>
            <a:r>
              <a:rPr dirty="0" sz="3200" spc="-200"/>
              <a:t> </a:t>
            </a:r>
            <a:r>
              <a:rPr dirty="0" sz="3200" spc="-5"/>
              <a:t>Systems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535431" y="1740025"/>
            <a:ext cx="7959090" cy="3806825"/>
          </a:xfrm>
          <a:prstGeom prst="rect">
            <a:avLst/>
          </a:prstGeom>
        </p:spPr>
        <p:txBody>
          <a:bodyPr wrap="square" lIns="0" tIns="53975" rIns="0" bIns="0" rtlCol="0" vert="horz">
            <a:spAutoFit/>
          </a:bodyPr>
          <a:lstStyle/>
          <a:p>
            <a:pPr marL="356870" marR="311785" indent="-344170">
              <a:lnSpc>
                <a:spcPts val="2590"/>
              </a:lnSpc>
              <a:spcBef>
                <a:spcPts val="42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Launched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in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1988 to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improve Quality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Management  Systems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(QMS)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and updated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in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1999, 2005, and</a:t>
            </a:r>
            <a:r>
              <a:rPr dirty="0" sz="2400" spc="-37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2017</a:t>
            </a:r>
            <a:endParaRPr sz="2400">
              <a:latin typeface="Arial"/>
              <a:cs typeface="Arial"/>
            </a:endParaRPr>
          </a:p>
          <a:p>
            <a:pPr marL="356870" marR="528320" indent="-344170">
              <a:lnSpc>
                <a:spcPts val="2590"/>
              </a:lnSpc>
              <a:spcBef>
                <a:spcPts val="101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Compliance </a:t>
            </a: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with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these standards aids the</a:t>
            </a:r>
            <a:r>
              <a:rPr dirty="0" sz="2400" spc="-27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laboratory 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to:</a:t>
            </a:r>
            <a:endParaRPr sz="2400">
              <a:latin typeface="Arial"/>
              <a:cs typeface="Arial"/>
            </a:endParaRPr>
          </a:p>
          <a:p>
            <a:pPr lvl="1" marL="756285" marR="771525" indent="-286385">
              <a:lnSpc>
                <a:spcPts val="2210"/>
              </a:lnSpc>
              <a:spcBef>
                <a:spcPts val="90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Identify 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mechanisms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develop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show commitment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to  continually improving the</a:t>
            </a:r>
            <a:r>
              <a:rPr dirty="0" sz="2000" spc="-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QMS</a:t>
            </a:r>
            <a:endParaRPr sz="2000">
              <a:latin typeface="Arial"/>
              <a:cs typeface="Arial"/>
            </a:endParaRPr>
          </a:p>
          <a:p>
            <a:pPr lvl="1" marL="755650" marR="5080" indent="-285750">
              <a:lnSpc>
                <a:spcPts val="2210"/>
              </a:lnSpc>
              <a:spcBef>
                <a:spcPts val="88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Communicate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with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customers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by actively soliciting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feedback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 using 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information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improve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the</a:t>
            </a:r>
            <a:r>
              <a:rPr dirty="0" sz="2000" spc="-1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QMS</a:t>
            </a:r>
            <a:endParaRPr sz="2000">
              <a:latin typeface="Arial"/>
              <a:cs typeface="Arial"/>
            </a:endParaRPr>
          </a:p>
          <a:p>
            <a:pPr lvl="1" marL="756285" marR="81280" indent="-286385">
              <a:lnSpc>
                <a:spcPct val="91500"/>
              </a:lnSpc>
              <a:spcBef>
                <a:spcPts val="85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Use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information 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from measurement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quality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control</a:t>
            </a:r>
            <a:r>
              <a:rPr dirty="0" sz="2000" spc="-2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(QC)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data to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evaluate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performance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of 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QMS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identify  opportunities 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for</a:t>
            </a:r>
            <a:r>
              <a:rPr dirty="0" sz="2000" spc="-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improvement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789004" y="6285774"/>
            <a:ext cx="1859914" cy="521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22225">
              <a:lnSpc>
                <a:spcPct val="100000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2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341693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25"/>
              <a:t>Responsibilities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4902518" y="908176"/>
            <a:ext cx="3804920" cy="4809490"/>
          </a:xfrm>
          <a:prstGeom prst="rect">
            <a:avLst/>
          </a:prstGeom>
        </p:spPr>
        <p:txBody>
          <a:bodyPr wrap="square" lIns="0" tIns="52705" rIns="0" bIns="0" rtlCol="0" vert="horz">
            <a:spAutoFit/>
          </a:bodyPr>
          <a:lstStyle/>
          <a:p>
            <a:pPr marL="356870" marR="165735" indent="-344170">
              <a:lnSpc>
                <a:spcPct val="89600"/>
              </a:lnSpc>
              <a:spcBef>
                <a:spcPts val="41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600" spc="-5">
                <a:solidFill>
                  <a:srgbClr val="3A3A3A"/>
                </a:solidFill>
                <a:latin typeface="Arial"/>
                <a:cs typeface="Arial"/>
              </a:rPr>
              <a:t>Quality</a:t>
            </a:r>
            <a:r>
              <a:rPr dirty="0" sz="2600" spc="-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600" spc="-5">
                <a:solidFill>
                  <a:srgbClr val="3A3A3A"/>
                </a:solidFill>
                <a:latin typeface="Arial"/>
                <a:cs typeface="Arial"/>
              </a:rPr>
              <a:t>responsibilities  </a:t>
            </a:r>
            <a:r>
              <a:rPr dirty="0" sz="2600" spc="-10">
                <a:solidFill>
                  <a:srgbClr val="3A3A3A"/>
                </a:solidFill>
                <a:latin typeface="Arial"/>
                <a:cs typeface="Arial"/>
              </a:rPr>
              <a:t>must be </a:t>
            </a:r>
            <a:r>
              <a:rPr dirty="0" sz="2600" spc="-5">
                <a:solidFill>
                  <a:srgbClr val="3A3A3A"/>
                </a:solidFill>
                <a:latin typeface="Arial"/>
                <a:cs typeface="Arial"/>
              </a:rPr>
              <a:t>clearly  </a:t>
            </a:r>
            <a:r>
              <a:rPr dirty="0" sz="2600" spc="-10">
                <a:solidFill>
                  <a:srgbClr val="3A3A3A"/>
                </a:solidFill>
                <a:latin typeface="Arial"/>
                <a:cs typeface="Arial"/>
              </a:rPr>
              <a:t>assigned.</a:t>
            </a:r>
            <a:endParaRPr sz="2600">
              <a:latin typeface="Arial"/>
              <a:cs typeface="Arial"/>
            </a:endParaRPr>
          </a:p>
          <a:p>
            <a:pPr marL="356870" marR="339725" indent="-344170">
              <a:lnSpc>
                <a:spcPts val="2810"/>
              </a:lnSpc>
              <a:spcBef>
                <a:spcPts val="124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600" spc="-40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2600" spc="-10">
                <a:solidFill>
                  <a:srgbClr val="3A3A3A"/>
                </a:solidFill>
                <a:latin typeface="Arial"/>
                <a:cs typeface="Arial"/>
              </a:rPr>
              <a:t>training must be  documented.</a:t>
            </a:r>
            <a:endParaRPr sz="2600">
              <a:latin typeface="Arial"/>
              <a:cs typeface="Arial"/>
            </a:endParaRPr>
          </a:p>
          <a:p>
            <a:pPr marL="356870" marR="205740" indent="-344170">
              <a:lnSpc>
                <a:spcPts val="2810"/>
              </a:lnSpc>
              <a:spcBef>
                <a:spcPts val="117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600" spc="-40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2600" spc="-10">
                <a:solidFill>
                  <a:srgbClr val="3A3A3A"/>
                </a:solidFill>
                <a:latin typeface="Arial"/>
                <a:cs typeface="Arial"/>
              </a:rPr>
              <a:t>should know and  use quality</a:t>
            </a:r>
            <a:r>
              <a:rPr dirty="0" sz="2600" spc="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600" spc="-10">
                <a:solidFill>
                  <a:srgbClr val="3A3A3A"/>
                </a:solidFill>
                <a:latin typeface="Arial"/>
                <a:cs typeface="Arial"/>
              </a:rPr>
              <a:t>tools.</a:t>
            </a:r>
            <a:endParaRPr sz="26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76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Quality Control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in</a:t>
            </a:r>
            <a:r>
              <a:rPr dirty="0" sz="2200" spc="-1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testing</a:t>
            </a:r>
            <a:endParaRPr sz="2200">
              <a:latin typeface="Arial"/>
              <a:cs typeface="Arial"/>
            </a:endParaRPr>
          </a:p>
          <a:p>
            <a:pPr lvl="1" marL="756285" marR="812800" indent="-286385">
              <a:lnSpc>
                <a:spcPts val="2400"/>
              </a:lnSpc>
              <a:spcBef>
                <a:spcPts val="124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How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to perform 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Corrective</a:t>
            </a:r>
            <a:r>
              <a:rPr dirty="0" sz="2200" spc="-35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Actions</a:t>
            </a:r>
            <a:endParaRPr sz="2200">
              <a:latin typeface="Arial"/>
              <a:cs typeface="Arial"/>
            </a:endParaRPr>
          </a:p>
          <a:p>
            <a:pPr lvl="1" marL="756285" marR="495300" indent="-286385">
              <a:lnSpc>
                <a:spcPts val="2400"/>
              </a:lnSpc>
              <a:spcBef>
                <a:spcPts val="110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Use Critical</a:t>
            </a:r>
            <a:r>
              <a:rPr dirty="0" sz="2200" spc="-2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Thinking  </a:t>
            </a:r>
            <a:r>
              <a:rPr dirty="0" sz="2200" spc="-10">
                <a:solidFill>
                  <a:srgbClr val="3A3A3A"/>
                </a:solidFill>
                <a:latin typeface="Arial"/>
                <a:cs typeface="Arial"/>
              </a:rPr>
              <a:t>Skills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33272" y="1569719"/>
            <a:ext cx="1517903" cy="9540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01623" y="2441448"/>
            <a:ext cx="374903" cy="17465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033272" y="4102608"/>
            <a:ext cx="3026663" cy="95707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916679" y="2441448"/>
            <a:ext cx="374903" cy="17465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542032" y="1569719"/>
            <a:ext cx="1517903" cy="95402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508760" y="2532888"/>
            <a:ext cx="2075687" cy="156362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1836489" y="2897059"/>
            <a:ext cx="1424305" cy="772795"/>
          </a:xfrm>
          <a:prstGeom prst="rect">
            <a:avLst/>
          </a:prstGeom>
        </p:spPr>
        <p:txBody>
          <a:bodyPr wrap="square" lIns="0" tIns="50800" rIns="0" bIns="0" rtlCol="0" vert="horz">
            <a:spAutoFit/>
          </a:bodyPr>
          <a:lstStyle/>
          <a:p>
            <a:pPr algn="ctr" marL="12700" marR="5080" indent="-635">
              <a:lnSpc>
                <a:spcPct val="86100"/>
              </a:lnSpc>
              <a:spcBef>
                <a:spcPts val="400"/>
              </a:spcBef>
            </a:pPr>
            <a:r>
              <a:rPr dirty="0" sz="1800" spc="-5" b="1">
                <a:solidFill>
                  <a:srgbClr val="3A3A3A"/>
                </a:solidFill>
                <a:latin typeface="Arial"/>
                <a:cs typeface="Arial"/>
              </a:rPr>
              <a:t>Leadership  </a:t>
            </a:r>
            <a:r>
              <a:rPr dirty="0" sz="1800" b="1">
                <a:solidFill>
                  <a:srgbClr val="3A3A3A"/>
                </a:solidFill>
                <a:latin typeface="Arial"/>
                <a:cs typeface="Arial"/>
              </a:rPr>
              <a:t>and   </a:t>
            </a:r>
            <a:r>
              <a:rPr dirty="0" sz="1800" spc="-10" b="1">
                <a:solidFill>
                  <a:srgbClr val="3A3A3A"/>
                </a:solidFill>
                <a:latin typeface="Arial"/>
                <a:cs typeface="Arial"/>
              </a:rPr>
              <a:t>C</a:t>
            </a:r>
            <a:r>
              <a:rPr dirty="0" sz="1800" b="1">
                <a:solidFill>
                  <a:srgbClr val="3A3A3A"/>
                </a:solidFill>
                <a:latin typeface="Arial"/>
                <a:cs typeface="Arial"/>
              </a:rPr>
              <a:t>o</a:t>
            </a:r>
            <a:r>
              <a:rPr dirty="0" sz="1800" b="1">
                <a:solidFill>
                  <a:srgbClr val="3A3A3A"/>
                </a:solidFill>
                <a:latin typeface="Arial"/>
                <a:cs typeface="Arial"/>
              </a:rPr>
              <a:t>mm</a:t>
            </a:r>
            <a:r>
              <a:rPr dirty="0" sz="1800" b="1">
                <a:solidFill>
                  <a:srgbClr val="3A3A3A"/>
                </a:solidFill>
                <a:latin typeface="Arial"/>
                <a:cs typeface="Arial"/>
              </a:rPr>
              <a:t>it</a:t>
            </a:r>
            <a:r>
              <a:rPr dirty="0" sz="1800" b="1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1800" spc="-25" b="1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1800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800" b="1">
                <a:solidFill>
                  <a:srgbClr val="3A3A3A"/>
                </a:solidFill>
                <a:latin typeface="Arial"/>
                <a:cs typeface="Arial"/>
              </a:rPr>
              <a:t>t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737360" y="1063752"/>
            <a:ext cx="1618487" cy="10972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2219184" y="1371832"/>
            <a:ext cx="666115" cy="435609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algn="just" marL="12700" marR="5080" indent="5715">
              <a:lnSpc>
                <a:spcPts val="1010"/>
              </a:lnSpc>
              <a:spcBef>
                <a:spcPts val="300"/>
              </a:spcBef>
            </a:pPr>
            <a:r>
              <a:rPr dirty="0" sz="1000" spc="-5" b="1">
                <a:solidFill>
                  <a:srgbClr val="3A3A3A"/>
                </a:solidFill>
                <a:latin typeface="Arial"/>
                <a:cs typeface="Arial"/>
              </a:rPr>
              <a:t>Policy</a:t>
            </a:r>
            <a:r>
              <a:rPr dirty="0" sz="1000" spc="-175" b="1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000" b="1">
                <a:solidFill>
                  <a:srgbClr val="3A3A3A"/>
                </a:solidFill>
                <a:latin typeface="Arial"/>
                <a:cs typeface="Arial"/>
              </a:rPr>
              <a:t>and  Strategic  </a:t>
            </a:r>
            <a:r>
              <a:rPr dirty="0" sz="1000" spc="10" b="1">
                <a:solidFill>
                  <a:srgbClr val="3A3A3A"/>
                </a:solidFill>
                <a:latin typeface="Arial"/>
                <a:cs typeface="Arial"/>
              </a:rPr>
              <a:t>Ob</a:t>
            </a:r>
            <a:r>
              <a:rPr dirty="0" sz="1000" spc="5" b="1">
                <a:solidFill>
                  <a:srgbClr val="3A3A3A"/>
                </a:solidFill>
                <a:latin typeface="Arial"/>
                <a:cs typeface="Arial"/>
              </a:rPr>
              <a:t>j</a:t>
            </a:r>
            <a:r>
              <a:rPr dirty="0" sz="1000" spc="-10" b="1">
                <a:solidFill>
                  <a:srgbClr val="3A3A3A"/>
                </a:solidFill>
                <a:latin typeface="Arial"/>
                <a:cs typeface="Arial"/>
              </a:rPr>
              <a:t>ec</a:t>
            </a:r>
            <a:r>
              <a:rPr dirty="0" sz="1000" b="1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1000" spc="-20" b="1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000" spc="-35" b="1">
                <a:solidFill>
                  <a:srgbClr val="3A3A3A"/>
                </a:solidFill>
                <a:latin typeface="Arial"/>
                <a:cs typeface="Arial"/>
              </a:rPr>
              <a:t>v</a:t>
            </a:r>
            <a:r>
              <a:rPr dirty="0" sz="1000" spc="-10" b="1">
                <a:solidFill>
                  <a:srgbClr val="3A3A3A"/>
                </a:solidFill>
                <a:latin typeface="Arial"/>
                <a:cs typeface="Arial"/>
              </a:rPr>
              <a:t>es</a:t>
            </a:r>
            <a:endParaRPr sz="10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236976" y="1914144"/>
            <a:ext cx="1569719" cy="10972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3552812" y="2223219"/>
            <a:ext cx="937260" cy="435609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algn="just" marL="12700" marR="5080" indent="51435">
              <a:lnSpc>
                <a:spcPts val="1010"/>
              </a:lnSpc>
              <a:spcBef>
                <a:spcPts val="300"/>
              </a:spcBef>
            </a:pPr>
            <a:r>
              <a:rPr dirty="0" sz="1000" spc="-5" b="1">
                <a:solidFill>
                  <a:srgbClr val="3A3A3A"/>
                </a:solidFill>
                <a:latin typeface="Arial"/>
                <a:cs typeface="Arial"/>
              </a:rPr>
              <a:t>Organization,  </a:t>
            </a:r>
            <a:r>
              <a:rPr dirty="0" sz="1000" spc="-10" b="1">
                <a:solidFill>
                  <a:srgbClr val="3A3A3A"/>
                </a:solidFill>
                <a:latin typeface="Arial"/>
                <a:cs typeface="Arial"/>
              </a:rPr>
              <a:t>resources, </a:t>
            </a:r>
            <a:r>
              <a:rPr dirty="0" sz="1000" b="1">
                <a:solidFill>
                  <a:srgbClr val="3A3A3A"/>
                </a:solidFill>
                <a:latin typeface="Arial"/>
                <a:cs typeface="Arial"/>
              </a:rPr>
              <a:t>and  </a:t>
            </a:r>
            <a:r>
              <a:rPr dirty="0" sz="1000" spc="10" b="1">
                <a:solidFill>
                  <a:srgbClr val="3A3A3A"/>
                </a:solidFill>
                <a:latin typeface="Arial"/>
                <a:cs typeface="Arial"/>
              </a:rPr>
              <a:t>do</a:t>
            </a:r>
            <a:r>
              <a:rPr dirty="0" sz="1000" spc="-10" b="1">
                <a:solidFill>
                  <a:srgbClr val="3A3A3A"/>
                </a:solidFill>
                <a:latin typeface="Arial"/>
                <a:cs typeface="Arial"/>
              </a:rPr>
              <a:t>c</a:t>
            </a:r>
            <a:r>
              <a:rPr dirty="0" sz="1000" spc="5" b="1">
                <a:solidFill>
                  <a:srgbClr val="3A3A3A"/>
                </a:solidFill>
                <a:latin typeface="Arial"/>
                <a:cs typeface="Arial"/>
              </a:rPr>
              <a:t>u</a:t>
            </a:r>
            <a:r>
              <a:rPr dirty="0" sz="1000" spc="-5" b="1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1000" spc="-10" b="1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1000" spc="-15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000" b="1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1000" spc="-35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000" b="1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1000" spc="-20" b="1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000" spc="10" b="1">
                <a:solidFill>
                  <a:srgbClr val="3A3A3A"/>
                </a:solidFill>
                <a:latin typeface="Arial"/>
                <a:cs typeface="Arial"/>
              </a:rPr>
              <a:t>on</a:t>
            </a:r>
            <a:endParaRPr sz="10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243072" y="3617976"/>
            <a:ext cx="1557527" cy="109727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3486980" y="3991711"/>
            <a:ext cx="1056005" cy="307340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12700" marR="5080" indent="66675">
              <a:lnSpc>
                <a:spcPts val="1010"/>
              </a:lnSpc>
              <a:spcBef>
                <a:spcPts val="300"/>
              </a:spcBef>
            </a:pPr>
            <a:r>
              <a:rPr dirty="0" sz="1000" b="1">
                <a:solidFill>
                  <a:srgbClr val="3A3A3A"/>
                </a:solidFill>
                <a:latin typeface="Arial"/>
                <a:cs typeface="Arial"/>
              </a:rPr>
              <a:t>Evaluation and  </a:t>
            </a:r>
            <a:r>
              <a:rPr dirty="0" sz="1000" spc="-5" b="1">
                <a:solidFill>
                  <a:srgbClr val="3A3A3A"/>
                </a:solidFill>
                <a:latin typeface="Arial"/>
                <a:cs typeface="Arial"/>
              </a:rPr>
              <a:t>risk</a:t>
            </a:r>
            <a:r>
              <a:rPr dirty="0" sz="1000" spc="-165" b="1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000" spc="-5" b="1">
                <a:solidFill>
                  <a:srgbClr val="3A3A3A"/>
                </a:solidFill>
                <a:latin typeface="Arial"/>
                <a:cs typeface="Arial"/>
              </a:rPr>
              <a:t>management</a:t>
            </a:r>
            <a:endParaRPr sz="10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61160" y="4468367"/>
            <a:ext cx="1767839" cy="109727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2265640" y="4914028"/>
            <a:ext cx="565150" cy="1790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00" spc="5" b="1">
                <a:solidFill>
                  <a:srgbClr val="3A3A3A"/>
                </a:solidFill>
                <a:latin typeface="Arial"/>
                <a:cs typeface="Arial"/>
              </a:rPr>
              <a:t>P</a:t>
            </a:r>
            <a:r>
              <a:rPr dirty="0" sz="1000" spc="5" b="1">
                <a:solidFill>
                  <a:srgbClr val="3A3A3A"/>
                </a:solidFill>
                <a:latin typeface="Arial"/>
                <a:cs typeface="Arial"/>
              </a:rPr>
              <a:t>l</a:t>
            </a:r>
            <a:r>
              <a:rPr dirty="0" sz="1000" spc="-1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000" spc="10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000" spc="-15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000" spc="-20" b="1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000" spc="10" b="1">
                <a:solidFill>
                  <a:srgbClr val="3A3A3A"/>
                </a:solidFill>
                <a:latin typeface="Arial"/>
                <a:cs typeface="Arial"/>
              </a:rPr>
              <a:t>ng</a:t>
            </a:r>
            <a:endParaRPr sz="10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22504" y="3617976"/>
            <a:ext cx="1697735" cy="109727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589639" y="3991711"/>
            <a:ext cx="958850" cy="307340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21590" marR="5080" indent="-9525">
              <a:lnSpc>
                <a:spcPts val="1010"/>
              </a:lnSpc>
              <a:spcBef>
                <a:spcPts val="300"/>
              </a:spcBef>
            </a:pPr>
            <a:r>
              <a:rPr dirty="0" sz="1000" spc="5" b="1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000" spc="-5" b="1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1000" spc="5" b="1">
                <a:solidFill>
                  <a:srgbClr val="3A3A3A"/>
                </a:solidFill>
                <a:latin typeface="Arial"/>
                <a:cs typeface="Arial"/>
              </a:rPr>
              <a:t>pl</a:t>
            </a:r>
            <a:r>
              <a:rPr dirty="0" sz="1000" spc="-10" b="1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1000" spc="-30" b="1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1000" spc="-10" b="1">
                <a:solidFill>
                  <a:srgbClr val="3A3A3A"/>
                </a:solidFill>
                <a:latin typeface="Arial"/>
                <a:cs typeface="Arial"/>
              </a:rPr>
              <a:t>e</a:t>
            </a:r>
            <a:r>
              <a:rPr dirty="0" sz="1000" spc="-15" b="1">
                <a:solidFill>
                  <a:srgbClr val="3A3A3A"/>
                </a:solidFill>
                <a:latin typeface="Arial"/>
                <a:cs typeface="Arial"/>
              </a:rPr>
              <a:t>n</a:t>
            </a:r>
            <a:r>
              <a:rPr dirty="0" sz="1000" b="1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1000" spc="-10" b="1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000" spc="-25" b="1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1000" spc="5" b="1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000" spc="-20" b="1">
                <a:solidFill>
                  <a:srgbClr val="3A3A3A"/>
                </a:solidFill>
                <a:latin typeface="Arial"/>
                <a:cs typeface="Arial"/>
              </a:rPr>
              <a:t>on  </a:t>
            </a:r>
            <a:r>
              <a:rPr dirty="0" sz="1000" b="1">
                <a:solidFill>
                  <a:srgbClr val="3A3A3A"/>
                </a:solidFill>
                <a:latin typeface="Arial"/>
                <a:cs typeface="Arial"/>
              </a:rPr>
              <a:t>and</a:t>
            </a:r>
            <a:r>
              <a:rPr dirty="0" sz="1000" spc="-130" b="1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000" b="1">
                <a:solidFill>
                  <a:srgbClr val="3A3A3A"/>
                </a:solidFill>
                <a:latin typeface="Arial"/>
                <a:cs typeface="Arial"/>
              </a:rPr>
              <a:t>Monitoring</a:t>
            </a:r>
            <a:endParaRPr sz="10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25552" y="1914144"/>
            <a:ext cx="1694687" cy="109727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839448" y="2359872"/>
            <a:ext cx="462915" cy="1790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00" spc="-10" b="1">
                <a:solidFill>
                  <a:srgbClr val="3A3A3A"/>
                </a:solidFill>
                <a:latin typeface="Arial"/>
                <a:cs typeface="Arial"/>
              </a:rPr>
              <a:t>Rev</a:t>
            </a:r>
            <a:r>
              <a:rPr dirty="0" sz="1000" spc="5" b="1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000" spc="-5" b="1">
                <a:solidFill>
                  <a:srgbClr val="3A3A3A"/>
                </a:solidFill>
                <a:latin typeface="Arial"/>
                <a:cs typeface="Arial"/>
              </a:rPr>
              <a:t>ew</a:t>
            </a:r>
            <a:endParaRPr sz="10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6767669" y="6279678"/>
            <a:ext cx="1876425" cy="4635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38100">
              <a:lnSpc>
                <a:spcPts val="1405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ts val="2125"/>
              </a:lnSpc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43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646557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/>
              <a:t>Implement </a:t>
            </a:r>
            <a:r>
              <a:rPr dirty="0" sz="4000" spc="-5"/>
              <a:t>Document</a:t>
            </a:r>
            <a:r>
              <a:rPr dirty="0" sz="4000" spc="-250"/>
              <a:t> </a:t>
            </a:r>
            <a:r>
              <a:rPr dirty="0" sz="4000" spc="-10"/>
              <a:t>Control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387855"/>
            <a:ext cx="4656455" cy="39890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6870" marR="104139" indent="-344170">
              <a:lnSpc>
                <a:spcPct val="100000"/>
              </a:lnSpc>
              <a:spcBef>
                <a:spcPts val="1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Procedures </a:t>
            </a:r>
            <a:r>
              <a:rPr dirty="0" sz="2400" spc="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be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in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place</a:t>
            </a:r>
            <a:r>
              <a:rPr dirty="0" sz="2400" spc="-2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to  ensure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quality is</a:t>
            </a:r>
            <a:r>
              <a:rPr dirty="0" sz="2400" spc="-1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maintained.</a:t>
            </a:r>
            <a:endParaRPr sz="2400">
              <a:latin typeface="Arial"/>
              <a:cs typeface="Arial"/>
            </a:endParaRPr>
          </a:p>
          <a:p>
            <a:pPr lvl="1" marL="756285" marR="18415" indent="-286385">
              <a:lnSpc>
                <a:spcPct val="100000"/>
              </a:lnSpc>
              <a:spcBef>
                <a:spcPts val="112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Are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these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procedures</a:t>
            </a:r>
            <a:r>
              <a:rPr dirty="0" sz="20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documented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controlled?</a:t>
            </a:r>
            <a:endParaRPr sz="2000">
              <a:latin typeface="Arial"/>
              <a:cs typeface="Arial"/>
            </a:endParaRPr>
          </a:p>
          <a:p>
            <a:pPr lvl="1" marL="755650" marR="5080" indent="-285750">
              <a:lnSpc>
                <a:spcPct val="100000"/>
              </a:lnSpc>
              <a:spcBef>
                <a:spcPts val="11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Do </a:t>
            </a:r>
            <a:r>
              <a:rPr dirty="0" sz="2000" spc="-30">
                <a:solidFill>
                  <a:srgbClr val="3A3A3A"/>
                </a:solidFill>
                <a:latin typeface="Arial"/>
                <a:cs typeface="Arial"/>
              </a:rPr>
              <a:t>you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have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(and follow)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  procedure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ensure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all</a:t>
            </a:r>
            <a:r>
              <a:rPr dirty="0" sz="2000" spc="-1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documents  are 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kept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up to</a:t>
            </a:r>
            <a:r>
              <a:rPr dirty="0" sz="2000" spc="-12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date?</a:t>
            </a:r>
            <a:endParaRPr sz="2000">
              <a:latin typeface="Arial"/>
              <a:cs typeface="Arial"/>
            </a:endParaRPr>
          </a:p>
          <a:p>
            <a:pPr algn="just" lvl="1" marL="756285" marR="527050" indent="-286385">
              <a:lnSpc>
                <a:spcPct val="100000"/>
              </a:lnSpc>
              <a:spcBef>
                <a:spcPts val="1105"/>
              </a:spcBef>
              <a:buChar char="–"/>
              <a:tabLst>
                <a:tab pos="756920" algn="l"/>
              </a:tabLst>
            </a:pPr>
            <a:r>
              <a:rPr dirty="0" sz="2000" spc="-30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2000" spc="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know and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follow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all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document control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policies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and  procedures.</a:t>
            </a:r>
            <a:endParaRPr sz="20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1000"/>
              </a:spcBef>
              <a:buChar char="•"/>
              <a:tabLst>
                <a:tab pos="1155065" algn="l"/>
                <a:tab pos="1155700" algn="l"/>
              </a:tabLst>
            </a:pP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This </a:t>
            </a:r>
            <a:r>
              <a:rPr dirty="0" sz="1600" spc="10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be documented, as</a:t>
            </a:r>
            <a:r>
              <a:rPr dirty="0" sz="1600" spc="-17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 spc="-10">
                <a:solidFill>
                  <a:srgbClr val="3A3A3A"/>
                </a:solidFill>
                <a:latin typeface="Arial"/>
                <a:cs typeface="Arial"/>
              </a:rPr>
              <a:t>well.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44767" y="1438655"/>
            <a:ext cx="1350263" cy="14813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532624" y="2166471"/>
            <a:ext cx="567690" cy="314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00" spc="-20">
                <a:solidFill>
                  <a:srgbClr val="3A3A3A"/>
                </a:solidFill>
                <a:latin typeface="Arial"/>
                <a:cs typeface="Arial"/>
              </a:rPr>
              <a:t>Q</a:t>
            </a:r>
            <a:r>
              <a:rPr dirty="0" sz="1900" spc="-25">
                <a:solidFill>
                  <a:srgbClr val="3A3A3A"/>
                </a:solidFill>
                <a:latin typeface="Arial"/>
                <a:cs typeface="Arial"/>
              </a:rPr>
              <a:t>MS</a:t>
            </a:r>
            <a:endParaRPr sz="19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468111" y="2913888"/>
            <a:ext cx="2700527" cy="14813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794503" y="4389120"/>
            <a:ext cx="4047743" cy="14813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5955869" y="3739337"/>
            <a:ext cx="1850389" cy="314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SOPs/Processes</a:t>
            </a:r>
            <a:endParaRPr sz="19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791118" y="4641469"/>
            <a:ext cx="2014220" cy="894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 indent="-7620">
              <a:lnSpc>
                <a:spcPct val="100000"/>
              </a:lnSpc>
              <a:spcBef>
                <a:spcPts val="95"/>
              </a:spcBef>
            </a:pPr>
            <a:r>
              <a:rPr dirty="0" sz="1900">
                <a:solidFill>
                  <a:srgbClr val="3A3A3A"/>
                </a:solidFill>
                <a:latin typeface="Arial"/>
                <a:cs typeface="Arial"/>
              </a:rPr>
              <a:t>Work Instructions,  </a:t>
            </a:r>
            <a:r>
              <a:rPr dirty="0" sz="1900" spc="-10">
                <a:solidFill>
                  <a:srgbClr val="3A3A3A"/>
                </a:solidFill>
                <a:latin typeface="Arial"/>
                <a:cs typeface="Arial"/>
              </a:rPr>
              <a:t>Forms,</a:t>
            </a:r>
            <a:r>
              <a:rPr dirty="0" sz="1900" spc="-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900">
                <a:solidFill>
                  <a:srgbClr val="3A3A3A"/>
                </a:solidFill>
                <a:latin typeface="Arial"/>
                <a:cs typeface="Arial"/>
              </a:rPr>
              <a:t>Checklists,  </a:t>
            </a: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Flowcharts,</a:t>
            </a:r>
            <a:r>
              <a:rPr dirty="0" sz="1900" spc="-7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900">
                <a:solidFill>
                  <a:srgbClr val="3A3A3A"/>
                </a:solidFill>
                <a:latin typeface="Arial"/>
                <a:cs typeface="Arial"/>
              </a:rPr>
              <a:t>etc.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6767669" y="6279678"/>
            <a:ext cx="1876425" cy="4635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38100">
              <a:lnSpc>
                <a:spcPts val="1405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ts val="2125"/>
              </a:lnSpc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43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0" y="1295400"/>
            <a:ext cx="6324600" cy="4203065"/>
          </a:xfrm>
          <a:custGeom>
            <a:avLst/>
            <a:gdLst/>
            <a:ahLst/>
            <a:cxnLst/>
            <a:rect l="l" t="t" r="r" b="b"/>
            <a:pathLst>
              <a:path w="6324600" h="4203065">
                <a:moveTo>
                  <a:pt x="0" y="0"/>
                </a:moveTo>
                <a:lnTo>
                  <a:pt x="6324600" y="0"/>
                </a:lnTo>
                <a:lnTo>
                  <a:pt x="6324600" y="4203065"/>
                </a:lnTo>
                <a:lnTo>
                  <a:pt x="0" y="4203065"/>
                </a:lnTo>
                <a:lnTo>
                  <a:pt x="0" y="0"/>
                </a:lnTo>
                <a:close/>
              </a:path>
            </a:pathLst>
          </a:custGeom>
          <a:solidFill>
            <a:srgbClr val="EAF4FA">
              <a:alpha val="61177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834384" y="1295400"/>
            <a:ext cx="1706880" cy="1134110"/>
          </a:xfrm>
          <a:custGeom>
            <a:avLst/>
            <a:gdLst/>
            <a:ahLst/>
            <a:cxnLst/>
            <a:rect l="l" t="t" r="r" b="b"/>
            <a:pathLst>
              <a:path w="1706879" h="1134110">
                <a:moveTo>
                  <a:pt x="853439" y="0"/>
                </a:moveTo>
                <a:lnTo>
                  <a:pt x="0" y="1133602"/>
                </a:lnTo>
                <a:lnTo>
                  <a:pt x="1706879" y="1133602"/>
                </a:lnTo>
                <a:lnTo>
                  <a:pt x="853439" y="0"/>
                </a:lnTo>
                <a:close/>
              </a:path>
            </a:pathLst>
          </a:custGeom>
          <a:solidFill>
            <a:srgbClr val="E6E0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835908" y="1296924"/>
            <a:ext cx="1706880" cy="1134110"/>
          </a:xfrm>
          <a:custGeom>
            <a:avLst/>
            <a:gdLst/>
            <a:ahLst/>
            <a:cxnLst/>
            <a:rect l="l" t="t" r="r" b="b"/>
            <a:pathLst>
              <a:path w="1706879" h="1134110">
                <a:moveTo>
                  <a:pt x="0" y="1133602"/>
                </a:moveTo>
                <a:lnTo>
                  <a:pt x="853440" y="0"/>
                </a:lnTo>
                <a:lnTo>
                  <a:pt x="1706880" y="1133602"/>
                </a:lnTo>
                <a:lnTo>
                  <a:pt x="0" y="1133602"/>
                </a:lnTo>
                <a:close/>
              </a:path>
            </a:pathLst>
          </a:custGeom>
          <a:ln w="2743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980944" y="2429255"/>
            <a:ext cx="3413760" cy="1134110"/>
          </a:xfrm>
          <a:custGeom>
            <a:avLst/>
            <a:gdLst/>
            <a:ahLst/>
            <a:cxnLst/>
            <a:rect l="l" t="t" r="r" b="b"/>
            <a:pathLst>
              <a:path w="3413760" h="1134110">
                <a:moveTo>
                  <a:pt x="2560281" y="0"/>
                </a:moveTo>
                <a:lnTo>
                  <a:pt x="853478" y="0"/>
                </a:lnTo>
                <a:lnTo>
                  <a:pt x="0" y="1133602"/>
                </a:lnTo>
                <a:lnTo>
                  <a:pt x="3413760" y="1133602"/>
                </a:lnTo>
                <a:lnTo>
                  <a:pt x="2560281" y="0"/>
                </a:lnTo>
                <a:close/>
              </a:path>
            </a:pathLst>
          </a:custGeom>
          <a:solidFill>
            <a:srgbClr val="DBEEF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982467" y="2430778"/>
            <a:ext cx="3413760" cy="1134110"/>
          </a:xfrm>
          <a:custGeom>
            <a:avLst/>
            <a:gdLst/>
            <a:ahLst/>
            <a:cxnLst/>
            <a:rect l="l" t="t" r="r" b="b"/>
            <a:pathLst>
              <a:path w="3413760" h="1134110">
                <a:moveTo>
                  <a:pt x="0" y="1133602"/>
                </a:moveTo>
                <a:lnTo>
                  <a:pt x="853478" y="0"/>
                </a:lnTo>
                <a:lnTo>
                  <a:pt x="2560281" y="0"/>
                </a:lnTo>
                <a:lnTo>
                  <a:pt x="3413760" y="1133602"/>
                </a:lnTo>
                <a:lnTo>
                  <a:pt x="0" y="1133602"/>
                </a:lnTo>
                <a:close/>
              </a:path>
            </a:pathLst>
          </a:custGeom>
          <a:ln w="27431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127502" y="3563111"/>
            <a:ext cx="5120640" cy="1134110"/>
          </a:xfrm>
          <a:custGeom>
            <a:avLst/>
            <a:gdLst/>
            <a:ahLst/>
            <a:cxnLst/>
            <a:rect l="l" t="t" r="r" b="b"/>
            <a:pathLst>
              <a:path w="5120640" h="1134110">
                <a:moveTo>
                  <a:pt x="4267161" y="0"/>
                </a:moveTo>
                <a:lnTo>
                  <a:pt x="853478" y="0"/>
                </a:lnTo>
                <a:lnTo>
                  <a:pt x="0" y="1133602"/>
                </a:lnTo>
                <a:lnTo>
                  <a:pt x="5120640" y="1133602"/>
                </a:lnTo>
                <a:lnTo>
                  <a:pt x="4267161" y="0"/>
                </a:lnTo>
                <a:close/>
              </a:path>
            </a:pathLst>
          </a:custGeom>
          <a:solidFill>
            <a:srgbClr val="FDEA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129027" y="3564635"/>
            <a:ext cx="5120640" cy="1134110"/>
          </a:xfrm>
          <a:custGeom>
            <a:avLst/>
            <a:gdLst/>
            <a:ahLst/>
            <a:cxnLst/>
            <a:rect l="l" t="t" r="r" b="b"/>
            <a:pathLst>
              <a:path w="5120640" h="1134110">
                <a:moveTo>
                  <a:pt x="0" y="1133602"/>
                </a:moveTo>
                <a:lnTo>
                  <a:pt x="853478" y="0"/>
                </a:lnTo>
                <a:lnTo>
                  <a:pt x="4267161" y="0"/>
                </a:lnTo>
                <a:lnTo>
                  <a:pt x="5120640" y="1133602"/>
                </a:lnTo>
                <a:lnTo>
                  <a:pt x="0" y="1133602"/>
                </a:lnTo>
                <a:close/>
              </a:path>
            </a:pathLst>
          </a:custGeom>
          <a:ln w="27431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524000" y="4696967"/>
            <a:ext cx="6324600" cy="802005"/>
          </a:xfrm>
          <a:custGeom>
            <a:avLst/>
            <a:gdLst/>
            <a:ahLst/>
            <a:cxnLst/>
            <a:rect l="l" t="t" r="r" b="b"/>
            <a:pathLst>
              <a:path w="6324600" h="802004">
                <a:moveTo>
                  <a:pt x="5722353" y="0"/>
                </a:moveTo>
                <a:lnTo>
                  <a:pt x="602246" y="0"/>
                </a:lnTo>
                <a:lnTo>
                  <a:pt x="0" y="801623"/>
                </a:lnTo>
                <a:lnTo>
                  <a:pt x="6324600" y="801623"/>
                </a:lnTo>
                <a:lnTo>
                  <a:pt x="5722353" y="0"/>
                </a:lnTo>
                <a:close/>
              </a:path>
            </a:pathLst>
          </a:custGeom>
          <a:solidFill>
            <a:srgbClr val="FCE3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525524" y="4698491"/>
            <a:ext cx="6324600" cy="802005"/>
          </a:xfrm>
          <a:custGeom>
            <a:avLst/>
            <a:gdLst/>
            <a:ahLst/>
            <a:cxnLst/>
            <a:rect l="l" t="t" r="r" b="b"/>
            <a:pathLst>
              <a:path w="6324600" h="802004">
                <a:moveTo>
                  <a:pt x="0" y="801623"/>
                </a:moveTo>
                <a:lnTo>
                  <a:pt x="602246" y="0"/>
                </a:lnTo>
                <a:lnTo>
                  <a:pt x="5722353" y="0"/>
                </a:lnTo>
                <a:lnTo>
                  <a:pt x="6324600" y="801623"/>
                </a:lnTo>
                <a:lnTo>
                  <a:pt x="0" y="801623"/>
                </a:lnTo>
                <a:close/>
              </a:path>
            </a:pathLst>
          </a:custGeom>
          <a:ln w="2743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1524000" y="1208491"/>
            <a:ext cx="6324600" cy="4277360"/>
          </a:xfrm>
          <a:prstGeom prst="rect">
            <a:avLst/>
          </a:prstGeom>
        </p:spPr>
        <p:txBody>
          <a:bodyPr wrap="square" lIns="0" tIns="2190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725"/>
              </a:spcBef>
            </a:pPr>
            <a:r>
              <a:rPr dirty="0" sz="2800">
                <a:solidFill>
                  <a:srgbClr val="3A3A3A"/>
                </a:solidFill>
                <a:latin typeface="Arial"/>
                <a:cs typeface="Arial"/>
              </a:rPr>
              <a:t>Policies</a:t>
            </a:r>
            <a:endParaRPr sz="2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935"/>
              </a:spcBef>
            </a:pPr>
            <a:r>
              <a:rPr dirty="0" sz="1600" spc="10">
                <a:solidFill>
                  <a:srgbClr val="3A3A3A"/>
                </a:solidFill>
                <a:latin typeface="Arial"/>
                <a:cs typeface="Arial"/>
              </a:rPr>
              <a:t>“What </a:t>
            </a:r>
            <a:r>
              <a:rPr dirty="0" sz="1600" spc="-30">
                <a:solidFill>
                  <a:srgbClr val="3A3A3A"/>
                </a:solidFill>
                <a:latin typeface="Arial"/>
                <a:cs typeface="Arial"/>
              </a:rPr>
              <a:t>we</a:t>
            </a:r>
            <a:r>
              <a:rPr dirty="0" sz="1600" spc="-2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 spc="-10">
                <a:solidFill>
                  <a:srgbClr val="3A3A3A"/>
                </a:solidFill>
                <a:latin typeface="Arial"/>
                <a:cs typeface="Arial"/>
              </a:rPr>
              <a:t>do”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6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2800">
                <a:solidFill>
                  <a:srgbClr val="3A3A3A"/>
                </a:solidFill>
                <a:latin typeface="Arial"/>
                <a:cs typeface="Arial"/>
              </a:rPr>
              <a:t>Processes</a:t>
            </a:r>
            <a:endParaRPr sz="2800">
              <a:latin typeface="Arial"/>
              <a:cs typeface="Arial"/>
            </a:endParaRPr>
          </a:p>
          <a:p>
            <a:pPr algn="ctr" marL="2160905" marR="2145665">
              <a:lnSpc>
                <a:spcPts val="1700"/>
              </a:lnSpc>
              <a:spcBef>
                <a:spcPts val="1275"/>
              </a:spcBef>
            </a:pP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“How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it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happens”</a:t>
            </a:r>
            <a:r>
              <a:rPr dirty="0" sz="1600" spc="-1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(flow 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charts/tables)</a:t>
            </a:r>
            <a:endParaRPr sz="1600">
              <a:latin typeface="Arial"/>
              <a:cs typeface="Arial"/>
            </a:endParaRPr>
          </a:p>
          <a:p>
            <a:pPr algn="ctr" marL="1807210" marR="1793239">
              <a:lnSpc>
                <a:spcPts val="2590"/>
              </a:lnSpc>
              <a:spcBef>
                <a:spcPts val="805"/>
              </a:spcBef>
            </a:pP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Procedures and</a:t>
            </a:r>
            <a:r>
              <a:rPr dirty="0" sz="2400" spc="-25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Job  Aids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ts val="1490"/>
              </a:lnSpc>
            </a:pP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(assignment</a:t>
            </a:r>
            <a:r>
              <a:rPr dirty="0" sz="1400" spc="-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400" spc="-10">
                <a:solidFill>
                  <a:srgbClr val="3A3A3A"/>
                </a:solidFill>
                <a:latin typeface="Arial"/>
                <a:cs typeface="Arial"/>
              </a:rPr>
              <a:t>aids)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ts val="1900"/>
              </a:lnSpc>
              <a:spcBef>
                <a:spcPts val="305"/>
              </a:spcBef>
            </a:pP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“How </a:t>
            </a:r>
            <a:r>
              <a:rPr dirty="0" sz="1600" spc="5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do</a:t>
            </a:r>
            <a:r>
              <a:rPr dirty="0" sz="1600" spc="-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it”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ts val="3220"/>
              </a:lnSpc>
            </a:pP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Forms &amp;</a:t>
            </a:r>
            <a:r>
              <a:rPr dirty="0" sz="2700" spc="-12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Records</a:t>
            </a:r>
            <a:endParaRPr sz="27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835"/>
              </a:spcBef>
            </a:pPr>
            <a:r>
              <a:rPr dirty="0" sz="1600" spc="10">
                <a:solidFill>
                  <a:srgbClr val="3A3A3A"/>
                </a:solidFill>
                <a:latin typeface="Arial"/>
                <a:cs typeface="Arial"/>
              </a:rPr>
              <a:t>“What</a:t>
            </a:r>
            <a:r>
              <a:rPr dirty="0" sz="1600" spc="-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 spc="-10">
                <a:solidFill>
                  <a:srgbClr val="3A3A3A"/>
                </a:solidFill>
                <a:latin typeface="Arial"/>
                <a:cs typeface="Arial"/>
              </a:rPr>
              <a:t>happened”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 spc="-20"/>
              <a:t>Know </a:t>
            </a:r>
            <a:r>
              <a:rPr dirty="0"/>
              <a:t>the </a:t>
            </a:r>
            <a:r>
              <a:rPr dirty="0" spc="-5"/>
              <a:t>Difference </a:t>
            </a:r>
            <a:r>
              <a:rPr dirty="0" spc="-20"/>
              <a:t>between </a:t>
            </a:r>
            <a:r>
              <a:rPr dirty="0"/>
              <a:t>a </a:t>
            </a:r>
            <a:r>
              <a:rPr dirty="0" spc="-15"/>
              <a:t>Policy,</a:t>
            </a:r>
            <a:r>
              <a:rPr dirty="0" spc="-330"/>
              <a:t> </a:t>
            </a:r>
            <a:r>
              <a:rPr dirty="0"/>
              <a:t>Process,  </a:t>
            </a:r>
            <a:r>
              <a:rPr dirty="0" spc="-10"/>
              <a:t>Procedure </a:t>
            </a:r>
            <a:r>
              <a:rPr dirty="0" spc="-5"/>
              <a:t>and</a:t>
            </a:r>
            <a:r>
              <a:rPr dirty="0" spc="-105"/>
              <a:t> </a:t>
            </a:r>
            <a:r>
              <a:rPr dirty="0" spc="-20"/>
              <a:t>Records</a:t>
            </a:r>
          </a:p>
        </p:txBody>
      </p:sp>
      <p:sp>
        <p:nvSpPr>
          <p:cNvPr id="13" name="object 13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6767669" y="6279678"/>
            <a:ext cx="1876425" cy="4635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38100">
              <a:lnSpc>
                <a:spcPts val="1405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ts val="2125"/>
              </a:lnSpc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43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6763384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5"/>
              <a:t>Management </a:t>
            </a:r>
            <a:r>
              <a:rPr dirty="0" sz="4000"/>
              <a:t>must ensure</a:t>
            </a:r>
            <a:r>
              <a:rPr dirty="0" sz="4000" spc="-270"/>
              <a:t> </a:t>
            </a:r>
            <a:r>
              <a:rPr dirty="0" sz="4000"/>
              <a:t>that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999488" y="1673352"/>
            <a:ext cx="1106423" cy="1103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2284760" y="2030344"/>
            <a:ext cx="528955" cy="3295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000" spc="-15">
                <a:solidFill>
                  <a:srgbClr val="FFFFFF"/>
                </a:solidFill>
                <a:latin typeface="Arial"/>
                <a:cs typeface="Arial"/>
              </a:rPr>
              <a:t>Pl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an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889504" y="2563367"/>
            <a:ext cx="478535" cy="4754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166872" y="2837688"/>
            <a:ext cx="1103375" cy="110642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3541460" y="3195574"/>
            <a:ext cx="349250" cy="3295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Do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901696" y="3730752"/>
            <a:ext cx="475487" cy="47548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999488" y="4005071"/>
            <a:ext cx="1106423" cy="11033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2176556" y="4360165"/>
            <a:ext cx="743585" cy="3295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he</a:t>
            </a:r>
            <a:r>
              <a:rPr dirty="0" sz="2000" spc="5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2000" spc="-5">
                <a:solidFill>
                  <a:srgbClr val="FFFFFF"/>
                </a:solidFill>
                <a:latin typeface="Arial"/>
                <a:cs typeface="Arial"/>
              </a:rPr>
              <a:t>k</a:t>
            </a:r>
            <a:endParaRPr sz="20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737360" y="3742944"/>
            <a:ext cx="475487" cy="4724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835152" y="2837688"/>
            <a:ext cx="1103375" cy="110642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1189634" y="3195574"/>
            <a:ext cx="391795" cy="3295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000" spc="-2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2000" spc="5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2000" spc="-5">
                <a:solidFill>
                  <a:srgbClr val="FFFFFF"/>
                </a:solidFill>
                <a:latin typeface="Arial"/>
                <a:cs typeface="Arial"/>
              </a:rPr>
              <a:t>t</a:t>
            </a:r>
            <a:endParaRPr sz="20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725167" y="2575560"/>
            <a:ext cx="475487" cy="4754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4746350" y="1310504"/>
            <a:ext cx="3926840" cy="4149725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marL="356870" marR="5080" indent="-344170">
              <a:lnSpc>
                <a:spcPct val="80000"/>
              </a:lnSpc>
              <a:spcBef>
                <a:spcPts val="53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1800" spc="-20">
                <a:solidFill>
                  <a:srgbClr val="3A3A3A"/>
                </a:solidFill>
                <a:latin typeface="Arial"/>
                <a:cs typeface="Arial"/>
              </a:rPr>
              <a:t>QMS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is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reviewed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and  monitored and is implemented and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followed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by all</a:t>
            </a:r>
            <a:r>
              <a:rPr dirty="0" sz="1800" spc="-1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staff.</a:t>
            </a:r>
            <a:endParaRPr sz="1800">
              <a:latin typeface="Arial"/>
              <a:cs typeface="Arial"/>
            </a:endParaRPr>
          </a:p>
          <a:p>
            <a:pPr marL="356870" marR="177800" indent="-344170">
              <a:lnSpc>
                <a:spcPct val="80000"/>
              </a:lnSpc>
              <a:spcBef>
                <a:spcPts val="110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 spc="-20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are trained to identify  departures from the</a:t>
            </a:r>
            <a:r>
              <a:rPr dirty="0" sz="1800" spc="-23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management  system, and take action to  manage</a:t>
            </a:r>
            <a:r>
              <a:rPr dirty="0" sz="1800" spc="-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them.</a:t>
            </a:r>
            <a:endParaRPr sz="1800">
              <a:latin typeface="Arial"/>
              <a:cs typeface="Arial"/>
            </a:endParaRPr>
          </a:p>
          <a:p>
            <a:pPr marL="356870" marR="356235" indent="-344170">
              <a:lnSpc>
                <a:spcPct val="80000"/>
              </a:lnSpc>
              <a:spcBef>
                <a:spcPts val="110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Staff are trained on and follow</a:t>
            </a:r>
            <a:r>
              <a:rPr dirty="0" sz="1800" spc="-3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a  corrective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action</a:t>
            </a:r>
            <a:r>
              <a:rPr dirty="0" sz="1800" spc="-1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procedure.</a:t>
            </a:r>
            <a:endParaRPr sz="1800">
              <a:latin typeface="Arial"/>
              <a:cs typeface="Arial"/>
            </a:endParaRPr>
          </a:p>
          <a:p>
            <a:pPr marL="356870" marR="27305" indent="-344170">
              <a:lnSpc>
                <a:spcPts val="1730"/>
              </a:lnSpc>
              <a:spcBef>
                <a:spcPts val="106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There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is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mechanism to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identify 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possible problems </a:t>
            </a:r>
            <a:r>
              <a:rPr dirty="0" sz="1800" spc="5">
                <a:solidFill>
                  <a:srgbClr val="3A3A3A"/>
                </a:solidFill>
                <a:latin typeface="Arial"/>
                <a:cs typeface="Arial"/>
              </a:rPr>
              <a:t>(risks)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and</a:t>
            </a:r>
            <a:r>
              <a:rPr dirty="0" sz="1800" spc="-33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15">
                <a:solidFill>
                  <a:srgbClr val="3A3A3A"/>
                </a:solidFill>
                <a:latin typeface="Arial"/>
                <a:cs typeface="Arial"/>
              </a:rPr>
              <a:t>ways 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to take action to prevent them (risk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assessment).</a:t>
            </a:r>
            <a:endParaRPr sz="1800">
              <a:latin typeface="Arial"/>
              <a:cs typeface="Arial"/>
            </a:endParaRPr>
          </a:p>
          <a:p>
            <a:pPr marL="356870" marR="96520" indent="-344170">
              <a:lnSpc>
                <a:spcPts val="1730"/>
              </a:lnSpc>
              <a:spcBef>
                <a:spcPts val="109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Opportunities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to improve the 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effectiveness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of the quality</a:t>
            </a:r>
            <a:r>
              <a:rPr dirty="0" sz="1800" spc="-2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system  are identified and</a:t>
            </a:r>
            <a:r>
              <a:rPr dirty="0" sz="1800" spc="-1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implemented.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6767669" y="6279678"/>
            <a:ext cx="1876425" cy="4635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38100">
              <a:lnSpc>
                <a:spcPts val="1405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ts val="2125"/>
              </a:lnSpc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43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456692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5"/>
              <a:t>Ensure </a:t>
            </a:r>
            <a:r>
              <a:rPr dirty="0" sz="4000"/>
              <a:t>Data</a:t>
            </a:r>
            <a:r>
              <a:rPr dirty="0" sz="4000" spc="-135"/>
              <a:t> </a:t>
            </a:r>
            <a:r>
              <a:rPr dirty="0" sz="4000" spc="-25"/>
              <a:t>Integrity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0" y="1345182"/>
            <a:ext cx="7858759" cy="4030979"/>
          </a:xfrm>
          <a:prstGeom prst="rect">
            <a:avLst/>
          </a:prstGeom>
        </p:spPr>
        <p:txBody>
          <a:bodyPr wrap="square" lIns="0" tIns="62230" rIns="0" bIns="0" rtlCol="0" vert="horz">
            <a:spAutoFit/>
          </a:bodyPr>
          <a:lstStyle/>
          <a:p>
            <a:pPr marL="356870" marR="5080" indent="-344170">
              <a:lnSpc>
                <a:spcPts val="2900"/>
              </a:lnSpc>
              <a:spcBef>
                <a:spcPts val="49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700" spc="15">
                <a:solidFill>
                  <a:srgbClr val="3A3A3A"/>
                </a:solidFill>
                <a:latin typeface="Arial"/>
                <a:cs typeface="Arial"/>
              </a:rPr>
              <a:t>What </a:t>
            </a:r>
            <a:r>
              <a:rPr dirty="0" sz="2700" spc="-5">
                <a:solidFill>
                  <a:srgbClr val="3A3A3A"/>
                </a:solidFill>
                <a:latin typeface="Arial"/>
                <a:cs typeface="Arial"/>
              </a:rPr>
              <a:t>precautions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do </a:t>
            </a:r>
            <a:r>
              <a:rPr dirty="0" sz="2700" spc="-5">
                <a:solidFill>
                  <a:srgbClr val="3A3A3A"/>
                </a:solidFill>
                <a:latin typeface="Arial"/>
                <a:cs typeface="Arial"/>
              </a:rPr>
              <a:t>professionals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take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to</a:t>
            </a:r>
            <a:r>
              <a:rPr dirty="0" sz="2700" spc="-37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secure 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700" spc="-5">
                <a:solidFill>
                  <a:srgbClr val="3A3A3A"/>
                </a:solidFill>
                <a:latin typeface="Arial"/>
                <a:cs typeface="Arial"/>
              </a:rPr>
              <a:t>integrity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of </a:t>
            </a:r>
            <a:r>
              <a:rPr dirty="0" sz="2700">
                <a:solidFill>
                  <a:srgbClr val="3A3A3A"/>
                </a:solidFill>
                <a:latin typeface="Arial"/>
                <a:cs typeface="Arial"/>
              </a:rPr>
              <a:t>data generated in the</a:t>
            </a:r>
            <a:r>
              <a:rPr dirty="0" sz="2700" spc="-3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700" spc="-10">
                <a:solidFill>
                  <a:srgbClr val="3A3A3A"/>
                </a:solidFill>
                <a:latin typeface="Arial"/>
                <a:cs typeface="Arial"/>
              </a:rPr>
              <a:t>laboratory?</a:t>
            </a:r>
            <a:endParaRPr sz="2700">
              <a:latin typeface="Arial"/>
              <a:cs typeface="Arial"/>
            </a:endParaRPr>
          </a:p>
          <a:p>
            <a:pPr lvl="1" marL="756285" marR="421640" indent="-286385">
              <a:lnSpc>
                <a:spcPts val="2620"/>
              </a:lnSpc>
              <a:spcBef>
                <a:spcPts val="1195"/>
              </a:spcBef>
              <a:buChar char="–"/>
              <a:tabLst>
                <a:tab pos="756920" algn="l"/>
              </a:tabLst>
            </a:pP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Ethics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trainings are provided,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and steps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are</a:t>
            </a:r>
            <a:r>
              <a:rPr dirty="0" sz="2400" spc="-26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taken  to ensure no conflicts of</a:t>
            </a:r>
            <a:r>
              <a:rPr dirty="0" sz="2400" spc="-2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interest.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490"/>
              </a:spcBef>
              <a:buChar char="–"/>
              <a:tabLst>
                <a:tab pos="756920" algn="l"/>
              </a:tabLst>
            </a:pP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Instruments </a:t>
            </a:r>
            <a:r>
              <a:rPr dirty="0" sz="2700" spc="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be</a:t>
            </a:r>
            <a:r>
              <a:rPr dirty="0" sz="2400" spc="-27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calibrated.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925"/>
              </a:spcBef>
              <a:buChar char="–"/>
              <a:tabLst>
                <a:tab pos="756920" algn="l"/>
              </a:tabLst>
            </a:pP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Calibrations </a:t>
            </a:r>
            <a:r>
              <a:rPr dirty="0" sz="2400" spc="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be</a:t>
            </a:r>
            <a:r>
              <a:rPr dirty="0" sz="2400" spc="-1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checked.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935"/>
              </a:spcBef>
              <a:buChar char="–"/>
              <a:tabLst>
                <a:tab pos="756920" algn="l"/>
              </a:tabLst>
            </a:pP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QC samples </a:t>
            </a:r>
            <a:r>
              <a:rPr dirty="0" sz="2400" spc="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be</a:t>
            </a:r>
            <a:r>
              <a:rPr dirty="0" sz="2400" spc="-1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used.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910"/>
              </a:spcBef>
              <a:buChar char="–"/>
              <a:tabLst>
                <a:tab pos="756920" algn="l"/>
              </a:tabLst>
            </a:pP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Use Proficiency </a:t>
            </a:r>
            <a:r>
              <a:rPr dirty="0" sz="2400" spc="-80">
                <a:solidFill>
                  <a:srgbClr val="3A3A3A"/>
                </a:solidFill>
                <a:latin typeface="Arial"/>
                <a:cs typeface="Arial"/>
              </a:rPr>
              <a:t>Testing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as an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external</a:t>
            </a:r>
            <a:r>
              <a:rPr dirty="0" sz="2400" spc="-1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check.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890"/>
              </a:spcBef>
              <a:buChar char="–"/>
              <a:tabLst>
                <a:tab pos="756920" algn="l"/>
              </a:tabLst>
            </a:pP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Perform Internal</a:t>
            </a:r>
            <a:r>
              <a:rPr dirty="0" sz="2400" spc="-509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Audits as scheduled.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767669" y="6279678"/>
            <a:ext cx="1876425" cy="4635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38100">
              <a:lnSpc>
                <a:spcPts val="1405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ts val="2125"/>
              </a:lnSpc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43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1800" y="253492"/>
            <a:ext cx="7096125" cy="1000125"/>
          </a:xfrm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dirty="0" sz="3200" spc="-15"/>
              <a:t>How </a:t>
            </a:r>
            <a:r>
              <a:rPr dirty="0" sz="3200" spc="-10"/>
              <a:t>Does the Laboratory Ensure  </a:t>
            </a:r>
            <a:r>
              <a:rPr dirty="0" sz="3200" spc="-5"/>
              <a:t>Confidentiality </a:t>
            </a:r>
            <a:r>
              <a:rPr dirty="0" sz="3200" spc="-10"/>
              <a:t>of Customer</a:t>
            </a:r>
            <a:r>
              <a:rPr dirty="0" sz="3200" spc="-50"/>
              <a:t> </a:t>
            </a:r>
            <a:r>
              <a:rPr dirty="0" sz="3200" spc="-10"/>
              <a:t>Information?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431800" y="1349755"/>
            <a:ext cx="7798434" cy="2219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6870" marR="5080" indent="-344170">
              <a:lnSpc>
                <a:spcPct val="100000"/>
              </a:lnSpc>
              <a:spcBef>
                <a:spcPts val="1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Unless otherwise agreed </a:t>
            </a: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with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400" spc="-15">
                <a:solidFill>
                  <a:srgbClr val="3A3A3A"/>
                </a:solidFill>
                <a:latin typeface="Arial"/>
                <a:cs typeface="Arial"/>
              </a:rPr>
              <a:t>customer,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or</a:t>
            </a:r>
            <a:r>
              <a:rPr dirty="0" sz="2400" spc="-2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required 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by </a:t>
            </a:r>
            <a:r>
              <a:rPr dirty="0" sz="2400" spc="-45">
                <a:solidFill>
                  <a:srgbClr val="3A3A3A"/>
                </a:solidFill>
                <a:latin typeface="Arial"/>
                <a:cs typeface="Arial"/>
              </a:rPr>
              <a:t>law,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customer information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is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safeguarded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against 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disclosure.</a:t>
            </a:r>
            <a:endParaRPr sz="2400">
              <a:latin typeface="Arial"/>
              <a:cs typeface="Arial"/>
            </a:endParaRPr>
          </a:p>
          <a:p>
            <a:pPr marL="356870" marR="151765" indent="-344170">
              <a:lnSpc>
                <a:spcPct val="100000"/>
              </a:lnSpc>
              <a:buChar char="•"/>
              <a:tabLst>
                <a:tab pos="356870" algn="l"/>
                <a:tab pos="357505" algn="l"/>
              </a:tabLst>
            </a:pPr>
            <a:r>
              <a:rPr dirty="0" sz="24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laboratory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informs customers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in advance, when 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confidential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information </a:t>
            </a:r>
            <a:r>
              <a:rPr dirty="0" sz="2400" spc="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be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publicly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disclosed</a:t>
            </a:r>
            <a:r>
              <a:rPr dirty="0" sz="2400" spc="-33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 spc="5">
                <a:solidFill>
                  <a:srgbClr val="3A3A3A"/>
                </a:solidFill>
                <a:latin typeface="Arial"/>
                <a:cs typeface="Arial"/>
              </a:rPr>
              <a:t>(for 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example, </a:t>
            </a: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when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legally</a:t>
            </a:r>
            <a:r>
              <a:rPr dirty="0" sz="2400" spc="-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required).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767669" y="6279678"/>
            <a:ext cx="1876425" cy="4635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38100">
              <a:lnSpc>
                <a:spcPts val="1405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ts val="2125"/>
              </a:lnSpc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43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6191"/>
            <a:ext cx="608711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/>
              <a:t>Ensure </a:t>
            </a:r>
            <a:r>
              <a:rPr dirty="0" sz="3600" spc="-10"/>
              <a:t>the </a:t>
            </a:r>
            <a:r>
              <a:rPr dirty="0" sz="3600" spc="-5"/>
              <a:t>Integrity of </a:t>
            </a:r>
            <a:r>
              <a:rPr dirty="0" sz="3600" spc="-10"/>
              <a:t>the</a:t>
            </a:r>
            <a:r>
              <a:rPr dirty="0" sz="3600" spc="-245"/>
              <a:t> </a:t>
            </a:r>
            <a:r>
              <a:rPr dirty="0" sz="3600"/>
              <a:t>QMS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35431" y="1308479"/>
            <a:ext cx="7863840" cy="4501515"/>
          </a:xfrm>
          <a:prstGeom prst="rect">
            <a:avLst/>
          </a:prstGeom>
        </p:spPr>
        <p:txBody>
          <a:bodyPr wrap="square" lIns="0" tIns="85725" rIns="0" bIns="0" rtlCol="0" vert="horz">
            <a:spAutoFit/>
          </a:bodyPr>
          <a:lstStyle/>
          <a:p>
            <a:pPr marL="356870" marR="53340" indent="-344170">
              <a:lnSpc>
                <a:spcPts val="2400"/>
              </a:lnSpc>
              <a:spcBef>
                <a:spcPts val="67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500" spc="-160">
                <a:solidFill>
                  <a:srgbClr val="3A3A3A"/>
                </a:solidFill>
                <a:latin typeface="Arial"/>
                <a:cs typeface="Arial"/>
              </a:rPr>
              <a:t>Top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management must ensure that </a:t>
            </a: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the integrity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of</a:t>
            </a:r>
            <a:r>
              <a:rPr dirty="0" sz="2500" spc="-31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the  management </a:t>
            </a:r>
            <a:r>
              <a:rPr dirty="0" sz="2500" spc="-10">
                <a:solidFill>
                  <a:srgbClr val="3A3A3A"/>
                </a:solidFill>
                <a:latin typeface="Arial"/>
                <a:cs typeface="Arial"/>
              </a:rPr>
              <a:t>system </a:t>
            </a: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is maintained when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changes </a:t>
            </a: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to  the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management </a:t>
            </a:r>
            <a:r>
              <a:rPr dirty="0" sz="2500" spc="-10">
                <a:solidFill>
                  <a:srgbClr val="3A3A3A"/>
                </a:solidFill>
                <a:latin typeface="Arial"/>
                <a:cs typeface="Arial"/>
              </a:rPr>
              <a:t>system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are planned and  implemented.</a:t>
            </a:r>
            <a:endParaRPr sz="25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3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Are changes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in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QMS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carefully</a:t>
            </a:r>
            <a:r>
              <a:rPr dirty="0" sz="2200" spc="-1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planned?</a:t>
            </a:r>
            <a:endParaRPr sz="2200">
              <a:latin typeface="Arial"/>
              <a:cs typeface="Arial"/>
            </a:endParaRPr>
          </a:p>
          <a:p>
            <a:pPr marL="353695" marR="1080135" indent="-340995">
              <a:lnSpc>
                <a:spcPts val="2400"/>
              </a:lnSpc>
              <a:spcBef>
                <a:spcPts val="1170"/>
              </a:spcBef>
              <a:buChar char="•"/>
              <a:tabLst>
                <a:tab pos="353695" algn="l"/>
                <a:tab pos="354330" algn="l"/>
              </a:tabLst>
            </a:pP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Perform an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annual management </a:t>
            </a: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review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of</a:t>
            </a:r>
            <a:r>
              <a:rPr dirty="0" sz="2500" spc="-2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the  </a:t>
            </a:r>
            <a:r>
              <a:rPr dirty="0" sz="2500" spc="-15">
                <a:solidFill>
                  <a:srgbClr val="3A3A3A"/>
                </a:solidFill>
                <a:latin typeface="Arial"/>
                <a:cs typeface="Arial"/>
              </a:rPr>
              <a:t>QMS.</a:t>
            </a:r>
            <a:endParaRPr sz="2500">
              <a:latin typeface="Arial"/>
              <a:cs typeface="Arial"/>
            </a:endParaRPr>
          </a:p>
          <a:p>
            <a:pPr marL="356870" marR="5080" indent="-344170">
              <a:lnSpc>
                <a:spcPts val="2400"/>
              </a:lnSpc>
              <a:spcBef>
                <a:spcPts val="12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500" spc="-10">
                <a:solidFill>
                  <a:srgbClr val="3A3A3A"/>
                </a:solidFill>
                <a:latin typeface="Arial"/>
                <a:cs typeface="Arial"/>
              </a:rPr>
              <a:t>Review </a:t>
            </a: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training requirements to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ensure that </a:t>
            </a:r>
            <a:r>
              <a:rPr dirty="0" sz="2500" spc="-30">
                <a:solidFill>
                  <a:srgbClr val="3A3A3A"/>
                </a:solidFill>
                <a:latin typeface="Arial"/>
                <a:cs typeface="Arial"/>
              </a:rPr>
              <a:t>staff 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understand </a:t>
            </a: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importance of </a:t>
            </a: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500" spc="-20">
                <a:solidFill>
                  <a:srgbClr val="3A3A3A"/>
                </a:solidFill>
                <a:latin typeface="Arial"/>
                <a:cs typeface="Arial"/>
              </a:rPr>
              <a:t>QMS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and adhere</a:t>
            </a:r>
            <a:r>
              <a:rPr dirty="0" sz="2500" spc="-22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500" spc="-5">
                <a:solidFill>
                  <a:srgbClr val="3A3A3A"/>
                </a:solidFill>
                <a:latin typeface="Arial"/>
                <a:cs typeface="Arial"/>
              </a:rPr>
              <a:t>to  ethical practices </a:t>
            </a:r>
            <a:r>
              <a:rPr dirty="0" sz="2500">
                <a:solidFill>
                  <a:srgbClr val="3A3A3A"/>
                </a:solidFill>
                <a:latin typeface="Arial"/>
                <a:cs typeface="Arial"/>
              </a:rPr>
              <a:t>and data</a:t>
            </a:r>
            <a:r>
              <a:rPr dirty="0" sz="2500" spc="-1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500" spc="-25">
                <a:solidFill>
                  <a:srgbClr val="3A3A3A"/>
                </a:solidFill>
                <a:latin typeface="Arial"/>
                <a:cs typeface="Arial"/>
              </a:rPr>
              <a:t>integrity.</a:t>
            </a:r>
            <a:endParaRPr sz="2500">
              <a:latin typeface="Arial"/>
              <a:cs typeface="Arial"/>
            </a:endParaRPr>
          </a:p>
          <a:p>
            <a:pPr lvl="1" marL="756285" marR="541020" indent="-286385">
              <a:lnSpc>
                <a:spcPct val="79600"/>
              </a:lnSpc>
              <a:spcBef>
                <a:spcPts val="112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Do all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understand that ‘management system</a:t>
            </a:r>
            <a:r>
              <a:rPr dirty="0" sz="2200" spc="-27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integrity'  means that there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is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lack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of contradiction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between 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documents?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767669" y="6279678"/>
            <a:ext cx="1876425" cy="4635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38100">
              <a:lnSpc>
                <a:spcPts val="1405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ts val="2125"/>
              </a:lnSpc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43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246697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30"/>
              <a:t>R</a:t>
            </a:r>
            <a:r>
              <a:rPr dirty="0" sz="4000" spc="-15"/>
              <a:t>e</a:t>
            </a:r>
            <a:r>
              <a:rPr dirty="0" sz="4000" spc="-25"/>
              <a:t>f</a:t>
            </a:r>
            <a:r>
              <a:rPr dirty="0" sz="4000" spc="-15"/>
              <a:t>e</a:t>
            </a:r>
            <a:r>
              <a:rPr dirty="0" sz="4000" spc="-40"/>
              <a:t>r</a:t>
            </a:r>
            <a:r>
              <a:rPr dirty="0" sz="4000" spc="-15"/>
              <a:t>e</a:t>
            </a:r>
            <a:r>
              <a:rPr dirty="0" sz="4000" spc="-40"/>
              <a:t>n</a:t>
            </a:r>
            <a:r>
              <a:rPr dirty="0" sz="4000" spc="-20"/>
              <a:t>c</a:t>
            </a:r>
            <a:r>
              <a:rPr dirty="0" sz="4000" spc="-15"/>
              <a:t>es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377120"/>
            <a:ext cx="7877809" cy="4253230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23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600" spc="5">
                <a:solidFill>
                  <a:srgbClr val="3A3A3A"/>
                </a:solidFill>
                <a:latin typeface="Arial"/>
                <a:cs typeface="Arial"/>
              </a:rPr>
              <a:t>ISO/IEC</a:t>
            </a:r>
            <a:r>
              <a:rPr dirty="0" sz="1600" spc="-3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 spc="-10">
                <a:solidFill>
                  <a:srgbClr val="3A3A3A"/>
                </a:solidFill>
                <a:latin typeface="Arial"/>
                <a:cs typeface="Arial"/>
              </a:rPr>
              <a:t>17025:2017</a:t>
            </a:r>
            <a:endParaRPr sz="16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105"/>
              </a:spcBef>
              <a:tabLst>
                <a:tab pos="814069" algn="l"/>
              </a:tabLst>
            </a:pPr>
            <a:r>
              <a:rPr dirty="0" sz="1400" spc="-10">
                <a:latin typeface="Arial"/>
                <a:cs typeface="Arial"/>
                <a:hlinkClick r:id="rId2"/>
              </a:rPr>
              <a:t>—	</a:t>
            </a:r>
            <a:r>
              <a:rPr dirty="0" u="sng" sz="1400" spc="-1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  <a:hlinkClick r:id="rId2"/>
              </a:rPr>
              <a:t>https://www.iso.org/standard/66912.html</a:t>
            </a:r>
            <a:endParaRPr sz="1400">
              <a:latin typeface="Arial"/>
              <a:cs typeface="Arial"/>
            </a:endParaRPr>
          </a:p>
          <a:p>
            <a:pPr algn="just" marL="356870" marR="52069" indent="-344170">
              <a:lnSpc>
                <a:spcPct val="100000"/>
              </a:lnSpc>
              <a:spcBef>
                <a:spcPts val="1000"/>
              </a:spcBef>
              <a:buChar char="•"/>
              <a:tabLst>
                <a:tab pos="357505" algn="l"/>
              </a:tabLst>
            </a:pPr>
            <a:r>
              <a:rPr dirty="0" sz="1600" spc="-10">
                <a:solidFill>
                  <a:srgbClr val="3A3A3A"/>
                </a:solidFill>
                <a:latin typeface="Arial"/>
                <a:cs typeface="Arial"/>
              </a:rPr>
              <a:t>“</a:t>
            </a:r>
            <a:r>
              <a:rPr dirty="0" sz="1600" spc="-10" i="1">
                <a:solidFill>
                  <a:srgbClr val="3A3A3A"/>
                </a:solidFill>
                <a:latin typeface="Arial"/>
                <a:cs typeface="Arial"/>
              </a:rPr>
              <a:t>Complying </a:t>
            </a:r>
            <a:r>
              <a:rPr dirty="0" sz="1600" i="1">
                <a:solidFill>
                  <a:srgbClr val="3A3A3A"/>
                </a:solidFill>
                <a:latin typeface="Arial"/>
                <a:cs typeface="Arial"/>
              </a:rPr>
              <a:t>with ISO </a:t>
            </a:r>
            <a:r>
              <a:rPr dirty="0" sz="1600" spc="-15" i="1">
                <a:solidFill>
                  <a:srgbClr val="3A3A3A"/>
                </a:solidFill>
                <a:latin typeface="Arial"/>
                <a:cs typeface="Arial"/>
              </a:rPr>
              <a:t>17025: </a:t>
            </a:r>
            <a:r>
              <a:rPr dirty="0" sz="1600" spc="5" i="1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1600" spc="-10" i="1">
                <a:solidFill>
                  <a:srgbClr val="3A3A3A"/>
                </a:solidFill>
                <a:latin typeface="Arial"/>
                <a:cs typeface="Arial"/>
              </a:rPr>
              <a:t>practical </a:t>
            </a:r>
            <a:r>
              <a:rPr dirty="0" sz="1600" spc="-15" i="1">
                <a:solidFill>
                  <a:srgbClr val="3A3A3A"/>
                </a:solidFill>
                <a:latin typeface="Arial"/>
                <a:cs typeface="Arial"/>
              </a:rPr>
              <a:t>guidebook </a:t>
            </a:r>
            <a:r>
              <a:rPr dirty="0" sz="1600" spc="-10" i="1">
                <a:solidFill>
                  <a:srgbClr val="3A3A3A"/>
                </a:solidFill>
                <a:latin typeface="Arial"/>
                <a:cs typeface="Arial"/>
              </a:rPr>
              <a:t>for meeting </a:t>
            </a:r>
            <a:r>
              <a:rPr dirty="0" sz="1600" i="1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1600" spc="-10" i="1">
                <a:solidFill>
                  <a:srgbClr val="3A3A3A"/>
                </a:solidFill>
                <a:latin typeface="Arial"/>
                <a:cs typeface="Arial"/>
              </a:rPr>
              <a:t>requirements </a:t>
            </a:r>
            <a:r>
              <a:rPr dirty="0" sz="1600" spc="-35" i="1">
                <a:solidFill>
                  <a:srgbClr val="3A3A3A"/>
                </a:solidFill>
                <a:latin typeface="Arial"/>
                <a:cs typeface="Arial"/>
              </a:rPr>
              <a:t>of  </a:t>
            </a:r>
            <a:r>
              <a:rPr dirty="0" sz="1600" spc="-10" i="1">
                <a:solidFill>
                  <a:srgbClr val="3A3A3A"/>
                </a:solidFill>
                <a:latin typeface="Arial"/>
                <a:cs typeface="Arial"/>
              </a:rPr>
              <a:t>laboratory accreditation schemes </a:t>
            </a:r>
            <a:r>
              <a:rPr dirty="0" sz="1600" spc="-5" i="1">
                <a:solidFill>
                  <a:srgbClr val="3A3A3A"/>
                </a:solidFill>
                <a:latin typeface="Arial"/>
                <a:cs typeface="Arial"/>
              </a:rPr>
              <a:t>based on </a:t>
            </a:r>
            <a:r>
              <a:rPr dirty="0" sz="1600" i="1">
                <a:solidFill>
                  <a:srgbClr val="3A3A3A"/>
                </a:solidFill>
                <a:latin typeface="Arial"/>
                <a:cs typeface="Arial"/>
              </a:rPr>
              <a:t>ISO </a:t>
            </a:r>
            <a:r>
              <a:rPr dirty="0" sz="1600" spc="-15" i="1">
                <a:solidFill>
                  <a:srgbClr val="3A3A3A"/>
                </a:solidFill>
                <a:latin typeface="Arial"/>
                <a:cs typeface="Arial"/>
              </a:rPr>
              <a:t>17025:2005 </a:t>
            </a:r>
            <a:r>
              <a:rPr dirty="0" sz="1600" spc="-5" i="1">
                <a:solidFill>
                  <a:srgbClr val="3A3A3A"/>
                </a:solidFill>
                <a:latin typeface="Arial"/>
                <a:cs typeface="Arial"/>
              </a:rPr>
              <a:t>or </a:t>
            </a:r>
            <a:r>
              <a:rPr dirty="0" sz="1600" spc="-15" i="1">
                <a:solidFill>
                  <a:srgbClr val="3A3A3A"/>
                </a:solidFill>
                <a:latin typeface="Arial"/>
                <a:cs typeface="Arial"/>
              </a:rPr>
              <a:t>equivalent </a:t>
            </a:r>
            <a:r>
              <a:rPr dirty="0" sz="1600" spc="-20" i="1">
                <a:solidFill>
                  <a:srgbClr val="3A3A3A"/>
                </a:solidFill>
                <a:latin typeface="Arial"/>
                <a:cs typeface="Arial"/>
              </a:rPr>
              <a:t>national  </a:t>
            </a:r>
            <a:r>
              <a:rPr dirty="0" sz="1600" spc="-10" i="1">
                <a:solidFill>
                  <a:srgbClr val="3A3A3A"/>
                </a:solidFill>
                <a:latin typeface="Arial"/>
                <a:cs typeface="Arial"/>
              </a:rPr>
              <a:t>standards”</a:t>
            </a:r>
            <a:r>
              <a:rPr dirty="0" sz="1600" spc="-10">
                <a:solidFill>
                  <a:srgbClr val="3A3A3A"/>
                </a:solidFill>
                <a:latin typeface="Arial"/>
                <a:cs typeface="Arial"/>
              </a:rPr>
              <a:t>, United </a:t>
            </a:r>
            <a:r>
              <a:rPr dirty="0" sz="1600" spc="-15">
                <a:solidFill>
                  <a:srgbClr val="3A3A3A"/>
                </a:solidFill>
                <a:latin typeface="Arial"/>
                <a:cs typeface="Arial"/>
              </a:rPr>
              <a:t>Nations </a:t>
            </a:r>
            <a:r>
              <a:rPr dirty="0" sz="1600" spc="-10">
                <a:solidFill>
                  <a:srgbClr val="3A3A3A"/>
                </a:solidFill>
                <a:latin typeface="Arial"/>
                <a:cs typeface="Arial"/>
              </a:rPr>
              <a:t>Industrial </a:t>
            </a:r>
            <a:r>
              <a:rPr dirty="0" sz="1600" spc="-15">
                <a:solidFill>
                  <a:srgbClr val="3A3A3A"/>
                </a:solidFill>
                <a:latin typeface="Arial"/>
                <a:cs typeface="Arial"/>
              </a:rPr>
              <a:t>Development </a:t>
            </a:r>
            <a:r>
              <a:rPr dirty="0" sz="1600" spc="-10">
                <a:solidFill>
                  <a:srgbClr val="3A3A3A"/>
                </a:solidFill>
                <a:latin typeface="Arial"/>
                <a:cs typeface="Arial"/>
              </a:rPr>
              <a:t>Organization, </a:t>
            </a:r>
            <a:r>
              <a:rPr dirty="0" sz="1600" spc="-20">
                <a:solidFill>
                  <a:srgbClr val="3A3A3A"/>
                </a:solidFill>
                <a:latin typeface="Arial"/>
                <a:cs typeface="Arial"/>
              </a:rPr>
              <a:t>Vienna, </a:t>
            </a:r>
            <a:r>
              <a:rPr dirty="0" sz="1600" spc="-10">
                <a:solidFill>
                  <a:srgbClr val="3A3A3A"/>
                </a:solidFill>
                <a:latin typeface="Arial"/>
                <a:cs typeface="Arial"/>
              </a:rPr>
              <a:t>2009 </a:t>
            </a:r>
            <a:r>
              <a:rPr dirty="0" sz="1600" spc="-20">
                <a:solidFill>
                  <a:srgbClr val="3A3A3A"/>
                </a:solidFill>
                <a:latin typeface="Arial"/>
                <a:cs typeface="Arial"/>
              </a:rPr>
              <a:t>(not 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endorsed by</a:t>
            </a:r>
            <a:r>
              <a:rPr dirty="0" sz="1600" spc="-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UNIDO)</a:t>
            </a:r>
            <a:endParaRPr sz="1600">
              <a:latin typeface="Arial"/>
              <a:cs typeface="Arial"/>
            </a:endParaRPr>
          </a:p>
          <a:p>
            <a:pPr lvl="1" marL="756285" marR="10160" indent="-286385">
              <a:lnSpc>
                <a:spcPct val="100000"/>
              </a:lnSpc>
              <a:spcBef>
                <a:spcPts val="894"/>
              </a:spcBef>
              <a:buClr>
                <a:srgbClr val="3A3A3A"/>
              </a:buClr>
              <a:buChar char="–"/>
              <a:tabLst>
                <a:tab pos="756285" algn="l"/>
                <a:tab pos="756920" algn="l"/>
              </a:tabLst>
            </a:pPr>
            <a:r>
              <a:rPr dirty="0" u="sng" sz="1400" spc="-2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  <a:hlinkClick r:id="rId3"/>
              </a:rPr>
              <a:t>https://www.unido.org/fileadmin/user_media/Publications/Pub_free/Complying_with_ISO_17 </a:t>
            </a:r>
            <a:r>
              <a:rPr dirty="0" u="sng" sz="1400" spc="-2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  <a:hlinkClick r:id="rId3"/>
              </a:rPr>
              <a:t> </a:t>
            </a:r>
            <a:r>
              <a:rPr dirty="0" u="sng" sz="1400" spc="-1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  <a:hlinkClick r:id="rId3"/>
              </a:rPr>
              <a:t>025_A_practical_guidebook.pdf</a:t>
            </a:r>
            <a:endParaRPr sz="1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10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American</a:t>
            </a:r>
            <a:r>
              <a:rPr dirty="0" sz="1600" spc="-1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Industrial</a:t>
            </a:r>
            <a:r>
              <a:rPr dirty="0" sz="1600" spc="-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Hygiene</a:t>
            </a:r>
            <a:r>
              <a:rPr dirty="0" sz="1600" spc="-1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Association</a:t>
            </a:r>
            <a:r>
              <a:rPr dirty="0" sz="1600" spc="-7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Policy</a:t>
            </a:r>
            <a:r>
              <a:rPr dirty="0" sz="1600" spc="-17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 spc="-10">
                <a:solidFill>
                  <a:srgbClr val="3A3A3A"/>
                </a:solidFill>
                <a:latin typeface="Arial"/>
                <a:cs typeface="Arial"/>
              </a:rPr>
              <a:t>Modules</a:t>
            </a:r>
            <a:endParaRPr sz="16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894"/>
              </a:spcBef>
              <a:buClr>
                <a:srgbClr val="3A3A3A"/>
              </a:buClr>
              <a:buChar char="–"/>
              <a:tabLst>
                <a:tab pos="756285" algn="l"/>
                <a:tab pos="756920" algn="l"/>
              </a:tabLst>
            </a:pPr>
            <a:r>
              <a:rPr dirty="0" u="sng" sz="1400" spc="-1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  <a:hlinkClick r:id="rId4"/>
              </a:rPr>
              <a:t>http://www.aihaaccreditedlabs.org/Policies/Pages/default.aspx</a:t>
            </a:r>
            <a:endParaRPr sz="1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10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American Society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of</a:t>
            </a:r>
            <a:r>
              <a:rPr dirty="0" sz="1600" spc="-1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>
                <a:solidFill>
                  <a:srgbClr val="3A3A3A"/>
                </a:solidFill>
                <a:latin typeface="Arial"/>
                <a:cs typeface="Arial"/>
              </a:rPr>
              <a:t>Quality</a:t>
            </a:r>
            <a:endParaRPr sz="16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894"/>
              </a:spcBef>
              <a:buClr>
                <a:srgbClr val="3A3A3A"/>
              </a:buClr>
              <a:buChar char="–"/>
              <a:tabLst>
                <a:tab pos="756285" algn="l"/>
                <a:tab pos="756920" algn="l"/>
              </a:tabLst>
            </a:pPr>
            <a:r>
              <a:rPr dirty="0" u="sng" sz="1400" spc="-1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  <a:hlinkClick r:id="rId5"/>
              </a:rPr>
              <a:t>http://asq.org/learn-about-quality/seven-basic-quality-tools/overview/overview.html</a:t>
            </a:r>
            <a:endParaRPr sz="1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10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1600" spc="-65">
                <a:solidFill>
                  <a:srgbClr val="3A3A3A"/>
                </a:solidFill>
                <a:latin typeface="Arial"/>
                <a:cs typeface="Arial"/>
              </a:rPr>
              <a:t>EPA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online</a:t>
            </a:r>
            <a:r>
              <a:rPr dirty="0" sz="1600" spc="-2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600" spc="-5">
                <a:solidFill>
                  <a:srgbClr val="3A3A3A"/>
                </a:solidFill>
                <a:latin typeface="Arial"/>
                <a:cs typeface="Arial"/>
              </a:rPr>
              <a:t>courses</a:t>
            </a:r>
            <a:endParaRPr sz="16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919"/>
              </a:spcBef>
              <a:buClr>
                <a:srgbClr val="3A3A3A"/>
              </a:buClr>
              <a:buChar char="–"/>
              <a:tabLst>
                <a:tab pos="756285" algn="l"/>
                <a:tab pos="756920" algn="l"/>
              </a:tabLst>
            </a:pPr>
            <a:r>
              <a:rPr dirty="0" u="sng" sz="1400" spc="-1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  <a:hlinkClick r:id="rId6"/>
              </a:rPr>
              <a:t>https://www.epa.gov/sites/production/files/2015-07/documents/2014aphllabethicstraining.pdf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767669" y="6279678"/>
            <a:ext cx="1876425" cy="4635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38100">
              <a:lnSpc>
                <a:spcPts val="1405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ts val="2125"/>
              </a:lnSpc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43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6191"/>
            <a:ext cx="8052434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25"/>
              <a:t>Why </a:t>
            </a:r>
            <a:r>
              <a:rPr dirty="0" sz="3600"/>
              <a:t>ISO/IEC </a:t>
            </a:r>
            <a:r>
              <a:rPr dirty="0" sz="3600" spc="-25"/>
              <a:t>17025:2017</a:t>
            </a:r>
            <a:r>
              <a:rPr dirty="0" sz="3600" spc="-114"/>
              <a:t> </a:t>
            </a:r>
            <a:r>
              <a:rPr dirty="0" sz="3600" spc="-5"/>
              <a:t>Accreditation?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35431" y="1178177"/>
            <a:ext cx="3784600" cy="4437380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marL="356870" marR="105410" indent="-344170">
              <a:lnSpc>
                <a:spcPts val="1920"/>
              </a:lnSpc>
              <a:spcBef>
                <a:spcPts val="55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Accreditation provides 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formal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recognition that laboratories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can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achieve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level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of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reliable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testing and</a:t>
            </a:r>
            <a:r>
              <a:rPr dirty="0" sz="2000" spc="-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measurement</a:t>
            </a:r>
            <a:endParaRPr sz="2000">
              <a:latin typeface="Arial"/>
              <a:cs typeface="Arial"/>
            </a:endParaRPr>
          </a:p>
          <a:p>
            <a:pPr marL="356870" marR="5080" indent="-344170">
              <a:lnSpc>
                <a:spcPts val="1920"/>
              </a:lnSpc>
              <a:spcBef>
                <a:spcPts val="110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Customers are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then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able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to  identify and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select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laboratories  that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produce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services to 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meet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their</a:t>
            </a:r>
            <a:r>
              <a:rPr dirty="0" sz="2000" spc="-2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needs</a:t>
            </a:r>
            <a:endParaRPr sz="2000">
              <a:latin typeface="Arial"/>
              <a:cs typeface="Arial"/>
            </a:endParaRPr>
          </a:p>
          <a:p>
            <a:pPr marL="356870" marR="191770" indent="-344170">
              <a:lnSpc>
                <a:spcPts val="1920"/>
              </a:lnSpc>
              <a:spcBef>
                <a:spcPts val="11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One element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take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appropriate regulatory action  based on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human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animal  food</a:t>
            </a:r>
            <a:r>
              <a:rPr dirty="0" sz="2000" spc="-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testing</a:t>
            </a:r>
            <a:endParaRPr sz="2000">
              <a:latin typeface="Arial"/>
              <a:cs typeface="Arial"/>
            </a:endParaRPr>
          </a:p>
          <a:p>
            <a:pPr marL="756285" marR="179070" indent="-287020">
              <a:lnSpc>
                <a:spcPct val="78600"/>
              </a:lnSpc>
              <a:spcBef>
                <a:spcPts val="1019"/>
              </a:spcBef>
              <a:tabLst>
                <a:tab pos="756285" algn="l"/>
              </a:tabLst>
            </a:pP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–	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Accredited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by </a:t>
            </a:r>
            <a:r>
              <a:rPr dirty="0" sz="1700" spc="-15">
                <a:solidFill>
                  <a:srgbClr val="3A3A3A"/>
                </a:solidFill>
                <a:latin typeface="Arial"/>
                <a:cs typeface="Arial"/>
              </a:rPr>
              <a:t>an 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International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Laboratory 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Accreditation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Cooperation 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(ILAC)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recognized</a:t>
            </a:r>
            <a:r>
              <a:rPr dirty="0" sz="1700" spc="-1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Accrediting 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Body</a:t>
            </a:r>
            <a:r>
              <a:rPr dirty="0" sz="1700" spc="3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(AB)</a:t>
            </a:r>
            <a:endParaRPr sz="17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26432" y="1094278"/>
            <a:ext cx="3847465" cy="3487420"/>
          </a:xfrm>
          <a:prstGeom prst="rect">
            <a:avLst/>
          </a:prstGeom>
        </p:spPr>
        <p:txBody>
          <a:bodyPr wrap="square" lIns="0" tIns="94615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74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10">
                <a:solidFill>
                  <a:srgbClr val="3A3A3A"/>
                </a:solidFill>
                <a:latin typeface="Arial"/>
                <a:cs typeface="Arial"/>
              </a:rPr>
              <a:t>What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is an Accrediting</a:t>
            </a:r>
            <a:r>
              <a:rPr dirty="0" sz="2000" spc="-38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25">
                <a:solidFill>
                  <a:srgbClr val="3A3A3A"/>
                </a:solidFill>
                <a:latin typeface="Arial"/>
                <a:cs typeface="Arial"/>
              </a:rPr>
              <a:t>Body?</a:t>
            </a:r>
            <a:endParaRPr sz="2000">
              <a:latin typeface="Arial"/>
              <a:cs typeface="Arial"/>
            </a:endParaRPr>
          </a:p>
          <a:p>
            <a:pPr lvl="1" marL="756285" marR="320040" indent="-286385">
              <a:lnSpc>
                <a:spcPct val="78500"/>
              </a:lnSpc>
              <a:spcBef>
                <a:spcPts val="100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Internationally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recognized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to  carry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out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quality system 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assessments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of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laboratory 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(for ISO/IEC</a:t>
            </a:r>
            <a:r>
              <a:rPr dirty="0" sz="1700" spc="3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15">
                <a:solidFill>
                  <a:srgbClr val="3A3A3A"/>
                </a:solidFill>
                <a:latin typeface="Arial"/>
                <a:cs typeface="Arial"/>
              </a:rPr>
              <a:t>17025:2017</a:t>
            </a:r>
            <a:endParaRPr sz="1700">
              <a:latin typeface="Arial"/>
              <a:cs typeface="Arial"/>
            </a:endParaRPr>
          </a:p>
          <a:p>
            <a:pPr marL="756285">
              <a:lnSpc>
                <a:spcPts val="1610"/>
              </a:lnSpc>
            </a:pP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accreditation)</a:t>
            </a:r>
            <a:endParaRPr sz="17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58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They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also </a:t>
            </a:r>
            <a:r>
              <a:rPr dirty="0" sz="2000" spc="5">
                <a:solidFill>
                  <a:srgbClr val="3A3A3A"/>
                </a:solidFill>
                <a:latin typeface="Arial"/>
                <a:cs typeface="Arial"/>
              </a:rPr>
              <a:t>must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be</a:t>
            </a:r>
            <a:r>
              <a:rPr dirty="0" sz="2000" spc="-17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accredited</a:t>
            </a:r>
            <a:endParaRPr sz="2000">
              <a:latin typeface="Arial"/>
              <a:cs typeface="Arial"/>
            </a:endParaRPr>
          </a:p>
          <a:p>
            <a:pPr lvl="1" marL="756285" marR="107950" indent="-286385">
              <a:lnSpc>
                <a:spcPct val="78900"/>
              </a:lnSpc>
              <a:spcBef>
                <a:spcPts val="994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Conform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the requirements</a:t>
            </a:r>
            <a:r>
              <a:rPr dirty="0" sz="17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15">
                <a:solidFill>
                  <a:srgbClr val="3A3A3A"/>
                </a:solidFill>
                <a:latin typeface="Arial"/>
                <a:cs typeface="Arial"/>
              </a:rPr>
              <a:t>of 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1700" i="1">
                <a:solidFill>
                  <a:srgbClr val="3A3A3A"/>
                </a:solidFill>
                <a:latin typeface="Arial"/>
                <a:cs typeface="Arial"/>
              </a:rPr>
              <a:t>ISO/IEC</a:t>
            </a:r>
            <a:r>
              <a:rPr dirty="0" sz="1700" spc="-35" i="1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25" i="1">
                <a:solidFill>
                  <a:srgbClr val="3A3A3A"/>
                </a:solidFill>
                <a:latin typeface="Arial"/>
                <a:cs typeface="Arial"/>
              </a:rPr>
              <a:t>17011:2017,</a:t>
            </a:r>
            <a:endParaRPr sz="1700">
              <a:latin typeface="Arial"/>
              <a:cs typeface="Arial"/>
            </a:endParaRPr>
          </a:p>
          <a:p>
            <a:pPr marL="755650" marR="5080">
              <a:lnSpc>
                <a:spcPct val="78500"/>
              </a:lnSpc>
              <a:spcBef>
                <a:spcPts val="5"/>
              </a:spcBef>
            </a:pPr>
            <a:r>
              <a:rPr dirty="0" sz="1700" spc="-10" i="1">
                <a:solidFill>
                  <a:srgbClr val="3A3A3A"/>
                </a:solidFill>
                <a:latin typeface="Arial"/>
                <a:cs typeface="Arial"/>
              </a:rPr>
              <a:t>“Conformity </a:t>
            </a:r>
            <a:r>
              <a:rPr dirty="0" sz="1700" spc="-5" i="1">
                <a:solidFill>
                  <a:srgbClr val="3A3A3A"/>
                </a:solidFill>
                <a:latin typeface="Arial"/>
                <a:cs typeface="Arial"/>
              </a:rPr>
              <a:t>Assessment </a:t>
            </a:r>
            <a:r>
              <a:rPr dirty="0" sz="1700" i="1">
                <a:solidFill>
                  <a:srgbClr val="3A3A3A"/>
                </a:solidFill>
                <a:latin typeface="Arial"/>
                <a:cs typeface="Arial"/>
              </a:rPr>
              <a:t>–  </a:t>
            </a:r>
            <a:r>
              <a:rPr dirty="0" sz="1700" spc="-10" i="1">
                <a:solidFill>
                  <a:srgbClr val="3A3A3A"/>
                </a:solidFill>
                <a:latin typeface="Arial"/>
                <a:cs typeface="Arial"/>
              </a:rPr>
              <a:t>General Requirements for  </a:t>
            </a:r>
            <a:r>
              <a:rPr dirty="0" sz="1700" spc="-5" i="1">
                <a:solidFill>
                  <a:srgbClr val="3A3A3A"/>
                </a:solidFill>
                <a:latin typeface="Arial"/>
                <a:cs typeface="Arial"/>
              </a:rPr>
              <a:t>Accreditation </a:t>
            </a:r>
            <a:r>
              <a:rPr dirty="0" sz="1700" spc="-10" i="1">
                <a:solidFill>
                  <a:srgbClr val="3A3A3A"/>
                </a:solidFill>
                <a:latin typeface="Arial"/>
                <a:cs typeface="Arial"/>
              </a:rPr>
              <a:t>Bodies</a:t>
            </a:r>
            <a:r>
              <a:rPr dirty="0" sz="1700" spc="-125" i="1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5" i="1">
                <a:solidFill>
                  <a:srgbClr val="3A3A3A"/>
                </a:solidFill>
                <a:latin typeface="Arial"/>
                <a:cs typeface="Arial"/>
              </a:rPr>
              <a:t>Accrediting  </a:t>
            </a:r>
            <a:r>
              <a:rPr dirty="0" sz="1700" spc="-10" i="1">
                <a:solidFill>
                  <a:srgbClr val="3A3A3A"/>
                </a:solidFill>
                <a:latin typeface="Arial"/>
                <a:cs typeface="Arial"/>
              </a:rPr>
              <a:t>Conformity </a:t>
            </a:r>
            <a:r>
              <a:rPr dirty="0" sz="1700" spc="-5" i="1">
                <a:solidFill>
                  <a:srgbClr val="3A3A3A"/>
                </a:solidFill>
                <a:latin typeface="Arial"/>
                <a:cs typeface="Arial"/>
              </a:rPr>
              <a:t>Assessment</a:t>
            </a:r>
            <a:endParaRPr sz="1700">
              <a:latin typeface="Arial"/>
              <a:cs typeface="Arial"/>
            </a:endParaRPr>
          </a:p>
          <a:p>
            <a:pPr marL="756285">
              <a:lnSpc>
                <a:spcPts val="1585"/>
              </a:lnSpc>
            </a:pPr>
            <a:r>
              <a:rPr dirty="0" sz="1700" spc="-5" i="1">
                <a:solidFill>
                  <a:srgbClr val="3A3A3A"/>
                </a:solidFill>
                <a:latin typeface="Arial"/>
                <a:cs typeface="Arial"/>
              </a:rPr>
              <a:t>Bodies”</a:t>
            </a:r>
            <a:endParaRPr sz="17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876800" y="4648200"/>
            <a:ext cx="1630679" cy="18684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6789004" y="6285774"/>
            <a:ext cx="1859914" cy="521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22225">
              <a:lnSpc>
                <a:spcPct val="100000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2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7747634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5"/>
              <a:t>What </a:t>
            </a:r>
            <a:r>
              <a:rPr dirty="0" sz="4000"/>
              <a:t>is </a:t>
            </a:r>
            <a:r>
              <a:rPr dirty="0" sz="4000" spc="5"/>
              <a:t>the </a:t>
            </a:r>
            <a:r>
              <a:rPr dirty="0" sz="4000"/>
              <a:t>Scope </a:t>
            </a:r>
            <a:r>
              <a:rPr dirty="0" sz="4000" spc="-5"/>
              <a:t>of</a:t>
            </a:r>
            <a:r>
              <a:rPr dirty="0" sz="4000" spc="-360"/>
              <a:t> </a:t>
            </a:r>
            <a:r>
              <a:rPr dirty="0" sz="4000" spc="-10"/>
              <a:t>Accreditation?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338707"/>
            <a:ext cx="7642225" cy="3867785"/>
          </a:xfrm>
          <a:prstGeom prst="rect">
            <a:avLst/>
          </a:prstGeom>
        </p:spPr>
        <p:txBody>
          <a:bodyPr wrap="square" lIns="0" tIns="69215" rIns="0" bIns="0" rtlCol="0" vert="horz">
            <a:spAutoFit/>
          </a:bodyPr>
          <a:lstStyle/>
          <a:p>
            <a:pPr marL="356870" marR="1388110" indent="-344170">
              <a:lnSpc>
                <a:spcPts val="3190"/>
              </a:lnSpc>
              <a:spcBef>
                <a:spcPts val="54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3000">
                <a:solidFill>
                  <a:srgbClr val="3A3A3A"/>
                </a:solidFill>
                <a:latin typeface="Arial"/>
                <a:cs typeface="Arial"/>
              </a:rPr>
              <a:t>Methods </a:t>
            </a:r>
            <a:r>
              <a:rPr dirty="0" sz="3000" spc="5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3000" spc="-5">
                <a:solidFill>
                  <a:srgbClr val="3A3A3A"/>
                </a:solidFill>
                <a:latin typeface="Arial"/>
                <a:cs typeface="Arial"/>
              </a:rPr>
              <a:t>technologies</a:t>
            </a:r>
            <a:r>
              <a:rPr dirty="0" sz="3000" spc="-28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3000">
                <a:solidFill>
                  <a:srgbClr val="3A3A3A"/>
                </a:solidFill>
                <a:latin typeface="Arial"/>
                <a:cs typeface="Arial"/>
              </a:rPr>
              <a:t>covered  by</a:t>
            </a:r>
            <a:r>
              <a:rPr dirty="0" sz="3000" spc="-3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3000" spc="-5">
                <a:solidFill>
                  <a:srgbClr val="3A3A3A"/>
                </a:solidFill>
                <a:latin typeface="Arial"/>
                <a:cs typeface="Arial"/>
              </a:rPr>
              <a:t>assessment</a:t>
            </a:r>
            <a:endParaRPr sz="3000">
              <a:latin typeface="Arial"/>
              <a:cs typeface="Arial"/>
            </a:endParaRPr>
          </a:p>
          <a:p>
            <a:pPr marL="356870" marR="5080" indent="-344170">
              <a:lnSpc>
                <a:spcPts val="3190"/>
              </a:lnSpc>
              <a:spcBef>
                <a:spcPts val="132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3000" spc="-5">
                <a:solidFill>
                  <a:srgbClr val="3A3A3A"/>
                </a:solidFill>
                <a:latin typeface="Arial"/>
                <a:cs typeface="Arial"/>
              </a:rPr>
              <a:t>Laboratory </a:t>
            </a:r>
            <a:r>
              <a:rPr dirty="0" sz="3000">
                <a:solidFill>
                  <a:srgbClr val="3A3A3A"/>
                </a:solidFill>
                <a:latin typeface="Arial"/>
                <a:cs typeface="Arial"/>
              </a:rPr>
              <a:t>is </a:t>
            </a:r>
            <a:r>
              <a:rPr dirty="0" sz="3000" spc="-5">
                <a:solidFill>
                  <a:srgbClr val="3A3A3A"/>
                </a:solidFill>
                <a:latin typeface="Arial"/>
                <a:cs typeface="Arial"/>
              </a:rPr>
              <a:t>accredited </a:t>
            </a:r>
            <a:r>
              <a:rPr dirty="0" sz="3000" spc="5">
                <a:solidFill>
                  <a:srgbClr val="3A3A3A"/>
                </a:solidFill>
                <a:latin typeface="Arial"/>
                <a:cs typeface="Arial"/>
              </a:rPr>
              <a:t>for </a:t>
            </a:r>
            <a:r>
              <a:rPr dirty="0" sz="3000" spc="-5">
                <a:solidFill>
                  <a:srgbClr val="3A3A3A"/>
                </a:solidFill>
                <a:latin typeface="Arial"/>
                <a:cs typeface="Arial"/>
              </a:rPr>
              <a:t>a </a:t>
            </a:r>
            <a:r>
              <a:rPr dirty="0" sz="3000">
                <a:solidFill>
                  <a:srgbClr val="3A3A3A"/>
                </a:solidFill>
                <a:latin typeface="Arial"/>
                <a:cs typeface="Arial"/>
              </a:rPr>
              <a:t>specific list</a:t>
            </a:r>
            <a:r>
              <a:rPr dirty="0" sz="3000" spc="-3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3000" spc="5">
                <a:solidFill>
                  <a:srgbClr val="3A3A3A"/>
                </a:solidFill>
                <a:latin typeface="Arial"/>
                <a:cs typeface="Arial"/>
              </a:rPr>
              <a:t>of  </a:t>
            </a:r>
            <a:r>
              <a:rPr dirty="0" sz="3000" spc="-5">
                <a:solidFill>
                  <a:srgbClr val="3A3A3A"/>
                </a:solidFill>
                <a:latin typeface="Arial"/>
                <a:cs typeface="Arial"/>
              </a:rPr>
              <a:t>methods, analytes, matrices, </a:t>
            </a:r>
            <a:r>
              <a:rPr dirty="0" sz="3000">
                <a:solidFill>
                  <a:srgbClr val="3A3A3A"/>
                </a:solidFill>
                <a:latin typeface="Arial"/>
                <a:cs typeface="Arial"/>
              </a:rPr>
              <a:t>and/or  </a:t>
            </a:r>
            <a:r>
              <a:rPr dirty="0" sz="3000" spc="-10">
                <a:solidFill>
                  <a:srgbClr val="3A3A3A"/>
                </a:solidFill>
                <a:latin typeface="Arial"/>
                <a:cs typeface="Arial"/>
              </a:rPr>
              <a:t>technologies</a:t>
            </a:r>
            <a:endParaRPr sz="30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88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3000">
                <a:solidFill>
                  <a:srgbClr val="3A3A3A"/>
                </a:solidFill>
                <a:latin typeface="Arial"/>
                <a:cs typeface="Arial"/>
              </a:rPr>
              <a:t>Also</a:t>
            </a:r>
            <a:r>
              <a:rPr dirty="0" sz="3000" spc="-6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3000">
                <a:solidFill>
                  <a:srgbClr val="3A3A3A"/>
                </a:solidFill>
                <a:latin typeface="Arial"/>
                <a:cs typeface="Arial"/>
              </a:rPr>
              <a:t>called</a:t>
            </a:r>
            <a:endParaRPr sz="3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900"/>
              </a:spcBef>
              <a:buChar char="–"/>
              <a:tabLst>
                <a:tab pos="756920" algn="l"/>
              </a:tabLst>
            </a:pPr>
            <a:r>
              <a:rPr dirty="0" sz="2600" spc="-5">
                <a:solidFill>
                  <a:srgbClr val="3A3A3A"/>
                </a:solidFill>
                <a:latin typeface="Arial"/>
                <a:cs typeface="Arial"/>
              </a:rPr>
              <a:t>Fields </a:t>
            </a:r>
            <a:r>
              <a:rPr dirty="0" sz="2600" spc="-10">
                <a:solidFill>
                  <a:srgbClr val="3A3A3A"/>
                </a:solidFill>
                <a:latin typeface="Arial"/>
                <a:cs typeface="Arial"/>
              </a:rPr>
              <a:t>of</a:t>
            </a:r>
            <a:r>
              <a:rPr dirty="0" sz="2600" spc="-30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600" spc="-5">
                <a:solidFill>
                  <a:srgbClr val="3A3A3A"/>
                </a:solidFill>
                <a:latin typeface="Arial"/>
                <a:cs typeface="Arial"/>
              </a:rPr>
              <a:t>Accreditation</a:t>
            </a:r>
            <a:endParaRPr sz="26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915"/>
              </a:spcBef>
              <a:buChar char="–"/>
              <a:tabLst>
                <a:tab pos="756920" algn="l"/>
              </a:tabLst>
            </a:pPr>
            <a:r>
              <a:rPr dirty="0" sz="2600" spc="-5">
                <a:solidFill>
                  <a:srgbClr val="3A3A3A"/>
                </a:solidFill>
                <a:latin typeface="Arial"/>
                <a:cs typeface="Arial"/>
              </a:rPr>
              <a:t>Fields </a:t>
            </a:r>
            <a:r>
              <a:rPr dirty="0" sz="2600" spc="-10">
                <a:solidFill>
                  <a:srgbClr val="3A3A3A"/>
                </a:solidFill>
                <a:latin typeface="Arial"/>
                <a:cs typeface="Arial"/>
              </a:rPr>
              <a:t>of</a:t>
            </a:r>
            <a:r>
              <a:rPr dirty="0" sz="2600" spc="-10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600" spc="-95">
                <a:solidFill>
                  <a:srgbClr val="3A3A3A"/>
                </a:solidFill>
                <a:latin typeface="Arial"/>
                <a:cs typeface="Arial"/>
              </a:rPr>
              <a:t>Testing</a:t>
            </a:r>
            <a:endParaRPr sz="26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789004" y="6285774"/>
            <a:ext cx="1859914" cy="521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22225">
              <a:lnSpc>
                <a:spcPct val="100000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2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17720" y="5081015"/>
            <a:ext cx="1792223" cy="13959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628777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5"/>
              <a:t>Quality </a:t>
            </a:r>
            <a:r>
              <a:rPr dirty="0" sz="4000"/>
              <a:t>Management</a:t>
            </a:r>
            <a:r>
              <a:rPr dirty="0" sz="4000" spc="-245"/>
              <a:t> </a:t>
            </a:r>
            <a:r>
              <a:rPr dirty="0" sz="4000" spc="-15"/>
              <a:t>System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535431" y="1312670"/>
            <a:ext cx="7910830" cy="3702685"/>
          </a:xfrm>
          <a:prstGeom prst="rect">
            <a:avLst/>
          </a:prstGeom>
        </p:spPr>
        <p:txBody>
          <a:bodyPr wrap="square" lIns="0" tIns="83820" rIns="0" bIns="0" rtlCol="0" vert="horz">
            <a:spAutoFit/>
          </a:bodyPr>
          <a:lstStyle/>
          <a:p>
            <a:pPr marL="356870" marR="266700" indent="-344170">
              <a:lnSpc>
                <a:spcPts val="2300"/>
              </a:lnSpc>
              <a:spcBef>
                <a:spcPts val="66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5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term ‘Quality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Management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System’ (QMS)</a:t>
            </a:r>
            <a:r>
              <a:rPr dirty="0" sz="2400" spc="-39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covers 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400" spc="-50">
                <a:solidFill>
                  <a:srgbClr val="3A3A3A"/>
                </a:solidFill>
                <a:latin typeface="Arial"/>
                <a:cs typeface="Arial"/>
              </a:rPr>
              <a:t>quality,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technical, and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administrative system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that  </a:t>
            </a: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governs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 operations of the</a:t>
            </a:r>
            <a:r>
              <a:rPr dirty="0" sz="2400" spc="-1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laboratory</a:t>
            </a:r>
            <a:endParaRPr sz="2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2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Quality: </a:t>
            </a:r>
            <a:r>
              <a:rPr dirty="0" u="heavy" sz="2400" spc="-5">
                <a:solidFill>
                  <a:srgbClr val="3A3A3A"/>
                </a:solidFill>
                <a:uFill>
                  <a:solidFill>
                    <a:srgbClr val="3A3A3A"/>
                  </a:solidFill>
                </a:uFill>
                <a:latin typeface="Arial"/>
                <a:cs typeface="Arial"/>
              </a:rPr>
              <a:t>How </a:t>
            </a:r>
            <a:r>
              <a:rPr dirty="0" u="heavy" sz="2400" spc="-10">
                <a:solidFill>
                  <a:srgbClr val="3A3A3A"/>
                </a:solidFill>
                <a:uFill>
                  <a:solidFill>
                    <a:srgbClr val="3A3A3A"/>
                  </a:solidFill>
                </a:uFill>
                <a:latin typeface="Arial"/>
                <a:cs typeface="Arial"/>
              </a:rPr>
              <a:t>well</a:t>
            </a: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 you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do</a:t>
            </a:r>
            <a:r>
              <a:rPr dirty="0" sz="2400" spc="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something</a:t>
            </a:r>
            <a:endParaRPr sz="2400">
              <a:latin typeface="Arial"/>
              <a:cs typeface="Arial"/>
            </a:endParaRPr>
          </a:p>
          <a:p>
            <a:pPr marL="356870" marR="5080" indent="-344170">
              <a:lnSpc>
                <a:spcPct val="80000"/>
              </a:lnSpc>
              <a:spcBef>
                <a:spcPts val="12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55">
                <a:solidFill>
                  <a:srgbClr val="3A3A3A"/>
                </a:solidFill>
                <a:latin typeface="Arial"/>
                <a:cs typeface="Arial"/>
              </a:rPr>
              <a:t>Technical: </a:t>
            </a:r>
            <a:r>
              <a:rPr dirty="0" u="heavy" sz="2400" spc="-5">
                <a:solidFill>
                  <a:srgbClr val="3A3A3A"/>
                </a:solidFill>
                <a:uFill>
                  <a:solidFill>
                    <a:srgbClr val="3A3A3A"/>
                  </a:solidFill>
                </a:uFill>
                <a:latin typeface="Arial"/>
                <a:cs typeface="Arial"/>
              </a:rPr>
              <a:t>How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you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do something </a:t>
            </a: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(in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laboratory</a:t>
            </a:r>
            <a:r>
              <a:rPr dirty="0" sz="2400" spc="-26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area  as </a:t>
            </a:r>
            <a:r>
              <a:rPr dirty="0" sz="2400" spc="-10">
                <a:solidFill>
                  <a:srgbClr val="3A3A3A"/>
                </a:solidFill>
                <a:latin typeface="Arial"/>
                <a:cs typeface="Arial"/>
              </a:rPr>
              <a:t>well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as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in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the support </a:t>
            </a: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services</a:t>
            </a:r>
            <a:r>
              <a:rPr dirty="0" sz="2400" spc="-1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A3A3A"/>
                </a:solidFill>
                <a:latin typeface="Arial"/>
                <a:cs typeface="Arial"/>
              </a:rPr>
              <a:t>area)</a:t>
            </a:r>
            <a:endParaRPr sz="2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solidFill>
                  <a:srgbClr val="3A3A3A"/>
                </a:solidFill>
                <a:latin typeface="Arial"/>
                <a:cs typeface="Arial"/>
              </a:rPr>
              <a:t>Administrative: How it all </a:t>
            </a:r>
            <a:r>
              <a:rPr dirty="0" u="heavy" sz="2400">
                <a:solidFill>
                  <a:srgbClr val="3A3A3A"/>
                </a:solidFill>
                <a:uFill>
                  <a:solidFill>
                    <a:srgbClr val="3A3A3A"/>
                  </a:solidFill>
                </a:uFill>
                <a:latin typeface="Arial"/>
                <a:cs typeface="Arial"/>
              </a:rPr>
              <a:t>comes</a:t>
            </a:r>
            <a:r>
              <a:rPr dirty="0" u="heavy" sz="2400" spc="-105">
                <a:solidFill>
                  <a:srgbClr val="3A3A3A"/>
                </a:solidFill>
                <a:uFill>
                  <a:solidFill>
                    <a:srgbClr val="3A3A3A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400">
                <a:solidFill>
                  <a:srgbClr val="3A3A3A"/>
                </a:solidFill>
                <a:uFill>
                  <a:solidFill>
                    <a:srgbClr val="3A3A3A"/>
                  </a:solidFill>
                </a:uFill>
                <a:latin typeface="Arial"/>
                <a:cs typeface="Arial"/>
              </a:rPr>
              <a:t>together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900">
              <a:latin typeface="Times New Roman"/>
              <a:cs typeface="Times New Roman"/>
            </a:endParaRPr>
          </a:p>
          <a:p>
            <a:pPr marL="12700" marR="1279525">
              <a:lnSpc>
                <a:spcPct val="79100"/>
              </a:lnSpc>
            </a:pP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ISO/IEC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17025:2017: </a:t>
            </a:r>
            <a:r>
              <a:rPr dirty="0" sz="2200" spc="5">
                <a:solidFill>
                  <a:srgbClr val="3A3A3A"/>
                </a:solidFill>
                <a:latin typeface="Arial"/>
                <a:cs typeface="Arial"/>
              </a:rPr>
              <a:t>“The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Laboratory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shall</a:t>
            </a:r>
            <a:r>
              <a:rPr dirty="0" sz="2200" spc="-31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establish, 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document, implement, and </a:t>
            </a:r>
            <a:r>
              <a:rPr dirty="0" sz="2200" spc="-5">
                <a:solidFill>
                  <a:srgbClr val="3A3A3A"/>
                </a:solidFill>
                <a:latin typeface="Arial"/>
                <a:cs typeface="Arial"/>
              </a:rPr>
              <a:t>maintain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2200" spc="-22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A3A3A"/>
                </a:solidFill>
                <a:latin typeface="Arial"/>
                <a:cs typeface="Arial"/>
              </a:rPr>
              <a:t>QMS.”</a:t>
            </a:r>
            <a:endParaRPr sz="2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6789004" y="6285774"/>
            <a:ext cx="1859914" cy="521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22225">
              <a:lnSpc>
                <a:spcPct val="100000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2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628777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5"/>
              <a:t>Quality </a:t>
            </a:r>
            <a:r>
              <a:rPr dirty="0" sz="4000"/>
              <a:t>Management</a:t>
            </a:r>
            <a:r>
              <a:rPr dirty="0" sz="4000" spc="-245"/>
              <a:t> </a:t>
            </a:r>
            <a:r>
              <a:rPr dirty="0" sz="4000" spc="-15"/>
              <a:t>System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431" y="1315496"/>
            <a:ext cx="3802379" cy="2419985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marL="356870" marR="5080" indent="-344170">
              <a:lnSpc>
                <a:spcPts val="1920"/>
              </a:lnSpc>
              <a:spcBef>
                <a:spcPts val="55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laboratory shall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document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its policies,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systems,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procedures and instructions to  the extent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necessary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to</a:t>
            </a:r>
            <a:r>
              <a:rPr dirty="0" sz="2000" spc="-15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assure  </a:t>
            </a: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quality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test</a:t>
            </a:r>
            <a:r>
              <a:rPr dirty="0" sz="2000" spc="-4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results</a:t>
            </a:r>
            <a:endParaRPr sz="2000">
              <a:latin typeface="Arial"/>
              <a:cs typeface="Arial"/>
            </a:endParaRPr>
          </a:p>
          <a:p>
            <a:pPr marL="356870" marR="121285" indent="-344170">
              <a:lnSpc>
                <a:spcPts val="1920"/>
              </a:lnSpc>
              <a:spcBef>
                <a:spcPts val="110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QMS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shall be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communicated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to,</a:t>
            </a:r>
            <a:r>
              <a:rPr dirty="0" sz="2000" spc="-1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understood  </a:t>
            </a:r>
            <a:r>
              <a:rPr dirty="0" sz="2000" spc="-110">
                <a:solidFill>
                  <a:srgbClr val="3A3A3A"/>
                </a:solidFill>
                <a:latin typeface="Arial"/>
                <a:cs typeface="Arial"/>
              </a:rPr>
              <a:t>by,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and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implemented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by </a:t>
            </a:r>
            <a:r>
              <a:rPr dirty="0" sz="2000" spc="-10" strike="sngStrike">
                <a:solidFill>
                  <a:srgbClr val="3A3A3A"/>
                </a:solidFill>
                <a:latin typeface="Arial"/>
                <a:cs typeface="Arial"/>
              </a:rPr>
              <a:t>the </a:t>
            </a:r>
            <a:r>
              <a:rPr dirty="0" sz="2000" spc="-10" strike="noStrike">
                <a:solidFill>
                  <a:srgbClr val="3A3A3A"/>
                </a:solidFill>
                <a:latin typeface="Arial"/>
                <a:cs typeface="Arial"/>
              </a:rPr>
              <a:t> appropriate</a:t>
            </a:r>
            <a:r>
              <a:rPr dirty="0" sz="2000" spc="-15" strike="noStrike">
                <a:solidFill>
                  <a:srgbClr val="3A3A3A"/>
                </a:solidFill>
                <a:latin typeface="Arial"/>
                <a:cs typeface="Arial"/>
              </a:rPr>
              <a:t> staff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2630" y="3781201"/>
            <a:ext cx="2921000" cy="821690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marL="299085" marR="704850" indent="-286385">
              <a:lnSpc>
                <a:spcPct val="77700"/>
              </a:lnSpc>
              <a:spcBef>
                <a:spcPts val="555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700" spc="-15">
                <a:solidFill>
                  <a:srgbClr val="3A3A3A"/>
                </a:solidFill>
                <a:latin typeface="Arial"/>
                <a:cs typeface="Arial"/>
              </a:rPr>
              <a:t>Training </a:t>
            </a: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on</a:t>
            </a:r>
            <a:r>
              <a:rPr dirty="0" sz="1700" spc="-16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ISO/IEC  </a:t>
            </a:r>
            <a:r>
              <a:rPr dirty="0" sz="1700" spc="-15">
                <a:solidFill>
                  <a:srgbClr val="3A3A3A"/>
                </a:solidFill>
                <a:latin typeface="Arial"/>
                <a:cs typeface="Arial"/>
              </a:rPr>
              <a:t>17025:2017</a:t>
            </a:r>
            <a:endParaRPr sz="170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700" spc="-10">
                <a:solidFill>
                  <a:srgbClr val="3A3A3A"/>
                </a:solidFill>
                <a:latin typeface="Arial"/>
                <a:cs typeface="Arial"/>
              </a:rPr>
              <a:t>Review </a:t>
            </a:r>
            <a:r>
              <a:rPr dirty="0" sz="1700" spc="-5">
                <a:solidFill>
                  <a:srgbClr val="3A3A3A"/>
                </a:solidFill>
                <a:latin typeface="Arial"/>
                <a:cs typeface="Arial"/>
              </a:rPr>
              <a:t>policies </a:t>
            </a:r>
            <a:r>
              <a:rPr dirty="0" sz="1700">
                <a:solidFill>
                  <a:srgbClr val="3A3A3A"/>
                </a:solidFill>
                <a:latin typeface="Arial"/>
                <a:cs typeface="Arial"/>
              </a:rPr>
              <a:t>&amp;</a:t>
            </a:r>
            <a:r>
              <a:rPr dirty="0" sz="1700" spc="-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700" spc="-80">
                <a:solidFill>
                  <a:srgbClr val="3A3A3A"/>
                </a:solidFill>
                <a:latin typeface="Arial"/>
                <a:cs typeface="Arial"/>
              </a:rPr>
              <a:t>objectives</a:t>
            </a:r>
            <a:endParaRPr sz="17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544311" y="2496311"/>
            <a:ext cx="2246375" cy="2246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916968" y="2904362"/>
            <a:ext cx="1503680" cy="1396365"/>
          </a:xfrm>
          <a:prstGeom prst="rect">
            <a:avLst/>
          </a:prstGeom>
        </p:spPr>
        <p:txBody>
          <a:bodyPr wrap="square" lIns="0" tIns="53340" rIns="0" bIns="0" rtlCol="0" vert="horz">
            <a:spAutoFit/>
          </a:bodyPr>
          <a:lstStyle/>
          <a:p>
            <a:pPr algn="ctr" marL="85725" marR="78105" indent="-3810">
              <a:lnSpc>
                <a:spcPts val="2090"/>
              </a:lnSpc>
              <a:spcBef>
                <a:spcPts val="420"/>
              </a:spcBef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ISO/IEC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17025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: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2017</a:t>
            </a:r>
            <a:endParaRPr sz="2000">
              <a:latin typeface="Arial"/>
              <a:cs typeface="Arial"/>
            </a:endParaRPr>
          </a:p>
          <a:p>
            <a:pPr marL="353695">
              <a:lnSpc>
                <a:spcPts val="1830"/>
              </a:lnSpc>
            </a:pP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Quality</a:t>
            </a:r>
            <a:endParaRPr sz="2000">
              <a:latin typeface="Arial"/>
              <a:cs typeface="Arial"/>
            </a:endParaRPr>
          </a:p>
          <a:p>
            <a:pPr algn="ctr" marL="12700" marR="5080">
              <a:lnSpc>
                <a:spcPts val="2110"/>
              </a:lnSpc>
              <a:spcBef>
                <a:spcPts val="265"/>
              </a:spcBef>
            </a:pPr>
            <a:r>
              <a:rPr dirty="0" sz="2000" spc="-15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anage</a:t>
            </a:r>
            <a:r>
              <a:rPr dirty="0" sz="2000" spc="35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ent  </a:t>
            </a:r>
            <a:r>
              <a:rPr dirty="0" sz="2000" spc="-20">
                <a:solidFill>
                  <a:srgbClr val="3A3A3A"/>
                </a:solidFill>
                <a:latin typeface="Arial"/>
                <a:cs typeface="Arial"/>
              </a:rPr>
              <a:t>System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02096" y="1597152"/>
            <a:ext cx="1127747" cy="11277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6319517" y="2047324"/>
            <a:ext cx="69786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10">
                <a:solidFill>
                  <a:srgbClr val="3A3A3A"/>
                </a:solidFill>
                <a:latin typeface="Arial"/>
                <a:cs typeface="Arial"/>
              </a:rPr>
              <a:t>C</a:t>
            </a:r>
            <a:r>
              <a:rPr dirty="0" sz="1100" spc="10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100" spc="-10">
                <a:solidFill>
                  <a:srgbClr val="3A3A3A"/>
                </a:solidFill>
                <a:latin typeface="Arial"/>
                <a:cs typeface="Arial"/>
              </a:rPr>
              <a:t>li</a:t>
            </a:r>
            <a:r>
              <a:rPr dirty="0" sz="1100" spc="10">
                <a:solidFill>
                  <a:srgbClr val="3A3A3A"/>
                </a:solidFill>
                <a:latin typeface="Arial"/>
                <a:cs typeface="Arial"/>
              </a:rPr>
              <a:t>b</a:t>
            </a:r>
            <a:r>
              <a:rPr dirty="0" sz="1100" spc="-10">
                <a:solidFill>
                  <a:srgbClr val="3A3A3A"/>
                </a:solidFill>
                <a:latin typeface="Arial"/>
                <a:cs typeface="Arial"/>
              </a:rPr>
              <a:t>r</a:t>
            </a:r>
            <a:r>
              <a:rPr dirty="0" sz="1100" spc="10">
                <a:solidFill>
                  <a:srgbClr val="3A3A3A"/>
                </a:solidFill>
                <a:latin typeface="Arial"/>
                <a:cs typeface="Arial"/>
              </a:rPr>
              <a:t>a</a:t>
            </a:r>
            <a:r>
              <a:rPr dirty="0" sz="1100" spc="5">
                <a:solidFill>
                  <a:srgbClr val="3A3A3A"/>
                </a:solidFill>
                <a:latin typeface="Arial"/>
                <a:cs typeface="Arial"/>
              </a:rPr>
              <a:t>t</a:t>
            </a:r>
            <a:r>
              <a:rPr dirty="0" sz="1100" spc="-10">
                <a:solidFill>
                  <a:srgbClr val="3A3A3A"/>
                </a:solidFill>
                <a:latin typeface="Arial"/>
                <a:cs typeface="Arial"/>
              </a:rPr>
              <a:t>i</a:t>
            </a:r>
            <a:r>
              <a:rPr dirty="0" sz="1100" spc="10">
                <a:solidFill>
                  <a:srgbClr val="3A3A3A"/>
                </a:solidFill>
                <a:latin typeface="Arial"/>
                <a:cs typeface="Arial"/>
              </a:rPr>
              <a:t>o</a:t>
            </a:r>
            <a:r>
              <a:rPr dirty="0" sz="1100">
                <a:solidFill>
                  <a:srgbClr val="3A3A3A"/>
                </a:solidFill>
                <a:latin typeface="Arial"/>
                <a:cs typeface="Arial"/>
              </a:rPr>
              <a:t>n</a:t>
            </a:r>
            <a:endParaRPr sz="11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562088" y="3054095"/>
            <a:ext cx="1127759" cy="11277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7805777" y="3506181"/>
            <a:ext cx="64135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solidFill>
                  <a:srgbClr val="3A3A3A"/>
                </a:solidFill>
                <a:latin typeface="Arial"/>
                <a:cs typeface="Arial"/>
              </a:rPr>
              <a:t>Validation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102096" y="4514088"/>
            <a:ext cx="1127747" cy="11277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6307293" y="4964408"/>
            <a:ext cx="7194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solidFill>
                  <a:srgbClr val="3A3A3A"/>
                </a:solidFill>
                <a:latin typeface="Arial"/>
                <a:cs typeface="Arial"/>
              </a:rPr>
              <a:t>Verification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645151" y="3054095"/>
            <a:ext cx="1127759" cy="11277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4840813" y="3506181"/>
            <a:ext cx="73596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solidFill>
                  <a:srgbClr val="3A3A3A"/>
                </a:solidFill>
                <a:latin typeface="Arial"/>
                <a:cs typeface="Arial"/>
              </a:rPr>
              <a:t>Uncertainty</a:t>
            </a:r>
            <a:endParaRPr sz="11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6789004" y="6285774"/>
            <a:ext cx="1859914" cy="521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22225">
              <a:lnSpc>
                <a:spcPct val="100000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2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991" y="260985"/>
            <a:ext cx="628777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000" spc="-5"/>
              <a:t>Quality </a:t>
            </a:r>
            <a:r>
              <a:rPr dirty="0" sz="4000"/>
              <a:t>Management</a:t>
            </a:r>
            <a:r>
              <a:rPr dirty="0" sz="4000" spc="-245"/>
              <a:t> </a:t>
            </a:r>
            <a:r>
              <a:rPr dirty="0" sz="4000" spc="-15"/>
              <a:t>System</a:t>
            </a:r>
            <a:endParaRPr sz="40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37465" rIns="0" bIns="0" rtlCol="0" vert="horz">
            <a:spAutoFit/>
          </a:bodyPr>
          <a:lstStyle/>
          <a:p>
            <a:pPr algn="just" marL="356870" marR="197485" indent="-344170">
              <a:lnSpc>
                <a:spcPct val="91500"/>
              </a:lnSpc>
              <a:spcBef>
                <a:spcPts val="295"/>
              </a:spcBef>
              <a:buChar char="•"/>
              <a:tabLst>
                <a:tab pos="357505" algn="l"/>
              </a:tabLst>
            </a:pPr>
            <a:r>
              <a:rPr dirty="0" spc="-5"/>
              <a:t>QMS policies </a:t>
            </a:r>
            <a:r>
              <a:rPr dirty="0" spc="-10"/>
              <a:t>and procedures  </a:t>
            </a:r>
            <a:r>
              <a:rPr dirty="0"/>
              <a:t>must </a:t>
            </a:r>
            <a:r>
              <a:rPr dirty="0" spc="-10"/>
              <a:t>be applied </a:t>
            </a:r>
            <a:r>
              <a:rPr dirty="0" spc="-30"/>
              <a:t>comprehensively,  </a:t>
            </a:r>
            <a:r>
              <a:rPr dirty="0" spc="-35"/>
              <a:t>appropriately, </a:t>
            </a:r>
            <a:r>
              <a:rPr dirty="0" spc="-10"/>
              <a:t>and</a:t>
            </a:r>
            <a:r>
              <a:rPr dirty="0" spc="55"/>
              <a:t> </a:t>
            </a:r>
            <a:r>
              <a:rPr dirty="0" spc="-25"/>
              <a:t>consistently.</a:t>
            </a:r>
          </a:p>
          <a:p>
            <a:pPr marL="356870" marR="5080" indent="-344170">
              <a:lnSpc>
                <a:spcPct val="91500"/>
              </a:lnSpc>
              <a:spcBef>
                <a:spcPts val="111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pc="-10"/>
              <a:t>A </a:t>
            </a:r>
            <a:r>
              <a:rPr dirty="0" spc="-5"/>
              <a:t>QMS assures </a:t>
            </a:r>
            <a:r>
              <a:rPr dirty="0" spc="-10"/>
              <a:t>that all testing </a:t>
            </a:r>
            <a:r>
              <a:rPr dirty="0" spc="-15"/>
              <a:t>is  </a:t>
            </a:r>
            <a:r>
              <a:rPr dirty="0"/>
              <a:t>performed </a:t>
            </a:r>
            <a:r>
              <a:rPr dirty="0" spc="-15"/>
              <a:t>with </a:t>
            </a:r>
            <a:r>
              <a:rPr dirty="0" spc="-10"/>
              <a:t>the </a:t>
            </a:r>
            <a:r>
              <a:rPr dirty="0"/>
              <a:t>utmost </a:t>
            </a:r>
            <a:r>
              <a:rPr dirty="0" spc="-15"/>
              <a:t>quality</a:t>
            </a:r>
            <a:r>
              <a:rPr dirty="0" spc="-229"/>
              <a:t> </a:t>
            </a:r>
            <a:r>
              <a:rPr dirty="0" spc="-10"/>
              <a:t>as  described</a:t>
            </a:r>
            <a:r>
              <a:rPr dirty="0" spc="-15"/>
              <a:t> in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2632" y="3065652"/>
            <a:ext cx="4009390" cy="1003935"/>
          </a:xfrm>
          <a:prstGeom prst="rect">
            <a:avLst/>
          </a:prstGeom>
        </p:spPr>
        <p:txBody>
          <a:bodyPr wrap="square" lIns="0" tIns="107315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845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Quality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Manual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(or</a:t>
            </a:r>
            <a:r>
              <a:rPr dirty="0" sz="1800" spc="-24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equivalent)</a:t>
            </a:r>
            <a:endParaRPr sz="1800">
              <a:latin typeface="Arial"/>
              <a:cs typeface="Arial"/>
            </a:endParaRPr>
          </a:p>
          <a:p>
            <a:pPr marL="299085" marR="5080" indent="-286385">
              <a:lnSpc>
                <a:spcPts val="1900"/>
              </a:lnSpc>
              <a:spcBef>
                <a:spcPts val="1019"/>
              </a:spcBef>
              <a:buChar char="–"/>
              <a:tabLst>
                <a:tab pos="299085" algn="l"/>
                <a:tab pos="299720" algn="l"/>
              </a:tabLst>
            </a:pP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Standard operating procedure</a:t>
            </a:r>
            <a:r>
              <a:rPr dirty="0" sz="1800" spc="-305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(SOP)  manuals, </a:t>
            </a:r>
            <a:r>
              <a:rPr dirty="0" sz="1800">
                <a:solidFill>
                  <a:srgbClr val="3A3A3A"/>
                </a:solidFill>
                <a:latin typeface="Arial"/>
                <a:cs typeface="Arial"/>
              </a:rPr>
              <a:t>or </a:t>
            </a:r>
            <a:r>
              <a:rPr dirty="0" sz="1800" spc="-10">
                <a:solidFill>
                  <a:srgbClr val="3A3A3A"/>
                </a:solidFill>
                <a:latin typeface="Arial"/>
                <a:cs typeface="Arial"/>
              </a:rPr>
              <a:t>documented</a:t>
            </a:r>
            <a:r>
              <a:rPr dirty="0" sz="1800" spc="-229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processes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431" y="4159884"/>
            <a:ext cx="4427220" cy="1167130"/>
          </a:xfrm>
          <a:prstGeom prst="rect">
            <a:avLst/>
          </a:prstGeom>
        </p:spPr>
        <p:txBody>
          <a:bodyPr wrap="square" lIns="0" tIns="36830" rIns="0" bIns="0" rtlCol="0" vert="horz">
            <a:spAutoFit/>
          </a:bodyPr>
          <a:lstStyle/>
          <a:p>
            <a:pPr marL="356870" marR="5080" indent="-344170">
              <a:lnSpc>
                <a:spcPct val="91600"/>
              </a:lnSpc>
              <a:spcBef>
                <a:spcPts val="29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35">
                <a:solidFill>
                  <a:srgbClr val="3A3A3A"/>
                </a:solidFill>
                <a:latin typeface="Arial"/>
                <a:cs typeface="Arial"/>
              </a:rPr>
              <a:t>Staff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use these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procedures and 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management processes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to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minimize  errors before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they </a:t>
            </a:r>
            <a:r>
              <a:rPr dirty="0" sz="2000" spc="-5">
                <a:solidFill>
                  <a:srgbClr val="3A3A3A"/>
                </a:solidFill>
                <a:latin typeface="Arial"/>
                <a:cs typeface="Arial"/>
              </a:rPr>
              <a:t>occur (error  </a:t>
            </a:r>
            <a:r>
              <a:rPr dirty="0" sz="2000" spc="-10">
                <a:solidFill>
                  <a:srgbClr val="3A3A3A"/>
                </a:solidFill>
                <a:latin typeface="Arial"/>
                <a:cs typeface="Arial"/>
              </a:rPr>
              <a:t>prevention)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144767" y="1063752"/>
            <a:ext cx="1350263" cy="16062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6427119" y="1929470"/>
            <a:ext cx="814069" cy="604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Quality  </a:t>
            </a:r>
            <a:r>
              <a:rPr dirty="0" sz="1900" spc="-25">
                <a:solidFill>
                  <a:srgbClr val="3A3A3A"/>
                </a:solidFill>
                <a:latin typeface="Arial"/>
                <a:cs typeface="Arial"/>
              </a:rPr>
              <a:t>M</a:t>
            </a: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anual</a:t>
            </a:r>
            <a:endParaRPr sz="19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468111" y="2663952"/>
            <a:ext cx="2700527" cy="16062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794503" y="4264152"/>
            <a:ext cx="4047743" cy="160629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5939726" y="3362549"/>
            <a:ext cx="1844039" cy="314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00" spc="-10">
                <a:solidFill>
                  <a:srgbClr val="3A3A3A"/>
                </a:solidFill>
                <a:latin typeface="Arial"/>
                <a:cs typeface="Arial"/>
              </a:rPr>
              <a:t>SOPs/Processes</a:t>
            </a:r>
            <a:endParaRPr sz="19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823034" y="4655760"/>
            <a:ext cx="2000885" cy="894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 indent="3175">
              <a:lnSpc>
                <a:spcPct val="100000"/>
              </a:lnSpc>
              <a:spcBef>
                <a:spcPts val="95"/>
              </a:spcBef>
            </a:pP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Work Instructions,  </a:t>
            </a:r>
            <a:r>
              <a:rPr dirty="0" sz="1900" spc="-10">
                <a:solidFill>
                  <a:srgbClr val="3A3A3A"/>
                </a:solidFill>
                <a:latin typeface="Arial"/>
                <a:cs typeface="Arial"/>
              </a:rPr>
              <a:t>Forms,</a:t>
            </a:r>
            <a:r>
              <a:rPr dirty="0" sz="1900" spc="-90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900" spc="-5">
                <a:solidFill>
                  <a:srgbClr val="3A3A3A"/>
                </a:solidFill>
                <a:latin typeface="Arial"/>
                <a:cs typeface="Arial"/>
              </a:rPr>
              <a:t>Checklists,  Flowcharts,</a:t>
            </a:r>
            <a:r>
              <a:rPr dirty="0" sz="1900" spc="-114">
                <a:solidFill>
                  <a:srgbClr val="3A3A3A"/>
                </a:solidFill>
                <a:latin typeface="Arial"/>
                <a:cs typeface="Arial"/>
              </a:rPr>
              <a:t> </a:t>
            </a:r>
            <a:r>
              <a:rPr dirty="0" sz="1900">
                <a:solidFill>
                  <a:srgbClr val="3A3A3A"/>
                </a:solidFill>
                <a:latin typeface="Arial"/>
                <a:cs typeface="Arial"/>
              </a:rPr>
              <a:t>etc.</a:t>
            </a:r>
            <a:endParaRPr sz="19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544823" y="5687567"/>
            <a:ext cx="859536" cy="8961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6789004" y="6285774"/>
            <a:ext cx="1859914" cy="521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22225">
              <a:lnSpc>
                <a:spcPct val="100000"/>
              </a:lnSpc>
            </a:pPr>
            <a:r>
              <a:rPr dirty="0" sz="1200" spc="-5">
                <a:solidFill>
                  <a:srgbClr val="00A0AF"/>
                </a:solidFill>
                <a:latin typeface="Franklin Gothic Medium"/>
                <a:cs typeface="Franklin Gothic Medium"/>
              </a:rPr>
              <a:t>QMS Quick Learning</a:t>
            </a:r>
            <a:r>
              <a:rPr dirty="0" sz="1200" spc="-11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dirty="0" sz="1200" spc="-1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  <a:p>
            <a:pPr algn="r" marR="17780">
              <a:lnSpc>
                <a:spcPct val="100000"/>
              </a:lnSpc>
              <a:spcBef>
                <a:spcPts val="380"/>
              </a:spcBef>
            </a:pPr>
            <a:fld id="{81D60167-4931-47E6-BA6A-407CBD079E47}" type="slidenum">
              <a:rPr dirty="0" sz="1800" spc="-5">
                <a:solidFill>
                  <a:srgbClr val="3A3A3A"/>
                </a:solidFill>
                <a:latin typeface="Arial"/>
                <a:cs typeface="Arial"/>
              </a:rPr>
              <a:t>2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owner</dc:creator>
  <dc:title>Quality Management System Introduction_updated</dc:title>
  <dcterms:created xsi:type="dcterms:W3CDTF">2019-11-07T14:29:21Z</dcterms:created>
  <dcterms:modified xsi:type="dcterms:W3CDTF">2019-11-07T14:29:21Z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2019-09-24T00:00:00Z</vt:filetime>
  </property>
  <property fmtid="{D5CDD505-2E9C-101B-9397-08002B2CF9AE}" pid="3" name="Creator">
    <vt:lpwstr>Acrobat PDFMaker 11 for PowerPoint</vt:lpwstr>
  </property>
  <property fmtid="{D5CDD505-2E9C-101B-9397-08002B2CF9AE}" pid="4" name="LastSaved">
    <vt:filetime>2019-11-07T00:00:00Z</vt:filetime>
  </property>
</Properties>
</file>