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6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lfinger" initials="sal" lastIdx="7" clrIdx="0">
    <p:extLst>
      <p:ext uri="{19B8F6BF-5375-455C-9EA6-DF929625EA0E}">
        <p15:presenceInfo xmlns:p15="http://schemas.microsoft.com/office/powerpoint/2012/main" userId="Salfing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680" y="4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7543800" y="2033777"/>
            <a:ext cx="2057400" cy="365760"/>
          </a:xfrm>
          <a:custGeom>
            <a:avLst/>
            <a:gdLst/>
            <a:ahLst/>
            <a:cxnLst/>
            <a:rect l="l" t="t" r="r" b="b"/>
            <a:pathLst>
              <a:path w="2057400" h="365760">
                <a:moveTo>
                  <a:pt x="0" y="365760"/>
                </a:moveTo>
                <a:lnTo>
                  <a:pt x="2057400" y="365760"/>
                </a:lnTo>
                <a:lnTo>
                  <a:pt x="2057400" y="0"/>
                </a:lnTo>
                <a:lnTo>
                  <a:pt x="0" y="0"/>
                </a:lnTo>
                <a:lnTo>
                  <a:pt x="0" y="365760"/>
                </a:lnTo>
                <a:close/>
              </a:path>
            </a:pathLst>
          </a:custGeom>
          <a:solidFill>
            <a:srgbClr val="B42E3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2033777"/>
            <a:ext cx="7086600" cy="365760"/>
          </a:xfrm>
          <a:custGeom>
            <a:avLst/>
            <a:gdLst/>
            <a:ahLst/>
            <a:cxnLst/>
            <a:rect l="l" t="t" r="r" b="b"/>
            <a:pathLst>
              <a:path w="7086600" h="365760">
                <a:moveTo>
                  <a:pt x="0" y="0"/>
                </a:moveTo>
                <a:lnTo>
                  <a:pt x="0" y="365760"/>
                </a:lnTo>
                <a:lnTo>
                  <a:pt x="7086600" y="365759"/>
                </a:lnTo>
                <a:lnTo>
                  <a:pt x="7086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A0A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01700" y="3223513"/>
            <a:ext cx="8255000" cy="6356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9/4/2020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rgbClr val="898989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209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500" b="0" i="0">
                <a:solidFill>
                  <a:srgbClr val="3E3E3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9/4/2020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rgbClr val="898989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209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2010917" y="6429755"/>
            <a:ext cx="1796072" cy="5524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3955459" y="6259171"/>
            <a:ext cx="912958" cy="80091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93139" y="1550162"/>
            <a:ext cx="3795395" cy="4719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3E3E3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51423" y="1550924"/>
            <a:ext cx="3412490" cy="42691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3E3E3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9/4/2020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rgbClr val="898989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209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9/4/2020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rgbClr val="898989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209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9/4/2020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rgbClr val="898989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209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2010917" y="6429755"/>
            <a:ext cx="1796072" cy="55245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3955459" y="6259171"/>
            <a:ext cx="912958" cy="80091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01700" y="734060"/>
            <a:ext cx="6916420" cy="12452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99997" y="1928875"/>
            <a:ext cx="7923530" cy="40735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500" b="0" i="0">
                <a:solidFill>
                  <a:srgbClr val="3E3E3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7204202" y="6746009"/>
            <a:ext cx="1859915" cy="3975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9/4/2020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533640" y="6862382"/>
            <a:ext cx="178434" cy="2813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rgbClr val="898989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209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hyperlink" Target="http://www.aphl.org/" TargetMode="Externa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jpg"/><Relationship Id="rId18" Type="http://schemas.openxmlformats.org/officeDocument/2006/relationships/image" Target="../media/image35.png"/><Relationship Id="rId26" Type="http://schemas.openxmlformats.org/officeDocument/2006/relationships/image" Target="../media/image43.png"/><Relationship Id="rId3" Type="http://schemas.openxmlformats.org/officeDocument/2006/relationships/image" Target="../media/image20.jpg"/><Relationship Id="rId21" Type="http://schemas.openxmlformats.org/officeDocument/2006/relationships/image" Target="../media/image38.jpg"/><Relationship Id="rId34" Type="http://schemas.openxmlformats.org/officeDocument/2006/relationships/image" Target="../media/image51.png"/><Relationship Id="rId7" Type="http://schemas.openxmlformats.org/officeDocument/2006/relationships/image" Target="../media/image24.jpg"/><Relationship Id="rId12" Type="http://schemas.openxmlformats.org/officeDocument/2006/relationships/image" Target="../media/image29.png"/><Relationship Id="rId17" Type="http://schemas.openxmlformats.org/officeDocument/2006/relationships/image" Target="../media/image34.jpg"/><Relationship Id="rId25" Type="http://schemas.openxmlformats.org/officeDocument/2006/relationships/image" Target="../media/image42.jpg"/><Relationship Id="rId33" Type="http://schemas.openxmlformats.org/officeDocument/2006/relationships/image" Target="../media/image50.jpg"/><Relationship Id="rId2" Type="http://schemas.openxmlformats.org/officeDocument/2006/relationships/image" Target="../media/image9.png"/><Relationship Id="rId16" Type="http://schemas.openxmlformats.org/officeDocument/2006/relationships/image" Target="../media/image33.png"/><Relationship Id="rId20" Type="http://schemas.openxmlformats.org/officeDocument/2006/relationships/image" Target="../media/image37.png"/><Relationship Id="rId29" Type="http://schemas.openxmlformats.org/officeDocument/2006/relationships/image" Target="../media/image4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8.jpg"/><Relationship Id="rId24" Type="http://schemas.openxmlformats.org/officeDocument/2006/relationships/image" Target="../media/image41.png"/><Relationship Id="rId32" Type="http://schemas.openxmlformats.org/officeDocument/2006/relationships/image" Target="../media/image49.png"/><Relationship Id="rId5" Type="http://schemas.openxmlformats.org/officeDocument/2006/relationships/image" Target="../media/image22.jpg"/><Relationship Id="rId15" Type="http://schemas.openxmlformats.org/officeDocument/2006/relationships/image" Target="../media/image32.jpg"/><Relationship Id="rId23" Type="http://schemas.openxmlformats.org/officeDocument/2006/relationships/image" Target="../media/image40.jpg"/><Relationship Id="rId28" Type="http://schemas.openxmlformats.org/officeDocument/2006/relationships/image" Target="../media/image45.png"/><Relationship Id="rId10" Type="http://schemas.openxmlformats.org/officeDocument/2006/relationships/image" Target="../media/image27.png"/><Relationship Id="rId19" Type="http://schemas.openxmlformats.org/officeDocument/2006/relationships/image" Target="../media/image36.jpg"/><Relationship Id="rId31" Type="http://schemas.openxmlformats.org/officeDocument/2006/relationships/image" Target="../media/image48.jpg"/><Relationship Id="rId4" Type="http://schemas.openxmlformats.org/officeDocument/2006/relationships/image" Target="../media/image21.png"/><Relationship Id="rId9" Type="http://schemas.openxmlformats.org/officeDocument/2006/relationships/image" Target="../media/image26.jpg"/><Relationship Id="rId14" Type="http://schemas.openxmlformats.org/officeDocument/2006/relationships/image" Target="../media/image31.png"/><Relationship Id="rId22" Type="http://schemas.openxmlformats.org/officeDocument/2006/relationships/image" Target="../media/image39.png"/><Relationship Id="rId27" Type="http://schemas.openxmlformats.org/officeDocument/2006/relationships/image" Target="../media/image44.jpg"/><Relationship Id="rId30" Type="http://schemas.openxmlformats.org/officeDocument/2006/relationships/image" Target="../media/image47.png"/><Relationship Id="rId35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52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2.jpg"/><Relationship Id="rId7" Type="http://schemas.openxmlformats.org/officeDocument/2006/relationships/image" Target="../media/image5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5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g"/><Relationship Id="rId13" Type="http://schemas.openxmlformats.org/officeDocument/2006/relationships/image" Target="../media/image68.jpg"/><Relationship Id="rId3" Type="http://schemas.openxmlformats.org/officeDocument/2006/relationships/image" Target="../media/image2.jpg"/><Relationship Id="rId7" Type="http://schemas.openxmlformats.org/officeDocument/2006/relationships/image" Target="../media/image62.jpg"/><Relationship Id="rId12" Type="http://schemas.openxmlformats.org/officeDocument/2006/relationships/image" Target="../media/image6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g"/><Relationship Id="rId11" Type="http://schemas.openxmlformats.org/officeDocument/2006/relationships/image" Target="../media/image66.jpg"/><Relationship Id="rId5" Type="http://schemas.openxmlformats.org/officeDocument/2006/relationships/image" Target="../media/image60.jpg"/><Relationship Id="rId15" Type="http://schemas.openxmlformats.org/officeDocument/2006/relationships/image" Target="../media/image8.png"/><Relationship Id="rId10" Type="http://schemas.openxmlformats.org/officeDocument/2006/relationships/image" Target="../media/image65.jpg"/><Relationship Id="rId4" Type="http://schemas.openxmlformats.org/officeDocument/2006/relationships/image" Target="../media/image9.png"/><Relationship Id="rId9" Type="http://schemas.openxmlformats.org/officeDocument/2006/relationships/image" Target="../media/image64.jpg"/><Relationship Id="rId14" Type="http://schemas.openxmlformats.org/officeDocument/2006/relationships/image" Target="../media/image69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g"/><Relationship Id="rId13" Type="http://schemas.openxmlformats.org/officeDocument/2006/relationships/image" Target="../media/image81.png"/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12" Type="http://schemas.openxmlformats.org/officeDocument/2006/relationships/image" Target="../media/image80.jpg"/><Relationship Id="rId2" Type="http://schemas.openxmlformats.org/officeDocument/2006/relationships/image" Target="../media/image70.jpg"/><Relationship Id="rId16" Type="http://schemas.openxmlformats.org/officeDocument/2006/relationships/image" Target="../media/image84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4.jpg"/><Relationship Id="rId11" Type="http://schemas.openxmlformats.org/officeDocument/2006/relationships/image" Target="../media/image79.png"/><Relationship Id="rId5" Type="http://schemas.openxmlformats.org/officeDocument/2006/relationships/image" Target="../media/image73.png"/><Relationship Id="rId15" Type="http://schemas.openxmlformats.org/officeDocument/2006/relationships/image" Target="../media/image83.png"/><Relationship Id="rId10" Type="http://schemas.openxmlformats.org/officeDocument/2006/relationships/image" Target="../media/image78.jpg"/><Relationship Id="rId4" Type="http://schemas.openxmlformats.org/officeDocument/2006/relationships/image" Target="../media/image72.jpg"/><Relationship Id="rId9" Type="http://schemas.openxmlformats.org/officeDocument/2006/relationships/image" Target="../media/image77.png"/><Relationship Id="rId14" Type="http://schemas.openxmlformats.org/officeDocument/2006/relationships/image" Target="../media/image82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so.org/standard/66912.html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7200" y="2044700"/>
            <a:ext cx="70866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9624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QMS </a:t>
            </a:r>
            <a:r>
              <a:rPr sz="1800" spc="-5" dirty="0">
                <a:solidFill>
                  <a:srgbClr val="FFFFFF"/>
                </a:solidFill>
                <a:latin typeface="Franklin Gothic Medium"/>
                <a:cs typeface="Franklin Gothic Medium"/>
              </a:rPr>
              <a:t>Quick </a:t>
            </a:r>
            <a:r>
              <a:rPr sz="180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Learning</a:t>
            </a:r>
            <a:r>
              <a:rPr sz="1800" spc="3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Activity</a:t>
            </a:r>
            <a:endParaRPr sz="1800">
              <a:latin typeface="Franklin Gothic Medium"/>
              <a:cs typeface="Franklin Gothic Medium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944074" y="918926"/>
            <a:ext cx="2132910" cy="89629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239000" y="1905000"/>
            <a:ext cx="561340" cy="723265"/>
          </a:xfrm>
          <a:custGeom>
            <a:avLst/>
            <a:gdLst/>
            <a:ahLst/>
            <a:cxnLst/>
            <a:rect l="l" t="t" r="r" b="b"/>
            <a:pathLst>
              <a:path w="561340" h="723264">
                <a:moveTo>
                  <a:pt x="560832" y="361949"/>
                </a:moveTo>
                <a:lnTo>
                  <a:pt x="280416" y="0"/>
                </a:lnTo>
                <a:lnTo>
                  <a:pt x="0" y="0"/>
                </a:lnTo>
                <a:lnTo>
                  <a:pt x="280416" y="361950"/>
                </a:lnTo>
                <a:lnTo>
                  <a:pt x="280416" y="723138"/>
                </a:lnTo>
                <a:lnTo>
                  <a:pt x="560832" y="361949"/>
                </a:lnTo>
                <a:close/>
              </a:path>
              <a:path w="561340" h="723264">
                <a:moveTo>
                  <a:pt x="280416" y="723138"/>
                </a:moveTo>
                <a:lnTo>
                  <a:pt x="280416" y="361950"/>
                </a:lnTo>
                <a:lnTo>
                  <a:pt x="0" y="723138"/>
                </a:lnTo>
                <a:lnTo>
                  <a:pt x="280416" y="72313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181301" y="707828"/>
            <a:ext cx="1267690" cy="116378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587363" y="1004130"/>
            <a:ext cx="2682557" cy="81183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7927340" y="6878066"/>
            <a:ext cx="120396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00A0AF"/>
                </a:solidFill>
                <a:latin typeface="Franklin Gothic Medium"/>
                <a:cs typeface="Franklin Gothic Medium"/>
                <a:hlinkClick r:id="rId5"/>
              </a:rPr>
              <a:t>ww</a:t>
            </a:r>
            <a:r>
              <a:rPr sz="1600" spc="-45" dirty="0">
                <a:solidFill>
                  <a:srgbClr val="00A0AF"/>
                </a:solidFill>
                <a:latin typeface="Franklin Gothic Medium"/>
                <a:cs typeface="Franklin Gothic Medium"/>
                <a:hlinkClick r:id="rId5"/>
              </a:rPr>
              <a:t>w</a:t>
            </a:r>
            <a:r>
              <a:rPr sz="1600" dirty="0">
                <a:solidFill>
                  <a:srgbClr val="00A0AF"/>
                </a:solidFill>
                <a:latin typeface="Franklin Gothic Medium"/>
                <a:cs typeface="Franklin Gothic Medium"/>
                <a:hlinkClick r:id="rId5"/>
              </a:rPr>
              <a:t>.aphl.org</a:t>
            </a:r>
            <a:endParaRPr sz="1600">
              <a:latin typeface="Franklin Gothic Medium"/>
              <a:cs typeface="Franklin Gothic Medium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01700" y="3223513"/>
            <a:ext cx="596455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b="1" spc="-5" dirty="0">
                <a:solidFill>
                  <a:srgbClr val="00A0AF"/>
                </a:solidFill>
                <a:latin typeface="Franklin Gothic Demi"/>
                <a:cs typeface="Franklin Gothic Demi"/>
              </a:rPr>
              <a:t>Equipment and </a:t>
            </a:r>
            <a:r>
              <a:rPr sz="4000" b="1" spc="-10" dirty="0">
                <a:solidFill>
                  <a:srgbClr val="00A0AF"/>
                </a:solidFill>
                <a:latin typeface="Franklin Gothic Demi"/>
                <a:cs typeface="Franklin Gothic Demi"/>
              </a:rPr>
              <a:t>Calibration</a:t>
            </a:r>
            <a:endParaRPr sz="4000">
              <a:latin typeface="Franklin Gothic Demi"/>
              <a:cs typeface="Franklin Gothic Dem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7543800" y="4122420"/>
            <a:ext cx="1421130" cy="212217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918463" y="4660646"/>
            <a:ext cx="377190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5" dirty="0">
                <a:solidFill>
                  <a:srgbClr val="3E3E3E"/>
                </a:solidFill>
                <a:latin typeface="Arial"/>
                <a:cs typeface="Arial"/>
              </a:rPr>
              <a:t>ISO/IEC</a:t>
            </a:r>
            <a:r>
              <a:rPr sz="3200" spc="-3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3200" spc="-10" dirty="0">
                <a:solidFill>
                  <a:srgbClr val="3E3E3E"/>
                </a:solidFill>
                <a:latin typeface="Arial"/>
                <a:cs typeface="Arial"/>
              </a:rPr>
              <a:t>17025:20</a:t>
            </a:r>
            <a:r>
              <a:rPr lang="en-US" sz="3200" spc="-10" dirty="0">
                <a:solidFill>
                  <a:srgbClr val="3E3E3E"/>
                </a:solidFill>
                <a:latin typeface="Arial"/>
                <a:cs typeface="Arial"/>
              </a:rPr>
              <a:t>17</a:t>
            </a:r>
            <a:endParaRPr sz="3200" dirty="0">
              <a:latin typeface="Arial"/>
              <a:cs typeface="Arial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95813" y="616493"/>
            <a:ext cx="1272721" cy="132490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1700" y="734060"/>
            <a:ext cx="7874634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Equipment Needs &amp;</a:t>
            </a:r>
            <a:r>
              <a:rPr spc="-100" dirty="0"/>
              <a:t> </a:t>
            </a:r>
            <a:r>
              <a:rPr dirty="0"/>
              <a:t>Documentation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23925" y="1809305"/>
            <a:ext cx="8015605" cy="2774950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355600" marR="111760" indent="-342900">
              <a:lnSpc>
                <a:spcPts val="2160"/>
              </a:lnSpc>
              <a:spcBef>
                <a:spcPts val="370"/>
              </a:spcBef>
              <a:buChar char="•"/>
              <a:tabLst>
                <a:tab pos="354965" algn="l"/>
                <a:tab pos="356235" algn="l"/>
              </a:tabLst>
            </a:pP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All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measurement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and testing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equipment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have a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significant effect on 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the validity and accuracy of test</a:t>
            </a:r>
            <a:r>
              <a:rPr sz="2000" spc="-1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results</a:t>
            </a:r>
            <a:endParaRPr sz="20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Clr>
                <a:srgbClr val="3E3E3E"/>
              </a:buClr>
              <a:buFont typeface="Arial"/>
              <a:buChar char="•"/>
            </a:pPr>
            <a:endParaRPr sz="1750" dirty="0">
              <a:latin typeface="Times New Roman"/>
              <a:cs typeface="Times New Roman"/>
            </a:endParaRPr>
          </a:p>
          <a:p>
            <a:pPr marL="354965" marR="5080" indent="-342265">
              <a:lnSpc>
                <a:spcPts val="2160"/>
              </a:lnSpc>
              <a:buChar char="•"/>
              <a:tabLst>
                <a:tab pos="354965" algn="l"/>
                <a:tab pos="355600" algn="l"/>
              </a:tabLst>
            </a:pP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All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equipment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that requires calibration shall be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labelled,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coded,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or  otherwise identified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to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indicate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the status of calibration, including the  last date of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calibration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and date of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expiration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or due date of next  calibration</a:t>
            </a:r>
            <a:endParaRPr sz="20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Clr>
                <a:srgbClr val="3E3E3E"/>
              </a:buClr>
              <a:buFont typeface="Arial"/>
              <a:buChar char="•"/>
            </a:pPr>
            <a:endParaRPr sz="1750" dirty="0">
              <a:latin typeface="Times New Roman"/>
              <a:cs typeface="Times New Roman"/>
            </a:endParaRPr>
          </a:p>
          <a:p>
            <a:pPr marL="355600" marR="401955" indent="-342900">
              <a:lnSpc>
                <a:spcPts val="2160"/>
              </a:lnSpc>
              <a:buChar char="•"/>
              <a:tabLst>
                <a:tab pos="354965" algn="l"/>
                <a:tab pos="355600" algn="l"/>
              </a:tabLst>
            </a:pP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Equipment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sent out of the laboratory must be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recalibrated or 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checked and shown to be satisfactory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before placing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into</a:t>
            </a:r>
            <a:r>
              <a:rPr sz="2000" spc="8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3E3E3E"/>
                </a:solidFill>
                <a:latin typeface="Arial"/>
                <a:cs typeface="Arial"/>
              </a:rPr>
              <a:t>service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096000" y="5023866"/>
            <a:ext cx="3047999" cy="16245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1700" y="734060"/>
            <a:ext cx="7874634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Equipment Needs &amp;</a:t>
            </a:r>
            <a:r>
              <a:rPr spc="-100" dirty="0"/>
              <a:t> </a:t>
            </a:r>
            <a:r>
              <a:rPr dirty="0"/>
              <a:t>Documentation</a:t>
            </a:r>
          </a:p>
        </p:txBody>
      </p:sp>
      <p:sp>
        <p:nvSpPr>
          <p:cNvPr id="4" name="object 4"/>
          <p:cNvSpPr/>
          <p:nvPr/>
        </p:nvSpPr>
        <p:spPr>
          <a:xfrm>
            <a:off x="1219200" y="2362200"/>
            <a:ext cx="1963673" cy="287807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725545" y="1782275"/>
            <a:ext cx="5142230" cy="3457998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5"/>
              </a:spcBef>
              <a:buClr>
                <a:srgbClr val="3E3E3E"/>
              </a:buClr>
              <a:buFont typeface="Arial"/>
              <a:buChar char="•"/>
            </a:pPr>
            <a:endParaRPr sz="1600" dirty="0">
              <a:latin typeface="Times New Roman"/>
              <a:cs typeface="Times New Roman"/>
            </a:endParaRPr>
          </a:p>
          <a:p>
            <a:pPr marL="355600" marR="15240" indent="-342900">
              <a:lnSpc>
                <a:spcPts val="1939"/>
              </a:lnSpc>
              <a:buChar char="•"/>
              <a:tabLst>
                <a:tab pos="354965" algn="l"/>
                <a:tab pos="355600" algn="l"/>
              </a:tabLst>
            </a:pPr>
            <a:r>
              <a:rPr lang="en-US" spc="-5" dirty="0">
                <a:solidFill>
                  <a:srgbClr val="3E3E3E"/>
                </a:solidFill>
                <a:latin typeface="Arial"/>
                <a:cs typeface="Arial"/>
              </a:rPr>
              <a:t>When calibration and reference material data include reference values or correction factors, the laboratory shall ensure these are updated and implemented</a:t>
            </a:r>
            <a:br>
              <a:rPr lang="en-US" spc="-5" dirty="0">
                <a:solidFill>
                  <a:srgbClr val="3E3E3E"/>
                </a:solidFill>
                <a:latin typeface="Arial"/>
                <a:cs typeface="Arial"/>
              </a:rPr>
            </a:br>
            <a:endParaRPr sz="1650" dirty="0">
              <a:latin typeface="Times New Roman"/>
              <a:cs typeface="Times New Roman"/>
            </a:endParaRPr>
          </a:p>
          <a:p>
            <a:pPr marL="355600" marR="205104" indent="-342900">
              <a:lnSpc>
                <a:spcPts val="1939"/>
              </a:lnSpc>
              <a:buChar char="•"/>
              <a:tabLst>
                <a:tab pos="354965" algn="l"/>
                <a:tab pos="355600" algn="l"/>
              </a:tabLst>
            </a:pPr>
            <a:r>
              <a:rPr lang="en-US" sz="1800" spc="-5" dirty="0">
                <a:solidFill>
                  <a:srgbClr val="3E3E3E"/>
                </a:solidFill>
                <a:latin typeface="Arial"/>
                <a:cs typeface="Arial"/>
              </a:rPr>
              <a:t>The laboratory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lang="en-US" dirty="0">
                <a:solidFill>
                  <a:srgbClr val="3E3E3E"/>
                </a:solidFill>
                <a:latin typeface="Arial"/>
                <a:cs typeface="Arial"/>
              </a:rPr>
              <a:t>takes practicable measures to prevent unintended adjustments of hardware and software from invalidating results.</a:t>
            </a:r>
            <a:br>
              <a:rPr lang="en-US" dirty="0">
                <a:solidFill>
                  <a:srgbClr val="3E3E3E"/>
                </a:solidFill>
                <a:latin typeface="Arial"/>
                <a:cs typeface="Arial"/>
              </a:rPr>
            </a:br>
            <a:endParaRPr sz="1650" dirty="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1939"/>
              </a:lnSpc>
              <a:buChar char="•"/>
              <a:tabLst>
                <a:tab pos="354965" algn="l"/>
                <a:tab pos="355600" algn="l"/>
              </a:tabLst>
            </a:pP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Calibration and verification 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takes </a:t>
            </a: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place at  specified intervals through 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the </a:t>
            </a: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use of 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traceable  </a:t>
            </a: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standards or appropriate reference materials or  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reference</a:t>
            </a: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cultures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06017" y="6323838"/>
            <a:ext cx="965453" cy="66446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2461" y="734060"/>
            <a:ext cx="302323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Keep</a:t>
            </a:r>
            <a:r>
              <a:rPr spc="-100" dirty="0"/>
              <a:t> </a:t>
            </a:r>
            <a:r>
              <a:rPr spc="-10" dirty="0"/>
              <a:t>Records</a:t>
            </a:r>
          </a:p>
        </p:txBody>
      </p:sp>
      <p:sp>
        <p:nvSpPr>
          <p:cNvPr id="4" name="object 4"/>
          <p:cNvSpPr/>
          <p:nvPr/>
        </p:nvSpPr>
        <p:spPr>
          <a:xfrm>
            <a:off x="7072121" y="3850385"/>
            <a:ext cx="579120" cy="262890"/>
          </a:xfrm>
          <a:custGeom>
            <a:avLst/>
            <a:gdLst/>
            <a:ahLst/>
            <a:cxnLst/>
            <a:rect l="l" t="t" r="r" b="b"/>
            <a:pathLst>
              <a:path w="579120" h="262889">
                <a:moveTo>
                  <a:pt x="26670" y="166116"/>
                </a:moveTo>
                <a:lnTo>
                  <a:pt x="26670" y="0"/>
                </a:lnTo>
                <a:lnTo>
                  <a:pt x="0" y="0"/>
                </a:lnTo>
                <a:lnTo>
                  <a:pt x="0" y="185928"/>
                </a:lnTo>
                <a:lnTo>
                  <a:pt x="6096" y="192024"/>
                </a:lnTo>
                <a:lnTo>
                  <a:pt x="12954" y="192024"/>
                </a:lnTo>
                <a:lnTo>
                  <a:pt x="12954" y="166116"/>
                </a:lnTo>
                <a:lnTo>
                  <a:pt x="26670" y="166116"/>
                </a:lnTo>
                <a:close/>
              </a:path>
              <a:path w="579120" h="262889">
                <a:moveTo>
                  <a:pt x="579120" y="262889"/>
                </a:moveTo>
                <a:lnTo>
                  <a:pt x="579120" y="171449"/>
                </a:lnTo>
                <a:lnTo>
                  <a:pt x="573024" y="166115"/>
                </a:lnTo>
                <a:lnTo>
                  <a:pt x="12954" y="166116"/>
                </a:lnTo>
                <a:lnTo>
                  <a:pt x="26670" y="179070"/>
                </a:lnTo>
                <a:lnTo>
                  <a:pt x="26670" y="192024"/>
                </a:lnTo>
                <a:lnTo>
                  <a:pt x="552450" y="192023"/>
                </a:lnTo>
                <a:lnTo>
                  <a:pt x="552450" y="179069"/>
                </a:lnTo>
                <a:lnTo>
                  <a:pt x="566166" y="192023"/>
                </a:lnTo>
                <a:lnTo>
                  <a:pt x="566166" y="262889"/>
                </a:lnTo>
                <a:lnTo>
                  <a:pt x="579120" y="262889"/>
                </a:lnTo>
                <a:close/>
              </a:path>
              <a:path w="579120" h="262889">
                <a:moveTo>
                  <a:pt x="26670" y="192024"/>
                </a:moveTo>
                <a:lnTo>
                  <a:pt x="26670" y="179070"/>
                </a:lnTo>
                <a:lnTo>
                  <a:pt x="12954" y="166116"/>
                </a:lnTo>
                <a:lnTo>
                  <a:pt x="12954" y="192024"/>
                </a:lnTo>
                <a:lnTo>
                  <a:pt x="26670" y="192024"/>
                </a:lnTo>
                <a:close/>
              </a:path>
              <a:path w="579120" h="262889">
                <a:moveTo>
                  <a:pt x="566166" y="192023"/>
                </a:moveTo>
                <a:lnTo>
                  <a:pt x="552450" y="179069"/>
                </a:lnTo>
                <a:lnTo>
                  <a:pt x="552450" y="192023"/>
                </a:lnTo>
                <a:lnTo>
                  <a:pt x="566166" y="192023"/>
                </a:lnTo>
                <a:close/>
              </a:path>
              <a:path w="579120" h="262889">
                <a:moveTo>
                  <a:pt x="566166" y="262889"/>
                </a:moveTo>
                <a:lnTo>
                  <a:pt x="566166" y="192023"/>
                </a:lnTo>
                <a:lnTo>
                  <a:pt x="552450" y="192023"/>
                </a:lnTo>
                <a:lnTo>
                  <a:pt x="552450" y="262889"/>
                </a:lnTo>
                <a:lnTo>
                  <a:pt x="566166" y="262889"/>
                </a:lnTo>
                <a:close/>
              </a:path>
            </a:pathLst>
          </a:custGeom>
          <a:solidFill>
            <a:srgbClr val="4BACC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519671" y="4687823"/>
            <a:ext cx="2237740" cy="262890"/>
          </a:xfrm>
          <a:custGeom>
            <a:avLst/>
            <a:gdLst/>
            <a:ahLst/>
            <a:cxnLst/>
            <a:rect l="l" t="t" r="r" b="b"/>
            <a:pathLst>
              <a:path w="2237740" h="262889">
                <a:moveTo>
                  <a:pt x="25907" y="165354"/>
                </a:moveTo>
                <a:lnTo>
                  <a:pt x="25907" y="0"/>
                </a:lnTo>
                <a:lnTo>
                  <a:pt x="0" y="0"/>
                </a:lnTo>
                <a:lnTo>
                  <a:pt x="0" y="185928"/>
                </a:lnTo>
                <a:lnTo>
                  <a:pt x="5333" y="192024"/>
                </a:lnTo>
                <a:lnTo>
                  <a:pt x="12953" y="192024"/>
                </a:lnTo>
                <a:lnTo>
                  <a:pt x="12953" y="165354"/>
                </a:lnTo>
                <a:lnTo>
                  <a:pt x="25907" y="165354"/>
                </a:lnTo>
                <a:close/>
              </a:path>
              <a:path w="2237740" h="262889">
                <a:moveTo>
                  <a:pt x="2237231" y="262889"/>
                </a:moveTo>
                <a:lnTo>
                  <a:pt x="2237231" y="171449"/>
                </a:lnTo>
                <a:lnTo>
                  <a:pt x="2231135" y="165353"/>
                </a:lnTo>
                <a:lnTo>
                  <a:pt x="12953" y="165354"/>
                </a:lnTo>
                <a:lnTo>
                  <a:pt x="25907" y="179070"/>
                </a:lnTo>
                <a:lnTo>
                  <a:pt x="25907" y="192024"/>
                </a:lnTo>
                <a:lnTo>
                  <a:pt x="2210561" y="192023"/>
                </a:lnTo>
                <a:lnTo>
                  <a:pt x="2210561" y="179069"/>
                </a:lnTo>
                <a:lnTo>
                  <a:pt x="2223515" y="192023"/>
                </a:lnTo>
                <a:lnTo>
                  <a:pt x="2223515" y="262889"/>
                </a:lnTo>
                <a:lnTo>
                  <a:pt x="2237231" y="262889"/>
                </a:lnTo>
                <a:close/>
              </a:path>
              <a:path w="2237740" h="262889">
                <a:moveTo>
                  <a:pt x="25907" y="192024"/>
                </a:moveTo>
                <a:lnTo>
                  <a:pt x="25907" y="179070"/>
                </a:lnTo>
                <a:lnTo>
                  <a:pt x="12953" y="165354"/>
                </a:lnTo>
                <a:lnTo>
                  <a:pt x="12953" y="192024"/>
                </a:lnTo>
                <a:lnTo>
                  <a:pt x="25907" y="192024"/>
                </a:lnTo>
                <a:close/>
              </a:path>
              <a:path w="2237740" h="262889">
                <a:moveTo>
                  <a:pt x="2223515" y="192023"/>
                </a:moveTo>
                <a:lnTo>
                  <a:pt x="2210561" y="179069"/>
                </a:lnTo>
                <a:lnTo>
                  <a:pt x="2210561" y="192023"/>
                </a:lnTo>
                <a:lnTo>
                  <a:pt x="2223515" y="192023"/>
                </a:lnTo>
                <a:close/>
              </a:path>
              <a:path w="2237740" h="262889">
                <a:moveTo>
                  <a:pt x="2223515" y="262889"/>
                </a:moveTo>
                <a:lnTo>
                  <a:pt x="2223515" y="192023"/>
                </a:lnTo>
                <a:lnTo>
                  <a:pt x="2210561" y="192023"/>
                </a:lnTo>
                <a:lnTo>
                  <a:pt x="2210561" y="262889"/>
                </a:lnTo>
                <a:lnTo>
                  <a:pt x="2223515" y="262889"/>
                </a:lnTo>
                <a:close/>
              </a:path>
            </a:pathLst>
          </a:custGeom>
          <a:solidFill>
            <a:srgbClr val="F796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519671" y="4687823"/>
            <a:ext cx="1131570" cy="262890"/>
          </a:xfrm>
          <a:custGeom>
            <a:avLst/>
            <a:gdLst/>
            <a:ahLst/>
            <a:cxnLst/>
            <a:rect l="l" t="t" r="r" b="b"/>
            <a:pathLst>
              <a:path w="1131570" h="262889">
                <a:moveTo>
                  <a:pt x="25907" y="165354"/>
                </a:moveTo>
                <a:lnTo>
                  <a:pt x="25907" y="0"/>
                </a:lnTo>
                <a:lnTo>
                  <a:pt x="0" y="0"/>
                </a:lnTo>
                <a:lnTo>
                  <a:pt x="0" y="185928"/>
                </a:lnTo>
                <a:lnTo>
                  <a:pt x="5333" y="192024"/>
                </a:lnTo>
                <a:lnTo>
                  <a:pt x="12953" y="192024"/>
                </a:lnTo>
                <a:lnTo>
                  <a:pt x="12953" y="165354"/>
                </a:lnTo>
                <a:lnTo>
                  <a:pt x="25907" y="165354"/>
                </a:lnTo>
                <a:close/>
              </a:path>
              <a:path w="1131570" h="262889">
                <a:moveTo>
                  <a:pt x="1131569" y="262889"/>
                </a:moveTo>
                <a:lnTo>
                  <a:pt x="1131569" y="171449"/>
                </a:lnTo>
                <a:lnTo>
                  <a:pt x="1125473" y="165353"/>
                </a:lnTo>
                <a:lnTo>
                  <a:pt x="12953" y="165354"/>
                </a:lnTo>
                <a:lnTo>
                  <a:pt x="25907" y="179070"/>
                </a:lnTo>
                <a:lnTo>
                  <a:pt x="25907" y="192024"/>
                </a:lnTo>
                <a:lnTo>
                  <a:pt x="1104899" y="192023"/>
                </a:lnTo>
                <a:lnTo>
                  <a:pt x="1104899" y="179069"/>
                </a:lnTo>
                <a:lnTo>
                  <a:pt x="1118615" y="192023"/>
                </a:lnTo>
                <a:lnTo>
                  <a:pt x="1118615" y="262889"/>
                </a:lnTo>
                <a:lnTo>
                  <a:pt x="1131569" y="262889"/>
                </a:lnTo>
                <a:close/>
              </a:path>
              <a:path w="1131570" h="262889">
                <a:moveTo>
                  <a:pt x="25907" y="192024"/>
                </a:moveTo>
                <a:lnTo>
                  <a:pt x="25907" y="179070"/>
                </a:lnTo>
                <a:lnTo>
                  <a:pt x="12953" y="165354"/>
                </a:lnTo>
                <a:lnTo>
                  <a:pt x="12953" y="192024"/>
                </a:lnTo>
                <a:lnTo>
                  <a:pt x="25907" y="192024"/>
                </a:lnTo>
                <a:close/>
              </a:path>
              <a:path w="1131570" h="262889">
                <a:moveTo>
                  <a:pt x="1118615" y="192023"/>
                </a:moveTo>
                <a:lnTo>
                  <a:pt x="1104899" y="179069"/>
                </a:lnTo>
                <a:lnTo>
                  <a:pt x="1104899" y="192023"/>
                </a:lnTo>
                <a:lnTo>
                  <a:pt x="1118615" y="192023"/>
                </a:lnTo>
                <a:close/>
              </a:path>
              <a:path w="1131570" h="262889">
                <a:moveTo>
                  <a:pt x="1118615" y="262889"/>
                </a:moveTo>
                <a:lnTo>
                  <a:pt x="1118615" y="192023"/>
                </a:lnTo>
                <a:lnTo>
                  <a:pt x="1104899" y="192023"/>
                </a:lnTo>
                <a:lnTo>
                  <a:pt x="1104899" y="262889"/>
                </a:lnTo>
                <a:lnTo>
                  <a:pt x="1118615" y="262889"/>
                </a:lnTo>
                <a:close/>
              </a:path>
            </a:pathLst>
          </a:custGeom>
          <a:solidFill>
            <a:srgbClr val="F796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532626" y="4687823"/>
            <a:ext cx="0" cy="262890"/>
          </a:xfrm>
          <a:custGeom>
            <a:avLst/>
            <a:gdLst/>
            <a:ahLst/>
            <a:cxnLst/>
            <a:rect l="l" t="t" r="r" b="b"/>
            <a:pathLst>
              <a:path h="262889">
                <a:moveTo>
                  <a:pt x="0" y="0"/>
                </a:moveTo>
                <a:lnTo>
                  <a:pt x="0" y="262889"/>
                </a:lnTo>
              </a:path>
            </a:pathLst>
          </a:custGeom>
          <a:ln w="25907">
            <a:solidFill>
              <a:srgbClr val="F796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414009" y="4687823"/>
            <a:ext cx="1131570" cy="262890"/>
          </a:xfrm>
          <a:custGeom>
            <a:avLst/>
            <a:gdLst/>
            <a:ahLst/>
            <a:cxnLst/>
            <a:rect l="l" t="t" r="r" b="b"/>
            <a:pathLst>
              <a:path w="1131570" h="262889">
                <a:moveTo>
                  <a:pt x="1118616" y="165354"/>
                </a:moveTo>
                <a:lnTo>
                  <a:pt x="6096" y="165354"/>
                </a:lnTo>
                <a:lnTo>
                  <a:pt x="0" y="171450"/>
                </a:lnTo>
                <a:lnTo>
                  <a:pt x="0" y="262890"/>
                </a:lnTo>
                <a:lnTo>
                  <a:pt x="12954" y="262890"/>
                </a:lnTo>
                <a:lnTo>
                  <a:pt x="12954" y="192024"/>
                </a:lnTo>
                <a:lnTo>
                  <a:pt x="26670" y="179070"/>
                </a:lnTo>
                <a:lnTo>
                  <a:pt x="26670" y="192024"/>
                </a:lnTo>
                <a:lnTo>
                  <a:pt x="1105662" y="192024"/>
                </a:lnTo>
                <a:lnTo>
                  <a:pt x="1105662" y="179070"/>
                </a:lnTo>
                <a:lnTo>
                  <a:pt x="1118616" y="165354"/>
                </a:lnTo>
                <a:close/>
              </a:path>
              <a:path w="1131570" h="262889">
                <a:moveTo>
                  <a:pt x="26670" y="192024"/>
                </a:moveTo>
                <a:lnTo>
                  <a:pt x="26670" y="179070"/>
                </a:lnTo>
                <a:lnTo>
                  <a:pt x="12954" y="192024"/>
                </a:lnTo>
                <a:lnTo>
                  <a:pt x="26670" y="192024"/>
                </a:lnTo>
                <a:close/>
              </a:path>
              <a:path w="1131570" h="262889">
                <a:moveTo>
                  <a:pt x="26670" y="262890"/>
                </a:moveTo>
                <a:lnTo>
                  <a:pt x="26670" y="192024"/>
                </a:lnTo>
                <a:lnTo>
                  <a:pt x="12954" y="192024"/>
                </a:lnTo>
                <a:lnTo>
                  <a:pt x="12954" y="262890"/>
                </a:lnTo>
                <a:lnTo>
                  <a:pt x="26670" y="262890"/>
                </a:lnTo>
                <a:close/>
              </a:path>
              <a:path w="1131570" h="262889">
                <a:moveTo>
                  <a:pt x="1131570" y="185928"/>
                </a:moveTo>
                <a:lnTo>
                  <a:pt x="1131570" y="0"/>
                </a:lnTo>
                <a:lnTo>
                  <a:pt x="1105662" y="0"/>
                </a:lnTo>
                <a:lnTo>
                  <a:pt x="1105662" y="165354"/>
                </a:lnTo>
                <a:lnTo>
                  <a:pt x="1118616" y="165354"/>
                </a:lnTo>
                <a:lnTo>
                  <a:pt x="1118616" y="192024"/>
                </a:lnTo>
                <a:lnTo>
                  <a:pt x="1125474" y="192024"/>
                </a:lnTo>
                <a:lnTo>
                  <a:pt x="1131570" y="185928"/>
                </a:lnTo>
                <a:close/>
              </a:path>
              <a:path w="1131570" h="262889">
                <a:moveTo>
                  <a:pt x="1118616" y="192024"/>
                </a:moveTo>
                <a:lnTo>
                  <a:pt x="1118616" y="165354"/>
                </a:lnTo>
                <a:lnTo>
                  <a:pt x="1105662" y="179070"/>
                </a:lnTo>
                <a:lnTo>
                  <a:pt x="1105662" y="192024"/>
                </a:lnTo>
                <a:lnTo>
                  <a:pt x="1118616" y="192024"/>
                </a:lnTo>
                <a:close/>
              </a:path>
            </a:pathLst>
          </a:custGeom>
          <a:solidFill>
            <a:srgbClr val="F796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308347" y="4687823"/>
            <a:ext cx="2237740" cy="262890"/>
          </a:xfrm>
          <a:custGeom>
            <a:avLst/>
            <a:gdLst/>
            <a:ahLst/>
            <a:cxnLst/>
            <a:rect l="l" t="t" r="r" b="b"/>
            <a:pathLst>
              <a:path w="2237740" h="262889">
                <a:moveTo>
                  <a:pt x="2224277" y="165354"/>
                </a:moveTo>
                <a:lnTo>
                  <a:pt x="6095" y="165354"/>
                </a:lnTo>
                <a:lnTo>
                  <a:pt x="0" y="171450"/>
                </a:lnTo>
                <a:lnTo>
                  <a:pt x="0" y="262890"/>
                </a:lnTo>
                <a:lnTo>
                  <a:pt x="13715" y="262890"/>
                </a:lnTo>
                <a:lnTo>
                  <a:pt x="13715" y="192024"/>
                </a:lnTo>
                <a:lnTo>
                  <a:pt x="26669" y="179070"/>
                </a:lnTo>
                <a:lnTo>
                  <a:pt x="26669" y="192024"/>
                </a:lnTo>
                <a:lnTo>
                  <a:pt x="2211323" y="192024"/>
                </a:lnTo>
                <a:lnTo>
                  <a:pt x="2211323" y="179070"/>
                </a:lnTo>
                <a:lnTo>
                  <a:pt x="2224277" y="165354"/>
                </a:lnTo>
                <a:close/>
              </a:path>
              <a:path w="2237740" h="262889">
                <a:moveTo>
                  <a:pt x="26669" y="192024"/>
                </a:moveTo>
                <a:lnTo>
                  <a:pt x="26669" y="179070"/>
                </a:lnTo>
                <a:lnTo>
                  <a:pt x="13715" y="192024"/>
                </a:lnTo>
                <a:lnTo>
                  <a:pt x="26669" y="192024"/>
                </a:lnTo>
                <a:close/>
              </a:path>
              <a:path w="2237740" h="262889">
                <a:moveTo>
                  <a:pt x="26669" y="262890"/>
                </a:moveTo>
                <a:lnTo>
                  <a:pt x="26669" y="192024"/>
                </a:lnTo>
                <a:lnTo>
                  <a:pt x="13715" y="192024"/>
                </a:lnTo>
                <a:lnTo>
                  <a:pt x="13715" y="262890"/>
                </a:lnTo>
                <a:lnTo>
                  <a:pt x="26669" y="262890"/>
                </a:lnTo>
                <a:close/>
              </a:path>
              <a:path w="2237740" h="262889">
                <a:moveTo>
                  <a:pt x="2237231" y="185928"/>
                </a:moveTo>
                <a:lnTo>
                  <a:pt x="2237231" y="0"/>
                </a:lnTo>
                <a:lnTo>
                  <a:pt x="2211323" y="0"/>
                </a:lnTo>
                <a:lnTo>
                  <a:pt x="2211323" y="165354"/>
                </a:lnTo>
                <a:lnTo>
                  <a:pt x="2224277" y="165354"/>
                </a:lnTo>
                <a:lnTo>
                  <a:pt x="2224277" y="192024"/>
                </a:lnTo>
                <a:lnTo>
                  <a:pt x="2231135" y="192024"/>
                </a:lnTo>
                <a:lnTo>
                  <a:pt x="2237231" y="185928"/>
                </a:lnTo>
                <a:close/>
              </a:path>
              <a:path w="2237740" h="262889">
                <a:moveTo>
                  <a:pt x="2224277" y="192024"/>
                </a:moveTo>
                <a:lnTo>
                  <a:pt x="2224277" y="165354"/>
                </a:lnTo>
                <a:lnTo>
                  <a:pt x="2211323" y="179070"/>
                </a:lnTo>
                <a:lnTo>
                  <a:pt x="2211323" y="192024"/>
                </a:lnTo>
                <a:lnTo>
                  <a:pt x="2224277" y="192024"/>
                </a:lnTo>
                <a:close/>
              </a:path>
            </a:pathLst>
          </a:custGeom>
          <a:solidFill>
            <a:srgbClr val="F796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519671" y="3850385"/>
            <a:ext cx="579120" cy="262890"/>
          </a:xfrm>
          <a:custGeom>
            <a:avLst/>
            <a:gdLst/>
            <a:ahLst/>
            <a:cxnLst/>
            <a:rect l="l" t="t" r="r" b="b"/>
            <a:pathLst>
              <a:path w="579120" h="262889">
                <a:moveTo>
                  <a:pt x="565404" y="166116"/>
                </a:moveTo>
                <a:lnTo>
                  <a:pt x="5334" y="166116"/>
                </a:lnTo>
                <a:lnTo>
                  <a:pt x="0" y="171450"/>
                </a:lnTo>
                <a:lnTo>
                  <a:pt x="0" y="262890"/>
                </a:lnTo>
                <a:lnTo>
                  <a:pt x="12954" y="262890"/>
                </a:lnTo>
                <a:lnTo>
                  <a:pt x="12954" y="192024"/>
                </a:lnTo>
                <a:lnTo>
                  <a:pt x="25908" y="179070"/>
                </a:lnTo>
                <a:lnTo>
                  <a:pt x="25908" y="192024"/>
                </a:lnTo>
                <a:lnTo>
                  <a:pt x="552450" y="192024"/>
                </a:lnTo>
                <a:lnTo>
                  <a:pt x="552450" y="179070"/>
                </a:lnTo>
                <a:lnTo>
                  <a:pt x="565404" y="166116"/>
                </a:lnTo>
                <a:close/>
              </a:path>
              <a:path w="579120" h="262889">
                <a:moveTo>
                  <a:pt x="25908" y="192024"/>
                </a:moveTo>
                <a:lnTo>
                  <a:pt x="25908" y="179070"/>
                </a:lnTo>
                <a:lnTo>
                  <a:pt x="12954" y="192024"/>
                </a:lnTo>
                <a:lnTo>
                  <a:pt x="25908" y="192024"/>
                </a:lnTo>
                <a:close/>
              </a:path>
              <a:path w="579120" h="262889">
                <a:moveTo>
                  <a:pt x="25908" y="262890"/>
                </a:moveTo>
                <a:lnTo>
                  <a:pt x="25908" y="192024"/>
                </a:lnTo>
                <a:lnTo>
                  <a:pt x="12954" y="192024"/>
                </a:lnTo>
                <a:lnTo>
                  <a:pt x="12954" y="262890"/>
                </a:lnTo>
                <a:lnTo>
                  <a:pt x="25908" y="262890"/>
                </a:lnTo>
                <a:close/>
              </a:path>
              <a:path w="579120" h="262889">
                <a:moveTo>
                  <a:pt x="579120" y="185928"/>
                </a:moveTo>
                <a:lnTo>
                  <a:pt x="579120" y="0"/>
                </a:lnTo>
                <a:lnTo>
                  <a:pt x="552450" y="0"/>
                </a:lnTo>
                <a:lnTo>
                  <a:pt x="552450" y="166116"/>
                </a:lnTo>
                <a:lnTo>
                  <a:pt x="565404" y="166116"/>
                </a:lnTo>
                <a:lnTo>
                  <a:pt x="565404" y="192024"/>
                </a:lnTo>
                <a:lnTo>
                  <a:pt x="573024" y="192024"/>
                </a:lnTo>
                <a:lnTo>
                  <a:pt x="579120" y="185928"/>
                </a:lnTo>
                <a:close/>
              </a:path>
              <a:path w="579120" h="262889">
                <a:moveTo>
                  <a:pt x="565404" y="192024"/>
                </a:moveTo>
                <a:lnTo>
                  <a:pt x="565404" y="166116"/>
                </a:lnTo>
                <a:lnTo>
                  <a:pt x="552450" y="179070"/>
                </a:lnTo>
                <a:lnTo>
                  <a:pt x="552450" y="192024"/>
                </a:lnTo>
                <a:lnTo>
                  <a:pt x="565404" y="192024"/>
                </a:lnTo>
                <a:close/>
              </a:path>
            </a:pathLst>
          </a:custGeom>
          <a:solidFill>
            <a:srgbClr val="4BACC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861559" y="3012948"/>
            <a:ext cx="2237740" cy="262890"/>
          </a:xfrm>
          <a:custGeom>
            <a:avLst/>
            <a:gdLst/>
            <a:ahLst/>
            <a:cxnLst/>
            <a:rect l="l" t="t" r="r" b="b"/>
            <a:pathLst>
              <a:path w="2237740" h="262889">
                <a:moveTo>
                  <a:pt x="25908" y="166116"/>
                </a:moveTo>
                <a:lnTo>
                  <a:pt x="25908" y="0"/>
                </a:lnTo>
                <a:lnTo>
                  <a:pt x="0" y="0"/>
                </a:lnTo>
                <a:lnTo>
                  <a:pt x="0" y="186690"/>
                </a:lnTo>
                <a:lnTo>
                  <a:pt x="5334" y="192024"/>
                </a:lnTo>
                <a:lnTo>
                  <a:pt x="12954" y="192024"/>
                </a:lnTo>
                <a:lnTo>
                  <a:pt x="12954" y="166116"/>
                </a:lnTo>
                <a:lnTo>
                  <a:pt x="25908" y="166116"/>
                </a:lnTo>
                <a:close/>
              </a:path>
              <a:path w="2237740" h="262889">
                <a:moveTo>
                  <a:pt x="2237232" y="262889"/>
                </a:moveTo>
                <a:lnTo>
                  <a:pt x="2237232" y="171449"/>
                </a:lnTo>
                <a:lnTo>
                  <a:pt x="2231136" y="166115"/>
                </a:lnTo>
                <a:lnTo>
                  <a:pt x="12954" y="166116"/>
                </a:lnTo>
                <a:lnTo>
                  <a:pt x="25908" y="179070"/>
                </a:lnTo>
                <a:lnTo>
                  <a:pt x="25908" y="192024"/>
                </a:lnTo>
                <a:lnTo>
                  <a:pt x="2210562" y="192023"/>
                </a:lnTo>
                <a:lnTo>
                  <a:pt x="2210562" y="179069"/>
                </a:lnTo>
                <a:lnTo>
                  <a:pt x="2223516" y="192023"/>
                </a:lnTo>
                <a:lnTo>
                  <a:pt x="2223516" y="262889"/>
                </a:lnTo>
                <a:lnTo>
                  <a:pt x="2237232" y="262889"/>
                </a:lnTo>
                <a:close/>
              </a:path>
              <a:path w="2237740" h="262889">
                <a:moveTo>
                  <a:pt x="25908" y="192024"/>
                </a:moveTo>
                <a:lnTo>
                  <a:pt x="25908" y="179070"/>
                </a:lnTo>
                <a:lnTo>
                  <a:pt x="12954" y="166116"/>
                </a:lnTo>
                <a:lnTo>
                  <a:pt x="12954" y="192024"/>
                </a:lnTo>
                <a:lnTo>
                  <a:pt x="25908" y="192024"/>
                </a:lnTo>
                <a:close/>
              </a:path>
              <a:path w="2237740" h="262889">
                <a:moveTo>
                  <a:pt x="2223516" y="192023"/>
                </a:moveTo>
                <a:lnTo>
                  <a:pt x="2210562" y="179069"/>
                </a:lnTo>
                <a:lnTo>
                  <a:pt x="2210562" y="192023"/>
                </a:lnTo>
                <a:lnTo>
                  <a:pt x="2223516" y="192023"/>
                </a:lnTo>
                <a:close/>
              </a:path>
              <a:path w="2237740" h="262889">
                <a:moveTo>
                  <a:pt x="2223516" y="262889"/>
                </a:moveTo>
                <a:lnTo>
                  <a:pt x="2223516" y="192023"/>
                </a:lnTo>
                <a:lnTo>
                  <a:pt x="2210562" y="192023"/>
                </a:lnTo>
                <a:lnTo>
                  <a:pt x="2210562" y="262889"/>
                </a:lnTo>
                <a:lnTo>
                  <a:pt x="2223516" y="262889"/>
                </a:lnTo>
                <a:close/>
              </a:path>
            </a:pathLst>
          </a:custGeom>
          <a:solidFill>
            <a:srgbClr val="8064A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861559" y="3012948"/>
            <a:ext cx="1131570" cy="262890"/>
          </a:xfrm>
          <a:custGeom>
            <a:avLst/>
            <a:gdLst/>
            <a:ahLst/>
            <a:cxnLst/>
            <a:rect l="l" t="t" r="r" b="b"/>
            <a:pathLst>
              <a:path w="1131570" h="262889">
                <a:moveTo>
                  <a:pt x="25908" y="166116"/>
                </a:moveTo>
                <a:lnTo>
                  <a:pt x="25908" y="0"/>
                </a:lnTo>
                <a:lnTo>
                  <a:pt x="0" y="0"/>
                </a:lnTo>
                <a:lnTo>
                  <a:pt x="0" y="186690"/>
                </a:lnTo>
                <a:lnTo>
                  <a:pt x="5334" y="192024"/>
                </a:lnTo>
                <a:lnTo>
                  <a:pt x="12954" y="192024"/>
                </a:lnTo>
                <a:lnTo>
                  <a:pt x="12954" y="166116"/>
                </a:lnTo>
                <a:lnTo>
                  <a:pt x="25908" y="166116"/>
                </a:lnTo>
                <a:close/>
              </a:path>
              <a:path w="1131570" h="262889">
                <a:moveTo>
                  <a:pt x="1131570" y="262889"/>
                </a:moveTo>
                <a:lnTo>
                  <a:pt x="1131570" y="171449"/>
                </a:lnTo>
                <a:lnTo>
                  <a:pt x="1125474" y="166115"/>
                </a:lnTo>
                <a:lnTo>
                  <a:pt x="12954" y="166116"/>
                </a:lnTo>
                <a:lnTo>
                  <a:pt x="25908" y="179070"/>
                </a:lnTo>
                <a:lnTo>
                  <a:pt x="25908" y="192024"/>
                </a:lnTo>
                <a:lnTo>
                  <a:pt x="1104900" y="192023"/>
                </a:lnTo>
                <a:lnTo>
                  <a:pt x="1104900" y="179069"/>
                </a:lnTo>
                <a:lnTo>
                  <a:pt x="1118616" y="192023"/>
                </a:lnTo>
                <a:lnTo>
                  <a:pt x="1118616" y="262889"/>
                </a:lnTo>
                <a:lnTo>
                  <a:pt x="1131570" y="262889"/>
                </a:lnTo>
                <a:close/>
              </a:path>
              <a:path w="1131570" h="262889">
                <a:moveTo>
                  <a:pt x="25908" y="192024"/>
                </a:moveTo>
                <a:lnTo>
                  <a:pt x="25908" y="179070"/>
                </a:lnTo>
                <a:lnTo>
                  <a:pt x="12954" y="166116"/>
                </a:lnTo>
                <a:lnTo>
                  <a:pt x="12954" y="192024"/>
                </a:lnTo>
                <a:lnTo>
                  <a:pt x="25908" y="192024"/>
                </a:lnTo>
                <a:close/>
              </a:path>
              <a:path w="1131570" h="262889">
                <a:moveTo>
                  <a:pt x="1118616" y="192023"/>
                </a:moveTo>
                <a:lnTo>
                  <a:pt x="1104900" y="179069"/>
                </a:lnTo>
                <a:lnTo>
                  <a:pt x="1104900" y="192023"/>
                </a:lnTo>
                <a:lnTo>
                  <a:pt x="1118616" y="192023"/>
                </a:lnTo>
                <a:close/>
              </a:path>
              <a:path w="1131570" h="262889">
                <a:moveTo>
                  <a:pt x="1118616" y="262889"/>
                </a:moveTo>
                <a:lnTo>
                  <a:pt x="1118616" y="192023"/>
                </a:lnTo>
                <a:lnTo>
                  <a:pt x="1104900" y="192023"/>
                </a:lnTo>
                <a:lnTo>
                  <a:pt x="1104900" y="262889"/>
                </a:lnTo>
                <a:lnTo>
                  <a:pt x="1118616" y="262889"/>
                </a:lnTo>
                <a:close/>
              </a:path>
            </a:pathLst>
          </a:custGeom>
          <a:solidFill>
            <a:srgbClr val="8064A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874514" y="3850385"/>
            <a:ext cx="0" cy="262890"/>
          </a:xfrm>
          <a:custGeom>
            <a:avLst/>
            <a:gdLst/>
            <a:ahLst/>
            <a:cxnLst/>
            <a:rect l="l" t="t" r="r" b="b"/>
            <a:pathLst>
              <a:path h="262889">
                <a:moveTo>
                  <a:pt x="0" y="0"/>
                </a:moveTo>
                <a:lnTo>
                  <a:pt x="0" y="262889"/>
                </a:lnTo>
              </a:path>
            </a:pathLst>
          </a:custGeom>
          <a:ln w="25908">
            <a:solidFill>
              <a:srgbClr val="4BACC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874514" y="3012948"/>
            <a:ext cx="0" cy="262890"/>
          </a:xfrm>
          <a:custGeom>
            <a:avLst/>
            <a:gdLst/>
            <a:ahLst/>
            <a:cxnLst/>
            <a:rect l="l" t="t" r="r" b="b"/>
            <a:pathLst>
              <a:path h="262889">
                <a:moveTo>
                  <a:pt x="0" y="0"/>
                </a:moveTo>
                <a:lnTo>
                  <a:pt x="0" y="262889"/>
                </a:lnTo>
              </a:path>
            </a:pathLst>
          </a:custGeom>
          <a:ln w="25908">
            <a:solidFill>
              <a:srgbClr val="8064A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650235" y="3850385"/>
            <a:ext cx="1131570" cy="262890"/>
          </a:xfrm>
          <a:custGeom>
            <a:avLst/>
            <a:gdLst/>
            <a:ahLst/>
            <a:cxnLst/>
            <a:rect l="l" t="t" r="r" b="b"/>
            <a:pathLst>
              <a:path w="1131570" h="262889">
                <a:moveTo>
                  <a:pt x="26669" y="166116"/>
                </a:moveTo>
                <a:lnTo>
                  <a:pt x="26669" y="0"/>
                </a:lnTo>
                <a:lnTo>
                  <a:pt x="0" y="0"/>
                </a:lnTo>
                <a:lnTo>
                  <a:pt x="0" y="185928"/>
                </a:lnTo>
                <a:lnTo>
                  <a:pt x="6095" y="192024"/>
                </a:lnTo>
                <a:lnTo>
                  <a:pt x="12953" y="192024"/>
                </a:lnTo>
                <a:lnTo>
                  <a:pt x="12953" y="166116"/>
                </a:lnTo>
                <a:lnTo>
                  <a:pt x="26669" y="166116"/>
                </a:lnTo>
                <a:close/>
              </a:path>
              <a:path w="1131570" h="262889">
                <a:moveTo>
                  <a:pt x="1131570" y="262889"/>
                </a:moveTo>
                <a:lnTo>
                  <a:pt x="1131570" y="171449"/>
                </a:lnTo>
                <a:lnTo>
                  <a:pt x="1126236" y="166115"/>
                </a:lnTo>
                <a:lnTo>
                  <a:pt x="12953" y="166116"/>
                </a:lnTo>
                <a:lnTo>
                  <a:pt x="26669" y="179070"/>
                </a:lnTo>
                <a:lnTo>
                  <a:pt x="26669" y="192024"/>
                </a:lnTo>
                <a:lnTo>
                  <a:pt x="1105661" y="192023"/>
                </a:lnTo>
                <a:lnTo>
                  <a:pt x="1105661" y="179069"/>
                </a:lnTo>
                <a:lnTo>
                  <a:pt x="1118616" y="192023"/>
                </a:lnTo>
                <a:lnTo>
                  <a:pt x="1118616" y="262889"/>
                </a:lnTo>
                <a:lnTo>
                  <a:pt x="1131570" y="262889"/>
                </a:lnTo>
                <a:close/>
              </a:path>
              <a:path w="1131570" h="262889">
                <a:moveTo>
                  <a:pt x="26669" y="192024"/>
                </a:moveTo>
                <a:lnTo>
                  <a:pt x="26669" y="179070"/>
                </a:lnTo>
                <a:lnTo>
                  <a:pt x="12953" y="166116"/>
                </a:lnTo>
                <a:lnTo>
                  <a:pt x="12953" y="192024"/>
                </a:lnTo>
                <a:lnTo>
                  <a:pt x="26669" y="192024"/>
                </a:lnTo>
                <a:close/>
              </a:path>
              <a:path w="1131570" h="262889">
                <a:moveTo>
                  <a:pt x="1118616" y="192023"/>
                </a:moveTo>
                <a:lnTo>
                  <a:pt x="1105661" y="179069"/>
                </a:lnTo>
                <a:lnTo>
                  <a:pt x="1105661" y="192023"/>
                </a:lnTo>
                <a:lnTo>
                  <a:pt x="1118616" y="192023"/>
                </a:lnTo>
                <a:close/>
              </a:path>
              <a:path w="1131570" h="262889">
                <a:moveTo>
                  <a:pt x="1118616" y="262889"/>
                </a:moveTo>
                <a:lnTo>
                  <a:pt x="1118616" y="192023"/>
                </a:lnTo>
                <a:lnTo>
                  <a:pt x="1105661" y="192023"/>
                </a:lnTo>
                <a:lnTo>
                  <a:pt x="1105661" y="262889"/>
                </a:lnTo>
                <a:lnTo>
                  <a:pt x="1118616" y="262889"/>
                </a:lnTo>
                <a:close/>
              </a:path>
            </a:pathLst>
          </a:custGeom>
          <a:solidFill>
            <a:srgbClr val="4BACC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663570" y="3850385"/>
            <a:ext cx="0" cy="262890"/>
          </a:xfrm>
          <a:custGeom>
            <a:avLst/>
            <a:gdLst/>
            <a:ahLst/>
            <a:cxnLst/>
            <a:rect l="l" t="t" r="r" b="b"/>
            <a:pathLst>
              <a:path h="262889">
                <a:moveTo>
                  <a:pt x="0" y="0"/>
                </a:moveTo>
                <a:lnTo>
                  <a:pt x="0" y="262889"/>
                </a:lnTo>
              </a:path>
            </a:pathLst>
          </a:custGeom>
          <a:ln w="26669">
            <a:solidFill>
              <a:srgbClr val="4BACC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544574" y="3850385"/>
            <a:ext cx="1132840" cy="262890"/>
          </a:xfrm>
          <a:custGeom>
            <a:avLst/>
            <a:gdLst/>
            <a:ahLst/>
            <a:cxnLst/>
            <a:rect l="l" t="t" r="r" b="b"/>
            <a:pathLst>
              <a:path w="1132839" h="262889">
                <a:moveTo>
                  <a:pt x="1118616" y="166116"/>
                </a:moveTo>
                <a:lnTo>
                  <a:pt x="6095" y="166116"/>
                </a:lnTo>
                <a:lnTo>
                  <a:pt x="0" y="171450"/>
                </a:lnTo>
                <a:lnTo>
                  <a:pt x="0" y="262890"/>
                </a:lnTo>
                <a:lnTo>
                  <a:pt x="13715" y="262890"/>
                </a:lnTo>
                <a:lnTo>
                  <a:pt x="13715" y="192024"/>
                </a:lnTo>
                <a:lnTo>
                  <a:pt x="26669" y="179070"/>
                </a:lnTo>
                <a:lnTo>
                  <a:pt x="26669" y="192024"/>
                </a:lnTo>
                <a:lnTo>
                  <a:pt x="1105662" y="192024"/>
                </a:lnTo>
                <a:lnTo>
                  <a:pt x="1105662" y="179070"/>
                </a:lnTo>
                <a:lnTo>
                  <a:pt x="1118616" y="166116"/>
                </a:lnTo>
                <a:close/>
              </a:path>
              <a:path w="1132839" h="262889">
                <a:moveTo>
                  <a:pt x="26669" y="192024"/>
                </a:moveTo>
                <a:lnTo>
                  <a:pt x="26669" y="179070"/>
                </a:lnTo>
                <a:lnTo>
                  <a:pt x="13715" y="192024"/>
                </a:lnTo>
                <a:lnTo>
                  <a:pt x="26669" y="192024"/>
                </a:lnTo>
                <a:close/>
              </a:path>
              <a:path w="1132839" h="262889">
                <a:moveTo>
                  <a:pt x="26669" y="262890"/>
                </a:moveTo>
                <a:lnTo>
                  <a:pt x="26669" y="192024"/>
                </a:lnTo>
                <a:lnTo>
                  <a:pt x="13715" y="192024"/>
                </a:lnTo>
                <a:lnTo>
                  <a:pt x="13715" y="262890"/>
                </a:lnTo>
                <a:lnTo>
                  <a:pt x="26669" y="262890"/>
                </a:lnTo>
                <a:close/>
              </a:path>
              <a:path w="1132839" h="262889">
                <a:moveTo>
                  <a:pt x="1132332" y="185928"/>
                </a:moveTo>
                <a:lnTo>
                  <a:pt x="1132332" y="0"/>
                </a:lnTo>
                <a:lnTo>
                  <a:pt x="1105662" y="0"/>
                </a:lnTo>
                <a:lnTo>
                  <a:pt x="1105662" y="166116"/>
                </a:lnTo>
                <a:lnTo>
                  <a:pt x="1118616" y="166116"/>
                </a:lnTo>
                <a:lnTo>
                  <a:pt x="1118616" y="192024"/>
                </a:lnTo>
                <a:lnTo>
                  <a:pt x="1126236" y="192024"/>
                </a:lnTo>
                <a:lnTo>
                  <a:pt x="1132332" y="185928"/>
                </a:lnTo>
                <a:close/>
              </a:path>
              <a:path w="1132839" h="262889">
                <a:moveTo>
                  <a:pt x="1118616" y="192024"/>
                </a:moveTo>
                <a:lnTo>
                  <a:pt x="1118616" y="166116"/>
                </a:lnTo>
                <a:lnTo>
                  <a:pt x="1105662" y="179070"/>
                </a:lnTo>
                <a:lnTo>
                  <a:pt x="1105662" y="192024"/>
                </a:lnTo>
                <a:lnTo>
                  <a:pt x="1118616" y="192024"/>
                </a:lnTo>
                <a:close/>
              </a:path>
            </a:pathLst>
          </a:custGeom>
          <a:solidFill>
            <a:srgbClr val="4BACC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650235" y="3012948"/>
            <a:ext cx="2237740" cy="262890"/>
          </a:xfrm>
          <a:custGeom>
            <a:avLst/>
            <a:gdLst/>
            <a:ahLst/>
            <a:cxnLst/>
            <a:rect l="l" t="t" r="r" b="b"/>
            <a:pathLst>
              <a:path w="2237740" h="262889">
                <a:moveTo>
                  <a:pt x="2224278" y="166116"/>
                </a:moveTo>
                <a:lnTo>
                  <a:pt x="6095" y="166116"/>
                </a:lnTo>
                <a:lnTo>
                  <a:pt x="0" y="171450"/>
                </a:lnTo>
                <a:lnTo>
                  <a:pt x="0" y="262890"/>
                </a:lnTo>
                <a:lnTo>
                  <a:pt x="12954" y="262890"/>
                </a:lnTo>
                <a:lnTo>
                  <a:pt x="12954" y="192024"/>
                </a:lnTo>
                <a:lnTo>
                  <a:pt x="26669" y="179070"/>
                </a:lnTo>
                <a:lnTo>
                  <a:pt x="26669" y="192024"/>
                </a:lnTo>
                <a:lnTo>
                  <a:pt x="2211324" y="192024"/>
                </a:lnTo>
                <a:lnTo>
                  <a:pt x="2211324" y="179070"/>
                </a:lnTo>
                <a:lnTo>
                  <a:pt x="2224278" y="166116"/>
                </a:lnTo>
                <a:close/>
              </a:path>
              <a:path w="2237740" h="262889">
                <a:moveTo>
                  <a:pt x="26669" y="192024"/>
                </a:moveTo>
                <a:lnTo>
                  <a:pt x="26669" y="179070"/>
                </a:lnTo>
                <a:lnTo>
                  <a:pt x="12954" y="192024"/>
                </a:lnTo>
                <a:lnTo>
                  <a:pt x="26669" y="192024"/>
                </a:lnTo>
                <a:close/>
              </a:path>
              <a:path w="2237740" h="262889">
                <a:moveTo>
                  <a:pt x="26669" y="262890"/>
                </a:moveTo>
                <a:lnTo>
                  <a:pt x="26669" y="192024"/>
                </a:lnTo>
                <a:lnTo>
                  <a:pt x="12954" y="192024"/>
                </a:lnTo>
                <a:lnTo>
                  <a:pt x="12954" y="262890"/>
                </a:lnTo>
                <a:lnTo>
                  <a:pt x="26669" y="262890"/>
                </a:lnTo>
                <a:close/>
              </a:path>
              <a:path w="2237740" h="262889">
                <a:moveTo>
                  <a:pt x="2237232" y="186690"/>
                </a:moveTo>
                <a:lnTo>
                  <a:pt x="2237232" y="0"/>
                </a:lnTo>
                <a:lnTo>
                  <a:pt x="2211324" y="0"/>
                </a:lnTo>
                <a:lnTo>
                  <a:pt x="2211324" y="166116"/>
                </a:lnTo>
                <a:lnTo>
                  <a:pt x="2224278" y="166116"/>
                </a:lnTo>
                <a:lnTo>
                  <a:pt x="2224278" y="192024"/>
                </a:lnTo>
                <a:lnTo>
                  <a:pt x="2231136" y="192024"/>
                </a:lnTo>
                <a:lnTo>
                  <a:pt x="2237232" y="186690"/>
                </a:lnTo>
                <a:close/>
              </a:path>
              <a:path w="2237740" h="262889">
                <a:moveTo>
                  <a:pt x="2224278" y="192024"/>
                </a:moveTo>
                <a:lnTo>
                  <a:pt x="2224278" y="166116"/>
                </a:lnTo>
                <a:lnTo>
                  <a:pt x="2211324" y="179070"/>
                </a:lnTo>
                <a:lnTo>
                  <a:pt x="2211324" y="192024"/>
                </a:lnTo>
                <a:lnTo>
                  <a:pt x="2224278" y="192024"/>
                </a:lnTo>
                <a:close/>
              </a:path>
            </a:pathLst>
          </a:custGeom>
          <a:solidFill>
            <a:srgbClr val="8064A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582161" y="1803654"/>
            <a:ext cx="2586227" cy="121386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688079" y="1905000"/>
            <a:ext cx="2573274" cy="120319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683508" y="1900427"/>
            <a:ext cx="2583180" cy="1212850"/>
          </a:xfrm>
          <a:custGeom>
            <a:avLst/>
            <a:gdLst/>
            <a:ahLst/>
            <a:cxnLst/>
            <a:rect l="l" t="t" r="r" b="b"/>
            <a:pathLst>
              <a:path w="2583179" h="1212850">
                <a:moveTo>
                  <a:pt x="2583180" y="1093470"/>
                </a:moveTo>
                <a:lnTo>
                  <a:pt x="2583180" y="118872"/>
                </a:lnTo>
                <a:lnTo>
                  <a:pt x="2582418" y="112014"/>
                </a:lnTo>
                <a:lnTo>
                  <a:pt x="2569603" y="68785"/>
                </a:lnTo>
                <a:lnTo>
                  <a:pt x="2543984" y="34447"/>
                </a:lnTo>
                <a:lnTo>
                  <a:pt x="2508055" y="10888"/>
                </a:lnTo>
                <a:lnTo>
                  <a:pt x="2464308" y="0"/>
                </a:lnTo>
                <a:lnTo>
                  <a:pt x="124968" y="0"/>
                </a:lnTo>
                <a:lnTo>
                  <a:pt x="81125" y="8068"/>
                </a:lnTo>
                <a:lnTo>
                  <a:pt x="43629" y="30237"/>
                </a:lnTo>
                <a:lnTo>
                  <a:pt x="15941" y="63766"/>
                </a:lnTo>
                <a:lnTo>
                  <a:pt x="1523" y="105918"/>
                </a:lnTo>
                <a:lnTo>
                  <a:pt x="761" y="112776"/>
                </a:lnTo>
                <a:lnTo>
                  <a:pt x="0" y="118872"/>
                </a:lnTo>
                <a:lnTo>
                  <a:pt x="0" y="1094232"/>
                </a:lnTo>
                <a:lnTo>
                  <a:pt x="1524" y="1106424"/>
                </a:lnTo>
                <a:lnTo>
                  <a:pt x="2286" y="1113282"/>
                </a:lnTo>
                <a:lnTo>
                  <a:pt x="8647" y="1133455"/>
                </a:lnTo>
                <a:lnTo>
                  <a:pt x="9144" y="1134459"/>
                </a:lnTo>
                <a:lnTo>
                  <a:pt x="9144" y="118872"/>
                </a:lnTo>
                <a:lnTo>
                  <a:pt x="9906" y="113538"/>
                </a:lnTo>
                <a:lnTo>
                  <a:pt x="25922" y="65489"/>
                </a:lnTo>
                <a:lnTo>
                  <a:pt x="51816" y="35814"/>
                </a:lnTo>
                <a:lnTo>
                  <a:pt x="96212" y="13092"/>
                </a:lnTo>
                <a:lnTo>
                  <a:pt x="2464308" y="9906"/>
                </a:lnTo>
                <a:lnTo>
                  <a:pt x="2469642" y="10668"/>
                </a:lnTo>
                <a:lnTo>
                  <a:pt x="2509078" y="21543"/>
                </a:lnTo>
                <a:lnTo>
                  <a:pt x="2541636" y="45815"/>
                </a:lnTo>
                <a:lnTo>
                  <a:pt x="2564105" y="79755"/>
                </a:lnTo>
                <a:lnTo>
                  <a:pt x="2573274" y="119634"/>
                </a:lnTo>
                <a:lnTo>
                  <a:pt x="2573274" y="1134301"/>
                </a:lnTo>
                <a:lnTo>
                  <a:pt x="2583180" y="1093470"/>
                </a:lnTo>
                <a:close/>
              </a:path>
              <a:path w="2583179" h="1212850">
                <a:moveTo>
                  <a:pt x="2573274" y="1134301"/>
                </a:moveTo>
                <a:lnTo>
                  <a:pt x="2573274" y="1093470"/>
                </a:lnTo>
                <a:lnTo>
                  <a:pt x="2572512" y="1099566"/>
                </a:lnTo>
                <a:lnTo>
                  <a:pt x="2561190" y="1139391"/>
                </a:lnTo>
                <a:lnTo>
                  <a:pt x="2537383" y="1171465"/>
                </a:lnTo>
                <a:lnTo>
                  <a:pt x="2503899" y="1193497"/>
                </a:lnTo>
                <a:lnTo>
                  <a:pt x="2463546" y="1203198"/>
                </a:lnTo>
                <a:lnTo>
                  <a:pt x="124968" y="1203198"/>
                </a:lnTo>
                <a:lnTo>
                  <a:pt x="84723" y="1195947"/>
                </a:lnTo>
                <a:lnTo>
                  <a:pt x="49691" y="1175070"/>
                </a:lnTo>
                <a:lnTo>
                  <a:pt x="23723" y="1143683"/>
                </a:lnTo>
                <a:lnTo>
                  <a:pt x="10668" y="1104900"/>
                </a:lnTo>
                <a:lnTo>
                  <a:pt x="9144" y="1093470"/>
                </a:lnTo>
                <a:lnTo>
                  <a:pt x="9144" y="1134459"/>
                </a:lnTo>
                <a:lnTo>
                  <a:pt x="30400" y="1169546"/>
                </a:lnTo>
                <a:lnTo>
                  <a:pt x="65532" y="1197864"/>
                </a:lnTo>
                <a:lnTo>
                  <a:pt x="110546" y="1211785"/>
                </a:lnTo>
                <a:lnTo>
                  <a:pt x="124968" y="1212342"/>
                </a:lnTo>
                <a:lnTo>
                  <a:pt x="2464308" y="1212342"/>
                </a:lnTo>
                <a:lnTo>
                  <a:pt x="2471166" y="1211580"/>
                </a:lnTo>
                <a:lnTo>
                  <a:pt x="2514201" y="1199254"/>
                </a:lnTo>
                <a:lnTo>
                  <a:pt x="2548818" y="1173346"/>
                </a:lnTo>
                <a:lnTo>
                  <a:pt x="2572612" y="1137027"/>
                </a:lnTo>
                <a:lnTo>
                  <a:pt x="2573274" y="1134301"/>
                </a:lnTo>
                <a:close/>
              </a:path>
            </a:pathLst>
          </a:custGeom>
          <a:solidFill>
            <a:srgbClr val="EF75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3783580" y="2263394"/>
            <a:ext cx="2383790" cy="461645"/>
          </a:xfrm>
          <a:prstGeom prst="rect">
            <a:avLst/>
          </a:prstGeom>
        </p:spPr>
        <p:txBody>
          <a:bodyPr vert="horz" wrap="square" lIns="0" tIns="34925" rIns="0" bIns="0" rtlCol="0">
            <a:spAutoFit/>
          </a:bodyPr>
          <a:lstStyle/>
          <a:p>
            <a:pPr marL="12700" marR="5080" indent="-635" algn="ctr">
              <a:lnSpc>
                <a:spcPts val="1090"/>
              </a:lnSpc>
              <a:spcBef>
                <a:spcPts val="275"/>
              </a:spcBef>
            </a:pPr>
            <a:r>
              <a:rPr sz="1050" spc="-5" dirty="0">
                <a:solidFill>
                  <a:srgbClr val="3E3E3E"/>
                </a:solidFill>
                <a:latin typeface="Arial"/>
                <a:cs typeface="Arial"/>
              </a:rPr>
              <a:t>Records shall be maintained </a:t>
            </a:r>
            <a:r>
              <a:rPr sz="1050" dirty="0">
                <a:solidFill>
                  <a:srgbClr val="3E3E3E"/>
                </a:solidFill>
                <a:latin typeface="Arial"/>
                <a:cs typeface="Arial"/>
              </a:rPr>
              <a:t>for </a:t>
            </a:r>
            <a:r>
              <a:rPr sz="1050" spc="-5" dirty="0">
                <a:solidFill>
                  <a:srgbClr val="3E3E3E"/>
                </a:solidFill>
                <a:latin typeface="Arial"/>
                <a:cs typeface="Arial"/>
              </a:rPr>
              <a:t>each  item of equipment </a:t>
            </a:r>
            <a:r>
              <a:rPr sz="1050" dirty="0">
                <a:solidFill>
                  <a:srgbClr val="3E3E3E"/>
                </a:solidFill>
                <a:latin typeface="Arial"/>
                <a:cs typeface="Arial"/>
              </a:rPr>
              <a:t>&amp; </a:t>
            </a:r>
            <a:r>
              <a:rPr sz="1050" spc="-5" dirty="0">
                <a:solidFill>
                  <a:srgbClr val="3E3E3E"/>
                </a:solidFill>
                <a:latin typeface="Arial"/>
                <a:cs typeface="Arial"/>
              </a:rPr>
              <a:t>software </a:t>
            </a:r>
            <a:r>
              <a:rPr sz="1050" dirty="0">
                <a:solidFill>
                  <a:srgbClr val="3E3E3E"/>
                </a:solidFill>
                <a:latin typeface="Arial"/>
                <a:cs typeface="Arial"/>
              </a:rPr>
              <a:t>significant  to the tests </a:t>
            </a:r>
            <a:r>
              <a:rPr sz="1050" spc="-5" dirty="0">
                <a:solidFill>
                  <a:srgbClr val="3E3E3E"/>
                </a:solidFill>
                <a:latin typeface="Arial"/>
                <a:cs typeface="Arial"/>
              </a:rPr>
              <a:t>and</a:t>
            </a:r>
            <a:r>
              <a:rPr sz="1050" spc="-3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050" spc="-5" dirty="0">
                <a:solidFill>
                  <a:srgbClr val="3E3E3E"/>
                </a:solidFill>
                <a:latin typeface="Arial"/>
                <a:cs typeface="Arial"/>
              </a:rPr>
              <a:t>contain</a:t>
            </a:r>
            <a:endParaRPr sz="105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2202179" y="3270503"/>
            <a:ext cx="919733" cy="58674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2311907" y="3371088"/>
            <a:ext cx="904494" cy="57454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5" name="object 25"/>
          <p:cNvSpPr/>
          <p:nvPr/>
        </p:nvSpPr>
        <p:spPr>
          <a:xfrm>
            <a:off x="2307335" y="3366515"/>
            <a:ext cx="913765" cy="584200"/>
          </a:xfrm>
          <a:custGeom>
            <a:avLst/>
            <a:gdLst/>
            <a:ahLst/>
            <a:cxnLst/>
            <a:rect l="l" t="t" r="r" b="b"/>
            <a:pathLst>
              <a:path w="913764" h="584200">
                <a:moveTo>
                  <a:pt x="913638" y="528066"/>
                </a:moveTo>
                <a:lnTo>
                  <a:pt x="913638" y="55626"/>
                </a:lnTo>
                <a:lnTo>
                  <a:pt x="912113" y="49530"/>
                </a:lnTo>
                <a:lnTo>
                  <a:pt x="905361" y="30853"/>
                </a:lnTo>
                <a:lnTo>
                  <a:pt x="892916" y="15859"/>
                </a:lnTo>
                <a:lnTo>
                  <a:pt x="876354" y="5317"/>
                </a:lnTo>
                <a:lnTo>
                  <a:pt x="857250" y="0"/>
                </a:lnTo>
                <a:lnTo>
                  <a:pt x="61722" y="0"/>
                </a:lnTo>
                <a:lnTo>
                  <a:pt x="24707" y="12358"/>
                </a:lnTo>
                <a:lnTo>
                  <a:pt x="2285" y="44196"/>
                </a:lnTo>
                <a:lnTo>
                  <a:pt x="0" y="56388"/>
                </a:lnTo>
                <a:lnTo>
                  <a:pt x="0" y="528066"/>
                </a:lnTo>
                <a:lnTo>
                  <a:pt x="762" y="534162"/>
                </a:lnTo>
                <a:lnTo>
                  <a:pt x="2286" y="540258"/>
                </a:lnTo>
                <a:lnTo>
                  <a:pt x="4572" y="546354"/>
                </a:lnTo>
                <a:lnTo>
                  <a:pt x="9144" y="554056"/>
                </a:lnTo>
                <a:lnTo>
                  <a:pt x="9144" y="56388"/>
                </a:lnTo>
                <a:lnTo>
                  <a:pt x="10668" y="51054"/>
                </a:lnTo>
                <a:lnTo>
                  <a:pt x="32766" y="18288"/>
                </a:lnTo>
                <a:lnTo>
                  <a:pt x="37337" y="16002"/>
                </a:lnTo>
                <a:lnTo>
                  <a:pt x="44385" y="12414"/>
                </a:lnTo>
                <a:lnTo>
                  <a:pt x="49434" y="10872"/>
                </a:lnTo>
                <a:lnTo>
                  <a:pt x="61722" y="9244"/>
                </a:lnTo>
                <a:lnTo>
                  <a:pt x="851154" y="9144"/>
                </a:lnTo>
                <a:lnTo>
                  <a:pt x="858012" y="10014"/>
                </a:lnTo>
                <a:lnTo>
                  <a:pt x="899770" y="41061"/>
                </a:lnTo>
                <a:lnTo>
                  <a:pt x="904494" y="62484"/>
                </a:lnTo>
                <a:lnTo>
                  <a:pt x="904494" y="552519"/>
                </a:lnTo>
                <a:lnTo>
                  <a:pt x="908129" y="546904"/>
                </a:lnTo>
                <a:lnTo>
                  <a:pt x="913638" y="528066"/>
                </a:lnTo>
                <a:close/>
              </a:path>
              <a:path w="913764" h="584200">
                <a:moveTo>
                  <a:pt x="904494" y="552519"/>
                </a:moveTo>
                <a:lnTo>
                  <a:pt x="904494" y="521970"/>
                </a:lnTo>
                <a:lnTo>
                  <a:pt x="902969" y="532638"/>
                </a:lnTo>
                <a:lnTo>
                  <a:pt x="896955" y="548332"/>
                </a:lnTo>
                <a:lnTo>
                  <a:pt x="856488" y="573786"/>
                </a:lnTo>
                <a:lnTo>
                  <a:pt x="61722" y="574548"/>
                </a:lnTo>
                <a:lnTo>
                  <a:pt x="45048" y="571610"/>
                </a:lnTo>
                <a:lnTo>
                  <a:pt x="11430" y="537210"/>
                </a:lnTo>
                <a:lnTo>
                  <a:pt x="9144" y="526542"/>
                </a:lnTo>
                <a:lnTo>
                  <a:pt x="9144" y="554056"/>
                </a:lnTo>
                <a:lnTo>
                  <a:pt x="39594" y="579852"/>
                </a:lnTo>
                <a:lnTo>
                  <a:pt x="61722" y="583692"/>
                </a:lnTo>
                <a:lnTo>
                  <a:pt x="858012" y="583692"/>
                </a:lnTo>
                <a:lnTo>
                  <a:pt x="864108" y="582168"/>
                </a:lnTo>
                <a:lnTo>
                  <a:pt x="882582" y="575595"/>
                </a:lnTo>
                <a:lnTo>
                  <a:pt x="897516" y="563294"/>
                </a:lnTo>
                <a:lnTo>
                  <a:pt x="904494" y="552519"/>
                </a:lnTo>
                <a:close/>
              </a:path>
            </a:pathLst>
          </a:custGeom>
          <a:solidFill>
            <a:srgbClr val="8064A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2513839" y="3451215"/>
            <a:ext cx="709167" cy="381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spc="-5" dirty="0">
                <a:solidFill>
                  <a:srgbClr val="3E3E3E"/>
                </a:solidFill>
                <a:latin typeface="Arial"/>
                <a:cs typeface="Arial"/>
              </a:rPr>
              <a:t>Identity</a:t>
            </a:r>
            <a:r>
              <a:rPr lang="en-US" sz="800" spc="-5" dirty="0">
                <a:solidFill>
                  <a:srgbClr val="3E3E3E"/>
                </a:solidFill>
                <a:latin typeface="Arial"/>
                <a:cs typeface="Arial"/>
              </a:rPr>
              <a:t/>
            </a:r>
            <a:br>
              <a:rPr lang="en-US" sz="800" spc="-5" dirty="0">
                <a:solidFill>
                  <a:srgbClr val="3E3E3E"/>
                </a:solidFill>
                <a:latin typeface="Arial"/>
                <a:cs typeface="Arial"/>
              </a:rPr>
            </a:br>
            <a:r>
              <a:rPr lang="en-US" sz="800" spc="-5" dirty="0">
                <a:solidFill>
                  <a:srgbClr val="3E3E3E"/>
                </a:solidFill>
                <a:latin typeface="Arial"/>
                <a:cs typeface="Arial"/>
              </a:rPr>
              <a:t>including version</a:t>
            </a:r>
            <a:endParaRPr sz="800" dirty="0">
              <a:latin typeface="Arial"/>
              <a:cs typeface="Arial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1096517" y="4106417"/>
            <a:ext cx="919733" cy="58674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206246" y="4208526"/>
            <a:ext cx="904494" cy="57454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201674" y="4203953"/>
            <a:ext cx="913765" cy="584200"/>
          </a:xfrm>
          <a:custGeom>
            <a:avLst/>
            <a:gdLst/>
            <a:ahLst/>
            <a:cxnLst/>
            <a:rect l="l" t="t" r="r" b="b"/>
            <a:pathLst>
              <a:path w="913764" h="584200">
                <a:moveTo>
                  <a:pt x="913638" y="528066"/>
                </a:moveTo>
                <a:lnTo>
                  <a:pt x="913638" y="55626"/>
                </a:lnTo>
                <a:lnTo>
                  <a:pt x="912876" y="49530"/>
                </a:lnTo>
                <a:lnTo>
                  <a:pt x="905537" y="30998"/>
                </a:lnTo>
                <a:lnTo>
                  <a:pt x="893306" y="16044"/>
                </a:lnTo>
                <a:lnTo>
                  <a:pt x="877144" y="5451"/>
                </a:lnTo>
                <a:lnTo>
                  <a:pt x="858012" y="0"/>
                </a:lnTo>
                <a:lnTo>
                  <a:pt x="61722" y="0"/>
                </a:lnTo>
                <a:lnTo>
                  <a:pt x="24898" y="12401"/>
                </a:lnTo>
                <a:lnTo>
                  <a:pt x="2285" y="44196"/>
                </a:lnTo>
                <a:lnTo>
                  <a:pt x="1523" y="49530"/>
                </a:lnTo>
                <a:lnTo>
                  <a:pt x="0" y="56388"/>
                </a:lnTo>
                <a:lnTo>
                  <a:pt x="0" y="528066"/>
                </a:lnTo>
                <a:lnTo>
                  <a:pt x="4572" y="546354"/>
                </a:lnTo>
                <a:lnTo>
                  <a:pt x="8597" y="553247"/>
                </a:lnTo>
                <a:lnTo>
                  <a:pt x="9144" y="554037"/>
                </a:lnTo>
                <a:lnTo>
                  <a:pt x="9144" y="62484"/>
                </a:lnTo>
                <a:lnTo>
                  <a:pt x="9906" y="56388"/>
                </a:lnTo>
                <a:lnTo>
                  <a:pt x="10668" y="51054"/>
                </a:lnTo>
                <a:lnTo>
                  <a:pt x="12191" y="46482"/>
                </a:lnTo>
                <a:lnTo>
                  <a:pt x="13716" y="41148"/>
                </a:lnTo>
                <a:lnTo>
                  <a:pt x="17906" y="32727"/>
                </a:lnTo>
                <a:lnTo>
                  <a:pt x="20993" y="26873"/>
                </a:lnTo>
                <a:lnTo>
                  <a:pt x="28956" y="21336"/>
                </a:lnTo>
                <a:lnTo>
                  <a:pt x="32766" y="18288"/>
                </a:lnTo>
                <a:lnTo>
                  <a:pt x="37337" y="16002"/>
                </a:lnTo>
                <a:lnTo>
                  <a:pt x="44590" y="12310"/>
                </a:lnTo>
                <a:lnTo>
                  <a:pt x="49449" y="10863"/>
                </a:lnTo>
                <a:lnTo>
                  <a:pt x="54688" y="10249"/>
                </a:lnTo>
                <a:lnTo>
                  <a:pt x="61722" y="9252"/>
                </a:lnTo>
                <a:lnTo>
                  <a:pt x="851916" y="9144"/>
                </a:lnTo>
                <a:lnTo>
                  <a:pt x="891139" y="27136"/>
                </a:lnTo>
                <a:lnTo>
                  <a:pt x="904494" y="57150"/>
                </a:lnTo>
                <a:lnTo>
                  <a:pt x="904494" y="553339"/>
                </a:lnTo>
                <a:lnTo>
                  <a:pt x="908735" y="546913"/>
                </a:lnTo>
                <a:lnTo>
                  <a:pt x="913638" y="528066"/>
                </a:lnTo>
                <a:close/>
              </a:path>
              <a:path w="913764" h="584200">
                <a:moveTo>
                  <a:pt x="904494" y="553339"/>
                </a:moveTo>
                <a:lnTo>
                  <a:pt x="904494" y="521970"/>
                </a:lnTo>
                <a:lnTo>
                  <a:pt x="902969" y="532638"/>
                </a:lnTo>
                <a:lnTo>
                  <a:pt x="897312" y="548063"/>
                </a:lnTo>
                <a:lnTo>
                  <a:pt x="857250" y="573786"/>
                </a:lnTo>
                <a:lnTo>
                  <a:pt x="62484" y="574548"/>
                </a:lnTo>
                <a:lnTo>
                  <a:pt x="44684" y="571141"/>
                </a:lnTo>
                <a:lnTo>
                  <a:pt x="30832" y="564218"/>
                </a:lnTo>
                <a:lnTo>
                  <a:pt x="20042" y="553125"/>
                </a:lnTo>
                <a:lnTo>
                  <a:pt x="11430" y="537210"/>
                </a:lnTo>
                <a:lnTo>
                  <a:pt x="9144" y="521208"/>
                </a:lnTo>
                <a:lnTo>
                  <a:pt x="9144" y="554037"/>
                </a:lnTo>
                <a:lnTo>
                  <a:pt x="39625" y="579775"/>
                </a:lnTo>
                <a:lnTo>
                  <a:pt x="858012" y="583692"/>
                </a:lnTo>
                <a:lnTo>
                  <a:pt x="864108" y="582168"/>
                </a:lnTo>
                <a:lnTo>
                  <a:pt x="882469" y="575764"/>
                </a:lnTo>
                <a:lnTo>
                  <a:pt x="897845" y="563413"/>
                </a:lnTo>
                <a:lnTo>
                  <a:pt x="904494" y="553339"/>
                </a:lnTo>
                <a:close/>
              </a:path>
            </a:pathLst>
          </a:custGeom>
          <a:solidFill>
            <a:srgbClr val="4BACC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1312417" y="4360417"/>
            <a:ext cx="692785" cy="252729"/>
          </a:xfrm>
          <a:prstGeom prst="rect">
            <a:avLst/>
          </a:prstGeom>
        </p:spPr>
        <p:txBody>
          <a:bodyPr vert="horz" wrap="square" lIns="0" tIns="29844" rIns="0" bIns="0" rtlCol="0">
            <a:spAutoFit/>
          </a:bodyPr>
          <a:lstStyle/>
          <a:p>
            <a:pPr marL="219710" marR="5080" indent="-207645">
              <a:lnSpc>
                <a:spcPts val="830"/>
              </a:lnSpc>
              <a:spcBef>
                <a:spcPts val="234"/>
              </a:spcBef>
            </a:pPr>
            <a:r>
              <a:rPr sz="800" spc="-5" dirty="0">
                <a:solidFill>
                  <a:srgbClr val="3E3E3E"/>
                </a:solidFill>
                <a:latin typeface="Arial"/>
                <a:cs typeface="Arial"/>
              </a:rPr>
              <a:t>Manufacturers'  name</a:t>
            </a:r>
            <a:endParaRPr sz="800">
              <a:latin typeface="Arial"/>
              <a:cs typeface="Arial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2202179" y="4106417"/>
            <a:ext cx="919733" cy="58674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2311907" y="4208526"/>
            <a:ext cx="904494" cy="57454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2307335" y="4203953"/>
            <a:ext cx="913765" cy="584200"/>
          </a:xfrm>
          <a:custGeom>
            <a:avLst/>
            <a:gdLst/>
            <a:ahLst/>
            <a:cxnLst/>
            <a:rect l="l" t="t" r="r" b="b"/>
            <a:pathLst>
              <a:path w="913764" h="584200">
                <a:moveTo>
                  <a:pt x="913638" y="528066"/>
                </a:moveTo>
                <a:lnTo>
                  <a:pt x="913638" y="55626"/>
                </a:lnTo>
                <a:lnTo>
                  <a:pt x="912113" y="49530"/>
                </a:lnTo>
                <a:lnTo>
                  <a:pt x="905364" y="30952"/>
                </a:lnTo>
                <a:lnTo>
                  <a:pt x="892925" y="15816"/>
                </a:lnTo>
                <a:lnTo>
                  <a:pt x="876364" y="5154"/>
                </a:lnTo>
                <a:lnTo>
                  <a:pt x="857250" y="0"/>
                </a:lnTo>
                <a:lnTo>
                  <a:pt x="61722" y="0"/>
                </a:lnTo>
                <a:lnTo>
                  <a:pt x="24703" y="12253"/>
                </a:lnTo>
                <a:lnTo>
                  <a:pt x="2285" y="44196"/>
                </a:lnTo>
                <a:lnTo>
                  <a:pt x="0" y="56388"/>
                </a:lnTo>
                <a:lnTo>
                  <a:pt x="0" y="528066"/>
                </a:lnTo>
                <a:lnTo>
                  <a:pt x="762" y="534162"/>
                </a:lnTo>
                <a:lnTo>
                  <a:pt x="2286" y="540258"/>
                </a:lnTo>
                <a:lnTo>
                  <a:pt x="4572" y="546354"/>
                </a:lnTo>
                <a:lnTo>
                  <a:pt x="9144" y="554107"/>
                </a:lnTo>
                <a:lnTo>
                  <a:pt x="9144" y="56388"/>
                </a:lnTo>
                <a:lnTo>
                  <a:pt x="10668" y="51054"/>
                </a:lnTo>
                <a:lnTo>
                  <a:pt x="28956" y="21336"/>
                </a:lnTo>
                <a:lnTo>
                  <a:pt x="32766" y="18288"/>
                </a:lnTo>
                <a:lnTo>
                  <a:pt x="37337" y="16002"/>
                </a:lnTo>
                <a:lnTo>
                  <a:pt x="44385" y="12414"/>
                </a:lnTo>
                <a:lnTo>
                  <a:pt x="49434" y="10872"/>
                </a:lnTo>
                <a:lnTo>
                  <a:pt x="61722" y="9244"/>
                </a:lnTo>
                <a:lnTo>
                  <a:pt x="851154" y="9144"/>
                </a:lnTo>
                <a:lnTo>
                  <a:pt x="858012" y="10014"/>
                </a:lnTo>
                <a:lnTo>
                  <a:pt x="899770" y="41061"/>
                </a:lnTo>
                <a:lnTo>
                  <a:pt x="904494" y="62484"/>
                </a:lnTo>
                <a:lnTo>
                  <a:pt x="904494" y="552519"/>
                </a:lnTo>
                <a:lnTo>
                  <a:pt x="908129" y="546904"/>
                </a:lnTo>
                <a:lnTo>
                  <a:pt x="913638" y="528066"/>
                </a:lnTo>
                <a:close/>
              </a:path>
              <a:path w="913764" h="584200">
                <a:moveTo>
                  <a:pt x="904494" y="552519"/>
                </a:moveTo>
                <a:lnTo>
                  <a:pt x="904494" y="521970"/>
                </a:lnTo>
                <a:lnTo>
                  <a:pt x="902969" y="532638"/>
                </a:lnTo>
                <a:lnTo>
                  <a:pt x="897082" y="548200"/>
                </a:lnTo>
                <a:lnTo>
                  <a:pt x="856488" y="573786"/>
                </a:lnTo>
                <a:lnTo>
                  <a:pt x="61722" y="574548"/>
                </a:lnTo>
                <a:lnTo>
                  <a:pt x="44557" y="571192"/>
                </a:lnTo>
                <a:lnTo>
                  <a:pt x="11430" y="537210"/>
                </a:lnTo>
                <a:lnTo>
                  <a:pt x="9144" y="526542"/>
                </a:lnTo>
                <a:lnTo>
                  <a:pt x="9144" y="554107"/>
                </a:lnTo>
                <a:lnTo>
                  <a:pt x="39594" y="579852"/>
                </a:lnTo>
                <a:lnTo>
                  <a:pt x="61722" y="583692"/>
                </a:lnTo>
                <a:lnTo>
                  <a:pt x="858012" y="583692"/>
                </a:lnTo>
                <a:lnTo>
                  <a:pt x="864108" y="582168"/>
                </a:lnTo>
                <a:lnTo>
                  <a:pt x="882582" y="575595"/>
                </a:lnTo>
                <a:lnTo>
                  <a:pt x="897516" y="563294"/>
                </a:lnTo>
                <a:lnTo>
                  <a:pt x="904494" y="552519"/>
                </a:lnTo>
                <a:close/>
              </a:path>
            </a:pathLst>
          </a:custGeom>
          <a:solidFill>
            <a:srgbClr val="4BACC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2398267" y="4360417"/>
            <a:ext cx="731520" cy="252729"/>
          </a:xfrm>
          <a:prstGeom prst="rect">
            <a:avLst/>
          </a:prstGeom>
        </p:spPr>
        <p:txBody>
          <a:bodyPr vert="horz" wrap="square" lIns="0" tIns="29844" rIns="0" bIns="0" rtlCol="0">
            <a:spAutoFit/>
          </a:bodyPr>
          <a:lstStyle/>
          <a:p>
            <a:pPr marL="314960" marR="5080" indent="-302895">
              <a:lnSpc>
                <a:spcPts val="830"/>
              </a:lnSpc>
              <a:spcBef>
                <a:spcPts val="234"/>
              </a:spcBef>
            </a:pPr>
            <a:r>
              <a:rPr sz="800" spc="-5" dirty="0">
                <a:solidFill>
                  <a:srgbClr val="3E3E3E"/>
                </a:solidFill>
                <a:latin typeface="Arial"/>
                <a:cs typeface="Arial"/>
              </a:rPr>
              <a:t>Or other </a:t>
            </a:r>
            <a:r>
              <a:rPr sz="800" spc="-10" dirty="0">
                <a:solidFill>
                  <a:srgbClr val="3E3E3E"/>
                </a:solidFill>
                <a:latin typeface="Arial"/>
                <a:cs typeface="Arial"/>
              </a:rPr>
              <a:t>unique  </a:t>
            </a:r>
            <a:r>
              <a:rPr sz="800" spc="-5" dirty="0">
                <a:solidFill>
                  <a:srgbClr val="3E3E3E"/>
                </a:solidFill>
                <a:latin typeface="Arial"/>
                <a:cs typeface="Arial"/>
              </a:rPr>
              <a:t>ID</a:t>
            </a:r>
            <a:endParaRPr sz="800">
              <a:latin typeface="Arial"/>
              <a:cs typeface="Arial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3312414" y="4106417"/>
            <a:ext cx="915161" cy="58674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3417570" y="4208526"/>
            <a:ext cx="904493" cy="57454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3412235" y="4203953"/>
            <a:ext cx="914400" cy="584200"/>
          </a:xfrm>
          <a:custGeom>
            <a:avLst/>
            <a:gdLst/>
            <a:ahLst/>
            <a:cxnLst/>
            <a:rect l="l" t="t" r="r" b="b"/>
            <a:pathLst>
              <a:path w="914400" h="584200">
                <a:moveTo>
                  <a:pt x="914400" y="521970"/>
                </a:moveTo>
                <a:lnTo>
                  <a:pt x="914400" y="61722"/>
                </a:lnTo>
                <a:lnTo>
                  <a:pt x="912876" y="49530"/>
                </a:lnTo>
                <a:lnTo>
                  <a:pt x="905712" y="30610"/>
                </a:lnTo>
                <a:lnTo>
                  <a:pt x="893649" y="15716"/>
                </a:lnTo>
                <a:lnTo>
                  <a:pt x="877484" y="5345"/>
                </a:lnTo>
                <a:lnTo>
                  <a:pt x="858012" y="0"/>
                </a:lnTo>
                <a:lnTo>
                  <a:pt x="62484" y="0"/>
                </a:lnTo>
                <a:lnTo>
                  <a:pt x="25465" y="12206"/>
                </a:lnTo>
                <a:lnTo>
                  <a:pt x="3047" y="44196"/>
                </a:lnTo>
                <a:lnTo>
                  <a:pt x="761" y="56388"/>
                </a:lnTo>
                <a:lnTo>
                  <a:pt x="0" y="62484"/>
                </a:lnTo>
                <a:lnTo>
                  <a:pt x="0" y="521970"/>
                </a:lnTo>
                <a:lnTo>
                  <a:pt x="9906" y="555161"/>
                </a:lnTo>
                <a:lnTo>
                  <a:pt x="9906" y="56388"/>
                </a:lnTo>
                <a:lnTo>
                  <a:pt x="10668" y="51054"/>
                </a:lnTo>
                <a:lnTo>
                  <a:pt x="12191" y="46482"/>
                </a:lnTo>
                <a:lnTo>
                  <a:pt x="13716" y="41148"/>
                </a:lnTo>
                <a:lnTo>
                  <a:pt x="16001" y="36576"/>
                </a:lnTo>
                <a:lnTo>
                  <a:pt x="19049" y="32766"/>
                </a:lnTo>
                <a:lnTo>
                  <a:pt x="22097" y="28194"/>
                </a:lnTo>
                <a:lnTo>
                  <a:pt x="25145" y="24384"/>
                </a:lnTo>
                <a:lnTo>
                  <a:pt x="62484" y="9144"/>
                </a:lnTo>
                <a:lnTo>
                  <a:pt x="851916" y="9144"/>
                </a:lnTo>
                <a:lnTo>
                  <a:pt x="858012" y="9906"/>
                </a:lnTo>
                <a:lnTo>
                  <a:pt x="900152" y="40671"/>
                </a:lnTo>
                <a:lnTo>
                  <a:pt x="904494" y="57150"/>
                </a:lnTo>
                <a:lnTo>
                  <a:pt x="904494" y="553338"/>
                </a:lnTo>
                <a:lnTo>
                  <a:pt x="908820" y="546736"/>
                </a:lnTo>
                <a:lnTo>
                  <a:pt x="913638" y="528066"/>
                </a:lnTo>
                <a:lnTo>
                  <a:pt x="914400" y="521970"/>
                </a:lnTo>
                <a:close/>
              </a:path>
              <a:path w="914400" h="584200">
                <a:moveTo>
                  <a:pt x="904494" y="553338"/>
                </a:moveTo>
                <a:lnTo>
                  <a:pt x="904494" y="527304"/>
                </a:lnTo>
                <a:lnTo>
                  <a:pt x="903732" y="532638"/>
                </a:lnTo>
                <a:lnTo>
                  <a:pt x="897538" y="548206"/>
                </a:lnTo>
                <a:lnTo>
                  <a:pt x="857250" y="573786"/>
                </a:lnTo>
                <a:lnTo>
                  <a:pt x="62484" y="574548"/>
                </a:lnTo>
                <a:lnTo>
                  <a:pt x="45749" y="571324"/>
                </a:lnTo>
                <a:lnTo>
                  <a:pt x="12192" y="537210"/>
                </a:lnTo>
                <a:lnTo>
                  <a:pt x="9906" y="526542"/>
                </a:lnTo>
                <a:lnTo>
                  <a:pt x="9906" y="555161"/>
                </a:lnTo>
                <a:lnTo>
                  <a:pt x="12663" y="559179"/>
                </a:lnTo>
                <a:lnTo>
                  <a:pt x="17569" y="564775"/>
                </a:lnTo>
                <a:lnTo>
                  <a:pt x="22860" y="569976"/>
                </a:lnTo>
                <a:lnTo>
                  <a:pt x="28194" y="573024"/>
                </a:lnTo>
                <a:lnTo>
                  <a:pt x="32766" y="576072"/>
                </a:lnTo>
                <a:lnTo>
                  <a:pt x="39386" y="579677"/>
                </a:lnTo>
                <a:lnTo>
                  <a:pt x="47001" y="582206"/>
                </a:lnTo>
                <a:lnTo>
                  <a:pt x="54927" y="583572"/>
                </a:lnTo>
                <a:lnTo>
                  <a:pt x="858774" y="583692"/>
                </a:lnTo>
                <a:lnTo>
                  <a:pt x="864869" y="582168"/>
                </a:lnTo>
                <a:lnTo>
                  <a:pt x="882910" y="575534"/>
                </a:lnTo>
                <a:lnTo>
                  <a:pt x="898069" y="563141"/>
                </a:lnTo>
                <a:lnTo>
                  <a:pt x="904494" y="553338"/>
                </a:lnTo>
                <a:close/>
              </a:path>
            </a:pathLst>
          </a:custGeom>
          <a:solidFill>
            <a:srgbClr val="4BACC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 txBox="1"/>
          <p:nvPr/>
        </p:nvSpPr>
        <p:spPr>
          <a:xfrm>
            <a:off x="3541267" y="4412996"/>
            <a:ext cx="657860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spc="-5" dirty="0">
                <a:solidFill>
                  <a:srgbClr val="3E3E3E"/>
                </a:solidFill>
                <a:latin typeface="Arial"/>
                <a:cs typeface="Arial"/>
              </a:rPr>
              <a:t>Serial</a:t>
            </a:r>
            <a:r>
              <a:rPr sz="800" spc="-3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800" spc="-5" dirty="0">
                <a:solidFill>
                  <a:srgbClr val="3E3E3E"/>
                </a:solidFill>
                <a:latin typeface="Arial"/>
                <a:cs typeface="Arial"/>
              </a:rPr>
              <a:t>number</a:t>
            </a:r>
            <a:endParaRPr sz="800">
              <a:latin typeface="Arial"/>
              <a:cs typeface="Arial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4413503" y="3270503"/>
            <a:ext cx="919733" cy="58674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4522470" y="3371088"/>
            <a:ext cx="904493" cy="574548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4517897" y="3366515"/>
            <a:ext cx="913765" cy="584200"/>
          </a:xfrm>
          <a:custGeom>
            <a:avLst/>
            <a:gdLst/>
            <a:ahLst/>
            <a:cxnLst/>
            <a:rect l="l" t="t" r="r" b="b"/>
            <a:pathLst>
              <a:path w="913764" h="584200">
                <a:moveTo>
                  <a:pt x="913638" y="528066"/>
                </a:moveTo>
                <a:lnTo>
                  <a:pt x="913638" y="55626"/>
                </a:lnTo>
                <a:lnTo>
                  <a:pt x="912876" y="49530"/>
                </a:lnTo>
                <a:lnTo>
                  <a:pt x="905264" y="30523"/>
                </a:lnTo>
                <a:lnTo>
                  <a:pt x="893492" y="15940"/>
                </a:lnTo>
                <a:lnTo>
                  <a:pt x="877696" y="5769"/>
                </a:lnTo>
                <a:lnTo>
                  <a:pt x="858012" y="0"/>
                </a:lnTo>
                <a:lnTo>
                  <a:pt x="61722" y="0"/>
                </a:lnTo>
                <a:lnTo>
                  <a:pt x="25017" y="12515"/>
                </a:lnTo>
                <a:lnTo>
                  <a:pt x="3047" y="44196"/>
                </a:lnTo>
                <a:lnTo>
                  <a:pt x="0" y="56388"/>
                </a:lnTo>
                <a:lnTo>
                  <a:pt x="0" y="528066"/>
                </a:lnTo>
                <a:lnTo>
                  <a:pt x="3048" y="540258"/>
                </a:lnTo>
                <a:lnTo>
                  <a:pt x="5334" y="546354"/>
                </a:lnTo>
                <a:lnTo>
                  <a:pt x="7620" y="551688"/>
                </a:lnTo>
                <a:lnTo>
                  <a:pt x="9906" y="555117"/>
                </a:lnTo>
                <a:lnTo>
                  <a:pt x="9906" y="56388"/>
                </a:lnTo>
                <a:lnTo>
                  <a:pt x="10668" y="51054"/>
                </a:lnTo>
                <a:lnTo>
                  <a:pt x="12191" y="46482"/>
                </a:lnTo>
                <a:lnTo>
                  <a:pt x="13716" y="41148"/>
                </a:lnTo>
                <a:lnTo>
                  <a:pt x="17388" y="34066"/>
                </a:lnTo>
                <a:lnTo>
                  <a:pt x="37337" y="16002"/>
                </a:lnTo>
                <a:lnTo>
                  <a:pt x="44590" y="12310"/>
                </a:lnTo>
                <a:lnTo>
                  <a:pt x="49449" y="10863"/>
                </a:lnTo>
                <a:lnTo>
                  <a:pt x="54688" y="10249"/>
                </a:lnTo>
                <a:lnTo>
                  <a:pt x="61722" y="9252"/>
                </a:lnTo>
                <a:lnTo>
                  <a:pt x="851916" y="9144"/>
                </a:lnTo>
                <a:lnTo>
                  <a:pt x="891139" y="27136"/>
                </a:lnTo>
                <a:lnTo>
                  <a:pt x="904494" y="57150"/>
                </a:lnTo>
                <a:lnTo>
                  <a:pt x="904494" y="553338"/>
                </a:lnTo>
                <a:lnTo>
                  <a:pt x="908820" y="546736"/>
                </a:lnTo>
                <a:lnTo>
                  <a:pt x="913638" y="528066"/>
                </a:lnTo>
                <a:close/>
              </a:path>
              <a:path w="913764" h="584200">
                <a:moveTo>
                  <a:pt x="904494" y="553338"/>
                </a:moveTo>
                <a:lnTo>
                  <a:pt x="904494" y="527304"/>
                </a:lnTo>
                <a:lnTo>
                  <a:pt x="903732" y="532638"/>
                </a:lnTo>
                <a:lnTo>
                  <a:pt x="896879" y="548584"/>
                </a:lnTo>
                <a:lnTo>
                  <a:pt x="857250" y="573786"/>
                </a:lnTo>
                <a:lnTo>
                  <a:pt x="62484" y="574548"/>
                </a:lnTo>
                <a:lnTo>
                  <a:pt x="45110" y="571451"/>
                </a:lnTo>
                <a:lnTo>
                  <a:pt x="30980" y="564132"/>
                </a:lnTo>
                <a:lnTo>
                  <a:pt x="19837" y="552686"/>
                </a:lnTo>
                <a:lnTo>
                  <a:pt x="11430" y="537210"/>
                </a:lnTo>
                <a:lnTo>
                  <a:pt x="9906" y="526542"/>
                </a:lnTo>
                <a:lnTo>
                  <a:pt x="9906" y="555117"/>
                </a:lnTo>
                <a:lnTo>
                  <a:pt x="39625" y="579775"/>
                </a:lnTo>
                <a:lnTo>
                  <a:pt x="858774" y="583692"/>
                </a:lnTo>
                <a:lnTo>
                  <a:pt x="864869" y="582168"/>
                </a:lnTo>
                <a:lnTo>
                  <a:pt x="882910" y="575534"/>
                </a:lnTo>
                <a:lnTo>
                  <a:pt x="898069" y="563141"/>
                </a:lnTo>
                <a:lnTo>
                  <a:pt x="904494" y="553338"/>
                </a:lnTo>
                <a:close/>
              </a:path>
            </a:pathLst>
          </a:custGeom>
          <a:solidFill>
            <a:srgbClr val="8064A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4609591" y="3417823"/>
            <a:ext cx="731520" cy="462280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12065" marR="5080" algn="ctr">
              <a:lnSpc>
                <a:spcPct val="86000"/>
              </a:lnSpc>
              <a:spcBef>
                <a:spcPts val="229"/>
              </a:spcBef>
            </a:pPr>
            <a:r>
              <a:rPr sz="800" spc="-5" dirty="0">
                <a:solidFill>
                  <a:srgbClr val="3E3E3E"/>
                </a:solidFill>
                <a:latin typeface="Arial"/>
                <a:cs typeface="Arial"/>
              </a:rPr>
              <a:t>Checks that</a:t>
            </a:r>
            <a:r>
              <a:rPr sz="800" spc="-4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800" spc="-5" dirty="0">
                <a:solidFill>
                  <a:srgbClr val="3E3E3E"/>
                </a:solidFill>
                <a:latin typeface="Arial"/>
                <a:cs typeface="Arial"/>
              </a:rPr>
              <a:t>the  equipment  complies with  specifications</a:t>
            </a:r>
            <a:endParaRPr sz="800">
              <a:latin typeface="Arial"/>
              <a:cs typeface="Arial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4413503" y="4106417"/>
            <a:ext cx="919733" cy="586740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4522470" y="4208526"/>
            <a:ext cx="904493" cy="574548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4517897" y="4203953"/>
            <a:ext cx="913765" cy="584200"/>
          </a:xfrm>
          <a:custGeom>
            <a:avLst/>
            <a:gdLst/>
            <a:ahLst/>
            <a:cxnLst/>
            <a:rect l="l" t="t" r="r" b="b"/>
            <a:pathLst>
              <a:path w="913764" h="584200">
                <a:moveTo>
                  <a:pt x="913638" y="528066"/>
                </a:moveTo>
                <a:lnTo>
                  <a:pt x="913638" y="55626"/>
                </a:lnTo>
                <a:lnTo>
                  <a:pt x="912876" y="49530"/>
                </a:lnTo>
                <a:lnTo>
                  <a:pt x="905433" y="30823"/>
                </a:lnTo>
                <a:lnTo>
                  <a:pt x="893421" y="15921"/>
                </a:lnTo>
                <a:lnTo>
                  <a:pt x="877419" y="5440"/>
                </a:lnTo>
                <a:lnTo>
                  <a:pt x="858012" y="0"/>
                </a:lnTo>
                <a:lnTo>
                  <a:pt x="61722" y="0"/>
                </a:lnTo>
                <a:lnTo>
                  <a:pt x="24941" y="12487"/>
                </a:lnTo>
                <a:lnTo>
                  <a:pt x="3047" y="44196"/>
                </a:lnTo>
                <a:lnTo>
                  <a:pt x="0" y="56388"/>
                </a:lnTo>
                <a:lnTo>
                  <a:pt x="0" y="528066"/>
                </a:lnTo>
                <a:lnTo>
                  <a:pt x="3048" y="540258"/>
                </a:lnTo>
                <a:lnTo>
                  <a:pt x="5334" y="546354"/>
                </a:lnTo>
                <a:lnTo>
                  <a:pt x="8474" y="553075"/>
                </a:lnTo>
                <a:lnTo>
                  <a:pt x="9906" y="555161"/>
                </a:lnTo>
                <a:lnTo>
                  <a:pt x="9906" y="56388"/>
                </a:lnTo>
                <a:lnTo>
                  <a:pt x="10668" y="51054"/>
                </a:lnTo>
                <a:lnTo>
                  <a:pt x="12191" y="46482"/>
                </a:lnTo>
                <a:lnTo>
                  <a:pt x="13716" y="41148"/>
                </a:lnTo>
                <a:lnTo>
                  <a:pt x="17906" y="32727"/>
                </a:lnTo>
                <a:lnTo>
                  <a:pt x="20993" y="26873"/>
                </a:lnTo>
                <a:lnTo>
                  <a:pt x="28956" y="21336"/>
                </a:lnTo>
                <a:lnTo>
                  <a:pt x="32766" y="18288"/>
                </a:lnTo>
                <a:lnTo>
                  <a:pt x="37337" y="16002"/>
                </a:lnTo>
                <a:lnTo>
                  <a:pt x="44590" y="12310"/>
                </a:lnTo>
                <a:lnTo>
                  <a:pt x="49449" y="10863"/>
                </a:lnTo>
                <a:lnTo>
                  <a:pt x="54688" y="10249"/>
                </a:lnTo>
                <a:lnTo>
                  <a:pt x="61722" y="9252"/>
                </a:lnTo>
                <a:lnTo>
                  <a:pt x="851916" y="9144"/>
                </a:lnTo>
                <a:lnTo>
                  <a:pt x="891139" y="27136"/>
                </a:lnTo>
                <a:lnTo>
                  <a:pt x="904494" y="57150"/>
                </a:lnTo>
                <a:lnTo>
                  <a:pt x="904494" y="553338"/>
                </a:lnTo>
                <a:lnTo>
                  <a:pt x="908820" y="546736"/>
                </a:lnTo>
                <a:lnTo>
                  <a:pt x="913638" y="528066"/>
                </a:lnTo>
                <a:close/>
              </a:path>
              <a:path w="913764" h="584200">
                <a:moveTo>
                  <a:pt x="904494" y="553338"/>
                </a:moveTo>
                <a:lnTo>
                  <a:pt x="904494" y="527304"/>
                </a:lnTo>
                <a:lnTo>
                  <a:pt x="903732" y="532638"/>
                </a:lnTo>
                <a:lnTo>
                  <a:pt x="897015" y="548441"/>
                </a:lnTo>
                <a:lnTo>
                  <a:pt x="857250" y="573786"/>
                </a:lnTo>
                <a:lnTo>
                  <a:pt x="62484" y="574548"/>
                </a:lnTo>
                <a:lnTo>
                  <a:pt x="44959" y="571196"/>
                </a:lnTo>
                <a:lnTo>
                  <a:pt x="30946" y="564080"/>
                </a:lnTo>
                <a:lnTo>
                  <a:pt x="19939" y="552863"/>
                </a:lnTo>
                <a:lnTo>
                  <a:pt x="11430" y="537210"/>
                </a:lnTo>
                <a:lnTo>
                  <a:pt x="9906" y="526542"/>
                </a:lnTo>
                <a:lnTo>
                  <a:pt x="9906" y="555161"/>
                </a:lnTo>
                <a:lnTo>
                  <a:pt x="39625" y="579775"/>
                </a:lnTo>
                <a:lnTo>
                  <a:pt x="858774" y="583692"/>
                </a:lnTo>
                <a:lnTo>
                  <a:pt x="864869" y="582168"/>
                </a:lnTo>
                <a:lnTo>
                  <a:pt x="882910" y="575534"/>
                </a:lnTo>
                <a:lnTo>
                  <a:pt x="898069" y="563141"/>
                </a:lnTo>
                <a:lnTo>
                  <a:pt x="904494" y="553338"/>
                </a:lnTo>
                <a:close/>
              </a:path>
            </a:pathLst>
          </a:custGeom>
          <a:solidFill>
            <a:srgbClr val="4BACC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4627117" y="4307839"/>
            <a:ext cx="697230" cy="357505"/>
          </a:xfrm>
          <a:prstGeom prst="rect">
            <a:avLst/>
          </a:prstGeom>
        </p:spPr>
        <p:txBody>
          <a:bodyPr vert="horz" wrap="square" lIns="0" tIns="29844" rIns="0" bIns="0" rtlCol="0">
            <a:spAutoFit/>
          </a:bodyPr>
          <a:lstStyle/>
          <a:p>
            <a:pPr marL="12065" marR="5080" algn="ctr">
              <a:lnSpc>
                <a:spcPts val="830"/>
              </a:lnSpc>
              <a:spcBef>
                <a:spcPts val="234"/>
              </a:spcBef>
            </a:pPr>
            <a:r>
              <a:rPr sz="800" spc="-5" dirty="0">
                <a:solidFill>
                  <a:srgbClr val="3E3E3E"/>
                </a:solidFill>
                <a:latin typeface="Arial"/>
                <a:cs typeface="Arial"/>
              </a:rPr>
              <a:t>Manufacturer’s  instructions  (manuals)</a:t>
            </a:r>
            <a:endParaRPr sz="800">
              <a:latin typeface="Arial"/>
              <a:cs typeface="Arial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5519165" y="3270503"/>
            <a:ext cx="919733" cy="586740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5628132" y="3371088"/>
            <a:ext cx="904493" cy="574548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5623559" y="3366515"/>
            <a:ext cx="913765" cy="584200"/>
          </a:xfrm>
          <a:custGeom>
            <a:avLst/>
            <a:gdLst/>
            <a:ahLst/>
            <a:cxnLst/>
            <a:rect l="l" t="t" r="r" b="b"/>
            <a:pathLst>
              <a:path w="913765" h="584200">
                <a:moveTo>
                  <a:pt x="913638" y="528066"/>
                </a:moveTo>
                <a:lnTo>
                  <a:pt x="913638" y="55626"/>
                </a:lnTo>
                <a:lnTo>
                  <a:pt x="912113" y="49530"/>
                </a:lnTo>
                <a:lnTo>
                  <a:pt x="905337" y="30882"/>
                </a:lnTo>
                <a:lnTo>
                  <a:pt x="893230" y="16068"/>
                </a:lnTo>
                <a:lnTo>
                  <a:pt x="877039" y="5603"/>
                </a:lnTo>
                <a:lnTo>
                  <a:pt x="858012" y="0"/>
                </a:lnTo>
                <a:lnTo>
                  <a:pt x="61722" y="0"/>
                </a:lnTo>
                <a:lnTo>
                  <a:pt x="24707" y="12372"/>
                </a:lnTo>
                <a:lnTo>
                  <a:pt x="2285" y="44196"/>
                </a:lnTo>
                <a:lnTo>
                  <a:pt x="0" y="56388"/>
                </a:lnTo>
                <a:lnTo>
                  <a:pt x="0" y="528066"/>
                </a:lnTo>
                <a:lnTo>
                  <a:pt x="9144" y="553931"/>
                </a:lnTo>
                <a:lnTo>
                  <a:pt x="9144" y="62484"/>
                </a:lnTo>
                <a:lnTo>
                  <a:pt x="9906" y="56388"/>
                </a:lnTo>
                <a:lnTo>
                  <a:pt x="28956" y="21336"/>
                </a:lnTo>
                <a:lnTo>
                  <a:pt x="37337" y="16002"/>
                </a:lnTo>
                <a:lnTo>
                  <a:pt x="44590" y="12310"/>
                </a:lnTo>
                <a:lnTo>
                  <a:pt x="49449" y="10863"/>
                </a:lnTo>
                <a:lnTo>
                  <a:pt x="54538" y="10270"/>
                </a:lnTo>
                <a:lnTo>
                  <a:pt x="61722" y="9252"/>
                </a:lnTo>
                <a:lnTo>
                  <a:pt x="851916" y="9144"/>
                </a:lnTo>
                <a:lnTo>
                  <a:pt x="891006" y="27074"/>
                </a:lnTo>
                <a:lnTo>
                  <a:pt x="904494" y="62484"/>
                </a:lnTo>
                <a:lnTo>
                  <a:pt x="904494" y="552734"/>
                </a:lnTo>
                <a:lnTo>
                  <a:pt x="908731" y="546359"/>
                </a:lnTo>
                <a:lnTo>
                  <a:pt x="913638" y="528066"/>
                </a:lnTo>
                <a:close/>
              </a:path>
              <a:path w="913765" h="584200">
                <a:moveTo>
                  <a:pt x="904494" y="552734"/>
                </a:moveTo>
                <a:lnTo>
                  <a:pt x="904494" y="521970"/>
                </a:lnTo>
                <a:lnTo>
                  <a:pt x="902969" y="532638"/>
                </a:lnTo>
                <a:lnTo>
                  <a:pt x="896960" y="548332"/>
                </a:lnTo>
                <a:lnTo>
                  <a:pt x="856488" y="573786"/>
                </a:lnTo>
                <a:lnTo>
                  <a:pt x="61722" y="574548"/>
                </a:lnTo>
                <a:lnTo>
                  <a:pt x="44769" y="571514"/>
                </a:lnTo>
                <a:lnTo>
                  <a:pt x="30546" y="564022"/>
                </a:lnTo>
                <a:lnTo>
                  <a:pt x="19338" y="552459"/>
                </a:lnTo>
                <a:lnTo>
                  <a:pt x="11430" y="537210"/>
                </a:lnTo>
                <a:lnTo>
                  <a:pt x="9144" y="521208"/>
                </a:lnTo>
                <a:lnTo>
                  <a:pt x="9144" y="553931"/>
                </a:lnTo>
                <a:lnTo>
                  <a:pt x="39594" y="579852"/>
                </a:lnTo>
                <a:lnTo>
                  <a:pt x="858012" y="583692"/>
                </a:lnTo>
                <a:lnTo>
                  <a:pt x="864108" y="582168"/>
                </a:lnTo>
                <a:lnTo>
                  <a:pt x="882101" y="575861"/>
                </a:lnTo>
                <a:lnTo>
                  <a:pt x="897597" y="563108"/>
                </a:lnTo>
                <a:lnTo>
                  <a:pt x="904494" y="552734"/>
                </a:lnTo>
                <a:close/>
              </a:path>
            </a:pathLst>
          </a:custGeom>
          <a:solidFill>
            <a:srgbClr val="8064A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 txBox="1"/>
          <p:nvPr/>
        </p:nvSpPr>
        <p:spPr>
          <a:xfrm>
            <a:off x="5709158" y="3575557"/>
            <a:ext cx="742950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spc="-5" dirty="0">
                <a:solidFill>
                  <a:srgbClr val="3E3E3E"/>
                </a:solidFill>
                <a:latin typeface="Arial"/>
                <a:cs typeface="Arial"/>
              </a:rPr>
              <a:t>Current</a:t>
            </a:r>
            <a:r>
              <a:rPr sz="800" spc="-2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800" spc="-5" dirty="0">
                <a:solidFill>
                  <a:srgbClr val="3E3E3E"/>
                </a:solidFill>
                <a:latin typeface="Arial"/>
                <a:cs typeface="Arial"/>
              </a:rPr>
              <a:t>location</a:t>
            </a:r>
            <a:endParaRPr sz="800">
              <a:latin typeface="Arial"/>
              <a:cs typeface="Arial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6624828" y="3270503"/>
            <a:ext cx="918972" cy="586740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6733793" y="3371088"/>
            <a:ext cx="904494" cy="574548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6728459" y="3366515"/>
            <a:ext cx="914400" cy="584200"/>
          </a:xfrm>
          <a:custGeom>
            <a:avLst/>
            <a:gdLst/>
            <a:ahLst/>
            <a:cxnLst/>
            <a:rect l="l" t="t" r="r" b="b"/>
            <a:pathLst>
              <a:path w="914400" h="584200">
                <a:moveTo>
                  <a:pt x="914400" y="521970"/>
                </a:moveTo>
                <a:lnTo>
                  <a:pt x="914400" y="61722"/>
                </a:lnTo>
                <a:lnTo>
                  <a:pt x="912876" y="49530"/>
                </a:lnTo>
                <a:lnTo>
                  <a:pt x="905726" y="30541"/>
                </a:lnTo>
                <a:lnTo>
                  <a:pt x="893678" y="15787"/>
                </a:lnTo>
                <a:lnTo>
                  <a:pt x="877512" y="5522"/>
                </a:lnTo>
                <a:lnTo>
                  <a:pt x="858012" y="0"/>
                </a:lnTo>
                <a:lnTo>
                  <a:pt x="62484" y="0"/>
                </a:lnTo>
                <a:lnTo>
                  <a:pt x="25479" y="12320"/>
                </a:lnTo>
                <a:lnTo>
                  <a:pt x="3047" y="44196"/>
                </a:lnTo>
                <a:lnTo>
                  <a:pt x="761" y="56388"/>
                </a:lnTo>
                <a:lnTo>
                  <a:pt x="0" y="62484"/>
                </a:lnTo>
                <a:lnTo>
                  <a:pt x="0" y="521970"/>
                </a:lnTo>
                <a:lnTo>
                  <a:pt x="9906" y="554668"/>
                </a:lnTo>
                <a:lnTo>
                  <a:pt x="9906" y="56388"/>
                </a:lnTo>
                <a:lnTo>
                  <a:pt x="10668" y="51054"/>
                </a:lnTo>
                <a:lnTo>
                  <a:pt x="12191" y="46482"/>
                </a:lnTo>
                <a:lnTo>
                  <a:pt x="13716" y="41148"/>
                </a:lnTo>
                <a:lnTo>
                  <a:pt x="16357" y="34975"/>
                </a:lnTo>
                <a:lnTo>
                  <a:pt x="49601" y="10968"/>
                </a:lnTo>
                <a:lnTo>
                  <a:pt x="851916" y="9144"/>
                </a:lnTo>
                <a:lnTo>
                  <a:pt x="858012" y="9906"/>
                </a:lnTo>
                <a:lnTo>
                  <a:pt x="900126" y="40659"/>
                </a:lnTo>
                <a:lnTo>
                  <a:pt x="904494" y="57150"/>
                </a:lnTo>
                <a:lnTo>
                  <a:pt x="904494" y="553518"/>
                </a:lnTo>
                <a:lnTo>
                  <a:pt x="909070" y="546629"/>
                </a:lnTo>
                <a:lnTo>
                  <a:pt x="913638" y="528066"/>
                </a:lnTo>
                <a:lnTo>
                  <a:pt x="914400" y="521970"/>
                </a:lnTo>
                <a:close/>
              </a:path>
              <a:path w="914400" h="584200">
                <a:moveTo>
                  <a:pt x="904494" y="553518"/>
                </a:moveTo>
                <a:lnTo>
                  <a:pt x="904494" y="527304"/>
                </a:lnTo>
                <a:lnTo>
                  <a:pt x="903732" y="532638"/>
                </a:lnTo>
                <a:lnTo>
                  <a:pt x="897565" y="548109"/>
                </a:lnTo>
                <a:lnTo>
                  <a:pt x="857250" y="573786"/>
                </a:lnTo>
                <a:lnTo>
                  <a:pt x="62484" y="574548"/>
                </a:lnTo>
                <a:lnTo>
                  <a:pt x="45928" y="571646"/>
                </a:lnTo>
                <a:lnTo>
                  <a:pt x="12192" y="537210"/>
                </a:lnTo>
                <a:lnTo>
                  <a:pt x="9906" y="526542"/>
                </a:lnTo>
                <a:lnTo>
                  <a:pt x="9906" y="554668"/>
                </a:lnTo>
                <a:lnTo>
                  <a:pt x="12830" y="558927"/>
                </a:lnTo>
                <a:lnTo>
                  <a:pt x="18124" y="565334"/>
                </a:lnTo>
                <a:lnTo>
                  <a:pt x="22860" y="569976"/>
                </a:lnTo>
                <a:lnTo>
                  <a:pt x="28194" y="573024"/>
                </a:lnTo>
                <a:lnTo>
                  <a:pt x="32766" y="576072"/>
                </a:lnTo>
                <a:lnTo>
                  <a:pt x="40118" y="579736"/>
                </a:lnTo>
                <a:lnTo>
                  <a:pt x="47010" y="582210"/>
                </a:lnTo>
                <a:lnTo>
                  <a:pt x="54209" y="583521"/>
                </a:lnTo>
                <a:lnTo>
                  <a:pt x="62484" y="583692"/>
                </a:lnTo>
                <a:lnTo>
                  <a:pt x="858774" y="583692"/>
                </a:lnTo>
                <a:lnTo>
                  <a:pt x="864869" y="582168"/>
                </a:lnTo>
                <a:lnTo>
                  <a:pt x="882718" y="575627"/>
                </a:lnTo>
                <a:lnTo>
                  <a:pt x="898107" y="563132"/>
                </a:lnTo>
                <a:lnTo>
                  <a:pt x="904494" y="553518"/>
                </a:lnTo>
                <a:close/>
              </a:path>
            </a:pathLst>
          </a:custGeom>
          <a:solidFill>
            <a:srgbClr val="8064A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 txBox="1"/>
          <p:nvPr/>
        </p:nvSpPr>
        <p:spPr>
          <a:xfrm>
            <a:off x="6983983" y="3575557"/>
            <a:ext cx="403225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spc="-5" dirty="0">
                <a:solidFill>
                  <a:srgbClr val="3E3E3E"/>
                </a:solidFill>
                <a:latin typeface="Arial"/>
                <a:cs typeface="Arial"/>
              </a:rPr>
              <a:t>Records</a:t>
            </a:r>
            <a:endParaRPr sz="800">
              <a:latin typeface="Arial"/>
              <a:cs typeface="Arial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6072378" y="4106417"/>
            <a:ext cx="918972" cy="586740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6180582" y="4208526"/>
            <a:ext cx="904493" cy="574548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6176009" y="4203953"/>
            <a:ext cx="914400" cy="584200"/>
          </a:xfrm>
          <a:custGeom>
            <a:avLst/>
            <a:gdLst/>
            <a:ahLst/>
            <a:cxnLst/>
            <a:rect l="l" t="t" r="r" b="b"/>
            <a:pathLst>
              <a:path w="914400" h="584200">
                <a:moveTo>
                  <a:pt x="914400" y="521970"/>
                </a:moveTo>
                <a:lnTo>
                  <a:pt x="913638" y="55626"/>
                </a:lnTo>
                <a:lnTo>
                  <a:pt x="893487" y="15968"/>
                </a:lnTo>
                <a:lnTo>
                  <a:pt x="858012" y="0"/>
                </a:lnTo>
                <a:lnTo>
                  <a:pt x="61722" y="0"/>
                </a:lnTo>
                <a:lnTo>
                  <a:pt x="25007" y="12530"/>
                </a:lnTo>
                <a:lnTo>
                  <a:pt x="3047" y="44196"/>
                </a:lnTo>
                <a:lnTo>
                  <a:pt x="0" y="56388"/>
                </a:lnTo>
                <a:lnTo>
                  <a:pt x="0" y="521970"/>
                </a:lnTo>
                <a:lnTo>
                  <a:pt x="9906" y="555154"/>
                </a:lnTo>
                <a:lnTo>
                  <a:pt x="9906" y="56388"/>
                </a:lnTo>
                <a:lnTo>
                  <a:pt x="10668" y="51054"/>
                </a:lnTo>
                <a:lnTo>
                  <a:pt x="12191" y="46482"/>
                </a:lnTo>
                <a:lnTo>
                  <a:pt x="13716" y="41148"/>
                </a:lnTo>
                <a:lnTo>
                  <a:pt x="16001" y="36576"/>
                </a:lnTo>
                <a:lnTo>
                  <a:pt x="19049" y="32766"/>
                </a:lnTo>
                <a:lnTo>
                  <a:pt x="22097" y="28194"/>
                </a:lnTo>
                <a:lnTo>
                  <a:pt x="25145" y="24384"/>
                </a:lnTo>
                <a:lnTo>
                  <a:pt x="32766" y="18288"/>
                </a:lnTo>
                <a:lnTo>
                  <a:pt x="37337" y="16002"/>
                </a:lnTo>
                <a:lnTo>
                  <a:pt x="44590" y="12310"/>
                </a:lnTo>
                <a:lnTo>
                  <a:pt x="49449" y="10863"/>
                </a:lnTo>
                <a:lnTo>
                  <a:pt x="54927" y="10215"/>
                </a:lnTo>
                <a:lnTo>
                  <a:pt x="61722" y="9252"/>
                </a:lnTo>
                <a:lnTo>
                  <a:pt x="851916" y="9144"/>
                </a:lnTo>
                <a:lnTo>
                  <a:pt x="891139" y="27136"/>
                </a:lnTo>
                <a:lnTo>
                  <a:pt x="904494" y="57150"/>
                </a:lnTo>
                <a:lnTo>
                  <a:pt x="904494" y="553338"/>
                </a:lnTo>
                <a:lnTo>
                  <a:pt x="908820" y="546736"/>
                </a:lnTo>
                <a:lnTo>
                  <a:pt x="913638" y="528066"/>
                </a:lnTo>
                <a:lnTo>
                  <a:pt x="914400" y="521970"/>
                </a:lnTo>
                <a:close/>
              </a:path>
              <a:path w="914400" h="584200">
                <a:moveTo>
                  <a:pt x="904494" y="553338"/>
                </a:moveTo>
                <a:lnTo>
                  <a:pt x="904494" y="527304"/>
                </a:lnTo>
                <a:lnTo>
                  <a:pt x="903732" y="532638"/>
                </a:lnTo>
                <a:lnTo>
                  <a:pt x="897326" y="548248"/>
                </a:lnTo>
                <a:lnTo>
                  <a:pt x="857250" y="573786"/>
                </a:lnTo>
                <a:lnTo>
                  <a:pt x="62484" y="574548"/>
                </a:lnTo>
                <a:lnTo>
                  <a:pt x="45655" y="571437"/>
                </a:lnTo>
                <a:lnTo>
                  <a:pt x="12192" y="537210"/>
                </a:lnTo>
                <a:lnTo>
                  <a:pt x="9906" y="526542"/>
                </a:lnTo>
                <a:lnTo>
                  <a:pt x="9906" y="555154"/>
                </a:lnTo>
                <a:lnTo>
                  <a:pt x="39386" y="579677"/>
                </a:lnTo>
                <a:lnTo>
                  <a:pt x="858774" y="583692"/>
                </a:lnTo>
                <a:lnTo>
                  <a:pt x="864869" y="582168"/>
                </a:lnTo>
                <a:lnTo>
                  <a:pt x="882910" y="575534"/>
                </a:lnTo>
                <a:lnTo>
                  <a:pt x="898069" y="563141"/>
                </a:lnTo>
                <a:lnTo>
                  <a:pt x="904494" y="553338"/>
                </a:lnTo>
                <a:close/>
              </a:path>
            </a:pathLst>
          </a:custGeom>
          <a:solidFill>
            <a:srgbClr val="4BACC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 txBox="1"/>
          <p:nvPr/>
        </p:nvSpPr>
        <p:spPr>
          <a:xfrm>
            <a:off x="6238995" y="4152323"/>
            <a:ext cx="839986" cy="645689"/>
          </a:xfrm>
          <a:prstGeom prst="rect">
            <a:avLst/>
          </a:prstGeom>
        </p:spPr>
        <p:txBody>
          <a:bodyPr vert="horz" wrap="square" lIns="0" tIns="29844" rIns="0" bIns="0" rtlCol="0">
            <a:spAutoFit/>
          </a:bodyPr>
          <a:lstStyle/>
          <a:p>
            <a:pPr marL="35560" marR="5080" indent="-22860">
              <a:lnSpc>
                <a:spcPts val="830"/>
              </a:lnSpc>
              <a:spcBef>
                <a:spcPts val="234"/>
              </a:spcBef>
            </a:pPr>
            <a:r>
              <a:rPr sz="800" spc="-5" dirty="0">
                <a:solidFill>
                  <a:srgbClr val="3E3E3E"/>
                </a:solidFill>
                <a:latin typeface="Arial"/>
                <a:cs typeface="Arial"/>
              </a:rPr>
              <a:t>Dates,</a:t>
            </a:r>
            <a:r>
              <a:rPr sz="800" spc="-4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800" spc="-5" dirty="0">
                <a:solidFill>
                  <a:srgbClr val="3E3E3E"/>
                </a:solidFill>
                <a:latin typeface="Arial"/>
                <a:cs typeface="Arial"/>
              </a:rPr>
              <a:t>results,  and copies</a:t>
            </a:r>
            <a:r>
              <a:rPr sz="800" spc="-4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800" spc="-5" dirty="0">
                <a:solidFill>
                  <a:srgbClr val="3E3E3E"/>
                </a:solidFill>
                <a:latin typeface="Arial"/>
                <a:cs typeface="Arial"/>
              </a:rPr>
              <a:t>of</a:t>
            </a:r>
            <a:r>
              <a:rPr lang="en-US" sz="800" spc="-5" dirty="0">
                <a:solidFill>
                  <a:srgbClr val="3E3E3E"/>
                </a:solidFill>
                <a:latin typeface="Arial"/>
                <a:cs typeface="Arial"/>
              </a:rPr>
              <a:t> calibrations, maintenance, &amp; reference materials</a:t>
            </a:r>
            <a:endParaRPr sz="800" dirty="0">
              <a:latin typeface="Arial"/>
              <a:cs typeface="Arial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3861053" y="4945379"/>
            <a:ext cx="918972" cy="586740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3970020" y="5045964"/>
            <a:ext cx="904493" cy="574548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3965447" y="5041391"/>
            <a:ext cx="913765" cy="584200"/>
          </a:xfrm>
          <a:custGeom>
            <a:avLst/>
            <a:gdLst/>
            <a:ahLst/>
            <a:cxnLst/>
            <a:rect l="l" t="t" r="r" b="b"/>
            <a:pathLst>
              <a:path w="913764" h="584200">
                <a:moveTo>
                  <a:pt x="913638" y="527304"/>
                </a:moveTo>
                <a:lnTo>
                  <a:pt x="913638" y="55626"/>
                </a:lnTo>
                <a:lnTo>
                  <a:pt x="912113" y="49530"/>
                </a:lnTo>
                <a:lnTo>
                  <a:pt x="905755" y="31448"/>
                </a:lnTo>
                <a:lnTo>
                  <a:pt x="893097" y="16063"/>
                </a:lnTo>
                <a:lnTo>
                  <a:pt x="876422" y="5029"/>
                </a:lnTo>
                <a:lnTo>
                  <a:pt x="858012" y="0"/>
                </a:lnTo>
                <a:lnTo>
                  <a:pt x="61722" y="0"/>
                </a:lnTo>
                <a:lnTo>
                  <a:pt x="25036" y="11987"/>
                </a:lnTo>
                <a:lnTo>
                  <a:pt x="2285" y="43434"/>
                </a:lnTo>
                <a:lnTo>
                  <a:pt x="0" y="55626"/>
                </a:lnTo>
                <a:lnTo>
                  <a:pt x="0" y="528066"/>
                </a:lnTo>
                <a:lnTo>
                  <a:pt x="9144" y="554149"/>
                </a:lnTo>
                <a:lnTo>
                  <a:pt x="9144" y="61722"/>
                </a:lnTo>
                <a:lnTo>
                  <a:pt x="10668" y="51054"/>
                </a:lnTo>
                <a:lnTo>
                  <a:pt x="28956" y="21336"/>
                </a:lnTo>
                <a:lnTo>
                  <a:pt x="32766" y="18288"/>
                </a:lnTo>
                <a:lnTo>
                  <a:pt x="37338" y="16002"/>
                </a:lnTo>
                <a:lnTo>
                  <a:pt x="44590" y="12310"/>
                </a:lnTo>
                <a:lnTo>
                  <a:pt x="49449" y="10863"/>
                </a:lnTo>
                <a:lnTo>
                  <a:pt x="54538" y="10270"/>
                </a:lnTo>
                <a:lnTo>
                  <a:pt x="61722" y="9252"/>
                </a:lnTo>
                <a:lnTo>
                  <a:pt x="851916" y="9144"/>
                </a:lnTo>
                <a:lnTo>
                  <a:pt x="890868" y="27051"/>
                </a:lnTo>
                <a:lnTo>
                  <a:pt x="904494" y="62484"/>
                </a:lnTo>
                <a:lnTo>
                  <a:pt x="904494" y="552744"/>
                </a:lnTo>
                <a:lnTo>
                  <a:pt x="908672" y="546336"/>
                </a:lnTo>
                <a:lnTo>
                  <a:pt x="913638" y="527304"/>
                </a:lnTo>
                <a:close/>
              </a:path>
              <a:path w="913764" h="584200">
                <a:moveTo>
                  <a:pt x="904494" y="552744"/>
                </a:moveTo>
                <a:lnTo>
                  <a:pt x="904494" y="521208"/>
                </a:lnTo>
                <a:lnTo>
                  <a:pt x="903732" y="527304"/>
                </a:lnTo>
                <a:lnTo>
                  <a:pt x="902969" y="532638"/>
                </a:lnTo>
                <a:lnTo>
                  <a:pt x="872576" y="569824"/>
                </a:lnTo>
                <a:lnTo>
                  <a:pt x="61722" y="574548"/>
                </a:lnTo>
                <a:lnTo>
                  <a:pt x="44557" y="571192"/>
                </a:lnTo>
                <a:lnTo>
                  <a:pt x="11430" y="537210"/>
                </a:lnTo>
                <a:lnTo>
                  <a:pt x="9144" y="526542"/>
                </a:lnTo>
                <a:lnTo>
                  <a:pt x="9144" y="554149"/>
                </a:lnTo>
                <a:lnTo>
                  <a:pt x="38100" y="579120"/>
                </a:lnTo>
                <a:lnTo>
                  <a:pt x="55626" y="583692"/>
                </a:lnTo>
                <a:lnTo>
                  <a:pt x="858012" y="583692"/>
                </a:lnTo>
                <a:lnTo>
                  <a:pt x="864108" y="582168"/>
                </a:lnTo>
                <a:lnTo>
                  <a:pt x="882596" y="575343"/>
                </a:lnTo>
                <a:lnTo>
                  <a:pt x="897888" y="562875"/>
                </a:lnTo>
                <a:lnTo>
                  <a:pt x="904494" y="552744"/>
                </a:lnTo>
                <a:close/>
              </a:path>
            </a:pathLst>
          </a:custGeom>
          <a:solidFill>
            <a:srgbClr val="F796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 txBox="1"/>
          <p:nvPr/>
        </p:nvSpPr>
        <p:spPr>
          <a:xfrm>
            <a:off x="4230962" y="5184341"/>
            <a:ext cx="380365" cy="381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spc="-10" dirty="0">
                <a:solidFill>
                  <a:srgbClr val="3E3E3E"/>
                </a:solidFill>
                <a:latin typeface="Arial"/>
                <a:cs typeface="Arial"/>
              </a:rPr>
              <a:t>Reports</a:t>
            </a:r>
            <a:r>
              <a:rPr lang="en-US" sz="800" spc="-10" dirty="0">
                <a:solidFill>
                  <a:srgbClr val="3E3E3E"/>
                </a:solidFill>
                <a:latin typeface="Arial"/>
                <a:cs typeface="Arial"/>
              </a:rPr>
              <a:t> and results</a:t>
            </a:r>
            <a:endParaRPr sz="800" dirty="0">
              <a:latin typeface="Arial"/>
              <a:cs typeface="Arial"/>
            </a:endParaRPr>
          </a:p>
        </p:txBody>
      </p:sp>
      <p:sp>
        <p:nvSpPr>
          <p:cNvPr id="63" name="object 63"/>
          <p:cNvSpPr/>
          <p:nvPr/>
        </p:nvSpPr>
        <p:spPr>
          <a:xfrm>
            <a:off x="4966715" y="4945379"/>
            <a:ext cx="918972" cy="586740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5075682" y="5045964"/>
            <a:ext cx="904493" cy="574548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5070347" y="5041391"/>
            <a:ext cx="914400" cy="584200"/>
          </a:xfrm>
          <a:custGeom>
            <a:avLst/>
            <a:gdLst/>
            <a:ahLst/>
            <a:cxnLst/>
            <a:rect l="l" t="t" r="r" b="b"/>
            <a:pathLst>
              <a:path w="914400" h="584200">
                <a:moveTo>
                  <a:pt x="914400" y="521208"/>
                </a:moveTo>
                <a:lnTo>
                  <a:pt x="914400" y="61722"/>
                </a:lnTo>
                <a:lnTo>
                  <a:pt x="912876" y="49530"/>
                </a:lnTo>
                <a:lnTo>
                  <a:pt x="906028" y="30978"/>
                </a:lnTo>
                <a:lnTo>
                  <a:pt x="893530" y="15706"/>
                </a:lnTo>
                <a:lnTo>
                  <a:pt x="876989" y="4963"/>
                </a:lnTo>
                <a:lnTo>
                  <a:pt x="858012" y="0"/>
                </a:lnTo>
                <a:lnTo>
                  <a:pt x="62484" y="0"/>
                </a:lnTo>
                <a:lnTo>
                  <a:pt x="25803" y="11939"/>
                </a:lnTo>
                <a:lnTo>
                  <a:pt x="3047" y="43434"/>
                </a:lnTo>
                <a:lnTo>
                  <a:pt x="0" y="61722"/>
                </a:lnTo>
                <a:lnTo>
                  <a:pt x="0" y="521970"/>
                </a:lnTo>
                <a:lnTo>
                  <a:pt x="1524" y="534162"/>
                </a:lnTo>
                <a:lnTo>
                  <a:pt x="3048" y="540258"/>
                </a:lnTo>
                <a:lnTo>
                  <a:pt x="5334" y="545592"/>
                </a:lnTo>
                <a:lnTo>
                  <a:pt x="8220" y="552609"/>
                </a:lnTo>
                <a:lnTo>
                  <a:pt x="9906" y="555134"/>
                </a:lnTo>
                <a:lnTo>
                  <a:pt x="9906" y="56388"/>
                </a:lnTo>
                <a:lnTo>
                  <a:pt x="10668" y="51054"/>
                </a:lnTo>
                <a:lnTo>
                  <a:pt x="12191" y="46482"/>
                </a:lnTo>
                <a:lnTo>
                  <a:pt x="13716" y="41148"/>
                </a:lnTo>
                <a:lnTo>
                  <a:pt x="16001" y="36576"/>
                </a:lnTo>
                <a:lnTo>
                  <a:pt x="19049" y="32766"/>
                </a:lnTo>
                <a:lnTo>
                  <a:pt x="22097" y="28194"/>
                </a:lnTo>
                <a:lnTo>
                  <a:pt x="25145" y="24384"/>
                </a:lnTo>
                <a:lnTo>
                  <a:pt x="62484" y="9144"/>
                </a:lnTo>
                <a:lnTo>
                  <a:pt x="851916" y="9144"/>
                </a:lnTo>
                <a:lnTo>
                  <a:pt x="858012" y="9906"/>
                </a:lnTo>
                <a:lnTo>
                  <a:pt x="900274" y="40937"/>
                </a:lnTo>
                <a:lnTo>
                  <a:pt x="904494" y="57150"/>
                </a:lnTo>
                <a:lnTo>
                  <a:pt x="904494" y="553352"/>
                </a:lnTo>
                <a:lnTo>
                  <a:pt x="908832" y="546581"/>
                </a:lnTo>
                <a:lnTo>
                  <a:pt x="913638" y="527304"/>
                </a:lnTo>
                <a:lnTo>
                  <a:pt x="914400" y="521208"/>
                </a:lnTo>
                <a:close/>
              </a:path>
              <a:path w="914400" h="584200">
                <a:moveTo>
                  <a:pt x="904494" y="553352"/>
                </a:moveTo>
                <a:lnTo>
                  <a:pt x="904494" y="527304"/>
                </a:lnTo>
                <a:lnTo>
                  <a:pt x="903732" y="532638"/>
                </a:lnTo>
                <a:lnTo>
                  <a:pt x="897537" y="548206"/>
                </a:lnTo>
                <a:lnTo>
                  <a:pt x="857250" y="573786"/>
                </a:lnTo>
                <a:lnTo>
                  <a:pt x="62484" y="574548"/>
                </a:lnTo>
                <a:lnTo>
                  <a:pt x="45371" y="571187"/>
                </a:lnTo>
                <a:lnTo>
                  <a:pt x="12192" y="537210"/>
                </a:lnTo>
                <a:lnTo>
                  <a:pt x="9906" y="526542"/>
                </a:lnTo>
                <a:lnTo>
                  <a:pt x="9906" y="555134"/>
                </a:lnTo>
                <a:lnTo>
                  <a:pt x="12425" y="558907"/>
                </a:lnTo>
                <a:lnTo>
                  <a:pt x="17465" y="564644"/>
                </a:lnTo>
                <a:lnTo>
                  <a:pt x="22860" y="569976"/>
                </a:lnTo>
                <a:lnTo>
                  <a:pt x="28194" y="573024"/>
                </a:lnTo>
                <a:lnTo>
                  <a:pt x="32766" y="576072"/>
                </a:lnTo>
                <a:lnTo>
                  <a:pt x="38100" y="579120"/>
                </a:lnTo>
                <a:lnTo>
                  <a:pt x="56388" y="583692"/>
                </a:lnTo>
                <a:lnTo>
                  <a:pt x="858774" y="583692"/>
                </a:lnTo>
                <a:lnTo>
                  <a:pt x="864869" y="582168"/>
                </a:lnTo>
                <a:lnTo>
                  <a:pt x="883434" y="575020"/>
                </a:lnTo>
                <a:lnTo>
                  <a:pt x="898426" y="562822"/>
                </a:lnTo>
                <a:lnTo>
                  <a:pt x="904494" y="553352"/>
                </a:lnTo>
                <a:close/>
              </a:path>
            </a:pathLst>
          </a:custGeom>
          <a:solidFill>
            <a:srgbClr val="F796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 txBox="1"/>
          <p:nvPr/>
        </p:nvSpPr>
        <p:spPr>
          <a:xfrm>
            <a:off x="5246623" y="5250433"/>
            <a:ext cx="561975" cy="13529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800" spc="-5" dirty="0">
                <a:solidFill>
                  <a:srgbClr val="3E3E3E"/>
                </a:solidFill>
                <a:latin typeface="Arial"/>
                <a:cs typeface="Arial"/>
              </a:rPr>
              <a:t>Plans</a:t>
            </a:r>
            <a:endParaRPr lang="en-US" sz="800" dirty="0">
              <a:latin typeface="Arial"/>
              <a:cs typeface="Arial"/>
            </a:endParaRPr>
          </a:p>
        </p:txBody>
      </p:sp>
      <p:sp>
        <p:nvSpPr>
          <p:cNvPr id="67" name="object 67"/>
          <p:cNvSpPr/>
          <p:nvPr/>
        </p:nvSpPr>
        <p:spPr>
          <a:xfrm>
            <a:off x="6072378" y="4945379"/>
            <a:ext cx="918972" cy="586740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6180582" y="5045964"/>
            <a:ext cx="904493" cy="574548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6176009" y="5041391"/>
            <a:ext cx="914400" cy="584200"/>
          </a:xfrm>
          <a:custGeom>
            <a:avLst/>
            <a:gdLst/>
            <a:ahLst/>
            <a:cxnLst/>
            <a:rect l="l" t="t" r="r" b="b"/>
            <a:pathLst>
              <a:path w="914400" h="584200">
                <a:moveTo>
                  <a:pt x="914400" y="521208"/>
                </a:moveTo>
                <a:lnTo>
                  <a:pt x="913638" y="55626"/>
                </a:lnTo>
                <a:lnTo>
                  <a:pt x="893445" y="15973"/>
                </a:lnTo>
                <a:lnTo>
                  <a:pt x="858012" y="0"/>
                </a:lnTo>
                <a:lnTo>
                  <a:pt x="61722" y="0"/>
                </a:lnTo>
                <a:lnTo>
                  <a:pt x="25393" y="12192"/>
                </a:lnTo>
                <a:lnTo>
                  <a:pt x="3047" y="43434"/>
                </a:lnTo>
                <a:lnTo>
                  <a:pt x="0" y="55626"/>
                </a:lnTo>
                <a:lnTo>
                  <a:pt x="0" y="521970"/>
                </a:lnTo>
                <a:lnTo>
                  <a:pt x="1524" y="534162"/>
                </a:lnTo>
                <a:lnTo>
                  <a:pt x="3048" y="540258"/>
                </a:lnTo>
                <a:lnTo>
                  <a:pt x="5334" y="545592"/>
                </a:lnTo>
                <a:lnTo>
                  <a:pt x="8220" y="552609"/>
                </a:lnTo>
                <a:lnTo>
                  <a:pt x="9906" y="555134"/>
                </a:lnTo>
                <a:lnTo>
                  <a:pt x="9906" y="56388"/>
                </a:lnTo>
                <a:lnTo>
                  <a:pt x="10668" y="51054"/>
                </a:lnTo>
                <a:lnTo>
                  <a:pt x="12191" y="46482"/>
                </a:lnTo>
                <a:lnTo>
                  <a:pt x="13716" y="41148"/>
                </a:lnTo>
                <a:lnTo>
                  <a:pt x="16001" y="36576"/>
                </a:lnTo>
                <a:lnTo>
                  <a:pt x="19049" y="32766"/>
                </a:lnTo>
                <a:lnTo>
                  <a:pt x="22097" y="28194"/>
                </a:lnTo>
                <a:lnTo>
                  <a:pt x="25145" y="24384"/>
                </a:lnTo>
                <a:lnTo>
                  <a:pt x="32766" y="18288"/>
                </a:lnTo>
                <a:lnTo>
                  <a:pt x="37338" y="16002"/>
                </a:lnTo>
                <a:lnTo>
                  <a:pt x="44590" y="12310"/>
                </a:lnTo>
                <a:lnTo>
                  <a:pt x="49449" y="10863"/>
                </a:lnTo>
                <a:lnTo>
                  <a:pt x="54538" y="10270"/>
                </a:lnTo>
                <a:lnTo>
                  <a:pt x="61722" y="9252"/>
                </a:lnTo>
                <a:lnTo>
                  <a:pt x="851916" y="9144"/>
                </a:lnTo>
                <a:lnTo>
                  <a:pt x="890954" y="27017"/>
                </a:lnTo>
                <a:lnTo>
                  <a:pt x="904494" y="57150"/>
                </a:lnTo>
                <a:lnTo>
                  <a:pt x="904494" y="553352"/>
                </a:lnTo>
                <a:lnTo>
                  <a:pt x="908832" y="546581"/>
                </a:lnTo>
                <a:lnTo>
                  <a:pt x="913638" y="527304"/>
                </a:lnTo>
                <a:lnTo>
                  <a:pt x="914400" y="521208"/>
                </a:lnTo>
                <a:close/>
              </a:path>
              <a:path w="914400" h="584200">
                <a:moveTo>
                  <a:pt x="904494" y="553352"/>
                </a:moveTo>
                <a:lnTo>
                  <a:pt x="904494" y="527304"/>
                </a:lnTo>
                <a:lnTo>
                  <a:pt x="903732" y="532638"/>
                </a:lnTo>
                <a:lnTo>
                  <a:pt x="897326" y="548248"/>
                </a:lnTo>
                <a:lnTo>
                  <a:pt x="857250" y="573786"/>
                </a:lnTo>
                <a:lnTo>
                  <a:pt x="62484" y="574548"/>
                </a:lnTo>
                <a:lnTo>
                  <a:pt x="45655" y="571437"/>
                </a:lnTo>
                <a:lnTo>
                  <a:pt x="12192" y="537210"/>
                </a:lnTo>
                <a:lnTo>
                  <a:pt x="9906" y="526542"/>
                </a:lnTo>
                <a:lnTo>
                  <a:pt x="9906" y="555134"/>
                </a:lnTo>
                <a:lnTo>
                  <a:pt x="56388" y="583692"/>
                </a:lnTo>
                <a:lnTo>
                  <a:pt x="858774" y="583692"/>
                </a:lnTo>
                <a:lnTo>
                  <a:pt x="864869" y="582168"/>
                </a:lnTo>
                <a:lnTo>
                  <a:pt x="883434" y="575020"/>
                </a:lnTo>
                <a:lnTo>
                  <a:pt x="898426" y="562822"/>
                </a:lnTo>
                <a:lnTo>
                  <a:pt x="904494" y="553352"/>
                </a:lnTo>
                <a:close/>
              </a:path>
            </a:pathLst>
          </a:custGeom>
          <a:solidFill>
            <a:srgbClr val="F796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 txBox="1"/>
          <p:nvPr/>
        </p:nvSpPr>
        <p:spPr>
          <a:xfrm>
            <a:off x="6340855" y="5250433"/>
            <a:ext cx="584835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spc="-5" dirty="0">
                <a:solidFill>
                  <a:srgbClr val="3E3E3E"/>
                </a:solidFill>
                <a:latin typeface="Arial"/>
                <a:cs typeface="Arial"/>
              </a:rPr>
              <a:t>Adjustments</a:t>
            </a:r>
            <a:endParaRPr sz="800">
              <a:latin typeface="Arial"/>
              <a:cs typeface="Arial"/>
            </a:endParaRPr>
          </a:p>
        </p:txBody>
      </p:sp>
      <p:sp>
        <p:nvSpPr>
          <p:cNvPr id="71" name="object 71"/>
          <p:cNvSpPr/>
          <p:nvPr/>
        </p:nvSpPr>
        <p:spPr>
          <a:xfrm>
            <a:off x="7178040" y="4945379"/>
            <a:ext cx="918972" cy="586740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7286243" y="5045964"/>
            <a:ext cx="904494" cy="574548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7281671" y="5041391"/>
            <a:ext cx="913765" cy="584200"/>
          </a:xfrm>
          <a:custGeom>
            <a:avLst/>
            <a:gdLst/>
            <a:ahLst/>
            <a:cxnLst/>
            <a:rect l="l" t="t" r="r" b="b"/>
            <a:pathLst>
              <a:path w="913765" h="584200">
                <a:moveTo>
                  <a:pt x="913638" y="527304"/>
                </a:moveTo>
                <a:lnTo>
                  <a:pt x="913638" y="55626"/>
                </a:lnTo>
                <a:lnTo>
                  <a:pt x="912113" y="49530"/>
                </a:lnTo>
                <a:lnTo>
                  <a:pt x="905807" y="31536"/>
                </a:lnTo>
                <a:lnTo>
                  <a:pt x="893054" y="16040"/>
                </a:lnTo>
                <a:lnTo>
                  <a:pt x="876305" y="4906"/>
                </a:lnTo>
                <a:lnTo>
                  <a:pt x="858012" y="0"/>
                </a:lnTo>
                <a:lnTo>
                  <a:pt x="61722" y="0"/>
                </a:lnTo>
                <a:lnTo>
                  <a:pt x="25207" y="12058"/>
                </a:lnTo>
                <a:lnTo>
                  <a:pt x="2285" y="43434"/>
                </a:lnTo>
                <a:lnTo>
                  <a:pt x="0" y="55626"/>
                </a:lnTo>
                <a:lnTo>
                  <a:pt x="0" y="528066"/>
                </a:lnTo>
                <a:lnTo>
                  <a:pt x="762" y="534162"/>
                </a:lnTo>
                <a:lnTo>
                  <a:pt x="3048" y="540258"/>
                </a:lnTo>
                <a:lnTo>
                  <a:pt x="4572" y="545592"/>
                </a:lnTo>
                <a:lnTo>
                  <a:pt x="8079" y="552434"/>
                </a:lnTo>
                <a:lnTo>
                  <a:pt x="9144" y="553997"/>
                </a:lnTo>
                <a:lnTo>
                  <a:pt x="9144" y="61722"/>
                </a:lnTo>
                <a:lnTo>
                  <a:pt x="10668" y="51054"/>
                </a:lnTo>
                <a:lnTo>
                  <a:pt x="28956" y="21336"/>
                </a:lnTo>
                <a:lnTo>
                  <a:pt x="32766" y="18288"/>
                </a:lnTo>
                <a:lnTo>
                  <a:pt x="37338" y="16002"/>
                </a:lnTo>
                <a:lnTo>
                  <a:pt x="44590" y="12310"/>
                </a:lnTo>
                <a:lnTo>
                  <a:pt x="49449" y="10863"/>
                </a:lnTo>
                <a:lnTo>
                  <a:pt x="54538" y="10270"/>
                </a:lnTo>
                <a:lnTo>
                  <a:pt x="61722" y="9252"/>
                </a:lnTo>
                <a:lnTo>
                  <a:pt x="851916" y="9144"/>
                </a:lnTo>
                <a:lnTo>
                  <a:pt x="890901" y="26950"/>
                </a:lnTo>
                <a:lnTo>
                  <a:pt x="904494" y="62484"/>
                </a:lnTo>
                <a:lnTo>
                  <a:pt x="904494" y="553078"/>
                </a:lnTo>
                <a:lnTo>
                  <a:pt x="908817" y="546459"/>
                </a:lnTo>
                <a:lnTo>
                  <a:pt x="913638" y="527304"/>
                </a:lnTo>
                <a:close/>
              </a:path>
              <a:path w="913765" h="584200">
                <a:moveTo>
                  <a:pt x="904494" y="553078"/>
                </a:moveTo>
                <a:lnTo>
                  <a:pt x="904494" y="521208"/>
                </a:lnTo>
                <a:lnTo>
                  <a:pt x="903732" y="527304"/>
                </a:lnTo>
                <a:lnTo>
                  <a:pt x="902969" y="532638"/>
                </a:lnTo>
                <a:lnTo>
                  <a:pt x="872534" y="569823"/>
                </a:lnTo>
                <a:lnTo>
                  <a:pt x="61722" y="574548"/>
                </a:lnTo>
                <a:lnTo>
                  <a:pt x="44457" y="571110"/>
                </a:lnTo>
                <a:lnTo>
                  <a:pt x="30513" y="563956"/>
                </a:lnTo>
                <a:lnTo>
                  <a:pt x="19600" y="552763"/>
                </a:lnTo>
                <a:lnTo>
                  <a:pt x="11430" y="537210"/>
                </a:lnTo>
                <a:lnTo>
                  <a:pt x="9144" y="521208"/>
                </a:lnTo>
                <a:lnTo>
                  <a:pt x="9144" y="553997"/>
                </a:lnTo>
                <a:lnTo>
                  <a:pt x="38100" y="579120"/>
                </a:lnTo>
                <a:lnTo>
                  <a:pt x="55626" y="583692"/>
                </a:lnTo>
                <a:lnTo>
                  <a:pt x="858012" y="583692"/>
                </a:lnTo>
                <a:lnTo>
                  <a:pt x="864108" y="582168"/>
                </a:lnTo>
                <a:lnTo>
                  <a:pt x="882673" y="575356"/>
                </a:lnTo>
                <a:lnTo>
                  <a:pt x="898036" y="562965"/>
                </a:lnTo>
                <a:lnTo>
                  <a:pt x="904494" y="553078"/>
                </a:lnTo>
                <a:close/>
              </a:path>
            </a:pathLst>
          </a:custGeom>
          <a:solidFill>
            <a:srgbClr val="F796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 txBox="1"/>
          <p:nvPr/>
        </p:nvSpPr>
        <p:spPr>
          <a:xfrm>
            <a:off x="7460995" y="5197855"/>
            <a:ext cx="556895" cy="252729"/>
          </a:xfrm>
          <a:prstGeom prst="rect">
            <a:avLst/>
          </a:prstGeom>
        </p:spPr>
        <p:txBody>
          <a:bodyPr vert="horz" wrap="square" lIns="0" tIns="29844" rIns="0" bIns="0" rtlCol="0">
            <a:spAutoFit/>
          </a:bodyPr>
          <a:lstStyle/>
          <a:p>
            <a:pPr marL="125095" marR="5080" indent="-113030">
              <a:lnSpc>
                <a:spcPts val="830"/>
              </a:lnSpc>
              <a:spcBef>
                <a:spcPts val="234"/>
              </a:spcBef>
            </a:pPr>
            <a:r>
              <a:rPr sz="800" spc="-5" dirty="0">
                <a:solidFill>
                  <a:srgbClr val="3E3E3E"/>
                </a:solidFill>
                <a:latin typeface="Arial"/>
                <a:cs typeface="Arial"/>
              </a:rPr>
              <a:t>Acceptance  criteria</a:t>
            </a:r>
            <a:endParaRPr sz="800">
              <a:latin typeface="Arial"/>
              <a:cs typeface="Arial"/>
            </a:endParaRPr>
          </a:p>
        </p:txBody>
      </p:sp>
      <p:sp>
        <p:nvSpPr>
          <p:cNvPr id="75" name="object 75"/>
          <p:cNvSpPr/>
          <p:nvPr/>
        </p:nvSpPr>
        <p:spPr>
          <a:xfrm>
            <a:off x="8282940" y="4945379"/>
            <a:ext cx="919733" cy="586740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8391906" y="5045964"/>
            <a:ext cx="904494" cy="574548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8386571" y="5041391"/>
            <a:ext cx="914400" cy="584200"/>
          </a:xfrm>
          <a:custGeom>
            <a:avLst/>
            <a:gdLst/>
            <a:ahLst/>
            <a:cxnLst/>
            <a:rect l="l" t="t" r="r" b="b"/>
            <a:pathLst>
              <a:path w="914400" h="584200">
                <a:moveTo>
                  <a:pt x="914400" y="527304"/>
                </a:moveTo>
                <a:lnTo>
                  <a:pt x="914400" y="61722"/>
                </a:lnTo>
                <a:lnTo>
                  <a:pt x="912876" y="49530"/>
                </a:lnTo>
                <a:lnTo>
                  <a:pt x="906051" y="31041"/>
                </a:lnTo>
                <a:lnTo>
                  <a:pt x="893583" y="15749"/>
                </a:lnTo>
                <a:lnTo>
                  <a:pt x="877044" y="4965"/>
                </a:lnTo>
                <a:lnTo>
                  <a:pt x="858012" y="0"/>
                </a:lnTo>
                <a:lnTo>
                  <a:pt x="62484" y="0"/>
                </a:lnTo>
                <a:lnTo>
                  <a:pt x="25803" y="11939"/>
                </a:lnTo>
                <a:lnTo>
                  <a:pt x="3047" y="43434"/>
                </a:lnTo>
                <a:lnTo>
                  <a:pt x="0" y="61722"/>
                </a:lnTo>
                <a:lnTo>
                  <a:pt x="0" y="521970"/>
                </a:lnTo>
                <a:lnTo>
                  <a:pt x="1524" y="534162"/>
                </a:lnTo>
                <a:lnTo>
                  <a:pt x="3048" y="540258"/>
                </a:lnTo>
                <a:lnTo>
                  <a:pt x="8374" y="552548"/>
                </a:lnTo>
                <a:lnTo>
                  <a:pt x="9906" y="554724"/>
                </a:lnTo>
                <a:lnTo>
                  <a:pt x="9906" y="56388"/>
                </a:lnTo>
                <a:lnTo>
                  <a:pt x="10668" y="51054"/>
                </a:lnTo>
                <a:lnTo>
                  <a:pt x="12191" y="46482"/>
                </a:lnTo>
                <a:lnTo>
                  <a:pt x="14478" y="41148"/>
                </a:lnTo>
                <a:lnTo>
                  <a:pt x="16001" y="36576"/>
                </a:lnTo>
                <a:lnTo>
                  <a:pt x="19049" y="32766"/>
                </a:lnTo>
                <a:lnTo>
                  <a:pt x="22097" y="28194"/>
                </a:lnTo>
                <a:lnTo>
                  <a:pt x="25145" y="24384"/>
                </a:lnTo>
                <a:lnTo>
                  <a:pt x="62484" y="9144"/>
                </a:lnTo>
                <a:lnTo>
                  <a:pt x="851916" y="9144"/>
                </a:lnTo>
                <a:lnTo>
                  <a:pt x="858774" y="10014"/>
                </a:lnTo>
                <a:lnTo>
                  <a:pt x="900248" y="40937"/>
                </a:lnTo>
                <a:lnTo>
                  <a:pt x="904494" y="57150"/>
                </a:lnTo>
                <a:lnTo>
                  <a:pt x="904494" y="553411"/>
                </a:lnTo>
                <a:lnTo>
                  <a:pt x="909084" y="546329"/>
                </a:lnTo>
                <a:lnTo>
                  <a:pt x="914400" y="527304"/>
                </a:lnTo>
                <a:close/>
              </a:path>
              <a:path w="914400" h="584200">
                <a:moveTo>
                  <a:pt x="904494" y="553411"/>
                </a:moveTo>
                <a:lnTo>
                  <a:pt x="904494" y="527304"/>
                </a:lnTo>
                <a:lnTo>
                  <a:pt x="903732" y="532638"/>
                </a:lnTo>
                <a:lnTo>
                  <a:pt x="897626" y="548072"/>
                </a:lnTo>
                <a:lnTo>
                  <a:pt x="857250" y="573786"/>
                </a:lnTo>
                <a:lnTo>
                  <a:pt x="62484" y="574548"/>
                </a:lnTo>
                <a:lnTo>
                  <a:pt x="45319" y="571192"/>
                </a:lnTo>
                <a:lnTo>
                  <a:pt x="12192" y="537210"/>
                </a:lnTo>
                <a:lnTo>
                  <a:pt x="9906" y="526542"/>
                </a:lnTo>
                <a:lnTo>
                  <a:pt x="9906" y="554724"/>
                </a:lnTo>
                <a:lnTo>
                  <a:pt x="12711" y="558707"/>
                </a:lnTo>
                <a:lnTo>
                  <a:pt x="17740" y="564405"/>
                </a:lnTo>
                <a:lnTo>
                  <a:pt x="22860" y="569976"/>
                </a:lnTo>
                <a:lnTo>
                  <a:pt x="28194" y="573024"/>
                </a:lnTo>
                <a:lnTo>
                  <a:pt x="32766" y="576072"/>
                </a:lnTo>
                <a:lnTo>
                  <a:pt x="38862" y="579120"/>
                </a:lnTo>
                <a:lnTo>
                  <a:pt x="44351" y="580682"/>
                </a:lnTo>
                <a:lnTo>
                  <a:pt x="56388" y="583692"/>
                </a:lnTo>
                <a:lnTo>
                  <a:pt x="858774" y="583692"/>
                </a:lnTo>
                <a:lnTo>
                  <a:pt x="864869" y="582168"/>
                </a:lnTo>
                <a:lnTo>
                  <a:pt x="883365" y="575208"/>
                </a:lnTo>
                <a:lnTo>
                  <a:pt x="898421" y="562779"/>
                </a:lnTo>
                <a:lnTo>
                  <a:pt x="904494" y="553411"/>
                </a:lnTo>
                <a:close/>
              </a:path>
            </a:pathLst>
          </a:custGeom>
          <a:solidFill>
            <a:srgbClr val="F796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 txBox="1"/>
          <p:nvPr/>
        </p:nvSpPr>
        <p:spPr>
          <a:xfrm>
            <a:off x="8557512" y="5125352"/>
            <a:ext cx="645161" cy="440504"/>
          </a:xfrm>
          <a:prstGeom prst="rect">
            <a:avLst/>
          </a:prstGeom>
        </p:spPr>
        <p:txBody>
          <a:bodyPr vert="horz" wrap="square" lIns="0" tIns="29844" rIns="0" bIns="0" rtlCol="0">
            <a:spAutoFit/>
          </a:bodyPr>
          <a:lstStyle/>
          <a:p>
            <a:pPr marL="53975" marR="5080" indent="-41910">
              <a:lnSpc>
                <a:spcPts val="830"/>
              </a:lnSpc>
              <a:spcBef>
                <a:spcPts val="234"/>
              </a:spcBef>
            </a:pPr>
            <a:r>
              <a:rPr lang="en-US" sz="800" spc="-5" dirty="0">
                <a:solidFill>
                  <a:srgbClr val="3E3E3E"/>
                </a:solidFill>
                <a:latin typeface="Arial"/>
                <a:cs typeface="Arial"/>
              </a:rPr>
              <a:t>Relevant dates &amp; period of validity</a:t>
            </a:r>
            <a:endParaRPr sz="800" dirty="0">
              <a:latin typeface="Arial"/>
              <a:cs typeface="Arial"/>
            </a:endParaRPr>
          </a:p>
        </p:txBody>
      </p:sp>
      <p:sp>
        <p:nvSpPr>
          <p:cNvPr id="79" name="object 79"/>
          <p:cNvSpPr/>
          <p:nvPr/>
        </p:nvSpPr>
        <p:spPr>
          <a:xfrm>
            <a:off x="7178040" y="4106417"/>
            <a:ext cx="918972" cy="586740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7286243" y="4208526"/>
            <a:ext cx="904494" cy="574548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7281671" y="4203953"/>
            <a:ext cx="913765" cy="584200"/>
          </a:xfrm>
          <a:custGeom>
            <a:avLst/>
            <a:gdLst/>
            <a:ahLst/>
            <a:cxnLst/>
            <a:rect l="l" t="t" r="r" b="b"/>
            <a:pathLst>
              <a:path w="913765" h="584200">
                <a:moveTo>
                  <a:pt x="913638" y="528066"/>
                </a:moveTo>
                <a:lnTo>
                  <a:pt x="913638" y="55626"/>
                </a:lnTo>
                <a:lnTo>
                  <a:pt x="912113" y="49530"/>
                </a:lnTo>
                <a:lnTo>
                  <a:pt x="905482" y="31161"/>
                </a:lnTo>
                <a:lnTo>
                  <a:pt x="893168" y="16049"/>
                </a:lnTo>
                <a:lnTo>
                  <a:pt x="876802" y="5295"/>
                </a:lnTo>
                <a:lnTo>
                  <a:pt x="858012" y="0"/>
                </a:lnTo>
                <a:lnTo>
                  <a:pt x="61722" y="0"/>
                </a:lnTo>
                <a:lnTo>
                  <a:pt x="24793" y="12253"/>
                </a:lnTo>
                <a:lnTo>
                  <a:pt x="2285" y="44196"/>
                </a:lnTo>
                <a:lnTo>
                  <a:pt x="0" y="56388"/>
                </a:lnTo>
                <a:lnTo>
                  <a:pt x="0" y="528066"/>
                </a:lnTo>
                <a:lnTo>
                  <a:pt x="762" y="534162"/>
                </a:lnTo>
                <a:lnTo>
                  <a:pt x="3048" y="540258"/>
                </a:lnTo>
                <a:lnTo>
                  <a:pt x="4572" y="546354"/>
                </a:lnTo>
                <a:lnTo>
                  <a:pt x="8597" y="553247"/>
                </a:lnTo>
                <a:lnTo>
                  <a:pt x="9144" y="554037"/>
                </a:lnTo>
                <a:lnTo>
                  <a:pt x="9144" y="62484"/>
                </a:lnTo>
                <a:lnTo>
                  <a:pt x="9906" y="56388"/>
                </a:lnTo>
                <a:lnTo>
                  <a:pt x="28956" y="21336"/>
                </a:lnTo>
                <a:lnTo>
                  <a:pt x="32766" y="18288"/>
                </a:lnTo>
                <a:lnTo>
                  <a:pt x="37337" y="16002"/>
                </a:lnTo>
                <a:lnTo>
                  <a:pt x="44590" y="12310"/>
                </a:lnTo>
                <a:lnTo>
                  <a:pt x="49449" y="10863"/>
                </a:lnTo>
                <a:lnTo>
                  <a:pt x="54538" y="10270"/>
                </a:lnTo>
                <a:lnTo>
                  <a:pt x="61722" y="9252"/>
                </a:lnTo>
                <a:lnTo>
                  <a:pt x="851916" y="9144"/>
                </a:lnTo>
                <a:lnTo>
                  <a:pt x="891006" y="27027"/>
                </a:lnTo>
                <a:lnTo>
                  <a:pt x="904494" y="62484"/>
                </a:lnTo>
                <a:lnTo>
                  <a:pt x="904494" y="553089"/>
                </a:lnTo>
                <a:lnTo>
                  <a:pt x="908749" y="546686"/>
                </a:lnTo>
                <a:lnTo>
                  <a:pt x="913638" y="528066"/>
                </a:lnTo>
                <a:close/>
              </a:path>
              <a:path w="913765" h="584200">
                <a:moveTo>
                  <a:pt x="904494" y="553089"/>
                </a:moveTo>
                <a:lnTo>
                  <a:pt x="904494" y="521970"/>
                </a:lnTo>
                <a:lnTo>
                  <a:pt x="902969" y="532638"/>
                </a:lnTo>
                <a:lnTo>
                  <a:pt x="897210" y="548166"/>
                </a:lnTo>
                <a:lnTo>
                  <a:pt x="856488" y="573786"/>
                </a:lnTo>
                <a:lnTo>
                  <a:pt x="61722" y="574548"/>
                </a:lnTo>
                <a:lnTo>
                  <a:pt x="44457" y="571116"/>
                </a:lnTo>
                <a:lnTo>
                  <a:pt x="30513" y="563960"/>
                </a:lnTo>
                <a:lnTo>
                  <a:pt x="19600" y="552764"/>
                </a:lnTo>
                <a:lnTo>
                  <a:pt x="11430" y="537210"/>
                </a:lnTo>
                <a:lnTo>
                  <a:pt x="9144" y="521208"/>
                </a:lnTo>
                <a:lnTo>
                  <a:pt x="9144" y="554037"/>
                </a:lnTo>
                <a:lnTo>
                  <a:pt x="39594" y="579852"/>
                </a:lnTo>
                <a:lnTo>
                  <a:pt x="858012" y="583692"/>
                </a:lnTo>
                <a:lnTo>
                  <a:pt x="864108" y="582168"/>
                </a:lnTo>
                <a:lnTo>
                  <a:pt x="882284" y="575770"/>
                </a:lnTo>
                <a:lnTo>
                  <a:pt x="897731" y="563265"/>
                </a:lnTo>
                <a:lnTo>
                  <a:pt x="904494" y="553089"/>
                </a:lnTo>
                <a:close/>
              </a:path>
            </a:pathLst>
          </a:custGeom>
          <a:solidFill>
            <a:srgbClr val="4BACC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 txBox="1"/>
          <p:nvPr/>
        </p:nvSpPr>
        <p:spPr>
          <a:xfrm>
            <a:off x="7396222" y="4255261"/>
            <a:ext cx="686435" cy="462280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12065" marR="5080" indent="-635" algn="ctr">
              <a:lnSpc>
                <a:spcPct val="86000"/>
              </a:lnSpc>
              <a:spcBef>
                <a:spcPts val="229"/>
              </a:spcBef>
            </a:pPr>
            <a:r>
              <a:rPr lang="en-US" sz="800" spc="-5" dirty="0">
                <a:solidFill>
                  <a:srgbClr val="3E3E3E"/>
                </a:solidFill>
                <a:latin typeface="Arial"/>
                <a:cs typeface="Arial"/>
              </a:rPr>
              <a:t>Any damage,  malfunction,  modification</a:t>
            </a:r>
            <a:r>
              <a:rPr lang="en-US" sz="800" spc="-4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lang="en-US" sz="800" spc="-5" dirty="0">
                <a:solidFill>
                  <a:srgbClr val="3E3E3E"/>
                </a:solidFill>
                <a:latin typeface="Arial"/>
                <a:cs typeface="Arial"/>
              </a:rPr>
              <a:t>or  repair</a:t>
            </a:r>
            <a:endParaRPr sz="800" dirty="0">
              <a:latin typeface="Arial"/>
              <a:cs typeface="Arial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7204962" y="6746009"/>
            <a:ext cx="1859914" cy="1987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QMS </a:t>
            </a:r>
            <a:r>
              <a:rPr sz="1200" spc="-5" dirty="0">
                <a:solidFill>
                  <a:srgbClr val="00A0AF"/>
                </a:solidFill>
                <a:latin typeface="Franklin Gothic Medium"/>
                <a:cs typeface="Franklin Gothic Medium"/>
              </a:rPr>
              <a:t>Quick </a:t>
            </a:r>
            <a:r>
              <a:rPr sz="120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Learning</a:t>
            </a:r>
            <a:r>
              <a:rPr sz="1200" spc="-7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 </a:t>
            </a:r>
            <a:r>
              <a:rPr sz="1200" spc="-5" dirty="0">
                <a:solidFill>
                  <a:srgbClr val="00A0AF"/>
                </a:solidFill>
                <a:latin typeface="Franklin Gothic Medium"/>
                <a:cs typeface="Franklin Gothic Medium"/>
              </a:rPr>
              <a:t>Activity</a:t>
            </a:r>
            <a:endParaRPr sz="1200">
              <a:latin typeface="Franklin Gothic Medium"/>
              <a:cs typeface="Franklin Gothic Medium"/>
            </a:endParaRPr>
          </a:p>
        </p:txBody>
      </p:sp>
      <p:pic>
        <p:nvPicPr>
          <p:cNvPr id="84" name="Picture 83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1700" y="734060"/>
            <a:ext cx="455612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Defective</a:t>
            </a:r>
            <a:r>
              <a:rPr spc="-80" dirty="0"/>
              <a:t> </a:t>
            </a:r>
            <a:r>
              <a:rPr dirty="0"/>
              <a:t>Equipment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41107" y="1600200"/>
            <a:ext cx="4877309" cy="3995966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355600" marR="120014" indent="-342900">
              <a:lnSpc>
                <a:spcPts val="2300"/>
              </a:lnSpc>
              <a:spcBef>
                <a:spcPts val="660"/>
              </a:spcBef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Equipment that has been </a:t>
            </a:r>
            <a:r>
              <a:rPr lang="en-US" sz="2400" spc="-5" dirty="0">
                <a:solidFill>
                  <a:srgbClr val="3E3E3E"/>
                </a:solidFill>
                <a:latin typeface="Arial"/>
                <a:cs typeface="Arial"/>
              </a:rPr>
              <a:t>overloaded or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 mishandled, gives suspect results, is defective, or </a:t>
            </a:r>
            <a:r>
              <a:rPr lang="en-US" sz="2400" spc="-5" dirty="0">
                <a:solidFill>
                  <a:srgbClr val="3E3E3E"/>
                </a:solidFill>
                <a:latin typeface="Arial"/>
                <a:cs typeface="Arial"/>
              </a:rPr>
              <a:t>outside specified requirements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 shall be </a:t>
            </a:r>
            <a:r>
              <a:rPr sz="2400" dirty="0">
                <a:solidFill>
                  <a:srgbClr val="3E3E3E"/>
                </a:solidFill>
                <a:latin typeface="Arial"/>
                <a:cs typeface="Arial"/>
              </a:rPr>
              <a:t>taken  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out of service</a:t>
            </a:r>
            <a:r>
              <a:rPr lang="en-US" sz="2400" spc="-5" dirty="0">
                <a:solidFill>
                  <a:srgbClr val="3E3E3E"/>
                </a:solidFill>
                <a:latin typeface="Arial"/>
                <a:cs typeface="Arial"/>
              </a:rPr>
              <a:t>, isolated or 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clearly marked as being out of  service until it has been  repaired </a:t>
            </a:r>
            <a:r>
              <a:rPr sz="2400" dirty="0">
                <a:solidFill>
                  <a:srgbClr val="3E3E3E"/>
                </a:solidFill>
                <a:latin typeface="Arial"/>
                <a:cs typeface="Arial"/>
              </a:rPr>
              <a:t>&amp; 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recalibrated</a:t>
            </a:r>
            <a:r>
              <a:rPr lang="en-US" sz="2400" spc="-5" dirty="0">
                <a:solidFill>
                  <a:srgbClr val="3E3E3E"/>
                </a:solidFill>
                <a:latin typeface="Arial"/>
                <a:cs typeface="Arial"/>
              </a:rPr>
              <a:t>, &amp; verified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.</a:t>
            </a:r>
            <a:endParaRPr sz="2400" dirty="0">
              <a:latin typeface="Arial"/>
              <a:cs typeface="Arial"/>
            </a:endParaRPr>
          </a:p>
          <a:p>
            <a:pPr marL="355600" marR="5080" indent="-342900">
              <a:lnSpc>
                <a:spcPts val="2300"/>
              </a:lnSpc>
              <a:spcBef>
                <a:spcPts val="605"/>
              </a:spcBef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The laboratory shall </a:t>
            </a:r>
            <a:r>
              <a:rPr lang="en-US" sz="2400" spc="-5" dirty="0">
                <a:solidFill>
                  <a:srgbClr val="3E3E3E"/>
                </a:solidFill>
                <a:latin typeface="Arial"/>
                <a:cs typeface="Arial"/>
              </a:rPr>
              <a:t>examine the effect or deviation</a:t>
            </a:r>
            <a:r>
              <a:rPr sz="2400" spc="-1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on test results and </a:t>
            </a:r>
            <a:r>
              <a:rPr lang="en-US" sz="2400" spc="-5" dirty="0">
                <a:solidFill>
                  <a:srgbClr val="3E3E3E"/>
                </a:solidFill>
                <a:latin typeface="Arial"/>
                <a:cs typeface="Arial"/>
              </a:rPr>
              <a:t>initiate management of nonconforming work procedure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.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615312" y="2057480"/>
            <a:ext cx="3505200" cy="3657600"/>
          </a:xfrm>
          <a:custGeom>
            <a:avLst/>
            <a:gdLst/>
            <a:ahLst/>
            <a:cxnLst/>
            <a:rect l="l" t="t" r="r" b="b"/>
            <a:pathLst>
              <a:path w="3505200" h="3657600">
                <a:moveTo>
                  <a:pt x="3505200" y="1828799"/>
                </a:moveTo>
                <a:lnTo>
                  <a:pt x="1752600" y="0"/>
                </a:lnTo>
                <a:lnTo>
                  <a:pt x="0" y="1828800"/>
                </a:lnTo>
                <a:lnTo>
                  <a:pt x="1752600" y="3657600"/>
                </a:lnTo>
                <a:lnTo>
                  <a:pt x="3505200" y="1828799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625084" y="2044445"/>
            <a:ext cx="3533775" cy="3684270"/>
          </a:xfrm>
          <a:custGeom>
            <a:avLst/>
            <a:gdLst/>
            <a:ahLst/>
            <a:cxnLst/>
            <a:rect l="l" t="t" r="r" b="b"/>
            <a:pathLst>
              <a:path w="3533775" h="3684270">
                <a:moveTo>
                  <a:pt x="3533394" y="1846326"/>
                </a:moveTo>
                <a:lnTo>
                  <a:pt x="3533394" y="1837944"/>
                </a:lnTo>
                <a:lnTo>
                  <a:pt x="3528822" y="1832609"/>
                </a:lnTo>
                <a:lnTo>
                  <a:pt x="1776222" y="3810"/>
                </a:lnTo>
                <a:lnTo>
                  <a:pt x="1773936" y="1524"/>
                </a:lnTo>
                <a:lnTo>
                  <a:pt x="1770126" y="0"/>
                </a:lnTo>
                <a:lnTo>
                  <a:pt x="1763268" y="0"/>
                </a:lnTo>
                <a:lnTo>
                  <a:pt x="1759458" y="1524"/>
                </a:lnTo>
                <a:lnTo>
                  <a:pt x="1757172" y="3810"/>
                </a:lnTo>
                <a:lnTo>
                  <a:pt x="4572" y="1832610"/>
                </a:lnTo>
                <a:lnTo>
                  <a:pt x="0" y="1837944"/>
                </a:lnTo>
                <a:lnTo>
                  <a:pt x="0" y="1846326"/>
                </a:lnTo>
                <a:lnTo>
                  <a:pt x="4572" y="1850898"/>
                </a:lnTo>
                <a:lnTo>
                  <a:pt x="23622" y="1870776"/>
                </a:lnTo>
                <a:lnTo>
                  <a:pt x="23622" y="1832610"/>
                </a:lnTo>
                <a:lnTo>
                  <a:pt x="32385" y="1841754"/>
                </a:lnTo>
                <a:lnTo>
                  <a:pt x="1757172" y="41976"/>
                </a:lnTo>
                <a:lnTo>
                  <a:pt x="1757172" y="22098"/>
                </a:lnTo>
                <a:lnTo>
                  <a:pt x="1776222" y="22098"/>
                </a:lnTo>
                <a:lnTo>
                  <a:pt x="1776222" y="41976"/>
                </a:lnTo>
                <a:lnTo>
                  <a:pt x="3501009" y="1841753"/>
                </a:lnTo>
                <a:lnTo>
                  <a:pt x="3509772" y="1832609"/>
                </a:lnTo>
                <a:lnTo>
                  <a:pt x="3509772" y="1870776"/>
                </a:lnTo>
                <a:lnTo>
                  <a:pt x="3528822" y="1850897"/>
                </a:lnTo>
                <a:lnTo>
                  <a:pt x="3533394" y="1846326"/>
                </a:lnTo>
                <a:close/>
              </a:path>
              <a:path w="3533775" h="3684270">
                <a:moveTo>
                  <a:pt x="32385" y="1841754"/>
                </a:moveTo>
                <a:lnTo>
                  <a:pt x="23622" y="1832610"/>
                </a:lnTo>
                <a:lnTo>
                  <a:pt x="23622" y="1850898"/>
                </a:lnTo>
                <a:lnTo>
                  <a:pt x="32385" y="1841754"/>
                </a:lnTo>
                <a:close/>
              </a:path>
              <a:path w="3533775" h="3684270">
                <a:moveTo>
                  <a:pt x="1766697" y="3651470"/>
                </a:moveTo>
                <a:lnTo>
                  <a:pt x="32385" y="1841754"/>
                </a:lnTo>
                <a:lnTo>
                  <a:pt x="23622" y="1850898"/>
                </a:lnTo>
                <a:lnTo>
                  <a:pt x="23622" y="1870776"/>
                </a:lnTo>
                <a:lnTo>
                  <a:pt x="1757172" y="3679698"/>
                </a:lnTo>
                <a:lnTo>
                  <a:pt x="1757172" y="3661410"/>
                </a:lnTo>
                <a:lnTo>
                  <a:pt x="1766697" y="3651470"/>
                </a:lnTo>
                <a:close/>
              </a:path>
              <a:path w="3533775" h="3684270">
                <a:moveTo>
                  <a:pt x="1776222" y="22098"/>
                </a:moveTo>
                <a:lnTo>
                  <a:pt x="1757172" y="22098"/>
                </a:lnTo>
                <a:lnTo>
                  <a:pt x="1766697" y="32037"/>
                </a:lnTo>
                <a:lnTo>
                  <a:pt x="1776222" y="22098"/>
                </a:lnTo>
                <a:close/>
              </a:path>
              <a:path w="3533775" h="3684270">
                <a:moveTo>
                  <a:pt x="1766697" y="32037"/>
                </a:moveTo>
                <a:lnTo>
                  <a:pt x="1757172" y="22098"/>
                </a:lnTo>
                <a:lnTo>
                  <a:pt x="1757172" y="41976"/>
                </a:lnTo>
                <a:lnTo>
                  <a:pt x="1766697" y="32037"/>
                </a:lnTo>
                <a:close/>
              </a:path>
              <a:path w="3533775" h="3684270">
                <a:moveTo>
                  <a:pt x="1776222" y="3661410"/>
                </a:moveTo>
                <a:lnTo>
                  <a:pt x="1766697" y="3651470"/>
                </a:lnTo>
                <a:lnTo>
                  <a:pt x="1757172" y="3661410"/>
                </a:lnTo>
                <a:lnTo>
                  <a:pt x="1776222" y="3661410"/>
                </a:lnTo>
                <a:close/>
              </a:path>
              <a:path w="3533775" h="3684270">
                <a:moveTo>
                  <a:pt x="1776222" y="3679698"/>
                </a:moveTo>
                <a:lnTo>
                  <a:pt x="1776222" y="3661410"/>
                </a:lnTo>
                <a:lnTo>
                  <a:pt x="1757172" y="3661410"/>
                </a:lnTo>
                <a:lnTo>
                  <a:pt x="1757172" y="3679698"/>
                </a:lnTo>
                <a:lnTo>
                  <a:pt x="1759458" y="3682746"/>
                </a:lnTo>
                <a:lnTo>
                  <a:pt x="1763268" y="3684270"/>
                </a:lnTo>
                <a:lnTo>
                  <a:pt x="1770126" y="3684270"/>
                </a:lnTo>
                <a:lnTo>
                  <a:pt x="1773936" y="3682746"/>
                </a:lnTo>
                <a:lnTo>
                  <a:pt x="1776222" y="3679698"/>
                </a:lnTo>
                <a:close/>
              </a:path>
              <a:path w="3533775" h="3684270">
                <a:moveTo>
                  <a:pt x="1776222" y="41976"/>
                </a:moveTo>
                <a:lnTo>
                  <a:pt x="1776222" y="22098"/>
                </a:lnTo>
                <a:lnTo>
                  <a:pt x="1766697" y="32037"/>
                </a:lnTo>
                <a:lnTo>
                  <a:pt x="1776222" y="41976"/>
                </a:lnTo>
                <a:close/>
              </a:path>
              <a:path w="3533775" h="3684270">
                <a:moveTo>
                  <a:pt x="3509772" y="1870776"/>
                </a:moveTo>
                <a:lnTo>
                  <a:pt x="3509772" y="1850897"/>
                </a:lnTo>
                <a:lnTo>
                  <a:pt x="3501009" y="1841753"/>
                </a:lnTo>
                <a:lnTo>
                  <a:pt x="1766697" y="3651470"/>
                </a:lnTo>
                <a:lnTo>
                  <a:pt x="1776222" y="3661410"/>
                </a:lnTo>
                <a:lnTo>
                  <a:pt x="1776222" y="3679698"/>
                </a:lnTo>
                <a:lnTo>
                  <a:pt x="3509772" y="1870776"/>
                </a:lnTo>
                <a:close/>
              </a:path>
              <a:path w="3533775" h="3684270">
                <a:moveTo>
                  <a:pt x="3509772" y="1850897"/>
                </a:moveTo>
                <a:lnTo>
                  <a:pt x="3509772" y="1832609"/>
                </a:lnTo>
                <a:lnTo>
                  <a:pt x="3501009" y="1841753"/>
                </a:lnTo>
                <a:lnTo>
                  <a:pt x="3509772" y="1850897"/>
                </a:lnTo>
                <a:close/>
              </a:path>
            </a:pathLst>
          </a:custGeom>
          <a:solidFill>
            <a:srgbClr val="3F3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688335" y="3291332"/>
            <a:ext cx="1407160" cy="11779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860" marR="16510" indent="381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DEFECTIVE  EQUIPMENT</a:t>
            </a:r>
            <a:endParaRPr sz="1800" dirty="0">
              <a:latin typeface="Arial"/>
              <a:cs typeface="Arial"/>
            </a:endParaRPr>
          </a:p>
          <a:p>
            <a:pPr marL="12700" marR="5080" indent="46355">
              <a:lnSpc>
                <a:spcPct val="100000"/>
              </a:lnSpc>
              <a:spcBef>
                <a:spcPts val="430"/>
              </a:spcBef>
            </a:pPr>
            <a:r>
              <a:rPr sz="1800" spc="-30" dirty="0">
                <a:solidFill>
                  <a:srgbClr val="3E3E3E"/>
                </a:solidFill>
                <a:latin typeface="Arial"/>
                <a:cs typeface="Arial"/>
              </a:rPr>
              <a:t>TAKEN 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OUT  OF</a:t>
            </a:r>
            <a:r>
              <a:rPr sz="1800" spc="-9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SERVICE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248818" y="6733285"/>
            <a:ext cx="815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ning</a:t>
            </a:r>
            <a:r>
              <a:rPr sz="1200" spc="-7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 </a:t>
            </a:r>
            <a:r>
              <a:rPr sz="1200" spc="-5" dirty="0">
                <a:solidFill>
                  <a:srgbClr val="00A0AF"/>
                </a:solidFill>
                <a:latin typeface="Franklin Gothic Medium"/>
                <a:cs typeface="Franklin Gothic Medium"/>
              </a:rPr>
              <a:t>Activity</a:t>
            </a:r>
            <a:endParaRPr sz="1200">
              <a:latin typeface="Franklin Gothic Medium"/>
              <a:cs typeface="Franklin Gothic Medium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010917" y="6429755"/>
            <a:ext cx="1796072" cy="5524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55459" y="6259171"/>
            <a:ext cx="912958" cy="80091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06017" y="6323838"/>
            <a:ext cx="965453" cy="66446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906017" y="586498"/>
            <a:ext cx="779145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/>
              <a:t>Me</a:t>
            </a:r>
            <a:r>
              <a:rPr lang="en-US" sz="3600" dirty="0"/>
              <a:t>trological</a:t>
            </a:r>
            <a:r>
              <a:rPr sz="3600" dirty="0"/>
              <a:t> </a:t>
            </a:r>
            <a:r>
              <a:rPr sz="3600" spc="-20" dirty="0"/>
              <a:t>Traceability </a:t>
            </a:r>
            <a:r>
              <a:rPr sz="3600" dirty="0"/>
              <a:t>&amp;</a:t>
            </a:r>
            <a:r>
              <a:rPr sz="3600" spc="-45" dirty="0"/>
              <a:t> </a:t>
            </a:r>
            <a:r>
              <a:rPr sz="3600" dirty="0"/>
              <a:t>Equipment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90600" y="1348408"/>
            <a:ext cx="7910830" cy="2469907"/>
          </a:xfrm>
          <a:prstGeom prst="rect">
            <a:avLst/>
          </a:prstGeom>
        </p:spPr>
        <p:txBody>
          <a:bodyPr vert="horz" wrap="square" lIns="0" tIns="71120" rIns="0" bIns="0" rtlCol="0">
            <a:spAutoFit/>
          </a:bodyPr>
          <a:lstStyle/>
          <a:p>
            <a:pPr marL="355600" marR="5080" indent="-342900">
              <a:lnSpc>
                <a:spcPts val="1920"/>
              </a:lnSpc>
              <a:spcBef>
                <a:spcPts val="56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sz="2000" spc="-5" dirty="0">
                <a:solidFill>
                  <a:srgbClr val="3E3E3E"/>
                </a:solidFill>
                <a:latin typeface="Arial"/>
                <a:cs typeface="Arial"/>
              </a:rPr>
              <a:t>The laboratory shall establish and maintain metrological traceability of its measurement results by means of a documented unbroken chain of calibrations, each contributing to the measurement uncertainty, linking them to an appropriate reference.</a:t>
            </a:r>
          </a:p>
          <a:p>
            <a:pPr marL="755015" lvl="1" indent="-285115">
              <a:lnSpc>
                <a:spcPct val="100000"/>
              </a:lnSpc>
              <a:spcBef>
                <a:spcPts val="30"/>
              </a:spcBef>
              <a:buChar char="–"/>
              <a:tabLst>
                <a:tab pos="755015" algn="l"/>
                <a:tab pos="755650" algn="l"/>
              </a:tabLst>
            </a:pP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traceable</a:t>
            </a:r>
            <a:r>
              <a:rPr sz="2000" spc="2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standards</a:t>
            </a:r>
            <a:endParaRPr sz="2000" dirty="0">
              <a:latin typeface="Arial"/>
              <a:cs typeface="Arial"/>
            </a:endParaRPr>
          </a:p>
          <a:p>
            <a:pPr marL="755015" lvl="1" indent="-285115">
              <a:lnSpc>
                <a:spcPct val="100000"/>
              </a:lnSpc>
              <a:buChar char="–"/>
              <a:tabLst>
                <a:tab pos="755015" algn="l"/>
                <a:tab pos="755650" algn="l"/>
              </a:tabLst>
            </a:pP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or appropriate reference</a:t>
            </a:r>
            <a:r>
              <a:rPr sz="2000" spc="7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materials</a:t>
            </a:r>
            <a:endParaRPr sz="2000" dirty="0">
              <a:latin typeface="Arial"/>
              <a:cs typeface="Arial"/>
            </a:endParaRPr>
          </a:p>
          <a:p>
            <a:pPr marL="755015" lvl="1" indent="-285115">
              <a:lnSpc>
                <a:spcPts val="2035"/>
              </a:lnSpc>
              <a:buChar char="–"/>
              <a:tabLst>
                <a:tab pos="755015" algn="l"/>
                <a:tab pos="755650" algn="l"/>
              </a:tabLst>
            </a:pP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or reference</a:t>
            </a:r>
            <a:r>
              <a:rPr sz="2000" spc="3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cultures</a:t>
            </a:r>
            <a:endParaRPr sz="2000" dirty="0">
              <a:latin typeface="Arial"/>
              <a:cs typeface="Arial"/>
            </a:endParaRPr>
          </a:p>
          <a:p>
            <a:pPr marL="354965" marR="66675" indent="-342265">
              <a:lnSpc>
                <a:spcPts val="1920"/>
              </a:lnSpc>
              <a:spcBef>
                <a:spcPts val="455"/>
              </a:spcBef>
              <a:buChar char="•"/>
              <a:tabLst>
                <a:tab pos="354965" algn="l"/>
                <a:tab pos="355600" algn="l"/>
              </a:tabLst>
            </a:pP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Traceability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applies to measuring and test equipment unless </a:t>
            </a:r>
            <a:r>
              <a:rPr sz="2000" dirty="0">
                <a:solidFill>
                  <a:srgbClr val="3E3E3E"/>
                </a:solidFill>
                <a:latin typeface="Arial"/>
                <a:cs typeface="Arial"/>
              </a:rPr>
              <a:t>you 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can prove that it is a minor component of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measuring </a:t>
            </a:r>
            <a:r>
              <a:rPr sz="2000" spc="-20" dirty="0">
                <a:solidFill>
                  <a:srgbClr val="3E3E3E"/>
                </a:solidFill>
                <a:latin typeface="Arial"/>
                <a:cs typeface="Arial"/>
              </a:rPr>
              <a:t>uncertainty.</a:t>
            </a:r>
            <a:r>
              <a:rPr sz="200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In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217662" y="6758709"/>
            <a:ext cx="1043940" cy="372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045"/>
              </a:lnSpc>
            </a:pPr>
            <a:r>
              <a:rPr sz="120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QMS </a:t>
            </a:r>
            <a:r>
              <a:rPr sz="1200" spc="-5" dirty="0">
                <a:solidFill>
                  <a:srgbClr val="00A0AF"/>
                </a:solidFill>
                <a:latin typeface="Franklin Gothic Medium"/>
                <a:cs typeface="Franklin Gothic Medium"/>
              </a:rPr>
              <a:t>Quick</a:t>
            </a:r>
            <a:r>
              <a:rPr sz="1200" spc="-85" dirty="0">
                <a:solidFill>
                  <a:srgbClr val="00A0AF"/>
                </a:solidFill>
                <a:latin typeface="Franklin Gothic Medium"/>
                <a:cs typeface="Franklin Gothic Medium"/>
              </a:rPr>
              <a:t> </a:t>
            </a:r>
            <a:r>
              <a:rPr sz="120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Lear</a:t>
            </a:r>
            <a:endParaRPr sz="1200">
              <a:latin typeface="Franklin Gothic Medium"/>
              <a:cs typeface="Franklin Gothic Medium"/>
            </a:endParaRPr>
          </a:p>
          <a:p>
            <a:pPr marR="97155" algn="ctr">
              <a:lnSpc>
                <a:spcPts val="1864"/>
              </a:lnSpc>
            </a:pP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13</a:t>
            </a:r>
            <a:endParaRPr sz="18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324905" y="3818624"/>
            <a:ext cx="6933438" cy="336727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7529366" y="6935369"/>
            <a:ext cx="381000" cy="2494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204202" y="6733285"/>
            <a:ext cx="185991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QMS </a:t>
            </a:r>
            <a:r>
              <a:rPr sz="1200" spc="-5" dirty="0">
                <a:solidFill>
                  <a:srgbClr val="00A0AF"/>
                </a:solidFill>
                <a:latin typeface="Franklin Gothic Medium"/>
                <a:cs typeface="Franklin Gothic Medium"/>
              </a:rPr>
              <a:t>Quick </a:t>
            </a:r>
            <a:r>
              <a:rPr sz="120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Learning</a:t>
            </a:r>
            <a:r>
              <a:rPr sz="1200" spc="-7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 </a:t>
            </a:r>
            <a:r>
              <a:rPr sz="1200" spc="-5" dirty="0">
                <a:solidFill>
                  <a:srgbClr val="00A0AF"/>
                </a:solidFill>
                <a:latin typeface="Franklin Gothic Medium"/>
                <a:cs typeface="Franklin Gothic Medium"/>
              </a:rPr>
              <a:t>Activity</a:t>
            </a:r>
            <a:endParaRPr sz="1200">
              <a:latin typeface="Franklin Gothic Medium"/>
              <a:cs typeface="Franklin Gothic Medium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010917" y="6429755"/>
            <a:ext cx="1796072" cy="5524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55459" y="6259171"/>
            <a:ext cx="912958" cy="80091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901700" y="734060"/>
            <a:ext cx="441134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What </a:t>
            </a:r>
            <a:r>
              <a:rPr dirty="0"/>
              <a:t>is</a:t>
            </a:r>
            <a:r>
              <a:rPr spc="-95" dirty="0"/>
              <a:t> </a:t>
            </a:r>
            <a:r>
              <a:rPr spc="-5" dirty="0"/>
              <a:t>Calibration?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93139" y="1508251"/>
            <a:ext cx="3877945" cy="4802597"/>
          </a:xfrm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55600" marR="19685" indent="-342900">
              <a:lnSpc>
                <a:spcPts val="2810"/>
              </a:lnSpc>
              <a:spcBef>
                <a:spcPts val="450"/>
              </a:spcBef>
              <a:buChar char="•"/>
              <a:tabLst>
                <a:tab pos="354965" algn="l"/>
                <a:tab pos="355600" algn="l"/>
              </a:tabLst>
            </a:pPr>
            <a:r>
              <a:rPr sz="2600" spc="-5" dirty="0">
                <a:solidFill>
                  <a:srgbClr val="3E3E3E"/>
                </a:solidFill>
                <a:latin typeface="Arial"/>
                <a:cs typeface="Arial"/>
              </a:rPr>
              <a:t>A response to a known  value which establishes  a relationship between  the known value and an  </a:t>
            </a:r>
            <a:r>
              <a:rPr sz="2600" spc="-10" dirty="0">
                <a:solidFill>
                  <a:srgbClr val="3E3E3E"/>
                </a:solidFill>
                <a:latin typeface="Arial"/>
                <a:cs typeface="Arial"/>
              </a:rPr>
              <a:t>indicator and  established</a:t>
            </a:r>
            <a:r>
              <a:rPr sz="2600" spc="2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600" spc="-5" dirty="0">
                <a:solidFill>
                  <a:srgbClr val="3E3E3E"/>
                </a:solidFill>
                <a:latin typeface="Arial"/>
                <a:cs typeface="Arial"/>
              </a:rPr>
              <a:t>tolerance</a:t>
            </a:r>
            <a:endParaRPr sz="2600" dirty="0">
              <a:latin typeface="Arial"/>
              <a:cs typeface="Arial"/>
            </a:endParaRPr>
          </a:p>
          <a:p>
            <a:pPr marL="355600" marR="5080" indent="-342900">
              <a:lnSpc>
                <a:spcPts val="2810"/>
              </a:lnSpc>
              <a:spcBef>
                <a:spcPts val="61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sz="2600" spc="-5" dirty="0">
                <a:solidFill>
                  <a:srgbClr val="3E3E3E"/>
                </a:solidFill>
                <a:latin typeface="Arial"/>
                <a:cs typeface="Arial"/>
              </a:rPr>
              <a:t>"</a:t>
            </a:r>
            <a:r>
              <a:rPr sz="2600" spc="-5" dirty="0">
                <a:solidFill>
                  <a:srgbClr val="3E3E3E"/>
                </a:solidFill>
                <a:latin typeface="Arial"/>
                <a:cs typeface="Arial"/>
              </a:rPr>
              <a:t>I have the result, I know  what it should be—what  is my answer in relation  to the known value and  how much can I tolerate  the</a:t>
            </a:r>
            <a:r>
              <a:rPr sz="2600" spc="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600" spc="-10" dirty="0">
                <a:solidFill>
                  <a:srgbClr val="3E3E3E"/>
                </a:solidFill>
                <a:latin typeface="Arial"/>
                <a:cs typeface="Arial"/>
              </a:rPr>
              <a:t>difference?</a:t>
            </a:r>
            <a:r>
              <a:rPr lang="en-US" sz="2600" spc="-10" dirty="0">
                <a:solidFill>
                  <a:srgbClr val="3E3E3E"/>
                </a:solidFill>
                <a:latin typeface="Arial"/>
                <a:cs typeface="Arial"/>
              </a:rPr>
              <a:t>"</a:t>
            </a:r>
            <a:endParaRPr sz="2600" dirty="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340829" y="1790672"/>
            <a:ext cx="1474498" cy="8306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5440934" y="1868678"/>
            <a:ext cx="1268095" cy="621665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213995" marR="5080" indent="-201930">
              <a:lnSpc>
                <a:spcPts val="2170"/>
              </a:lnSpc>
              <a:spcBef>
                <a:spcPts val="459"/>
              </a:spcBef>
            </a:pPr>
            <a:r>
              <a:rPr sz="2100" b="1" spc="-155" dirty="0">
                <a:solidFill>
                  <a:srgbClr val="3E3E3E"/>
                </a:solidFill>
                <a:latin typeface="Arial"/>
                <a:cs typeface="Arial"/>
              </a:rPr>
              <a:t>T</a:t>
            </a:r>
            <a:r>
              <a:rPr sz="2100" b="1" dirty="0">
                <a:solidFill>
                  <a:srgbClr val="3E3E3E"/>
                </a:solidFill>
                <a:latin typeface="Arial"/>
                <a:cs typeface="Arial"/>
              </a:rPr>
              <a:t>olerance  (+ or</a:t>
            </a:r>
            <a:r>
              <a:rPr sz="2100" b="1" spc="-4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100" b="1" dirty="0">
                <a:solidFill>
                  <a:srgbClr val="3E3E3E"/>
                </a:solidFill>
                <a:latin typeface="Arial"/>
                <a:cs typeface="Arial"/>
              </a:rPr>
              <a:t>-)</a:t>
            </a:r>
            <a:endParaRPr sz="21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440901" y="1790672"/>
            <a:ext cx="1474498" cy="83060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798572" y="1868678"/>
            <a:ext cx="751840" cy="621665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2700" marR="5080" indent="111125">
              <a:lnSpc>
                <a:spcPts val="2170"/>
              </a:lnSpc>
              <a:spcBef>
                <a:spcPts val="459"/>
              </a:spcBef>
            </a:pPr>
            <a:r>
              <a:rPr sz="2100" b="1" dirty="0">
                <a:solidFill>
                  <a:srgbClr val="3E3E3E"/>
                </a:solidFill>
                <a:latin typeface="Arial"/>
                <a:cs typeface="Arial"/>
              </a:rPr>
              <a:t>End  </a:t>
            </a:r>
            <a:r>
              <a:rPr sz="2100" b="1" spc="-5" dirty="0">
                <a:solidFill>
                  <a:srgbClr val="3E3E3E"/>
                </a:solidFill>
                <a:latin typeface="Arial"/>
                <a:cs typeface="Arial"/>
              </a:rPr>
              <a:t>result</a:t>
            </a:r>
            <a:endParaRPr sz="21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814500" y="5223469"/>
            <a:ext cx="627191" cy="62868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289041" y="4833365"/>
            <a:ext cx="3672078" cy="53492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431023" y="2801111"/>
            <a:ext cx="1649729" cy="226390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364479" y="3768090"/>
            <a:ext cx="1542415" cy="1138555"/>
          </a:xfrm>
          <a:custGeom>
            <a:avLst/>
            <a:gdLst/>
            <a:ahLst/>
            <a:cxnLst/>
            <a:rect l="l" t="t" r="r" b="b"/>
            <a:pathLst>
              <a:path w="1542415" h="1138554">
                <a:moveTo>
                  <a:pt x="1542287" y="268223"/>
                </a:moveTo>
                <a:lnTo>
                  <a:pt x="1539254" y="220835"/>
                </a:lnTo>
                <a:lnTo>
                  <a:pt x="1524366" y="177404"/>
                </a:lnTo>
                <a:lnTo>
                  <a:pt x="1499234" y="139731"/>
                </a:lnTo>
                <a:lnTo>
                  <a:pt x="1465467" y="109615"/>
                </a:lnTo>
                <a:lnTo>
                  <a:pt x="1424671" y="88854"/>
                </a:lnTo>
                <a:lnTo>
                  <a:pt x="1378457" y="79247"/>
                </a:lnTo>
                <a:lnTo>
                  <a:pt x="237743" y="0"/>
                </a:lnTo>
                <a:lnTo>
                  <a:pt x="190676" y="2980"/>
                </a:lnTo>
                <a:lnTo>
                  <a:pt x="147461" y="17751"/>
                </a:lnTo>
                <a:lnTo>
                  <a:pt x="109918" y="42767"/>
                </a:lnTo>
                <a:lnTo>
                  <a:pt x="79868" y="76482"/>
                </a:lnTo>
                <a:lnTo>
                  <a:pt x="59132" y="117351"/>
                </a:lnTo>
                <a:lnTo>
                  <a:pt x="49529" y="163829"/>
                </a:lnTo>
                <a:lnTo>
                  <a:pt x="0" y="869441"/>
                </a:lnTo>
                <a:lnTo>
                  <a:pt x="2980" y="916830"/>
                </a:lnTo>
                <a:lnTo>
                  <a:pt x="17751" y="960261"/>
                </a:lnTo>
                <a:lnTo>
                  <a:pt x="42767" y="997934"/>
                </a:lnTo>
                <a:lnTo>
                  <a:pt x="76482" y="1028050"/>
                </a:lnTo>
                <a:lnTo>
                  <a:pt x="117351" y="1048811"/>
                </a:lnTo>
                <a:lnTo>
                  <a:pt x="163829" y="1058417"/>
                </a:lnTo>
                <a:lnTo>
                  <a:pt x="1303781" y="1138427"/>
                </a:lnTo>
                <a:lnTo>
                  <a:pt x="1351170" y="1135125"/>
                </a:lnTo>
                <a:lnTo>
                  <a:pt x="1394601" y="1120139"/>
                </a:lnTo>
                <a:lnTo>
                  <a:pt x="1432274" y="1094993"/>
                </a:lnTo>
                <a:lnTo>
                  <a:pt x="1462390" y="1061211"/>
                </a:lnTo>
                <a:lnTo>
                  <a:pt x="1483151" y="1020317"/>
                </a:lnTo>
                <a:lnTo>
                  <a:pt x="1492757" y="973835"/>
                </a:lnTo>
                <a:lnTo>
                  <a:pt x="1542287" y="268223"/>
                </a:lnTo>
                <a:close/>
              </a:path>
            </a:pathLst>
          </a:custGeom>
          <a:solidFill>
            <a:srgbClr val="E6E0E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350764" y="3754373"/>
            <a:ext cx="1569720" cy="1165225"/>
          </a:xfrm>
          <a:custGeom>
            <a:avLst/>
            <a:gdLst/>
            <a:ahLst/>
            <a:cxnLst/>
            <a:rect l="l" t="t" r="r" b="b"/>
            <a:pathLst>
              <a:path w="1569720" h="1165225">
                <a:moveTo>
                  <a:pt x="1569719" y="272796"/>
                </a:moveTo>
                <a:lnTo>
                  <a:pt x="1569719" y="262890"/>
                </a:lnTo>
                <a:lnTo>
                  <a:pt x="1562416" y="217765"/>
                </a:lnTo>
                <a:lnTo>
                  <a:pt x="1545240" y="176631"/>
                </a:lnTo>
                <a:lnTo>
                  <a:pt x="1519404" y="140927"/>
                </a:lnTo>
                <a:lnTo>
                  <a:pt x="1486122" y="112090"/>
                </a:lnTo>
                <a:lnTo>
                  <a:pt x="1446610" y="91559"/>
                </a:lnTo>
                <a:lnTo>
                  <a:pt x="1402079" y="80772"/>
                </a:lnTo>
                <a:lnTo>
                  <a:pt x="252221" y="0"/>
                </a:lnTo>
                <a:lnTo>
                  <a:pt x="206395" y="2459"/>
                </a:lnTo>
                <a:lnTo>
                  <a:pt x="163793" y="15271"/>
                </a:lnTo>
                <a:lnTo>
                  <a:pt x="125839" y="37323"/>
                </a:lnTo>
                <a:lnTo>
                  <a:pt x="93957" y="67507"/>
                </a:lnTo>
                <a:lnTo>
                  <a:pt x="69570" y="104712"/>
                </a:lnTo>
                <a:lnTo>
                  <a:pt x="54101" y="147828"/>
                </a:lnTo>
                <a:lnTo>
                  <a:pt x="51053" y="166878"/>
                </a:lnTo>
                <a:lnTo>
                  <a:pt x="49529" y="176784"/>
                </a:lnTo>
                <a:lnTo>
                  <a:pt x="0" y="892302"/>
                </a:lnTo>
                <a:lnTo>
                  <a:pt x="0" y="902208"/>
                </a:lnTo>
                <a:lnTo>
                  <a:pt x="1523" y="921258"/>
                </a:lnTo>
                <a:lnTo>
                  <a:pt x="8221" y="950437"/>
                </a:lnTo>
                <a:lnTo>
                  <a:pt x="19140" y="978322"/>
                </a:lnTo>
                <a:lnTo>
                  <a:pt x="26669" y="991233"/>
                </a:lnTo>
                <a:lnTo>
                  <a:pt x="26669" y="883920"/>
                </a:lnTo>
                <a:lnTo>
                  <a:pt x="76199" y="178308"/>
                </a:lnTo>
                <a:lnTo>
                  <a:pt x="91326" y="120215"/>
                </a:lnTo>
                <a:lnTo>
                  <a:pt x="118861" y="79456"/>
                </a:lnTo>
                <a:lnTo>
                  <a:pt x="150875" y="51816"/>
                </a:lnTo>
                <a:lnTo>
                  <a:pt x="199172" y="31075"/>
                </a:lnTo>
                <a:lnTo>
                  <a:pt x="225122" y="26636"/>
                </a:lnTo>
                <a:lnTo>
                  <a:pt x="252221" y="26723"/>
                </a:lnTo>
                <a:lnTo>
                  <a:pt x="1390649" y="105918"/>
                </a:lnTo>
                <a:lnTo>
                  <a:pt x="1399793" y="107442"/>
                </a:lnTo>
                <a:lnTo>
                  <a:pt x="1408175" y="108204"/>
                </a:lnTo>
                <a:lnTo>
                  <a:pt x="1452748" y="122984"/>
                </a:lnTo>
                <a:lnTo>
                  <a:pt x="1490440" y="149070"/>
                </a:lnTo>
                <a:lnTo>
                  <a:pt x="1519334" y="184225"/>
                </a:lnTo>
                <a:lnTo>
                  <a:pt x="1537509" y="226212"/>
                </a:lnTo>
                <a:lnTo>
                  <a:pt x="1543049" y="272796"/>
                </a:lnTo>
                <a:lnTo>
                  <a:pt x="1543049" y="657558"/>
                </a:lnTo>
                <a:lnTo>
                  <a:pt x="1569719" y="272796"/>
                </a:lnTo>
                <a:close/>
              </a:path>
              <a:path w="1569720" h="1165225">
                <a:moveTo>
                  <a:pt x="1543049" y="657558"/>
                </a:moveTo>
                <a:lnTo>
                  <a:pt x="1543049" y="281178"/>
                </a:lnTo>
                <a:lnTo>
                  <a:pt x="1493519" y="986790"/>
                </a:lnTo>
                <a:lnTo>
                  <a:pt x="1492757" y="995172"/>
                </a:lnTo>
                <a:lnTo>
                  <a:pt x="1476721" y="1048427"/>
                </a:lnTo>
                <a:lnTo>
                  <a:pt x="1450733" y="1086112"/>
                </a:lnTo>
                <a:lnTo>
                  <a:pt x="1415541" y="1114924"/>
                </a:lnTo>
                <a:lnTo>
                  <a:pt x="1373420" y="1133178"/>
                </a:lnTo>
                <a:lnTo>
                  <a:pt x="1326641" y="1139190"/>
                </a:lnTo>
                <a:lnTo>
                  <a:pt x="1318259" y="1138428"/>
                </a:lnTo>
                <a:lnTo>
                  <a:pt x="179069" y="1059180"/>
                </a:lnTo>
                <a:lnTo>
                  <a:pt x="132568" y="1048852"/>
                </a:lnTo>
                <a:lnTo>
                  <a:pt x="92384" y="1026965"/>
                </a:lnTo>
                <a:lnTo>
                  <a:pt x="60210" y="995230"/>
                </a:lnTo>
                <a:lnTo>
                  <a:pt x="37741" y="955360"/>
                </a:lnTo>
                <a:lnTo>
                  <a:pt x="26669" y="909066"/>
                </a:lnTo>
                <a:lnTo>
                  <a:pt x="26669" y="991233"/>
                </a:lnTo>
                <a:lnTo>
                  <a:pt x="53339" y="1027176"/>
                </a:lnTo>
                <a:lnTo>
                  <a:pt x="91326" y="1057864"/>
                </a:lnTo>
                <a:lnTo>
                  <a:pt x="146393" y="1080676"/>
                </a:lnTo>
                <a:lnTo>
                  <a:pt x="1317497" y="1165098"/>
                </a:lnTo>
                <a:lnTo>
                  <a:pt x="1336547" y="1165098"/>
                </a:lnTo>
                <a:lnTo>
                  <a:pt x="1381326" y="1158694"/>
                </a:lnTo>
                <a:lnTo>
                  <a:pt x="1422563" y="1141642"/>
                </a:lnTo>
                <a:lnTo>
                  <a:pt x="1458587" y="1115506"/>
                </a:lnTo>
                <a:lnTo>
                  <a:pt x="1487725" y="1081848"/>
                </a:lnTo>
                <a:lnTo>
                  <a:pt x="1508309" y="1042231"/>
                </a:lnTo>
                <a:lnTo>
                  <a:pt x="1518665" y="998220"/>
                </a:lnTo>
                <a:lnTo>
                  <a:pt x="1520189" y="988314"/>
                </a:lnTo>
                <a:lnTo>
                  <a:pt x="1543049" y="65755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554217" y="4218432"/>
            <a:ext cx="1165225" cy="216535"/>
          </a:xfrm>
          <a:custGeom>
            <a:avLst/>
            <a:gdLst/>
            <a:ahLst/>
            <a:cxnLst/>
            <a:rect l="l" t="t" r="r" b="b"/>
            <a:pathLst>
              <a:path w="1165225" h="216535">
                <a:moveTo>
                  <a:pt x="37337" y="2286"/>
                </a:moveTo>
                <a:lnTo>
                  <a:pt x="9905" y="0"/>
                </a:lnTo>
                <a:lnTo>
                  <a:pt x="0" y="136398"/>
                </a:lnTo>
                <a:lnTo>
                  <a:pt x="27432" y="138684"/>
                </a:lnTo>
                <a:lnTo>
                  <a:pt x="30480" y="97536"/>
                </a:lnTo>
                <a:lnTo>
                  <a:pt x="32766" y="95471"/>
                </a:lnTo>
                <a:lnTo>
                  <a:pt x="32765" y="62484"/>
                </a:lnTo>
                <a:lnTo>
                  <a:pt x="37337" y="2286"/>
                </a:lnTo>
                <a:close/>
              </a:path>
              <a:path w="1165225" h="216535">
                <a:moveTo>
                  <a:pt x="129539" y="8382"/>
                </a:moveTo>
                <a:lnTo>
                  <a:pt x="92201" y="6096"/>
                </a:lnTo>
                <a:lnTo>
                  <a:pt x="32765" y="62484"/>
                </a:lnTo>
                <a:lnTo>
                  <a:pt x="32766" y="95471"/>
                </a:lnTo>
                <a:lnTo>
                  <a:pt x="54102" y="76200"/>
                </a:lnTo>
                <a:lnTo>
                  <a:pt x="74676" y="117826"/>
                </a:lnTo>
                <a:lnTo>
                  <a:pt x="74676" y="57912"/>
                </a:lnTo>
                <a:lnTo>
                  <a:pt x="129539" y="8382"/>
                </a:lnTo>
                <a:close/>
              </a:path>
              <a:path w="1165225" h="216535">
                <a:moveTo>
                  <a:pt x="122682" y="144780"/>
                </a:moveTo>
                <a:lnTo>
                  <a:pt x="74676" y="57912"/>
                </a:lnTo>
                <a:lnTo>
                  <a:pt x="74676" y="117826"/>
                </a:lnTo>
                <a:lnTo>
                  <a:pt x="86868" y="142494"/>
                </a:lnTo>
                <a:lnTo>
                  <a:pt x="122682" y="144780"/>
                </a:lnTo>
                <a:close/>
              </a:path>
              <a:path w="1165225" h="216535">
                <a:moveTo>
                  <a:pt x="231647" y="83058"/>
                </a:moveTo>
                <a:lnTo>
                  <a:pt x="231647" y="77724"/>
                </a:lnTo>
                <a:lnTo>
                  <a:pt x="230886" y="73152"/>
                </a:lnTo>
                <a:lnTo>
                  <a:pt x="201168" y="48863"/>
                </a:lnTo>
                <a:lnTo>
                  <a:pt x="198882" y="48856"/>
                </a:lnTo>
                <a:lnTo>
                  <a:pt x="190988" y="49315"/>
                </a:lnTo>
                <a:lnTo>
                  <a:pt x="182213" y="52006"/>
                </a:lnTo>
                <a:lnTo>
                  <a:pt x="174152" y="56697"/>
                </a:lnTo>
                <a:lnTo>
                  <a:pt x="166878" y="63246"/>
                </a:lnTo>
                <a:lnTo>
                  <a:pt x="166878" y="48672"/>
                </a:lnTo>
                <a:lnTo>
                  <a:pt x="144018" y="47244"/>
                </a:lnTo>
                <a:lnTo>
                  <a:pt x="137160" y="146304"/>
                </a:lnTo>
                <a:lnTo>
                  <a:pt x="163068" y="147828"/>
                </a:lnTo>
                <a:lnTo>
                  <a:pt x="166878" y="92202"/>
                </a:lnTo>
                <a:lnTo>
                  <a:pt x="166878" y="63246"/>
                </a:lnTo>
                <a:lnTo>
                  <a:pt x="168402" y="48768"/>
                </a:lnTo>
                <a:lnTo>
                  <a:pt x="168402" y="84582"/>
                </a:lnTo>
                <a:lnTo>
                  <a:pt x="171450" y="76962"/>
                </a:lnTo>
                <a:lnTo>
                  <a:pt x="173736" y="73914"/>
                </a:lnTo>
                <a:lnTo>
                  <a:pt x="181356" y="69342"/>
                </a:lnTo>
                <a:lnTo>
                  <a:pt x="185928" y="67818"/>
                </a:lnTo>
                <a:lnTo>
                  <a:pt x="190500" y="68580"/>
                </a:lnTo>
                <a:lnTo>
                  <a:pt x="193548" y="68580"/>
                </a:lnTo>
                <a:lnTo>
                  <a:pt x="204978" y="82296"/>
                </a:lnTo>
                <a:lnTo>
                  <a:pt x="204978" y="150505"/>
                </a:lnTo>
                <a:lnTo>
                  <a:pt x="227076" y="152400"/>
                </a:lnTo>
                <a:lnTo>
                  <a:pt x="230886" y="90678"/>
                </a:lnTo>
                <a:lnTo>
                  <a:pt x="231647" y="83058"/>
                </a:lnTo>
                <a:close/>
              </a:path>
              <a:path w="1165225" h="216535">
                <a:moveTo>
                  <a:pt x="204978" y="150505"/>
                </a:moveTo>
                <a:lnTo>
                  <a:pt x="204978" y="89154"/>
                </a:lnTo>
                <a:lnTo>
                  <a:pt x="200406" y="150114"/>
                </a:lnTo>
                <a:lnTo>
                  <a:pt x="204978" y="150505"/>
                </a:lnTo>
                <a:close/>
              </a:path>
              <a:path w="1165225" h="216535">
                <a:moveTo>
                  <a:pt x="352806" y="111252"/>
                </a:moveTo>
                <a:lnTo>
                  <a:pt x="340614" y="73914"/>
                </a:lnTo>
                <a:lnTo>
                  <a:pt x="305562" y="56388"/>
                </a:lnTo>
                <a:lnTo>
                  <a:pt x="297180" y="56359"/>
                </a:lnTo>
                <a:lnTo>
                  <a:pt x="291369" y="56959"/>
                </a:lnTo>
                <a:lnTo>
                  <a:pt x="259079" y="78486"/>
                </a:lnTo>
                <a:lnTo>
                  <a:pt x="250555" y="111156"/>
                </a:lnTo>
                <a:lnTo>
                  <a:pt x="251269" y="118872"/>
                </a:lnTo>
                <a:lnTo>
                  <a:pt x="272796" y="151638"/>
                </a:lnTo>
                <a:lnTo>
                  <a:pt x="276606" y="153597"/>
                </a:lnTo>
                <a:lnTo>
                  <a:pt x="276606" y="115824"/>
                </a:lnTo>
                <a:lnTo>
                  <a:pt x="278130" y="96774"/>
                </a:lnTo>
                <a:lnTo>
                  <a:pt x="281178" y="89154"/>
                </a:lnTo>
                <a:lnTo>
                  <a:pt x="291084" y="79248"/>
                </a:lnTo>
                <a:lnTo>
                  <a:pt x="297180" y="76962"/>
                </a:lnTo>
                <a:lnTo>
                  <a:pt x="310896" y="78486"/>
                </a:lnTo>
                <a:lnTo>
                  <a:pt x="316230" y="81534"/>
                </a:lnTo>
                <a:lnTo>
                  <a:pt x="320040" y="86868"/>
                </a:lnTo>
                <a:lnTo>
                  <a:pt x="324612" y="92202"/>
                </a:lnTo>
                <a:lnTo>
                  <a:pt x="326136" y="99822"/>
                </a:lnTo>
                <a:lnTo>
                  <a:pt x="326136" y="153578"/>
                </a:lnTo>
                <a:lnTo>
                  <a:pt x="327302" y="153042"/>
                </a:lnTo>
                <a:lnTo>
                  <a:pt x="335280" y="147066"/>
                </a:lnTo>
                <a:lnTo>
                  <a:pt x="342304" y="139755"/>
                </a:lnTo>
                <a:lnTo>
                  <a:pt x="347472" y="131445"/>
                </a:lnTo>
                <a:lnTo>
                  <a:pt x="350924" y="121991"/>
                </a:lnTo>
                <a:lnTo>
                  <a:pt x="352806" y="111252"/>
                </a:lnTo>
                <a:close/>
              </a:path>
              <a:path w="1165225" h="216535">
                <a:moveTo>
                  <a:pt x="326136" y="153578"/>
                </a:moveTo>
                <a:lnTo>
                  <a:pt x="326136" y="99822"/>
                </a:lnTo>
                <a:lnTo>
                  <a:pt x="325374" y="109728"/>
                </a:lnTo>
                <a:lnTo>
                  <a:pt x="325374" y="119634"/>
                </a:lnTo>
                <a:lnTo>
                  <a:pt x="322326" y="126492"/>
                </a:lnTo>
                <a:lnTo>
                  <a:pt x="312420" y="136398"/>
                </a:lnTo>
                <a:lnTo>
                  <a:pt x="306324" y="138684"/>
                </a:lnTo>
                <a:lnTo>
                  <a:pt x="299466" y="137922"/>
                </a:lnTo>
                <a:lnTo>
                  <a:pt x="292608" y="137922"/>
                </a:lnTo>
                <a:lnTo>
                  <a:pt x="287274" y="134874"/>
                </a:lnTo>
                <a:lnTo>
                  <a:pt x="282702" y="129540"/>
                </a:lnTo>
                <a:lnTo>
                  <a:pt x="278892" y="123444"/>
                </a:lnTo>
                <a:lnTo>
                  <a:pt x="276606" y="115824"/>
                </a:lnTo>
                <a:lnTo>
                  <a:pt x="276606" y="153597"/>
                </a:lnTo>
                <a:lnTo>
                  <a:pt x="308490" y="159281"/>
                </a:lnTo>
                <a:lnTo>
                  <a:pt x="318325" y="157162"/>
                </a:lnTo>
                <a:lnTo>
                  <a:pt x="326136" y="153578"/>
                </a:lnTo>
                <a:close/>
              </a:path>
              <a:path w="1165225" h="216535">
                <a:moveTo>
                  <a:pt x="510540" y="73152"/>
                </a:moveTo>
                <a:lnTo>
                  <a:pt x="484631" y="71628"/>
                </a:lnTo>
                <a:lnTo>
                  <a:pt x="461772" y="134874"/>
                </a:lnTo>
                <a:lnTo>
                  <a:pt x="449580" y="68580"/>
                </a:lnTo>
                <a:lnTo>
                  <a:pt x="424434" y="67056"/>
                </a:lnTo>
                <a:lnTo>
                  <a:pt x="403098" y="130302"/>
                </a:lnTo>
                <a:lnTo>
                  <a:pt x="389382" y="64770"/>
                </a:lnTo>
                <a:lnTo>
                  <a:pt x="363474" y="62484"/>
                </a:lnTo>
                <a:lnTo>
                  <a:pt x="387858" y="163830"/>
                </a:lnTo>
                <a:lnTo>
                  <a:pt x="413766" y="165354"/>
                </a:lnTo>
                <a:lnTo>
                  <a:pt x="434340" y="102870"/>
                </a:lnTo>
                <a:lnTo>
                  <a:pt x="447294" y="167640"/>
                </a:lnTo>
                <a:lnTo>
                  <a:pt x="472440" y="169164"/>
                </a:lnTo>
                <a:lnTo>
                  <a:pt x="510540" y="73152"/>
                </a:lnTo>
                <a:close/>
              </a:path>
              <a:path w="1165225" h="216535">
                <a:moveTo>
                  <a:pt x="547878" y="75438"/>
                </a:moveTo>
                <a:lnTo>
                  <a:pt x="524256" y="73914"/>
                </a:lnTo>
                <a:lnTo>
                  <a:pt x="516636" y="172212"/>
                </a:lnTo>
                <a:lnTo>
                  <a:pt x="543306" y="174498"/>
                </a:lnTo>
                <a:lnTo>
                  <a:pt x="547116" y="118872"/>
                </a:lnTo>
                <a:lnTo>
                  <a:pt x="547116" y="89916"/>
                </a:lnTo>
                <a:lnTo>
                  <a:pt x="547878" y="75438"/>
                </a:lnTo>
                <a:close/>
              </a:path>
              <a:path w="1165225" h="216535">
                <a:moveTo>
                  <a:pt x="611886" y="109728"/>
                </a:moveTo>
                <a:lnTo>
                  <a:pt x="611886" y="104394"/>
                </a:lnTo>
                <a:lnTo>
                  <a:pt x="611124" y="99822"/>
                </a:lnTo>
                <a:lnTo>
                  <a:pt x="581406" y="75533"/>
                </a:lnTo>
                <a:lnTo>
                  <a:pt x="579120" y="75509"/>
                </a:lnTo>
                <a:lnTo>
                  <a:pt x="571226" y="75878"/>
                </a:lnTo>
                <a:lnTo>
                  <a:pt x="562451" y="78390"/>
                </a:lnTo>
                <a:lnTo>
                  <a:pt x="554390" y="83046"/>
                </a:lnTo>
                <a:lnTo>
                  <a:pt x="547116" y="89916"/>
                </a:lnTo>
                <a:lnTo>
                  <a:pt x="547116" y="118872"/>
                </a:lnTo>
                <a:lnTo>
                  <a:pt x="547878" y="111252"/>
                </a:lnTo>
                <a:lnTo>
                  <a:pt x="549402" y="107442"/>
                </a:lnTo>
                <a:lnTo>
                  <a:pt x="551688" y="102870"/>
                </a:lnTo>
                <a:lnTo>
                  <a:pt x="553974" y="99822"/>
                </a:lnTo>
                <a:lnTo>
                  <a:pt x="557784" y="97536"/>
                </a:lnTo>
                <a:lnTo>
                  <a:pt x="565404" y="94488"/>
                </a:lnTo>
                <a:lnTo>
                  <a:pt x="569976" y="95250"/>
                </a:lnTo>
                <a:lnTo>
                  <a:pt x="573786" y="95250"/>
                </a:lnTo>
                <a:lnTo>
                  <a:pt x="576834" y="96012"/>
                </a:lnTo>
                <a:lnTo>
                  <a:pt x="579120" y="98298"/>
                </a:lnTo>
                <a:lnTo>
                  <a:pt x="581406" y="99822"/>
                </a:lnTo>
                <a:lnTo>
                  <a:pt x="582930" y="102870"/>
                </a:lnTo>
                <a:lnTo>
                  <a:pt x="583692" y="105918"/>
                </a:lnTo>
                <a:lnTo>
                  <a:pt x="585216" y="108966"/>
                </a:lnTo>
                <a:lnTo>
                  <a:pt x="585216" y="177187"/>
                </a:lnTo>
                <a:lnTo>
                  <a:pt x="606552" y="179070"/>
                </a:lnTo>
                <a:lnTo>
                  <a:pt x="611124" y="117348"/>
                </a:lnTo>
                <a:lnTo>
                  <a:pt x="611886" y="109728"/>
                </a:lnTo>
                <a:close/>
              </a:path>
              <a:path w="1165225" h="216535">
                <a:moveTo>
                  <a:pt x="585216" y="177187"/>
                </a:moveTo>
                <a:lnTo>
                  <a:pt x="585216" y="115824"/>
                </a:lnTo>
                <a:lnTo>
                  <a:pt x="580644" y="176784"/>
                </a:lnTo>
                <a:lnTo>
                  <a:pt x="585216" y="177187"/>
                </a:lnTo>
                <a:close/>
              </a:path>
              <a:path w="1165225" h="216535">
                <a:moveTo>
                  <a:pt x="808482" y="56388"/>
                </a:moveTo>
                <a:lnTo>
                  <a:pt x="779526" y="54102"/>
                </a:lnTo>
                <a:lnTo>
                  <a:pt x="739140" y="152400"/>
                </a:lnTo>
                <a:lnTo>
                  <a:pt x="711708" y="49530"/>
                </a:lnTo>
                <a:lnTo>
                  <a:pt x="681990" y="47244"/>
                </a:lnTo>
                <a:lnTo>
                  <a:pt x="720852" y="186690"/>
                </a:lnTo>
                <a:lnTo>
                  <a:pt x="749808" y="188976"/>
                </a:lnTo>
                <a:lnTo>
                  <a:pt x="808482" y="56388"/>
                </a:lnTo>
                <a:close/>
              </a:path>
              <a:path w="1165225" h="216535">
                <a:moveTo>
                  <a:pt x="861822" y="195072"/>
                </a:moveTo>
                <a:lnTo>
                  <a:pt x="861822" y="124206"/>
                </a:lnTo>
                <a:lnTo>
                  <a:pt x="861060" y="129540"/>
                </a:lnTo>
                <a:lnTo>
                  <a:pt x="861060" y="131826"/>
                </a:lnTo>
                <a:lnTo>
                  <a:pt x="856797" y="132969"/>
                </a:lnTo>
                <a:lnTo>
                  <a:pt x="850963" y="134112"/>
                </a:lnTo>
                <a:lnTo>
                  <a:pt x="843534" y="135277"/>
                </a:lnTo>
                <a:lnTo>
                  <a:pt x="835152" y="136398"/>
                </a:lnTo>
                <a:lnTo>
                  <a:pt x="826008" y="137922"/>
                </a:lnTo>
                <a:lnTo>
                  <a:pt x="797052" y="165354"/>
                </a:lnTo>
                <a:lnTo>
                  <a:pt x="796290" y="173736"/>
                </a:lnTo>
                <a:lnTo>
                  <a:pt x="799338" y="180594"/>
                </a:lnTo>
                <a:lnTo>
                  <a:pt x="822960" y="195870"/>
                </a:lnTo>
                <a:lnTo>
                  <a:pt x="822960" y="167640"/>
                </a:lnTo>
                <a:lnTo>
                  <a:pt x="823722" y="164592"/>
                </a:lnTo>
                <a:lnTo>
                  <a:pt x="823722" y="160782"/>
                </a:lnTo>
                <a:lnTo>
                  <a:pt x="826008" y="157734"/>
                </a:lnTo>
                <a:lnTo>
                  <a:pt x="829056" y="155448"/>
                </a:lnTo>
                <a:lnTo>
                  <a:pt x="831341" y="153924"/>
                </a:lnTo>
                <a:lnTo>
                  <a:pt x="836676" y="153162"/>
                </a:lnTo>
                <a:lnTo>
                  <a:pt x="843534" y="151638"/>
                </a:lnTo>
                <a:lnTo>
                  <a:pt x="851154" y="150876"/>
                </a:lnTo>
                <a:lnTo>
                  <a:pt x="856488" y="150114"/>
                </a:lnTo>
                <a:lnTo>
                  <a:pt x="860297" y="148590"/>
                </a:lnTo>
                <a:lnTo>
                  <a:pt x="860297" y="188976"/>
                </a:lnTo>
                <a:lnTo>
                  <a:pt x="861822" y="195072"/>
                </a:lnTo>
                <a:close/>
              </a:path>
              <a:path w="1165225" h="216535">
                <a:moveTo>
                  <a:pt x="887730" y="124206"/>
                </a:moveTo>
                <a:lnTo>
                  <a:pt x="886968" y="115824"/>
                </a:lnTo>
                <a:lnTo>
                  <a:pt x="884682" y="112014"/>
                </a:lnTo>
                <a:lnTo>
                  <a:pt x="882396" y="107442"/>
                </a:lnTo>
                <a:lnTo>
                  <a:pt x="838962" y="94345"/>
                </a:lnTo>
                <a:lnTo>
                  <a:pt x="831341" y="95025"/>
                </a:lnTo>
                <a:lnTo>
                  <a:pt x="803148" y="119634"/>
                </a:lnTo>
                <a:lnTo>
                  <a:pt x="826769" y="125730"/>
                </a:lnTo>
                <a:lnTo>
                  <a:pt x="828294" y="121158"/>
                </a:lnTo>
                <a:lnTo>
                  <a:pt x="830580" y="118110"/>
                </a:lnTo>
                <a:lnTo>
                  <a:pt x="833628" y="115824"/>
                </a:lnTo>
                <a:lnTo>
                  <a:pt x="835913" y="114300"/>
                </a:lnTo>
                <a:lnTo>
                  <a:pt x="839724" y="113538"/>
                </a:lnTo>
                <a:lnTo>
                  <a:pt x="844296" y="114300"/>
                </a:lnTo>
                <a:lnTo>
                  <a:pt x="851154" y="115062"/>
                </a:lnTo>
                <a:lnTo>
                  <a:pt x="855726" y="115824"/>
                </a:lnTo>
                <a:lnTo>
                  <a:pt x="860297" y="120396"/>
                </a:lnTo>
                <a:lnTo>
                  <a:pt x="861822" y="124206"/>
                </a:lnTo>
                <a:lnTo>
                  <a:pt x="861822" y="196596"/>
                </a:lnTo>
                <a:lnTo>
                  <a:pt x="883919" y="197895"/>
                </a:lnTo>
                <a:lnTo>
                  <a:pt x="883919" y="165354"/>
                </a:lnTo>
                <a:lnTo>
                  <a:pt x="886968" y="134874"/>
                </a:lnTo>
                <a:lnTo>
                  <a:pt x="887730" y="124206"/>
                </a:lnTo>
                <a:close/>
              </a:path>
              <a:path w="1165225" h="216535">
                <a:moveTo>
                  <a:pt x="860297" y="188976"/>
                </a:moveTo>
                <a:lnTo>
                  <a:pt x="860297" y="148590"/>
                </a:lnTo>
                <a:lnTo>
                  <a:pt x="859536" y="153924"/>
                </a:lnTo>
                <a:lnTo>
                  <a:pt x="858774" y="160782"/>
                </a:lnTo>
                <a:lnTo>
                  <a:pt x="858774" y="164592"/>
                </a:lnTo>
                <a:lnTo>
                  <a:pt x="858012" y="166878"/>
                </a:lnTo>
                <a:lnTo>
                  <a:pt x="842010" y="179070"/>
                </a:lnTo>
                <a:lnTo>
                  <a:pt x="836676" y="178308"/>
                </a:lnTo>
                <a:lnTo>
                  <a:pt x="832866" y="178308"/>
                </a:lnTo>
                <a:lnTo>
                  <a:pt x="829818" y="176784"/>
                </a:lnTo>
                <a:lnTo>
                  <a:pt x="824484" y="171450"/>
                </a:lnTo>
                <a:lnTo>
                  <a:pt x="822960" y="167640"/>
                </a:lnTo>
                <a:lnTo>
                  <a:pt x="822960" y="195870"/>
                </a:lnTo>
                <a:lnTo>
                  <a:pt x="828294" y="196596"/>
                </a:lnTo>
                <a:lnTo>
                  <a:pt x="833628" y="196596"/>
                </a:lnTo>
                <a:lnTo>
                  <a:pt x="838962" y="195834"/>
                </a:lnTo>
                <a:lnTo>
                  <a:pt x="849630" y="192786"/>
                </a:lnTo>
                <a:lnTo>
                  <a:pt x="854963" y="189738"/>
                </a:lnTo>
                <a:lnTo>
                  <a:pt x="859536" y="185928"/>
                </a:lnTo>
                <a:lnTo>
                  <a:pt x="859536" y="187452"/>
                </a:lnTo>
                <a:lnTo>
                  <a:pt x="860297" y="188976"/>
                </a:lnTo>
                <a:close/>
              </a:path>
              <a:path w="1165225" h="216535">
                <a:moveTo>
                  <a:pt x="887730" y="198120"/>
                </a:moveTo>
                <a:lnTo>
                  <a:pt x="884682" y="188976"/>
                </a:lnTo>
                <a:lnTo>
                  <a:pt x="883919" y="185166"/>
                </a:lnTo>
                <a:lnTo>
                  <a:pt x="883919" y="197895"/>
                </a:lnTo>
                <a:lnTo>
                  <a:pt x="887730" y="198120"/>
                </a:lnTo>
                <a:close/>
              </a:path>
              <a:path w="1165225" h="216535">
                <a:moveTo>
                  <a:pt x="943356" y="65532"/>
                </a:moveTo>
                <a:lnTo>
                  <a:pt x="917447" y="64008"/>
                </a:lnTo>
                <a:lnTo>
                  <a:pt x="907541" y="199644"/>
                </a:lnTo>
                <a:lnTo>
                  <a:pt x="934212" y="201930"/>
                </a:lnTo>
                <a:lnTo>
                  <a:pt x="943356" y="65532"/>
                </a:lnTo>
                <a:close/>
              </a:path>
              <a:path w="1165225" h="216535">
                <a:moveTo>
                  <a:pt x="992886" y="106680"/>
                </a:moveTo>
                <a:lnTo>
                  <a:pt x="966978" y="105156"/>
                </a:lnTo>
                <a:lnTo>
                  <a:pt x="962406" y="167640"/>
                </a:lnTo>
                <a:lnTo>
                  <a:pt x="961644" y="176784"/>
                </a:lnTo>
                <a:lnTo>
                  <a:pt x="962406" y="183642"/>
                </a:lnTo>
                <a:lnTo>
                  <a:pt x="964691" y="189738"/>
                </a:lnTo>
                <a:lnTo>
                  <a:pt x="966216" y="195072"/>
                </a:lnTo>
                <a:lnTo>
                  <a:pt x="988313" y="207549"/>
                </a:lnTo>
                <a:lnTo>
                  <a:pt x="988313" y="166116"/>
                </a:lnTo>
                <a:lnTo>
                  <a:pt x="989838" y="152400"/>
                </a:lnTo>
                <a:lnTo>
                  <a:pt x="992886" y="106680"/>
                </a:lnTo>
                <a:close/>
              </a:path>
              <a:path w="1165225" h="216535">
                <a:moveTo>
                  <a:pt x="1056132" y="111252"/>
                </a:moveTo>
                <a:lnTo>
                  <a:pt x="1030224" y="109728"/>
                </a:lnTo>
                <a:lnTo>
                  <a:pt x="1026473" y="160615"/>
                </a:lnTo>
                <a:lnTo>
                  <a:pt x="1025556" y="168211"/>
                </a:lnTo>
                <a:lnTo>
                  <a:pt x="1008126" y="188976"/>
                </a:lnTo>
                <a:lnTo>
                  <a:pt x="1003554" y="188976"/>
                </a:lnTo>
                <a:lnTo>
                  <a:pt x="999744" y="188214"/>
                </a:lnTo>
                <a:lnTo>
                  <a:pt x="996696" y="187452"/>
                </a:lnTo>
                <a:lnTo>
                  <a:pt x="993647" y="185166"/>
                </a:lnTo>
                <a:lnTo>
                  <a:pt x="991362" y="183642"/>
                </a:lnTo>
                <a:lnTo>
                  <a:pt x="989838" y="180594"/>
                </a:lnTo>
                <a:lnTo>
                  <a:pt x="988313" y="174498"/>
                </a:lnTo>
                <a:lnTo>
                  <a:pt x="988313" y="207549"/>
                </a:lnTo>
                <a:lnTo>
                  <a:pt x="993647" y="208195"/>
                </a:lnTo>
                <a:lnTo>
                  <a:pt x="998982" y="208788"/>
                </a:lnTo>
                <a:lnTo>
                  <a:pt x="1005078" y="207264"/>
                </a:lnTo>
                <a:lnTo>
                  <a:pt x="1011174" y="204978"/>
                </a:lnTo>
                <a:lnTo>
                  <a:pt x="1017269" y="201930"/>
                </a:lnTo>
                <a:lnTo>
                  <a:pt x="1022604" y="198120"/>
                </a:lnTo>
                <a:lnTo>
                  <a:pt x="1026413" y="193548"/>
                </a:lnTo>
                <a:lnTo>
                  <a:pt x="1026413" y="208121"/>
                </a:lnTo>
                <a:lnTo>
                  <a:pt x="1049274" y="209550"/>
                </a:lnTo>
                <a:lnTo>
                  <a:pt x="1056132" y="111252"/>
                </a:lnTo>
                <a:close/>
              </a:path>
              <a:path w="1165225" h="216535">
                <a:moveTo>
                  <a:pt x="1026413" y="208121"/>
                </a:moveTo>
                <a:lnTo>
                  <a:pt x="1026413" y="193548"/>
                </a:lnTo>
                <a:lnTo>
                  <a:pt x="1024890" y="208026"/>
                </a:lnTo>
                <a:lnTo>
                  <a:pt x="1026413" y="208121"/>
                </a:lnTo>
                <a:close/>
              </a:path>
              <a:path w="1165225" h="216535">
                <a:moveTo>
                  <a:pt x="1164621" y="162020"/>
                </a:moveTo>
                <a:lnTo>
                  <a:pt x="1148441" y="123610"/>
                </a:lnTo>
                <a:lnTo>
                  <a:pt x="1118616" y="113608"/>
                </a:lnTo>
                <a:lnTo>
                  <a:pt x="1111603" y="113823"/>
                </a:lnTo>
                <a:lnTo>
                  <a:pt x="1077277" y="141065"/>
                </a:lnTo>
                <a:lnTo>
                  <a:pt x="1072134" y="162306"/>
                </a:lnTo>
                <a:lnTo>
                  <a:pt x="1072145" y="172176"/>
                </a:lnTo>
                <a:lnTo>
                  <a:pt x="1094613" y="210883"/>
                </a:lnTo>
                <a:lnTo>
                  <a:pt x="1098042" y="212197"/>
                </a:lnTo>
                <a:lnTo>
                  <a:pt x="1098042" y="179070"/>
                </a:lnTo>
                <a:lnTo>
                  <a:pt x="1098804" y="171450"/>
                </a:lnTo>
                <a:lnTo>
                  <a:pt x="1100328" y="171556"/>
                </a:lnTo>
                <a:lnTo>
                  <a:pt x="1100328" y="147828"/>
                </a:lnTo>
                <a:lnTo>
                  <a:pt x="1102614" y="142494"/>
                </a:lnTo>
                <a:lnTo>
                  <a:pt x="1107186" y="138684"/>
                </a:lnTo>
                <a:lnTo>
                  <a:pt x="1110996" y="134874"/>
                </a:lnTo>
                <a:lnTo>
                  <a:pt x="1115568" y="133350"/>
                </a:lnTo>
                <a:lnTo>
                  <a:pt x="1139952" y="150114"/>
                </a:lnTo>
                <a:lnTo>
                  <a:pt x="1139952" y="174320"/>
                </a:lnTo>
                <a:lnTo>
                  <a:pt x="1164336" y="176022"/>
                </a:lnTo>
                <a:lnTo>
                  <a:pt x="1164621" y="162020"/>
                </a:lnTo>
                <a:close/>
              </a:path>
              <a:path w="1165225" h="216535">
                <a:moveTo>
                  <a:pt x="1161288" y="190500"/>
                </a:moveTo>
                <a:lnTo>
                  <a:pt x="1136142" y="184404"/>
                </a:lnTo>
                <a:lnTo>
                  <a:pt x="1133856" y="188976"/>
                </a:lnTo>
                <a:lnTo>
                  <a:pt x="1131570" y="192786"/>
                </a:lnTo>
                <a:lnTo>
                  <a:pt x="1128522" y="194310"/>
                </a:lnTo>
                <a:lnTo>
                  <a:pt x="1126236" y="196596"/>
                </a:lnTo>
                <a:lnTo>
                  <a:pt x="1122426" y="197358"/>
                </a:lnTo>
                <a:lnTo>
                  <a:pt x="1118616" y="197358"/>
                </a:lnTo>
                <a:lnTo>
                  <a:pt x="1112520" y="196596"/>
                </a:lnTo>
                <a:lnTo>
                  <a:pt x="1107186" y="194310"/>
                </a:lnTo>
                <a:lnTo>
                  <a:pt x="1103376" y="189738"/>
                </a:lnTo>
                <a:lnTo>
                  <a:pt x="1100328" y="185166"/>
                </a:lnTo>
                <a:lnTo>
                  <a:pt x="1098042" y="179070"/>
                </a:lnTo>
                <a:lnTo>
                  <a:pt x="1098042" y="212197"/>
                </a:lnTo>
                <a:lnTo>
                  <a:pt x="1104614" y="214717"/>
                </a:lnTo>
                <a:lnTo>
                  <a:pt x="1116330" y="216408"/>
                </a:lnTo>
                <a:lnTo>
                  <a:pt x="1124485" y="216538"/>
                </a:lnTo>
                <a:lnTo>
                  <a:pt x="1131855" y="215741"/>
                </a:lnTo>
                <a:lnTo>
                  <a:pt x="1158132" y="196929"/>
                </a:lnTo>
                <a:lnTo>
                  <a:pt x="1161288" y="190500"/>
                </a:lnTo>
                <a:close/>
              </a:path>
              <a:path w="1165225" h="216535">
                <a:moveTo>
                  <a:pt x="1139952" y="174320"/>
                </a:moveTo>
                <a:lnTo>
                  <a:pt x="1139952" y="150114"/>
                </a:lnTo>
                <a:lnTo>
                  <a:pt x="1139190" y="157734"/>
                </a:lnTo>
                <a:lnTo>
                  <a:pt x="1100328" y="155448"/>
                </a:lnTo>
                <a:lnTo>
                  <a:pt x="1100328" y="171556"/>
                </a:lnTo>
                <a:lnTo>
                  <a:pt x="1139952" y="174320"/>
                </a:lnTo>
                <a:close/>
              </a:path>
            </a:pathLst>
          </a:custGeom>
          <a:solidFill>
            <a:srgbClr val="3F3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216902" y="6758709"/>
            <a:ext cx="1834514" cy="1733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340"/>
              </a:lnSpc>
            </a:pPr>
            <a:r>
              <a:rPr sz="120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QMS </a:t>
            </a:r>
            <a:r>
              <a:rPr sz="1200" spc="-5" dirty="0">
                <a:solidFill>
                  <a:srgbClr val="00A0AF"/>
                </a:solidFill>
                <a:latin typeface="Franklin Gothic Medium"/>
                <a:cs typeface="Franklin Gothic Medium"/>
              </a:rPr>
              <a:t>Quick </a:t>
            </a:r>
            <a:r>
              <a:rPr sz="120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Learning</a:t>
            </a:r>
            <a:r>
              <a:rPr sz="1200" spc="-75" dirty="0">
                <a:solidFill>
                  <a:srgbClr val="00A0AF"/>
                </a:solidFill>
                <a:latin typeface="Franklin Gothic Medium"/>
                <a:cs typeface="Franklin Gothic Medium"/>
              </a:rPr>
              <a:t> </a:t>
            </a:r>
            <a:r>
              <a:rPr sz="1200" spc="-5" dirty="0">
                <a:solidFill>
                  <a:srgbClr val="00A0AF"/>
                </a:solidFill>
                <a:latin typeface="Franklin Gothic Medium"/>
                <a:cs typeface="Franklin Gothic Medium"/>
              </a:rPr>
              <a:t>Activity</a:t>
            </a:r>
            <a:endParaRPr sz="1200">
              <a:latin typeface="Franklin Gothic Medium"/>
              <a:cs typeface="Franklin Gothic Medium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010917" y="6429755"/>
            <a:ext cx="1796072" cy="5524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55459" y="6259171"/>
            <a:ext cx="912958" cy="80091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628203" y="3130988"/>
            <a:ext cx="2640929" cy="348718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901700" y="734060"/>
            <a:ext cx="453199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Intermediate</a:t>
            </a:r>
            <a:r>
              <a:rPr spc="-95" dirty="0"/>
              <a:t> </a:t>
            </a:r>
            <a:r>
              <a:rPr spc="-5" dirty="0"/>
              <a:t>Checks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93139" y="1729232"/>
            <a:ext cx="7812405" cy="3897629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355600" marR="5080" indent="-342900">
              <a:lnSpc>
                <a:spcPts val="3240"/>
              </a:lnSpc>
              <a:spcBef>
                <a:spcPts val="505"/>
              </a:spcBef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solidFill>
                  <a:srgbClr val="3E3E3E"/>
                </a:solidFill>
                <a:latin typeface="Arial"/>
                <a:cs typeface="Arial"/>
              </a:rPr>
              <a:t>There need to be defined </a:t>
            </a:r>
            <a:r>
              <a:rPr sz="3000" i="1" u="heavy" spc="-5" dirty="0">
                <a:solidFill>
                  <a:srgbClr val="3E3E3E"/>
                </a:solidFill>
                <a:uFill>
                  <a:solidFill>
                    <a:srgbClr val="3F3F3F"/>
                  </a:solidFill>
                </a:uFill>
                <a:latin typeface="Arial"/>
                <a:cs typeface="Arial"/>
              </a:rPr>
              <a:t>procedures </a:t>
            </a:r>
            <a:r>
              <a:rPr sz="3000" i="1" u="heavy" spc="-10" dirty="0">
                <a:solidFill>
                  <a:srgbClr val="3E3E3E"/>
                </a:solidFill>
                <a:uFill>
                  <a:solidFill>
                    <a:srgbClr val="3F3F3F"/>
                  </a:solidFill>
                </a:uFill>
                <a:latin typeface="Arial"/>
                <a:cs typeface="Arial"/>
              </a:rPr>
              <a:t>and  </a:t>
            </a:r>
            <a:r>
              <a:rPr sz="3000" i="1" u="heavy" spc="-5" dirty="0">
                <a:solidFill>
                  <a:srgbClr val="3E3E3E"/>
                </a:solidFill>
                <a:uFill>
                  <a:solidFill>
                    <a:srgbClr val="3F3F3F"/>
                  </a:solidFill>
                </a:uFill>
                <a:latin typeface="Arial"/>
                <a:cs typeface="Arial"/>
              </a:rPr>
              <a:t>schedules</a:t>
            </a:r>
            <a:r>
              <a:rPr sz="3000" i="1" spc="-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3000" spc="-5" dirty="0">
                <a:solidFill>
                  <a:srgbClr val="3E3E3E"/>
                </a:solidFill>
                <a:latin typeface="Arial"/>
                <a:cs typeface="Arial"/>
              </a:rPr>
              <a:t>for carrying out checks needed </a:t>
            </a:r>
            <a:r>
              <a:rPr sz="3000" dirty="0">
                <a:solidFill>
                  <a:srgbClr val="3E3E3E"/>
                </a:solidFill>
                <a:latin typeface="Arial"/>
                <a:cs typeface="Arial"/>
              </a:rPr>
              <a:t>to  </a:t>
            </a:r>
            <a:r>
              <a:rPr sz="3000" spc="-5" dirty="0">
                <a:solidFill>
                  <a:srgbClr val="3E3E3E"/>
                </a:solidFill>
                <a:latin typeface="Arial"/>
                <a:cs typeface="Arial"/>
              </a:rPr>
              <a:t>maintain confidence in the calibration status  of:</a:t>
            </a:r>
            <a:endParaRPr sz="3000">
              <a:latin typeface="Arial"/>
              <a:cs typeface="Arial"/>
            </a:endParaRPr>
          </a:p>
          <a:p>
            <a:pPr marL="755015" lvl="1" indent="-285115">
              <a:lnSpc>
                <a:spcPct val="100000"/>
              </a:lnSpc>
              <a:spcBef>
                <a:spcPts val="275"/>
              </a:spcBef>
              <a:buChar char="–"/>
              <a:tabLst>
                <a:tab pos="755650" algn="l"/>
              </a:tabLst>
            </a:pPr>
            <a:r>
              <a:rPr sz="2600" spc="-5" dirty="0">
                <a:solidFill>
                  <a:srgbClr val="3E3E3E"/>
                </a:solidFill>
                <a:latin typeface="Arial"/>
                <a:cs typeface="Arial"/>
              </a:rPr>
              <a:t>Reference</a:t>
            </a:r>
            <a:r>
              <a:rPr sz="2600" spc="1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600" spc="-5" dirty="0">
                <a:solidFill>
                  <a:srgbClr val="3E3E3E"/>
                </a:solidFill>
                <a:latin typeface="Arial"/>
                <a:cs typeface="Arial"/>
              </a:rPr>
              <a:t>standards</a:t>
            </a:r>
            <a:endParaRPr sz="2600">
              <a:latin typeface="Arial"/>
              <a:cs typeface="Arial"/>
            </a:endParaRPr>
          </a:p>
          <a:p>
            <a:pPr marL="755015" lvl="1" indent="-285115">
              <a:lnSpc>
                <a:spcPct val="100000"/>
              </a:lnSpc>
              <a:spcBef>
                <a:spcPts val="310"/>
              </a:spcBef>
              <a:buChar char="–"/>
              <a:tabLst>
                <a:tab pos="755650" algn="l"/>
              </a:tabLst>
            </a:pPr>
            <a:r>
              <a:rPr sz="2600" spc="-5" dirty="0">
                <a:solidFill>
                  <a:srgbClr val="3E3E3E"/>
                </a:solidFill>
                <a:latin typeface="Arial"/>
                <a:cs typeface="Arial"/>
              </a:rPr>
              <a:t>Primary standards</a:t>
            </a:r>
            <a:endParaRPr sz="2600">
              <a:latin typeface="Arial"/>
              <a:cs typeface="Arial"/>
            </a:endParaRPr>
          </a:p>
          <a:p>
            <a:pPr marL="755015" lvl="1" indent="-285115">
              <a:lnSpc>
                <a:spcPct val="100000"/>
              </a:lnSpc>
              <a:spcBef>
                <a:spcPts val="315"/>
              </a:spcBef>
              <a:buChar char="–"/>
              <a:tabLst>
                <a:tab pos="755650" algn="l"/>
              </a:tabLst>
            </a:pPr>
            <a:r>
              <a:rPr sz="2600" spc="-10" dirty="0">
                <a:solidFill>
                  <a:srgbClr val="3E3E3E"/>
                </a:solidFill>
                <a:latin typeface="Arial"/>
                <a:cs typeface="Arial"/>
              </a:rPr>
              <a:t>Working</a:t>
            </a:r>
            <a:r>
              <a:rPr sz="2600" spc="-5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600" spc="-5" dirty="0">
                <a:solidFill>
                  <a:srgbClr val="3E3E3E"/>
                </a:solidFill>
                <a:latin typeface="Arial"/>
                <a:cs typeface="Arial"/>
              </a:rPr>
              <a:t>standards</a:t>
            </a:r>
            <a:endParaRPr sz="2600">
              <a:latin typeface="Arial"/>
              <a:cs typeface="Arial"/>
            </a:endParaRPr>
          </a:p>
          <a:p>
            <a:pPr marL="755015" lvl="1" indent="-285115">
              <a:lnSpc>
                <a:spcPct val="100000"/>
              </a:lnSpc>
              <a:spcBef>
                <a:spcPts val="310"/>
              </a:spcBef>
              <a:buChar char="–"/>
              <a:tabLst>
                <a:tab pos="755650" algn="l"/>
              </a:tabLst>
            </a:pPr>
            <a:r>
              <a:rPr sz="2600" spc="-15" dirty="0">
                <a:solidFill>
                  <a:srgbClr val="3E3E3E"/>
                </a:solidFill>
                <a:latin typeface="Arial"/>
                <a:cs typeface="Arial"/>
              </a:rPr>
              <a:t>Transfer</a:t>
            </a:r>
            <a:r>
              <a:rPr sz="2600" spc="-4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600" spc="-5" dirty="0">
                <a:solidFill>
                  <a:srgbClr val="3E3E3E"/>
                </a:solidFill>
                <a:latin typeface="Arial"/>
                <a:cs typeface="Arial"/>
              </a:rPr>
              <a:t>standards</a:t>
            </a:r>
            <a:endParaRPr sz="2600">
              <a:latin typeface="Arial"/>
              <a:cs typeface="Arial"/>
            </a:endParaRPr>
          </a:p>
          <a:p>
            <a:pPr marL="755015" lvl="1" indent="-285115">
              <a:lnSpc>
                <a:spcPct val="100000"/>
              </a:lnSpc>
              <a:spcBef>
                <a:spcPts val="315"/>
              </a:spcBef>
              <a:buChar char="–"/>
              <a:tabLst>
                <a:tab pos="755650" algn="l"/>
              </a:tabLst>
            </a:pPr>
            <a:r>
              <a:rPr sz="2600" spc="-5" dirty="0">
                <a:solidFill>
                  <a:srgbClr val="3E3E3E"/>
                </a:solidFill>
                <a:latin typeface="Arial"/>
                <a:cs typeface="Arial"/>
              </a:rPr>
              <a:t>Reference</a:t>
            </a:r>
            <a:r>
              <a:rPr sz="2600" spc="1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600" spc="-5" dirty="0">
                <a:solidFill>
                  <a:srgbClr val="3E3E3E"/>
                </a:solidFill>
                <a:latin typeface="Arial"/>
                <a:cs typeface="Arial"/>
              </a:rPr>
              <a:t>materials</a:t>
            </a:r>
            <a:endParaRPr sz="2600">
              <a:latin typeface="Arial"/>
              <a:cs typeface="Arial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204962" y="6733285"/>
            <a:ext cx="185991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QMS </a:t>
            </a:r>
            <a:r>
              <a:rPr sz="1200" spc="-5" dirty="0">
                <a:solidFill>
                  <a:srgbClr val="00A0AF"/>
                </a:solidFill>
                <a:latin typeface="Franklin Gothic Medium"/>
                <a:cs typeface="Franklin Gothic Medium"/>
              </a:rPr>
              <a:t>Quick </a:t>
            </a:r>
            <a:r>
              <a:rPr sz="120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Learning</a:t>
            </a:r>
            <a:r>
              <a:rPr sz="1200" spc="-7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 </a:t>
            </a:r>
            <a:r>
              <a:rPr sz="1200" spc="-5" dirty="0">
                <a:solidFill>
                  <a:srgbClr val="00A0AF"/>
                </a:solidFill>
                <a:latin typeface="Franklin Gothic Medium"/>
                <a:cs typeface="Franklin Gothic Medium"/>
              </a:rPr>
              <a:t>Activity</a:t>
            </a:r>
            <a:endParaRPr sz="1200">
              <a:latin typeface="Franklin Gothic Medium"/>
              <a:cs typeface="Franklin Gothic Medium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010917" y="6429755"/>
            <a:ext cx="1796072" cy="5524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55459" y="6259171"/>
            <a:ext cx="912958" cy="80091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06017" y="6323838"/>
            <a:ext cx="965453" cy="66446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902461" y="734060"/>
            <a:ext cx="700722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Things </a:t>
            </a:r>
            <a:r>
              <a:rPr spc="-40" dirty="0"/>
              <a:t>to </a:t>
            </a:r>
            <a:r>
              <a:rPr dirty="0"/>
              <a:t>Document </a:t>
            </a:r>
            <a:r>
              <a:rPr spc="-15" dirty="0"/>
              <a:t>for</a:t>
            </a:r>
            <a:r>
              <a:rPr spc="-75" dirty="0"/>
              <a:t> </a:t>
            </a:r>
            <a:r>
              <a:rPr spc="-5" dirty="0"/>
              <a:t>Analysis</a:t>
            </a:r>
          </a:p>
        </p:txBody>
      </p:sp>
      <p:sp>
        <p:nvSpPr>
          <p:cNvPr id="7" name="object 7"/>
          <p:cNvSpPr/>
          <p:nvPr/>
        </p:nvSpPr>
        <p:spPr>
          <a:xfrm>
            <a:off x="5987796" y="5410200"/>
            <a:ext cx="458470" cy="898525"/>
          </a:xfrm>
          <a:custGeom>
            <a:avLst/>
            <a:gdLst/>
            <a:ahLst/>
            <a:cxnLst/>
            <a:rect l="l" t="t" r="r" b="b"/>
            <a:pathLst>
              <a:path w="458470" h="898525">
                <a:moveTo>
                  <a:pt x="242316" y="872490"/>
                </a:moveTo>
                <a:lnTo>
                  <a:pt x="242315" y="6095"/>
                </a:lnTo>
                <a:lnTo>
                  <a:pt x="236220" y="0"/>
                </a:lnTo>
                <a:lnTo>
                  <a:pt x="0" y="0"/>
                </a:lnTo>
                <a:lnTo>
                  <a:pt x="0" y="26670"/>
                </a:lnTo>
                <a:lnTo>
                  <a:pt x="215646" y="26669"/>
                </a:lnTo>
                <a:lnTo>
                  <a:pt x="215646" y="13715"/>
                </a:lnTo>
                <a:lnTo>
                  <a:pt x="228600" y="26669"/>
                </a:lnTo>
                <a:lnTo>
                  <a:pt x="228600" y="872490"/>
                </a:lnTo>
                <a:lnTo>
                  <a:pt x="242316" y="872490"/>
                </a:lnTo>
                <a:close/>
              </a:path>
              <a:path w="458470" h="898525">
                <a:moveTo>
                  <a:pt x="228600" y="26669"/>
                </a:moveTo>
                <a:lnTo>
                  <a:pt x="215646" y="13715"/>
                </a:lnTo>
                <a:lnTo>
                  <a:pt x="215646" y="26669"/>
                </a:lnTo>
                <a:lnTo>
                  <a:pt x="228600" y="26669"/>
                </a:lnTo>
                <a:close/>
              </a:path>
              <a:path w="458470" h="898525">
                <a:moveTo>
                  <a:pt x="242316" y="898397"/>
                </a:moveTo>
                <a:lnTo>
                  <a:pt x="242316" y="885444"/>
                </a:lnTo>
                <a:lnTo>
                  <a:pt x="228600" y="872490"/>
                </a:lnTo>
                <a:lnTo>
                  <a:pt x="228600" y="26669"/>
                </a:lnTo>
                <a:lnTo>
                  <a:pt x="215646" y="26669"/>
                </a:lnTo>
                <a:lnTo>
                  <a:pt x="215646" y="893063"/>
                </a:lnTo>
                <a:lnTo>
                  <a:pt x="221742" y="898397"/>
                </a:lnTo>
                <a:lnTo>
                  <a:pt x="242316" y="898397"/>
                </a:lnTo>
                <a:close/>
              </a:path>
              <a:path w="458470" h="898525">
                <a:moveTo>
                  <a:pt x="457962" y="898397"/>
                </a:moveTo>
                <a:lnTo>
                  <a:pt x="457962" y="872490"/>
                </a:lnTo>
                <a:lnTo>
                  <a:pt x="228600" y="872490"/>
                </a:lnTo>
                <a:lnTo>
                  <a:pt x="242316" y="885444"/>
                </a:lnTo>
                <a:lnTo>
                  <a:pt x="242316" y="898397"/>
                </a:lnTo>
                <a:lnTo>
                  <a:pt x="457962" y="898397"/>
                </a:lnTo>
                <a:close/>
              </a:path>
            </a:pathLst>
          </a:custGeom>
          <a:solidFill>
            <a:srgbClr val="F796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987796" y="5423534"/>
            <a:ext cx="458470" cy="0"/>
          </a:xfrm>
          <a:custGeom>
            <a:avLst/>
            <a:gdLst/>
            <a:ahLst/>
            <a:cxnLst/>
            <a:rect l="l" t="t" r="r" b="b"/>
            <a:pathLst>
              <a:path w="458470">
                <a:moveTo>
                  <a:pt x="0" y="0"/>
                </a:moveTo>
                <a:lnTo>
                  <a:pt x="457962" y="0"/>
                </a:lnTo>
              </a:path>
            </a:pathLst>
          </a:custGeom>
          <a:ln w="26670">
            <a:solidFill>
              <a:srgbClr val="F796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987796" y="4538471"/>
            <a:ext cx="458470" cy="898525"/>
          </a:xfrm>
          <a:custGeom>
            <a:avLst/>
            <a:gdLst/>
            <a:ahLst/>
            <a:cxnLst/>
            <a:rect l="l" t="t" r="r" b="b"/>
            <a:pathLst>
              <a:path w="458470" h="898525">
                <a:moveTo>
                  <a:pt x="228600" y="871727"/>
                </a:moveTo>
                <a:lnTo>
                  <a:pt x="0" y="871727"/>
                </a:lnTo>
                <a:lnTo>
                  <a:pt x="0" y="898397"/>
                </a:lnTo>
                <a:lnTo>
                  <a:pt x="215645" y="898397"/>
                </a:lnTo>
                <a:lnTo>
                  <a:pt x="215645" y="885443"/>
                </a:lnTo>
                <a:lnTo>
                  <a:pt x="228600" y="871727"/>
                </a:lnTo>
                <a:close/>
              </a:path>
              <a:path w="458470" h="898525">
                <a:moveTo>
                  <a:pt x="457961" y="26669"/>
                </a:moveTo>
                <a:lnTo>
                  <a:pt x="457961" y="0"/>
                </a:lnTo>
                <a:lnTo>
                  <a:pt x="221741" y="0"/>
                </a:lnTo>
                <a:lnTo>
                  <a:pt x="215645" y="6095"/>
                </a:lnTo>
                <a:lnTo>
                  <a:pt x="215645" y="871727"/>
                </a:lnTo>
                <a:lnTo>
                  <a:pt x="228600" y="871727"/>
                </a:lnTo>
                <a:lnTo>
                  <a:pt x="228599" y="26669"/>
                </a:lnTo>
                <a:lnTo>
                  <a:pt x="242315" y="13715"/>
                </a:lnTo>
                <a:lnTo>
                  <a:pt x="242315" y="26669"/>
                </a:lnTo>
                <a:lnTo>
                  <a:pt x="457961" y="26669"/>
                </a:lnTo>
                <a:close/>
              </a:path>
              <a:path w="458470" h="898525">
                <a:moveTo>
                  <a:pt x="242315" y="892301"/>
                </a:moveTo>
                <a:lnTo>
                  <a:pt x="242315" y="26669"/>
                </a:lnTo>
                <a:lnTo>
                  <a:pt x="228599" y="26669"/>
                </a:lnTo>
                <a:lnTo>
                  <a:pt x="228600" y="871727"/>
                </a:lnTo>
                <a:lnTo>
                  <a:pt x="215645" y="885443"/>
                </a:lnTo>
                <a:lnTo>
                  <a:pt x="215645" y="898397"/>
                </a:lnTo>
                <a:lnTo>
                  <a:pt x="236220" y="898397"/>
                </a:lnTo>
                <a:lnTo>
                  <a:pt x="242315" y="892301"/>
                </a:lnTo>
                <a:close/>
              </a:path>
              <a:path w="458470" h="898525">
                <a:moveTo>
                  <a:pt x="242315" y="26669"/>
                </a:moveTo>
                <a:lnTo>
                  <a:pt x="242315" y="13715"/>
                </a:lnTo>
                <a:lnTo>
                  <a:pt x="228599" y="26669"/>
                </a:lnTo>
                <a:lnTo>
                  <a:pt x="242315" y="26669"/>
                </a:lnTo>
                <a:close/>
              </a:path>
            </a:pathLst>
          </a:custGeom>
          <a:solidFill>
            <a:srgbClr val="F796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242310" y="3666744"/>
            <a:ext cx="458470" cy="1770380"/>
          </a:xfrm>
          <a:custGeom>
            <a:avLst/>
            <a:gdLst/>
            <a:ahLst/>
            <a:cxnLst/>
            <a:rect l="l" t="t" r="r" b="b"/>
            <a:pathLst>
              <a:path w="458470" h="1770379">
                <a:moveTo>
                  <a:pt x="242316" y="1743456"/>
                </a:moveTo>
                <a:lnTo>
                  <a:pt x="242315" y="6095"/>
                </a:lnTo>
                <a:lnTo>
                  <a:pt x="236220" y="0"/>
                </a:lnTo>
                <a:lnTo>
                  <a:pt x="0" y="0"/>
                </a:lnTo>
                <a:lnTo>
                  <a:pt x="0" y="26670"/>
                </a:lnTo>
                <a:lnTo>
                  <a:pt x="215646" y="26669"/>
                </a:lnTo>
                <a:lnTo>
                  <a:pt x="215646" y="12953"/>
                </a:lnTo>
                <a:lnTo>
                  <a:pt x="229361" y="26669"/>
                </a:lnTo>
                <a:lnTo>
                  <a:pt x="229362" y="1743456"/>
                </a:lnTo>
                <a:lnTo>
                  <a:pt x="242316" y="1743456"/>
                </a:lnTo>
                <a:close/>
              </a:path>
              <a:path w="458470" h="1770379">
                <a:moveTo>
                  <a:pt x="229361" y="26669"/>
                </a:moveTo>
                <a:lnTo>
                  <a:pt x="215646" y="12953"/>
                </a:lnTo>
                <a:lnTo>
                  <a:pt x="215646" y="26669"/>
                </a:lnTo>
                <a:lnTo>
                  <a:pt x="229361" y="26669"/>
                </a:lnTo>
                <a:close/>
              </a:path>
              <a:path w="458470" h="1770379">
                <a:moveTo>
                  <a:pt x="242316" y="1770126"/>
                </a:moveTo>
                <a:lnTo>
                  <a:pt x="242316" y="1757172"/>
                </a:lnTo>
                <a:lnTo>
                  <a:pt x="229362" y="1743456"/>
                </a:lnTo>
                <a:lnTo>
                  <a:pt x="229361" y="26669"/>
                </a:lnTo>
                <a:lnTo>
                  <a:pt x="215646" y="26669"/>
                </a:lnTo>
                <a:lnTo>
                  <a:pt x="215646" y="1764030"/>
                </a:lnTo>
                <a:lnTo>
                  <a:pt x="221742" y="1770126"/>
                </a:lnTo>
                <a:lnTo>
                  <a:pt x="242316" y="1770126"/>
                </a:lnTo>
                <a:close/>
              </a:path>
              <a:path w="458470" h="1770379">
                <a:moveTo>
                  <a:pt x="457962" y="1770126"/>
                </a:moveTo>
                <a:lnTo>
                  <a:pt x="457962" y="1743456"/>
                </a:lnTo>
                <a:lnTo>
                  <a:pt x="229362" y="1743456"/>
                </a:lnTo>
                <a:lnTo>
                  <a:pt x="242316" y="1757172"/>
                </a:lnTo>
                <a:lnTo>
                  <a:pt x="242316" y="1770126"/>
                </a:lnTo>
                <a:lnTo>
                  <a:pt x="457962" y="1770126"/>
                </a:lnTo>
                <a:close/>
              </a:path>
            </a:pathLst>
          </a:custGeom>
          <a:solidFill>
            <a:srgbClr val="4BACC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242310" y="3666744"/>
            <a:ext cx="458470" cy="898525"/>
          </a:xfrm>
          <a:custGeom>
            <a:avLst/>
            <a:gdLst/>
            <a:ahLst/>
            <a:cxnLst/>
            <a:rect l="l" t="t" r="r" b="b"/>
            <a:pathLst>
              <a:path w="458470" h="898525">
                <a:moveTo>
                  <a:pt x="242316" y="871728"/>
                </a:moveTo>
                <a:lnTo>
                  <a:pt x="242315" y="6095"/>
                </a:lnTo>
                <a:lnTo>
                  <a:pt x="236220" y="0"/>
                </a:lnTo>
                <a:lnTo>
                  <a:pt x="0" y="0"/>
                </a:lnTo>
                <a:lnTo>
                  <a:pt x="0" y="26670"/>
                </a:lnTo>
                <a:lnTo>
                  <a:pt x="215646" y="26669"/>
                </a:lnTo>
                <a:lnTo>
                  <a:pt x="215646" y="12953"/>
                </a:lnTo>
                <a:lnTo>
                  <a:pt x="229361" y="26669"/>
                </a:lnTo>
                <a:lnTo>
                  <a:pt x="229362" y="871728"/>
                </a:lnTo>
                <a:lnTo>
                  <a:pt x="242316" y="871728"/>
                </a:lnTo>
                <a:close/>
              </a:path>
              <a:path w="458470" h="898525">
                <a:moveTo>
                  <a:pt x="229361" y="26669"/>
                </a:moveTo>
                <a:lnTo>
                  <a:pt x="215646" y="12953"/>
                </a:lnTo>
                <a:lnTo>
                  <a:pt x="215646" y="26669"/>
                </a:lnTo>
                <a:lnTo>
                  <a:pt x="229361" y="26669"/>
                </a:lnTo>
                <a:close/>
              </a:path>
              <a:path w="458470" h="898525">
                <a:moveTo>
                  <a:pt x="242316" y="898397"/>
                </a:moveTo>
                <a:lnTo>
                  <a:pt x="242316" y="885444"/>
                </a:lnTo>
                <a:lnTo>
                  <a:pt x="229362" y="871728"/>
                </a:lnTo>
                <a:lnTo>
                  <a:pt x="229361" y="26669"/>
                </a:lnTo>
                <a:lnTo>
                  <a:pt x="215646" y="26669"/>
                </a:lnTo>
                <a:lnTo>
                  <a:pt x="215646" y="892302"/>
                </a:lnTo>
                <a:lnTo>
                  <a:pt x="221742" y="898397"/>
                </a:lnTo>
                <a:lnTo>
                  <a:pt x="242316" y="898397"/>
                </a:lnTo>
                <a:close/>
              </a:path>
              <a:path w="458470" h="898525">
                <a:moveTo>
                  <a:pt x="457962" y="898397"/>
                </a:moveTo>
                <a:lnTo>
                  <a:pt x="457962" y="871728"/>
                </a:lnTo>
                <a:lnTo>
                  <a:pt x="229362" y="871728"/>
                </a:lnTo>
                <a:lnTo>
                  <a:pt x="242316" y="885444"/>
                </a:lnTo>
                <a:lnTo>
                  <a:pt x="242316" y="898397"/>
                </a:lnTo>
                <a:lnTo>
                  <a:pt x="457962" y="898397"/>
                </a:lnTo>
                <a:close/>
              </a:path>
            </a:pathLst>
          </a:custGeom>
          <a:solidFill>
            <a:srgbClr val="4BACC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242310" y="3680078"/>
            <a:ext cx="458470" cy="0"/>
          </a:xfrm>
          <a:custGeom>
            <a:avLst/>
            <a:gdLst/>
            <a:ahLst/>
            <a:cxnLst/>
            <a:rect l="l" t="t" r="r" b="b"/>
            <a:pathLst>
              <a:path w="458470">
                <a:moveTo>
                  <a:pt x="0" y="0"/>
                </a:moveTo>
                <a:lnTo>
                  <a:pt x="457961" y="0"/>
                </a:lnTo>
              </a:path>
            </a:pathLst>
          </a:custGeom>
          <a:ln w="26670">
            <a:solidFill>
              <a:srgbClr val="4BACC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242310" y="2795016"/>
            <a:ext cx="458470" cy="898525"/>
          </a:xfrm>
          <a:custGeom>
            <a:avLst/>
            <a:gdLst/>
            <a:ahLst/>
            <a:cxnLst/>
            <a:rect l="l" t="t" r="r" b="b"/>
            <a:pathLst>
              <a:path w="458470" h="898525">
                <a:moveTo>
                  <a:pt x="229361" y="871727"/>
                </a:moveTo>
                <a:lnTo>
                  <a:pt x="0" y="871727"/>
                </a:lnTo>
                <a:lnTo>
                  <a:pt x="0" y="898397"/>
                </a:lnTo>
                <a:lnTo>
                  <a:pt x="215646" y="898397"/>
                </a:lnTo>
                <a:lnTo>
                  <a:pt x="215646" y="884681"/>
                </a:lnTo>
                <a:lnTo>
                  <a:pt x="229361" y="871727"/>
                </a:lnTo>
                <a:close/>
              </a:path>
              <a:path w="458470" h="898525">
                <a:moveTo>
                  <a:pt x="457961" y="26669"/>
                </a:moveTo>
                <a:lnTo>
                  <a:pt x="457961" y="0"/>
                </a:lnTo>
                <a:lnTo>
                  <a:pt x="221741" y="0"/>
                </a:lnTo>
                <a:lnTo>
                  <a:pt x="215645" y="6095"/>
                </a:lnTo>
                <a:lnTo>
                  <a:pt x="215646" y="871727"/>
                </a:lnTo>
                <a:lnTo>
                  <a:pt x="229361" y="871727"/>
                </a:lnTo>
                <a:lnTo>
                  <a:pt x="229361" y="26669"/>
                </a:lnTo>
                <a:lnTo>
                  <a:pt x="242315" y="12953"/>
                </a:lnTo>
                <a:lnTo>
                  <a:pt x="242315" y="26669"/>
                </a:lnTo>
                <a:lnTo>
                  <a:pt x="457961" y="26669"/>
                </a:lnTo>
                <a:close/>
              </a:path>
              <a:path w="458470" h="898525">
                <a:moveTo>
                  <a:pt x="242315" y="892301"/>
                </a:moveTo>
                <a:lnTo>
                  <a:pt x="242315" y="26669"/>
                </a:lnTo>
                <a:lnTo>
                  <a:pt x="229361" y="26669"/>
                </a:lnTo>
                <a:lnTo>
                  <a:pt x="229361" y="871727"/>
                </a:lnTo>
                <a:lnTo>
                  <a:pt x="215646" y="884681"/>
                </a:lnTo>
                <a:lnTo>
                  <a:pt x="215646" y="898397"/>
                </a:lnTo>
                <a:lnTo>
                  <a:pt x="236220" y="898397"/>
                </a:lnTo>
                <a:lnTo>
                  <a:pt x="242315" y="892301"/>
                </a:lnTo>
                <a:close/>
              </a:path>
              <a:path w="458470" h="898525">
                <a:moveTo>
                  <a:pt x="242315" y="26669"/>
                </a:moveTo>
                <a:lnTo>
                  <a:pt x="242315" y="12953"/>
                </a:lnTo>
                <a:lnTo>
                  <a:pt x="229361" y="26669"/>
                </a:lnTo>
                <a:lnTo>
                  <a:pt x="242315" y="26669"/>
                </a:lnTo>
                <a:close/>
              </a:path>
            </a:pathLst>
          </a:custGeom>
          <a:solidFill>
            <a:srgbClr val="4BACC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242310" y="1923288"/>
            <a:ext cx="458470" cy="1770380"/>
          </a:xfrm>
          <a:custGeom>
            <a:avLst/>
            <a:gdLst/>
            <a:ahLst/>
            <a:cxnLst/>
            <a:rect l="l" t="t" r="r" b="b"/>
            <a:pathLst>
              <a:path w="458470" h="1770379">
                <a:moveTo>
                  <a:pt x="229361" y="1743455"/>
                </a:moveTo>
                <a:lnTo>
                  <a:pt x="0" y="1743455"/>
                </a:lnTo>
                <a:lnTo>
                  <a:pt x="0" y="1770125"/>
                </a:lnTo>
                <a:lnTo>
                  <a:pt x="215646" y="1770125"/>
                </a:lnTo>
                <a:lnTo>
                  <a:pt x="215646" y="1756409"/>
                </a:lnTo>
                <a:lnTo>
                  <a:pt x="229361" y="1743455"/>
                </a:lnTo>
                <a:close/>
              </a:path>
              <a:path w="458470" h="1770379">
                <a:moveTo>
                  <a:pt x="457961" y="25907"/>
                </a:moveTo>
                <a:lnTo>
                  <a:pt x="457961" y="0"/>
                </a:lnTo>
                <a:lnTo>
                  <a:pt x="221741" y="0"/>
                </a:lnTo>
                <a:lnTo>
                  <a:pt x="215645" y="5333"/>
                </a:lnTo>
                <a:lnTo>
                  <a:pt x="215646" y="1743455"/>
                </a:lnTo>
                <a:lnTo>
                  <a:pt x="229361" y="1743455"/>
                </a:lnTo>
                <a:lnTo>
                  <a:pt x="229361" y="25907"/>
                </a:lnTo>
                <a:lnTo>
                  <a:pt x="242315" y="12953"/>
                </a:lnTo>
                <a:lnTo>
                  <a:pt x="242315" y="25907"/>
                </a:lnTo>
                <a:lnTo>
                  <a:pt x="457961" y="25907"/>
                </a:lnTo>
                <a:close/>
              </a:path>
              <a:path w="458470" h="1770379">
                <a:moveTo>
                  <a:pt x="242315" y="1764029"/>
                </a:moveTo>
                <a:lnTo>
                  <a:pt x="242315" y="25907"/>
                </a:lnTo>
                <a:lnTo>
                  <a:pt x="229361" y="25907"/>
                </a:lnTo>
                <a:lnTo>
                  <a:pt x="229361" y="1743455"/>
                </a:lnTo>
                <a:lnTo>
                  <a:pt x="215646" y="1756409"/>
                </a:lnTo>
                <a:lnTo>
                  <a:pt x="215646" y="1770125"/>
                </a:lnTo>
                <a:lnTo>
                  <a:pt x="236220" y="1770125"/>
                </a:lnTo>
                <a:lnTo>
                  <a:pt x="242315" y="1764029"/>
                </a:lnTo>
                <a:close/>
              </a:path>
              <a:path w="458470" h="1770379">
                <a:moveTo>
                  <a:pt x="242315" y="25907"/>
                </a:moveTo>
                <a:lnTo>
                  <a:pt x="242315" y="12953"/>
                </a:lnTo>
                <a:lnTo>
                  <a:pt x="229361" y="25907"/>
                </a:lnTo>
                <a:lnTo>
                  <a:pt x="242315" y="25907"/>
                </a:lnTo>
                <a:close/>
              </a:path>
            </a:pathLst>
          </a:custGeom>
          <a:solidFill>
            <a:srgbClr val="4BACC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538983" y="1836419"/>
            <a:ext cx="707136" cy="368350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2637908" y="2707447"/>
            <a:ext cx="479425" cy="194373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3635"/>
              </a:lnSpc>
            </a:pPr>
            <a:r>
              <a:rPr sz="3200" spc="-10" dirty="0">
                <a:solidFill>
                  <a:srgbClr val="3E3E3E"/>
                </a:solidFill>
                <a:latin typeface="Arial"/>
                <a:cs typeface="Arial"/>
              </a:rPr>
              <a:t>Instrument</a:t>
            </a:r>
            <a:endParaRPr sz="320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3694938" y="1578863"/>
            <a:ext cx="2298954" cy="71170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4380229" y="1782572"/>
            <a:ext cx="92900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Unique</a:t>
            </a:r>
            <a:r>
              <a:rPr sz="1600" spc="-7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ID</a:t>
            </a:r>
            <a:endParaRPr sz="160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3694938" y="2452116"/>
            <a:ext cx="2298954" cy="71094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4352035" y="2654299"/>
            <a:ext cx="98425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Conditions</a:t>
            </a:r>
            <a:endParaRPr sz="160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3694938" y="3324605"/>
            <a:ext cx="2298954" cy="71170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4262120" y="3526028"/>
            <a:ext cx="116522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25" dirty="0">
                <a:solidFill>
                  <a:srgbClr val="3E3E3E"/>
                </a:solidFill>
                <a:latin typeface="Arial"/>
                <a:cs typeface="Arial"/>
              </a:rPr>
              <a:t>Temperature</a:t>
            </a:r>
            <a:endParaRPr sz="160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694938" y="4197858"/>
            <a:ext cx="2298954" cy="70713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4194302" y="4292600"/>
            <a:ext cx="1300480" cy="480059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51435" marR="5080" indent="-39370">
              <a:lnSpc>
                <a:spcPts val="1660"/>
              </a:lnSpc>
              <a:spcBef>
                <a:spcPts val="375"/>
              </a:spcBef>
            </a:pP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Column,</a:t>
            </a:r>
            <a:r>
              <a:rPr sz="1600" spc="-8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other  consumables</a:t>
            </a:r>
            <a:endParaRPr sz="160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3694938" y="5066538"/>
            <a:ext cx="2298954" cy="71094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3910838" y="5269484"/>
            <a:ext cx="186753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3E3E3E"/>
                </a:solidFill>
                <a:latin typeface="Arial"/>
                <a:cs typeface="Arial"/>
              </a:rPr>
              <a:t>Quality 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Control</a:t>
            </a:r>
            <a:r>
              <a:rPr sz="1600" spc="-7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(QC)</a:t>
            </a:r>
            <a:endParaRPr sz="1600">
              <a:latin typeface="Arial"/>
              <a:cs typeface="Arial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6438138" y="4197858"/>
            <a:ext cx="2302764" cy="70713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6966457" y="4397755"/>
            <a:ext cx="124460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Method</a:t>
            </a:r>
            <a:r>
              <a:rPr sz="1600" spc="-6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blank</a:t>
            </a:r>
            <a:endParaRPr sz="1600">
              <a:latin typeface="Arial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6438138" y="5066538"/>
            <a:ext cx="2302764" cy="710945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7271257" y="5269484"/>
            <a:ext cx="63563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Spikes</a:t>
            </a:r>
            <a:endParaRPr sz="1600">
              <a:latin typeface="Arial"/>
              <a:cs typeface="Arial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6438138" y="5939027"/>
            <a:ext cx="2302764" cy="71170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6599935" y="6141973"/>
            <a:ext cx="197802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Continuing</a:t>
            </a:r>
            <a:r>
              <a:rPr sz="1600" spc="-5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calibration</a:t>
            </a:r>
            <a:endParaRPr sz="1600">
              <a:latin typeface="Arial"/>
              <a:cs typeface="Arial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6248400" y="1676400"/>
            <a:ext cx="2895600" cy="1477518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6327902" y="1703323"/>
            <a:ext cx="2729865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96875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QC: Laboratory</a:t>
            </a:r>
            <a:r>
              <a:rPr sz="1800" spc="-114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control  samples</a:t>
            </a:r>
            <a:r>
              <a:rPr sz="1800" spc="-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(LCS);</a:t>
            </a:r>
            <a:endParaRPr sz="18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</a:pP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how prepped, lot numbers,  expiration,</a:t>
            </a:r>
            <a:r>
              <a:rPr sz="1800" spc="-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etc.</a:t>
            </a:r>
            <a:endParaRPr sz="1800">
              <a:latin typeface="Arial"/>
              <a:cs typeface="Arial"/>
            </a:endParaRP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204202" y="6733285"/>
            <a:ext cx="185991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QMS </a:t>
            </a:r>
            <a:r>
              <a:rPr sz="1200" spc="-5" dirty="0">
                <a:solidFill>
                  <a:srgbClr val="00A0AF"/>
                </a:solidFill>
                <a:latin typeface="Franklin Gothic Medium"/>
                <a:cs typeface="Franklin Gothic Medium"/>
              </a:rPr>
              <a:t>Quick </a:t>
            </a:r>
            <a:r>
              <a:rPr sz="120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Learning</a:t>
            </a:r>
            <a:r>
              <a:rPr sz="1200" spc="-7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 </a:t>
            </a:r>
            <a:r>
              <a:rPr sz="1200" spc="-5" dirty="0">
                <a:solidFill>
                  <a:srgbClr val="00A0AF"/>
                </a:solidFill>
                <a:latin typeface="Franklin Gothic Medium"/>
                <a:cs typeface="Franklin Gothic Medium"/>
              </a:rPr>
              <a:t>Activity</a:t>
            </a:r>
            <a:endParaRPr sz="1200">
              <a:latin typeface="Franklin Gothic Medium"/>
              <a:cs typeface="Franklin Gothic Medium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010917" y="6429755"/>
            <a:ext cx="1796072" cy="5524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55459" y="6259171"/>
            <a:ext cx="912958" cy="80091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914400" y="614230"/>
            <a:ext cx="6916420" cy="1245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Support </a:t>
            </a:r>
            <a:r>
              <a:rPr dirty="0"/>
              <a:t>Equipment </a:t>
            </a:r>
            <a:r>
              <a:rPr spc="-5" dirty="0"/>
              <a:t>that</a:t>
            </a:r>
            <a:r>
              <a:rPr spc="-114" dirty="0"/>
              <a:t> </a:t>
            </a:r>
            <a:r>
              <a:rPr dirty="0"/>
              <a:t>require  </a:t>
            </a:r>
            <a:r>
              <a:rPr spc="-5" dirty="0"/>
              <a:t>calibration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body" idx="1"/>
          </p:nvPr>
        </p:nvSpPr>
        <p:spPr>
          <a:xfrm>
            <a:off x="972416" y="1838547"/>
            <a:ext cx="7923530" cy="44314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spc="-5" dirty="0"/>
              <a:t>Support equipment requiring calibration</a:t>
            </a:r>
            <a:r>
              <a:rPr spc="-15" dirty="0"/>
              <a:t> </a:t>
            </a:r>
            <a:r>
              <a:rPr spc="-5" dirty="0"/>
              <a:t>includes:</a:t>
            </a:r>
          </a:p>
          <a:p>
            <a:pPr marL="755650" lvl="1" indent="-285750">
              <a:lnSpc>
                <a:spcPct val="100000"/>
              </a:lnSpc>
              <a:spcBef>
                <a:spcPts val="10"/>
              </a:spcBef>
              <a:buChar char="–"/>
              <a:tabLst>
                <a:tab pos="755015" algn="l"/>
                <a:tab pos="755650" algn="l"/>
              </a:tabLst>
            </a:pP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Balances</a:t>
            </a:r>
            <a:endParaRPr sz="2200" dirty="0">
              <a:latin typeface="Arial"/>
              <a:cs typeface="Arial"/>
            </a:endParaRPr>
          </a:p>
          <a:p>
            <a:pPr marL="755650" lvl="1" indent="-285750">
              <a:lnSpc>
                <a:spcPct val="100000"/>
              </a:lnSpc>
              <a:buChar char="–"/>
              <a:tabLst>
                <a:tab pos="755015" algn="l"/>
                <a:tab pos="755650" algn="l"/>
              </a:tabLst>
            </a:pP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Ovens</a:t>
            </a:r>
            <a:endParaRPr sz="2200" dirty="0">
              <a:latin typeface="Arial"/>
              <a:cs typeface="Arial"/>
            </a:endParaRPr>
          </a:p>
          <a:p>
            <a:pPr marL="755650" lvl="1" indent="-285750">
              <a:lnSpc>
                <a:spcPct val="100000"/>
              </a:lnSpc>
              <a:buChar char="–"/>
              <a:tabLst>
                <a:tab pos="755015" algn="l"/>
                <a:tab pos="755650" algn="l"/>
              </a:tabLst>
            </a:pP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Refrigerators</a:t>
            </a:r>
            <a:endParaRPr sz="2200" dirty="0">
              <a:latin typeface="Arial"/>
              <a:cs typeface="Arial"/>
            </a:endParaRPr>
          </a:p>
          <a:p>
            <a:pPr marL="755650" lvl="1" indent="-285750">
              <a:lnSpc>
                <a:spcPct val="100000"/>
              </a:lnSpc>
              <a:buChar char="–"/>
              <a:tabLst>
                <a:tab pos="755015" algn="l"/>
                <a:tab pos="755650" algn="l"/>
              </a:tabLst>
            </a:pP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Freezers</a:t>
            </a:r>
            <a:endParaRPr sz="2200" dirty="0">
              <a:latin typeface="Arial"/>
              <a:cs typeface="Arial"/>
            </a:endParaRPr>
          </a:p>
          <a:p>
            <a:pPr marL="755650" lvl="1" indent="-285750">
              <a:lnSpc>
                <a:spcPct val="100000"/>
              </a:lnSpc>
              <a:buChar char="–"/>
              <a:tabLst>
                <a:tab pos="755015" algn="l"/>
                <a:tab pos="755650" algn="l"/>
              </a:tabLst>
            </a:pP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Incubators</a:t>
            </a:r>
            <a:endParaRPr sz="2200" dirty="0">
              <a:latin typeface="Arial"/>
              <a:cs typeface="Arial"/>
            </a:endParaRPr>
          </a:p>
          <a:p>
            <a:pPr marL="755650" lvl="1" indent="-285750">
              <a:lnSpc>
                <a:spcPct val="100000"/>
              </a:lnSpc>
              <a:buChar char="–"/>
              <a:tabLst>
                <a:tab pos="755015" algn="l"/>
                <a:tab pos="755650" algn="l"/>
              </a:tabLst>
            </a:pPr>
            <a:r>
              <a:rPr sz="2200" spc="-20" dirty="0">
                <a:solidFill>
                  <a:srgbClr val="3E3E3E"/>
                </a:solidFill>
                <a:latin typeface="Arial"/>
                <a:cs typeface="Arial"/>
              </a:rPr>
              <a:t>Water</a:t>
            </a:r>
            <a:r>
              <a:rPr sz="2200" spc="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baths</a:t>
            </a:r>
            <a:endParaRPr sz="2200" dirty="0">
              <a:latin typeface="Arial"/>
              <a:cs typeface="Arial"/>
            </a:endParaRPr>
          </a:p>
          <a:p>
            <a:pPr marL="755650" lvl="1" indent="-285750">
              <a:lnSpc>
                <a:spcPct val="100000"/>
              </a:lnSpc>
              <a:buChar char="–"/>
              <a:tabLst>
                <a:tab pos="755015" algn="l"/>
                <a:tab pos="755650" algn="l"/>
              </a:tabLst>
            </a:pPr>
            <a:r>
              <a:rPr sz="2200" spc="-30" dirty="0">
                <a:solidFill>
                  <a:srgbClr val="3E3E3E"/>
                </a:solidFill>
                <a:latin typeface="Arial"/>
                <a:cs typeface="Arial"/>
              </a:rPr>
              <a:t>Temperature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measuring</a:t>
            </a:r>
            <a:r>
              <a:rPr sz="2200" spc="5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devices</a:t>
            </a:r>
            <a:endParaRPr sz="2200" dirty="0">
              <a:latin typeface="Arial"/>
              <a:cs typeface="Arial"/>
            </a:endParaRPr>
          </a:p>
          <a:p>
            <a:pPr marL="755650" lvl="1" indent="-285750">
              <a:lnSpc>
                <a:spcPct val="100000"/>
              </a:lnSpc>
              <a:buChar char="–"/>
              <a:tabLst>
                <a:tab pos="755015" algn="l"/>
                <a:tab pos="755650" algn="l"/>
              </a:tabLst>
            </a:pP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Thermal/pressure sample preparation</a:t>
            </a:r>
            <a:r>
              <a:rPr sz="2200" spc="2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devices</a:t>
            </a:r>
            <a:endParaRPr sz="2200" dirty="0">
              <a:latin typeface="Arial"/>
              <a:cs typeface="Arial"/>
            </a:endParaRPr>
          </a:p>
          <a:p>
            <a:pPr marL="755650" marR="852805" lvl="1" indent="-285750">
              <a:lnSpc>
                <a:spcPct val="80000"/>
              </a:lnSpc>
              <a:spcBef>
                <a:spcPts val="530"/>
              </a:spcBef>
              <a:buChar char="–"/>
              <a:tabLst>
                <a:tab pos="755015" algn="l"/>
                <a:tab pos="755650" algn="l"/>
              </a:tabLst>
            </a:pPr>
            <a:r>
              <a:rPr sz="2200" spc="-15" dirty="0">
                <a:solidFill>
                  <a:srgbClr val="3E3E3E"/>
                </a:solidFill>
                <a:latin typeface="Arial"/>
                <a:cs typeface="Arial"/>
              </a:rPr>
              <a:t>Volumetric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dispensing devices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(including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automatic  dilutor/dispensing</a:t>
            </a:r>
            <a:r>
              <a:rPr sz="2200" spc="-2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devices)</a:t>
            </a:r>
            <a:endParaRPr lang="en-US" sz="2200" dirty="0">
              <a:solidFill>
                <a:srgbClr val="3E3E3E"/>
              </a:solidFill>
              <a:latin typeface="Arial"/>
              <a:cs typeface="Arial"/>
            </a:endParaRPr>
          </a:p>
          <a:p>
            <a:pPr marL="755650" marR="852805" lvl="1" indent="-285750">
              <a:lnSpc>
                <a:spcPct val="80000"/>
              </a:lnSpc>
              <a:spcBef>
                <a:spcPts val="530"/>
              </a:spcBef>
              <a:buChar char="–"/>
              <a:tabLst>
                <a:tab pos="755015" algn="l"/>
                <a:tab pos="755650" algn="l"/>
              </a:tabLst>
            </a:pPr>
            <a:r>
              <a:rPr lang="en-US" sz="2200" dirty="0">
                <a:solidFill>
                  <a:srgbClr val="3E3E3E"/>
                </a:solidFill>
                <a:latin typeface="Arial"/>
                <a:cs typeface="Arial"/>
              </a:rPr>
              <a:t>Centrifuges</a:t>
            </a:r>
            <a:endParaRPr lang="en-US" dirty="0"/>
          </a:p>
          <a:p>
            <a:pPr marL="354965" indent="-342265">
              <a:lnSpc>
                <a:spcPts val="2990"/>
              </a:lnSpc>
              <a:buChar char="•"/>
              <a:tabLst>
                <a:tab pos="354965" algn="l"/>
                <a:tab pos="355600" algn="l"/>
              </a:tabLst>
            </a:pPr>
            <a:r>
              <a:rPr dirty="0"/>
              <a:t>If </a:t>
            </a:r>
            <a:r>
              <a:rPr spc="-5" dirty="0"/>
              <a:t>quantitative results are dependent on </a:t>
            </a:r>
            <a:r>
              <a:rPr dirty="0"/>
              <a:t>their</a:t>
            </a:r>
            <a:r>
              <a:rPr spc="-20" dirty="0"/>
              <a:t> </a:t>
            </a:r>
            <a:r>
              <a:rPr spc="-5" dirty="0"/>
              <a:t>accuracy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3802379" y="4418076"/>
            <a:ext cx="2108454" cy="21122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147054" y="5106415"/>
            <a:ext cx="1420495" cy="678180"/>
          </a:xfrm>
          <a:prstGeom prst="rect">
            <a:avLst/>
          </a:prstGeom>
        </p:spPr>
        <p:txBody>
          <a:bodyPr vert="horz" wrap="square" lIns="0" tIns="62230" rIns="0" bIns="0" rtlCol="0">
            <a:spAutoFit/>
          </a:bodyPr>
          <a:lstStyle/>
          <a:p>
            <a:pPr marL="12700" marR="5080" indent="186690">
              <a:lnSpc>
                <a:spcPts val="2380"/>
              </a:lnSpc>
              <a:spcBef>
                <a:spcPts val="490"/>
              </a:spcBef>
            </a:pPr>
            <a:r>
              <a:rPr sz="2300" spc="-10" dirty="0">
                <a:solidFill>
                  <a:srgbClr val="3E3E3E"/>
                </a:solidFill>
                <a:latin typeface="Arial"/>
                <a:cs typeface="Arial"/>
              </a:rPr>
              <a:t>Support  Equipment</a:t>
            </a:r>
            <a:endParaRPr sz="23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718310" y="5177028"/>
            <a:ext cx="1975103" cy="59664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80694" y="4883658"/>
            <a:ext cx="1475994" cy="118491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236980" y="5248147"/>
            <a:ext cx="964565" cy="422909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45720" marR="5080" indent="-33655">
              <a:lnSpc>
                <a:spcPts val="1450"/>
              </a:lnSpc>
              <a:spcBef>
                <a:spcPts val="335"/>
              </a:spcBef>
            </a:pPr>
            <a:r>
              <a:rPr sz="1400" spc="-5" dirty="0">
                <a:solidFill>
                  <a:srgbClr val="3E3E3E"/>
                </a:solidFill>
                <a:latin typeface="Arial"/>
                <a:cs typeface="Arial"/>
              </a:rPr>
              <a:t>Date of</a:t>
            </a:r>
            <a:r>
              <a:rPr sz="1400" spc="-6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400" spc="-5" dirty="0">
                <a:solidFill>
                  <a:srgbClr val="3E3E3E"/>
                </a:solidFill>
                <a:latin typeface="Arial"/>
                <a:cs typeface="Arial"/>
              </a:rPr>
              <a:t>Use  </a:t>
            </a:r>
            <a:r>
              <a:rPr sz="1400" spc="-10" dirty="0">
                <a:solidFill>
                  <a:srgbClr val="3E3E3E"/>
                </a:solidFill>
                <a:latin typeface="Arial"/>
                <a:cs typeface="Arial"/>
              </a:rPr>
              <a:t>Verification</a:t>
            </a:r>
            <a:endParaRPr sz="14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770888" y="3783838"/>
            <a:ext cx="2036825" cy="12827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80694" y="3324605"/>
            <a:ext cx="1746504" cy="121843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058672" y="3429253"/>
            <a:ext cx="1588770" cy="974725"/>
          </a:xfrm>
          <a:prstGeom prst="rect">
            <a:avLst/>
          </a:prstGeom>
        </p:spPr>
        <p:txBody>
          <a:bodyPr vert="horz" wrap="square" lIns="0" tIns="41910" rIns="0" bIns="0" rtlCol="0">
            <a:spAutoFit/>
          </a:bodyPr>
          <a:lstStyle/>
          <a:p>
            <a:pPr marL="12065" marR="5080" indent="-1270" algn="ctr">
              <a:lnSpc>
                <a:spcPct val="86200"/>
              </a:lnSpc>
              <a:spcBef>
                <a:spcPts val="330"/>
              </a:spcBef>
            </a:pPr>
            <a:r>
              <a:rPr sz="1400" spc="-5" dirty="0">
                <a:solidFill>
                  <a:srgbClr val="3E3E3E"/>
                </a:solidFill>
                <a:latin typeface="Arial"/>
                <a:cs typeface="Arial"/>
              </a:rPr>
              <a:t>Maintained in  proper working  </a:t>
            </a:r>
            <a:r>
              <a:rPr sz="1400" spc="-15" dirty="0">
                <a:solidFill>
                  <a:srgbClr val="3E3E3E"/>
                </a:solidFill>
                <a:latin typeface="Arial"/>
                <a:cs typeface="Arial"/>
              </a:rPr>
              <a:t>order. </a:t>
            </a:r>
            <a:r>
              <a:rPr sz="1400" spc="-5" dirty="0">
                <a:solidFill>
                  <a:srgbClr val="3E3E3E"/>
                </a:solidFill>
                <a:latin typeface="Arial"/>
                <a:cs typeface="Arial"/>
              </a:rPr>
              <a:t>Keep</a:t>
            </a:r>
            <a:r>
              <a:rPr sz="1400" spc="-4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400" spc="-5" dirty="0">
                <a:solidFill>
                  <a:srgbClr val="3E3E3E"/>
                </a:solidFill>
                <a:latin typeface="Arial"/>
                <a:cs typeface="Arial"/>
              </a:rPr>
              <a:t>records  of repair and  maintenance</a:t>
            </a:r>
            <a:endParaRPr sz="14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563367" y="2235707"/>
            <a:ext cx="1692402" cy="22479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612391" y="1612391"/>
            <a:ext cx="2195322" cy="144322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875535" y="1830577"/>
            <a:ext cx="1667510" cy="783548"/>
          </a:xfrm>
          <a:prstGeom prst="rect">
            <a:avLst/>
          </a:prstGeom>
        </p:spPr>
        <p:txBody>
          <a:bodyPr vert="horz" wrap="square" lIns="0" tIns="41910" rIns="0" bIns="0" rtlCol="0">
            <a:spAutoFit/>
          </a:bodyPr>
          <a:lstStyle/>
          <a:p>
            <a:pPr marL="12700" marR="5080" algn="ctr">
              <a:lnSpc>
                <a:spcPct val="86200"/>
              </a:lnSpc>
              <a:spcBef>
                <a:spcPts val="330"/>
              </a:spcBef>
            </a:pPr>
            <a:r>
              <a:rPr sz="1400" spc="-5" dirty="0">
                <a:solidFill>
                  <a:srgbClr val="3E3E3E"/>
                </a:solidFill>
                <a:latin typeface="Arial"/>
                <a:cs typeface="Arial"/>
              </a:rPr>
              <a:t>Calibrated or</a:t>
            </a:r>
            <a:r>
              <a:rPr sz="1400" spc="-2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400" spc="-5" dirty="0">
                <a:solidFill>
                  <a:srgbClr val="3E3E3E"/>
                </a:solidFill>
                <a:latin typeface="Arial"/>
                <a:cs typeface="Arial"/>
              </a:rPr>
              <a:t>verified  annually using a  recognized </a:t>
            </a:r>
            <a:r>
              <a:rPr lang="en-US" sz="1400" spc="-5" dirty="0">
                <a:solidFill>
                  <a:srgbClr val="3E3E3E"/>
                </a:solidFill>
                <a:latin typeface="Arial"/>
                <a:cs typeface="Arial"/>
              </a:rPr>
              <a:t>SI </a:t>
            </a:r>
            <a:r>
              <a:rPr sz="1400" spc="-5" dirty="0">
                <a:solidFill>
                  <a:srgbClr val="3E3E3E"/>
                </a:solidFill>
                <a:latin typeface="Arial"/>
                <a:cs typeface="Arial"/>
              </a:rPr>
              <a:t>traceable</a:t>
            </a:r>
            <a:r>
              <a:rPr sz="1400" spc="-2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400" spc="-5" dirty="0">
                <a:solidFill>
                  <a:srgbClr val="3E3E3E"/>
                </a:solidFill>
                <a:latin typeface="Arial"/>
                <a:cs typeface="Arial"/>
              </a:rPr>
              <a:t>reference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558284" y="1980438"/>
            <a:ext cx="597407" cy="231038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014978" y="1321307"/>
            <a:ext cx="1684020" cy="131826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4161537" y="1476248"/>
            <a:ext cx="1390650" cy="974725"/>
          </a:xfrm>
          <a:prstGeom prst="rect">
            <a:avLst/>
          </a:prstGeom>
        </p:spPr>
        <p:txBody>
          <a:bodyPr vert="horz" wrap="square" lIns="0" tIns="41910" rIns="0" bIns="0" rtlCol="0">
            <a:spAutoFit/>
          </a:bodyPr>
          <a:lstStyle/>
          <a:p>
            <a:pPr marL="12065" marR="5080" indent="-635" algn="ctr">
              <a:lnSpc>
                <a:spcPct val="86200"/>
              </a:lnSpc>
              <a:spcBef>
                <a:spcPts val="330"/>
              </a:spcBef>
            </a:pPr>
            <a:r>
              <a:rPr sz="1400" spc="-5" dirty="0">
                <a:solidFill>
                  <a:srgbClr val="3E3E3E"/>
                </a:solidFill>
                <a:latin typeface="Arial"/>
                <a:cs typeface="Arial"/>
              </a:rPr>
              <a:t>Remove from  service until  repaired or use  established  correction</a:t>
            </a:r>
            <a:r>
              <a:rPr sz="1400" spc="-4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400" spc="-5" dirty="0">
                <a:solidFill>
                  <a:srgbClr val="3E3E3E"/>
                </a:solidFill>
                <a:latin typeface="Arial"/>
                <a:cs typeface="Arial"/>
              </a:rPr>
              <a:t>factors</a:t>
            </a:r>
            <a:endParaRPr sz="140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5487161" y="2372105"/>
            <a:ext cx="1674114" cy="213283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5996940" y="1782317"/>
            <a:ext cx="2037588" cy="138531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6098540" y="2063750"/>
            <a:ext cx="1833880" cy="791210"/>
          </a:xfrm>
          <a:prstGeom prst="rect">
            <a:avLst/>
          </a:prstGeom>
        </p:spPr>
        <p:txBody>
          <a:bodyPr vert="horz" wrap="square" lIns="0" tIns="41275" rIns="0" bIns="0" rtlCol="0">
            <a:spAutoFit/>
          </a:bodyPr>
          <a:lstStyle/>
          <a:p>
            <a:pPr marL="12700" marR="5080" algn="ctr">
              <a:lnSpc>
                <a:spcPct val="86300"/>
              </a:lnSpc>
              <a:spcBef>
                <a:spcPts val="325"/>
              </a:spcBef>
            </a:pPr>
            <a:r>
              <a:rPr sz="1400" spc="-5" dirty="0">
                <a:solidFill>
                  <a:srgbClr val="3E3E3E"/>
                </a:solidFill>
                <a:latin typeface="Arial"/>
                <a:cs typeface="Arial"/>
              </a:rPr>
              <a:t>Raw data records</a:t>
            </a:r>
            <a:r>
              <a:rPr sz="1400" spc="-3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400" spc="-5" dirty="0">
                <a:solidFill>
                  <a:srgbClr val="3E3E3E"/>
                </a:solidFill>
                <a:latin typeface="Arial"/>
                <a:cs typeface="Arial"/>
              </a:rPr>
              <a:t>shall  be retained to  document equipment  performance</a:t>
            </a:r>
            <a:endParaRPr sz="1400">
              <a:latin typeface="Arial"/>
              <a:cs typeface="Arial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5930646" y="3723132"/>
            <a:ext cx="2306574" cy="137160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7418831" y="3287267"/>
            <a:ext cx="1480566" cy="1185672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7484629" y="3467353"/>
            <a:ext cx="1351915" cy="791210"/>
          </a:xfrm>
          <a:prstGeom prst="rect">
            <a:avLst/>
          </a:prstGeom>
        </p:spPr>
        <p:txBody>
          <a:bodyPr vert="horz" wrap="square" lIns="0" tIns="41275" rIns="0" bIns="0" rtlCol="0">
            <a:spAutoFit/>
          </a:bodyPr>
          <a:lstStyle/>
          <a:p>
            <a:pPr marL="12700" marR="5080" indent="-1270" algn="ctr">
              <a:lnSpc>
                <a:spcPct val="86300"/>
              </a:lnSpc>
              <a:spcBef>
                <a:spcPts val="325"/>
              </a:spcBef>
            </a:pPr>
            <a:r>
              <a:rPr sz="1400" spc="-5" dirty="0">
                <a:solidFill>
                  <a:srgbClr val="3E3E3E"/>
                </a:solidFill>
                <a:latin typeface="Arial"/>
                <a:cs typeface="Arial"/>
              </a:rPr>
              <a:t>On each day of  use, equipment  shall be</a:t>
            </a:r>
            <a:r>
              <a:rPr sz="1400" spc="-4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400" spc="-5" dirty="0">
                <a:solidFill>
                  <a:srgbClr val="3E3E3E"/>
                </a:solidFill>
                <a:latin typeface="Arial"/>
                <a:cs typeface="Arial"/>
              </a:rPr>
              <a:t>checked  and</a:t>
            </a:r>
            <a:r>
              <a:rPr sz="1400" spc="-5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400" spc="-5" dirty="0">
                <a:solidFill>
                  <a:srgbClr val="3E3E3E"/>
                </a:solidFill>
                <a:latin typeface="Arial"/>
                <a:cs typeface="Arial"/>
              </a:rPr>
              <a:t>documented</a:t>
            </a:r>
            <a:endParaRPr sz="140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6039611" y="5175503"/>
            <a:ext cx="2310384" cy="596646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7339583" y="4721352"/>
            <a:ext cx="2020823" cy="1501139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7512052" y="4795520"/>
            <a:ext cx="1676400" cy="1153521"/>
          </a:xfrm>
          <a:prstGeom prst="rect">
            <a:avLst/>
          </a:prstGeom>
        </p:spPr>
        <p:txBody>
          <a:bodyPr vert="horz" wrap="square" lIns="0" tIns="41275" rIns="0" bIns="0" rtlCol="0">
            <a:spAutoFit/>
          </a:bodyPr>
          <a:lstStyle/>
          <a:p>
            <a:pPr marL="12700" marR="5080" indent="-1905" algn="ctr">
              <a:lnSpc>
                <a:spcPct val="86300"/>
              </a:lnSpc>
              <a:spcBef>
                <a:spcPts val="325"/>
              </a:spcBef>
            </a:pPr>
            <a:r>
              <a:rPr sz="1400" spc="-10" dirty="0">
                <a:solidFill>
                  <a:srgbClr val="3E3E3E"/>
                </a:solidFill>
                <a:latin typeface="Arial"/>
                <a:cs typeface="Arial"/>
              </a:rPr>
              <a:t>Volumetric </a:t>
            </a:r>
            <a:r>
              <a:rPr sz="1400" spc="-5" dirty="0">
                <a:solidFill>
                  <a:srgbClr val="3E3E3E"/>
                </a:solidFill>
                <a:latin typeface="Arial"/>
                <a:cs typeface="Arial"/>
              </a:rPr>
              <a:t>devices  (except Class A  glassware and</a:t>
            </a:r>
            <a:r>
              <a:rPr sz="1400" spc="-4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400" spc="-5" dirty="0">
                <a:solidFill>
                  <a:srgbClr val="3E3E3E"/>
                </a:solidFill>
                <a:latin typeface="Arial"/>
                <a:cs typeface="Arial"/>
              </a:rPr>
              <a:t>Glass  microliter syringes)  shall be checked  </a:t>
            </a:r>
            <a:r>
              <a:rPr lang="en-US" sz="1400" spc="-5" dirty="0">
                <a:solidFill>
                  <a:srgbClr val="3E3E3E"/>
                </a:solidFill>
                <a:latin typeface="Arial"/>
                <a:cs typeface="Arial"/>
              </a:rPr>
              <a:t>on a planned basis</a:t>
            </a:r>
            <a:endParaRPr sz="1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1700" y="734060"/>
            <a:ext cx="410654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45" dirty="0"/>
              <a:t>Terms </a:t>
            </a:r>
            <a:r>
              <a:rPr dirty="0"/>
              <a:t>&amp;</a:t>
            </a:r>
            <a:r>
              <a:rPr spc="-45" dirty="0"/>
              <a:t> </a:t>
            </a:r>
            <a:r>
              <a:rPr spc="-20" dirty="0"/>
              <a:t>Acronyms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sz="half" idx="2"/>
          </p:nvPr>
        </p:nvSpPr>
        <p:spPr>
          <a:xfrm>
            <a:off x="993139" y="1550162"/>
            <a:ext cx="3655061" cy="401840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1800" b="1" spc="-5" dirty="0">
                <a:latin typeface="Arial"/>
                <a:cs typeface="Arial"/>
              </a:rPr>
              <a:t>Calibration</a:t>
            </a:r>
            <a:r>
              <a:rPr sz="1800" spc="-5" dirty="0"/>
              <a:t>-the comparison </a:t>
            </a:r>
            <a:r>
              <a:rPr sz="1800" spc="-10" dirty="0"/>
              <a:t>of  </a:t>
            </a:r>
            <a:r>
              <a:rPr sz="1800" spc="-5" dirty="0"/>
              <a:t>two </a:t>
            </a:r>
            <a:r>
              <a:rPr sz="1800" spc="-10" dirty="0"/>
              <a:t>measurement devices or  </a:t>
            </a:r>
            <a:r>
              <a:rPr sz="1800" spc="-5" dirty="0"/>
              <a:t>systems </a:t>
            </a:r>
            <a:r>
              <a:rPr lang="en-US" sz="1800" spc="-5" dirty="0"/>
              <a:t>(</a:t>
            </a:r>
            <a:r>
              <a:rPr sz="1800" spc="-5" dirty="0"/>
              <a:t>one of </a:t>
            </a:r>
            <a:r>
              <a:rPr sz="1800" spc="-10" dirty="0"/>
              <a:t>known  uncertainty </a:t>
            </a:r>
            <a:r>
              <a:rPr lang="en-US" sz="1800" spc="-10" dirty="0"/>
              <a:t>[</a:t>
            </a:r>
            <a:r>
              <a:rPr sz="1800" spc="-5" dirty="0"/>
              <a:t>your </a:t>
            </a:r>
            <a:r>
              <a:rPr sz="1800" spc="-10" dirty="0"/>
              <a:t>standard</a:t>
            </a:r>
            <a:r>
              <a:rPr lang="en-US" sz="1800" spc="-10" dirty="0"/>
              <a:t>]</a:t>
            </a:r>
            <a:r>
              <a:rPr sz="1800" spc="-10" dirty="0"/>
              <a:t> </a:t>
            </a:r>
            <a:r>
              <a:rPr sz="1800" spc="-5" dirty="0"/>
              <a:t>and one of </a:t>
            </a:r>
            <a:r>
              <a:rPr sz="1800" spc="-10" dirty="0"/>
              <a:t>unknown </a:t>
            </a:r>
            <a:r>
              <a:rPr sz="1800" spc="-10"/>
              <a:t>uncertainty </a:t>
            </a:r>
            <a:r>
              <a:rPr lang="en-US" sz="1800" spc="-10"/>
              <a:t>[</a:t>
            </a:r>
            <a:r>
              <a:rPr sz="1800" spc="-5"/>
              <a:t>your test </a:t>
            </a:r>
            <a:r>
              <a:rPr sz="1800" spc="-10"/>
              <a:t>equipment</a:t>
            </a:r>
            <a:r>
              <a:rPr lang="en-US" sz="1800" spc="-10"/>
              <a:t>])</a:t>
            </a:r>
            <a:endParaRPr sz="1800" spc="-10" dirty="0"/>
          </a:p>
          <a:p>
            <a:pPr marL="355600" marR="179070" indent="-342900">
              <a:lnSpc>
                <a:spcPct val="100000"/>
              </a:lnSpc>
              <a:spcBef>
                <a:spcPts val="48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1800" b="1" spc="-5" dirty="0">
                <a:latin typeface="Arial"/>
                <a:cs typeface="Arial"/>
              </a:rPr>
              <a:t>Equipment-  </a:t>
            </a:r>
            <a:r>
              <a:rPr sz="1800" spc="-5" dirty="0"/>
              <a:t>Those items of </a:t>
            </a:r>
            <a:r>
              <a:rPr sz="1800" spc="-10" dirty="0"/>
              <a:t>equipment necessary </a:t>
            </a:r>
            <a:r>
              <a:rPr sz="1800" spc="-5" dirty="0"/>
              <a:t>to </a:t>
            </a:r>
            <a:r>
              <a:rPr sz="1800" spc="-10" dirty="0"/>
              <a:t>perform </a:t>
            </a:r>
            <a:r>
              <a:rPr sz="1800" spc="-5" dirty="0"/>
              <a:t>a test and which have a </a:t>
            </a:r>
            <a:r>
              <a:rPr sz="1800" spc="-10" dirty="0"/>
              <a:t>significant effect </a:t>
            </a:r>
            <a:r>
              <a:rPr sz="1800" spc="-5" dirty="0"/>
              <a:t>on the </a:t>
            </a:r>
            <a:r>
              <a:rPr sz="1800" spc="-10" dirty="0"/>
              <a:t>uncertainty of measurement </a:t>
            </a:r>
            <a:r>
              <a:rPr sz="1800" spc="-5" dirty="0"/>
              <a:t>of test</a:t>
            </a:r>
            <a:r>
              <a:rPr sz="1800" spc="-20" dirty="0"/>
              <a:t> </a:t>
            </a:r>
            <a:r>
              <a:rPr sz="1800" spc="-10" dirty="0"/>
              <a:t>results</a:t>
            </a:r>
          </a:p>
          <a:p>
            <a:pPr marL="355600" marR="596265" indent="-342900">
              <a:lnSpc>
                <a:spcPct val="100000"/>
              </a:lnSpc>
              <a:spcBef>
                <a:spcPts val="48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1800" b="1" spc="-10" dirty="0">
                <a:latin typeface="Arial"/>
                <a:cs typeface="Arial"/>
              </a:rPr>
              <a:t>SOP</a:t>
            </a:r>
            <a:r>
              <a:rPr sz="1800" spc="-10" dirty="0"/>
              <a:t>-Standard </a:t>
            </a:r>
            <a:r>
              <a:rPr sz="1800" spc="-5" dirty="0"/>
              <a:t>Operating  </a:t>
            </a:r>
            <a:r>
              <a:rPr sz="1800" spc="-10" dirty="0"/>
              <a:t>Procedure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sz="half" idx="3"/>
          </p:nvPr>
        </p:nvSpPr>
        <p:spPr>
          <a:xfrm>
            <a:off x="5551422" y="1550924"/>
            <a:ext cx="3795395" cy="48243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889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800" b="1" spc="-10" dirty="0">
                <a:latin typeface="Arial"/>
                <a:cs typeface="Arial"/>
              </a:rPr>
              <a:t>Traceability</a:t>
            </a:r>
            <a:r>
              <a:rPr sz="1800" spc="-10" dirty="0"/>
              <a:t>-the </a:t>
            </a:r>
            <a:r>
              <a:rPr sz="1800" spc="-5" dirty="0"/>
              <a:t>property of </a:t>
            </a:r>
            <a:r>
              <a:rPr sz="1800" dirty="0"/>
              <a:t>a  </a:t>
            </a:r>
            <a:r>
              <a:rPr sz="1800" spc="-5" dirty="0"/>
              <a:t>measurement result whereby the  result can be related to </a:t>
            </a:r>
            <a:r>
              <a:rPr sz="1800" dirty="0"/>
              <a:t>a  </a:t>
            </a:r>
            <a:r>
              <a:rPr sz="1800" spc="-5" dirty="0"/>
              <a:t>reference through </a:t>
            </a:r>
            <a:r>
              <a:rPr sz="1800" dirty="0"/>
              <a:t>a </a:t>
            </a:r>
            <a:r>
              <a:rPr sz="1800" spc="-5" dirty="0"/>
              <a:t>documented  unbroken chain of calibrations,  each contributing to the  measurement</a:t>
            </a:r>
            <a:r>
              <a:rPr sz="1800" spc="5" dirty="0"/>
              <a:t> </a:t>
            </a:r>
            <a:r>
              <a:rPr sz="1800" spc="-5" dirty="0"/>
              <a:t>uncertainty</a:t>
            </a:r>
          </a:p>
          <a:p>
            <a:pPr marL="355600" marR="29845" indent="-342900">
              <a:lnSpc>
                <a:spcPct val="100000"/>
              </a:lnSpc>
              <a:spcBef>
                <a:spcPts val="38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800" b="1" spc="-15" dirty="0">
                <a:latin typeface="Arial"/>
                <a:cs typeface="Arial"/>
              </a:rPr>
              <a:t>Traceability </a:t>
            </a:r>
            <a:r>
              <a:rPr sz="1800" b="1" spc="-5" dirty="0">
                <a:latin typeface="Arial"/>
                <a:cs typeface="Arial"/>
              </a:rPr>
              <a:t>to the SI  (International System of Units)</a:t>
            </a:r>
            <a:r>
              <a:rPr sz="1800" spc="-5" dirty="0"/>
              <a:t>-  metrological traceability to </a:t>
            </a:r>
            <a:r>
              <a:rPr sz="1800" dirty="0"/>
              <a:t>a  </a:t>
            </a:r>
            <a:r>
              <a:rPr sz="1800" spc="-5" dirty="0"/>
              <a:t>measurement unit of the  International System of</a:t>
            </a:r>
            <a:r>
              <a:rPr sz="1800" spc="5" dirty="0"/>
              <a:t> </a:t>
            </a:r>
            <a:r>
              <a:rPr sz="1800" spc="-5" dirty="0"/>
              <a:t>Units</a:t>
            </a:r>
          </a:p>
          <a:p>
            <a:pPr marL="755650" marR="5080" indent="-285750">
              <a:lnSpc>
                <a:spcPct val="100000"/>
              </a:lnSpc>
              <a:spcBef>
                <a:spcPts val="384"/>
              </a:spcBef>
              <a:tabLst>
                <a:tab pos="755015" algn="l"/>
              </a:tabLst>
            </a:pPr>
            <a:r>
              <a:rPr sz="1800" dirty="0"/>
              <a:t>–	</a:t>
            </a:r>
            <a:r>
              <a:rPr sz="1800" spc="-50" dirty="0"/>
              <a:t>Test </a:t>
            </a:r>
            <a:r>
              <a:rPr sz="1800" spc="-5" dirty="0"/>
              <a:t>equipment calibration is  traceable to the </a:t>
            </a:r>
            <a:r>
              <a:rPr lang="en-US" sz="1800" spc="-5" dirty="0"/>
              <a:t>SI through </a:t>
            </a:r>
            <a:r>
              <a:rPr sz="1800" spc="-5" dirty="0"/>
              <a:t>US  National Institute Standard of  </a:t>
            </a:r>
            <a:r>
              <a:rPr sz="1800" spc="-25" dirty="0"/>
              <a:t>Technology </a:t>
            </a:r>
            <a:r>
              <a:rPr sz="1800" spc="-5" dirty="0"/>
              <a:t>(NIST</a:t>
            </a:r>
            <a:r>
              <a:rPr lang="en-US" sz="1800" spc="-5" dirty="0"/>
              <a:t>) (not traceable to NIST)</a:t>
            </a:r>
            <a:endParaRPr sz="1800" spc="-5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1700" y="734060"/>
            <a:ext cx="8089264" cy="12439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Some </a:t>
            </a:r>
            <a:r>
              <a:rPr dirty="0"/>
              <a:t>questions </a:t>
            </a:r>
            <a:r>
              <a:rPr spc="-40" dirty="0"/>
              <a:t>to</a:t>
            </a:r>
            <a:r>
              <a:rPr spc="-105" dirty="0"/>
              <a:t> </a:t>
            </a:r>
            <a:r>
              <a:rPr dirty="0"/>
              <a:t>ask</a:t>
            </a:r>
            <a:r>
              <a:rPr lang="en-US" dirty="0"/>
              <a:t> for equipment</a:t>
            </a:r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93139" y="2133600"/>
            <a:ext cx="7997825" cy="2646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330835" indent="-3429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000" i="1" spc="-5" dirty="0">
                <a:solidFill>
                  <a:srgbClr val="3E3E3E"/>
                </a:solidFill>
                <a:latin typeface="Arial"/>
                <a:cs typeface="Arial"/>
              </a:rPr>
              <a:t>Is there a system with a procedure on commissioning equipment,  verifying its performance</a:t>
            </a:r>
            <a:r>
              <a:rPr lang="en-US" sz="2000" i="1" spc="-5" dirty="0">
                <a:solidFill>
                  <a:srgbClr val="3E3E3E"/>
                </a:solidFill>
                <a:latin typeface="Arial"/>
                <a:cs typeface="Arial"/>
              </a:rPr>
              <a:t>,</a:t>
            </a:r>
            <a:r>
              <a:rPr sz="2000" i="1" spc="-5" dirty="0">
                <a:solidFill>
                  <a:srgbClr val="3E3E3E"/>
                </a:solidFill>
                <a:latin typeface="Arial"/>
                <a:cs typeface="Arial"/>
              </a:rPr>
              <a:t> and calibration prior to</a:t>
            </a:r>
            <a:r>
              <a:rPr sz="2000" i="1" spc="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i="1" spc="-5" dirty="0">
                <a:solidFill>
                  <a:srgbClr val="3E3E3E"/>
                </a:solidFill>
                <a:latin typeface="Arial"/>
                <a:cs typeface="Arial"/>
              </a:rPr>
              <a:t>use?</a:t>
            </a:r>
            <a:endParaRPr sz="2000" dirty="0">
              <a:latin typeface="Arial"/>
              <a:cs typeface="Arial"/>
            </a:endParaRPr>
          </a:p>
          <a:p>
            <a:pPr marL="355600" marR="5080" indent="-342900">
              <a:lnSpc>
                <a:spcPct val="100000"/>
              </a:lnSpc>
              <a:spcBef>
                <a:spcPts val="48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000" i="1" spc="-5" dirty="0">
                <a:solidFill>
                  <a:srgbClr val="3E3E3E"/>
                </a:solidFill>
                <a:latin typeface="Arial"/>
                <a:cs typeface="Arial"/>
              </a:rPr>
              <a:t>What is the </a:t>
            </a:r>
            <a:r>
              <a:rPr sz="2000" i="1" spc="-10" dirty="0">
                <a:solidFill>
                  <a:srgbClr val="3E3E3E"/>
                </a:solidFill>
                <a:latin typeface="Arial"/>
                <a:cs typeface="Arial"/>
              </a:rPr>
              <a:t>plan/procedure </a:t>
            </a:r>
            <a:r>
              <a:rPr sz="2000" i="1" spc="-5" dirty="0">
                <a:solidFill>
                  <a:srgbClr val="3E3E3E"/>
                </a:solidFill>
                <a:latin typeface="Arial"/>
                <a:cs typeface="Arial"/>
              </a:rPr>
              <a:t>for </a:t>
            </a:r>
            <a:r>
              <a:rPr sz="2000" i="1" spc="-10" dirty="0">
                <a:solidFill>
                  <a:srgbClr val="3E3E3E"/>
                </a:solidFill>
                <a:latin typeface="Arial"/>
                <a:cs typeface="Arial"/>
              </a:rPr>
              <a:t>continuing calibration </a:t>
            </a:r>
            <a:r>
              <a:rPr sz="2000" i="1" spc="-5" dirty="0">
                <a:solidFill>
                  <a:srgbClr val="3E3E3E"/>
                </a:solidFill>
                <a:latin typeface="Arial"/>
                <a:cs typeface="Arial"/>
              </a:rPr>
              <a:t>and </a:t>
            </a:r>
            <a:r>
              <a:rPr sz="2000" i="1" spc="-10" dirty="0">
                <a:solidFill>
                  <a:srgbClr val="3E3E3E"/>
                </a:solidFill>
                <a:latin typeface="Arial"/>
                <a:cs typeface="Arial"/>
              </a:rPr>
              <a:t>verification  </a:t>
            </a:r>
            <a:r>
              <a:rPr sz="2000" i="1" spc="-5" dirty="0">
                <a:solidFill>
                  <a:srgbClr val="3E3E3E"/>
                </a:solidFill>
                <a:latin typeface="Arial"/>
                <a:cs typeface="Arial"/>
              </a:rPr>
              <a:t>of the </a:t>
            </a:r>
            <a:r>
              <a:rPr sz="2000" i="1" spc="-10" dirty="0">
                <a:solidFill>
                  <a:srgbClr val="3E3E3E"/>
                </a:solidFill>
                <a:latin typeface="Arial"/>
                <a:cs typeface="Arial"/>
              </a:rPr>
              <a:t>equipment’s</a:t>
            </a:r>
            <a:r>
              <a:rPr sz="2000" i="1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i="1" spc="-10" dirty="0">
                <a:solidFill>
                  <a:srgbClr val="3E3E3E"/>
                </a:solidFill>
                <a:latin typeface="Arial"/>
                <a:cs typeface="Arial"/>
              </a:rPr>
              <a:t>performance?</a:t>
            </a:r>
            <a:endParaRPr sz="2000" dirty="0">
              <a:latin typeface="Arial"/>
              <a:cs typeface="Arial"/>
            </a:endParaRPr>
          </a:p>
          <a:p>
            <a:pPr marL="355600" marR="1147445" indent="-342900">
              <a:lnSpc>
                <a:spcPct val="100000"/>
              </a:lnSpc>
              <a:spcBef>
                <a:spcPts val="48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000" i="1" spc="-5" dirty="0">
                <a:solidFill>
                  <a:srgbClr val="3E3E3E"/>
                </a:solidFill>
                <a:latin typeface="Arial"/>
                <a:cs typeface="Arial"/>
              </a:rPr>
              <a:t>Are there records that show the continuing calibration and  verification is ongoing on regularly scheduled</a:t>
            </a:r>
            <a:r>
              <a:rPr sz="2000" i="1" spc="10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i="1" spc="-5" dirty="0">
                <a:solidFill>
                  <a:srgbClr val="3E3E3E"/>
                </a:solidFill>
                <a:latin typeface="Arial"/>
                <a:cs typeface="Arial"/>
              </a:rPr>
              <a:t>intervals?</a:t>
            </a:r>
            <a:endParaRPr sz="2000" dirty="0">
              <a:latin typeface="Arial"/>
              <a:cs typeface="Arial"/>
            </a:endParaRPr>
          </a:p>
          <a:p>
            <a:pPr marL="355600" marR="233679" indent="-342900">
              <a:lnSpc>
                <a:spcPct val="100000"/>
              </a:lnSpc>
              <a:spcBef>
                <a:spcPts val="48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000" i="1" spc="-5" dirty="0">
                <a:solidFill>
                  <a:srgbClr val="3E3E3E"/>
                </a:solidFill>
                <a:latin typeface="Arial"/>
                <a:cs typeface="Arial"/>
              </a:rPr>
              <a:t>Are there labels that a user may see </a:t>
            </a:r>
            <a:r>
              <a:rPr sz="2000" i="1" spc="-10" dirty="0">
                <a:solidFill>
                  <a:srgbClr val="3E3E3E"/>
                </a:solidFill>
                <a:latin typeface="Arial"/>
                <a:cs typeface="Arial"/>
              </a:rPr>
              <a:t>immediately </a:t>
            </a:r>
            <a:r>
              <a:rPr sz="2000" i="1" spc="-5" dirty="0">
                <a:solidFill>
                  <a:srgbClr val="3E3E3E"/>
                </a:solidFill>
                <a:latin typeface="Arial"/>
                <a:cs typeface="Arial"/>
              </a:rPr>
              <a:t>to </a:t>
            </a:r>
            <a:r>
              <a:rPr sz="2000" i="1" spc="-10" dirty="0">
                <a:solidFill>
                  <a:srgbClr val="3E3E3E"/>
                </a:solidFill>
                <a:latin typeface="Arial"/>
                <a:cs typeface="Arial"/>
              </a:rPr>
              <a:t>determine the  </a:t>
            </a:r>
            <a:r>
              <a:rPr sz="2000" i="1" spc="-5" dirty="0">
                <a:solidFill>
                  <a:srgbClr val="3E3E3E"/>
                </a:solidFill>
                <a:latin typeface="Arial"/>
                <a:cs typeface="Arial"/>
              </a:rPr>
              <a:t>status of the regular checks and</a:t>
            </a:r>
            <a:r>
              <a:rPr sz="2000" i="1" spc="-2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i="1" spc="-5" dirty="0">
                <a:solidFill>
                  <a:srgbClr val="3E3E3E"/>
                </a:solidFill>
                <a:latin typeface="Arial"/>
                <a:cs typeface="Arial"/>
              </a:rPr>
              <a:t>calibrations?</a:t>
            </a:r>
            <a:endParaRPr sz="2000" dirty="0">
              <a:latin typeface="Arial"/>
              <a:cs typeface="Arial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1700" y="734060"/>
            <a:ext cx="248158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References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93139" y="1753311"/>
            <a:ext cx="7246620" cy="1196340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156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sz="3200" spc="-10" dirty="0">
                <a:solidFill>
                  <a:srgbClr val="3E3E3E"/>
                </a:solidFill>
                <a:latin typeface="Arial"/>
                <a:cs typeface="Arial"/>
              </a:rPr>
              <a:t>ISO/IEC 17025:2017</a:t>
            </a:r>
          </a:p>
          <a:p>
            <a:pPr marL="755650" lvl="1" indent="-285750">
              <a:spcBef>
                <a:spcPts val="1280"/>
              </a:spcBef>
              <a:buClr>
                <a:srgbClr val="3E3E3E"/>
              </a:buClr>
              <a:buFontTx/>
              <a:buChar char="–"/>
              <a:tabLst>
                <a:tab pos="755650" algn="l"/>
              </a:tabLst>
            </a:pPr>
            <a:r>
              <a:rPr lang="en-US" sz="2800" spc="-10" dirty="0">
                <a:solidFill>
                  <a:srgbClr val="3E3E3E"/>
                </a:solidFill>
                <a:latin typeface="Arial"/>
                <a:cs typeface="Arial"/>
                <a:hlinkClick r:id="rId3"/>
              </a:rPr>
              <a:t>https://www.iso.org/standard/66912.html</a:t>
            </a:r>
            <a:r>
              <a:rPr lang="en-US" sz="2800" spc="-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133600" y="1676400"/>
            <a:ext cx="6019800" cy="4501515"/>
          </a:xfrm>
          <a:custGeom>
            <a:avLst/>
            <a:gdLst/>
            <a:ahLst/>
            <a:cxnLst/>
            <a:rect l="l" t="t" r="r" b="b"/>
            <a:pathLst>
              <a:path w="6019800" h="4501515">
                <a:moveTo>
                  <a:pt x="0" y="0"/>
                </a:moveTo>
                <a:lnTo>
                  <a:pt x="0" y="4501134"/>
                </a:lnTo>
                <a:lnTo>
                  <a:pt x="6019800" y="4501133"/>
                </a:lnTo>
                <a:lnTo>
                  <a:pt x="6019800" y="0"/>
                </a:lnTo>
                <a:lnTo>
                  <a:pt x="0" y="0"/>
                </a:lnTo>
                <a:close/>
              </a:path>
            </a:pathLst>
          </a:custGeom>
          <a:solidFill>
            <a:srgbClr val="EAF4F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495800" y="1676400"/>
            <a:ext cx="1295400" cy="1009015"/>
          </a:xfrm>
          <a:custGeom>
            <a:avLst/>
            <a:gdLst/>
            <a:ahLst/>
            <a:cxnLst/>
            <a:rect l="l" t="t" r="r" b="b"/>
            <a:pathLst>
              <a:path w="1295400" h="1009014">
                <a:moveTo>
                  <a:pt x="1295400" y="1008888"/>
                </a:moveTo>
                <a:lnTo>
                  <a:pt x="647699" y="0"/>
                </a:lnTo>
                <a:lnTo>
                  <a:pt x="0" y="1008888"/>
                </a:lnTo>
                <a:lnTo>
                  <a:pt x="1295400" y="1008888"/>
                </a:lnTo>
                <a:close/>
              </a:path>
            </a:pathLst>
          </a:custGeom>
          <a:solidFill>
            <a:srgbClr val="CCC1D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482084" y="1663445"/>
            <a:ext cx="1323975" cy="1035050"/>
          </a:xfrm>
          <a:custGeom>
            <a:avLst/>
            <a:gdLst/>
            <a:ahLst/>
            <a:cxnLst/>
            <a:rect l="l" t="t" r="r" b="b"/>
            <a:pathLst>
              <a:path w="1323975" h="1035050">
                <a:moveTo>
                  <a:pt x="1323593" y="1024128"/>
                </a:moveTo>
                <a:lnTo>
                  <a:pt x="1322831" y="1018794"/>
                </a:lnTo>
                <a:lnTo>
                  <a:pt x="1320545" y="1014984"/>
                </a:lnTo>
                <a:lnTo>
                  <a:pt x="672845" y="6096"/>
                </a:lnTo>
                <a:lnTo>
                  <a:pt x="670559" y="2286"/>
                </a:lnTo>
                <a:lnTo>
                  <a:pt x="665987" y="0"/>
                </a:lnTo>
                <a:lnTo>
                  <a:pt x="657605" y="0"/>
                </a:lnTo>
                <a:lnTo>
                  <a:pt x="653033" y="2286"/>
                </a:lnTo>
                <a:lnTo>
                  <a:pt x="650747" y="6096"/>
                </a:lnTo>
                <a:lnTo>
                  <a:pt x="3047" y="1014984"/>
                </a:lnTo>
                <a:lnTo>
                  <a:pt x="0" y="1018794"/>
                </a:lnTo>
                <a:lnTo>
                  <a:pt x="0" y="1024128"/>
                </a:lnTo>
                <a:lnTo>
                  <a:pt x="2285" y="1027938"/>
                </a:lnTo>
                <a:lnTo>
                  <a:pt x="4571" y="1032510"/>
                </a:lnTo>
                <a:lnTo>
                  <a:pt x="9143" y="1034796"/>
                </a:lnTo>
                <a:lnTo>
                  <a:pt x="13715" y="1034796"/>
                </a:lnTo>
                <a:lnTo>
                  <a:pt x="13715" y="1008888"/>
                </a:lnTo>
                <a:lnTo>
                  <a:pt x="37874" y="1008888"/>
                </a:lnTo>
                <a:lnTo>
                  <a:pt x="650747" y="54968"/>
                </a:lnTo>
                <a:lnTo>
                  <a:pt x="650747" y="20574"/>
                </a:lnTo>
                <a:lnTo>
                  <a:pt x="672845" y="20574"/>
                </a:lnTo>
                <a:lnTo>
                  <a:pt x="672845" y="54968"/>
                </a:lnTo>
                <a:lnTo>
                  <a:pt x="1285719" y="1008888"/>
                </a:lnTo>
                <a:lnTo>
                  <a:pt x="1309115" y="1008888"/>
                </a:lnTo>
                <a:lnTo>
                  <a:pt x="1309115" y="1034796"/>
                </a:lnTo>
                <a:lnTo>
                  <a:pt x="1314449" y="1034796"/>
                </a:lnTo>
                <a:lnTo>
                  <a:pt x="1319021" y="1032510"/>
                </a:lnTo>
                <a:lnTo>
                  <a:pt x="1321307" y="1027938"/>
                </a:lnTo>
                <a:lnTo>
                  <a:pt x="1323593" y="1024128"/>
                </a:lnTo>
                <a:close/>
              </a:path>
              <a:path w="1323975" h="1035050">
                <a:moveTo>
                  <a:pt x="37874" y="1008888"/>
                </a:moveTo>
                <a:lnTo>
                  <a:pt x="13715" y="1008888"/>
                </a:lnTo>
                <a:lnTo>
                  <a:pt x="25145" y="1028700"/>
                </a:lnTo>
                <a:lnTo>
                  <a:pt x="37874" y="1008888"/>
                </a:lnTo>
                <a:close/>
              </a:path>
              <a:path w="1323975" h="1035050">
                <a:moveTo>
                  <a:pt x="1309115" y="1034796"/>
                </a:moveTo>
                <a:lnTo>
                  <a:pt x="1309115" y="1008888"/>
                </a:lnTo>
                <a:lnTo>
                  <a:pt x="1298447" y="1028700"/>
                </a:lnTo>
                <a:lnTo>
                  <a:pt x="1285719" y="1008888"/>
                </a:lnTo>
                <a:lnTo>
                  <a:pt x="37874" y="1008888"/>
                </a:lnTo>
                <a:lnTo>
                  <a:pt x="25145" y="1028700"/>
                </a:lnTo>
                <a:lnTo>
                  <a:pt x="13715" y="1008888"/>
                </a:lnTo>
                <a:lnTo>
                  <a:pt x="13715" y="1034796"/>
                </a:lnTo>
                <a:lnTo>
                  <a:pt x="1309115" y="1034796"/>
                </a:lnTo>
                <a:close/>
              </a:path>
              <a:path w="1323975" h="1035050">
                <a:moveTo>
                  <a:pt x="672845" y="20574"/>
                </a:moveTo>
                <a:lnTo>
                  <a:pt x="650747" y="20574"/>
                </a:lnTo>
                <a:lnTo>
                  <a:pt x="661796" y="37771"/>
                </a:lnTo>
                <a:lnTo>
                  <a:pt x="672845" y="20574"/>
                </a:lnTo>
                <a:close/>
              </a:path>
              <a:path w="1323975" h="1035050">
                <a:moveTo>
                  <a:pt x="661796" y="37771"/>
                </a:moveTo>
                <a:lnTo>
                  <a:pt x="650747" y="20574"/>
                </a:lnTo>
                <a:lnTo>
                  <a:pt x="650747" y="54968"/>
                </a:lnTo>
                <a:lnTo>
                  <a:pt x="661796" y="37771"/>
                </a:lnTo>
                <a:close/>
              </a:path>
              <a:path w="1323975" h="1035050">
                <a:moveTo>
                  <a:pt x="672845" y="54968"/>
                </a:moveTo>
                <a:lnTo>
                  <a:pt x="672845" y="20574"/>
                </a:lnTo>
                <a:lnTo>
                  <a:pt x="661796" y="37771"/>
                </a:lnTo>
                <a:lnTo>
                  <a:pt x="672845" y="54968"/>
                </a:lnTo>
                <a:close/>
              </a:path>
              <a:path w="1323975" h="1035050">
                <a:moveTo>
                  <a:pt x="1309115" y="1008888"/>
                </a:moveTo>
                <a:lnTo>
                  <a:pt x="1285719" y="1008888"/>
                </a:lnTo>
                <a:lnTo>
                  <a:pt x="1298447" y="1028700"/>
                </a:lnTo>
                <a:lnTo>
                  <a:pt x="1309115" y="100888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691128" y="2685288"/>
            <a:ext cx="2905760" cy="1163955"/>
          </a:xfrm>
          <a:custGeom>
            <a:avLst/>
            <a:gdLst/>
            <a:ahLst/>
            <a:cxnLst/>
            <a:rect l="l" t="t" r="r" b="b"/>
            <a:pathLst>
              <a:path w="2905759" h="1163954">
                <a:moveTo>
                  <a:pt x="2905506" y="1163573"/>
                </a:moveTo>
                <a:lnTo>
                  <a:pt x="2127504" y="0"/>
                </a:lnTo>
                <a:lnTo>
                  <a:pt x="778001" y="0"/>
                </a:lnTo>
                <a:lnTo>
                  <a:pt x="0" y="1163574"/>
                </a:lnTo>
                <a:lnTo>
                  <a:pt x="2905506" y="1163573"/>
                </a:lnTo>
                <a:close/>
              </a:path>
            </a:pathLst>
          </a:custGeom>
          <a:solidFill>
            <a:srgbClr val="B7DE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676650" y="2672333"/>
            <a:ext cx="2934970" cy="1190625"/>
          </a:xfrm>
          <a:custGeom>
            <a:avLst/>
            <a:gdLst/>
            <a:ahLst/>
            <a:cxnLst/>
            <a:rect l="l" t="t" r="r" b="b"/>
            <a:pathLst>
              <a:path w="2934970" h="1190625">
                <a:moveTo>
                  <a:pt x="2934461" y="1178814"/>
                </a:moveTo>
                <a:lnTo>
                  <a:pt x="2933700" y="1173480"/>
                </a:lnTo>
                <a:lnTo>
                  <a:pt x="2931414" y="1169670"/>
                </a:lnTo>
                <a:lnTo>
                  <a:pt x="2152650" y="5334"/>
                </a:lnTo>
                <a:lnTo>
                  <a:pt x="2150364" y="1524"/>
                </a:lnTo>
                <a:lnTo>
                  <a:pt x="2145791" y="0"/>
                </a:lnTo>
                <a:lnTo>
                  <a:pt x="788669" y="0"/>
                </a:lnTo>
                <a:lnTo>
                  <a:pt x="784097" y="1524"/>
                </a:lnTo>
                <a:lnTo>
                  <a:pt x="781811" y="5334"/>
                </a:lnTo>
                <a:lnTo>
                  <a:pt x="3047" y="1169670"/>
                </a:lnTo>
                <a:lnTo>
                  <a:pt x="761" y="1173480"/>
                </a:lnTo>
                <a:lnTo>
                  <a:pt x="0" y="1178814"/>
                </a:lnTo>
                <a:lnTo>
                  <a:pt x="2285" y="1183386"/>
                </a:lnTo>
                <a:lnTo>
                  <a:pt x="4571" y="1187196"/>
                </a:lnTo>
                <a:lnTo>
                  <a:pt x="9143" y="1190244"/>
                </a:lnTo>
                <a:lnTo>
                  <a:pt x="14477" y="1190244"/>
                </a:lnTo>
                <a:lnTo>
                  <a:pt x="14477" y="1163574"/>
                </a:lnTo>
                <a:lnTo>
                  <a:pt x="38915" y="1163574"/>
                </a:lnTo>
                <a:lnTo>
                  <a:pt x="792479" y="37651"/>
                </a:lnTo>
                <a:lnTo>
                  <a:pt x="792479" y="25908"/>
                </a:lnTo>
                <a:lnTo>
                  <a:pt x="803909" y="20574"/>
                </a:lnTo>
                <a:lnTo>
                  <a:pt x="803909" y="25908"/>
                </a:lnTo>
                <a:lnTo>
                  <a:pt x="2130552" y="25908"/>
                </a:lnTo>
                <a:lnTo>
                  <a:pt x="2130552" y="20574"/>
                </a:lnTo>
                <a:lnTo>
                  <a:pt x="2141982" y="25908"/>
                </a:lnTo>
                <a:lnTo>
                  <a:pt x="2141982" y="37651"/>
                </a:lnTo>
                <a:lnTo>
                  <a:pt x="2895546" y="1163574"/>
                </a:lnTo>
                <a:lnTo>
                  <a:pt x="2919984" y="1163574"/>
                </a:lnTo>
                <a:lnTo>
                  <a:pt x="2919984" y="1190244"/>
                </a:lnTo>
                <a:lnTo>
                  <a:pt x="2925317" y="1190244"/>
                </a:lnTo>
                <a:lnTo>
                  <a:pt x="2929890" y="1187196"/>
                </a:lnTo>
                <a:lnTo>
                  <a:pt x="2932176" y="1183386"/>
                </a:lnTo>
                <a:lnTo>
                  <a:pt x="2934461" y="1178814"/>
                </a:lnTo>
                <a:close/>
              </a:path>
              <a:path w="2934970" h="1190625">
                <a:moveTo>
                  <a:pt x="38915" y="1163574"/>
                </a:moveTo>
                <a:lnTo>
                  <a:pt x="14477" y="1163574"/>
                </a:lnTo>
                <a:lnTo>
                  <a:pt x="25145" y="1184148"/>
                </a:lnTo>
                <a:lnTo>
                  <a:pt x="38915" y="1163574"/>
                </a:lnTo>
                <a:close/>
              </a:path>
              <a:path w="2934970" h="1190625">
                <a:moveTo>
                  <a:pt x="2919984" y="1190244"/>
                </a:moveTo>
                <a:lnTo>
                  <a:pt x="2919984" y="1163574"/>
                </a:lnTo>
                <a:lnTo>
                  <a:pt x="2909316" y="1184148"/>
                </a:lnTo>
                <a:lnTo>
                  <a:pt x="2895546" y="1163574"/>
                </a:lnTo>
                <a:lnTo>
                  <a:pt x="38915" y="1163574"/>
                </a:lnTo>
                <a:lnTo>
                  <a:pt x="25145" y="1184148"/>
                </a:lnTo>
                <a:lnTo>
                  <a:pt x="14477" y="1163574"/>
                </a:lnTo>
                <a:lnTo>
                  <a:pt x="14477" y="1190244"/>
                </a:lnTo>
                <a:lnTo>
                  <a:pt x="2919984" y="1190244"/>
                </a:lnTo>
                <a:close/>
              </a:path>
              <a:path w="2934970" h="1190625">
                <a:moveTo>
                  <a:pt x="803909" y="20574"/>
                </a:moveTo>
                <a:lnTo>
                  <a:pt x="792479" y="25908"/>
                </a:lnTo>
                <a:lnTo>
                  <a:pt x="800340" y="25908"/>
                </a:lnTo>
                <a:lnTo>
                  <a:pt x="803909" y="20574"/>
                </a:lnTo>
                <a:close/>
              </a:path>
              <a:path w="2934970" h="1190625">
                <a:moveTo>
                  <a:pt x="800340" y="25908"/>
                </a:moveTo>
                <a:lnTo>
                  <a:pt x="792479" y="25908"/>
                </a:lnTo>
                <a:lnTo>
                  <a:pt x="792479" y="37651"/>
                </a:lnTo>
                <a:lnTo>
                  <a:pt x="800340" y="25908"/>
                </a:lnTo>
                <a:close/>
              </a:path>
              <a:path w="2934970" h="1190625">
                <a:moveTo>
                  <a:pt x="803909" y="25908"/>
                </a:moveTo>
                <a:lnTo>
                  <a:pt x="803909" y="20574"/>
                </a:lnTo>
                <a:lnTo>
                  <a:pt x="800340" y="25908"/>
                </a:lnTo>
                <a:lnTo>
                  <a:pt x="803909" y="25908"/>
                </a:lnTo>
                <a:close/>
              </a:path>
              <a:path w="2934970" h="1190625">
                <a:moveTo>
                  <a:pt x="2141982" y="25908"/>
                </a:moveTo>
                <a:lnTo>
                  <a:pt x="2130552" y="20574"/>
                </a:lnTo>
                <a:lnTo>
                  <a:pt x="2134121" y="25908"/>
                </a:lnTo>
                <a:lnTo>
                  <a:pt x="2141982" y="25908"/>
                </a:lnTo>
                <a:close/>
              </a:path>
              <a:path w="2934970" h="1190625">
                <a:moveTo>
                  <a:pt x="2134121" y="25908"/>
                </a:moveTo>
                <a:lnTo>
                  <a:pt x="2130552" y="20574"/>
                </a:lnTo>
                <a:lnTo>
                  <a:pt x="2130552" y="25908"/>
                </a:lnTo>
                <a:lnTo>
                  <a:pt x="2134121" y="25908"/>
                </a:lnTo>
                <a:close/>
              </a:path>
              <a:path w="2934970" h="1190625">
                <a:moveTo>
                  <a:pt x="2141982" y="37651"/>
                </a:moveTo>
                <a:lnTo>
                  <a:pt x="2141982" y="25908"/>
                </a:lnTo>
                <a:lnTo>
                  <a:pt x="2134121" y="25908"/>
                </a:lnTo>
                <a:lnTo>
                  <a:pt x="2141982" y="37651"/>
                </a:lnTo>
                <a:close/>
              </a:path>
              <a:path w="2934970" h="1190625">
                <a:moveTo>
                  <a:pt x="2919984" y="1163574"/>
                </a:moveTo>
                <a:lnTo>
                  <a:pt x="2895546" y="1163574"/>
                </a:lnTo>
                <a:lnTo>
                  <a:pt x="2909316" y="1184148"/>
                </a:lnTo>
                <a:lnTo>
                  <a:pt x="2919984" y="116357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912364" y="3848861"/>
            <a:ext cx="4463415" cy="1164590"/>
          </a:xfrm>
          <a:custGeom>
            <a:avLst/>
            <a:gdLst/>
            <a:ahLst/>
            <a:cxnLst/>
            <a:rect l="l" t="t" r="r" b="b"/>
            <a:pathLst>
              <a:path w="4463415" h="1164589">
                <a:moveTo>
                  <a:pt x="4463034" y="1164335"/>
                </a:moveTo>
                <a:lnTo>
                  <a:pt x="3684270" y="0"/>
                </a:lnTo>
                <a:lnTo>
                  <a:pt x="778763" y="0"/>
                </a:lnTo>
                <a:lnTo>
                  <a:pt x="0" y="1164336"/>
                </a:lnTo>
                <a:lnTo>
                  <a:pt x="4463034" y="1164335"/>
                </a:lnTo>
                <a:close/>
              </a:path>
            </a:pathLst>
          </a:custGeom>
          <a:solidFill>
            <a:srgbClr val="FCD5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898648" y="3835908"/>
            <a:ext cx="4490720" cy="1190625"/>
          </a:xfrm>
          <a:custGeom>
            <a:avLst/>
            <a:gdLst/>
            <a:ahLst/>
            <a:cxnLst/>
            <a:rect l="l" t="t" r="r" b="b"/>
            <a:pathLst>
              <a:path w="4490720" h="1190625">
                <a:moveTo>
                  <a:pt x="4490466" y="1179576"/>
                </a:moveTo>
                <a:lnTo>
                  <a:pt x="4490466" y="1174242"/>
                </a:lnTo>
                <a:lnTo>
                  <a:pt x="3709416" y="6096"/>
                </a:lnTo>
                <a:lnTo>
                  <a:pt x="3706368" y="2286"/>
                </a:lnTo>
                <a:lnTo>
                  <a:pt x="3702557" y="0"/>
                </a:lnTo>
                <a:lnTo>
                  <a:pt x="787908" y="0"/>
                </a:lnTo>
                <a:lnTo>
                  <a:pt x="783336" y="2286"/>
                </a:lnTo>
                <a:lnTo>
                  <a:pt x="781050" y="6096"/>
                </a:lnTo>
                <a:lnTo>
                  <a:pt x="0" y="1174242"/>
                </a:lnTo>
                <a:lnTo>
                  <a:pt x="0" y="1179576"/>
                </a:lnTo>
                <a:lnTo>
                  <a:pt x="2286" y="1183386"/>
                </a:lnTo>
                <a:lnTo>
                  <a:pt x="4572" y="1187958"/>
                </a:lnTo>
                <a:lnTo>
                  <a:pt x="9144" y="1190244"/>
                </a:lnTo>
                <a:lnTo>
                  <a:pt x="13716" y="1190244"/>
                </a:lnTo>
                <a:lnTo>
                  <a:pt x="13716" y="1164336"/>
                </a:lnTo>
                <a:lnTo>
                  <a:pt x="38144" y="1164336"/>
                </a:lnTo>
                <a:lnTo>
                  <a:pt x="792480" y="36523"/>
                </a:lnTo>
                <a:lnTo>
                  <a:pt x="792480" y="26670"/>
                </a:lnTo>
                <a:lnTo>
                  <a:pt x="803148" y="20574"/>
                </a:lnTo>
                <a:lnTo>
                  <a:pt x="803148" y="26670"/>
                </a:lnTo>
                <a:lnTo>
                  <a:pt x="3687318" y="26670"/>
                </a:lnTo>
                <a:lnTo>
                  <a:pt x="3687318" y="20574"/>
                </a:lnTo>
                <a:lnTo>
                  <a:pt x="3697986" y="26670"/>
                </a:lnTo>
                <a:lnTo>
                  <a:pt x="3697986" y="36539"/>
                </a:lnTo>
                <a:lnTo>
                  <a:pt x="4451572" y="1164336"/>
                </a:lnTo>
                <a:lnTo>
                  <a:pt x="4476750" y="1164336"/>
                </a:lnTo>
                <a:lnTo>
                  <a:pt x="4476750" y="1190244"/>
                </a:lnTo>
                <a:lnTo>
                  <a:pt x="4481322" y="1190244"/>
                </a:lnTo>
                <a:lnTo>
                  <a:pt x="4485894" y="1187958"/>
                </a:lnTo>
                <a:lnTo>
                  <a:pt x="4488180" y="1183386"/>
                </a:lnTo>
                <a:lnTo>
                  <a:pt x="4490466" y="1179576"/>
                </a:lnTo>
                <a:close/>
              </a:path>
              <a:path w="4490720" h="1190625">
                <a:moveTo>
                  <a:pt x="38144" y="1164336"/>
                </a:moveTo>
                <a:lnTo>
                  <a:pt x="13716" y="1164336"/>
                </a:lnTo>
                <a:lnTo>
                  <a:pt x="24384" y="1184910"/>
                </a:lnTo>
                <a:lnTo>
                  <a:pt x="38144" y="1164336"/>
                </a:lnTo>
                <a:close/>
              </a:path>
              <a:path w="4490720" h="1190625">
                <a:moveTo>
                  <a:pt x="4476750" y="1190244"/>
                </a:moveTo>
                <a:lnTo>
                  <a:pt x="4476750" y="1164336"/>
                </a:lnTo>
                <a:lnTo>
                  <a:pt x="4465320" y="1184910"/>
                </a:lnTo>
                <a:lnTo>
                  <a:pt x="4451572" y="1164336"/>
                </a:lnTo>
                <a:lnTo>
                  <a:pt x="38144" y="1164336"/>
                </a:lnTo>
                <a:lnTo>
                  <a:pt x="24384" y="1184910"/>
                </a:lnTo>
                <a:lnTo>
                  <a:pt x="13716" y="1164336"/>
                </a:lnTo>
                <a:lnTo>
                  <a:pt x="13716" y="1190244"/>
                </a:lnTo>
                <a:lnTo>
                  <a:pt x="4476750" y="1190244"/>
                </a:lnTo>
                <a:close/>
              </a:path>
              <a:path w="4490720" h="1190625">
                <a:moveTo>
                  <a:pt x="803148" y="20574"/>
                </a:moveTo>
                <a:lnTo>
                  <a:pt x="792480" y="26670"/>
                </a:lnTo>
                <a:lnTo>
                  <a:pt x="799070" y="26670"/>
                </a:lnTo>
                <a:lnTo>
                  <a:pt x="803148" y="20574"/>
                </a:lnTo>
                <a:close/>
              </a:path>
              <a:path w="4490720" h="1190625">
                <a:moveTo>
                  <a:pt x="799070" y="26670"/>
                </a:moveTo>
                <a:lnTo>
                  <a:pt x="792480" y="26670"/>
                </a:lnTo>
                <a:lnTo>
                  <a:pt x="792480" y="36523"/>
                </a:lnTo>
                <a:lnTo>
                  <a:pt x="799070" y="26670"/>
                </a:lnTo>
                <a:close/>
              </a:path>
              <a:path w="4490720" h="1190625">
                <a:moveTo>
                  <a:pt x="803148" y="26670"/>
                </a:moveTo>
                <a:lnTo>
                  <a:pt x="803148" y="20574"/>
                </a:lnTo>
                <a:lnTo>
                  <a:pt x="799070" y="26670"/>
                </a:lnTo>
                <a:lnTo>
                  <a:pt x="803148" y="26670"/>
                </a:lnTo>
                <a:close/>
              </a:path>
              <a:path w="4490720" h="1190625">
                <a:moveTo>
                  <a:pt x="3697986" y="26670"/>
                </a:moveTo>
                <a:lnTo>
                  <a:pt x="3687318" y="20574"/>
                </a:lnTo>
                <a:lnTo>
                  <a:pt x="3691391" y="26670"/>
                </a:lnTo>
                <a:lnTo>
                  <a:pt x="3697986" y="26670"/>
                </a:lnTo>
                <a:close/>
              </a:path>
              <a:path w="4490720" h="1190625">
                <a:moveTo>
                  <a:pt x="3691391" y="26670"/>
                </a:moveTo>
                <a:lnTo>
                  <a:pt x="3687318" y="20574"/>
                </a:lnTo>
                <a:lnTo>
                  <a:pt x="3687318" y="26670"/>
                </a:lnTo>
                <a:lnTo>
                  <a:pt x="3691391" y="26670"/>
                </a:lnTo>
                <a:close/>
              </a:path>
              <a:path w="4490720" h="1190625">
                <a:moveTo>
                  <a:pt x="3697986" y="36539"/>
                </a:moveTo>
                <a:lnTo>
                  <a:pt x="3697986" y="26670"/>
                </a:lnTo>
                <a:lnTo>
                  <a:pt x="3691391" y="26670"/>
                </a:lnTo>
                <a:lnTo>
                  <a:pt x="3697986" y="36539"/>
                </a:lnTo>
                <a:close/>
              </a:path>
              <a:path w="4490720" h="1190625">
                <a:moveTo>
                  <a:pt x="4476750" y="1164336"/>
                </a:moveTo>
                <a:lnTo>
                  <a:pt x="4451572" y="1164336"/>
                </a:lnTo>
                <a:lnTo>
                  <a:pt x="4465320" y="1184910"/>
                </a:lnTo>
                <a:lnTo>
                  <a:pt x="4476750" y="116433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133600" y="5013197"/>
            <a:ext cx="6019800" cy="1164590"/>
          </a:xfrm>
          <a:custGeom>
            <a:avLst/>
            <a:gdLst/>
            <a:ahLst/>
            <a:cxnLst/>
            <a:rect l="l" t="t" r="r" b="b"/>
            <a:pathLst>
              <a:path w="6019800" h="1164589">
                <a:moveTo>
                  <a:pt x="6019800" y="1164335"/>
                </a:moveTo>
                <a:lnTo>
                  <a:pt x="5241798" y="0"/>
                </a:lnTo>
                <a:lnTo>
                  <a:pt x="778763" y="0"/>
                </a:lnTo>
                <a:lnTo>
                  <a:pt x="0" y="1164336"/>
                </a:lnTo>
                <a:lnTo>
                  <a:pt x="6019800" y="1164335"/>
                </a:lnTo>
                <a:close/>
              </a:path>
            </a:pathLst>
          </a:custGeom>
          <a:solidFill>
            <a:srgbClr val="F9C8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119883" y="5000244"/>
            <a:ext cx="6048375" cy="1190625"/>
          </a:xfrm>
          <a:custGeom>
            <a:avLst/>
            <a:gdLst/>
            <a:ahLst/>
            <a:cxnLst/>
            <a:rect l="l" t="t" r="r" b="b"/>
            <a:pathLst>
              <a:path w="6048375" h="1190625">
                <a:moveTo>
                  <a:pt x="6047994" y="1178814"/>
                </a:moveTo>
                <a:lnTo>
                  <a:pt x="5266182" y="5334"/>
                </a:lnTo>
                <a:lnTo>
                  <a:pt x="5260086" y="0"/>
                </a:lnTo>
                <a:lnTo>
                  <a:pt x="787908" y="0"/>
                </a:lnTo>
                <a:lnTo>
                  <a:pt x="784098" y="2286"/>
                </a:lnTo>
                <a:lnTo>
                  <a:pt x="781812" y="5334"/>
                </a:lnTo>
                <a:lnTo>
                  <a:pt x="3048" y="1169670"/>
                </a:lnTo>
                <a:lnTo>
                  <a:pt x="0" y="1173480"/>
                </a:lnTo>
                <a:lnTo>
                  <a:pt x="0" y="1178814"/>
                </a:lnTo>
                <a:lnTo>
                  <a:pt x="2286" y="1183386"/>
                </a:lnTo>
                <a:lnTo>
                  <a:pt x="4572" y="1187196"/>
                </a:lnTo>
                <a:lnTo>
                  <a:pt x="9144" y="1190244"/>
                </a:lnTo>
                <a:lnTo>
                  <a:pt x="13716" y="1190244"/>
                </a:lnTo>
                <a:lnTo>
                  <a:pt x="13716" y="1163574"/>
                </a:lnTo>
                <a:lnTo>
                  <a:pt x="38902" y="1163574"/>
                </a:lnTo>
                <a:lnTo>
                  <a:pt x="792480" y="36528"/>
                </a:lnTo>
                <a:lnTo>
                  <a:pt x="792480" y="25908"/>
                </a:lnTo>
                <a:lnTo>
                  <a:pt x="803148" y="20574"/>
                </a:lnTo>
                <a:lnTo>
                  <a:pt x="803148" y="25908"/>
                </a:lnTo>
                <a:lnTo>
                  <a:pt x="5244083" y="25907"/>
                </a:lnTo>
                <a:lnTo>
                  <a:pt x="5244083" y="20574"/>
                </a:lnTo>
                <a:lnTo>
                  <a:pt x="5255514" y="25907"/>
                </a:lnTo>
                <a:lnTo>
                  <a:pt x="5255514" y="37651"/>
                </a:lnTo>
                <a:lnTo>
                  <a:pt x="6009078" y="1163573"/>
                </a:lnTo>
                <a:lnTo>
                  <a:pt x="6033516" y="1163574"/>
                </a:lnTo>
                <a:lnTo>
                  <a:pt x="6033516" y="1190244"/>
                </a:lnTo>
                <a:lnTo>
                  <a:pt x="6038850" y="1190244"/>
                </a:lnTo>
                <a:lnTo>
                  <a:pt x="6043422" y="1187196"/>
                </a:lnTo>
                <a:lnTo>
                  <a:pt x="6045708" y="1183386"/>
                </a:lnTo>
                <a:lnTo>
                  <a:pt x="6047994" y="1178814"/>
                </a:lnTo>
                <a:close/>
              </a:path>
              <a:path w="6048375" h="1190625">
                <a:moveTo>
                  <a:pt x="38902" y="1163574"/>
                </a:moveTo>
                <a:lnTo>
                  <a:pt x="13716" y="1163574"/>
                </a:lnTo>
                <a:lnTo>
                  <a:pt x="25146" y="1184148"/>
                </a:lnTo>
                <a:lnTo>
                  <a:pt x="38902" y="1163574"/>
                </a:lnTo>
                <a:close/>
              </a:path>
              <a:path w="6048375" h="1190625">
                <a:moveTo>
                  <a:pt x="6033516" y="1190244"/>
                </a:moveTo>
                <a:lnTo>
                  <a:pt x="6033516" y="1163574"/>
                </a:lnTo>
                <a:lnTo>
                  <a:pt x="6022848" y="1184148"/>
                </a:lnTo>
                <a:lnTo>
                  <a:pt x="6009078" y="1163574"/>
                </a:lnTo>
                <a:lnTo>
                  <a:pt x="38902" y="1163574"/>
                </a:lnTo>
                <a:lnTo>
                  <a:pt x="25146" y="1184148"/>
                </a:lnTo>
                <a:lnTo>
                  <a:pt x="13716" y="1163574"/>
                </a:lnTo>
                <a:lnTo>
                  <a:pt x="13716" y="1190244"/>
                </a:lnTo>
                <a:lnTo>
                  <a:pt x="6033516" y="1190244"/>
                </a:lnTo>
                <a:close/>
              </a:path>
              <a:path w="6048375" h="1190625">
                <a:moveTo>
                  <a:pt x="803148" y="20574"/>
                </a:moveTo>
                <a:lnTo>
                  <a:pt x="792480" y="25908"/>
                </a:lnTo>
                <a:lnTo>
                  <a:pt x="799581" y="25908"/>
                </a:lnTo>
                <a:lnTo>
                  <a:pt x="803148" y="20574"/>
                </a:lnTo>
                <a:close/>
              </a:path>
              <a:path w="6048375" h="1190625">
                <a:moveTo>
                  <a:pt x="799581" y="25908"/>
                </a:moveTo>
                <a:lnTo>
                  <a:pt x="792480" y="25908"/>
                </a:lnTo>
                <a:lnTo>
                  <a:pt x="792480" y="36528"/>
                </a:lnTo>
                <a:lnTo>
                  <a:pt x="799581" y="25908"/>
                </a:lnTo>
                <a:close/>
              </a:path>
              <a:path w="6048375" h="1190625">
                <a:moveTo>
                  <a:pt x="803148" y="25908"/>
                </a:moveTo>
                <a:lnTo>
                  <a:pt x="803148" y="20574"/>
                </a:lnTo>
                <a:lnTo>
                  <a:pt x="799581" y="25908"/>
                </a:lnTo>
                <a:lnTo>
                  <a:pt x="803148" y="25908"/>
                </a:lnTo>
                <a:close/>
              </a:path>
              <a:path w="6048375" h="1190625">
                <a:moveTo>
                  <a:pt x="5255514" y="25907"/>
                </a:moveTo>
                <a:lnTo>
                  <a:pt x="5244083" y="20574"/>
                </a:lnTo>
                <a:lnTo>
                  <a:pt x="5247653" y="25908"/>
                </a:lnTo>
                <a:lnTo>
                  <a:pt x="5255514" y="25907"/>
                </a:lnTo>
                <a:close/>
              </a:path>
              <a:path w="6048375" h="1190625">
                <a:moveTo>
                  <a:pt x="5247653" y="25907"/>
                </a:moveTo>
                <a:lnTo>
                  <a:pt x="5244083" y="20574"/>
                </a:lnTo>
                <a:lnTo>
                  <a:pt x="5244083" y="25907"/>
                </a:lnTo>
                <a:lnTo>
                  <a:pt x="5247653" y="25907"/>
                </a:lnTo>
                <a:close/>
              </a:path>
              <a:path w="6048375" h="1190625">
                <a:moveTo>
                  <a:pt x="5255514" y="37651"/>
                </a:moveTo>
                <a:lnTo>
                  <a:pt x="5255514" y="25907"/>
                </a:lnTo>
                <a:lnTo>
                  <a:pt x="5247653" y="25907"/>
                </a:lnTo>
                <a:lnTo>
                  <a:pt x="5255514" y="37651"/>
                </a:lnTo>
                <a:close/>
              </a:path>
              <a:path w="6048375" h="1190625">
                <a:moveTo>
                  <a:pt x="6033516" y="1163574"/>
                </a:moveTo>
                <a:lnTo>
                  <a:pt x="6009078" y="1163574"/>
                </a:lnTo>
                <a:lnTo>
                  <a:pt x="6022848" y="1184148"/>
                </a:lnTo>
                <a:lnTo>
                  <a:pt x="6033516" y="116357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2133600" y="1545740"/>
            <a:ext cx="6019800" cy="4267579"/>
          </a:xfrm>
          <a:prstGeom prst="rect">
            <a:avLst/>
          </a:prstGeom>
        </p:spPr>
        <p:txBody>
          <a:bodyPr vert="horz" wrap="square" lIns="0" tIns="163830" rIns="0" bIns="0" rtlCol="0">
            <a:spAutoFit/>
          </a:bodyPr>
          <a:lstStyle/>
          <a:p>
            <a:pPr marL="2616200" marR="2536825" algn="ctr">
              <a:lnSpc>
                <a:spcPts val="1760"/>
              </a:lnSpc>
              <a:spcBef>
                <a:spcPts val="1150"/>
              </a:spcBef>
            </a:pPr>
            <a:r>
              <a:rPr lang="en-US" spc="-5" dirty="0">
                <a:solidFill>
                  <a:srgbClr val="3E3E3E"/>
                </a:solidFill>
                <a:latin typeface="Arial"/>
                <a:cs typeface="Arial"/>
              </a:rPr>
              <a:t/>
            </a:r>
            <a:br>
              <a:rPr lang="en-US" spc="-5" dirty="0">
                <a:solidFill>
                  <a:srgbClr val="3E3E3E"/>
                </a:solidFill>
                <a:latin typeface="Arial"/>
                <a:cs typeface="Arial"/>
              </a:rPr>
            </a:br>
            <a:r>
              <a:rPr lang="en-US" spc="-5" dirty="0">
                <a:solidFill>
                  <a:srgbClr val="3E3E3E"/>
                </a:solidFill>
                <a:latin typeface="Arial"/>
                <a:cs typeface="Arial"/>
              </a:rPr>
              <a:t>Policies</a:t>
            </a:r>
            <a:r>
              <a:rPr lang="en-US" sz="1600" spc="-5" dirty="0">
                <a:solidFill>
                  <a:srgbClr val="3E3E3E"/>
                </a:solidFill>
                <a:latin typeface="Arial"/>
                <a:cs typeface="Arial"/>
              </a:rPr>
              <a:t/>
            </a:r>
            <a:br>
              <a:rPr lang="en-US" sz="1600" spc="-5" dirty="0">
                <a:solidFill>
                  <a:srgbClr val="3E3E3E"/>
                </a:solidFill>
                <a:latin typeface="Arial"/>
                <a:cs typeface="Arial"/>
              </a:rPr>
            </a:b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“What</a:t>
            </a:r>
            <a:r>
              <a:rPr sz="1600" spc="-9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we  do”</a:t>
            </a:r>
            <a:endParaRPr sz="16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800" dirty="0">
              <a:latin typeface="Times New Roman"/>
              <a:cs typeface="Times New Roman"/>
            </a:endParaRPr>
          </a:p>
          <a:p>
            <a:pPr marL="2138680" marR="2131060" algn="ctr">
              <a:lnSpc>
                <a:spcPct val="90300"/>
              </a:lnSpc>
              <a:spcBef>
                <a:spcPts val="1225"/>
              </a:spcBef>
            </a:pPr>
            <a:r>
              <a:rPr spc="-5" dirty="0">
                <a:solidFill>
                  <a:srgbClr val="3E3E3E"/>
                </a:solidFill>
                <a:latin typeface="Arial"/>
                <a:cs typeface="Arial"/>
              </a:rPr>
              <a:t>Processes </a:t>
            </a:r>
            <a:r>
              <a:rPr lang="en-US" sz="2000" spc="-5" dirty="0">
                <a:solidFill>
                  <a:srgbClr val="3E3E3E"/>
                </a:solidFill>
                <a:latin typeface="Arial"/>
                <a:cs typeface="Arial"/>
              </a:rPr>
              <a:t/>
            </a:r>
            <a:br>
              <a:rPr lang="en-US" sz="2000" spc="-5" dirty="0">
                <a:solidFill>
                  <a:srgbClr val="3E3E3E"/>
                </a:solidFill>
                <a:latin typeface="Arial"/>
                <a:cs typeface="Arial"/>
              </a:rPr>
            </a:br>
            <a:r>
              <a:rPr sz="1600" dirty="0">
                <a:solidFill>
                  <a:srgbClr val="3E3E3E"/>
                </a:solidFill>
                <a:latin typeface="Arial"/>
                <a:cs typeface="Arial"/>
              </a:rPr>
              <a:t>“How  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it</a:t>
            </a:r>
            <a:r>
              <a:rPr sz="1600" spc="-2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happens”</a:t>
            </a:r>
            <a:endParaRPr sz="16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8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150"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pc="-5" dirty="0">
                <a:solidFill>
                  <a:srgbClr val="3E3E3E"/>
                </a:solidFill>
                <a:latin typeface="Arial"/>
                <a:cs typeface="Arial"/>
              </a:rPr>
              <a:t>Procedures and Job</a:t>
            </a:r>
            <a:r>
              <a:rPr spc="-9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pc="-5" dirty="0">
                <a:solidFill>
                  <a:srgbClr val="3E3E3E"/>
                </a:solidFill>
                <a:latin typeface="Arial"/>
                <a:cs typeface="Arial"/>
              </a:rPr>
              <a:t>Aids</a:t>
            </a:r>
            <a:endParaRPr dirty="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550"/>
              </a:spcBef>
            </a:pP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“How to do</a:t>
            </a:r>
            <a:r>
              <a:rPr sz="1600" spc="-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it”</a:t>
            </a:r>
            <a:endParaRPr sz="18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800"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1385"/>
              </a:spcBef>
              <a:tabLst>
                <a:tab pos="2187575" algn="l"/>
              </a:tabLst>
            </a:pPr>
            <a:r>
              <a:rPr spc="-5" dirty="0">
                <a:solidFill>
                  <a:srgbClr val="3E3E3E"/>
                </a:solidFill>
                <a:latin typeface="Arial"/>
                <a:cs typeface="Arial"/>
              </a:rPr>
              <a:t>Forms</a:t>
            </a:r>
            <a:r>
              <a:rPr spc="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pc="-5" dirty="0">
                <a:solidFill>
                  <a:srgbClr val="3E3E3E"/>
                </a:solidFill>
                <a:latin typeface="Arial"/>
                <a:cs typeface="Arial"/>
              </a:rPr>
              <a:t>&amp;</a:t>
            </a:r>
            <a:r>
              <a:rPr spc="1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pc="-10" dirty="0">
                <a:solidFill>
                  <a:srgbClr val="3E3E3E"/>
                </a:solidFill>
                <a:latin typeface="Arial"/>
                <a:cs typeface="Arial"/>
              </a:rPr>
              <a:t>Records</a:t>
            </a:r>
            <a:r>
              <a:rPr lang="en-US" sz="2000" spc="-10" dirty="0">
                <a:solidFill>
                  <a:srgbClr val="3E3E3E"/>
                </a:solidFill>
                <a:latin typeface="Arial"/>
                <a:cs typeface="Arial"/>
              </a:rPr>
              <a:t/>
            </a:r>
            <a:br>
              <a:rPr lang="en-US" sz="2000" spc="-10" dirty="0">
                <a:solidFill>
                  <a:srgbClr val="3E3E3E"/>
                </a:solidFill>
                <a:latin typeface="Arial"/>
                <a:cs typeface="Arial"/>
              </a:rPr>
            </a:b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“What</a:t>
            </a:r>
            <a:r>
              <a:rPr sz="1600" spc="-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happened”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901700" y="734060"/>
            <a:ext cx="3910329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Some</a:t>
            </a:r>
            <a:r>
              <a:rPr spc="-90" dirty="0"/>
              <a:t> </a:t>
            </a:r>
            <a:r>
              <a:rPr dirty="0"/>
              <a:t>distinctions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06017" y="6323838"/>
            <a:ext cx="965453" cy="66446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2461" y="734060"/>
            <a:ext cx="2602739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dirty="0"/>
              <a:t>Equipment</a:t>
            </a:r>
            <a:endParaRPr spc="-10" dirty="0">
              <a:solidFill>
                <a:srgbClr val="FF0000"/>
              </a:solidFill>
            </a:endParaRPr>
          </a:p>
        </p:txBody>
      </p:sp>
      <p:sp>
        <p:nvSpPr>
          <p:cNvPr id="5" name="object 5"/>
          <p:cNvSpPr/>
          <p:nvPr/>
        </p:nvSpPr>
        <p:spPr>
          <a:xfrm>
            <a:off x="4522470" y="3933444"/>
            <a:ext cx="1276350" cy="1656080"/>
          </a:xfrm>
          <a:custGeom>
            <a:avLst/>
            <a:gdLst/>
            <a:ahLst/>
            <a:cxnLst/>
            <a:rect l="l" t="t" r="r" b="b"/>
            <a:pathLst>
              <a:path w="1276350" h="1656079">
                <a:moveTo>
                  <a:pt x="651510" y="1629918"/>
                </a:moveTo>
                <a:lnTo>
                  <a:pt x="651510" y="6095"/>
                </a:lnTo>
                <a:lnTo>
                  <a:pt x="645414" y="0"/>
                </a:lnTo>
                <a:lnTo>
                  <a:pt x="0" y="0"/>
                </a:lnTo>
                <a:lnTo>
                  <a:pt x="0" y="26670"/>
                </a:lnTo>
                <a:lnTo>
                  <a:pt x="624840" y="26669"/>
                </a:lnTo>
                <a:lnTo>
                  <a:pt x="624840" y="12953"/>
                </a:lnTo>
                <a:lnTo>
                  <a:pt x="638556" y="26669"/>
                </a:lnTo>
                <a:lnTo>
                  <a:pt x="638556" y="1629918"/>
                </a:lnTo>
                <a:lnTo>
                  <a:pt x="651510" y="1629918"/>
                </a:lnTo>
                <a:close/>
              </a:path>
              <a:path w="1276350" h="1656079">
                <a:moveTo>
                  <a:pt x="638556" y="26669"/>
                </a:moveTo>
                <a:lnTo>
                  <a:pt x="624840" y="12953"/>
                </a:lnTo>
                <a:lnTo>
                  <a:pt x="624840" y="26669"/>
                </a:lnTo>
                <a:lnTo>
                  <a:pt x="638556" y="26669"/>
                </a:lnTo>
                <a:close/>
              </a:path>
              <a:path w="1276350" h="1656079">
                <a:moveTo>
                  <a:pt x="651510" y="1655826"/>
                </a:moveTo>
                <a:lnTo>
                  <a:pt x="651510" y="1642872"/>
                </a:lnTo>
                <a:lnTo>
                  <a:pt x="638556" y="1629918"/>
                </a:lnTo>
                <a:lnTo>
                  <a:pt x="638556" y="26669"/>
                </a:lnTo>
                <a:lnTo>
                  <a:pt x="624840" y="26669"/>
                </a:lnTo>
                <a:lnTo>
                  <a:pt x="624840" y="1650492"/>
                </a:lnTo>
                <a:lnTo>
                  <a:pt x="630936" y="1655826"/>
                </a:lnTo>
                <a:lnTo>
                  <a:pt x="651510" y="1655826"/>
                </a:lnTo>
                <a:close/>
              </a:path>
              <a:path w="1276350" h="1656079">
                <a:moveTo>
                  <a:pt x="1276350" y="1655826"/>
                </a:moveTo>
                <a:lnTo>
                  <a:pt x="1276350" y="1629918"/>
                </a:lnTo>
                <a:lnTo>
                  <a:pt x="638556" y="1629918"/>
                </a:lnTo>
                <a:lnTo>
                  <a:pt x="651510" y="1642872"/>
                </a:lnTo>
                <a:lnTo>
                  <a:pt x="651510" y="1655826"/>
                </a:lnTo>
                <a:lnTo>
                  <a:pt x="1276350" y="1655826"/>
                </a:lnTo>
                <a:close/>
              </a:path>
            </a:pathLst>
          </a:custGeom>
          <a:solidFill>
            <a:srgbClr val="007F8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522470" y="3933444"/>
            <a:ext cx="1276350" cy="849630"/>
          </a:xfrm>
          <a:custGeom>
            <a:avLst/>
            <a:gdLst/>
            <a:ahLst/>
            <a:cxnLst/>
            <a:rect l="l" t="t" r="r" b="b"/>
            <a:pathLst>
              <a:path w="1276350" h="849629">
                <a:moveTo>
                  <a:pt x="651510" y="822960"/>
                </a:moveTo>
                <a:lnTo>
                  <a:pt x="651510" y="6095"/>
                </a:lnTo>
                <a:lnTo>
                  <a:pt x="645414" y="0"/>
                </a:lnTo>
                <a:lnTo>
                  <a:pt x="0" y="0"/>
                </a:lnTo>
                <a:lnTo>
                  <a:pt x="0" y="26670"/>
                </a:lnTo>
                <a:lnTo>
                  <a:pt x="624840" y="26669"/>
                </a:lnTo>
                <a:lnTo>
                  <a:pt x="624840" y="12953"/>
                </a:lnTo>
                <a:lnTo>
                  <a:pt x="638556" y="26669"/>
                </a:lnTo>
                <a:lnTo>
                  <a:pt x="638556" y="822960"/>
                </a:lnTo>
                <a:lnTo>
                  <a:pt x="651510" y="822960"/>
                </a:lnTo>
                <a:close/>
              </a:path>
              <a:path w="1276350" h="849629">
                <a:moveTo>
                  <a:pt x="638556" y="26669"/>
                </a:moveTo>
                <a:lnTo>
                  <a:pt x="624840" y="12953"/>
                </a:lnTo>
                <a:lnTo>
                  <a:pt x="624840" y="26669"/>
                </a:lnTo>
                <a:lnTo>
                  <a:pt x="638556" y="26669"/>
                </a:lnTo>
                <a:close/>
              </a:path>
              <a:path w="1276350" h="849629">
                <a:moveTo>
                  <a:pt x="651510" y="849630"/>
                </a:moveTo>
                <a:lnTo>
                  <a:pt x="651510" y="835913"/>
                </a:lnTo>
                <a:lnTo>
                  <a:pt x="638556" y="822960"/>
                </a:lnTo>
                <a:lnTo>
                  <a:pt x="638556" y="26669"/>
                </a:lnTo>
                <a:lnTo>
                  <a:pt x="624840" y="26669"/>
                </a:lnTo>
                <a:lnTo>
                  <a:pt x="624840" y="843534"/>
                </a:lnTo>
                <a:lnTo>
                  <a:pt x="630936" y="849630"/>
                </a:lnTo>
                <a:lnTo>
                  <a:pt x="651510" y="849630"/>
                </a:lnTo>
                <a:close/>
              </a:path>
              <a:path w="1276350" h="849629">
                <a:moveTo>
                  <a:pt x="1276350" y="849630"/>
                </a:moveTo>
                <a:lnTo>
                  <a:pt x="1276350" y="822960"/>
                </a:lnTo>
                <a:lnTo>
                  <a:pt x="638556" y="822960"/>
                </a:lnTo>
                <a:lnTo>
                  <a:pt x="651510" y="835913"/>
                </a:lnTo>
                <a:lnTo>
                  <a:pt x="651510" y="849630"/>
                </a:lnTo>
                <a:lnTo>
                  <a:pt x="1276350" y="849630"/>
                </a:lnTo>
                <a:close/>
              </a:path>
            </a:pathLst>
          </a:custGeom>
          <a:solidFill>
            <a:srgbClr val="007F8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522470" y="3933444"/>
            <a:ext cx="1276350" cy="43180"/>
          </a:xfrm>
          <a:custGeom>
            <a:avLst/>
            <a:gdLst/>
            <a:ahLst/>
            <a:cxnLst/>
            <a:rect l="l" t="t" r="r" b="b"/>
            <a:pathLst>
              <a:path w="1276350" h="43179">
                <a:moveTo>
                  <a:pt x="651510" y="16001"/>
                </a:moveTo>
                <a:lnTo>
                  <a:pt x="651510" y="6095"/>
                </a:lnTo>
                <a:lnTo>
                  <a:pt x="645414" y="0"/>
                </a:lnTo>
                <a:lnTo>
                  <a:pt x="0" y="0"/>
                </a:lnTo>
                <a:lnTo>
                  <a:pt x="0" y="26670"/>
                </a:lnTo>
                <a:lnTo>
                  <a:pt x="624840" y="26669"/>
                </a:lnTo>
                <a:lnTo>
                  <a:pt x="624840" y="12953"/>
                </a:lnTo>
                <a:lnTo>
                  <a:pt x="638556" y="26669"/>
                </a:lnTo>
                <a:lnTo>
                  <a:pt x="638556" y="16001"/>
                </a:lnTo>
                <a:lnTo>
                  <a:pt x="651510" y="16001"/>
                </a:lnTo>
                <a:close/>
              </a:path>
              <a:path w="1276350" h="43179">
                <a:moveTo>
                  <a:pt x="638556" y="26669"/>
                </a:moveTo>
                <a:lnTo>
                  <a:pt x="624840" y="12953"/>
                </a:lnTo>
                <a:lnTo>
                  <a:pt x="624840" y="26669"/>
                </a:lnTo>
                <a:lnTo>
                  <a:pt x="638556" y="26669"/>
                </a:lnTo>
                <a:close/>
              </a:path>
              <a:path w="1276350" h="43179">
                <a:moveTo>
                  <a:pt x="651510" y="42671"/>
                </a:moveTo>
                <a:lnTo>
                  <a:pt x="651510" y="28955"/>
                </a:lnTo>
                <a:lnTo>
                  <a:pt x="638556" y="16001"/>
                </a:lnTo>
                <a:lnTo>
                  <a:pt x="638556" y="26669"/>
                </a:lnTo>
                <a:lnTo>
                  <a:pt x="624840" y="26669"/>
                </a:lnTo>
                <a:lnTo>
                  <a:pt x="624840" y="36575"/>
                </a:lnTo>
                <a:lnTo>
                  <a:pt x="630936" y="42671"/>
                </a:lnTo>
                <a:lnTo>
                  <a:pt x="651510" y="42671"/>
                </a:lnTo>
                <a:close/>
              </a:path>
              <a:path w="1276350" h="43179">
                <a:moveTo>
                  <a:pt x="1276350" y="42671"/>
                </a:moveTo>
                <a:lnTo>
                  <a:pt x="1276350" y="16001"/>
                </a:lnTo>
                <a:lnTo>
                  <a:pt x="638556" y="16001"/>
                </a:lnTo>
                <a:lnTo>
                  <a:pt x="651510" y="28955"/>
                </a:lnTo>
                <a:lnTo>
                  <a:pt x="651510" y="42671"/>
                </a:lnTo>
                <a:lnTo>
                  <a:pt x="1276350" y="42671"/>
                </a:lnTo>
                <a:close/>
              </a:path>
            </a:pathLst>
          </a:custGeom>
          <a:solidFill>
            <a:srgbClr val="007F8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522470" y="3142488"/>
            <a:ext cx="1276350" cy="817880"/>
          </a:xfrm>
          <a:custGeom>
            <a:avLst/>
            <a:gdLst/>
            <a:ahLst/>
            <a:cxnLst/>
            <a:rect l="l" t="t" r="r" b="b"/>
            <a:pathLst>
              <a:path w="1276350" h="817879">
                <a:moveTo>
                  <a:pt x="638556" y="790956"/>
                </a:moveTo>
                <a:lnTo>
                  <a:pt x="0" y="790956"/>
                </a:lnTo>
                <a:lnTo>
                  <a:pt x="0" y="817626"/>
                </a:lnTo>
                <a:lnTo>
                  <a:pt x="624840" y="817626"/>
                </a:lnTo>
                <a:lnTo>
                  <a:pt x="624840" y="803910"/>
                </a:lnTo>
                <a:lnTo>
                  <a:pt x="638556" y="790956"/>
                </a:lnTo>
                <a:close/>
              </a:path>
              <a:path w="1276350" h="817879">
                <a:moveTo>
                  <a:pt x="1276350" y="26670"/>
                </a:moveTo>
                <a:lnTo>
                  <a:pt x="1276350" y="0"/>
                </a:lnTo>
                <a:lnTo>
                  <a:pt x="630935" y="0"/>
                </a:lnTo>
                <a:lnTo>
                  <a:pt x="624840" y="6096"/>
                </a:lnTo>
                <a:lnTo>
                  <a:pt x="624840" y="790956"/>
                </a:lnTo>
                <a:lnTo>
                  <a:pt x="638556" y="790956"/>
                </a:lnTo>
                <a:lnTo>
                  <a:pt x="638555" y="26670"/>
                </a:lnTo>
                <a:lnTo>
                  <a:pt x="651509" y="13716"/>
                </a:lnTo>
                <a:lnTo>
                  <a:pt x="651509" y="26670"/>
                </a:lnTo>
                <a:lnTo>
                  <a:pt x="1276350" y="26670"/>
                </a:lnTo>
                <a:close/>
              </a:path>
              <a:path w="1276350" h="817879">
                <a:moveTo>
                  <a:pt x="651510" y="811530"/>
                </a:moveTo>
                <a:lnTo>
                  <a:pt x="651509" y="26670"/>
                </a:lnTo>
                <a:lnTo>
                  <a:pt x="638555" y="26670"/>
                </a:lnTo>
                <a:lnTo>
                  <a:pt x="638556" y="790956"/>
                </a:lnTo>
                <a:lnTo>
                  <a:pt x="624840" y="803910"/>
                </a:lnTo>
                <a:lnTo>
                  <a:pt x="624840" y="817626"/>
                </a:lnTo>
                <a:lnTo>
                  <a:pt x="645414" y="817626"/>
                </a:lnTo>
                <a:lnTo>
                  <a:pt x="651510" y="811530"/>
                </a:lnTo>
                <a:close/>
              </a:path>
              <a:path w="1276350" h="817879">
                <a:moveTo>
                  <a:pt x="651509" y="26670"/>
                </a:moveTo>
                <a:lnTo>
                  <a:pt x="651509" y="13716"/>
                </a:lnTo>
                <a:lnTo>
                  <a:pt x="638555" y="26670"/>
                </a:lnTo>
                <a:lnTo>
                  <a:pt x="651509" y="26670"/>
                </a:lnTo>
                <a:close/>
              </a:path>
            </a:pathLst>
          </a:custGeom>
          <a:solidFill>
            <a:srgbClr val="007F8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22470" y="2336292"/>
            <a:ext cx="1276350" cy="1624330"/>
          </a:xfrm>
          <a:custGeom>
            <a:avLst/>
            <a:gdLst/>
            <a:ahLst/>
            <a:cxnLst/>
            <a:rect l="l" t="t" r="r" b="b"/>
            <a:pathLst>
              <a:path w="1276350" h="1624329">
                <a:moveTo>
                  <a:pt x="638556" y="1597152"/>
                </a:moveTo>
                <a:lnTo>
                  <a:pt x="0" y="1597152"/>
                </a:lnTo>
                <a:lnTo>
                  <a:pt x="0" y="1623821"/>
                </a:lnTo>
                <a:lnTo>
                  <a:pt x="624840" y="1623821"/>
                </a:lnTo>
                <a:lnTo>
                  <a:pt x="624840" y="1610105"/>
                </a:lnTo>
                <a:lnTo>
                  <a:pt x="638556" y="1597152"/>
                </a:lnTo>
                <a:close/>
              </a:path>
              <a:path w="1276350" h="1624329">
                <a:moveTo>
                  <a:pt x="1276349" y="25907"/>
                </a:moveTo>
                <a:lnTo>
                  <a:pt x="1276349" y="0"/>
                </a:lnTo>
                <a:lnTo>
                  <a:pt x="630935" y="0"/>
                </a:lnTo>
                <a:lnTo>
                  <a:pt x="624840" y="5333"/>
                </a:lnTo>
                <a:lnTo>
                  <a:pt x="624840" y="1597152"/>
                </a:lnTo>
                <a:lnTo>
                  <a:pt x="638556" y="1597152"/>
                </a:lnTo>
                <a:lnTo>
                  <a:pt x="638555" y="25907"/>
                </a:lnTo>
                <a:lnTo>
                  <a:pt x="651509" y="12953"/>
                </a:lnTo>
                <a:lnTo>
                  <a:pt x="651509" y="25907"/>
                </a:lnTo>
                <a:lnTo>
                  <a:pt x="1276349" y="25907"/>
                </a:lnTo>
                <a:close/>
              </a:path>
              <a:path w="1276350" h="1624329">
                <a:moveTo>
                  <a:pt x="651510" y="1617725"/>
                </a:moveTo>
                <a:lnTo>
                  <a:pt x="651509" y="25907"/>
                </a:lnTo>
                <a:lnTo>
                  <a:pt x="638555" y="25907"/>
                </a:lnTo>
                <a:lnTo>
                  <a:pt x="638556" y="1597152"/>
                </a:lnTo>
                <a:lnTo>
                  <a:pt x="624840" y="1610105"/>
                </a:lnTo>
                <a:lnTo>
                  <a:pt x="624840" y="1623821"/>
                </a:lnTo>
                <a:lnTo>
                  <a:pt x="645414" y="1623821"/>
                </a:lnTo>
                <a:lnTo>
                  <a:pt x="651510" y="1617725"/>
                </a:lnTo>
                <a:close/>
              </a:path>
              <a:path w="1276350" h="1624329">
                <a:moveTo>
                  <a:pt x="651509" y="25907"/>
                </a:moveTo>
                <a:lnTo>
                  <a:pt x="651509" y="12953"/>
                </a:lnTo>
                <a:lnTo>
                  <a:pt x="638555" y="25907"/>
                </a:lnTo>
                <a:lnTo>
                  <a:pt x="651509" y="25907"/>
                </a:lnTo>
                <a:close/>
              </a:path>
            </a:pathLst>
          </a:custGeom>
          <a:solidFill>
            <a:srgbClr val="007F8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213103" y="2398014"/>
            <a:ext cx="3537965" cy="309295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254544" y="2630678"/>
            <a:ext cx="3456304" cy="2571281"/>
          </a:xfrm>
          <a:prstGeom prst="rect">
            <a:avLst/>
          </a:prstGeom>
        </p:spPr>
        <p:txBody>
          <a:bodyPr vert="horz" wrap="square" lIns="0" tIns="69215" rIns="0" bIns="0" rtlCol="0">
            <a:spAutoFit/>
          </a:bodyPr>
          <a:lstStyle/>
          <a:p>
            <a:pPr marL="12065" marR="5080" indent="-1905" algn="ctr">
              <a:lnSpc>
                <a:spcPct val="86200"/>
              </a:lnSpc>
              <a:spcBef>
                <a:spcPts val="545"/>
              </a:spcBef>
            </a:pPr>
            <a:r>
              <a:rPr lang="en-US" sz="2700" dirty="0">
                <a:solidFill>
                  <a:srgbClr val="00A0AF"/>
                </a:solidFill>
                <a:latin typeface="Arial"/>
                <a:cs typeface="Arial"/>
              </a:rPr>
              <a:t>6.1  The laboratory shall have the following available which are necessary </a:t>
            </a:r>
            <a:r>
              <a:rPr lang="en-US" sz="2700" u="sng" dirty="0">
                <a:solidFill>
                  <a:srgbClr val="00A0AF"/>
                </a:solidFill>
                <a:latin typeface="Arial"/>
                <a:cs typeface="Arial"/>
              </a:rPr>
              <a:t>to manage and perform its laboratory activities</a:t>
            </a:r>
            <a:r>
              <a:rPr lang="en-US" sz="2700" dirty="0">
                <a:solidFill>
                  <a:srgbClr val="00A0AF"/>
                </a:solidFill>
                <a:latin typeface="Arial"/>
                <a:cs typeface="Arial"/>
              </a:rPr>
              <a:t>.</a:t>
            </a:r>
            <a:endParaRPr sz="2700" dirty="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766688" y="1953635"/>
            <a:ext cx="2129027" cy="65760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6347330" y="2168070"/>
            <a:ext cx="1020065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500" dirty="0">
                <a:solidFill>
                  <a:srgbClr val="00A0AF"/>
                </a:solidFill>
                <a:latin typeface="Arial"/>
                <a:cs typeface="Arial"/>
              </a:rPr>
              <a:t>Personnel</a:t>
            </a:r>
            <a:endParaRPr sz="1500" dirty="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5766689" y="2773716"/>
            <a:ext cx="2129027" cy="65760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379551" y="2973230"/>
            <a:ext cx="778510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500" dirty="0">
                <a:solidFill>
                  <a:srgbClr val="00A0AF"/>
                </a:solidFill>
                <a:latin typeface="Arial"/>
                <a:cs typeface="Arial"/>
              </a:rPr>
              <a:t>Facilities</a:t>
            </a:r>
            <a:endParaRPr sz="1500" dirty="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5783451" y="3537640"/>
            <a:ext cx="2129027" cy="65684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6332378" y="3732968"/>
            <a:ext cx="1272032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500" b="1" spc="-15" dirty="0">
                <a:solidFill>
                  <a:srgbClr val="FF0000"/>
                </a:solidFill>
                <a:latin typeface="Arial"/>
                <a:cs typeface="Arial"/>
              </a:rPr>
              <a:t>Equipment</a:t>
            </a:r>
            <a:endParaRPr sz="15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5783452" y="4344597"/>
            <a:ext cx="2129027" cy="65760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447535" y="4532189"/>
            <a:ext cx="956057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500" spc="-5" dirty="0">
                <a:solidFill>
                  <a:srgbClr val="00A0AF"/>
                </a:solidFill>
                <a:latin typeface="Arial"/>
                <a:cs typeface="Arial"/>
              </a:rPr>
              <a:t>Systems</a:t>
            </a:r>
            <a:endParaRPr sz="1500" dirty="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5792850" y="5151555"/>
            <a:ext cx="2129027" cy="66141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5783452" y="5364192"/>
            <a:ext cx="1859914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500" spc="-5" dirty="0">
                <a:solidFill>
                  <a:srgbClr val="00A0AF"/>
                </a:solidFill>
                <a:latin typeface="Arial"/>
                <a:cs typeface="Arial"/>
              </a:rPr>
              <a:t>      </a:t>
            </a:r>
            <a:r>
              <a:rPr sz="1500" spc="-5" dirty="0">
                <a:solidFill>
                  <a:srgbClr val="00A0AF"/>
                </a:solidFill>
                <a:latin typeface="Arial"/>
                <a:cs typeface="Arial"/>
              </a:rPr>
              <a:t>S</a:t>
            </a:r>
            <a:r>
              <a:rPr lang="en-US" sz="1500" spc="-5" dirty="0">
                <a:solidFill>
                  <a:srgbClr val="00A0AF"/>
                </a:solidFill>
                <a:latin typeface="Arial"/>
                <a:cs typeface="Arial"/>
              </a:rPr>
              <a:t>upport services</a:t>
            </a:r>
            <a:endParaRPr sz="1500" dirty="0">
              <a:latin typeface="Arial"/>
              <a:cs typeface="Arial"/>
            </a:endParaRPr>
          </a:p>
        </p:txBody>
      </p:sp>
      <p:sp>
        <p:nvSpPr>
          <p:cNvPr id="26" name="object 2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89000" y="524843"/>
            <a:ext cx="7668259" cy="105926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Equipment: </a:t>
            </a:r>
            <a:r>
              <a:rPr lang="en-US" dirty="0"/>
              <a:t>LIMS and </a:t>
            </a:r>
            <a:r>
              <a:rPr dirty="0"/>
              <a:t>Software </a:t>
            </a:r>
            <a:r>
              <a:rPr sz="2800" spc="-10" dirty="0"/>
              <a:t>(Control </a:t>
            </a:r>
            <a:r>
              <a:rPr sz="2800" spc="-20" dirty="0"/>
              <a:t>your</a:t>
            </a:r>
            <a:r>
              <a:rPr sz="2800" spc="-85" dirty="0"/>
              <a:t> </a:t>
            </a:r>
            <a:r>
              <a:rPr sz="2800" spc="-5" dirty="0"/>
              <a:t>Data!)</a:t>
            </a:r>
            <a:endParaRPr sz="2800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93139" y="1700275"/>
            <a:ext cx="7623175" cy="3978525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354965" marR="20955" indent="-342265">
              <a:lnSpc>
                <a:spcPct val="80000"/>
              </a:lnSpc>
              <a:spcBef>
                <a:spcPts val="70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sz="2500" dirty="0">
                <a:solidFill>
                  <a:srgbClr val="3E3E3E"/>
                </a:solidFill>
                <a:latin typeface="Arial"/>
                <a:cs typeface="Arial"/>
              </a:rPr>
              <a:t>Calculations (manual and electronic) and data transfers </a:t>
            </a:r>
            <a:r>
              <a:rPr lang="en-US" sz="2500" dirty="0">
                <a:solidFill>
                  <a:srgbClr val="FF0000"/>
                </a:solidFill>
                <a:latin typeface="Arial"/>
                <a:cs typeface="Arial"/>
              </a:rPr>
              <a:t>shall be checked in an appropriate and systematic manner</a:t>
            </a:r>
            <a:r>
              <a:rPr lang="en-US" sz="2500" dirty="0">
                <a:latin typeface="Arial"/>
                <a:cs typeface="Arial"/>
              </a:rPr>
              <a:t>.</a:t>
            </a:r>
            <a:endParaRPr sz="2500" dirty="0">
              <a:latin typeface="Arial"/>
              <a:cs typeface="Arial"/>
            </a:endParaRPr>
          </a:p>
          <a:p>
            <a:pPr marL="354965" marR="5080" indent="-342265">
              <a:lnSpc>
                <a:spcPct val="80000"/>
              </a:lnSpc>
              <a:spcBef>
                <a:spcPts val="60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sz="2500" spc="-5" dirty="0">
                <a:solidFill>
                  <a:srgbClr val="3E3E3E"/>
                </a:solidFill>
                <a:latin typeface="Arial"/>
                <a:cs typeface="Arial"/>
              </a:rPr>
              <a:t>Laboratory information management system(s) (LIMS)</a:t>
            </a:r>
            <a:r>
              <a:rPr sz="2500" spc="-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lang="en-US" sz="2500" spc="-5" dirty="0">
                <a:solidFill>
                  <a:srgbClr val="3E3E3E"/>
                </a:solidFill>
                <a:latin typeface="Arial"/>
                <a:cs typeface="Arial"/>
              </a:rPr>
              <a:t>used </a:t>
            </a:r>
            <a:r>
              <a:rPr sz="2500" dirty="0">
                <a:solidFill>
                  <a:srgbClr val="3E3E3E"/>
                </a:solidFill>
                <a:latin typeface="Arial"/>
                <a:cs typeface="Arial"/>
              </a:rPr>
              <a:t>for </a:t>
            </a:r>
            <a:r>
              <a:rPr sz="2500" dirty="0">
                <a:latin typeface="Arial"/>
                <a:cs typeface="Arial"/>
              </a:rPr>
              <a:t>the </a:t>
            </a:r>
            <a:r>
              <a:rPr lang="en-US" sz="2500" dirty="0">
                <a:latin typeface="Arial"/>
                <a:cs typeface="Arial"/>
              </a:rPr>
              <a:t>collection</a:t>
            </a:r>
            <a:r>
              <a:rPr sz="2500" spc="-5" dirty="0">
                <a:latin typeface="Arial"/>
                <a:cs typeface="Arial"/>
              </a:rPr>
              <a:t>, processing</a:t>
            </a:r>
            <a:r>
              <a:rPr sz="2500" spc="-5" dirty="0">
                <a:solidFill>
                  <a:srgbClr val="3E3E3E"/>
                </a:solidFill>
                <a:latin typeface="Arial"/>
                <a:cs typeface="Arial"/>
              </a:rPr>
              <a:t>, recording, reporting, </a:t>
            </a:r>
            <a:r>
              <a:rPr sz="2500" dirty="0">
                <a:solidFill>
                  <a:srgbClr val="3E3E3E"/>
                </a:solidFill>
                <a:latin typeface="Arial"/>
                <a:cs typeface="Arial"/>
              </a:rPr>
              <a:t>storage, </a:t>
            </a:r>
            <a:r>
              <a:rPr sz="2500" spc="-5" dirty="0">
                <a:solidFill>
                  <a:srgbClr val="3E3E3E"/>
                </a:solidFill>
                <a:latin typeface="Arial"/>
                <a:cs typeface="Arial"/>
              </a:rPr>
              <a:t>or </a:t>
            </a:r>
            <a:r>
              <a:rPr sz="2500" dirty="0">
                <a:solidFill>
                  <a:srgbClr val="3E3E3E"/>
                </a:solidFill>
                <a:latin typeface="Arial"/>
                <a:cs typeface="Arial"/>
              </a:rPr>
              <a:t>retrieval of </a:t>
            </a:r>
            <a:r>
              <a:rPr sz="2500" spc="-5" dirty="0">
                <a:solidFill>
                  <a:srgbClr val="3E3E3E"/>
                </a:solidFill>
                <a:latin typeface="Arial"/>
                <a:cs typeface="Arial"/>
              </a:rPr>
              <a:t>data</a:t>
            </a:r>
            <a:r>
              <a:rPr lang="en-US" sz="2500" spc="-5" dirty="0">
                <a:solidFill>
                  <a:srgbClr val="3E3E3E"/>
                </a:solidFill>
                <a:latin typeface="Arial"/>
                <a:cs typeface="Arial"/>
              </a:rPr>
              <a:t>,</a:t>
            </a:r>
            <a:r>
              <a:rPr sz="2500" spc="-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500" dirty="0">
                <a:solidFill>
                  <a:srgbClr val="3E3E3E"/>
                </a:solidFill>
                <a:latin typeface="Arial"/>
                <a:cs typeface="Arial"/>
              </a:rPr>
              <a:t>the </a:t>
            </a:r>
            <a:r>
              <a:rPr sz="2500" spc="-5" dirty="0">
                <a:solidFill>
                  <a:srgbClr val="3E3E3E"/>
                </a:solidFill>
                <a:latin typeface="Arial"/>
                <a:cs typeface="Arial"/>
              </a:rPr>
              <a:t>laboratory </a:t>
            </a:r>
            <a:r>
              <a:rPr sz="2500" dirty="0">
                <a:solidFill>
                  <a:srgbClr val="3E3E3E"/>
                </a:solidFill>
                <a:latin typeface="Arial"/>
                <a:cs typeface="Arial"/>
              </a:rPr>
              <a:t>shall </a:t>
            </a:r>
            <a:r>
              <a:rPr sz="2500" spc="-5" dirty="0">
                <a:solidFill>
                  <a:srgbClr val="3E3E3E"/>
                </a:solidFill>
                <a:latin typeface="Arial"/>
                <a:cs typeface="Arial"/>
              </a:rPr>
              <a:t>ensure</a:t>
            </a:r>
            <a:r>
              <a:rPr sz="2500" spc="-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500" dirty="0">
                <a:solidFill>
                  <a:srgbClr val="3E3E3E"/>
                </a:solidFill>
                <a:latin typeface="Arial"/>
                <a:cs typeface="Arial"/>
              </a:rPr>
              <a:t>that:</a:t>
            </a:r>
            <a:endParaRPr sz="2500" dirty="0">
              <a:latin typeface="Arial"/>
              <a:cs typeface="Arial"/>
            </a:endParaRPr>
          </a:p>
          <a:p>
            <a:pPr marL="812800" marR="56515" lvl="1" indent="-342900">
              <a:lnSpc>
                <a:spcPct val="80000"/>
              </a:lnSpc>
              <a:spcBef>
                <a:spcPts val="540"/>
              </a:spcBef>
              <a:buFont typeface="Courier New" panose="02070309020205020404" pitchFamily="49" charset="0"/>
              <a:buChar char="o"/>
              <a:tabLst>
                <a:tab pos="755015" algn="l"/>
                <a:tab pos="755650" algn="l"/>
              </a:tabLst>
            </a:pPr>
            <a:r>
              <a:rPr lang="en-US" sz="2200" dirty="0">
                <a:latin typeface="Arial"/>
                <a:cs typeface="Arial"/>
              </a:rPr>
              <a:t>They are maintained in a manner that ensure the integrity of the data and information:</a:t>
            </a:r>
            <a:endParaRPr sz="2200" dirty="0">
              <a:latin typeface="Arial"/>
              <a:cs typeface="Arial"/>
            </a:endParaRPr>
          </a:p>
          <a:p>
            <a:pPr marL="1155700" marR="354965" lvl="2" indent="-228600">
              <a:lnSpc>
                <a:spcPts val="1820"/>
              </a:lnSpc>
              <a:spcBef>
                <a:spcPts val="450"/>
              </a:spcBef>
              <a:buChar char="•"/>
              <a:tabLst>
                <a:tab pos="1155065" algn="l"/>
                <a:tab pos="1155700" algn="l"/>
              </a:tabLst>
            </a:pPr>
            <a:r>
              <a:rPr sz="1900" dirty="0">
                <a:solidFill>
                  <a:srgbClr val="3E3E3E"/>
                </a:solidFill>
                <a:latin typeface="Arial"/>
                <a:cs typeface="Arial"/>
              </a:rPr>
              <a:t>Excel spreadsheets </a:t>
            </a:r>
            <a:r>
              <a:rPr sz="1900" spc="-5" dirty="0">
                <a:solidFill>
                  <a:srgbClr val="3E3E3E"/>
                </a:solidFill>
                <a:latin typeface="Arial"/>
                <a:cs typeface="Arial"/>
              </a:rPr>
              <a:t>with </a:t>
            </a:r>
            <a:r>
              <a:rPr sz="1900" dirty="0">
                <a:solidFill>
                  <a:srgbClr val="3E3E3E"/>
                </a:solidFill>
                <a:latin typeface="Arial"/>
                <a:cs typeface="Arial"/>
              </a:rPr>
              <a:t>calculations only (documents)—  </a:t>
            </a:r>
            <a:r>
              <a:rPr sz="1900" spc="-5" dirty="0">
                <a:solidFill>
                  <a:srgbClr val="FF0000"/>
                </a:solidFill>
                <a:latin typeface="Arial"/>
                <a:cs typeface="Arial"/>
              </a:rPr>
              <a:t>Lock the formula</a:t>
            </a:r>
            <a:r>
              <a:rPr sz="1900" spc="2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900" spc="-5" dirty="0">
                <a:solidFill>
                  <a:srgbClr val="FF0000"/>
                </a:solidFill>
                <a:latin typeface="Arial"/>
                <a:cs typeface="Arial"/>
              </a:rPr>
              <a:t>cells</a:t>
            </a:r>
            <a:endParaRPr sz="1900" dirty="0">
              <a:solidFill>
                <a:srgbClr val="FF0000"/>
              </a:solidFill>
              <a:latin typeface="Arial"/>
              <a:cs typeface="Arial"/>
            </a:endParaRPr>
          </a:p>
          <a:p>
            <a:pPr marL="1155700" marR="648335" lvl="2" indent="-228600">
              <a:lnSpc>
                <a:spcPts val="1820"/>
              </a:lnSpc>
              <a:spcBef>
                <a:spcPts val="465"/>
              </a:spcBef>
              <a:buChar char="•"/>
              <a:tabLst>
                <a:tab pos="1155065" algn="l"/>
                <a:tab pos="1155700" algn="l"/>
              </a:tabLst>
            </a:pPr>
            <a:r>
              <a:rPr sz="1900" dirty="0">
                <a:solidFill>
                  <a:srgbClr val="3E3E3E"/>
                </a:solidFill>
                <a:latin typeface="Arial"/>
                <a:cs typeface="Arial"/>
              </a:rPr>
              <a:t>Excel spreadsheets </a:t>
            </a:r>
            <a:r>
              <a:rPr sz="1900" spc="-5" dirty="0">
                <a:solidFill>
                  <a:srgbClr val="3E3E3E"/>
                </a:solidFill>
                <a:latin typeface="Arial"/>
                <a:cs typeface="Arial"/>
              </a:rPr>
              <a:t>with </a:t>
            </a:r>
            <a:r>
              <a:rPr sz="1900" dirty="0">
                <a:solidFill>
                  <a:srgbClr val="3E3E3E"/>
                </a:solidFill>
                <a:latin typeface="Arial"/>
                <a:cs typeface="Arial"/>
              </a:rPr>
              <a:t>results </a:t>
            </a:r>
            <a:r>
              <a:rPr sz="1900" spc="-5" dirty="0">
                <a:solidFill>
                  <a:srgbClr val="3E3E3E"/>
                </a:solidFill>
                <a:latin typeface="Arial"/>
                <a:cs typeface="Arial"/>
              </a:rPr>
              <a:t>after </a:t>
            </a:r>
            <a:r>
              <a:rPr sz="1900" dirty="0">
                <a:solidFill>
                  <a:srgbClr val="3E3E3E"/>
                </a:solidFill>
                <a:latin typeface="Arial"/>
                <a:cs typeface="Arial"/>
              </a:rPr>
              <a:t>calculations  (records)—</a:t>
            </a:r>
            <a:r>
              <a:rPr sz="1900" dirty="0">
                <a:solidFill>
                  <a:srgbClr val="FF0000"/>
                </a:solidFill>
                <a:latin typeface="Arial"/>
                <a:cs typeface="Arial"/>
              </a:rPr>
              <a:t>pdf </a:t>
            </a:r>
            <a:r>
              <a:rPr sz="1900" spc="-5" dirty="0">
                <a:solidFill>
                  <a:srgbClr val="FF0000"/>
                </a:solidFill>
                <a:latin typeface="Arial"/>
                <a:cs typeface="Arial"/>
              </a:rPr>
              <a:t>the </a:t>
            </a:r>
            <a:r>
              <a:rPr sz="1900" dirty="0">
                <a:solidFill>
                  <a:srgbClr val="FF0000"/>
                </a:solidFill>
                <a:latin typeface="Arial"/>
                <a:cs typeface="Arial"/>
              </a:rPr>
              <a:t>record </a:t>
            </a:r>
            <a:r>
              <a:rPr sz="1900" dirty="0">
                <a:solidFill>
                  <a:srgbClr val="3E3E3E"/>
                </a:solidFill>
                <a:latin typeface="Arial"/>
                <a:cs typeface="Arial"/>
              </a:rPr>
              <a:t>so </a:t>
            </a:r>
            <a:r>
              <a:rPr sz="1900" spc="-5" dirty="0">
                <a:solidFill>
                  <a:srgbClr val="3E3E3E"/>
                </a:solidFill>
                <a:latin typeface="Arial"/>
                <a:cs typeface="Arial"/>
              </a:rPr>
              <a:t>no </a:t>
            </a:r>
            <a:r>
              <a:rPr sz="1900" dirty="0">
                <a:solidFill>
                  <a:srgbClr val="3E3E3E"/>
                </a:solidFill>
                <a:latin typeface="Arial"/>
                <a:cs typeface="Arial"/>
              </a:rPr>
              <a:t>changes </a:t>
            </a:r>
            <a:r>
              <a:rPr sz="1900" spc="-5" dirty="0">
                <a:solidFill>
                  <a:srgbClr val="3E3E3E"/>
                </a:solidFill>
                <a:latin typeface="Arial"/>
                <a:cs typeface="Arial"/>
              </a:rPr>
              <a:t>can be</a:t>
            </a:r>
            <a:r>
              <a:rPr sz="1900" spc="4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3E3E3E"/>
                </a:solidFill>
                <a:latin typeface="Arial"/>
                <a:cs typeface="Arial"/>
              </a:rPr>
              <a:t>made</a:t>
            </a:r>
            <a:endParaRPr sz="1900" dirty="0">
              <a:latin typeface="Arial"/>
              <a:cs typeface="Arial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1700" y="734060"/>
            <a:ext cx="398272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5" dirty="0"/>
              <a:t>Protect </a:t>
            </a:r>
            <a:r>
              <a:rPr spc="-60" dirty="0"/>
              <a:t>Your</a:t>
            </a:r>
            <a:r>
              <a:rPr spc="-85" dirty="0"/>
              <a:t> </a:t>
            </a:r>
            <a:r>
              <a:rPr spc="-5" dirty="0"/>
              <a:t>Data!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67994" y="1634743"/>
            <a:ext cx="4953635" cy="4065472"/>
          </a:xfrm>
          <a:prstGeom prst="rect">
            <a:avLst/>
          </a:prstGeom>
        </p:spPr>
        <p:txBody>
          <a:bodyPr vert="horz" wrap="square" lIns="0" tIns="80010" rIns="0" bIns="0" rtlCol="0">
            <a:spAutoFit/>
          </a:bodyPr>
          <a:lstStyle/>
          <a:p>
            <a:pPr marL="355600" marR="68580" indent="-342900">
              <a:lnSpc>
                <a:spcPct val="80000"/>
              </a:lnSpc>
              <a:spcBef>
                <a:spcPts val="630"/>
              </a:spcBef>
              <a:buChar char="•"/>
              <a:tabLst>
                <a:tab pos="354965" algn="l"/>
                <a:tab pos="355600" algn="l"/>
              </a:tabLst>
            </a:pP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Establish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and implement procedures 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to protect your</a:t>
            </a:r>
            <a:r>
              <a:rPr sz="2200" spc="-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lang="en-US" sz="2200" spc="-10" dirty="0">
                <a:solidFill>
                  <a:srgbClr val="3E3E3E"/>
                </a:solidFill>
                <a:latin typeface="Arial"/>
                <a:cs typeface="Arial"/>
              </a:rPr>
              <a:t>LIMS and </a:t>
            </a:r>
            <a:r>
              <a:rPr sz="2200" spc="-10" dirty="0">
                <a:solidFill>
                  <a:srgbClr val="3E3E3E"/>
                </a:solidFill>
                <a:latin typeface="Arial"/>
                <a:cs typeface="Arial"/>
              </a:rPr>
              <a:t>data</a:t>
            </a:r>
            <a:r>
              <a:rPr lang="en-US" sz="2200" spc="-10" dirty="0">
                <a:solidFill>
                  <a:srgbClr val="3E3E3E"/>
                </a:solidFill>
                <a:latin typeface="Arial"/>
                <a:cs typeface="Arial"/>
              </a:rPr>
              <a:t> from:</a:t>
            </a:r>
            <a:endParaRPr sz="2200" dirty="0">
              <a:latin typeface="Arial"/>
              <a:cs typeface="Arial"/>
            </a:endParaRPr>
          </a:p>
          <a:p>
            <a:pPr marL="812800" lvl="1" indent="-342900">
              <a:lnSpc>
                <a:spcPct val="100000"/>
              </a:lnSpc>
              <a:spcBef>
                <a:spcPts val="5"/>
              </a:spcBef>
              <a:buFont typeface="Courier New" panose="02070309020205020404" pitchFamily="49" charset="0"/>
              <a:buChar char="o"/>
              <a:tabLst>
                <a:tab pos="755015" algn="l"/>
                <a:tab pos="755650" algn="l"/>
              </a:tabLst>
            </a:pPr>
            <a:r>
              <a:rPr lang="en-US" sz="1900" spc="-5" dirty="0">
                <a:solidFill>
                  <a:srgbClr val="3E3E3E"/>
                </a:solidFill>
                <a:latin typeface="Arial"/>
                <a:cs typeface="Arial"/>
              </a:rPr>
              <a:t>Unauthorized use</a:t>
            </a:r>
            <a:endParaRPr sz="1900" dirty="0">
              <a:latin typeface="Arial"/>
              <a:cs typeface="Arial"/>
            </a:endParaRPr>
          </a:p>
          <a:p>
            <a:pPr marL="812800" lvl="1" indent="-342900">
              <a:lnSpc>
                <a:spcPct val="100000"/>
              </a:lnSpc>
              <a:buFont typeface="Courier New" panose="02070309020205020404" pitchFamily="49" charset="0"/>
              <a:buChar char="o"/>
              <a:tabLst>
                <a:tab pos="755015" algn="l"/>
                <a:tab pos="755650" algn="l"/>
              </a:tabLst>
            </a:pPr>
            <a:r>
              <a:rPr lang="en-US" sz="1900" spc="-5" dirty="0">
                <a:solidFill>
                  <a:srgbClr val="3E3E3E"/>
                </a:solidFill>
                <a:latin typeface="Arial"/>
                <a:cs typeface="Arial"/>
              </a:rPr>
              <a:t>Unauthorized changes</a:t>
            </a:r>
          </a:p>
          <a:p>
            <a:pPr marL="812800" lvl="1" indent="-342900">
              <a:lnSpc>
                <a:spcPct val="100000"/>
              </a:lnSpc>
              <a:buFont typeface="Courier New" panose="02070309020205020404" pitchFamily="49" charset="0"/>
              <a:buChar char="o"/>
              <a:tabLst>
                <a:tab pos="755015" algn="l"/>
                <a:tab pos="755650" algn="l"/>
              </a:tabLst>
            </a:pPr>
            <a:r>
              <a:rPr lang="en-US" sz="1900" spc="-5" dirty="0">
                <a:solidFill>
                  <a:srgbClr val="3E3E3E"/>
                </a:solidFill>
                <a:latin typeface="Arial"/>
                <a:cs typeface="Arial"/>
              </a:rPr>
              <a:t>Against tampering and loss</a:t>
            </a:r>
            <a:endParaRPr sz="1900" dirty="0">
              <a:latin typeface="Arial"/>
              <a:cs typeface="Arial"/>
            </a:endParaRPr>
          </a:p>
          <a:p>
            <a:pPr marL="355600" marR="563880" indent="-342900">
              <a:lnSpc>
                <a:spcPct val="80000"/>
              </a:lnSpc>
              <a:spcBef>
                <a:spcPts val="525"/>
              </a:spcBef>
              <a:buChar char="•"/>
              <a:tabLst>
                <a:tab pos="354965" algn="l"/>
                <a:tab pos="355600" algn="l"/>
              </a:tabLst>
            </a:pP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Commercial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software (e.g.,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word 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processing, database, statistical 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programming)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is considered 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sufficiently</a:t>
            </a:r>
            <a:r>
              <a:rPr sz="2200" spc="-2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validated</a:t>
            </a:r>
            <a:endParaRPr sz="2200" dirty="0">
              <a:latin typeface="Arial"/>
              <a:cs typeface="Arial"/>
            </a:endParaRPr>
          </a:p>
          <a:p>
            <a:pPr marL="355600" marR="5080" indent="-342900">
              <a:lnSpc>
                <a:spcPct val="80000"/>
              </a:lnSpc>
              <a:spcBef>
                <a:spcPts val="525"/>
              </a:spcBef>
              <a:buChar char="•"/>
              <a:tabLst>
                <a:tab pos="354965" algn="l"/>
                <a:tab pos="355600" algn="l"/>
              </a:tabLst>
            </a:pP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Laboratory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software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and 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modifications to commercial</a:t>
            </a:r>
            <a:r>
              <a:rPr sz="2200" spc="-8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lang="en-US" sz="2200" spc="-85" dirty="0">
                <a:solidFill>
                  <a:srgbClr val="3E3E3E"/>
                </a:solidFill>
                <a:latin typeface="Arial"/>
                <a:cs typeface="Arial"/>
              </a:rPr>
              <a:t>off-the-shelf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software must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be </a:t>
            </a:r>
            <a:r>
              <a:rPr lang="en-US" sz="2200" spc="-5" dirty="0">
                <a:solidFill>
                  <a:srgbClr val="3E3E3E"/>
                </a:solidFill>
                <a:latin typeface="Arial"/>
                <a:cs typeface="Arial"/>
              </a:rPr>
              <a:t>authorized, documented</a:t>
            </a:r>
            <a:r>
              <a:rPr lang="en-US" sz="2200" spc="-5" dirty="0" smtClean="0">
                <a:solidFill>
                  <a:srgbClr val="3E3E3E"/>
                </a:solidFill>
                <a:latin typeface="Arial"/>
                <a:cs typeface="Arial"/>
              </a:rPr>
              <a:t>, and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validated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before use</a:t>
            </a:r>
            <a:endParaRPr sz="22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709408" y="3277361"/>
            <a:ext cx="2129791" cy="13708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46223" y="541959"/>
            <a:ext cx="398272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pc="-15" dirty="0"/>
              <a:t>LIMS</a:t>
            </a:r>
            <a:endParaRPr spc="-5" dirty="0"/>
          </a:p>
        </p:txBody>
      </p:sp>
      <p:sp>
        <p:nvSpPr>
          <p:cNvPr id="4" name="object 4"/>
          <p:cNvSpPr txBox="1"/>
          <p:nvPr/>
        </p:nvSpPr>
        <p:spPr>
          <a:xfrm>
            <a:off x="946223" y="1305940"/>
            <a:ext cx="4953635" cy="4890313"/>
          </a:xfrm>
          <a:prstGeom prst="rect">
            <a:avLst/>
          </a:prstGeom>
        </p:spPr>
        <p:txBody>
          <a:bodyPr vert="horz" wrap="square" lIns="0" tIns="80010" rIns="0" bIns="0" rtlCol="0">
            <a:spAutoFit/>
          </a:bodyPr>
          <a:lstStyle/>
          <a:p>
            <a:pPr marL="355600" marR="68580" indent="-342900">
              <a:lnSpc>
                <a:spcPct val="80000"/>
              </a:lnSpc>
              <a:spcBef>
                <a:spcPts val="63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sz="2200" dirty="0">
                <a:solidFill>
                  <a:srgbClr val="3E3E3E"/>
                </a:solidFill>
                <a:latin typeface="Arial"/>
                <a:cs typeface="Arial"/>
              </a:rPr>
              <a:t>The LIMS shall be operated in an environment that complies with provider and laboratory specification, and which safeguard the accuracy of recording and (if manual) transcription</a:t>
            </a:r>
          </a:p>
          <a:p>
            <a:pPr marL="355600" marR="68580" indent="-342900">
              <a:lnSpc>
                <a:spcPct val="80000"/>
              </a:lnSpc>
              <a:spcBef>
                <a:spcPts val="63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sz="2200" spc="-5" dirty="0">
                <a:solidFill>
                  <a:srgbClr val="3E3E3E"/>
                </a:solidFill>
                <a:latin typeface="Arial"/>
                <a:cs typeface="Arial"/>
              </a:rPr>
              <a:t>The LIMS shall include recording system failures and appropriate immediate and corrective actions</a:t>
            </a:r>
            <a:endParaRPr sz="2200" dirty="0">
              <a:latin typeface="Arial"/>
              <a:cs typeface="Arial"/>
            </a:endParaRPr>
          </a:p>
          <a:p>
            <a:pPr marL="355600" marR="5080" indent="-342900">
              <a:lnSpc>
                <a:spcPct val="80000"/>
              </a:lnSpc>
              <a:spcBef>
                <a:spcPts val="525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sz="2200" spc="-5" dirty="0">
                <a:solidFill>
                  <a:srgbClr val="3E3E3E"/>
                </a:solidFill>
                <a:latin typeface="Arial"/>
                <a:cs typeface="Arial"/>
              </a:rPr>
              <a:t>The laboratory shall ensure that external LIMS management providers shall comply with applicable ISO/IEC 17025 requirements</a:t>
            </a:r>
          </a:p>
          <a:p>
            <a:pPr marL="355600" marR="5080" indent="-342900">
              <a:lnSpc>
                <a:spcPct val="80000"/>
              </a:lnSpc>
              <a:spcBef>
                <a:spcPts val="525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sz="2200" spc="-5" dirty="0">
                <a:solidFill>
                  <a:srgbClr val="3E3E3E"/>
                </a:solidFill>
                <a:latin typeface="Arial"/>
                <a:cs typeface="Arial"/>
              </a:rPr>
              <a:t>All instructions, manuals, and reference data for the LIMS shall be available to personnel.</a:t>
            </a:r>
            <a:endParaRPr sz="22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709409" y="3277361"/>
            <a:ext cx="1824990" cy="112318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2964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1700" y="734060"/>
            <a:ext cx="566928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Equipment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39622" y="1558543"/>
            <a:ext cx="3866515" cy="3678699"/>
          </a:xfrm>
          <a:prstGeom prst="rect">
            <a:avLst/>
          </a:prstGeom>
        </p:spPr>
        <p:txBody>
          <a:bodyPr vert="horz" wrap="square" lIns="0" tIns="80010" rIns="0" bIns="0" rtlCol="0">
            <a:spAutoFit/>
          </a:bodyPr>
          <a:lstStyle/>
          <a:p>
            <a:pPr marL="355600" marR="5080" indent="-342900">
              <a:lnSpc>
                <a:spcPct val="80000"/>
              </a:lnSpc>
              <a:spcBef>
                <a:spcPts val="63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sz="2200" spc="-5" dirty="0">
                <a:solidFill>
                  <a:srgbClr val="3E3E3E"/>
                </a:solidFill>
                <a:latin typeface="Arial"/>
                <a:cs typeface="Arial"/>
              </a:rPr>
              <a:t>The laboratory shall have access to equipment that is required for the correct performance of laboratory activities and that can influence the results</a:t>
            </a:r>
          </a:p>
          <a:p>
            <a:pPr marL="355600" marR="5080" indent="-342900">
              <a:lnSpc>
                <a:spcPct val="80000"/>
              </a:lnSpc>
              <a:spcBef>
                <a:spcPts val="63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sz="2200" spc="-5" dirty="0">
                <a:solidFill>
                  <a:srgbClr val="3E3E3E"/>
                </a:solidFill>
                <a:latin typeface="Arial"/>
                <a:cs typeface="Arial"/>
              </a:rPr>
              <a:t>The laboratory shall establish a calibration program, which shall be reviewed and adjusted as necessary in order to maintain confidence in the status of calibration.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184140" y="1558543"/>
            <a:ext cx="3791585" cy="55507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Equipment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&amp;</a:t>
            </a:r>
            <a:r>
              <a:rPr sz="2200" spc="-2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Software:</a:t>
            </a:r>
            <a:endParaRPr sz="2200" dirty="0">
              <a:latin typeface="Arial"/>
              <a:cs typeface="Arial"/>
            </a:endParaRPr>
          </a:p>
          <a:p>
            <a:pPr marL="755650" marR="770255" lvl="1" indent="-285750">
              <a:lnSpc>
                <a:spcPts val="1820"/>
              </a:lnSpc>
              <a:spcBef>
                <a:spcPts val="450"/>
              </a:spcBef>
              <a:buChar char="–"/>
              <a:tabLst>
                <a:tab pos="755015" algn="l"/>
                <a:tab pos="755650" algn="l"/>
              </a:tabLst>
            </a:pPr>
            <a:r>
              <a:rPr spc="-5" dirty="0">
                <a:solidFill>
                  <a:srgbClr val="3E3E3E"/>
                </a:solidFill>
                <a:latin typeface="Arial"/>
                <a:cs typeface="Arial"/>
              </a:rPr>
              <a:t>Capable of achieving  </a:t>
            </a:r>
            <a:r>
              <a:rPr dirty="0">
                <a:solidFill>
                  <a:srgbClr val="3E3E3E"/>
                </a:solidFill>
                <a:latin typeface="Arial"/>
                <a:cs typeface="Arial"/>
              </a:rPr>
              <a:t>accuracy</a:t>
            </a:r>
            <a:r>
              <a:rPr lang="en-US" dirty="0">
                <a:solidFill>
                  <a:srgbClr val="3E3E3E"/>
                </a:solidFill>
                <a:latin typeface="Arial"/>
                <a:cs typeface="Arial"/>
              </a:rPr>
              <a:t> and/or measurement uncertainty to provide valid result</a:t>
            </a:r>
            <a:endParaRPr dirty="0">
              <a:latin typeface="Arial"/>
              <a:cs typeface="Arial"/>
            </a:endParaRPr>
          </a:p>
          <a:p>
            <a:pPr marL="755650" marR="179070" lvl="1" indent="-285750">
              <a:lnSpc>
                <a:spcPts val="1820"/>
              </a:lnSpc>
              <a:spcBef>
                <a:spcPts val="464"/>
              </a:spcBef>
              <a:buChar char="–"/>
              <a:tabLst>
                <a:tab pos="755015" algn="l"/>
                <a:tab pos="755650" algn="l"/>
              </a:tabLst>
            </a:pPr>
            <a:r>
              <a:rPr lang="en-US" spc="-5" dirty="0">
                <a:solidFill>
                  <a:srgbClr val="3E3E3E"/>
                </a:solidFill>
                <a:latin typeface="Arial"/>
                <a:cs typeface="Arial"/>
              </a:rPr>
              <a:t>Verified </a:t>
            </a:r>
            <a:r>
              <a:rPr spc="-5" dirty="0">
                <a:solidFill>
                  <a:srgbClr val="3E3E3E"/>
                </a:solidFill>
                <a:latin typeface="Arial"/>
                <a:cs typeface="Arial"/>
              </a:rPr>
              <a:t>prior  </a:t>
            </a:r>
            <a:r>
              <a:rPr dirty="0">
                <a:solidFill>
                  <a:srgbClr val="3E3E3E"/>
                </a:solidFill>
                <a:latin typeface="Arial"/>
                <a:cs typeface="Arial"/>
              </a:rPr>
              <a:t>to </a:t>
            </a:r>
            <a:r>
              <a:rPr spc="-5" dirty="0">
                <a:solidFill>
                  <a:srgbClr val="3E3E3E"/>
                </a:solidFill>
                <a:latin typeface="Arial"/>
                <a:cs typeface="Arial"/>
              </a:rPr>
              <a:t>placing into</a:t>
            </a:r>
            <a:r>
              <a:rPr spc="2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pc="-5" dirty="0">
                <a:solidFill>
                  <a:srgbClr val="3E3E3E"/>
                </a:solidFill>
                <a:latin typeface="Arial"/>
                <a:cs typeface="Arial"/>
              </a:rPr>
              <a:t>service</a:t>
            </a:r>
            <a:endParaRPr dirty="0">
              <a:latin typeface="Arial"/>
              <a:cs typeface="Arial"/>
            </a:endParaRPr>
          </a:p>
          <a:p>
            <a:pPr marL="1155700" marR="898525" lvl="2" indent="-228600">
              <a:lnSpc>
                <a:spcPct val="80000"/>
              </a:lnSpc>
              <a:spcBef>
                <a:spcPts val="409"/>
              </a:spcBef>
              <a:buChar char="•"/>
              <a:tabLst>
                <a:tab pos="1155065" algn="l"/>
                <a:tab pos="1155700" algn="l"/>
              </a:tabLst>
            </a:pPr>
            <a:r>
              <a:rPr spc="-5" dirty="0">
                <a:solidFill>
                  <a:srgbClr val="3E3E3E"/>
                </a:solidFill>
                <a:latin typeface="Arial"/>
                <a:cs typeface="Arial"/>
              </a:rPr>
              <a:t>Meets specification  requirements</a:t>
            </a:r>
            <a:endParaRPr dirty="0">
              <a:latin typeface="Arial"/>
              <a:cs typeface="Arial"/>
            </a:endParaRPr>
          </a:p>
          <a:p>
            <a:pPr marL="1155065" lvl="2" indent="-227965">
              <a:lnSpc>
                <a:spcPct val="100000"/>
              </a:lnSpc>
              <a:buChar char="•"/>
              <a:tabLst>
                <a:tab pos="1155065" algn="l"/>
                <a:tab pos="1155700" algn="l"/>
              </a:tabLst>
            </a:pPr>
            <a:r>
              <a:rPr spc="-5" dirty="0">
                <a:solidFill>
                  <a:srgbClr val="3E3E3E"/>
                </a:solidFill>
                <a:latin typeface="Arial"/>
                <a:cs typeface="Arial"/>
              </a:rPr>
              <a:t>Records must be kept</a:t>
            </a:r>
            <a:endParaRPr lang="en-US" spc="-5" dirty="0">
              <a:solidFill>
                <a:srgbClr val="3E3E3E"/>
              </a:solidFill>
              <a:latin typeface="Arial"/>
              <a:cs typeface="Arial"/>
            </a:endParaRPr>
          </a:p>
          <a:p>
            <a:pPr marL="697865" lvl="1" indent="-227965">
              <a:buChar char="•"/>
              <a:tabLst>
                <a:tab pos="1155065" algn="l"/>
                <a:tab pos="1155700" algn="l"/>
              </a:tabLst>
            </a:pPr>
            <a:r>
              <a:rPr lang="en-US" spc="-5" dirty="0">
                <a:solidFill>
                  <a:srgbClr val="3E3E3E"/>
                </a:solidFill>
                <a:latin typeface="Arial"/>
                <a:cs typeface="Arial"/>
              </a:rPr>
              <a:t>Calibrated when</a:t>
            </a:r>
          </a:p>
          <a:p>
            <a:pPr marL="1155065" lvl="2" indent="-227965">
              <a:buChar char="•"/>
              <a:tabLst>
                <a:tab pos="1155065" algn="l"/>
                <a:tab pos="1155700" algn="l"/>
              </a:tabLst>
            </a:pPr>
            <a:r>
              <a:rPr lang="en-US" spc="-5" dirty="0">
                <a:solidFill>
                  <a:srgbClr val="3E3E3E"/>
                </a:solidFill>
                <a:latin typeface="Arial"/>
                <a:cs typeface="Arial"/>
              </a:rPr>
              <a:t>Measurement accuracy or uncertainty affects the validity of the reported results</a:t>
            </a:r>
          </a:p>
          <a:p>
            <a:pPr marL="1155065" lvl="2" indent="-227965">
              <a:buChar char="•"/>
              <a:tabLst>
                <a:tab pos="1155065" algn="l"/>
                <a:tab pos="1155700" algn="l"/>
              </a:tabLst>
            </a:pPr>
            <a:r>
              <a:rPr lang="en-US" spc="-5" dirty="0">
                <a:solidFill>
                  <a:srgbClr val="3E3E3E"/>
                </a:solidFill>
                <a:latin typeface="Arial"/>
                <a:cs typeface="Arial"/>
              </a:rPr>
              <a:t>To establish metrological traceability of the reported results</a:t>
            </a:r>
          </a:p>
          <a:p>
            <a:pPr marL="1155065" lvl="2" indent="-227965">
              <a:lnSpc>
                <a:spcPct val="100000"/>
              </a:lnSpc>
              <a:buChar char="•"/>
              <a:tabLst>
                <a:tab pos="1155065" algn="l"/>
                <a:tab pos="1155700" algn="l"/>
              </a:tabLst>
            </a:pPr>
            <a:endParaRPr sz="1600" dirty="0">
              <a:latin typeface="Arial"/>
              <a:cs typeface="Arial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1700" y="734060"/>
            <a:ext cx="7131684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Who should </a:t>
            </a:r>
            <a:r>
              <a:rPr spc="-10" dirty="0"/>
              <a:t>operate</a:t>
            </a:r>
            <a:r>
              <a:rPr spc="-100" dirty="0"/>
              <a:t> </a:t>
            </a:r>
            <a:r>
              <a:rPr spc="-5" dirty="0"/>
              <a:t>equipment?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90600" y="1688210"/>
            <a:ext cx="4770755" cy="382333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355600" marR="118745" indent="-342900">
              <a:lnSpc>
                <a:spcPts val="2590"/>
              </a:lnSpc>
              <a:spcBef>
                <a:spcPts val="425"/>
              </a:spcBef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Equipment shall be operated by  authorized personnel using up-  to-date manuals</a:t>
            </a:r>
            <a:r>
              <a:rPr sz="2400" spc="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containing:</a:t>
            </a:r>
            <a:endParaRPr sz="2400" dirty="0">
              <a:latin typeface="Arial"/>
              <a:cs typeface="Arial"/>
            </a:endParaRPr>
          </a:p>
          <a:p>
            <a:pPr marL="755015" marR="1303020" lvl="1" indent="-285115">
              <a:lnSpc>
                <a:spcPts val="2160"/>
              </a:lnSpc>
              <a:spcBef>
                <a:spcPts val="490"/>
              </a:spcBef>
              <a:buChar char="–"/>
              <a:tabLst>
                <a:tab pos="755015" algn="l"/>
                <a:tab pos="755650" algn="l"/>
                <a:tab pos="2192020" algn="l"/>
              </a:tabLst>
            </a:pP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Instructions	for use</a:t>
            </a:r>
            <a:r>
              <a:rPr sz="2000" spc="-10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and  maintenance</a:t>
            </a:r>
            <a:endParaRPr sz="2000" dirty="0">
              <a:latin typeface="Arial"/>
              <a:cs typeface="Arial"/>
            </a:endParaRPr>
          </a:p>
          <a:p>
            <a:pPr marL="755015" marR="5080" lvl="1" indent="-285115">
              <a:lnSpc>
                <a:spcPts val="2160"/>
              </a:lnSpc>
              <a:spcBef>
                <a:spcPts val="480"/>
              </a:spcBef>
              <a:buChar char="–"/>
              <a:tabLst>
                <a:tab pos="755015" algn="l"/>
                <a:tab pos="755650" algn="l"/>
              </a:tabLst>
            </a:pP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Procedures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for safe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handling, 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transport, storage, use and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planned  maintenance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to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ensure proper 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functioning and to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prevent  contamination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or</a:t>
            </a:r>
            <a:r>
              <a:rPr sz="2000" spc="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deterioration</a:t>
            </a:r>
            <a:endParaRPr sz="2000" dirty="0">
              <a:latin typeface="Arial"/>
              <a:cs typeface="Arial"/>
            </a:endParaRPr>
          </a:p>
          <a:p>
            <a:pPr marL="355600" marR="680085" indent="-342900">
              <a:lnSpc>
                <a:spcPts val="2590"/>
              </a:lnSpc>
              <a:spcBef>
                <a:spcPts val="575"/>
              </a:spcBef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Please see your </a:t>
            </a:r>
            <a:r>
              <a:rPr sz="2400" i="1" spc="-10" dirty="0">
                <a:solidFill>
                  <a:srgbClr val="3E3E3E"/>
                </a:solidFill>
                <a:latin typeface="Arial"/>
                <a:cs typeface="Arial"/>
              </a:rPr>
              <a:t>Equipment  </a:t>
            </a:r>
            <a:r>
              <a:rPr sz="2400" i="1" dirty="0">
                <a:solidFill>
                  <a:srgbClr val="3E3E3E"/>
                </a:solidFill>
                <a:latin typeface="Arial"/>
                <a:cs typeface="Arial"/>
              </a:rPr>
              <a:t>SOPs 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for further</a:t>
            </a:r>
            <a:r>
              <a:rPr sz="2400" spc="-5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guidance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324600" y="2209799"/>
            <a:ext cx="2209800" cy="330174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</TotalTime>
  <Words>1397</Words>
  <Application>Microsoft Office PowerPoint</Application>
  <PresentationFormat>Custom</PresentationFormat>
  <Paragraphs>175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Calibri</vt:lpstr>
      <vt:lpstr>Courier New</vt:lpstr>
      <vt:lpstr>Franklin Gothic Demi</vt:lpstr>
      <vt:lpstr>Franklin Gothic Medium</vt:lpstr>
      <vt:lpstr>Times New Roman</vt:lpstr>
      <vt:lpstr>Office Theme</vt:lpstr>
      <vt:lpstr>PowerPoint Presentation</vt:lpstr>
      <vt:lpstr>Terms &amp; Acronyms</vt:lpstr>
      <vt:lpstr>Some distinctions</vt:lpstr>
      <vt:lpstr>Equipment</vt:lpstr>
      <vt:lpstr>Equipment: LIMS and Software (Control your Data!)</vt:lpstr>
      <vt:lpstr>Protect Your Data!</vt:lpstr>
      <vt:lpstr>LIMS</vt:lpstr>
      <vt:lpstr>Equipment</vt:lpstr>
      <vt:lpstr>Who should operate equipment?</vt:lpstr>
      <vt:lpstr>Equipment Needs &amp; Documentation</vt:lpstr>
      <vt:lpstr>Equipment Needs &amp; Documentation</vt:lpstr>
      <vt:lpstr>Keep Records</vt:lpstr>
      <vt:lpstr>Defective Equipment</vt:lpstr>
      <vt:lpstr>Metrological Traceability &amp; Equipment</vt:lpstr>
      <vt:lpstr>What is Calibration?</vt:lpstr>
      <vt:lpstr>Intermediate Checks</vt:lpstr>
      <vt:lpstr>Things to Document for Analysis</vt:lpstr>
      <vt:lpstr>Support Equipment that require  calibration</vt:lpstr>
      <vt:lpstr>PowerPoint Presentation</vt:lpstr>
      <vt:lpstr>Some questions to ask for equipment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Quality Management System Equipment and Calibration2017</dc:title>
  <dc:creator>joshua.rowland</dc:creator>
  <cp:lastModifiedBy>Randolph, Robyn | APHL</cp:lastModifiedBy>
  <cp:revision>17</cp:revision>
  <dcterms:created xsi:type="dcterms:W3CDTF">2020-07-14T13:04:41Z</dcterms:created>
  <dcterms:modified xsi:type="dcterms:W3CDTF">2020-09-04T14:30:07Z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2017-08-14T00:00:00Z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2020-07-14T00:00:00Z</vt:filetime>
  </property>
</Properties>
</file>