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ndolph, Robyn | APHL" initials="RR|A" lastIdx="2" clrIdx="0">
    <p:extLst>
      <p:ext uri="{19B8F6BF-5375-455C-9EA6-DF929625EA0E}">
        <p15:presenceInfo xmlns:p15="http://schemas.microsoft.com/office/powerpoint/2012/main" userId="S-1-5-21-376835676-564275060-233764494-11200" providerId="AD"/>
      </p:ext>
    </p:extLst>
  </p:cmAuthor>
  <p:cmAuthor id="2" name="Salfinger" initials="sal" lastIdx="8" clrIdx="1">
    <p:extLst>
      <p:ext uri="{19B8F6BF-5375-455C-9EA6-DF929625EA0E}">
        <p15:presenceInfo xmlns:p15="http://schemas.microsoft.com/office/powerpoint/2012/main" userId="Salfing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714" y="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7543800" y="2033777"/>
            <a:ext cx="2057400" cy="365760"/>
          </a:xfrm>
          <a:custGeom>
            <a:avLst/>
            <a:gdLst/>
            <a:ahLst/>
            <a:cxnLst/>
            <a:rect l="l" t="t" r="r" b="b"/>
            <a:pathLst>
              <a:path w="2057400" h="365760">
                <a:moveTo>
                  <a:pt x="0" y="365760"/>
                </a:moveTo>
                <a:lnTo>
                  <a:pt x="2057400" y="365760"/>
                </a:lnTo>
                <a:lnTo>
                  <a:pt x="2057400" y="0"/>
                </a:lnTo>
                <a:lnTo>
                  <a:pt x="0" y="0"/>
                </a:lnTo>
                <a:lnTo>
                  <a:pt x="0" y="365760"/>
                </a:lnTo>
                <a:close/>
              </a:path>
            </a:pathLst>
          </a:custGeom>
          <a:solidFill>
            <a:srgbClr val="B42E34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7" name="bk object 17"/>
          <p:cNvSpPr/>
          <p:nvPr/>
        </p:nvSpPr>
        <p:spPr>
          <a:xfrm>
            <a:off x="457200" y="2033777"/>
            <a:ext cx="7086600" cy="365760"/>
          </a:xfrm>
          <a:custGeom>
            <a:avLst/>
            <a:gdLst/>
            <a:ahLst/>
            <a:cxnLst/>
            <a:rect l="l" t="t" r="r" b="b"/>
            <a:pathLst>
              <a:path w="7086600" h="365760">
                <a:moveTo>
                  <a:pt x="0" y="0"/>
                </a:moveTo>
                <a:lnTo>
                  <a:pt x="0" y="365760"/>
                </a:lnTo>
                <a:lnTo>
                  <a:pt x="7086600" y="365759"/>
                </a:lnTo>
                <a:lnTo>
                  <a:pt x="7086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A0A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01700" y="3223513"/>
            <a:ext cx="8255000" cy="12452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rgbClr val="00A0AF"/>
                </a:solidFill>
                <a:latin typeface="Franklin Gothic Demi"/>
                <a:cs typeface="Franklin Gothic Dem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1/25/2021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rgbClr val="898989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209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3E3E3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1/25/2021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rgbClr val="898989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209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91972" y="1660651"/>
            <a:ext cx="3721100" cy="41757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0" i="0">
                <a:solidFill>
                  <a:srgbClr val="3E3E3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4140" y="2181859"/>
            <a:ext cx="3783965" cy="41954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rgbClr val="3E3E3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1/25/2021</a:t>
            </a:fld>
            <a:endParaRPr lang="en-US" dirty="0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rgbClr val="898989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209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1/25/2021</a:t>
            </a:fld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rgbClr val="898989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209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1/25/2021</a:t>
            </a:fld>
            <a:endParaRPr lang="en-US" dirty="0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rgbClr val="898989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209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2010917" y="6429755"/>
            <a:ext cx="1796072" cy="55245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7" name="bk object 17"/>
          <p:cNvSpPr/>
          <p:nvPr/>
        </p:nvSpPr>
        <p:spPr>
          <a:xfrm>
            <a:off x="3955459" y="6259171"/>
            <a:ext cx="912958" cy="80091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01700" y="735583"/>
            <a:ext cx="8255000" cy="1122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93139" y="1350810"/>
            <a:ext cx="7239634" cy="29743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rgbClr val="3E3E3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7204202" y="6746009"/>
            <a:ext cx="1859915" cy="3975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1/25/2021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533640" y="6862382"/>
            <a:ext cx="306070" cy="2813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rgbClr val="898989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209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hyperlink" Target="http://www.aphl.org/" TargetMode="Externa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so.org/standard/66912.html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40739" y="2044700"/>
            <a:ext cx="277876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FFFFFF"/>
                </a:solidFill>
                <a:latin typeface="Franklin Gothic Medium"/>
                <a:cs typeface="Franklin Gothic Medium"/>
              </a:rPr>
              <a:t>QMS </a:t>
            </a:r>
            <a:r>
              <a:rPr sz="1800" spc="-5" dirty="0">
                <a:solidFill>
                  <a:srgbClr val="FFFFFF"/>
                </a:solidFill>
                <a:latin typeface="Franklin Gothic Medium"/>
                <a:cs typeface="Franklin Gothic Medium"/>
              </a:rPr>
              <a:t>Quick </a:t>
            </a:r>
            <a:r>
              <a:rPr sz="1800" dirty="0">
                <a:solidFill>
                  <a:srgbClr val="FFFFFF"/>
                </a:solidFill>
                <a:latin typeface="Franklin Gothic Medium"/>
                <a:cs typeface="Franklin Gothic Medium"/>
              </a:rPr>
              <a:t>Learning</a:t>
            </a:r>
            <a:r>
              <a:rPr sz="1800" spc="-10" dirty="0">
                <a:solidFill>
                  <a:srgbClr val="FFFFFF"/>
                </a:solidFill>
                <a:latin typeface="Franklin Gothic Medium"/>
                <a:cs typeface="Franklin Gothic Medium"/>
              </a:rPr>
              <a:t> Activity</a:t>
            </a:r>
            <a:endParaRPr sz="1800" dirty="0">
              <a:latin typeface="Franklin Gothic Medium"/>
              <a:cs typeface="Franklin Gothic Medium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944074" y="918926"/>
            <a:ext cx="2132910" cy="89629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/>
          <p:nvPr/>
        </p:nvSpPr>
        <p:spPr>
          <a:xfrm>
            <a:off x="7239000" y="1905000"/>
            <a:ext cx="561340" cy="723265"/>
          </a:xfrm>
          <a:custGeom>
            <a:avLst/>
            <a:gdLst/>
            <a:ahLst/>
            <a:cxnLst/>
            <a:rect l="l" t="t" r="r" b="b"/>
            <a:pathLst>
              <a:path w="561340" h="723264">
                <a:moveTo>
                  <a:pt x="560832" y="361949"/>
                </a:moveTo>
                <a:lnTo>
                  <a:pt x="280416" y="0"/>
                </a:lnTo>
                <a:lnTo>
                  <a:pt x="0" y="0"/>
                </a:lnTo>
                <a:lnTo>
                  <a:pt x="280416" y="361950"/>
                </a:lnTo>
                <a:lnTo>
                  <a:pt x="280416" y="723138"/>
                </a:lnTo>
                <a:lnTo>
                  <a:pt x="560832" y="361949"/>
                </a:lnTo>
                <a:close/>
              </a:path>
              <a:path w="561340" h="723264">
                <a:moveTo>
                  <a:pt x="280416" y="723138"/>
                </a:moveTo>
                <a:lnTo>
                  <a:pt x="280416" y="361950"/>
                </a:lnTo>
                <a:lnTo>
                  <a:pt x="0" y="723138"/>
                </a:lnTo>
                <a:lnTo>
                  <a:pt x="280416" y="72313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/>
          <p:nvPr/>
        </p:nvSpPr>
        <p:spPr>
          <a:xfrm>
            <a:off x="4181301" y="707828"/>
            <a:ext cx="1267690" cy="116378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6"/>
          <p:cNvSpPr/>
          <p:nvPr/>
        </p:nvSpPr>
        <p:spPr>
          <a:xfrm>
            <a:off x="6587363" y="1004130"/>
            <a:ext cx="2682557" cy="81183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" name="object 7"/>
          <p:cNvSpPr txBox="1"/>
          <p:nvPr/>
        </p:nvSpPr>
        <p:spPr>
          <a:xfrm>
            <a:off x="7927340" y="6878066"/>
            <a:ext cx="1203960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00A0AF"/>
                </a:solidFill>
                <a:latin typeface="Franklin Gothic Medium"/>
                <a:cs typeface="Franklin Gothic Medium"/>
                <a:hlinkClick r:id="rId5"/>
              </a:rPr>
              <a:t>ww</a:t>
            </a:r>
            <a:r>
              <a:rPr sz="1600" spc="-45" dirty="0">
                <a:solidFill>
                  <a:srgbClr val="00A0AF"/>
                </a:solidFill>
                <a:latin typeface="Franklin Gothic Medium"/>
                <a:cs typeface="Franklin Gothic Medium"/>
                <a:hlinkClick r:id="rId5"/>
              </a:rPr>
              <a:t>w</a:t>
            </a:r>
            <a:r>
              <a:rPr sz="1600" dirty="0">
                <a:solidFill>
                  <a:srgbClr val="00A0AF"/>
                </a:solidFill>
                <a:latin typeface="Franklin Gothic Medium"/>
                <a:cs typeface="Franklin Gothic Medium"/>
                <a:hlinkClick r:id="rId5"/>
              </a:rPr>
              <a:t>.aphl.org</a:t>
            </a:r>
            <a:endParaRPr sz="1600" dirty="0">
              <a:latin typeface="Franklin Gothic Medium"/>
              <a:cs typeface="Franklin Gothic Medium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Document </a:t>
            </a:r>
            <a:r>
              <a:rPr spc="-5" dirty="0"/>
              <a:t>and </a:t>
            </a:r>
            <a:r>
              <a:rPr spc="-15" dirty="0"/>
              <a:t>Records </a:t>
            </a:r>
            <a:r>
              <a:rPr spc="-10" dirty="0"/>
              <a:t>Control  </a:t>
            </a:r>
            <a:r>
              <a:rPr dirty="0"/>
              <a:t>System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901700" y="4658286"/>
            <a:ext cx="377190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spc="-5" dirty="0">
                <a:solidFill>
                  <a:srgbClr val="3E3E3E"/>
                </a:solidFill>
                <a:latin typeface="Arial"/>
                <a:cs typeface="Arial"/>
              </a:rPr>
              <a:t>ISO/IEC</a:t>
            </a:r>
            <a:r>
              <a:rPr sz="3200" spc="-3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3200" spc="-10" dirty="0">
                <a:solidFill>
                  <a:srgbClr val="3E3E3E"/>
                </a:solidFill>
                <a:latin typeface="Arial"/>
                <a:cs typeface="Arial"/>
              </a:rPr>
              <a:t>17025:20</a:t>
            </a:r>
            <a:r>
              <a:rPr lang="en-US" sz="3200" spc="-10" dirty="0">
                <a:solidFill>
                  <a:srgbClr val="3E3E3E"/>
                </a:solidFill>
                <a:latin typeface="Arial"/>
                <a:cs typeface="Arial"/>
              </a:rPr>
              <a:t>17</a:t>
            </a:r>
            <a:endParaRPr sz="3200" dirty="0">
              <a:latin typeface="Arial"/>
              <a:cs typeface="Arial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95813" y="583039"/>
            <a:ext cx="1272721" cy="132490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/>
          <p:nvPr/>
        </p:nvSpPr>
        <p:spPr>
          <a:xfrm>
            <a:off x="5181600" y="5525261"/>
            <a:ext cx="1831847" cy="16535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01700" y="429260"/>
            <a:ext cx="395224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25" dirty="0"/>
              <a:t>Technical</a:t>
            </a:r>
            <a:r>
              <a:rPr sz="4000" spc="-80" dirty="0"/>
              <a:t> </a:t>
            </a:r>
            <a:r>
              <a:rPr sz="4000" spc="-10" dirty="0"/>
              <a:t>Records</a:t>
            </a:r>
            <a:endParaRPr sz="4000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838327" y="1064895"/>
            <a:ext cx="8225790" cy="48628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3025">
              <a:lnSpc>
                <a:spcPct val="100000"/>
              </a:lnSpc>
              <a:spcBef>
                <a:spcPts val="100"/>
              </a:spcBef>
            </a:pPr>
            <a:r>
              <a:rPr sz="3600" spc="-15" dirty="0">
                <a:solidFill>
                  <a:srgbClr val="00A0AF"/>
                </a:solidFill>
                <a:latin typeface="Franklin Gothic Medium"/>
                <a:cs typeface="Franklin Gothic Medium"/>
              </a:rPr>
              <a:t>(Forms, </a:t>
            </a:r>
            <a:r>
              <a:rPr sz="3600" spc="-30" dirty="0">
                <a:solidFill>
                  <a:srgbClr val="00A0AF"/>
                </a:solidFill>
                <a:latin typeface="Franklin Gothic Medium"/>
                <a:cs typeface="Franklin Gothic Medium"/>
              </a:rPr>
              <a:t>Work </a:t>
            </a:r>
            <a:r>
              <a:rPr sz="3600" spc="-10" dirty="0">
                <a:solidFill>
                  <a:srgbClr val="00A0AF"/>
                </a:solidFill>
                <a:latin typeface="Franklin Gothic Medium"/>
                <a:cs typeface="Franklin Gothic Medium"/>
              </a:rPr>
              <a:t>Sheets, Control </a:t>
            </a:r>
            <a:r>
              <a:rPr sz="3600" spc="5" dirty="0">
                <a:solidFill>
                  <a:srgbClr val="00A0AF"/>
                </a:solidFill>
                <a:latin typeface="Franklin Gothic Medium"/>
                <a:cs typeface="Franklin Gothic Medium"/>
              </a:rPr>
              <a:t>Charts,</a:t>
            </a:r>
            <a:r>
              <a:rPr sz="3600" spc="25" dirty="0">
                <a:solidFill>
                  <a:srgbClr val="00A0AF"/>
                </a:solidFill>
                <a:latin typeface="Franklin Gothic Medium"/>
                <a:cs typeface="Franklin Gothic Medium"/>
              </a:rPr>
              <a:t> </a:t>
            </a:r>
            <a:r>
              <a:rPr sz="3600" spc="-10" dirty="0">
                <a:solidFill>
                  <a:srgbClr val="00A0AF"/>
                </a:solidFill>
                <a:latin typeface="Franklin Gothic Medium"/>
                <a:cs typeface="Franklin Gothic Medium"/>
              </a:rPr>
              <a:t>etc.)</a:t>
            </a:r>
            <a:endParaRPr sz="3600" dirty="0">
              <a:latin typeface="Franklin Gothic Medium"/>
              <a:cs typeface="Franklin Gothic Medium"/>
            </a:endParaRPr>
          </a:p>
          <a:p>
            <a:pPr marL="355600" marR="523240" indent="-342900">
              <a:lnSpc>
                <a:spcPts val="3240"/>
              </a:lnSpc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solidFill>
                  <a:srgbClr val="3E3E3E"/>
                </a:solidFill>
                <a:latin typeface="Arial"/>
                <a:cs typeface="Arial"/>
              </a:rPr>
              <a:t>Retain records of original observations, data and </a:t>
            </a:r>
            <a:r>
              <a:rPr lang="en-US" sz="3000" spc="-5" dirty="0">
                <a:solidFill>
                  <a:srgbClr val="3E3E3E"/>
                </a:solidFill>
                <a:latin typeface="Arial"/>
                <a:cs typeface="Arial"/>
              </a:rPr>
              <a:t>calculations with </a:t>
            </a:r>
            <a:r>
              <a:rPr sz="3000" spc="-10" dirty="0">
                <a:solidFill>
                  <a:srgbClr val="3E3E3E"/>
                </a:solidFill>
                <a:latin typeface="Arial"/>
                <a:cs typeface="Arial"/>
              </a:rPr>
              <a:t>sufficient </a:t>
            </a:r>
            <a:r>
              <a:rPr sz="3000" spc="-5" dirty="0">
                <a:solidFill>
                  <a:srgbClr val="3E3E3E"/>
                </a:solidFill>
                <a:latin typeface="Arial"/>
                <a:cs typeface="Arial"/>
              </a:rPr>
              <a:t>information to establish an audit trail</a:t>
            </a:r>
            <a:r>
              <a:rPr lang="en-US" sz="3000" spc="-5" dirty="0">
                <a:solidFill>
                  <a:srgbClr val="3E3E3E"/>
                </a:solidFill>
                <a:latin typeface="Arial"/>
                <a:cs typeface="Arial"/>
              </a:rPr>
              <a:t> of</a:t>
            </a:r>
            <a:r>
              <a:rPr sz="3000" spc="-5" dirty="0">
                <a:solidFill>
                  <a:srgbClr val="3E3E3E"/>
                </a:solidFill>
                <a:latin typeface="Arial"/>
                <a:cs typeface="Arial"/>
              </a:rPr>
              <a:t> calibration records, </a:t>
            </a:r>
            <a:r>
              <a:rPr sz="3000" spc="-15" dirty="0">
                <a:solidFill>
                  <a:srgbClr val="3E3E3E"/>
                </a:solidFill>
                <a:latin typeface="Arial"/>
                <a:cs typeface="Arial"/>
              </a:rPr>
              <a:t>staff </a:t>
            </a:r>
            <a:r>
              <a:rPr sz="3000" spc="-5" dirty="0">
                <a:solidFill>
                  <a:srgbClr val="3E3E3E"/>
                </a:solidFill>
                <a:latin typeface="Arial"/>
                <a:cs typeface="Arial"/>
              </a:rPr>
              <a:t>records, and </a:t>
            </a:r>
            <a:r>
              <a:rPr sz="3000" dirty="0">
                <a:solidFill>
                  <a:srgbClr val="3E3E3E"/>
                </a:solidFill>
                <a:latin typeface="Arial"/>
                <a:cs typeface="Arial"/>
              </a:rPr>
              <a:t>a </a:t>
            </a:r>
            <a:r>
              <a:rPr sz="3000" spc="-5" dirty="0">
                <a:solidFill>
                  <a:srgbClr val="3E3E3E"/>
                </a:solidFill>
                <a:latin typeface="Arial"/>
                <a:cs typeface="Arial"/>
              </a:rPr>
              <a:t>copy of each </a:t>
            </a:r>
            <a:r>
              <a:rPr sz="3000" dirty="0">
                <a:solidFill>
                  <a:srgbClr val="3E3E3E"/>
                </a:solidFill>
                <a:latin typeface="Arial"/>
                <a:cs typeface="Arial"/>
              </a:rPr>
              <a:t>test </a:t>
            </a:r>
            <a:r>
              <a:rPr sz="3000" spc="-5" dirty="0">
                <a:solidFill>
                  <a:srgbClr val="3E3E3E"/>
                </a:solidFill>
                <a:latin typeface="Arial"/>
                <a:cs typeface="Arial"/>
              </a:rPr>
              <a:t>report issued</a:t>
            </a:r>
            <a:endParaRPr sz="3000" dirty="0">
              <a:latin typeface="Arial"/>
              <a:cs typeface="Arial"/>
            </a:endParaRPr>
          </a:p>
          <a:p>
            <a:pPr marL="354965" indent="-342265">
              <a:lnSpc>
                <a:spcPct val="100000"/>
              </a:lnSpc>
              <a:spcBef>
                <a:spcPts val="315"/>
              </a:spcBef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solidFill>
                  <a:srgbClr val="3E3E3E"/>
                </a:solidFill>
                <a:latin typeface="Arial"/>
                <a:cs typeface="Arial"/>
              </a:rPr>
              <a:t>Define how long technical records</a:t>
            </a:r>
            <a:r>
              <a:rPr sz="3000" spc="-6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3000" spc="-5" dirty="0">
                <a:solidFill>
                  <a:srgbClr val="3E3E3E"/>
                </a:solidFill>
                <a:latin typeface="Arial"/>
                <a:cs typeface="Arial"/>
              </a:rPr>
              <a:t>kept</a:t>
            </a:r>
            <a:endParaRPr sz="3000" dirty="0">
              <a:latin typeface="Arial"/>
              <a:cs typeface="Arial"/>
            </a:endParaRPr>
          </a:p>
          <a:p>
            <a:pPr marL="355600" marR="909955" indent="-342900">
              <a:lnSpc>
                <a:spcPts val="3240"/>
              </a:lnSpc>
              <a:spcBef>
                <a:spcPts val="765"/>
              </a:spcBef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solidFill>
                  <a:srgbClr val="3E3E3E"/>
                </a:solidFill>
                <a:latin typeface="Arial"/>
                <a:cs typeface="Arial"/>
              </a:rPr>
              <a:t>Maintain </a:t>
            </a:r>
            <a:r>
              <a:rPr sz="3000" spc="-10" dirty="0">
                <a:solidFill>
                  <a:srgbClr val="3E3E3E"/>
                </a:solidFill>
                <a:latin typeface="Arial"/>
                <a:cs typeface="Arial"/>
              </a:rPr>
              <a:t>sufficient </a:t>
            </a:r>
            <a:r>
              <a:rPr sz="3000" spc="-5" dirty="0">
                <a:solidFill>
                  <a:srgbClr val="3E3E3E"/>
                </a:solidFill>
                <a:latin typeface="Arial"/>
                <a:cs typeface="Arial"/>
              </a:rPr>
              <a:t>information to facilitate  identification of factors </a:t>
            </a:r>
            <a:r>
              <a:rPr sz="3000" spc="-10" dirty="0">
                <a:solidFill>
                  <a:srgbClr val="3E3E3E"/>
                </a:solidFill>
                <a:latin typeface="Arial"/>
                <a:cs typeface="Arial"/>
              </a:rPr>
              <a:t>affecting </a:t>
            </a:r>
            <a:r>
              <a:rPr sz="3000" spc="-5" dirty="0">
                <a:solidFill>
                  <a:srgbClr val="3E3E3E"/>
                </a:solidFill>
                <a:latin typeface="Arial"/>
                <a:cs typeface="Arial"/>
              </a:rPr>
              <a:t>the </a:t>
            </a:r>
            <a:r>
              <a:rPr lang="en-US" sz="3000" spc="-5" dirty="0">
                <a:solidFill>
                  <a:srgbClr val="3E3E3E"/>
                </a:solidFill>
                <a:latin typeface="Arial"/>
                <a:cs typeface="Arial"/>
              </a:rPr>
              <a:t>measurement result and its associated measurement </a:t>
            </a:r>
            <a:r>
              <a:rPr sz="3000" spc="-5" dirty="0">
                <a:solidFill>
                  <a:srgbClr val="3E3E3E"/>
                </a:solidFill>
                <a:latin typeface="Arial"/>
                <a:cs typeface="Arial"/>
              </a:rPr>
              <a:t>uncertainty</a:t>
            </a:r>
            <a:endParaRPr sz="3000" dirty="0">
              <a:latin typeface="Arial"/>
              <a:cs typeface="Arial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1050631" y="1271016"/>
            <a:ext cx="7473315" cy="490070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95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solidFill>
                  <a:srgbClr val="3E3E3E"/>
                </a:solidFill>
                <a:latin typeface="Arial"/>
                <a:cs typeface="Arial"/>
              </a:rPr>
              <a:t>Records of each </a:t>
            </a:r>
            <a:r>
              <a:rPr sz="3200" spc="-10" dirty="0">
                <a:solidFill>
                  <a:srgbClr val="3E3E3E"/>
                </a:solidFill>
                <a:latin typeface="Arial"/>
                <a:cs typeface="Arial"/>
              </a:rPr>
              <a:t>test/calibration contain  </a:t>
            </a:r>
            <a:r>
              <a:rPr sz="3200" spc="-15" dirty="0">
                <a:solidFill>
                  <a:srgbClr val="3E3E3E"/>
                </a:solidFill>
                <a:latin typeface="Arial"/>
                <a:cs typeface="Arial"/>
              </a:rPr>
              <a:t>sufficient </a:t>
            </a:r>
            <a:r>
              <a:rPr sz="3200" spc="-10" dirty="0">
                <a:solidFill>
                  <a:srgbClr val="3E3E3E"/>
                </a:solidFill>
                <a:latin typeface="Arial"/>
                <a:cs typeface="Arial"/>
              </a:rPr>
              <a:t>information </a:t>
            </a:r>
            <a:r>
              <a:rPr sz="3200" spc="-5" dirty="0">
                <a:solidFill>
                  <a:srgbClr val="3E3E3E"/>
                </a:solidFill>
                <a:latin typeface="Arial"/>
                <a:cs typeface="Arial"/>
              </a:rPr>
              <a:t>to </a:t>
            </a:r>
            <a:r>
              <a:rPr sz="3200" spc="-10" dirty="0">
                <a:solidFill>
                  <a:srgbClr val="3E3E3E"/>
                </a:solidFill>
                <a:latin typeface="Arial"/>
                <a:cs typeface="Arial"/>
              </a:rPr>
              <a:t>enable  </a:t>
            </a:r>
            <a:r>
              <a:rPr lang="en-US" sz="3200" spc="-10" dirty="0">
                <a:solidFill>
                  <a:srgbClr val="3E3E3E"/>
                </a:solidFill>
                <a:latin typeface="Arial"/>
                <a:cs typeface="Arial"/>
              </a:rPr>
              <a:t>laboratory activity </a:t>
            </a:r>
            <a:r>
              <a:rPr sz="3200" spc="-5" dirty="0">
                <a:solidFill>
                  <a:srgbClr val="3E3E3E"/>
                </a:solidFill>
                <a:latin typeface="Arial"/>
                <a:cs typeface="Arial"/>
              </a:rPr>
              <a:t>to be </a:t>
            </a:r>
            <a:r>
              <a:rPr sz="3200" spc="-10" dirty="0">
                <a:solidFill>
                  <a:srgbClr val="3E3E3E"/>
                </a:solidFill>
                <a:latin typeface="Arial"/>
                <a:cs typeface="Arial"/>
              </a:rPr>
              <a:t>repeated under  conditions </a:t>
            </a:r>
            <a:r>
              <a:rPr sz="3200" spc="-5" dirty="0">
                <a:solidFill>
                  <a:srgbClr val="3E3E3E"/>
                </a:solidFill>
                <a:latin typeface="Arial"/>
                <a:cs typeface="Arial"/>
              </a:rPr>
              <a:t>as close as </a:t>
            </a:r>
            <a:r>
              <a:rPr sz="3200" spc="-10" dirty="0">
                <a:solidFill>
                  <a:srgbClr val="3E3E3E"/>
                </a:solidFill>
                <a:latin typeface="Arial"/>
                <a:cs typeface="Arial"/>
              </a:rPr>
              <a:t>possible </a:t>
            </a:r>
            <a:r>
              <a:rPr sz="3200" spc="-5" dirty="0">
                <a:solidFill>
                  <a:srgbClr val="3E3E3E"/>
                </a:solidFill>
                <a:latin typeface="Arial"/>
                <a:cs typeface="Arial"/>
              </a:rPr>
              <a:t>to </a:t>
            </a:r>
            <a:r>
              <a:rPr sz="3200" spc="-10" dirty="0">
                <a:solidFill>
                  <a:srgbClr val="3E3E3E"/>
                </a:solidFill>
                <a:latin typeface="Arial"/>
                <a:cs typeface="Arial"/>
              </a:rPr>
              <a:t>the  original </a:t>
            </a:r>
            <a:r>
              <a:rPr sz="3200" spc="-5" dirty="0">
                <a:solidFill>
                  <a:srgbClr val="3E3E3E"/>
                </a:solidFill>
                <a:latin typeface="Arial"/>
                <a:cs typeface="Arial"/>
              </a:rPr>
              <a:t>(</a:t>
            </a:r>
            <a:r>
              <a:rPr sz="3200" i="1" spc="-5" dirty="0">
                <a:solidFill>
                  <a:srgbClr val="3E3E3E"/>
                </a:solidFill>
                <a:latin typeface="Arial"/>
                <a:cs typeface="Arial"/>
              </a:rPr>
              <a:t>traceability</a:t>
            </a:r>
            <a:r>
              <a:rPr sz="3200" spc="-5" dirty="0">
                <a:solidFill>
                  <a:srgbClr val="3E3E3E"/>
                </a:solidFill>
                <a:latin typeface="Arial"/>
                <a:cs typeface="Arial"/>
              </a:rPr>
              <a:t>)</a:t>
            </a:r>
            <a:endParaRPr sz="3200" dirty="0">
              <a:latin typeface="Arial"/>
              <a:cs typeface="Arial"/>
            </a:endParaRPr>
          </a:p>
          <a:p>
            <a:pPr marL="354965" indent="-342265">
              <a:lnSpc>
                <a:spcPct val="100000"/>
              </a:lnSpc>
              <a:spcBef>
                <a:spcPts val="77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sz="3200" spc="-10" dirty="0">
                <a:solidFill>
                  <a:srgbClr val="3E3E3E"/>
                </a:solidFill>
                <a:latin typeface="Arial"/>
                <a:cs typeface="Arial"/>
              </a:rPr>
              <a:t>The date and i</a:t>
            </a:r>
            <a:r>
              <a:rPr sz="3200" spc="-10" dirty="0">
                <a:solidFill>
                  <a:srgbClr val="3E3E3E"/>
                </a:solidFill>
                <a:latin typeface="Arial"/>
                <a:cs typeface="Arial"/>
              </a:rPr>
              <a:t>dentity </a:t>
            </a:r>
            <a:r>
              <a:rPr sz="3200" spc="-5" dirty="0">
                <a:solidFill>
                  <a:srgbClr val="3E3E3E"/>
                </a:solidFill>
                <a:latin typeface="Arial"/>
                <a:cs typeface="Arial"/>
              </a:rPr>
              <a:t>of </a:t>
            </a:r>
            <a:r>
              <a:rPr sz="3200" spc="-10" dirty="0">
                <a:solidFill>
                  <a:srgbClr val="3E3E3E"/>
                </a:solidFill>
                <a:latin typeface="Arial"/>
                <a:cs typeface="Arial"/>
              </a:rPr>
              <a:t>personnel responsible</a:t>
            </a:r>
            <a:r>
              <a:rPr sz="3200" spc="2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3200" spc="-10" dirty="0">
                <a:solidFill>
                  <a:srgbClr val="3E3E3E"/>
                </a:solidFill>
                <a:latin typeface="Arial"/>
                <a:cs typeface="Arial"/>
              </a:rPr>
              <a:t>for</a:t>
            </a:r>
            <a:endParaRPr sz="3200" dirty="0">
              <a:latin typeface="Arial"/>
              <a:cs typeface="Arial"/>
            </a:endParaRPr>
          </a:p>
          <a:p>
            <a:pPr marL="755015" lvl="1" indent="-285115">
              <a:lnSpc>
                <a:spcPct val="100000"/>
              </a:lnSpc>
              <a:spcBef>
                <a:spcPts val="595"/>
              </a:spcBef>
              <a:buChar char="–"/>
              <a:tabLst>
                <a:tab pos="755650" algn="l"/>
              </a:tabLst>
            </a:pP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Sampling</a:t>
            </a:r>
            <a:endParaRPr sz="2400" dirty="0">
              <a:latin typeface="Arial"/>
              <a:cs typeface="Arial"/>
            </a:endParaRPr>
          </a:p>
          <a:p>
            <a:pPr marL="755015" lvl="1" indent="-285115">
              <a:lnSpc>
                <a:spcPct val="100000"/>
              </a:lnSpc>
              <a:spcBef>
                <a:spcPts val="575"/>
              </a:spcBef>
              <a:buChar char="–"/>
              <a:tabLst>
                <a:tab pos="755650" algn="l"/>
              </a:tabLst>
            </a:pP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Performance of each</a:t>
            </a:r>
            <a:r>
              <a:rPr sz="2400" spc="2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test/calibration</a:t>
            </a:r>
            <a:endParaRPr sz="2400" dirty="0">
              <a:latin typeface="Arial"/>
              <a:cs typeface="Arial"/>
            </a:endParaRPr>
          </a:p>
          <a:p>
            <a:pPr marL="755015" lvl="1" indent="-285115">
              <a:lnSpc>
                <a:spcPct val="100000"/>
              </a:lnSpc>
              <a:spcBef>
                <a:spcPts val="580"/>
              </a:spcBef>
              <a:buChar char="–"/>
              <a:tabLst>
                <a:tab pos="755650" algn="l"/>
              </a:tabLst>
            </a:pPr>
            <a:r>
              <a:rPr lang="en-US" sz="2400" spc="-5" dirty="0">
                <a:solidFill>
                  <a:srgbClr val="3E3E3E"/>
                </a:solidFill>
                <a:latin typeface="Arial"/>
                <a:cs typeface="Arial"/>
              </a:rPr>
              <a:t>Checking data and </a:t>
            </a: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results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613397" y="4835652"/>
            <a:ext cx="1991868" cy="166573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060027" y="578716"/>
            <a:ext cx="395224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25" dirty="0"/>
              <a:t>Technical</a:t>
            </a:r>
            <a:r>
              <a:rPr sz="4000" spc="-80" dirty="0"/>
              <a:t> </a:t>
            </a:r>
            <a:r>
              <a:rPr sz="4000" spc="-10" dirty="0"/>
              <a:t>Records</a:t>
            </a:r>
            <a:endParaRPr sz="4000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762000" y="1167794"/>
            <a:ext cx="7790180" cy="5100755"/>
          </a:xfrm>
          <a:prstGeom prst="rect">
            <a:avLst/>
          </a:prstGeom>
        </p:spPr>
        <p:txBody>
          <a:bodyPr vert="horz" wrap="square" lIns="0" tIns="100965" rIns="0" bIns="0" rtlCol="0">
            <a:spAutoFit/>
          </a:bodyPr>
          <a:lstStyle/>
          <a:p>
            <a:pPr marL="355600" marR="760730" indent="-342900">
              <a:lnSpc>
                <a:spcPts val="2880"/>
              </a:lnSpc>
              <a:spcBef>
                <a:spcPts val="795"/>
              </a:spcBef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solidFill>
                  <a:srgbClr val="3E3E3E"/>
                </a:solidFill>
                <a:latin typeface="Arial"/>
                <a:cs typeface="Arial"/>
              </a:rPr>
              <a:t>Observations, data and calculations  recorded at </a:t>
            </a:r>
            <a:r>
              <a:rPr sz="3000" dirty="0">
                <a:solidFill>
                  <a:srgbClr val="3E3E3E"/>
                </a:solidFill>
                <a:latin typeface="Arial"/>
                <a:cs typeface="Arial"/>
              </a:rPr>
              <a:t>the time they </a:t>
            </a:r>
            <a:r>
              <a:rPr sz="3000" spc="-5" dirty="0">
                <a:solidFill>
                  <a:srgbClr val="3E3E3E"/>
                </a:solidFill>
                <a:latin typeface="Arial"/>
                <a:cs typeface="Arial"/>
              </a:rPr>
              <a:t>are made</a:t>
            </a:r>
            <a:r>
              <a:rPr sz="3000" spc="-114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3000" spc="-5" dirty="0">
                <a:solidFill>
                  <a:srgbClr val="3E3E3E"/>
                </a:solidFill>
                <a:latin typeface="Arial"/>
                <a:cs typeface="Arial"/>
              </a:rPr>
              <a:t>and  identifiable to </a:t>
            </a:r>
            <a:r>
              <a:rPr lang="en-US" sz="3000" dirty="0">
                <a:solidFill>
                  <a:srgbClr val="3E3E3E"/>
                </a:solidFill>
                <a:latin typeface="Arial"/>
                <a:cs typeface="Arial"/>
              </a:rPr>
              <a:t>a specific task</a:t>
            </a:r>
            <a:endParaRPr sz="3000" dirty="0">
              <a:latin typeface="Arial"/>
              <a:cs typeface="Arial"/>
            </a:endParaRPr>
          </a:p>
          <a:p>
            <a:pPr marL="355600" marR="257810" indent="-342900">
              <a:lnSpc>
                <a:spcPct val="80000"/>
              </a:lnSpc>
              <a:spcBef>
                <a:spcPts val="745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sz="3000" spc="-5" dirty="0">
                <a:solidFill>
                  <a:srgbClr val="3E3E3E"/>
                </a:solidFill>
                <a:latin typeface="Arial"/>
                <a:cs typeface="Arial"/>
              </a:rPr>
              <a:t>Amendments to the record (i.e. m</a:t>
            </a:r>
            <a:r>
              <a:rPr sz="3000" spc="-5" dirty="0">
                <a:solidFill>
                  <a:srgbClr val="3E3E3E"/>
                </a:solidFill>
                <a:latin typeface="Arial"/>
                <a:cs typeface="Arial"/>
              </a:rPr>
              <a:t>istakes</a:t>
            </a:r>
            <a:r>
              <a:rPr lang="en-US" sz="3000" spc="-5" dirty="0">
                <a:solidFill>
                  <a:srgbClr val="3E3E3E"/>
                </a:solidFill>
                <a:latin typeface="Arial"/>
                <a:cs typeface="Arial"/>
              </a:rPr>
              <a:t>)</a:t>
            </a:r>
            <a:r>
              <a:rPr sz="3000" spc="-5" dirty="0">
                <a:solidFill>
                  <a:srgbClr val="3E3E3E"/>
                </a:solidFill>
                <a:latin typeface="Arial"/>
                <a:cs typeface="Arial"/>
              </a:rPr>
              <a:t> are crossed out (not erased or</a:t>
            </a:r>
            <a:r>
              <a:rPr lang="en-US" sz="3000" spc="-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3000" spc="-5" dirty="0">
                <a:solidFill>
                  <a:srgbClr val="3E3E3E"/>
                </a:solidFill>
                <a:latin typeface="Arial"/>
                <a:cs typeface="Arial"/>
              </a:rPr>
              <a:t>ob</a:t>
            </a:r>
            <a:r>
              <a:rPr lang="en-US" sz="3000" spc="-5" dirty="0">
                <a:solidFill>
                  <a:srgbClr val="3E3E3E"/>
                </a:solidFill>
                <a:latin typeface="Arial"/>
                <a:cs typeface="Arial"/>
              </a:rPr>
              <a:t>literated</a:t>
            </a:r>
            <a:r>
              <a:rPr sz="3000" spc="-5" dirty="0">
                <a:solidFill>
                  <a:srgbClr val="3E3E3E"/>
                </a:solidFill>
                <a:latin typeface="Arial"/>
                <a:cs typeface="Arial"/>
              </a:rPr>
              <a:t>), </a:t>
            </a:r>
            <a:r>
              <a:rPr lang="en-US" sz="3000" spc="-5" dirty="0">
                <a:solidFill>
                  <a:srgbClr val="3E3E3E"/>
                </a:solidFill>
                <a:latin typeface="Arial"/>
                <a:cs typeface="Arial"/>
              </a:rPr>
              <a:t>with </a:t>
            </a:r>
            <a:r>
              <a:rPr sz="3000" spc="-5" dirty="0">
                <a:solidFill>
                  <a:srgbClr val="3E3E3E"/>
                </a:solidFill>
                <a:latin typeface="Arial"/>
                <a:cs typeface="Arial"/>
              </a:rPr>
              <a:t>the correct information recorded alongside, along with the </a:t>
            </a:r>
            <a:r>
              <a:rPr lang="en-US" sz="3000" spc="-5" dirty="0">
                <a:solidFill>
                  <a:srgbClr val="3E3E3E"/>
                </a:solidFill>
                <a:latin typeface="Arial"/>
                <a:cs typeface="Arial"/>
              </a:rPr>
              <a:t>date &amp; </a:t>
            </a:r>
            <a:r>
              <a:rPr sz="3000" spc="-5" dirty="0">
                <a:solidFill>
                  <a:srgbClr val="3E3E3E"/>
                </a:solidFill>
                <a:latin typeface="Arial"/>
                <a:cs typeface="Arial"/>
              </a:rPr>
              <a:t>initials</a:t>
            </a:r>
            <a:r>
              <a:rPr lang="en-US" sz="3000" spc="-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3000" spc="-5" dirty="0">
                <a:solidFill>
                  <a:srgbClr val="3E3E3E"/>
                </a:solidFill>
                <a:latin typeface="Arial"/>
                <a:cs typeface="Arial"/>
              </a:rPr>
              <a:t>of the individual making the</a:t>
            </a:r>
            <a:r>
              <a:rPr sz="3000" spc="-2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3000" spc="-5" dirty="0">
                <a:solidFill>
                  <a:srgbClr val="3E3E3E"/>
                </a:solidFill>
                <a:latin typeface="Arial"/>
                <a:cs typeface="Arial"/>
              </a:rPr>
              <a:t>correction</a:t>
            </a:r>
            <a:endParaRPr sz="3000" dirty="0">
              <a:latin typeface="Arial"/>
              <a:cs typeface="Arial"/>
            </a:endParaRPr>
          </a:p>
          <a:p>
            <a:pPr marL="355600" marR="5080" indent="-342900">
              <a:lnSpc>
                <a:spcPts val="2880"/>
              </a:lnSpc>
              <a:spcBef>
                <a:spcPts val="695"/>
              </a:spcBef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solidFill>
                  <a:srgbClr val="3E3E3E"/>
                </a:solidFill>
                <a:latin typeface="Arial"/>
                <a:cs typeface="Arial"/>
              </a:rPr>
              <a:t>Electronic records have </a:t>
            </a:r>
            <a:r>
              <a:rPr sz="3000" dirty="0">
                <a:solidFill>
                  <a:srgbClr val="3E3E3E"/>
                </a:solidFill>
                <a:latin typeface="Arial"/>
                <a:cs typeface="Arial"/>
              </a:rPr>
              <a:t>the </a:t>
            </a:r>
            <a:r>
              <a:rPr sz="3000" spc="-5" dirty="0">
                <a:solidFill>
                  <a:srgbClr val="3E3E3E"/>
                </a:solidFill>
                <a:latin typeface="Arial"/>
                <a:cs typeface="Arial"/>
              </a:rPr>
              <a:t>ability </a:t>
            </a:r>
            <a:r>
              <a:rPr sz="3000" dirty="0">
                <a:solidFill>
                  <a:srgbClr val="3E3E3E"/>
                </a:solidFill>
                <a:latin typeface="Arial"/>
                <a:cs typeface="Arial"/>
              </a:rPr>
              <a:t>to track  </a:t>
            </a:r>
            <a:r>
              <a:rPr sz="3000" spc="-5" dirty="0">
                <a:solidFill>
                  <a:srgbClr val="3E3E3E"/>
                </a:solidFill>
                <a:latin typeface="Arial"/>
                <a:cs typeface="Arial"/>
              </a:rPr>
              <a:t>who is making any correction and be able to  retain original information just as non-  electronic</a:t>
            </a:r>
            <a:r>
              <a:rPr sz="3000" spc="-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3000" spc="-5" dirty="0">
                <a:solidFill>
                  <a:srgbClr val="3E3E3E"/>
                </a:solidFill>
                <a:latin typeface="Arial"/>
                <a:cs typeface="Arial"/>
              </a:rPr>
              <a:t>records</a:t>
            </a:r>
            <a:endParaRPr sz="3000" dirty="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236714" y="5334000"/>
            <a:ext cx="1495043" cy="125044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880533" y="562131"/>
            <a:ext cx="395224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25" dirty="0"/>
              <a:t>Technical</a:t>
            </a:r>
            <a:r>
              <a:rPr sz="4000" spc="-80" dirty="0"/>
              <a:t> </a:t>
            </a:r>
            <a:r>
              <a:rPr sz="4000" spc="-10" dirty="0"/>
              <a:t>Records</a:t>
            </a:r>
            <a:endParaRPr sz="4000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1700" y="734060"/>
            <a:ext cx="752348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20" dirty="0"/>
              <a:t>Why </a:t>
            </a:r>
            <a:r>
              <a:rPr sz="4000" dirty="0"/>
              <a:t>is Document </a:t>
            </a:r>
            <a:r>
              <a:rPr sz="4000" spc="-10" dirty="0"/>
              <a:t>Control</a:t>
            </a:r>
            <a:r>
              <a:rPr sz="4000" spc="-100" dirty="0"/>
              <a:t> </a:t>
            </a:r>
            <a:r>
              <a:rPr sz="4000" dirty="0"/>
              <a:t>needed?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01700" y="1393341"/>
            <a:ext cx="7764780" cy="39141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sz="2700" spc="-150" dirty="0">
                <a:solidFill>
                  <a:srgbClr val="3E3E3E"/>
                </a:solidFill>
                <a:latin typeface="Arial"/>
                <a:cs typeface="Arial"/>
              </a:rPr>
              <a:t>To </a:t>
            </a:r>
            <a:r>
              <a:rPr sz="2700" spc="-5" dirty="0">
                <a:solidFill>
                  <a:srgbClr val="3E3E3E"/>
                </a:solidFill>
                <a:latin typeface="Arial"/>
                <a:cs typeface="Arial"/>
              </a:rPr>
              <a:t>ensure</a:t>
            </a:r>
            <a:r>
              <a:rPr sz="2700" spc="13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700" spc="-5" dirty="0">
                <a:solidFill>
                  <a:srgbClr val="3E3E3E"/>
                </a:solidFill>
                <a:latin typeface="Arial"/>
                <a:cs typeface="Arial"/>
              </a:rPr>
              <a:t>that:</a:t>
            </a:r>
            <a:endParaRPr sz="2700" dirty="0">
              <a:latin typeface="Arial"/>
              <a:cs typeface="Arial"/>
            </a:endParaRPr>
          </a:p>
          <a:p>
            <a:pPr marL="755650" marR="45085" lvl="1" indent="-285750">
              <a:lnSpc>
                <a:spcPts val="2300"/>
              </a:lnSpc>
              <a:spcBef>
                <a:spcPts val="565"/>
              </a:spcBef>
              <a:buChar char="–"/>
              <a:tabLst>
                <a:tab pos="755650" algn="l"/>
              </a:tabLst>
            </a:pP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Management is aware of, and has approved, all  documents used by </a:t>
            </a:r>
            <a:r>
              <a:rPr sz="2400" spc="-15" dirty="0">
                <a:solidFill>
                  <a:srgbClr val="3E3E3E"/>
                </a:solidFill>
                <a:latin typeface="Arial"/>
                <a:cs typeface="Arial"/>
              </a:rPr>
              <a:t>staff </a:t>
            </a: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to guide them in their work  (</a:t>
            </a:r>
            <a:r>
              <a:rPr sz="2400" i="1" u="heavy" spc="-5" dirty="0">
                <a:solidFill>
                  <a:srgbClr val="3E3E3E"/>
                </a:solidFill>
                <a:uFill>
                  <a:solidFill>
                    <a:srgbClr val="3F3F3F"/>
                  </a:solidFill>
                </a:uFill>
                <a:latin typeface="Arial"/>
                <a:cs typeface="Arial"/>
              </a:rPr>
              <a:t>authority</a:t>
            </a: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)</a:t>
            </a:r>
            <a:endParaRPr sz="2400" dirty="0">
              <a:latin typeface="Arial"/>
              <a:cs typeface="Arial"/>
            </a:endParaRPr>
          </a:p>
          <a:p>
            <a:pPr marL="755650" marR="528955" lvl="1" indent="-285750">
              <a:lnSpc>
                <a:spcPct val="80000"/>
              </a:lnSpc>
              <a:spcBef>
                <a:spcPts val="605"/>
              </a:spcBef>
              <a:buChar char="–"/>
              <a:tabLst>
                <a:tab pos="755650" algn="l"/>
              </a:tabLst>
            </a:pP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All documents specifying procedures have been  checked by those with appropriate knowledge  (</a:t>
            </a:r>
            <a:r>
              <a:rPr sz="2400" i="1" u="heavy" spc="-5" dirty="0">
                <a:solidFill>
                  <a:srgbClr val="3E3E3E"/>
                </a:solidFill>
                <a:uFill>
                  <a:solidFill>
                    <a:srgbClr val="3F3F3F"/>
                  </a:solidFill>
                </a:uFill>
                <a:latin typeface="Arial"/>
                <a:cs typeface="Arial"/>
              </a:rPr>
              <a:t>accuracy</a:t>
            </a: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)</a:t>
            </a:r>
            <a:endParaRPr sz="2400" dirty="0">
              <a:latin typeface="Arial"/>
              <a:cs typeface="Arial"/>
            </a:endParaRPr>
          </a:p>
          <a:p>
            <a:pPr marL="755650" marR="5080" lvl="1" indent="-285750">
              <a:lnSpc>
                <a:spcPct val="80000"/>
              </a:lnSpc>
              <a:spcBef>
                <a:spcPts val="575"/>
              </a:spcBef>
              <a:buChar char="–"/>
              <a:tabLst>
                <a:tab pos="755650" algn="l"/>
              </a:tabLst>
            </a:pP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There is </a:t>
            </a:r>
            <a:r>
              <a:rPr sz="2400" dirty="0">
                <a:solidFill>
                  <a:srgbClr val="3E3E3E"/>
                </a:solidFill>
                <a:latin typeface="Arial"/>
                <a:cs typeface="Arial"/>
              </a:rPr>
              <a:t>a </a:t>
            </a: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record of all copies of documents, </a:t>
            </a:r>
            <a:r>
              <a:rPr sz="2400" dirty="0">
                <a:solidFill>
                  <a:srgbClr val="3E3E3E"/>
                </a:solidFill>
                <a:latin typeface="Arial"/>
                <a:cs typeface="Arial"/>
              </a:rPr>
              <a:t>so </a:t>
            </a: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that  they can be </a:t>
            </a:r>
            <a:r>
              <a:rPr sz="2400" i="1" spc="-5" dirty="0">
                <a:solidFill>
                  <a:srgbClr val="3E3E3E"/>
                </a:solidFill>
                <a:latin typeface="Arial"/>
                <a:cs typeface="Arial"/>
              </a:rPr>
              <a:t>Reviewed, </a:t>
            </a:r>
            <a:r>
              <a:rPr sz="2400" i="1" spc="-10" dirty="0">
                <a:solidFill>
                  <a:srgbClr val="3E3E3E"/>
                </a:solidFill>
                <a:latin typeface="Arial"/>
                <a:cs typeface="Arial"/>
              </a:rPr>
              <a:t>Withdrawn, </a:t>
            </a:r>
            <a:r>
              <a:rPr sz="2400" i="1" spc="-5" dirty="0">
                <a:solidFill>
                  <a:srgbClr val="3E3E3E"/>
                </a:solidFill>
                <a:latin typeface="Arial"/>
                <a:cs typeface="Arial"/>
              </a:rPr>
              <a:t>or</a:t>
            </a:r>
            <a:r>
              <a:rPr sz="2400" i="1" spc="-4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400" i="1" spc="-10" dirty="0">
                <a:solidFill>
                  <a:srgbClr val="3E3E3E"/>
                </a:solidFill>
                <a:latin typeface="Arial"/>
                <a:cs typeface="Arial"/>
              </a:rPr>
              <a:t>Amended</a:t>
            </a:r>
            <a:endParaRPr sz="2400" dirty="0">
              <a:latin typeface="Arial"/>
              <a:cs typeface="Arial"/>
            </a:endParaRPr>
          </a:p>
          <a:p>
            <a:pPr marL="1136015" lvl="2" indent="-208915">
              <a:lnSpc>
                <a:spcPct val="100000"/>
              </a:lnSpc>
              <a:spcBef>
                <a:spcPts val="10"/>
              </a:spcBef>
              <a:buChar char="•"/>
              <a:tabLst>
                <a:tab pos="1155065" algn="l"/>
                <a:tab pos="1155700" algn="l"/>
              </a:tabLst>
            </a:pP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They can be recalled and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updates</a:t>
            </a:r>
            <a:r>
              <a:rPr sz="2000" spc="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issued</a:t>
            </a:r>
            <a:endParaRPr sz="2000" dirty="0">
              <a:latin typeface="Arial"/>
              <a:cs typeface="Arial"/>
            </a:endParaRPr>
          </a:p>
          <a:p>
            <a:pPr marL="1136015" marR="2075180" lvl="2" indent="-208915">
              <a:lnSpc>
                <a:spcPct val="100000"/>
              </a:lnSpc>
              <a:buChar char="•"/>
              <a:tabLst>
                <a:tab pos="1155065" algn="l"/>
                <a:tab pos="1155700" algn="l"/>
              </a:tabLst>
            </a:pP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So all copies reflect the same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procedure 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(</a:t>
            </a:r>
            <a:r>
              <a:rPr sz="2000" u="heavy" spc="-5" dirty="0">
                <a:solidFill>
                  <a:srgbClr val="3E3E3E"/>
                </a:solidFill>
                <a:uFill>
                  <a:solidFill>
                    <a:srgbClr val="3F3F3F"/>
                  </a:solidFill>
                </a:uFill>
                <a:latin typeface="Arial"/>
                <a:cs typeface="Arial"/>
              </a:rPr>
              <a:t>consistency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)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172200" y="4755641"/>
            <a:ext cx="1966721" cy="19667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1700" y="734060"/>
            <a:ext cx="752348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20" dirty="0"/>
              <a:t>Why </a:t>
            </a:r>
            <a:r>
              <a:rPr sz="4000" dirty="0"/>
              <a:t>is Document </a:t>
            </a:r>
            <a:r>
              <a:rPr sz="4000" spc="-10" dirty="0"/>
              <a:t>Control</a:t>
            </a:r>
            <a:r>
              <a:rPr sz="4000" spc="-100" dirty="0"/>
              <a:t> </a:t>
            </a:r>
            <a:r>
              <a:rPr sz="4000" dirty="0"/>
              <a:t>needed?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93139" y="1981911"/>
            <a:ext cx="4699635" cy="2659380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865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solidFill>
                  <a:srgbClr val="3E3E3E"/>
                </a:solidFill>
                <a:latin typeface="Arial"/>
                <a:cs typeface="Arial"/>
              </a:rPr>
              <a:t>Most</a:t>
            </a:r>
            <a:r>
              <a:rPr sz="3200" spc="-10" dirty="0">
                <a:solidFill>
                  <a:srgbClr val="3E3E3E"/>
                </a:solidFill>
                <a:latin typeface="Arial"/>
                <a:cs typeface="Arial"/>
              </a:rPr>
              <a:t> importantly:</a:t>
            </a:r>
            <a:endParaRPr sz="3200" dirty="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  <a:spcBef>
                <a:spcPts val="770"/>
              </a:spcBef>
            </a:pPr>
            <a:r>
              <a:rPr sz="3200" i="1" spc="-150" dirty="0">
                <a:solidFill>
                  <a:srgbClr val="3E3E3E"/>
                </a:solidFill>
                <a:latin typeface="Arial"/>
                <a:cs typeface="Arial"/>
              </a:rPr>
              <a:t>To </a:t>
            </a:r>
            <a:r>
              <a:rPr sz="3200" i="1" spc="-10" dirty="0">
                <a:solidFill>
                  <a:srgbClr val="3E3E3E"/>
                </a:solidFill>
                <a:latin typeface="Arial"/>
                <a:cs typeface="Arial"/>
              </a:rPr>
              <a:t>ensure </a:t>
            </a:r>
            <a:r>
              <a:rPr sz="3200" i="1" spc="-5" dirty="0">
                <a:solidFill>
                  <a:srgbClr val="3E3E3E"/>
                </a:solidFill>
                <a:latin typeface="Arial"/>
                <a:cs typeface="Arial"/>
              </a:rPr>
              <a:t>that all staff </a:t>
            </a:r>
            <a:r>
              <a:rPr sz="3200" i="1" spc="-10" dirty="0">
                <a:solidFill>
                  <a:srgbClr val="3E3E3E"/>
                </a:solidFill>
                <a:latin typeface="Arial"/>
                <a:cs typeface="Arial"/>
              </a:rPr>
              <a:t>are  using </a:t>
            </a:r>
            <a:r>
              <a:rPr sz="3200" i="1" spc="-5" dirty="0">
                <a:solidFill>
                  <a:srgbClr val="3E3E3E"/>
                </a:solidFill>
                <a:latin typeface="Arial"/>
                <a:cs typeface="Arial"/>
              </a:rPr>
              <a:t>the most </a:t>
            </a:r>
            <a:r>
              <a:rPr sz="3200" i="1" spc="-10" dirty="0">
                <a:solidFill>
                  <a:srgbClr val="3E3E3E"/>
                </a:solidFill>
                <a:latin typeface="Arial"/>
                <a:cs typeface="Arial"/>
              </a:rPr>
              <a:t>current  </a:t>
            </a:r>
            <a:r>
              <a:rPr sz="3200" i="1" spc="-110" dirty="0">
                <a:solidFill>
                  <a:srgbClr val="3E3E3E"/>
                </a:solidFill>
                <a:latin typeface="Arial"/>
                <a:cs typeface="Arial"/>
              </a:rPr>
              <a:t>SOP, </a:t>
            </a:r>
            <a:r>
              <a:rPr sz="3200" i="1" spc="-5" dirty="0">
                <a:solidFill>
                  <a:srgbClr val="3E3E3E"/>
                </a:solidFill>
                <a:latin typeface="Arial"/>
                <a:cs typeface="Arial"/>
              </a:rPr>
              <a:t>form, </a:t>
            </a:r>
            <a:r>
              <a:rPr sz="3200" i="1" spc="-10" dirty="0">
                <a:solidFill>
                  <a:srgbClr val="3E3E3E"/>
                </a:solidFill>
                <a:latin typeface="Arial"/>
                <a:cs typeface="Arial"/>
              </a:rPr>
              <a:t>policy or  related document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733219" y="1991863"/>
            <a:ext cx="3237044" cy="335356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06017" y="6323838"/>
            <a:ext cx="965453" cy="66446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2461" y="735583"/>
            <a:ext cx="8081009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What </a:t>
            </a:r>
            <a:r>
              <a:rPr dirty="0"/>
              <a:t>does a Documentation </a:t>
            </a:r>
            <a:r>
              <a:rPr spc="-15" dirty="0"/>
              <a:t>System</a:t>
            </a:r>
            <a:r>
              <a:rPr spc="-50" dirty="0"/>
              <a:t> </a:t>
            </a:r>
            <a:r>
              <a:rPr dirty="0"/>
              <a:t>Do?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93902" y="1775713"/>
            <a:ext cx="3799204" cy="29895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149860" indent="-342900" algn="just">
              <a:lnSpc>
                <a:spcPct val="100000"/>
              </a:lnSpc>
              <a:spcBef>
                <a:spcPts val="100"/>
              </a:spcBef>
              <a:buChar char="•"/>
              <a:tabLst>
                <a:tab pos="355600" algn="l"/>
              </a:tabLst>
            </a:pPr>
            <a:r>
              <a:rPr sz="2800" dirty="0">
                <a:solidFill>
                  <a:srgbClr val="3E3E3E"/>
                </a:solidFill>
                <a:latin typeface="Arial"/>
                <a:cs typeface="Arial"/>
              </a:rPr>
              <a:t>It </a:t>
            </a:r>
            <a:r>
              <a:rPr sz="2800" spc="-5" dirty="0">
                <a:solidFill>
                  <a:srgbClr val="3E3E3E"/>
                </a:solidFill>
                <a:latin typeface="Arial"/>
                <a:cs typeface="Arial"/>
              </a:rPr>
              <a:t>is </a:t>
            </a:r>
            <a:r>
              <a:rPr sz="2800" dirty="0">
                <a:solidFill>
                  <a:srgbClr val="3E3E3E"/>
                </a:solidFill>
                <a:latin typeface="Arial"/>
                <a:cs typeface="Arial"/>
              </a:rPr>
              <a:t>a mechanism</a:t>
            </a:r>
            <a:r>
              <a:rPr sz="2800" spc="-7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3E3E3E"/>
                </a:solidFill>
                <a:latin typeface="Arial"/>
                <a:cs typeface="Arial"/>
              </a:rPr>
              <a:t>for  defining the QMS so  that </a:t>
            </a:r>
            <a:r>
              <a:rPr sz="2800" spc="-5" dirty="0">
                <a:solidFill>
                  <a:srgbClr val="3E3E3E"/>
                </a:solidFill>
                <a:latin typeface="Arial"/>
                <a:cs typeface="Arial"/>
              </a:rPr>
              <a:t>it</a:t>
            </a:r>
            <a:r>
              <a:rPr sz="2800" spc="-1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800" spc="-5" dirty="0">
                <a:solidFill>
                  <a:srgbClr val="3E3E3E"/>
                </a:solidFill>
                <a:latin typeface="Arial"/>
                <a:cs typeface="Arial"/>
              </a:rPr>
              <a:t>is:</a:t>
            </a:r>
            <a:endParaRPr sz="2800" dirty="0">
              <a:latin typeface="Arial"/>
              <a:cs typeface="Arial"/>
            </a:endParaRPr>
          </a:p>
          <a:p>
            <a:pPr marL="755650" lvl="1" indent="-285750">
              <a:lnSpc>
                <a:spcPct val="100000"/>
              </a:lnSpc>
              <a:spcBef>
                <a:spcPts val="585"/>
              </a:spcBef>
              <a:buChar char="–"/>
              <a:tabLst>
                <a:tab pos="755650" algn="l"/>
              </a:tabLst>
            </a:pPr>
            <a:r>
              <a:rPr sz="2400" dirty="0">
                <a:solidFill>
                  <a:srgbClr val="3E3E3E"/>
                </a:solidFill>
                <a:latin typeface="Arial"/>
                <a:cs typeface="Arial"/>
              </a:rPr>
              <a:t>A </a:t>
            </a:r>
            <a:r>
              <a:rPr sz="2400" u="heavy" spc="-5" dirty="0">
                <a:solidFill>
                  <a:srgbClr val="3E3E3E"/>
                </a:solidFill>
                <a:uFill>
                  <a:solidFill>
                    <a:srgbClr val="3F3F3F"/>
                  </a:solidFill>
                </a:uFill>
                <a:latin typeface="Arial"/>
                <a:cs typeface="Arial"/>
              </a:rPr>
              <a:t>Consistent</a:t>
            </a:r>
            <a:r>
              <a:rPr sz="2400" spc="-15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system</a:t>
            </a:r>
            <a:endParaRPr sz="2400" dirty="0">
              <a:latin typeface="Arial"/>
              <a:cs typeface="Arial"/>
            </a:endParaRPr>
          </a:p>
          <a:p>
            <a:pPr marL="755650" lvl="1" indent="-285750">
              <a:lnSpc>
                <a:spcPct val="100000"/>
              </a:lnSpc>
              <a:spcBef>
                <a:spcPts val="580"/>
              </a:spcBef>
              <a:buChar char="–"/>
              <a:tabLst>
                <a:tab pos="755650" algn="l"/>
              </a:tabLst>
            </a:pPr>
            <a:r>
              <a:rPr sz="2400" dirty="0">
                <a:solidFill>
                  <a:srgbClr val="3E3E3E"/>
                </a:solidFill>
                <a:latin typeface="Arial"/>
                <a:cs typeface="Arial"/>
              </a:rPr>
              <a:t>A </a:t>
            </a:r>
            <a:r>
              <a:rPr sz="2400" u="heavy" spc="-5" dirty="0">
                <a:solidFill>
                  <a:srgbClr val="3E3E3E"/>
                </a:solidFill>
                <a:uFill>
                  <a:solidFill>
                    <a:srgbClr val="3F3F3F"/>
                  </a:solidFill>
                </a:uFill>
                <a:latin typeface="Arial"/>
                <a:cs typeface="Arial"/>
              </a:rPr>
              <a:t>Secure</a:t>
            </a:r>
            <a:r>
              <a:rPr sz="2400" spc="-14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system</a:t>
            </a:r>
            <a:endParaRPr sz="2400" dirty="0">
              <a:latin typeface="Arial"/>
              <a:cs typeface="Arial"/>
            </a:endParaRPr>
          </a:p>
          <a:p>
            <a:pPr marL="755650" marR="5080" lvl="1" indent="-285750">
              <a:lnSpc>
                <a:spcPct val="100000"/>
              </a:lnSpc>
              <a:spcBef>
                <a:spcPts val="575"/>
              </a:spcBef>
              <a:buChar char="–"/>
              <a:tabLst>
                <a:tab pos="755650" algn="l"/>
              </a:tabLst>
            </a:pP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One </a:t>
            </a:r>
            <a:r>
              <a:rPr sz="2400" dirty="0">
                <a:solidFill>
                  <a:srgbClr val="3E3E3E"/>
                </a:solidFill>
                <a:latin typeface="Arial"/>
                <a:cs typeface="Arial"/>
              </a:rPr>
              <a:t>that </a:t>
            </a: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can be</a:t>
            </a:r>
            <a:r>
              <a:rPr sz="2400" spc="-9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easily </a:t>
            </a:r>
            <a:r>
              <a:rPr sz="2400" u="heavy" spc="-5" dirty="0">
                <a:solidFill>
                  <a:srgbClr val="3E3E3E"/>
                </a:solidFill>
                <a:uFill>
                  <a:solidFill>
                    <a:srgbClr val="3F3F3F"/>
                  </a:solidFill>
                </a:uFill>
                <a:latin typeface="Arial"/>
                <a:cs typeface="Arial"/>
              </a:rPr>
              <a:t> Monitored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174996" y="1775713"/>
            <a:ext cx="3748404" cy="2124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solidFill>
                  <a:srgbClr val="3E3E3E"/>
                </a:solidFill>
                <a:latin typeface="Arial"/>
                <a:cs typeface="Arial"/>
              </a:rPr>
              <a:t>It </a:t>
            </a:r>
            <a:r>
              <a:rPr sz="2800" spc="-5" dirty="0">
                <a:solidFill>
                  <a:srgbClr val="3E3E3E"/>
                </a:solidFill>
                <a:latin typeface="Arial"/>
                <a:cs typeface="Arial"/>
              </a:rPr>
              <a:t>is </a:t>
            </a:r>
            <a:r>
              <a:rPr sz="2800" dirty="0">
                <a:solidFill>
                  <a:srgbClr val="3E3E3E"/>
                </a:solidFill>
                <a:latin typeface="Arial"/>
                <a:cs typeface="Arial"/>
              </a:rPr>
              <a:t>a means to  communicate to</a:t>
            </a:r>
            <a:r>
              <a:rPr sz="2800" spc="-7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800" spc="-10" dirty="0">
                <a:solidFill>
                  <a:srgbClr val="3E3E3E"/>
                </a:solidFill>
                <a:latin typeface="Arial"/>
                <a:cs typeface="Arial"/>
              </a:rPr>
              <a:t>staff:</a:t>
            </a:r>
            <a:endParaRPr sz="2800" dirty="0">
              <a:latin typeface="Arial"/>
              <a:cs typeface="Arial"/>
            </a:endParaRPr>
          </a:p>
          <a:p>
            <a:pPr marL="755650" lvl="1" indent="-285750">
              <a:lnSpc>
                <a:spcPct val="100000"/>
              </a:lnSpc>
              <a:spcBef>
                <a:spcPts val="585"/>
              </a:spcBef>
              <a:buChar char="–"/>
              <a:tabLst>
                <a:tab pos="755650" algn="l"/>
              </a:tabLst>
            </a:pP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Their</a:t>
            </a:r>
            <a:r>
              <a:rPr sz="2400" spc="-2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400" u="heavy" spc="-5" dirty="0">
                <a:solidFill>
                  <a:srgbClr val="3E3E3E"/>
                </a:solidFill>
                <a:uFill>
                  <a:solidFill>
                    <a:srgbClr val="3F3F3F"/>
                  </a:solidFill>
                </a:uFill>
                <a:latin typeface="Arial"/>
                <a:cs typeface="Arial"/>
              </a:rPr>
              <a:t>responsibilities</a:t>
            </a:r>
            <a:endParaRPr sz="2400" dirty="0">
              <a:latin typeface="Arial"/>
              <a:cs typeface="Arial"/>
            </a:endParaRPr>
          </a:p>
          <a:p>
            <a:pPr marL="755650" marR="72390" lvl="1" indent="-285750">
              <a:lnSpc>
                <a:spcPct val="100000"/>
              </a:lnSpc>
              <a:spcBef>
                <a:spcPts val="575"/>
              </a:spcBef>
              <a:buChar char="–"/>
              <a:tabLst>
                <a:tab pos="755650" algn="l"/>
              </a:tabLst>
            </a:pP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What </a:t>
            </a:r>
            <a:r>
              <a:rPr sz="2400" u="heavy" spc="-5" dirty="0">
                <a:solidFill>
                  <a:srgbClr val="3E3E3E"/>
                </a:solidFill>
                <a:uFill>
                  <a:solidFill>
                    <a:srgbClr val="3F3F3F"/>
                  </a:solidFill>
                </a:uFill>
                <a:latin typeface="Arial"/>
                <a:cs typeface="Arial"/>
              </a:rPr>
              <a:t>procedures</a:t>
            </a:r>
            <a:r>
              <a:rPr sz="2400" u="heavy" spc="-65" dirty="0">
                <a:solidFill>
                  <a:srgbClr val="3E3E3E"/>
                </a:solidFill>
                <a:uFill>
                  <a:solidFill>
                    <a:srgbClr val="3F3F3F"/>
                  </a:solidFill>
                </a:uFill>
                <a:latin typeface="Arial"/>
                <a:cs typeface="Arial"/>
              </a:rPr>
              <a:t> </a:t>
            </a:r>
            <a:r>
              <a:rPr sz="2400" u="heavy" spc="-5" dirty="0">
                <a:solidFill>
                  <a:srgbClr val="3E3E3E"/>
                </a:solidFill>
                <a:uFill>
                  <a:solidFill>
                    <a:srgbClr val="3F3F3F"/>
                  </a:solidFill>
                </a:uFill>
                <a:latin typeface="Arial"/>
                <a:cs typeface="Arial"/>
              </a:rPr>
              <a:t>and  policies</a:t>
            </a: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 to</a:t>
            </a:r>
            <a:r>
              <a:rPr sz="240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follow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265420" y="4426458"/>
            <a:ext cx="3355085" cy="228676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Can </a:t>
            </a:r>
            <a:r>
              <a:rPr spc="-25" dirty="0"/>
              <a:t>you </a:t>
            </a:r>
            <a:r>
              <a:rPr spc="-20" dirty="0"/>
              <a:t>have </a:t>
            </a:r>
            <a:r>
              <a:rPr spc="-5" dirty="0"/>
              <a:t>Checklists, </a:t>
            </a:r>
            <a:r>
              <a:rPr spc="-30" dirty="0"/>
              <a:t>Templates,  </a:t>
            </a:r>
            <a:r>
              <a:rPr dirty="0"/>
              <a:t>and </a:t>
            </a:r>
            <a:r>
              <a:rPr spc="-15" dirty="0"/>
              <a:t>Forms?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93139" y="2154427"/>
            <a:ext cx="4410710" cy="37496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95"/>
              </a:spcBef>
              <a:buChar char="•"/>
              <a:tabLst>
                <a:tab pos="354965" algn="l"/>
                <a:tab pos="355600" algn="l"/>
              </a:tabLst>
            </a:pPr>
            <a:r>
              <a:rPr sz="2600" spc="-5" dirty="0">
                <a:solidFill>
                  <a:srgbClr val="3E3E3E"/>
                </a:solidFill>
                <a:latin typeface="Arial"/>
                <a:cs typeface="Arial"/>
              </a:rPr>
              <a:t>Absolutely!</a:t>
            </a:r>
            <a:endParaRPr sz="2600" dirty="0">
              <a:latin typeface="Arial"/>
              <a:cs typeface="Arial"/>
            </a:endParaRPr>
          </a:p>
          <a:p>
            <a:pPr marL="355600" marR="5080" indent="-342900">
              <a:lnSpc>
                <a:spcPct val="80000"/>
              </a:lnSpc>
              <a:spcBef>
                <a:spcPts val="625"/>
              </a:spcBef>
              <a:buChar char="•"/>
              <a:tabLst>
                <a:tab pos="354965" algn="l"/>
                <a:tab pos="355600" algn="l"/>
              </a:tabLst>
            </a:pPr>
            <a:r>
              <a:rPr sz="2600" spc="-5" dirty="0">
                <a:solidFill>
                  <a:srgbClr val="3E3E3E"/>
                </a:solidFill>
                <a:latin typeface="Arial"/>
                <a:cs typeface="Arial"/>
              </a:rPr>
              <a:t>They can be controlled in  the same manner as  Standard Operating  Procedures (SOPs),  </a:t>
            </a:r>
            <a:r>
              <a:rPr sz="2600" spc="-10" dirty="0">
                <a:solidFill>
                  <a:srgbClr val="3E3E3E"/>
                </a:solidFill>
                <a:latin typeface="Arial"/>
                <a:cs typeface="Arial"/>
              </a:rPr>
              <a:t>policies, </a:t>
            </a:r>
            <a:r>
              <a:rPr sz="2600" spc="-5" dirty="0">
                <a:solidFill>
                  <a:srgbClr val="3E3E3E"/>
                </a:solidFill>
                <a:latin typeface="Arial"/>
                <a:cs typeface="Arial"/>
              </a:rPr>
              <a:t>or </a:t>
            </a:r>
            <a:r>
              <a:rPr sz="2600" spc="-10" dirty="0">
                <a:solidFill>
                  <a:srgbClr val="3E3E3E"/>
                </a:solidFill>
                <a:latin typeface="Arial"/>
                <a:cs typeface="Arial"/>
              </a:rPr>
              <a:t>other  </a:t>
            </a:r>
            <a:r>
              <a:rPr sz="2600" spc="-5" dirty="0">
                <a:solidFill>
                  <a:srgbClr val="3E3E3E"/>
                </a:solidFill>
                <a:latin typeface="Arial"/>
                <a:cs typeface="Arial"/>
              </a:rPr>
              <a:t>documents by making them  attachments to the</a:t>
            </a:r>
            <a:r>
              <a:rPr sz="2600" spc="5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600" spc="-5" dirty="0">
                <a:solidFill>
                  <a:srgbClr val="3E3E3E"/>
                </a:solidFill>
                <a:latin typeface="Arial"/>
                <a:cs typeface="Arial"/>
              </a:rPr>
              <a:t>SOP</a:t>
            </a:r>
            <a:endParaRPr sz="2600" dirty="0">
              <a:latin typeface="Arial"/>
              <a:cs typeface="Arial"/>
            </a:endParaRPr>
          </a:p>
          <a:p>
            <a:pPr marL="355600" marR="223520" indent="-342900" algn="just">
              <a:lnSpc>
                <a:spcPct val="80000"/>
              </a:lnSpc>
              <a:spcBef>
                <a:spcPts val="625"/>
              </a:spcBef>
              <a:buChar char="•"/>
              <a:tabLst>
                <a:tab pos="355600" algn="l"/>
              </a:tabLst>
            </a:pPr>
            <a:r>
              <a:rPr sz="2600" spc="-5" dirty="0">
                <a:solidFill>
                  <a:srgbClr val="3E3E3E"/>
                </a:solidFill>
                <a:latin typeface="Arial"/>
                <a:cs typeface="Arial"/>
              </a:rPr>
              <a:t>OR by identifying them as  an independent document  in the document</a:t>
            </a:r>
            <a:r>
              <a:rPr sz="2600" spc="1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600" spc="-5" dirty="0">
                <a:solidFill>
                  <a:srgbClr val="3E3E3E"/>
                </a:solidFill>
                <a:latin typeface="Arial"/>
                <a:cs typeface="Arial"/>
              </a:rPr>
              <a:t>system</a:t>
            </a:r>
            <a:endParaRPr sz="26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007608" y="3118104"/>
            <a:ext cx="2569464" cy="241401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77900" y="654811"/>
            <a:ext cx="6824345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pc="-25" dirty="0"/>
              <a:t>Why </a:t>
            </a:r>
            <a:r>
              <a:rPr dirty="0"/>
              <a:t>do </a:t>
            </a:r>
            <a:r>
              <a:rPr spc="-15" dirty="0"/>
              <a:t>we </a:t>
            </a:r>
            <a:r>
              <a:rPr spc="-20" dirty="0"/>
              <a:t>have </a:t>
            </a:r>
            <a:r>
              <a:rPr spc="-35" dirty="0"/>
              <a:t>to </a:t>
            </a:r>
            <a:r>
              <a:rPr dirty="0"/>
              <a:t>record </a:t>
            </a:r>
            <a:r>
              <a:rPr spc="-5" dirty="0"/>
              <a:t>so much  information?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34466" y="2045461"/>
            <a:ext cx="5062220" cy="3799117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355600" marR="55244" indent="-342900">
              <a:lnSpc>
                <a:spcPts val="2590"/>
              </a:lnSpc>
              <a:spcBef>
                <a:spcPts val="425"/>
              </a:spcBef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Reproducibility provides  confidence in results and assures  that results are not erroneous or  random </a:t>
            </a:r>
            <a:r>
              <a:rPr sz="2400" dirty="0">
                <a:solidFill>
                  <a:srgbClr val="3E3E3E"/>
                </a:solidFill>
                <a:latin typeface="Arial"/>
                <a:cs typeface="Arial"/>
              </a:rPr>
              <a:t>in </a:t>
            </a: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nature and is one of the  main principles of </a:t>
            </a:r>
            <a:r>
              <a:rPr sz="2400" dirty="0">
                <a:solidFill>
                  <a:srgbClr val="3E3E3E"/>
                </a:solidFill>
                <a:latin typeface="Arial"/>
                <a:cs typeface="Arial"/>
              </a:rPr>
              <a:t>the </a:t>
            </a: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scientific  method</a:t>
            </a:r>
            <a:endParaRPr sz="2400" dirty="0">
              <a:latin typeface="Arial"/>
              <a:cs typeface="Arial"/>
            </a:endParaRPr>
          </a:p>
          <a:p>
            <a:pPr marL="355600" marR="5080" indent="-342900">
              <a:lnSpc>
                <a:spcPts val="2590"/>
              </a:lnSpc>
              <a:spcBef>
                <a:spcPts val="59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sz="2400" spc="-5" dirty="0">
                <a:solidFill>
                  <a:srgbClr val="3E3E3E"/>
                </a:solidFill>
                <a:latin typeface="Arial"/>
                <a:cs typeface="Arial"/>
              </a:rPr>
              <a:t>F</a:t>
            </a: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or results to be  reproduced </a:t>
            </a:r>
            <a:r>
              <a:rPr sz="2400" dirty="0">
                <a:solidFill>
                  <a:srgbClr val="3E3E3E"/>
                </a:solidFill>
                <a:latin typeface="Arial"/>
                <a:cs typeface="Arial"/>
              </a:rPr>
              <a:t>it </a:t>
            </a: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is necessary to know (document) all the conditions (instruments used, environmental conditions, etc.) used to generate original</a:t>
            </a:r>
            <a:r>
              <a:rPr sz="2400" spc="1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results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019800" y="2057400"/>
            <a:ext cx="2895600" cy="31432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93139" y="292186"/>
            <a:ext cx="825500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pc="-25" dirty="0"/>
              <a:t>Why </a:t>
            </a:r>
            <a:r>
              <a:rPr dirty="0"/>
              <a:t>do </a:t>
            </a:r>
            <a:r>
              <a:rPr spc="-15" dirty="0"/>
              <a:t>we </a:t>
            </a:r>
            <a:r>
              <a:rPr spc="-20" dirty="0"/>
              <a:t>have </a:t>
            </a:r>
            <a:r>
              <a:rPr spc="-35" dirty="0"/>
              <a:t>to </a:t>
            </a:r>
            <a:r>
              <a:rPr dirty="0"/>
              <a:t>record </a:t>
            </a:r>
            <a:r>
              <a:rPr spc="-5" dirty="0"/>
              <a:t>so much  information?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93139" y="1414866"/>
            <a:ext cx="4151629" cy="4570482"/>
          </a:xfrm>
          <a:prstGeom prst="rect">
            <a:avLst/>
          </a:prstGeom>
        </p:spPr>
        <p:txBody>
          <a:bodyPr vert="horz" wrap="square" lIns="0" tIns="91440" rIns="0" bIns="0" rtlCol="0">
            <a:spAutoFit/>
          </a:bodyPr>
          <a:lstStyle/>
          <a:p>
            <a:pPr marL="355600" marR="5080" indent="-342900">
              <a:spcBef>
                <a:spcPts val="720"/>
              </a:spcBef>
              <a:buChar char="•"/>
              <a:tabLst>
                <a:tab pos="354965" algn="l"/>
                <a:tab pos="355600" algn="l"/>
              </a:tabLst>
            </a:pPr>
            <a:r>
              <a:rPr sz="2600" spc="-5" dirty="0">
                <a:solidFill>
                  <a:srgbClr val="3E3E3E"/>
                </a:solidFill>
                <a:latin typeface="Arial"/>
                <a:cs typeface="Arial"/>
              </a:rPr>
              <a:t>Documenting, or being  able to trace back, all the  conditions that existed  when the original analysis  was done is how  laboratories can assure  their results can be  reproduced</a:t>
            </a:r>
            <a:endParaRPr sz="2600" dirty="0">
              <a:latin typeface="Arial"/>
              <a:cs typeface="Arial"/>
            </a:endParaRPr>
          </a:p>
          <a:p>
            <a:pPr marL="355600" marR="814069" indent="-342900">
              <a:spcBef>
                <a:spcPts val="625"/>
              </a:spcBef>
              <a:buChar char="•"/>
              <a:tabLst>
                <a:tab pos="354965" algn="l"/>
                <a:tab pos="355600" algn="l"/>
              </a:tabLst>
            </a:pPr>
            <a:r>
              <a:rPr sz="2600" spc="-5" dirty="0">
                <a:solidFill>
                  <a:srgbClr val="3E3E3E"/>
                </a:solidFill>
                <a:latin typeface="Arial"/>
                <a:cs typeface="Arial"/>
              </a:rPr>
              <a:t>This is why so much  record keeping is  necessary</a:t>
            </a:r>
            <a:endParaRPr sz="26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562600" y="2914650"/>
            <a:ext cx="2895600" cy="2171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1700" y="734060"/>
            <a:ext cx="6693534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/>
              <a:t>Controlling </a:t>
            </a:r>
            <a:r>
              <a:rPr sz="4000" dirty="0"/>
              <a:t>Documents</a:t>
            </a:r>
            <a:r>
              <a:rPr sz="4000" spc="-100" dirty="0"/>
              <a:t> </a:t>
            </a:r>
            <a:r>
              <a:rPr sz="4000" dirty="0"/>
              <a:t>Means: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93139" y="1757916"/>
            <a:ext cx="7837170" cy="4142740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475"/>
              </a:spcBef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solidFill>
                  <a:srgbClr val="3E3E3E"/>
                </a:solidFill>
                <a:latin typeface="Arial"/>
                <a:cs typeface="Arial"/>
              </a:rPr>
              <a:t>Hav</a:t>
            </a:r>
            <a:r>
              <a:rPr lang="en-US" sz="3000" spc="-5" dirty="0">
                <a:solidFill>
                  <a:srgbClr val="3E3E3E"/>
                </a:solidFill>
                <a:latin typeface="Arial"/>
                <a:cs typeface="Arial"/>
              </a:rPr>
              <a:t>ing a</a:t>
            </a:r>
            <a:r>
              <a:rPr sz="3000" spc="-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3000" u="heavy" spc="-5" dirty="0">
                <a:solidFill>
                  <a:srgbClr val="3E3E3E"/>
                </a:solidFill>
                <a:uFill>
                  <a:solidFill>
                    <a:srgbClr val="3F3F3F"/>
                  </a:solidFill>
                </a:uFill>
                <a:latin typeface="Arial"/>
                <a:cs typeface="Arial"/>
              </a:rPr>
              <a:t>system</a:t>
            </a:r>
            <a:r>
              <a:rPr sz="3000" spc="-2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3000" spc="-5" dirty="0">
                <a:solidFill>
                  <a:srgbClr val="3E3E3E"/>
                </a:solidFill>
                <a:latin typeface="Arial"/>
                <a:cs typeface="Arial"/>
              </a:rPr>
              <a:t>that:</a:t>
            </a:r>
            <a:endParaRPr sz="3000" dirty="0">
              <a:latin typeface="Arial"/>
              <a:cs typeface="Arial"/>
            </a:endParaRPr>
          </a:p>
          <a:p>
            <a:pPr marL="755650" lvl="1" indent="-285750">
              <a:lnSpc>
                <a:spcPct val="100000"/>
              </a:lnSpc>
              <a:spcBef>
                <a:spcPts val="320"/>
              </a:spcBef>
              <a:buChar char="–"/>
              <a:tabLst>
                <a:tab pos="755650" algn="l"/>
              </a:tabLst>
            </a:pPr>
            <a:r>
              <a:rPr sz="2600" spc="-5" dirty="0">
                <a:solidFill>
                  <a:srgbClr val="3E3E3E"/>
                </a:solidFill>
                <a:latin typeface="Arial"/>
                <a:cs typeface="Arial"/>
              </a:rPr>
              <a:t>Identifies the current revision</a:t>
            </a:r>
            <a:r>
              <a:rPr sz="2600" spc="7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600" spc="-5" dirty="0">
                <a:solidFill>
                  <a:srgbClr val="3E3E3E"/>
                </a:solidFill>
                <a:latin typeface="Arial"/>
                <a:cs typeface="Arial"/>
              </a:rPr>
              <a:t>status</a:t>
            </a:r>
            <a:endParaRPr sz="2600" dirty="0">
              <a:latin typeface="Arial"/>
              <a:cs typeface="Arial"/>
            </a:endParaRPr>
          </a:p>
          <a:p>
            <a:pPr marL="755650" lvl="1" indent="-285750">
              <a:lnSpc>
                <a:spcPct val="100000"/>
              </a:lnSpc>
              <a:spcBef>
                <a:spcPts val="310"/>
              </a:spcBef>
              <a:buChar char="–"/>
              <a:tabLst>
                <a:tab pos="755650" algn="l"/>
              </a:tabLst>
            </a:pPr>
            <a:r>
              <a:rPr sz="2600" spc="-5" dirty="0">
                <a:solidFill>
                  <a:srgbClr val="3E3E3E"/>
                </a:solidFill>
                <a:latin typeface="Arial"/>
                <a:cs typeface="Arial"/>
              </a:rPr>
              <a:t>Determines the </a:t>
            </a:r>
            <a:r>
              <a:rPr sz="2600" spc="-10" dirty="0">
                <a:solidFill>
                  <a:srgbClr val="3E3E3E"/>
                </a:solidFill>
                <a:latin typeface="Arial"/>
                <a:cs typeface="Arial"/>
              </a:rPr>
              <a:t>location</a:t>
            </a:r>
            <a:r>
              <a:rPr lang="en-US" sz="2600" spc="-10" dirty="0">
                <a:solidFill>
                  <a:srgbClr val="3E3E3E"/>
                </a:solidFill>
                <a:latin typeface="Arial"/>
                <a:cs typeface="Arial"/>
              </a:rPr>
              <a:t>(s)</a:t>
            </a:r>
            <a:r>
              <a:rPr sz="2600" spc="-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600" spc="-5" dirty="0">
                <a:solidFill>
                  <a:srgbClr val="3E3E3E"/>
                </a:solidFill>
                <a:latin typeface="Arial"/>
                <a:cs typeface="Arial"/>
              </a:rPr>
              <a:t>of the</a:t>
            </a:r>
            <a:r>
              <a:rPr sz="2600" spc="10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600" spc="-5" dirty="0">
                <a:solidFill>
                  <a:srgbClr val="3E3E3E"/>
                </a:solidFill>
                <a:latin typeface="Arial"/>
                <a:cs typeface="Arial"/>
              </a:rPr>
              <a:t>document</a:t>
            </a:r>
            <a:endParaRPr sz="2600" dirty="0">
              <a:latin typeface="Arial"/>
              <a:cs typeface="Arial"/>
            </a:endParaRPr>
          </a:p>
          <a:p>
            <a:pPr marL="755650" marR="843915" lvl="1" indent="-285750">
              <a:lnSpc>
                <a:spcPts val="2810"/>
              </a:lnSpc>
              <a:spcBef>
                <a:spcPts val="665"/>
              </a:spcBef>
              <a:buChar char="–"/>
              <a:tabLst>
                <a:tab pos="755650" algn="l"/>
              </a:tabLst>
            </a:pPr>
            <a:r>
              <a:rPr sz="2600" spc="-5" dirty="0">
                <a:solidFill>
                  <a:srgbClr val="3E3E3E"/>
                </a:solidFill>
                <a:latin typeface="Arial"/>
                <a:cs typeface="Arial"/>
              </a:rPr>
              <a:t>Is updated to ensure no invalid or obsolete  documents are in</a:t>
            </a:r>
            <a:r>
              <a:rPr sz="2600" spc="2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600" spc="-5" dirty="0">
                <a:solidFill>
                  <a:srgbClr val="3E3E3E"/>
                </a:solidFill>
                <a:latin typeface="Arial"/>
                <a:cs typeface="Arial"/>
              </a:rPr>
              <a:t>use</a:t>
            </a:r>
            <a:endParaRPr sz="2600" dirty="0">
              <a:latin typeface="Arial"/>
              <a:cs typeface="Arial"/>
            </a:endParaRPr>
          </a:p>
          <a:p>
            <a:pPr marL="1155065" marR="5080" lvl="2" indent="-227965">
              <a:lnSpc>
                <a:spcPts val="2380"/>
              </a:lnSpc>
              <a:spcBef>
                <a:spcPts val="535"/>
              </a:spcBef>
              <a:buChar char="•"/>
              <a:tabLst>
                <a:tab pos="1155065" algn="l"/>
                <a:tab pos="1155700" algn="l"/>
              </a:tabLst>
            </a:pP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Obsolete or archived documents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must </a:t>
            </a: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be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retained </a:t>
            </a: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per 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retention </a:t>
            </a: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policies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for </a:t>
            </a: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either legal or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knowledge  purposes and must be suitably marked (electronic or  hardcopies)</a:t>
            </a:r>
            <a:endParaRPr sz="2200" dirty="0">
              <a:latin typeface="Arial"/>
              <a:cs typeface="Arial"/>
            </a:endParaRPr>
          </a:p>
          <a:p>
            <a:pPr marL="1155065" marR="424180" lvl="2" indent="-227965">
              <a:lnSpc>
                <a:spcPts val="2380"/>
              </a:lnSpc>
              <a:spcBef>
                <a:spcPts val="509"/>
              </a:spcBef>
              <a:buChar char="•"/>
              <a:tabLst>
                <a:tab pos="1155065" algn="l"/>
                <a:tab pos="1155700" algn="l"/>
              </a:tabLst>
            </a:pP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Obsolete or archived documents must be</a:t>
            </a:r>
            <a:r>
              <a:rPr sz="2200" spc="-6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promptly  removed from </a:t>
            </a: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all points of</a:t>
            </a:r>
            <a:r>
              <a:rPr sz="2200" spc="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use</a:t>
            </a:r>
            <a:endParaRPr sz="2200" dirty="0">
              <a:latin typeface="Arial"/>
              <a:cs typeface="Arial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1700" y="734060"/>
            <a:ext cx="790448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/>
              <a:t>Abbreviations, </a:t>
            </a:r>
            <a:r>
              <a:rPr sz="4000" spc="-40" dirty="0"/>
              <a:t>Terms, </a:t>
            </a:r>
            <a:r>
              <a:rPr sz="4000" dirty="0"/>
              <a:t>and</a:t>
            </a:r>
            <a:r>
              <a:rPr sz="4000" spc="-50" dirty="0"/>
              <a:t> </a:t>
            </a:r>
            <a:r>
              <a:rPr sz="4000" spc="-20" dirty="0"/>
              <a:t>Acronyms</a:t>
            </a:r>
            <a:endParaRPr sz="4000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01700" y="1794626"/>
            <a:ext cx="7747000" cy="3683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500" b="1" spc="-5" dirty="0">
                <a:solidFill>
                  <a:srgbClr val="3E3E3E"/>
                </a:solidFill>
                <a:latin typeface="Arial"/>
                <a:cs typeface="Arial"/>
              </a:rPr>
              <a:t>Documents-</a:t>
            </a:r>
            <a:r>
              <a:rPr sz="2500" spc="-5" dirty="0">
                <a:solidFill>
                  <a:srgbClr val="3E3E3E"/>
                </a:solidFill>
                <a:latin typeface="Arial"/>
                <a:cs typeface="Arial"/>
              </a:rPr>
              <a:t>say what will be</a:t>
            </a:r>
            <a:r>
              <a:rPr sz="2500" spc="-3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500" spc="-5" dirty="0">
                <a:solidFill>
                  <a:srgbClr val="3E3E3E"/>
                </a:solidFill>
                <a:latin typeface="Arial"/>
                <a:cs typeface="Arial"/>
              </a:rPr>
              <a:t>done</a:t>
            </a:r>
            <a:endParaRPr sz="2500" dirty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500" b="1" spc="-5" dirty="0">
                <a:solidFill>
                  <a:srgbClr val="3E3E3E"/>
                </a:solidFill>
                <a:latin typeface="Arial"/>
                <a:cs typeface="Arial"/>
              </a:rPr>
              <a:t>Policies-</a:t>
            </a:r>
            <a:r>
              <a:rPr sz="2500" spc="-5" dirty="0">
                <a:solidFill>
                  <a:srgbClr val="3E3E3E"/>
                </a:solidFill>
                <a:latin typeface="Arial"/>
                <a:cs typeface="Arial"/>
              </a:rPr>
              <a:t>rule of what will be</a:t>
            </a:r>
            <a:r>
              <a:rPr sz="2500" spc="-2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500" spc="-5" dirty="0">
                <a:solidFill>
                  <a:srgbClr val="3E3E3E"/>
                </a:solidFill>
                <a:latin typeface="Arial"/>
                <a:cs typeface="Arial"/>
              </a:rPr>
              <a:t>done</a:t>
            </a:r>
            <a:endParaRPr sz="2500" dirty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500" b="1" spc="-5" dirty="0">
                <a:solidFill>
                  <a:srgbClr val="3E3E3E"/>
                </a:solidFill>
                <a:latin typeface="Arial"/>
                <a:cs typeface="Arial"/>
              </a:rPr>
              <a:t>Procedures-</a:t>
            </a:r>
            <a:r>
              <a:rPr sz="2500" spc="-5" dirty="0">
                <a:solidFill>
                  <a:srgbClr val="3E3E3E"/>
                </a:solidFill>
                <a:latin typeface="Arial"/>
                <a:cs typeface="Arial"/>
              </a:rPr>
              <a:t>how it will be</a:t>
            </a:r>
            <a:r>
              <a:rPr sz="2500" spc="-4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500" spc="-5" dirty="0">
                <a:solidFill>
                  <a:srgbClr val="3E3E3E"/>
                </a:solidFill>
                <a:latin typeface="Arial"/>
                <a:cs typeface="Arial"/>
              </a:rPr>
              <a:t>done</a:t>
            </a:r>
            <a:endParaRPr sz="2500" dirty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500" b="1" dirty="0">
                <a:solidFill>
                  <a:srgbClr val="3E3E3E"/>
                </a:solidFill>
                <a:latin typeface="Arial"/>
                <a:cs typeface="Arial"/>
              </a:rPr>
              <a:t>e.g.- </a:t>
            </a:r>
            <a:r>
              <a:rPr sz="2500" dirty="0">
                <a:solidFill>
                  <a:srgbClr val="3E3E3E"/>
                </a:solidFill>
                <a:latin typeface="Arial"/>
                <a:cs typeface="Arial"/>
              </a:rPr>
              <a:t>for </a:t>
            </a:r>
            <a:r>
              <a:rPr sz="2500" spc="-5" dirty="0">
                <a:solidFill>
                  <a:srgbClr val="3E3E3E"/>
                </a:solidFill>
                <a:latin typeface="Arial"/>
                <a:cs typeface="Arial"/>
              </a:rPr>
              <a:t>example (clarifying </a:t>
            </a:r>
            <a:r>
              <a:rPr sz="2500" dirty="0">
                <a:solidFill>
                  <a:srgbClr val="3E3E3E"/>
                </a:solidFill>
                <a:latin typeface="Arial"/>
                <a:cs typeface="Arial"/>
              </a:rPr>
              <a:t>a</a:t>
            </a:r>
            <a:r>
              <a:rPr sz="2500" spc="-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500" spc="-5" dirty="0">
                <a:solidFill>
                  <a:srgbClr val="3E3E3E"/>
                </a:solidFill>
                <a:latin typeface="Arial"/>
                <a:cs typeface="Arial"/>
              </a:rPr>
              <a:t>statement)</a:t>
            </a:r>
            <a:endParaRPr sz="2500" dirty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500" b="1" dirty="0">
                <a:solidFill>
                  <a:srgbClr val="3E3E3E"/>
                </a:solidFill>
                <a:latin typeface="Arial"/>
                <a:cs typeface="Arial"/>
              </a:rPr>
              <a:t>i.e.- </a:t>
            </a:r>
            <a:r>
              <a:rPr sz="2500" spc="-5" dirty="0">
                <a:solidFill>
                  <a:srgbClr val="3E3E3E"/>
                </a:solidFill>
                <a:latin typeface="Arial"/>
                <a:cs typeface="Arial"/>
              </a:rPr>
              <a:t>in other words (in essence; </a:t>
            </a:r>
            <a:r>
              <a:rPr sz="2500" dirty="0">
                <a:solidFill>
                  <a:srgbClr val="3E3E3E"/>
                </a:solidFill>
                <a:latin typeface="Arial"/>
                <a:cs typeface="Arial"/>
              </a:rPr>
              <a:t>a finite </a:t>
            </a:r>
            <a:r>
              <a:rPr sz="2500" spc="-5" dirty="0">
                <a:solidFill>
                  <a:srgbClr val="3E3E3E"/>
                </a:solidFill>
                <a:latin typeface="Arial"/>
                <a:cs typeface="Arial"/>
              </a:rPr>
              <a:t>list)</a:t>
            </a:r>
            <a:endParaRPr sz="2500" dirty="0">
              <a:latin typeface="Arial"/>
              <a:cs typeface="Arial"/>
            </a:endParaRPr>
          </a:p>
          <a:p>
            <a:pPr marL="355600" marR="5080" indent="-342900">
              <a:lnSpc>
                <a:spcPct val="80000"/>
              </a:lnSpc>
              <a:spcBef>
                <a:spcPts val="60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500" b="1" spc="-5" dirty="0">
                <a:solidFill>
                  <a:srgbClr val="3E3E3E"/>
                </a:solidFill>
                <a:latin typeface="Arial"/>
                <a:cs typeface="Arial"/>
              </a:rPr>
              <a:t>QMS-</a:t>
            </a:r>
            <a:r>
              <a:rPr sz="2500" spc="-5" dirty="0">
                <a:solidFill>
                  <a:srgbClr val="3E3E3E"/>
                </a:solidFill>
                <a:latin typeface="Arial"/>
                <a:cs typeface="Arial"/>
              </a:rPr>
              <a:t>Quality Management System; </a:t>
            </a:r>
            <a:r>
              <a:rPr sz="2500" dirty="0">
                <a:solidFill>
                  <a:srgbClr val="3E3E3E"/>
                </a:solidFill>
                <a:latin typeface="Arial"/>
                <a:cs typeface="Arial"/>
              </a:rPr>
              <a:t>the </a:t>
            </a:r>
            <a:r>
              <a:rPr sz="2500" spc="-30" dirty="0">
                <a:solidFill>
                  <a:srgbClr val="3E3E3E"/>
                </a:solidFill>
                <a:latin typeface="Arial"/>
                <a:cs typeface="Arial"/>
              </a:rPr>
              <a:t>quality,  </a:t>
            </a:r>
            <a:r>
              <a:rPr sz="2500" spc="-5" dirty="0">
                <a:solidFill>
                  <a:srgbClr val="3E3E3E"/>
                </a:solidFill>
                <a:latin typeface="Arial"/>
                <a:cs typeface="Arial"/>
              </a:rPr>
              <a:t>administrative and </a:t>
            </a:r>
            <a:r>
              <a:rPr sz="2500" dirty="0">
                <a:solidFill>
                  <a:srgbClr val="3E3E3E"/>
                </a:solidFill>
                <a:latin typeface="Arial"/>
                <a:cs typeface="Arial"/>
              </a:rPr>
              <a:t>technical systems that </a:t>
            </a:r>
            <a:r>
              <a:rPr sz="2500" spc="-5" dirty="0">
                <a:solidFill>
                  <a:srgbClr val="3E3E3E"/>
                </a:solidFill>
                <a:latin typeface="Arial"/>
                <a:cs typeface="Arial"/>
              </a:rPr>
              <a:t>govern </a:t>
            </a:r>
            <a:r>
              <a:rPr sz="2500" dirty="0">
                <a:solidFill>
                  <a:srgbClr val="3E3E3E"/>
                </a:solidFill>
                <a:latin typeface="Arial"/>
                <a:cs typeface="Arial"/>
              </a:rPr>
              <a:t>the  </a:t>
            </a:r>
            <a:r>
              <a:rPr sz="2500" spc="-5" dirty="0">
                <a:solidFill>
                  <a:srgbClr val="3E3E3E"/>
                </a:solidFill>
                <a:latin typeface="Arial"/>
                <a:cs typeface="Arial"/>
              </a:rPr>
              <a:t>operations </a:t>
            </a:r>
            <a:r>
              <a:rPr sz="2500" dirty="0">
                <a:solidFill>
                  <a:srgbClr val="3E3E3E"/>
                </a:solidFill>
                <a:latin typeface="Arial"/>
                <a:cs typeface="Arial"/>
              </a:rPr>
              <a:t>of the</a:t>
            </a:r>
            <a:r>
              <a:rPr sz="2500" spc="-2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500" spc="-5" dirty="0">
                <a:solidFill>
                  <a:srgbClr val="3E3E3E"/>
                </a:solidFill>
                <a:latin typeface="Arial"/>
                <a:cs typeface="Arial"/>
              </a:rPr>
              <a:t>laboratory</a:t>
            </a:r>
            <a:endParaRPr sz="2500" dirty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500" b="1" spc="-5" dirty="0">
                <a:solidFill>
                  <a:srgbClr val="3E3E3E"/>
                </a:solidFill>
                <a:latin typeface="Arial"/>
                <a:cs typeface="Arial"/>
              </a:rPr>
              <a:t>Records-</a:t>
            </a:r>
            <a:r>
              <a:rPr sz="2500" spc="-5" dirty="0">
                <a:solidFill>
                  <a:srgbClr val="3E3E3E"/>
                </a:solidFill>
                <a:latin typeface="Arial"/>
                <a:cs typeface="Arial"/>
              </a:rPr>
              <a:t>“proof” of what you are doing/have</a:t>
            </a:r>
            <a:r>
              <a:rPr sz="2500" spc="-2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500" spc="-5" dirty="0">
                <a:solidFill>
                  <a:srgbClr val="3E3E3E"/>
                </a:solidFill>
                <a:latin typeface="Arial"/>
                <a:cs typeface="Arial"/>
              </a:rPr>
              <a:t>done</a:t>
            </a:r>
            <a:endParaRPr sz="2500" dirty="0">
              <a:latin typeface="Arial"/>
              <a:cs typeface="Arial"/>
            </a:endParaRPr>
          </a:p>
          <a:p>
            <a:pPr marL="354965" indent="-342265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500" b="1" spc="-5" dirty="0">
                <a:solidFill>
                  <a:srgbClr val="3E3E3E"/>
                </a:solidFill>
                <a:latin typeface="Arial"/>
                <a:cs typeface="Arial"/>
              </a:rPr>
              <a:t>SOP-</a:t>
            </a:r>
            <a:r>
              <a:rPr sz="2500" spc="-5" dirty="0">
                <a:solidFill>
                  <a:srgbClr val="3E3E3E"/>
                </a:solidFill>
                <a:latin typeface="Arial"/>
                <a:cs typeface="Arial"/>
              </a:rPr>
              <a:t>Standard </a:t>
            </a:r>
            <a:r>
              <a:rPr sz="2500" dirty="0">
                <a:solidFill>
                  <a:srgbClr val="3E3E3E"/>
                </a:solidFill>
                <a:latin typeface="Arial"/>
                <a:cs typeface="Arial"/>
              </a:rPr>
              <a:t>Operating</a:t>
            </a:r>
            <a:r>
              <a:rPr sz="2500" spc="-5" dirty="0">
                <a:solidFill>
                  <a:srgbClr val="3E3E3E"/>
                </a:solidFill>
                <a:latin typeface="Arial"/>
                <a:cs typeface="Arial"/>
              </a:rPr>
              <a:t> Procedure</a:t>
            </a:r>
            <a:endParaRPr sz="2500" dirty="0">
              <a:latin typeface="Arial"/>
              <a:cs typeface="Arial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06017" y="6323838"/>
            <a:ext cx="965453" cy="66446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/>
          <p:nvPr/>
        </p:nvSpPr>
        <p:spPr>
          <a:xfrm>
            <a:off x="4812791" y="3927347"/>
            <a:ext cx="4635246" cy="26319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880617" y="466281"/>
            <a:ext cx="3792854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dirty="0"/>
              <a:t>QMS</a:t>
            </a:r>
            <a:r>
              <a:rPr sz="4000" spc="-85" dirty="0"/>
              <a:t> </a:t>
            </a:r>
            <a:r>
              <a:rPr sz="4000" dirty="0"/>
              <a:t>Documents: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sz="half" idx="2"/>
          </p:nvPr>
        </p:nvSpPr>
        <p:spPr>
          <a:xfrm>
            <a:off x="825839" y="1514323"/>
            <a:ext cx="3721100" cy="4175760"/>
          </a:xfrm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55600" marR="54610" indent="-342900">
              <a:lnSpc>
                <a:spcPts val="2810"/>
              </a:lnSpc>
              <a:spcBef>
                <a:spcPts val="450"/>
              </a:spcBef>
              <a:buChar char="•"/>
              <a:tabLst>
                <a:tab pos="354965" algn="l"/>
                <a:tab pos="355600" algn="l"/>
              </a:tabLst>
            </a:pPr>
            <a:r>
              <a:rPr spc="-5" dirty="0"/>
              <a:t>Must accurately reflect  all phases of current  </a:t>
            </a:r>
            <a:r>
              <a:rPr spc="-10" dirty="0"/>
              <a:t>laboratory activities,  </a:t>
            </a:r>
            <a:r>
              <a:rPr spc="-5" dirty="0"/>
              <a:t>including:</a:t>
            </a:r>
          </a:p>
          <a:p>
            <a:pPr marL="755650" lvl="1" indent="-285750">
              <a:lnSpc>
                <a:spcPct val="100000"/>
              </a:lnSpc>
              <a:spcBef>
                <a:spcPts val="229"/>
              </a:spcBef>
              <a:buChar char="–"/>
              <a:tabLst>
                <a:tab pos="755015" algn="l"/>
                <a:tab pos="755650" algn="l"/>
              </a:tabLst>
            </a:pP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Assessing data</a:t>
            </a:r>
            <a:r>
              <a:rPr sz="2200" spc="-9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integrity</a:t>
            </a:r>
            <a:endParaRPr sz="2200" dirty="0">
              <a:latin typeface="Arial"/>
              <a:cs typeface="Arial"/>
            </a:endParaRPr>
          </a:p>
          <a:p>
            <a:pPr marL="755650" lvl="1" indent="-285750">
              <a:lnSpc>
                <a:spcPct val="100000"/>
              </a:lnSpc>
              <a:spcBef>
                <a:spcPts val="265"/>
              </a:spcBef>
              <a:buChar char="–"/>
              <a:tabLst>
                <a:tab pos="755015" algn="l"/>
                <a:tab pos="755650" algn="l"/>
              </a:tabLst>
            </a:pP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Corrective</a:t>
            </a:r>
            <a:r>
              <a:rPr sz="2200" spc="-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actions</a:t>
            </a:r>
            <a:endParaRPr sz="2200" dirty="0">
              <a:latin typeface="Arial"/>
              <a:cs typeface="Arial"/>
            </a:endParaRPr>
          </a:p>
          <a:p>
            <a:pPr marL="755650" marR="626110" lvl="1" indent="-285750">
              <a:lnSpc>
                <a:spcPts val="2380"/>
              </a:lnSpc>
              <a:spcBef>
                <a:spcPts val="560"/>
              </a:spcBef>
              <a:buChar char="–"/>
              <a:tabLst>
                <a:tab pos="755015" algn="l"/>
                <a:tab pos="755650" algn="l"/>
              </a:tabLst>
            </a:pP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Handling</a:t>
            </a:r>
            <a:r>
              <a:rPr sz="2200" spc="-7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customer  complaints</a:t>
            </a:r>
            <a:endParaRPr sz="2200" dirty="0">
              <a:latin typeface="Arial"/>
              <a:cs typeface="Arial"/>
            </a:endParaRPr>
          </a:p>
          <a:p>
            <a:pPr marL="755650" marR="454659" lvl="1" indent="-285750">
              <a:lnSpc>
                <a:spcPts val="2380"/>
              </a:lnSpc>
              <a:spcBef>
                <a:spcPts val="520"/>
              </a:spcBef>
              <a:buChar char="–"/>
              <a:tabLst>
                <a:tab pos="755015" algn="l"/>
                <a:tab pos="755650" algn="l"/>
              </a:tabLst>
            </a:pP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All methods (from  </a:t>
            </a: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laboratory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SOPs to  </a:t>
            </a: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administration and 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support</a:t>
            </a:r>
            <a:r>
              <a:rPr sz="2200" spc="-7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procedures)</a:t>
            </a:r>
            <a:endParaRPr sz="22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161407" y="1488639"/>
            <a:ext cx="4085590" cy="235641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95"/>
              </a:spcBef>
              <a:buChar char="•"/>
              <a:tabLst>
                <a:tab pos="354965" algn="l"/>
                <a:tab pos="355600" algn="l"/>
              </a:tabLst>
            </a:pPr>
            <a:r>
              <a:rPr sz="2600" spc="-5" dirty="0">
                <a:solidFill>
                  <a:srgbClr val="3E3E3E"/>
                </a:solidFill>
                <a:latin typeface="Arial"/>
                <a:cs typeface="Arial"/>
              </a:rPr>
              <a:t>May be a copy of a  published or referenced  method</a:t>
            </a:r>
            <a:endParaRPr sz="2600" dirty="0">
              <a:latin typeface="Arial"/>
              <a:cs typeface="Arial"/>
            </a:endParaRPr>
          </a:p>
          <a:p>
            <a:pPr marL="755650" marR="372110" indent="-285750">
              <a:lnSpc>
                <a:spcPct val="100000"/>
              </a:lnSpc>
              <a:spcBef>
                <a:spcPts val="545"/>
              </a:spcBef>
              <a:tabLst>
                <a:tab pos="755015" algn="l"/>
              </a:tabLst>
            </a:pP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–	Modifications must</a:t>
            </a:r>
            <a:r>
              <a:rPr sz="2200" spc="-9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be  clearly</a:t>
            </a:r>
            <a:r>
              <a:rPr sz="2200" spc="-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described</a:t>
            </a:r>
            <a:endParaRPr lang="en-US" sz="2200" dirty="0">
              <a:solidFill>
                <a:srgbClr val="3E3E3E"/>
              </a:solidFill>
              <a:latin typeface="Arial"/>
              <a:cs typeface="Arial"/>
            </a:endParaRPr>
          </a:p>
          <a:p>
            <a:pPr marL="755650" marR="372110" indent="-285750">
              <a:lnSpc>
                <a:spcPct val="100000"/>
              </a:lnSpc>
              <a:spcBef>
                <a:spcPts val="545"/>
              </a:spcBef>
              <a:tabLst>
                <a:tab pos="755015" algn="l"/>
              </a:tabLst>
            </a:pPr>
            <a:r>
              <a:rPr lang="en-US" sz="2200" dirty="0">
                <a:solidFill>
                  <a:srgbClr val="3E3E3E"/>
                </a:solidFill>
                <a:latin typeface="Arial"/>
                <a:cs typeface="Arial"/>
              </a:rPr>
              <a:t>–  Source must be given</a:t>
            </a:r>
            <a:endParaRPr sz="2200" dirty="0">
              <a:latin typeface="Arial"/>
              <a:cs typeface="Arial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1700" y="735583"/>
            <a:ext cx="8255000" cy="12439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4000" dirty="0"/>
              <a:t>In </a:t>
            </a:r>
            <a:r>
              <a:rPr sz="4000" spc="-5" dirty="0"/>
              <a:t>Conclusion: </a:t>
            </a:r>
            <a:r>
              <a:rPr lang="en-US" sz="4000" spc="-5" dirty="0"/>
              <a:t>The </a:t>
            </a:r>
            <a:r>
              <a:rPr sz="4000" spc="-5" dirty="0"/>
              <a:t>Purpose </a:t>
            </a:r>
            <a:r>
              <a:rPr sz="4000" dirty="0"/>
              <a:t>of</a:t>
            </a:r>
            <a:r>
              <a:rPr sz="4000" spc="-105" dirty="0"/>
              <a:t> </a:t>
            </a:r>
            <a:r>
              <a:rPr sz="4000" spc="-5" dirty="0"/>
              <a:t>Controlled  </a:t>
            </a:r>
            <a:r>
              <a:rPr sz="4000" dirty="0"/>
              <a:t>Documents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12140" y="2021340"/>
            <a:ext cx="7840345" cy="4237699"/>
          </a:xfrm>
          <a:prstGeom prst="rect">
            <a:avLst/>
          </a:prstGeom>
        </p:spPr>
        <p:txBody>
          <a:bodyPr vert="horz" wrap="square" lIns="0" tIns="43815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345"/>
              </a:spcBef>
              <a:buChar char="•"/>
              <a:tabLst>
                <a:tab pos="354965" algn="l"/>
                <a:tab pos="355600" algn="l"/>
              </a:tabLst>
            </a:pPr>
            <a:r>
              <a:rPr sz="2000" spc="-114" dirty="0">
                <a:solidFill>
                  <a:srgbClr val="3E3E3E"/>
                </a:solidFill>
                <a:latin typeface="Arial"/>
                <a:cs typeface="Arial"/>
              </a:rPr>
              <a:t>To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establish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a systematic process for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documents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to</a:t>
            </a:r>
            <a:r>
              <a:rPr sz="2000" spc="12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be:</a:t>
            </a:r>
            <a:endParaRPr sz="2000" dirty="0">
              <a:latin typeface="Arial"/>
              <a:cs typeface="Arial"/>
            </a:endParaRPr>
          </a:p>
          <a:p>
            <a:pPr marL="755015" lvl="1" indent="-285115">
              <a:lnSpc>
                <a:spcPct val="100000"/>
              </a:lnSpc>
              <a:spcBef>
                <a:spcPts val="204"/>
              </a:spcBef>
              <a:buChar char="–"/>
              <a:tabLst>
                <a:tab pos="755015" algn="l"/>
                <a:tab pos="755650" algn="l"/>
              </a:tabLst>
            </a:pP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Developed</a:t>
            </a:r>
            <a:endParaRPr sz="1600" dirty="0">
              <a:latin typeface="Arial"/>
              <a:cs typeface="Arial"/>
            </a:endParaRPr>
          </a:p>
          <a:p>
            <a:pPr marL="755015" lvl="1" indent="-285115">
              <a:lnSpc>
                <a:spcPct val="100000"/>
              </a:lnSpc>
              <a:spcBef>
                <a:spcPts val="190"/>
              </a:spcBef>
              <a:buChar char="–"/>
              <a:tabLst>
                <a:tab pos="755015" algn="l"/>
                <a:tab pos="755650" algn="l"/>
              </a:tabLst>
            </a:pP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Approved</a:t>
            </a:r>
            <a:endParaRPr sz="1600" dirty="0">
              <a:latin typeface="Arial"/>
              <a:cs typeface="Arial"/>
            </a:endParaRPr>
          </a:p>
          <a:p>
            <a:pPr marL="755015" lvl="1" indent="-285115">
              <a:lnSpc>
                <a:spcPct val="100000"/>
              </a:lnSpc>
              <a:spcBef>
                <a:spcPts val="195"/>
              </a:spcBef>
              <a:buChar char="–"/>
              <a:tabLst>
                <a:tab pos="755015" algn="l"/>
                <a:tab pos="755650" algn="l"/>
              </a:tabLst>
            </a:pP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Edited</a:t>
            </a:r>
            <a:endParaRPr sz="1600" dirty="0">
              <a:latin typeface="Arial"/>
              <a:cs typeface="Arial"/>
            </a:endParaRPr>
          </a:p>
          <a:p>
            <a:pPr marL="354965" indent="-342265">
              <a:lnSpc>
                <a:spcPct val="100000"/>
              </a:lnSpc>
              <a:spcBef>
                <a:spcPts val="225"/>
              </a:spcBef>
              <a:buChar char="•"/>
              <a:tabLst>
                <a:tab pos="354965" algn="l"/>
                <a:tab pos="355600" algn="l"/>
              </a:tabLst>
            </a:pPr>
            <a:r>
              <a:rPr sz="2000" spc="-114" dirty="0">
                <a:solidFill>
                  <a:srgbClr val="3E3E3E"/>
                </a:solidFill>
                <a:latin typeface="Arial"/>
                <a:cs typeface="Arial"/>
              </a:rPr>
              <a:t>To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assure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they</a:t>
            </a:r>
            <a:r>
              <a:rPr sz="2000" spc="10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are:</a:t>
            </a:r>
            <a:endParaRPr sz="2000" dirty="0">
              <a:latin typeface="Arial"/>
              <a:cs typeface="Arial"/>
            </a:endParaRPr>
          </a:p>
          <a:p>
            <a:pPr marL="755650" marR="510540" lvl="1" indent="-285750">
              <a:lnSpc>
                <a:spcPts val="1730"/>
              </a:lnSpc>
              <a:spcBef>
                <a:spcPts val="420"/>
              </a:spcBef>
              <a:buChar char="–"/>
              <a:tabLst>
                <a:tab pos="755015" algn="l"/>
                <a:tab pos="755650" algn="l"/>
              </a:tabLst>
            </a:pP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Up-to-date</a:t>
            </a:r>
            <a:r>
              <a:rPr lang="en-US" sz="1600" spc="-5" dirty="0">
                <a:solidFill>
                  <a:srgbClr val="3E3E3E"/>
                </a:solidFill>
                <a:latin typeface="Arial"/>
                <a:cs typeface="Arial"/>
              </a:rPr>
              <a:t>, which is </a:t>
            </a: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especially important to many regulatory agencies</a:t>
            </a:r>
            <a:r>
              <a:rPr lang="en-US" sz="1600" spc="-5" dirty="0">
                <a:solidFill>
                  <a:srgbClr val="3E3E3E"/>
                </a:solidFill>
                <a:latin typeface="Arial"/>
                <a:cs typeface="Arial"/>
              </a:rPr>
              <a:t> using standards (</a:t>
            </a: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e.g., </a:t>
            </a:r>
            <a:r>
              <a:rPr lang="en-US" sz="1600" spc="-5" dirty="0">
                <a:solidFill>
                  <a:srgbClr val="3E3E3E"/>
                </a:solidFill>
                <a:latin typeface="Arial"/>
                <a:cs typeface="Arial"/>
              </a:rPr>
              <a:t>ALAC</a:t>
            </a: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,  </a:t>
            </a:r>
            <a:r>
              <a:rPr sz="1600" spc="-40" dirty="0">
                <a:solidFill>
                  <a:srgbClr val="3E3E3E"/>
                </a:solidFill>
                <a:latin typeface="Arial"/>
                <a:cs typeface="Arial"/>
              </a:rPr>
              <a:t>NELAP, </a:t>
            </a: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AIHA, ISO,</a:t>
            </a:r>
            <a:r>
              <a:rPr sz="1600" spc="-5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etc.)</a:t>
            </a:r>
            <a:endParaRPr sz="1600" dirty="0">
              <a:latin typeface="Arial"/>
              <a:cs typeface="Arial"/>
            </a:endParaRPr>
          </a:p>
          <a:p>
            <a:pPr marL="755650" marR="226060" lvl="1" indent="-285750">
              <a:lnSpc>
                <a:spcPts val="1730"/>
              </a:lnSpc>
              <a:spcBef>
                <a:spcPts val="380"/>
              </a:spcBef>
              <a:buChar char="–"/>
              <a:tabLst>
                <a:tab pos="755015" algn="l"/>
                <a:tab pos="755650" algn="l"/>
              </a:tabLst>
            </a:pP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Reviewed</a:t>
            </a:r>
            <a:r>
              <a:rPr lang="en-US" sz="1600" spc="-5" dirty="0">
                <a:solidFill>
                  <a:srgbClr val="3E3E3E"/>
                </a:solidFill>
                <a:latin typeface="Arial"/>
                <a:cs typeface="Arial"/>
              </a:rPr>
              <a:t>,</a:t>
            </a: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 and where </a:t>
            </a:r>
            <a:r>
              <a:rPr sz="1600" spc="-15" dirty="0">
                <a:solidFill>
                  <a:srgbClr val="3E3E3E"/>
                </a:solidFill>
                <a:latin typeface="Arial"/>
                <a:cs typeface="Arial"/>
              </a:rPr>
              <a:t>necessary, </a:t>
            </a: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revised, in the proper timeframe (at an  optimum minimum timeframe or as specified by the standard or client)</a:t>
            </a:r>
            <a:r>
              <a:rPr lang="en-US" sz="1600" spc="-5" dirty="0">
                <a:solidFill>
                  <a:srgbClr val="3E3E3E"/>
                </a:solidFill>
                <a:latin typeface="Arial"/>
                <a:cs typeface="Arial"/>
              </a:rPr>
              <a:t>.  As an example, one laboratory decided to review its:</a:t>
            </a: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:</a:t>
            </a:r>
            <a:endParaRPr sz="1600" dirty="0">
              <a:latin typeface="Arial"/>
              <a:cs typeface="Arial"/>
            </a:endParaRPr>
          </a:p>
          <a:p>
            <a:pPr marL="1155065" lvl="2" indent="-227965">
              <a:lnSpc>
                <a:spcPct val="100000"/>
              </a:lnSpc>
              <a:spcBef>
                <a:spcPts val="150"/>
              </a:spcBef>
              <a:buChar char="•"/>
              <a:tabLst>
                <a:tab pos="1155065" algn="l"/>
                <a:tab pos="1155700" algn="l"/>
              </a:tabLst>
            </a:pPr>
            <a:r>
              <a:rPr sz="1400" spc="-5" dirty="0">
                <a:solidFill>
                  <a:srgbClr val="3E3E3E"/>
                </a:solidFill>
                <a:latin typeface="Arial"/>
                <a:cs typeface="Arial"/>
              </a:rPr>
              <a:t>Quality</a:t>
            </a:r>
            <a:r>
              <a:rPr sz="1400" spc="-2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400" spc="-5" dirty="0">
                <a:solidFill>
                  <a:srgbClr val="3E3E3E"/>
                </a:solidFill>
                <a:latin typeface="Arial"/>
                <a:cs typeface="Arial"/>
              </a:rPr>
              <a:t>Manual-annually</a:t>
            </a:r>
            <a:endParaRPr sz="1400" dirty="0">
              <a:latin typeface="Arial"/>
              <a:cs typeface="Arial"/>
            </a:endParaRPr>
          </a:p>
          <a:p>
            <a:pPr marL="1155065" lvl="2" indent="-227965">
              <a:lnSpc>
                <a:spcPct val="100000"/>
              </a:lnSpc>
              <a:spcBef>
                <a:spcPts val="165"/>
              </a:spcBef>
              <a:buChar char="•"/>
              <a:tabLst>
                <a:tab pos="1155065" algn="l"/>
                <a:tab pos="1155700" algn="l"/>
              </a:tabLst>
            </a:pPr>
            <a:r>
              <a:rPr sz="1400" spc="-5" dirty="0">
                <a:solidFill>
                  <a:srgbClr val="3E3E3E"/>
                </a:solidFill>
                <a:latin typeface="Arial"/>
                <a:cs typeface="Arial"/>
              </a:rPr>
              <a:t>Standard Operating Procedures-biennially (every 2</a:t>
            </a:r>
            <a:r>
              <a:rPr sz="1400" spc="-6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400" spc="-5" dirty="0">
                <a:solidFill>
                  <a:srgbClr val="3E3E3E"/>
                </a:solidFill>
                <a:latin typeface="Arial"/>
                <a:cs typeface="Arial"/>
              </a:rPr>
              <a:t>years)</a:t>
            </a:r>
            <a:endParaRPr sz="1400" dirty="0">
              <a:latin typeface="Arial"/>
              <a:cs typeface="Arial"/>
            </a:endParaRPr>
          </a:p>
          <a:p>
            <a:pPr marL="1155065" lvl="2" indent="-227965">
              <a:lnSpc>
                <a:spcPct val="100000"/>
              </a:lnSpc>
              <a:spcBef>
                <a:spcPts val="170"/>
              </a:spcBef>
              <a:buChar char="•"/>
              <a:tabLst>
                <a:tab pos="1155065" algn="l"/>
                <a:tab pos="1155700" algn="l"/>
              </a:tabLst>
            </a:pPr>
            <a:r>
              <a:rPr sz="1400" spc="-5" dirty="0">
                <a:solidFill>
                  <a:srgbClr val="3E3E3E"/>
                </a:solidFill>
                <a:latin typeface="Arial"/>
                <a:cs typeface="Arial"/>
              </a:rPr>
              <a:t>Policies (e.g., Quality Assurance Section Plans, etc.) every 3</a:t>
            </a:r>
            <a:r>
              <a:rPr sz="1400" spc="-114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400" spc="-5" dirty="0">
                <a:solidFill>
                  <a:srgbClr val="3E3E3E"/>
                </a:solidFill>
                <a:latin typeface="Arial"/>
                <a:cs typeface="Arial"/>
              </a:rPr>
              <a:t>years</a:t>
            </a:r>
            <a:endParaRPr sz="1400" dirty="0">
              <a:latin typeface="Arial"/>
              <a:cs typeface="Arial"/>
            </a:endParaRPr>
          </a:p>
          <a:p>
            <a:pPr marL="755650" marR="727075" lvl="1" indent="-285750">
              <a:lnSpc>
                <a:spcPts val="1730"/>
              </a:lnSpc>
              <a:spcBef>
                <a:spcPts val="400"/>
              </a:spcBef>
              <a:buChar char="–"/>
              <a:tabLst>
                <a:tab pos="755015" algn="l"/>
                <a:tab pos="755650" algn="l"/>
              </a:tabLst>
            </a:pP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Uniquely identified (e.g., index </a:t>
            </a:r>
            <a:r>
              <a:rPr sz="1600" dirty="0">
                <a:solidFill>
                  <a:srgbClr val="3E3E3E"/>
                </a:solidFill>
                <a:latin typeface="Arial"/>
                <a:cs typeface="Arial"/>
              </a:rPr>
              <a:t># </a:t>
            </a: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in </a:t>
            </a:r>
            <a:r>
              <a:rPr sz="1600" dirty="0">
                <a:solidFill>
                  <a:srgbClr val="3E3E3E"/>
                </a:solidFill>
                <a:latin typeface="Arial"/>
                <a:cs typeface="Arial"/>
              </a:rPr>
              <a:t>a </a:t>
            </a: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document control system </a:t>
            </a:r>
            <a:r>
              <a:rPr sz="1600" dirty="0">
                <a:solidFill>
                  <a:srgbClr val="3E3E3E"/>
                </a:solidFill>
                <a:latin typeface="Arial"/>
                <a:cs typeface="Arial"/>
              </a:rPr>
              <a:t>such </a:t>
            </a: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as  iPassport™)</a:t>
            </a:r>
            <a:endParaRPr sz="1600" dirty="0">
              <a:latin typeface="Arial"/>
              <a:cs typeface="Arial"/>
            </a:endParaRPr>
          </a:p>
          <a:p>
            <a:pPr marL="354965" indent="-342265">
              <a:lnSpc>
                <a:spcPct val="100000"/>
              </a:lnSpc>
              <a:spcBef>
                <a:spcPts val="200"/>
              </a:spcBef>
              <a:buChar char="•"/>
              <a:tabLst>
                <a:tab pos="354965" algn="l"/>
                <a:tab pos="355600" algn="l"/>
              </a:tabLst>
            </a:pP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Authorized documents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must be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available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to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staff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who will use</a:t>
            </a:r>
            <a:r>
              <a:rPr sz="2000" spc="9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3E3E3E"/>
                </a:solidFill>
                <a:latin typeface="Arial"/>
                <a:cs typeface="Arial"/>
              </a:rPr>
              <a:t>them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7204202" y="1485653"/>
            <a:ext cx="2514600" cy="18859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1700" y="734060"/>
            <a:ext cx="248158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10" dirty="0"/>
              <a:t>References</a:t>
            </a:r>
            <a:endParaRPr sz="4000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12140" y="2021408"/>
            <a:ext cx="8303260" cy="1426673"/>
          </a:xfrm>
          <a:prstGeom prst="rect">
            <a:avLst/>
          </a:prstGeom>
        </p:spPr>
        <p:txBody>
          <a:bodyPr vert="horz" wrap="square" lIns="0" tIns="74295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156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sz="2800" spc="-10" dirty="0">
                <a:solidFill>
                  <a:srgbClr val="3E3E3E"/>
                </a:solidFill>
                <a:latin typeface="Arial"/>
                <a:cs typeface="Arial"/>
              </a:rPr>
              <a:t>ISO/IEC 17025:2017</a:t>
            </a:r>
          </a:p>
          <a:p>
            <a:pPr marL="755650" lvl="1" indent="-285750">
              <a:spcBef>
                <a:spcPts val="1280"/>
              </a:spcBef>
              <a:buClr>
                <a:srgbClr val="3E3E3E"/>
              </a:buClr>
              <a:buFontTx/>
              <a:buChar char="–"/>
              <a:tabLst>
                <a:tab pos="755650" algn="l"/>
              </a:tabLst>
            </a:pPr>
            <a:r>
              <a:rPr lang="en-US" sz="2400" spc="-10" dirty="0">
                <a:solidFill>
                  <a:srgbClr val="3E3E3E"/>
                </a:solidFill>
                <a:latin typeface="Arial"/>
                <a:cs typeface="Arial"/>
                <a:hlinkClick r:id="rId3"/>
              </a:rPr>
              <a:t>https://www.iso.org/standard/66912.html</a:t>
            </a:r>
            <a:r>
              <a:rPr lang="en-US" sz="2400" spc="-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</a:p>
          <a:p>
            <a:pPr marL="12700">
              <a:lnSpc>
                <a:spcPct val="100000"/>
              </a:lnSpc>
              <a:spcBef>
                <a:spcPts val="585"/>
              </a:spcBef>
              <a:tabLst>
                <a:tab pos="354965" algn="l"/>
                <a:tab pos="355600" algn="l"/>
              </a:tabLst>
            </a:pPr>
            <a:endParaRPr dirty="0">
              <a:latin typeface="Arial"/>
              <a:cs typeface="Arial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06017" y="6323838"/>
            <a:ext cx="965453" cy="66446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14820" y="403032"/>
            <a:ext cx="251841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dirty="0"/>
              <a:t>Documents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806236" y="1127822"/>
            <a:ext cx="4310127" cy="4139595"/>
          </a:xfrm>
          <a:prstGeom prst="rect">
            <a:avLst/>
          </a:prstGeom>
        </p:spPr>
        <p:txBody>
          <a:bodyPr vert="horz" wrap="square" lIns="0" tIns="71120" rIns="0" bIns="0" rtlCol="0">
            <a:spAutoFit/>
          </a:bodyPr>
          <a:lstStyle/>
          <a:p>
            <a:pPr marL="355600" marR="5080" indent="-342900">
              <a:spcBef>
                <a:spcPts val="560"/>
              </a:spcBef>
              <a:buChar char="•"/>
              <a:tabLst>
                <a:tab pos="354965" algn="l"/>
                <a:tab pos="355600" algn="l"/>
              </a:tabLst>
            </a:pP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Documents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are controlled  within the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Quality Management 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System</a:t>
            </a:r>
            <a:r>
              <a:rPr sz="2000" spc="-1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(QMS)</a:t>
            </a:r>
            <a:endParaRPr lang="en-US" sz="2000" spc="-5" dirty="0">
              <a:solidFill>
                <a:srgbClr val="3E3E3E"/>
              </a:solidFill>
              <a:latin typeface="Arial"/>
              <a:cs typeface="Arial"/>
            </a:endParaRPr>
          </a:p>
          <a:p>
            <a:pPr marL="355600" marR="5080" indent="-342900">
              <a:spcBef>
                <a:spcPts val="56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sz="2000" dirty="0">
                <a:latin typeface="Arial"/>
                <a:cs typeface="Arial"/>
              </a:rPr>
              <a:t>ISO/IEC 17025:2017 5.5 c)</a:t>
            </a:r>
          </a:p>
          <a:p>
            <a:pPr marL="12700" marR="5080">
              <a:spcBef>
                <a:spcPts val="560"/>
              </a:spcBef>
              <a:tabLst>
                <a:tab pos="354965" algn="l"/>
                <a:tab pos="355600" algn="l"/>
              </a:tabLst>
            </a:pPr>
            <a:r>
              <a:rPr lang="en-US" sz="2000" dirty="0">
                <a:latin typeface="Arial"/>
                <a:cs typeface="Arial"/>
              </a:rPr>
              <a:t>	“document its procedures to the  	extent necessary to ensure 	consistent application of laboratory 	activities and the validity of the 	results”</a:t>
            </a:r>
          </a:p>
          <a:p>
            <a:pPr marL="354965" indent="-342265">
              <a:spcBef>
                <a:spcPts val="15"/>
              </a:spcBef>
              <a:buChar char="•"/>
              <a:tabLst>
                <a:tab pos="354965" algn="l"/>
                <a:tab pos="355600" algn="l"/>
              </a:tabLst>
            </a:pP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What is the</a:t>
            </a:r>
            <a:r>
              <a:rPr sz="2000" spc="-2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QMS?</a:t>
            </a:r>
            <a:endParaRPr sz="2000" dirty="0">
              <a:latin typeface="Arial"/>
              <a:cs typeface="Arial"/>
            </a:endParaRPr>
          </a:p>
          <a:p>
            <a:pPr marL="755650" marR="57150" lvl="1" indent="-285750">
              <a:spcBef>
                <a:spcPts val="420"/>
              </a:spcBef>
              <a:buChar char="–"/>
              <a:tabLst>
                <a:tab pos="755015" algn="l"/>
                <a:tab pos="755650" algn="l"/>
              </a:tabLst>
            </a:pPr>
            <a:r>
              <a:rPr sz="1700" spc="-5" dirty="0">
                <a:solidFill>
                  <a:srgbClr val="3E3E3E"/>
                </a:solidFill>
                <a:latin typeface="Arial"/>
                <a:cs typeface="Arial"/>
              </a:rPr>
              <a:t>Every part of the laboratory </a:t>
            </a:r>
            <a:r>
              <a:rPr sz="1700" spc="-10" dirty="0">
                <a:solidFill>
                  <a:srgbClr val="3E3E3E"/>
                </a:solidFill>
                <a:latin typeface="Arial"/>
                <a:cs typeface="Arial"/>
              </a:rPr>
              <a:t>that  </a:t>
            </a:r>
            <a:r>
              <a:rPr sz="1700" spc="-5" dirty="0">
                <a:solidFill>
                  <a:srgbClr val="3E3E3E"/>
                </a:solidFill>
                <a:latin typeface="Arial"/>
                <a:cs typeface="Arial"/>
              </a:rPr>
              <a:t>management</a:t>
            </a:r>
            <a:r>
              <a:rPr sz="1700" spc="3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700" spc="-10" dirty="0">
                <a:solidFill>
                  <a:srgbClr val="3E3E3E"/>
                </a:solidFill>
                <a:latin typeface="Arial"/>
                <a:cs typeface="Arial"/>
              </a:rPr>
              <a:t>oversees</a:t>
            </a:r>
            <a:endParaRPr sz="1700" dirty="0">
              <a:latin typeface="Arial"/>
              <a:cs typeface="Arial"/>
            </a:endParaRPr>
          </a:p>
          <a:p>
            <a:pPr marL="755015" lvl="1" indent="-285115">
              <a:buChar char="–"/>
              <a:tabLst>
                <a:tab pos="755015" algn="l"/>
                <a:tab pos="755650" algn="l"/>
              </a:tabLst>
            </a:pPr>
            <a:r>
              <a:rPr sz="1700" spc="-5" dirty="0">
                <a:solidFill>
                  <a:srgbClr val="3E3E3E"/>
                </a:solidFill>
                <a:latin typeface="Arial"/>
                <a:cs typeface="Arial"/>
              </a:rPr>
              <a:t>Essentially</a:t>
            </a:r>
            <a:r>
              <a:rPr sz="1700" spc="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700" spc="-5" dirty="0">
                <a:solidFill>
                  <a:srgbClr val="3E3E3E"/>
                </a:solidFill>
                <a:latin typeface="Arial"/>
                <a:cs typeface="Arial"/>
              </a:rPr>
              <a:t>everything</a:t>
            </a:r>
            <a:endParaRPr sz="17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056760" y="1083839"/>
            <a:ext cx="4126739" cy="5246308"/>
          </a:xfrm>
          <a:prstGeom prst="rect">
            <a:avLst/>
          </a:prstGeom>
        </p:spPr>
        <p:txBody>
          <a:bodyPr vert="horz" wrap="square" lIns="0" tIns="80010" rIns="0" bIns="0" rtlCol="0">
            <a:spAutoFit/>
          </a:bodyPr>
          <a:lstStyle/>
          <a:p>
            <a:pPr marL="355600" marR="45720" indent="-342900">
              <a:spcBef>
                <a:spcPts val="630"/>
              </a:spcBef>
              <a:buChar char="•"/>
              <a:tabLst>
                <a:tab pos="354965" algn="l"/>
                <a:tab pos="356235" algn="l"/>
              </a:tabLst>
            </a:pP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When ‘define’ and</a:t>
            </a:r>
            <a:r>
              <a:rPr sz="2200" spc="-16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‘specify’  </a:t>
            </a: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are used in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ISO/IEC  </a:t>
            </a: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17025— it means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the  </a:t>
            </a: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laboratory is expected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to  </a:t>
            </a: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build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a </a:t>
            </a: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document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that  </a:t>
            </a: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defines or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specifies that  “issue/item”</a:t>
            </a:r>
            <a:endParaRPr sz="2200" dirty="0">
              <a:latin typeface="Arial"/>
              <a:cs typeface="Arial"/>
            </a:endParaRPr>
          </a:p>
          <a:p>
            <a:pPr marL="469900">
              <a:spcBef>
                <a:spcPts val="1215"/>
              </a:spcBef>
              <a:tabLst>
                <a:tab pos="755015" algn="l"/>
              </a:tabLst>
            </a:pPr>
            <a:r>
              <a:rPr sz="1700" spc="-5" dirty="0">
                <a:solidFill>
                  <a:srgbClr val="3E3E3E"/>
                </a:solidFill>
                <a:latin typeface="Arial"/>
                <a:cs typeface="Arial"/>
              </a:rPr>
              <a:t>–	ISO/IEC 17025:20</a:t>
            </a:r>
            <a:r>
              <a:rPr lang="en-US" sz="1700" spc="-5" dirty="0">
                <a:solidFill>
                  <a:srgbClr val="3E3E3E"/>
                </a:solidFill>
                <a:latin typeface="Arial"/>
                <a:cs typeface="Arial"/>
              </a:rPr>
              <a:t>17</a:t>
            </a:r>
            <a:r>
              <a:rPr sz="1700" spc="5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lang="en-US" sz="1700" spc="50" dirty="0">
                <a:solidFill>
                  <a:srgbClr val="3E3E3E"/>
                </a:solidFill>
                <a:latin typeface="Arial"/>
                <a:cs typeface="Arial"/>
              </a:rPr>
              <a:t>5.5</a:t>
            </a:r>
            <a:r>
              <a:rPr sz="1700" spc="-5" dirty="0">
                <a:solidFill>
                  <a:srgbClr val="3E3E3E"/>
                </a:solidFill>
                <a:latin typeface="Arial"/>
                <a:cs typeface="Arial"/>
              </a:rPr>
              <a:t>.</a:t>
            </a:r>
            <a:r>
              <a:rPr lang="en-US" sz="1700" spc="-5" dirty="0">
                <a:solidFill>
                  <a:srgbClr val="3E3E3E"/>
                </a:solidFill>
                <a:latin typeface="Arial"/>
                <a:cs typeface="Arial"/>
              </a:rPr>
              <a:t>a</a:t>
            </a:r>
            <a:r>
              <a:rPr sz="1700" spc="-5" dirty="0">
                <a:solidFill>
                  <a:srgbClr val="3E3E3E"/>
                </a:solidFill>
                <a:latin typeface="Arial"/>
                <a:cs typeface="Arial"/>
              </a:rPr>
              <a:t>)</a:t>
            </a:r>
            <a:endParaRPr sz="1700" dirty="0">
              <a:latin typeface="Arial"/>
              <a:cs typeface="Arial"/>
            </a:endParaRPr>
          </a:p>
          <a:p>
            <a:pPr marL="755650" marR="181610">
              <a:spcBef>
                <a:spcPts val="200"/>
              </a:spcBef>
            </a:pPr>
            <a:r>
              <a:rPr sz="1700" spc="-10" dirty="0">
                <a:solidFill>
                  <a:srgbClr val="3E3E3E"/>
                </a:solidFill>
                <a:latin typeface="Arial"/>
                <a:cs typeface="Arial"/>
              </a:rPr>
              <a:t>“</a:t>
            </a:r>
            <a:r>
              <a:rPr sz="1700" u="heavy" spc="-10" dirty="0">
                <a:solidFill>
                  <a:srgbClr val="3E3E3E"/>
                </a:solidFill>
                <a:uFill>
                  <a:solidFill>
                    <a:srgbClr val="3F3F3F"/>
                  </a:solidFill>
                </a:uFill>
                <a:latin typeface="Arial"/>
                <a:cs typeface="Arial"/>
              </a:rPr>
              <a:t>define</a:t>
            </a:r>
            <a:r>
              <a:rPr sz="1700" spc="-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700" spc="-5" dirty="0">
                <a:solidFill>
                  <a:srgbClr val="3E3E3E"/>
                </a:solidFill>
                <a:latin typeface="Arial"/>
                <a:cs typeface="Arial"/>
              </a:rPr>
              <a:t>the organization </a:t>
            </a:r>
            <a:r>
              <a:rPr sz="1700" spc="-10" dirty="0">
                <a:solidFill>
                  <a:srgbClr val="3E3E3E"/>
                </a:solidFill>
                <a:latin typeface="Arial"/>
                <a:cs typeface="Arial"/>
              </a:rPr>
              <a:t>and  </a:t>
            </a:r>
            <a:r>
              <a:rPr sz="1700" spc="-5" dirty="0">
                <a:solidFill>
                  <a:srgbClr val="3E3E3E"/>
                </a:solidFill>
                <a:latin typeface="Arial"/>
                <a:cs typeface="Arial"/>
              </a:rPr>
              <a:t>management </a:t>
            </a:r>
            <a:r>
              <a:rPr sz="1700" spc="-10" dirty="0">
                <a:solidFill>
                  <a:srgbClr val="3E3E3E"/>
                </a:solidFill>
                <a:latin typeface="Arial"/>
                <a:cs typeface="Arial"/>
              </a:rPr>
              <a:t>structure </a:t>
            </a:r>
            <a:r>
              <a:rPr sz="1700" spc="-5" dirty="0">
                <a:solidFill>
                  <a:srgbClr val="3E3E3E"/>
                </a:solidFill>
                <a:latin typeface="Arial"/>
                <a:cs typeface="Arial"/>
              </a:rPr>
              <a:t>of the  </a:t>
            </a:r>
            <a:r>
              <a:rPr sz="1700" spc="-20" dirty="0">
                <a:solidFill>
                  <a:srgbClr val="3E3E3E"/>
                </a:solidFill>
                <a:latin typeface="Arial"/>
                <a:cs typeface="Arial"/>
              </a:rPr>
              <a:t>laboratory, </a:t>
            </a:r>
            <a:r>
              <a:rPr sz="1700" spc="-5" dirty="0">
                <a:solidFill>
                  <a:srgbClr val="3E3E3E"/>
                </a:solidFill>
                <a:latin typeface="Arial"/>
                <a:cs typeface="Arial"/>
              </a:rPr>
              <a:t>its place in </a:t>
            </a:r>
            <a:r>
              <a:rPr lang="en-US" sz="1700" spc="-5" dirty="0">
                <a:solidFill>
                  <a:srgbClr val="3E3E3E"/>
                </a:solidFill>
                <a:latin typeface="Arial"/>
                <a:cs typeface="Arial"/>
              </a:rPr>
              <a:t>any</a:t>
            </a:r>
            <a:r>
              <a:rPr sz="1700" spc="-10" dirty="0">
                <a:solidFill>
                  <a:srgbClr val="3E3E3E"/>
                </a:solidFill>
                <a:latin typeface="Arial"/>
                <a:cs typeface="Arial"/>
              </a:rPr>
              <a:t>  parent </a:t>
            </a:r>
            <a:r>
              <a:rPr sz="1700" spc="-5" dirty="0">
                <a:solidFill>
                  <a:srgbClr val="3E3E3E"/>
                </a:solidFill>
                <a:latin typeface="Arial"/>
                <a:cs typeface="Arial"/>
              </a:rPr>
              <a:t>organization,</a:t>
            </a:r>
            <a:r>
              <a:rPr sz="1700" spc="6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700" spc="-5" dirty="0">
                <a:solidFill>
                  <a:srgbClr val="3E3E3E"/>
                </a:solidFill>
                <a:latin typeface="Arial"/>
                <a:cs typeface="Arial"/>
              </a:rPr>
              <a:t>etc…”</a:t>
            </a:r>
            <a:endParaRPr sz="1700" dirty="0">
              <a:latin typeface="Arial"/>
              <a:cs typeface="Arial"/>
            </a:endParaRPr>
          </a:p>
          <a:p>
            <a:pPr marL="469265">
              <a:tabLst>
                <a:tab pos="755015" algn="l"/>
              </a:tabLst>
            </a:pPr>
            <a:r>
              <a:rPr sz="1700" spc="-5" dirty="0">
                <a:solidFill>
                  <a:srgbClr val="3E3E3E"/>
                </a:solidFill>
                <a:latin typeface="Arial"/>
                <a:cs typeface="Arial"/>
              </a:rPr>
              <a:t>–	ISO</a:t>
            </a:r>
            <a:r>
              <a:rPr lang="en-US" sz="1700" spc="-5" dirty="0">
                <a:solidFill>
                  <a:srgbClr val="3E3E3E"/>
                </a:solidFill>
                <a:latin typeface="Arial"/>
                <a:cs typeface="Arial"/>
              </a:rPr>
              <a:t>/</a:t>
            </a:r>
            <a:r>
              <a:rPr sz="1700" spc="-5" dirty="0">
                <a:solidFill>
                  <a:srgbClr val="3E3E3E"/>
                </a:solidFill>
                <a:latin typeface="Arial"/>
                <a:cs typeface="Arial"/>
              </a:rPr>
              <a:t>IEC 17025:20</a:t>
            </a:r>
            <a:r>
              <a:rPr lang="en-US" sz="1700" spc="-5" dirty="0">
                <a:solidFill>
                  <a:srgbClr val="3E3E3E"/>
                </a:solidFill>
                <a:latin typeface="Arial"/>
                <a:cs typeface="Arial"/>
              </a:rPr>
              <a:t>17</a:t>
            </a:r>
            <a:r>
              <a:rPr sz="1700" spc="5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lang="en-US" sz="1700" spc="55" dirty="0">
                <a:solidFill>
                  <a:srgbClr val="3E3E3E"/>
                </a:solidFill>
                <a:latin typeface="Arial"/>
                <a:cs typeface="Arial"/>
              </a:rPr>
              <a:t>5.5 b</a:t>
            </a:r>
            <a:r>
              <a:rPr sz="1700" spc="-10" dirty="0">
                <a:solidFill>
                  <a:srgbClr val="3E3E3E"/>
                </a:solidFill>
                <a:latin typeface="Arial"/>
                <a:cs typeface="Arial"/>
              </a:rPr>
              <a:t>)</a:t>
            </a:r>
            <a:endParaRPr sz="1700" dirty="0">
              <a:latin typeface="Arial"/>
              <a:cs typeface="Arial"/>
            </a:endParaRPr>
          </a:p>
          <a:p>
            <a:pPr marL="755650" marR="5080">
              <a:spcBef>
                <a:spcPts val="195"/>
              </a:spcBef>
            </a:pPr>
            <a:r>
              <a:rPr sz="1700" spc="-5" dirty="0">
                <a:solidFill>
                  <a:srgbClr val="3E3E3E"/>
                </a:solidFill>
                <a:latin typeface="Arial"/>
                <a:cs typeface="Arial"/>
              </a:rPr>
              <a:t>“</a:t>
            </a:r>
            <a:r>
              <a:rPr sz="1700" u="heavy" spc="-5" dirty="0">
                <a:solidFill>
                  <a:srgbClr val="3E3E3E"/>
                </a:solidFill>
                <a:uFill>
                  <a:solidFill>
                    <a:srgbClr val="3F3F3F"/>
                  </a:solidFill>
                </a:uFill>
                <a:latin typeface="Arial"/>
                <a:cs typeface="Arial"/>
              </a:rPr>
              <a:t>specify</a:t>
            </a:r>
            <a:r>
              <a:rPr sz="1700" spc="-5" dirty="0">
                <a:solidFill>
                  <a:srgbClr val="3E3E3E"/>
                </a:solidFill>
                <a:latin typeface="Arial"/>
                <a:cs typeface="Arial"/>
              </a:rPr>
              <a:t> the </a:t>
            </a:r>
            <a:r>
              <a:rPr sz="1700" spc="-10" dirty="0">
                <a:solidFill>
                  <a:srgbClr val="3E3E3E"/>
                </a:solidFill>
                <a:latin typeface="Arial"/>
                <a:cs typeface="Arial"/>
              </a:rPr>
              <a:t>responsibility,  authority </a:t>
            </a:r>
            <a:r>
              <a:rPr sz="1700" spc="-5" dirty="0">
                <a:solidFill>
                  <a:srgbClr val="3E3E3E"/>
                </a:solidFill>
                <a:latin typeface="Arial"/>
                <a:cs typeface="Arial"/>
              </a:rPr>
              <a:t>and interrelationship  of all personnel…”</a:t>
            </a:r>
            <a:r>
              <a:rPr lang="en-US" sz="1700" spc="-5" dirty="0">
                <a:solidFill>
                  <a:srgbClr val="3E3E3E"/>
                </a:solidFill>
                <a:latin typeface="Arial"/>
                <a:cs typeface="Arial"/>
              </a:rPr>
              <a:t>–   </a:t>
            </a:r>
          </a:p>
          <a:p>
            <a:pPr marL="755650" marR="5080">
              <a:spcBef>
                <a:spcPts val="195"/>
              </a:spcBef>
            </a:pPr>
            <a:endParaRPr lang="en-US" sz="1700" spc="-5" dirty="0">
              <a:solidFill>
                <a:srgbClr val="3E3E3E"/>
              </a:solidFill>
              <a:latin typeface="Arial"/>
              <a:cs typeface="Arial"/>
            </a:endParaRPr>
          </a:p>
          <a:p>
            <a:pPr marL="755650" marR="5080">
              <a:spcBef>
                <a:spcPts val="195"/>
              </a:spcBef>
            </a:pPr>
            <a:endParaRPr sz="1700" dirty="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886742" y="4799420"/>
            <a:ext cx="1779590" cy="154250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06017" y="6323838"/>
            <a:ext cx="965453" cy="66446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2461" y="735583"/>
            <a:ext cx="80454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Quality Management </a:t>
            </a:r>
            <a:r>
              <a:rPr spc="-15" dirty="0"/>
              <a:t>System</a:t>
            </a:r>
            <a:r>
              <a:rPr spc="-60" dirty="0"/>
              <a:t> </a:t>
            </a:r>
            <a:r>
              <a:rPr dirty="0"/>
              <a:t>Documents</a:t>
            </a:r>
          </a:p>
        </p:txBody>
      </p:sp>
      <p:sp>
        <p:nvSpPr>
          <p:cNvPr id="4" name="object 4"/>
          <p:cNvSpPr/>
          <p:nvPr/>
        </p:nvSpPr>
        <p:spPr>
          <a:xfrm>
            <a:off x="842772" y="1557760"/>
            <a:ext cx="4186428" cy="467639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 txBox="1"/>
          <p:nvPr/>
        </p:nvSpPr>
        <p:spPr>
          <a:xfrm>
            <a:off x="1080264" y="1647105"/>
            <a:ext cx="3769360" cy="449770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25"/>
              </a:spcBef>
              <a:buChar char="•"/>
              <a:tabLst>
                <a:tab pos="354965" algn="l"/>
                <a:tab pos="355600" algn="l"/>
              </a:tabLst>
            </a:pPr>
            <a:r>
              <a:rPr sz="2600" spc="-5" dirty="0">
                <a:solidFill>
                  <a:srgbClr val="3E3E3E"/>
                </a:solidFill>
                <a:latin typeface="Arial"/>
                <a:cs typeface="Arial"/>
              </a:rPr>
              <a:t>What are Policies?</a:t>
            </a:r>
            <a:endParaRPr sz="2600" dirty="0">
              <a:latin typeface="Arial"/>
              <a:cs typeface="Arial"/>
            </a:endParaRPr>
          </a:p>
          <a:p>
            <a:pPr marL="755650" marR="254635" lvl="1" indent="-285750">
              <a:lnSpc>
                <a:spcPts val="2380"/>
              </a:lnSpc>
              <a:spcBef>
                <a:spcPts val="575"/>
              </a:spcBef>
              <a:buChar char="–"/>
              <a:tabLst>
                <a:tab pos="755015" algn="l"/>
                <a:tab pos="755650" algn="l"/>
              </a:tabLst>
            </a:pP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Rule of “what” you are  going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to</a:t>
            </a: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 do</a:t>
            </a:r>
            <a:endParaRPr sz="2200" dirty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254"/>
              </a:spcBef>
              <a:buChar char="•"/>
              <a:tabLst>
                <a:tab pos="354965" algn="l"/>
                <a:tab pos="355600" algn="l"/>
              </a:tabLst>
            </a:pPr>
            <a:r>
              <a:rPr sz="2600" spc="-5" dirty="0">
                <a:solidFill>
                  <a:srgbClr val="3E3E3E"/>
                </a:solidFill>
                <a:latin typeface="Arial"/>
                <a:cs typeface="Arial"/>
              </a:rPr>
              <a:t>What are</a:t>
            </a:r>
            <a:r>
              <a:rPr sz="2600" spc="-1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600" spc="-5" dirty="0">
                <a:solidFill>
                  <a:srgbClr val="3E3E3E"/>
                </a:solidFill>
                <a:latin typeface="Arial"/>
                <a:cs typeface="Arial"/>
              </a:rPr>
              <a:t>Procedures?</a:t>
            </a:r>
            <a:endParaRPr sz="2600" dirty="0">
              <a:latin typeface="Arial"/>
              <a:cs typeface="Arial"/>
            </a:endParaRPr>
          </a:p>
          <a:p>
            <a:pPr marL="755650" marR="176530" lvl="1" indent="-285750">
              <a:lnSpc>
                <a:spcPts val="2380"/>
              </a:lnSpc>
              <a:spcBef>
                <a:spcPts val="580"/>
              </a:spcBef>
              <a:buChar char="–"/>
              <a:tabLst>
                <a:tab pos="755015" algn="l"/>
                <a:tab pos="755650" algn="l"/>
              </a:tabLst>
            </a:pP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“How”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you </a:t>
            </a: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are going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to  do</a:t>
            </a: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it</a:t>
            </a:r>
            <a:endParaRPr sz="2200" dirty="0">
              <a:latin typeface="Arial"/>
              <a:cs typeface="Arial"/>
            </a:endParaRPr>
          </a:p>
          <a:p>
            <a:pPr marL="355600" marR="5080" indent="-342900">
              <a:lnSpc>
                <a:spcPts val="2810"/>
              </a:lnSpc>
              <a:spcBef>
                <a:spcPts val="605"/>
              </a:spcBef>
              <a:buChar char="•"/>
              <a:tabLst>
                <a:tab pos="354965" algn="l"/>
                <a:tab pos="355600" algn="l"/>
              </a:tabLst>
            </a:pPr>
            <a:r>
              <a:rPr sz="2600" spc="-5" dirty="0">
                <a:solidFill>
                  <a:srgbClr val="3E3E3E"/>
                </a:solidFill>
                <a:latin typeface="Arial"/>
                <a:cs typeface="Arial"/>
              </a:rPr>
              <a:t>How do you know you  are doing what you say  you</a:t>
            </a:r>
            <a:r>
              <a:rPr sz="260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600" spc="-5" dirty="0">
                <a:solidFill>
                  <a:srgbClr val="3E3E3E"/>
                </a:solidFill>
                <a:latin typeface="Arial"/>
                <a:cs typeface="Arial"/>
              </a:rPr>
              <a:t>do?</a:t>
            </a:r>
            <a:endParaRPr sz="2600" dirty="0">
              <a:latin typeface="Arial"/>
              <a:cs typeface="Arial"/>
            </a:endParaRPr>
          </a:p>
          <a:p>
            <a:pPr marL="755015" lvl="1" indent="-285115">
              <a:lnSpc>
                <a:spcPct val="100000"/>
              </a:lnSpc>
              <a:spcBef>
                <a:spcPts val="235"/>
              </a:spcBef>
              <a:buChar char="–"/>
              <a:tabLst>
                <a:tab pos="755015" algn="l"/>
                <a:tab pos="755650" algn="l"/>
              </a:tabLst>
            </a:pP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Review</a:t>
            </a:r>
            <a:endParaRPr sz="2200" dirty="0">
              <a:latin typeface="Arial"/>
              <a:cs typeface="Arial"/>
            </a:endParaRPr>
          </a:p>
          <a:p>
            <a:pPr marL="755015" lvl="1" indent="-285115">
              <a:lnSpc>
                <a:spcPct val="100000"/>
              </a:lnSpc>
              <a:spcBef>
                <a:spcPts val="265"/>
              </a:spcBef>
              <a:buChar char="–"/>
              <a:tabLst>
                <a:tab pos="755015" algn="l"/>
                <a:tab pos="755650" algn="l"/>
              </a:tabLst>
            </a:pP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Monitor</a:t>
            </a:r>
            <a:endParaRPr sz="2200" dirty="0">
              <a:latin typeface="Arial"/>
              <a:cs typeface="Arial"/>
            </a:endParaRPr>
          </a:p>
          <a:p>
            <a:pPr marL="755015" lvl="1" indent="-285115">
              <a:lnSpc>
                <a:spcPct val="100000"/>
              </a:lnSpc>
              <a:spcBef>
                <a:spcPts val="265"/>
              </a:spcBef>
              <a:buChar char="–"/>
              <a:tabLst>
                <a:tab pos="755015" algn="l"/>
                <a:tab pos="755650" algn="l"/>
              </a:tabLst>
            </a:pP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Audit</a:t>
            </a:r>
            <a:r>
              <a:rPr sz="2200" spc="-1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(evaluate)</a:t>
            </a:r>
            <a:endParaRPr sz="2200" dirty="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498383" y="1962873"/>
            <a:ext cx="3462820" cy="385278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32133" y="6188410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09516" y="292040"/>
            <a:ext cx="854075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What </a:t>
            </a:r>
            <a:r>
              <a:rPr dirty="0"/>
              <a:t>is Document </a:t>
            </a:r>
            <a:r>
              <a:rPr spc="-10" dirty="0"/>
              <a:t>Control </a:t>
            </a:r>
            <a:r>
              <a:rPr dirty="0"/>
              <a:t>and a Document  </a:t>
            </a:r>
            <a:r>
              <a:rPr spc="-10" dirty="0"/>
              <a:t>Control </a:t>
            </a:r>
            <a:r>
              <a:rPr spc="-15" dirty="0"/>
              <a:t>System?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58716" y="1450356"/>
            <a:ext cx="3747135" cy="475258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Document </a:t>
            </a: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control </a:t>
            </a:r>
            <a:r>
              <a:rPr lang="en-US" sz="1800" dirty="0">
                <a:solidFill>
                  <a:srgbClr val="3E3E3E"/>
                </a:solidFill>
                <a:latin typeface="Arial"/>
                <a:cs typeface="Arial"/>
              </a:rPr>
              <a:t>includes</a:t>
            </a: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:</a:t>
            </a:r>
            <a:endParaRPr sz="1800" dirty="0">
              <a:latin typeface="Arial"/>
              <a:cs typeface="Arial"/>
            </a:endParaRPr>
          </a:p>
          <a:p>
            <a:pPr marL="355600" marR="677545" indent="-342900">
              <a:spcBef>
                <a:spcPts val="430"/>
              </a:spcBef>
              <a:buChar char="•"/>
              <a:tabLst>
                <a:tab pos="354965" algn="l"/>
                <a:tab pos="355600" algn="l"/>
              </a:tabLst>
            </a:pP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reviewing and approving  </a:t>
            </a: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documents prior </a:t>
            </a: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to</a:t>
            </a:r>
            <a:r>
              <a:rPr sz="1800" spc="-9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release</a:t>
            </a:r>
            <a:endParaRPr sz="1800" dirty="0">
              <a:latin typeface="Arial"/>
              <a:cs typeface="Arial"/>
            </a:endParaRPr>
          </a:p>
          <a:p>
            <a:pPr marL="355600" marR="169545" indent="-342900">
              <a:spcBef>
                <a:spcPts val="434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sz="1800" spc="-5" dirty="0">
                <a:solidFill>
                  <a:srgbClr val="3E3E3E"/>
                </a:solidFill>
                <a:latin typeface="Arial"/>
                <a:cs typeface="Arial"/>
              </a:rPr>
              <a:t>Reviewing documents and updated</a:t>
            </a:r>
          </a:p>
          <a:p>
            <a:pPr marL="355600" marR="169545" indent="-342900">
              <a:spcBef>
                <a:spcPts val="434"/>
              </a:spcBef>
              <a:buChar char="•"/>
              <a:tabLst>
                <a:tab pos="354965" algn="l"/>
                <a:tab pos="355600" algn="l"/>
              </a:tabLst>
            </a:pP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ensuring </a:t>
            </a: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changes </a:t>
            </a: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and</a:t>
            </a:r>
            <a:r>
              <a:rPr sz="1800" spc="-10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revisions  </a:t>
            </a: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are </a:t>
            </a: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clearly</a:t>
            </a: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 identified</a:t>
            </a:r>
            <a:endParaRPr sz="1800" dirty="0">
              <a:latin typeface="Arial"/>
              <a:cs typeface="Arial"/>
            </a:endParaRPr>
          </a:p>
          <a:p>
            <a:pPr marL="355600" marR="5080" indent="-342900">
              <a:spcBef>
                <a:spcPts val="430"/>
              </a:spcBef>
              <a:buChar char="•"/>
              <a:tabLst>
                <a:tab pos="354965" algn="l"/>
                <a:tab pos="355600" algn="l"/>
              </a:tabLst>
            </a:pP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ensuring </a:t>
            </a: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that </a:t>
            </a: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only </a:t>
            </a: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the relevant  versions </a:t>
            </a: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of applicable documents  are available at </a:t>
            </a: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the </a:t>
            </a: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point of</a:t>
            </a:r>
            <a:r>
              <a:rPr sz="1800" spc="-5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use</a:t>
            </a:r>
            <a:endParaRPr sz="1800" dirty="0">
              <a:latin typeface="Arial"/>
              <a:cs typeface="Arial"/>
            </a:endParaRPr>
          </a:p>
          <a:p>
            <a:pPr marL="355600" marR="144780" indent="-342900">
              <a:spcBef>
                <a:spcPts val="430"/>
              </a:spcBef>
              <a:buChar char="•"/>
              <a:tabLst>
                <a:tab pos="354965" algn="l"/>
                <a:tab pos="355600" algn="l"/>
              </a:tabLst>
            </a:pP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ensuring </a:t>
            </a: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that </a:t>
            </a: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documents are  </a:t>
            </a: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legible and identifiable;</a:t>
            </a:r>
            <a:r>
              <a:rPr sz="1800" spc="-13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uniquely  identified</a:t>
            </a:r>
            <a:endParaRPr sz="1800" dirty="0">
              <a:latin typeface="Arial"/>
              <a:cs typeface="Arial"/>
            </a:endParaRPr>
          </a:p>
          <a:p>
            <a:pPr marL="355600" marR="5080" indent="-342900" algn="just">
              <a:spcBef>
                <a:spcPts val="434"/>
              </a:spcBef>
              <a:buChar char="•"/>
              <a:tabLst>
                <a:tab pos="355600" algn="l"/>
              </a:tabLst>
            </a:pP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ensuring </a:t>
            </a: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that </a:t>
            </a: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external documents  </a:t>
            </a: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relevant to the </a:t>
            </a: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work are identified  and</a:t>
            </a:r>
            <a:r>
              <a:rPr sz="1800" spc="-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controlled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210514" y="1631816"/>
            <a:ext cx="3862070" cy="4389663"/>
          </a:xfrm>
          <a:prstGeom prst="rect">
            <a:avLst/>
          </a:prstGeom>
        </p:spPr>
        <p:txBody>
          <a:bodyPr vert="horz" wrap="square" lIns="0" tIns="67310" rIns="0" bIns="0" rtlCol="0">
            <a:spAutoFit/>
          </a:bodyPr>
          <a:lstStyle/>
          <a:p>
            <a:pPr marL="355600" marR="335915" indent="-342900" algn="just">
              <a:spcBef>
                <a:spcPts val="530"/>
              </a:spcBef>
              <a:buFontTx/>
              <a:buChar char="•"/>
              <a:tabLst>
                <a:tab pos="355600" algn="l"/>
              </a:tabLst>
            </a:pPr>
            <a:r>
              <a:rPr lang="en-US" sz="1800" dirty="0">
                <a:solidFill>
                  <a:srgbClr val="3E3E3E"/>
                </a:solidFill>
                <a:latin typeface="Arial"/>
                <a:cs typeface="Arial"/>
              </a:rPr>
              <a:t>preventing </a:t>
            </a:r>
            <a:r>
              <a:rPr lang="en-US" sz="1800" spc="-5" dirty="0">
                <a:solidFill>
                  <a:srgbClr val="3E3E3E"/>
                </a:solidFill>
                <a:latin typeface="Arial"/>
                <a:cs typeface="Arial"/>
              </a:rPr>
              <a:t>unintended use</a:t>
            </a:r>
            <a:r>
              <a:rPr lang="en-US" sz="1800" spc="-114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lang="en-US" sz="1800" spc="-5" dirty="0">
                <a:solidFill>
                  <a:srgbClr val="3E3E3E"/>
                </a:solidFill>
                <a:latin typeface="Arial"/>
                <a:cs typeface="Arial"/>
              </a:rPr>
              <a:t>of  obsolete</a:t>
            </a:r>
            <a:r>
              <a:rPr lang="en-US" sz="1800" spc="-1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lang="en-US" sz="1800" spc="-5" dirty="0">
                <a:solidFill>
                  <a:srgbClr val="3E3E3E"/>
                </a:solidFill>
                <a:latin typeface="Arial"/>
                <a:cs typeface="Arial"/>
              </a:rPr>
              <a:t>documents and they are clearly identified</a:t>
            </a:r>
            <a:endParaRPr lang="en-US" sz="1800" dirty="0">
              <a:latin typeface="Arial"/>
              <a:cs typeface="Arial"/>
            </a:endParaRPr>
          </a:p>
          <a:p>
            <a:pPr marL="355600" marR="335915" indent="-342900" algn="just">
              <a:spcBef>
                <a:spcPts val="530"/>
              </a:spcBef>
              <a:buChar char="•"/>
              <a:tabLst>
                <a:tab pos="355600" algn="l"/>
              </a:tabLst>
            </a:pP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A </a:t>
            </a: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document control system is</a:t>
            </a:r>
            <a:r>
              <a:rPr sz="1800" spc="-19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a  system </a:t>
            </a: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used </a:t>
            </a: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to track, manage,  </a:t>
            </a: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and store</a:t>
            </a:r>
            <a:r>
              <a:rPr sz="1800" spc="-2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documents.</a:t>
            </a:r>
            <a:r>
              <a:rPr lang="en-US" sz="1800" spc="-5" dirty="0">
                <a:solidFill>
                  <a:srgbClr val="3E3E3E"/>
                </a:solidFill>
                <a:latin typeface="Arial"/>
                <a:cs typeface="Arial"/>
              </a:rPr>
              <a:t>  It can be:</a:t>
            </a:r>
            <a:endParaRPr sz="1800" dirty="0">
              <a:latin typeface="Arial"/>
              <a:cs typeface="Arial"/>
            </a:endParaRPr>
          </a:p>
          <a:p>
            <a:pPr marL="755650" marR="5080" lvl="1" indent="-285750">
              <a:spcBef>
                <a:spcPts val="385"/>
              </a:spcBef>
              <a:buChar char="–"/>
              <a:tabLst>
                <a:tab pos="755015" algn="l"/>
                <a:tab pos="755650" algn="l"/>
              </a:tabLst>
            </a:pP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manual-hands on with hard copies  and perhaps an </a:t>
            </a:r>
            <a:r>
              <a:rPr lang="en-US" sz="1600" spc="-5" dirty="0">
                <a:solidFill>
                  <a:srgbClr val="3E3E3E"/>
                </a:solidFill>
                <a:latin typeface="Arial"/>
                <a:cs typeface="Arial"/>
              </a:rPr>
              <a:t>A</a:t>
            </a: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ccess or </a:t>
            </a:r>
            <a:r>
              <a:rPr lang="en-US" sz="1600" spc="-5" dirty="0">
                <a:solidFill>
                  <a:srgbClr val="3E3E3E"/>
                </a:solidFill>
                <a:latin typeface="Arial"/>
                <a:cs typeface="Arial"/>
              </a:rPr>
              <a:t>E</a:t>
            </a: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xcel  list</a:t>
            </a:r>
            <a:endParaRPr sz="1600" dirty="0">
              <a:latin typeface="Arial"/>
              <a:cs typeface="Arial"/>
            </a:endParaRPr>
          </a:p>
          <a:p>
            <a:pPr marL="755650" marR="23495" lvl="1" indent="-285750">
              <a:spcBef>
                <a:spcPts val="385"/>
              </a:spcBef>
              <a:buChar char="–"/>
              <a:tabLst>
                <a:tab pos="755015" algn="l"/>
                <a:tab pos="755650" algn="l"/>
              </a:tabLst>
            </a:pP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or electronic, e.g. </a:t>
            </a:r>
            <a:r>
              <a:rPr sz="1600" dirty="0">
                <a:solidFill>
                  <a:srgbClr val="3E3E3E"/>
                </a:solidFill>
                <a:latin typeface="Arial"/>
                <a:cs typeface="Arial"/>
              </a:rPr>
              <a:t>a </a:t>
            </a: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software  solution that stores and archives  documents; oftentimes, has  tracking of documents through the  review</a:t>
            </a:r>
            <a:r>
              <a:rPr lang="en-US" sz="1600" spc="-5" dirty="0">
                <a:solidFill>
                  <a:srgbClr val="3E3E3E"/>
                </a:solidFill>
                <a:latin typeface="Arial"/>
                <a:cs typeface="Arial"/>
              </a:rPr>
              <a:t>,</a:t>
            </a: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 approval</a:t>
            </a:r>
            <a:r>
              <a:rPr lang="en-US" sz="1600" spc="-5" dirty="0">
                <a:solidFill>
                  <a:srgbClr val="3E3E3E"/>
                </a:solidFill>
                <a:latin typeface="Arial"/>
                <a:cs typeface="Arial"/>
              </a:rPr>
              <a:t>, and even archival stages</a:t>
            </a:r>
            <a:endParaRPr sz="1600" dirty="0">
              <a:latin typeface="Arial"/>
              <a:cs typeface="Arial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94792" y="189269"/>
            <a:ext cx="8569325" cy="167481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Which </a:t>
            </a:r>
            <a:r>
              <a:rPr dirty="0"/>
              <a:t>QMS Documents Need </a:t>
            </a:r>
            <a:r>
              <a:rPr spc="-35" dirty="0"/>
              <a:t>to </a:t>
            </a:r>
            <a:r>
              <a:rPr dirty="0"/>
              <a:t>be </a:t>
            </a:r>
            <a:r>
              <a:rPr spc="-15" dirty="0"/>
              <a:t>Covered  </a:t>
            </a:r>
            <a:r>
              <a:rPr spc="-25" dirty="0"/>
              <a:t>by </a:t>
            </a:r>
            <a:r>
              <a:rPr dirty="0"/>
              <a:t>a Document </a:t>
            </a:r>
            <a:r>
              <a:rPr spc="-10" dirty="0"/>
              <a:t>Control</a:t>
            </a:r>
            <a:r>
              <a:rPr spc="10" dirty="0"/>
              <a:t> </a:t>
            </a:r>
            <a:r>
              <a:rPr spc="-15" dirty="0"/>
              <a:t>System</a:t>
            </a:r>
            <a:r>
              <a:rPr lang="en-US" spc="-15" dirty="0"/>
              <a:t> (hard copy or digital)</a:t>
            </a:r>
            <a:r>
              <a:rPr spc="-15" dirty="0"/>
              <a:t>?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55266" y="1879852"/>
            <a:ext cx="3865879" cy="4256935"/>
          </a:xfrm>
          <a:prstGeom prst="rect">
            <a:avLst/>
          </a:prstGeom>
        </p:spPr>
        <p:txBody>
          <a:bodyPr vert="horz" wrap="square" lIns="0" tIns="7048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555"/>
              </a:spcBef>
              <a:buChar char="•"/>
              <a:tabLst>
                <a:tab pos="354965" algn="l"/>
                <a:tab pos="355600" algn="l"/>
              </a:tabLst>
            </a:pPr>
            <a:r>
              <a:rPr sz="1900" spc="-5" dirty="0">
                <a:solidFill>
                  <a:srgbClr val="3E3E3E"/>
                </a:solidFill>
                <a:latin typeface="Arial"/>
                <a:cs typeface="Arial"/>
              </a:rPr>
              <a:t>Policy</a:t>
            </a:r>
            <a:r>
              <a:rPr sz="1900" spc="-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900" spc="-5" dirty="0">
                <a:solidFill>
                  <a:srgbClr val="3E3E3E"/>
                </a:solidFill>
                <a:latin typeface="Arial"/>
                <a:cs typeface="Arial"/>
              </a:rPr>
              <a:t>Statements</a:t>
            </a:r>
            <a:endParaRPr sz="1900" dirty="0">
              <a:latin typeface="Arial"/>
              <a:cs typeface="Arial"/>
            </a:endParaRPr>
          </a:p>
          <a:p>
            <a:pPr marL="355600" marR="5080" indent="-342900">
              <a:lnSpc>
                <a:spcPct val="100000"/>
              </a:lnSpc>
              <a:spcBef>
                <a:spcPts val="455"/>
              </a:spcBef>
              <a:buChar char="•"/>
              <a:tabLst>
                <a:tab pos="354965" algn="l"/>
                <a:tab pos="355600" algn="l"/>
              </a:tabLst>
            </a:pPr>
            <a:r>
              <a:rPr sz="1900" spc="-5" dirty="0">
                <a:solidFill>
                  <a:srgbClr val="3E3E3E"/>
                </a:solidFill>
                <a:latin typeface="Arial"/>
                <a:cs typeface="Arial"/>
              </a:rPr>
              <a:t>Regulations and standards (e.g.,  AIHA, </a:t>
            </a:r>
            <a:r>
              <a:rPr lang="en-US" sz="1900" spc="-5" dirty="0">
                <a:solidFill>
                  <a:srgbClr val="3E3E3E"/>
                </a:solidFill>
                <a:latin typeface="Arial"/>
                <a:cs typeface="Arial"/>
              </a:rPr>
              <a:t>ALACC</a:t>
            </a:r>
            <a:r>
              <a:rPr sz="1900" spc="-5" dirty="0">
                <a:solidFill>
                  <a:srgbClr val="3E3E3E"/>
                </a:solidFill>
                <a:latin typeface="Arial"/>
                <a:cs typeface="Arial"/>
              </a:rPr>
              <a:t>, </a:t>
            </a:r>
            <a:r>
              <a:rPr sz="1900" spc="-45" dirty="0">
                <a:solidFill>
                  <a:srgbClr val="3E3E3E"/>
                </a:solidFill>
                <a:latin typeface="Arial"/>
                <a:cs typeface="Arial"/>
              </a:rPr>
              <a:t>NELAP,</a:t>
            </a:r>
            <a:r>
              <a:rPr sz="1900" spc="-4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900" spc="-5" dirty="0">
                <a:solidFill>
                  <a:srgbClr val="3E3E3E"/>
                </a:solidFill>
                <a:latin typeface="Arial"/>
                <a:cs typeface="Arial"/>
              </a:rPr>
              <a:t>ISO)</a:t>
            </a:r>
            <a:endParaRPr sz="1900" dirty="0">
              <a:latin typeface="Arial"/>
              <a:cs typeface="Arial"/>
            </a:endParaRPr>
          </a:p>
          <a:p>
            <a:pPr marL="354965" indent="-342265">
              <a:lnSpc>
                <a:spcPct val="100000"/>
              </a:lnSpc>
              <a:spcBef>
                <a:spcPts val="455"/>
              </a:spcBef>
              <a:buChar char="•"/>
              <a:tabLst>
                <a:tab pos="354965" algn="l"/>
                <a:tab pos="355600" algn="l"/>
              </a:tabLst>
            </a:pPr>
            <a:r>
              <a:rPr sz="1900" spc="-5" dirty="0">
                <a:solidFill>
                  <a:srgbClr val="3E3E3E"/>
                </a:solidFill>
                <a:latin typeface="Arial"/>
                <a:cs typeface="Arial"/>
              </a:rPr>
              <a:t>References</a:t>
            </a:r>
            <a:endParaRPr sz="1900" dirty="0">
              <a:latin typeface="Arial"/>
              <a:cs typeface="Arial"/>
            </a:endParaRPr>
          </a:p>
          <a:p>
            <a:pPr marL="355600" marR="76200" indent="-342900">
              <a:lnSpc>
                <a:spcPct val="100000"/>
              </a:lnSpc>
              <a:spcBef>
                <a:spcPts val="455"/>
              </a:spcBef>
              <a:buChar char="•"/>
              <a:tabLst>
                <a:tab pos="354965" algn="l"/>
                <a:tab pos="355600" algn="l"/>
              </a:tabLst>
            </a:pPr>
            <a:r>
              <a:rPr sz="1900" spc="-5" dirty="0">
                <a:solidFill>
                  <a:srgbClr val="3E3E3E"/>
                </a:solidFill>
                <a:latin typeface="Arial"/>
                <a:cs typeface="Arial"/>
              </a:rPr>
              <a:t>Procedures, SOPs </a:t>
            </a:r>
            <a:r>
              <a:rPr sz="1900" dirty="0">
                <a:solidFill>
                  <a:srgbClr val="3E3E3E"/>
                </a:solidFill>
                <a:latin typeface="Arial"/>
                <a:cs typeface="Arial"/>
              </a:rPr>
              <a:t>(Internal </a:t>
            </a:r>
            <a:r>
              <a:rPr sz="1900" spc="-5" dirty="0">
                <a:solidFill>
                  <a:srgbClr val="3E3E3E"/>
                </a:solidFill>
                <a:latin typeface="Arial"/>
                <a:cs typeface="Arial"/>
              </a:rPr>
              <a:t>and  External);</a:t>
            </a:r>
            <a:r>
              <a:rPr sz="1900" spc="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900" spc="-5" dirty="0">
                <a:solidFill>
                  <a:srgbClr val="3E3E3E"/>
                </a:solidFill>
                <a:latin typeface="Arial"/>
                <a:cs typeface="Arial"/>
              </a:rPr>
              <a:t>Instructions</a:t>
            </a:r>
            <a:endParaRPr sz="1900" dirty="0">
              <a:latin typeface="Arial"/>
              <a:cs typeface="Arial"/>
            </a:endParaRPr>
          </a:p>
          <a:p>
            <a:pPr marL="354965" indent="-342265">
              <a:lnSpc>
                <a:spcPct val="100000"/>
              </a:lnSpc>
              <a:spcBef>
                <a:spcPts val="459"/>
              </a:spcBef>
              <a:buChar char="•"/>
              <a:tabLst>
                <a:tab pos="354965" algn="l"/>
                <a:tab pos="355600" algn="l"/>
              </a:tabLst>
            </a:pPr>
            <a:r>
              <a:rPr sz="1900" spc="-5" dirty="0">
                <a:solidFill>
                  <a:srgbClr val="3E3E3E"/>
                </a:solidFill>
                <a:latin typeface="Arial"/>
                <a:cs typeface="Arial"/>
              </a:rPr>
              <a:t>Job</a:t>
            </a:r>
            <a:r>
              <a:rPr sz="1900" spc="-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900" spc="-5" dirty="0">
                <a:solidFill>
                  <a:srgbClr val="3E3E3E"/>
                </a:solidFill>
                <a:latin typeface="Arial"/>
                <a:cs typeface="Arial"/>
              </a:rPr>
              <a:t>Descriptions</a:t>
            </a:r>
            <a:endParaRPr sz="1900" dirty="0">
              <a:latin typeface="Arial"/>
              <a:cs typeface="Arial"/>
            </a:endParaRPr>
          </a:p>
          <a:p>
            <a:pPr marL="355600" marR="1108710" indent="-342900">
              <a:lnSpc>
                <a:spcPct val="100000"/>
              </a:lnSpc>
              <a:spcBef>
                <a:spcPts val="455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sz="1900" spc="-5" dirty="0">
                <a:solidFill>
                  <a:srgbClr val="3E3E3E"/>
                </a:solidFill>
                <a:latin typeface="Arial"/>
                <a:cs typeface="Arial"/>
              </a:rPr>
              <a:t>Drawings, </a:t>
            </a:r>
            <a:r>
              <a:rPr sz="1900" spc="-5" dirty="0">
                <a:solidFill>
                  <a:srgbClr val="3E3E3E"/>
                </a:solidFill>
                <a:latin typeface="Arial"/>
                <a:cs typeface="Arial"/>
              </a:rPr>
              <a:t>Plans</a:t>
            </a:r>
            <a:r>
              <a:rPr lang="en-US" sz="1900" spc="-5" dirty="0">
                <a:solidFill>
                  <a:srgbClr val="3E3E3E"/>
                </a:solidFill>
                <a:latin typeface="Arial"/>
                <a:cs typeface="Arial"/>
              </a:rPr>
              <a:t>,</a:t>
            </a:r>
            <a:r>
              <a:rPr sz="1900" spc="-5" dirty="0">
                <a:solidFill>
                  <a:srgbClr val="3E3E3E"/>
                </a:solidFill>
                <a:latin typeface="Arial"/>
                <a:cs typeface="Arial"/>
              </a:rPr>
              <a:t> and  Schedules</a:t>
            </a:r>
            <a:endParaRPr sz="1900" dirty="0">
              <a:latin typeface="Arial"/>
              <a:cs typeface="Arial"/>
            </a:endParaRPr>
          </a:p>
          <a:p>
            <a:pPr marL="355600" marR="33020" indent="-342900">
              <a:lnSpc>
                <a:spcPct val="100000"/>
              </a:lnSpc>
              <a:spcBef>
                <a:spcPts val="455"/>
              </a:spcBef>
              <a:buChar char="•"/>
              <a:tabLst>
                <a:tab pos="354965" algn="l"/>
                <a:tab pos="355600" algn="l"/>
              </a:tabLst>
            </a:pPr>
            <a:r>
              <a:rPr sz="1900" spc="-5" dirty="0">
                <a:solidFill>
                  <a:srgbClr val="3E3E3E"/>
                </a:solidFill>
                <a:latin typeface="Arial"/>
                <a:cs typeface="Arial"/>
              </a:rPr>
              <a:t>Arrangements and Client  Specifications (e.g.,  </a:t>
            </a:r>
            <a:r>
              <a:rPr sz="1900" dirty="0">
                <a:solidFill>
                  <a:srgbClr val="3E3E3E"/>
                </a:solidFill>
                <a:latin typeface="Arial"/>
                <a:cs typeface="Arial"/>
              </a:rPr>
              <a:t>Memorandum </a:t>
            </a:r>
            <a:r>
              <a:rPr sz="1900" spc="-5" dirty="0">
                <a:solidFill>
                  <a:srgbClr val="3E3E3E"/>
                </a:solidFill>
                <a:latin typeface="Arial"/>
                <a:cs typeface="Arial"/>
              </a:rPr>
              <a:t>of</a:t>
            </a:r>
            <a:r>
              <a:rPr sz="1900" spc="-4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3E3E3E"/>
                </a:solidFill>
                <a:latin typeface="Arial"/>
                <a:cs typeface="Arial"/>
              </a:rPr>
              <a:t>Understanding,  </a:t>
            </a:r>
            <a:r>
              <a:rPr sz="1900" spc="-5" dirty="0">
                <a:solidFill>
                  <a:srgbClr val="3E3E3E"/>
                </a:solidFill>
                <a:latin typeface="Arial"/>
                <a:cs typeface="Arial"/>
              </a:rPr>
              <a:t>Contracts, </a:t>
            </a:r>
            <a:r>
              <a:rPr sz="1900" dirty="0">
                <a:solidFill>
                  <a:srgbClr val="3E3E3E"/>
                </a:solidFill>
                <a:latin typeface="Arial"/>
                <a:cs typeface="Arial"/>
              </a:rPr>
              <a:t>Grants)</a:t>
            </a:r>
            <a:endParaRPr sz="19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sz="half" idx="3"/>
          </p:nvPr>
        </p:nvSpPr>
        <p:spPr>
          <a:xfrm>
            <a:off x="5280152" y="1910596"/>
            <a:ext cx="3783965" cy="4195445"/>
          </a:xfrm>
          <a:prstGeom prst="rect">
            <a:avLst/>
          </a:prstGeom>
        </p:spPr>
        <p:txBody>
          <a:bodyPr vert="horz" wrap="square" lIns="0" tIns="6731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530"/>
              </a:spcBef>
              <a:buChar char="•"/>
              <a:tabLst>
                <a:tab pos="354965" algn="l"/>
                <a:tab pos="355600" algn="l"/>
              </a:tabLst>
            </a:pPr>
            <a:r>
              <a:rPr spc="-5" dirty="0"/>
              <a:t>Notices, </a:t>
            </a:r>
            <a:r>
              <a:rPr dirty="0"/>
              <a:t>Memoranda</a:t>
            </a:r>
          </a:p>
          <a:p>
            <a:pPr marL="355600" indent="-342900">
              <a:lnSpc>
                <a:spcPct val="100000"/>
              </a:lnSpc>
              <a:spcBef>
                <a:spcPts val="434"/>
              </a:spcBef>
              <a:buChar char="•"/>
              <a:tabLst>
                <a:tab pos="354965" algn="l"/>
                <a:tab pos="355600" algn="l"/>
              </a:tabLst>
            </a:pPr>
            <a:r>
              <a:rPr spc="-55" dirty="0"/>
              <a:t>Test</a:t>
            </a:r>
            <a:r>
              <a:rPr spc="-10" dirty="0"/>
              <a:t> </a:t>
            </a:r>
            <a:r>
              <a:rPr spc="-5" dirty="0"/>
              <a:t>Reports</a:t>
            </a:r>
          </a:p>
          <a:p>
            <a:pPr marL="355600" indent="-342900">
              <a:lnSpc>
                <a:spcPct val="100000"/>
              </a:lnSpc>
              <a:spcBef>
                <a:spcPts val="430"/>
              </a:spcBef>
              <a:buChar char="•"/>
              <a:tabLst>
                <a:tab pos="354965" algn="l"/>
                <a:tab pos="355600" algn="l"/>
              </a:tabLst>
            </a:pPr>
            <a:r>
              <a:rPr spc="-30" dirty="0"/>
              <a:t>Textbooks</a:t>
            </a:r>
            <a:r>
              <a:rPr lang="en-US" spc="-30" dirty="0"/>
              <a:t>, Posters</a:t>
            </a:r>
          </a:p>
          <a:p>
            <a:pPr marL="355600" indent="-342900">
              <a:lnSpc>
                <a:spcPct val="100000"/>
              </a:lnSpc>
              <a:spcBef>
                <a:spcPts val="430"/>
              </a:spcBef>
              <a:buChar char="•"/>
              <a:tabLst>
                <a:tab pos="354965" algn="l"/>
                <a:tab pos="355600" algn="l"/>
              </a:tabLst>
            </a:pPr>
            <a:r>
              <a:rPr spc="-5" dirty="0"/>
              <a:t>Instrument </a:t>
            </a:r>
            <a:r>
              <a:rPr lang="en-US" spc="-5" dirty="0"/>
              <a:t>M</a:t>
            </a:r>
            <a:r>
              <a:rPr spc="-5" dirty="0"/>
              <a:t>anuals, </a:t>
            </a:r>
            <a:r>
              <a:rPr lang="en-US" spc="-5" dirty="0"/>
              <a:t>S</a:t>
            </a:r>
            <a:r>
              <a:rPr spc="-5" dirty="0"/>
              <a:t>oftware </a:t>
            </a:r>
            <a:r>
              <a:rPr dirty="0"/>
              <a:t>&amp;  </a:t>
            </a:r>
            <a:r>
              <a:rPr lang="en-US" dirty="0"/>
              <a:t>E</a:t>
            </a:r>
            <a:r>
              <a:rPr dirty="0"/>
              <a:t>quipment</a:t>
            </a:r>
            <a:r>
              <a:rPr spc="-5" dirty="0"/>
              <a:t> </a:t>
            </a:r>
            <a:r>
              <a:rPr dirty="0"/>
              <a:t>Manuals</a:t>
            </a:r>
          </a:p>
          <a:p>
            <a:pPr marL="355600" marR="5080" indent="-342900">
              <a:lnSpc>
                <a:spcPct val="100000"/>
              </a:lnSpc>
              <a:spcBef>
                <a:spcPts val="434"/>
              </a:spcBef>
              <a:buChar char="•"/>
              <a:tabLst>
                <a:tab pos="354965" algn="l"/>
                <a:tab pos="355600" algn="l"/>
              </a:tabLst>
            </a:pPr>
            <a:r>
              <a:rPr spc="-5" dirty="0"/>
              <a:t>Posters, </a:t>
            </a:r>
            <a:r>
              <a:rPr lang="en-US" spc="-5" dirty="0"/>
              <a:t>C</a:t>
            </a:r>
            <a:r>
              <a:rPr spc="-5" dirty="0"/>
              <a:t>harts, </a:t>
            </a:r>
            <a:r>
              <a:rPr lang="en-US" spc="-5" dirty="0"/>
              <a:t>D</a:t>
            </a:r>
            <a:r>
              <a:rPr spc="-5" dirty="0"/>
              <a:t>rawings, </a:t>
            </a:r>
            <a:r>
              <a:rPr lang="en-US" spc="-5" dirty="0"/>
              <a:t>T</a:t>
            </a:r>
            <a:r>
              <a:rPr dirty="0"/>
              <a:t>ables, </a:t>
            </a:r>
            <a:r>
              <a:rPr lang="en-US" dirty="0"/>
              <a:t>F</a:t>
            </a:r>
            <a:r>
              <a:rPr dirty="0"/>
              <a:t>orms</a:t>
            </a:r>
          </a:p>
          <a:p>
            <a:pPr marL="354965" indent="-342265">
              <a:lnSpc>
                <a:spcPct val="100000"/>
              </a:lnSpc>
              <a:spcBef>
                <a:spcPts val="430"/>
              </a:spcBef>
              <a:buChar char="•"/>
              <a:tabLst>
                <a:tab pos="354965" algn="l"/>
                <a:tab pos="355600" algn="l"/>
              </a:tabLst>
            </a:pPr>
            <a:r>
              <a:rPr spc="-5" dirty="0"/>
              <a:t>Specifications, Calibration</a:t>
            </a:r>
            <a:r>
              <a:rPr spc="-65" dirty="0"/>
              <a:t> </a:t>
            </a:r>
            <a:r>
              <a:rPr dirty="0"/>
              <a:t>tables</a:t>
            </a:r>
          </a:p>
          <a:p>
            <a:pPr marL="354965" indent="-342265">
              <a:lnSpc>
                <a:spcPct val="100000"/>
              </a:lnSpc>
              <a:spcBef>
                <a:spcPts val="434"/>
              </a:spcBef>
              <a:buChar char="•"/>
              <a:tabLst>
                <a:tab pos="354965" algn="l"/>
                <a:tab pos="355600" algn="l"/>
              </a:tabLst>
            </a:pPr>
            <a:r>
              <a:rPr spc="-5" dirty="0"/>
              <a:t>Flowcharts</a:t>
            </a:r>
          </a:p>
          <a:p>
            <a:pPr marL="354965" indent="-342265">
              <a:lnSpc>
                <a:spcPct val="100000"/>
              </a:lnSpc>
              <a:spcBef>
                <a:spcPts val="430"/>
              </a:spcBef>
              <a:buChar char="•"/>
              <a:tabLst>
                <a:tab pos="354965" algn="l"/>
                <a:tab pos="355600" algn="l"/>
              </a:tabLst>
            </a:pPr>
            <a:r>
              <a:rPr spc="-5" dirty="0"/>
              <a:t>Checklists</a:t>
            </a:r>
          </a:p>
          <a:p>
            <a:pPr marL="354965" indent="-342265">
              <a:lnSpc>
                <a:spcPct val="100000"/>
              </a:lnSpc>
              <a:spcBef>
                <a:spcPts val="430"/>
              </a:spcBef>
              <a:buChar char="•"/>
              <a:tabLst>
                <a:tab pos="354965" algn="l"/>
                <a:tab pos="355600" algn="l"/>
              </a:tabLst>
            </a:pPr>
            <a:r>
              <a:rPr spc="-5" dirty="0"/>
              <a:t>Excel </a:t>
            </a:r>
            <a:r>
              <a:rPr dirty="0"/>
              <a:t>spreadsheets </a:t>
            </a:r>
            <a:r>
              <a:rPr spc="-5" dirty="0"/>
              <a:t>with</a:t>
            </a:r>
            <a:r>
              <a:rPr spc="-80" dirty="0"/>
              <a:t> </a:t>
            </a:r>
            <a:r>
              <a:rPr dirty="0"/>
              <a:t>formulas</a:t>
            </a:r>
          </a:p>
          <a:p>
            <a:pPr marL="354965" indent="-342265">
              <a:lnSpc>
                <a:spcPct val="100000"/>
              </a:lnSpc>
              <a:spcBef>
                <a:spcPts val="434"/>
              </a:spcBef>
              <a:buChar char="•"/>
              <a:tabLst>
                <a:tab pos="354965" algn="l"/>
                <a:tab pos="355600" algn="l"/>
              </a:tabLst>
            </a:pPr>
            <a:r>
              <a:rPr spc="-5" dirty="0"/>
              <a:t>Audits</a:t>
            </a:r>
            <a:r>
              <a:rPr spc="-10" dirty="0"/>
              <a:t> </a:t>
            </a:r>
            <a:r>
              <a:rPr dirty="0"/>
              <a:t>(internal/external)</a:t>
            </a:r>
          </a:p>
          <a:p>
            <a:pPr marL="354965" indent="-342265">
              <a:lnSpc>
                <a:spcPct val="100000"/>
              </a:lnSpc>
              <a:spcBef>
                <a:spcPts val="430"/>
              </a:spcBef>
              <a:buChar char="•"/>
              <a:tabLst>
                <a:tab pos="354965" algn="l"/>
                <a:tab pos="355600" algn="l"/>
              </a:tabLst>
            </a:pPr>
            <a:r>
              <a:rPr spc="-5" dirty="0"/>
              <a:t>Software,</a:t>
            </a:r>
            <a:r>
              <a:rPr spc="-10" dirty="0"/>
              <a:t> </a:t>
            </a:r>
            <a:r>
              <a:rPr spc="-5" dirty="0"/>
              <a:t>etc.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/>
          <p:nvPr/>
        </p:nvSpPr>
        <p:spPr>
          <a:xfrm>
            <a:off x="5138165" y="5042153"/>
            <a:ext cx="1768602" cy="181584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/>
          <p:nvPr/>
        </p:nvSpPr>
        <p:spPr>
          <a:xfrm>
            <a:off x="5126735" y="5030723"/>
            <a:ext cx="1791970" cy="1838325"/>
          </a:xfrm>
          <a:custGeom>
            <a:avLst/>
            <a:gdLst/>
            <a:ahLst/>
            <a:cxnLst/>
            <a:rect l="l" t="t" r="r" b="b"/>
            <a:pathLst>
              <a:path w="1791970" h="1838325">
                <a:moveTo>
                  <a:pt x="1791462" y="422910"/>
                </a:moveTo>
                <a:lnTo>
                  <a:pt x="1789938" y="419862"/>
                </a:lnTo>
                <a:lnTo>
                  <a:pt x="1787652" y="419100"/>
                </a:lnTo>
                <a:lnTo>
                  <a:pt x="447294" y="762"/>
                </a:lnTo>
                <a:lnTo>
                  <a:pt x="444246" y="0"/>
                </a:lnTo>
                <a:lnTo>
                  <a:pt x="441960" y="1524"/>
                </a:lnTo>
                <a:lnTo>
                  <a:pt x="441198" y="3810"/>
                </a:lnTo>
                <a:lnTo>
                  <a:pt x="762" y="1412748"/>
                </a:lnTo>
                <a:lnTo>
                  <a:pt x="0" y="1415034"/>
                </a:lnTo>
                <a:lnTo>
                  <a:pt x="1524" y="1418082"/>
                </a:lnTo>
                <a:lnTo>
                  <a:pt x="3810" y="1418844"/>
                </a:lnTo>
                <a:lnTo>
                  <a:pt x="6858" y="1419794"/>
                </a:lnTo>
                <a:lnTo>
                  <a:pt x="6858" y="1409700"/>
                </a:lnTo>
                <a:lnTo>
                  <a:pt x="11371" y="1411108"/>
                </a:lnTo>
                <a:lnTo>
                  <a:pt x="444246" y="26358"/>
                </a:lnTo>
                <a:lnTo>
                  <a:pt x="444246" y="9906"/>
                </a:lnTo>
                <a:lnTo>
                  <a:pt x="450342" y="6858"/>
                </a:lnTo>
                <a:lnTo>
                  <a:pt x="450342" y="11808"/>
                </a:lnTo>
                <a:lnTo>
                  <a:pt x="1780091" y="426835"/>
                </a:lnTo>
                <a:lnTo>
                  <a:pt x="1781556" y="422148"/>
                </a:lnTo>
                <a:lnTo>
                  <a:pt x="1784604" y="428244"/>
                </a:lnTo>
                <a:lnTo>
                  <a:pt x="1784604" y="444696"/>
                </a:lnTo>
                <a:lnTo>
                  <a:pt x="1790700" y="425196"/>
                </a:lnTo>
                <a:lnTo>
                  <a:pt x="1791462" y="422910"/>
                </a:lnTo>
                <a:close/>
              </a:path>
              <a:path w="1791970" h="1838325">
                <a:moveTo>
                  <a:pt x="11371" y="1411108"/>
                </a:moveTo>
                <a:lnTo>
                  <a:pt x="6858" y="1409700"/>
                </a:lnTo>
                <a:lnTo>
                  <a:pt x="9906" y="1415796"/>
                </a:lnTo>
                <a:lnTo>
                  <a:pt x="11371" y="1411108"/>
                </a:lnTo>
                <a:close/>
              </a:path>
              <a:path w="1791970" h="1838325">
                <a:moveTo>
                  <a:pt x="1342746" y="1826642"/>
                </a:moveTo>
                <a:lnTo>
                  <a:pt x="11371" y="1411108"/>
                </a:lnTo>
                <a:lnTo>
                  <a:pt x="9906" y="1415796"/>
                </a:lnTo>
                <a:lnTo>
                  <a:pt x="6858" y="1409700"/>
                </a:lnTo>
                <a:lnTo>
                  <a:pt x="6858" y="1419794"/>
                </a:lnTo>
                <a:lnTo>
                  <a:pt x="1341120" y="1835993"/>
                </a:lnTo>
                <a:lnTo>
                  <a:pt x="1341120" y="1831848"/>
                </a:lnTo>
                <a:lnTo>
                  <a:pt x="1342746" y="1826642"/>
                </a:lnTo>
                <a:close/>
              </a:path>
              <a:path w="1791970" h="1838325">
                <a:moveTo>
                  <a:pt x="450342" y="6858"/>
                </a:moveTo>
                <a:lnTo>
                  <a:pt x="444246" y="9906"/>
                </a:lnTo>
                <a:lnTo>
                  <a:pt x="448931" y="11368"/>
                </a:lnTo>
                <a:lnTo>
                  <a:pt x="450342" y="6858"/>
                </a:lnTo>
                <a:close/>
              </a:path>
              <a:path w="1791970" h="1838325">
                <a:moveTo>
                  <a:pt x="448931" y="11368"/>
                </a:moveTo>
                <a:lnTo>
                  <a:pt x="444246" y="9906"/>
                </a:lnTo>
                <a:lnTo>
                  <a:pt x="444246" y="26358"/>
                </a:lnTo>
                <a:lnTo>
                  <a:pt x="448931" y="11368"/>
                </a:lnTo>
                <a:close/>
              </a:path>
              <a:path w="1791970" h="1838325">
                <a:moveTo>
                  <a:pt x="450342" y="11808"/>
                </a:moveTo>
                <a:lnTo>
                  <a:pt x="450342" y="6858"/>
                </a:lnTo>
                <a:lnTo>
                  <a:pt x="448931" y="11368"/>
                </a:lnTo>
                <a:lnTo>
                  <a:pt x="450342" y="11808"/>
                </a:lnTo>
                <a:close/>
              </a:path>
              <a:path w="1791970" h="1838325">
                <a:moveTo>
                  <a:pt x="1347216" y="1828038"/>
                </a:moveTo>
                <a:lnTo>
                  <a:pt x="1342746" y="1826642"/>
                </a:lnTo>
                <a:lnTo>
                  <a:pt x="1341120" y="1831848"/>
                </a:lnTo>
                <a:lnTo>
                  <a:pt x="1347216" y="1828038"/>
                </a:lnTo>
                <a:close/>
              </a:path>
              <a:path w="1791970" h="1838325">
                <a:moveTo>
                  <a:pt x="1347216" y="1837944"/>
                </a:moveTo>
                <a:lnTo>
                  <a:pt x="1347216" y="1828038"/>
                </a:lnTo>
                <a:lnTo>
                  <a:pt x="1341120" y="1831848"/>
                </a:lnTo>
                <a:lnTo>
                  <a:pt x="1341120" y="1835993"/>
                </a:lnTo>
                <a:lnTo>
                  <a:pt x="1344930" y="1837182"/>
                </a:lnTo>
                <a:lnTo>
                  <a:pt x="1347216" y="1837944"/>
                </a:lnTo>
                <a:close/>
              </a:path>
              <a:path w="1791970" h="1838325">
                <a:moveTo>
                  <a:pt x="1784604" y="444696"/>
                </a:moveTo>
                <a:lnTo>
                  <a:pt x="1784604" y="428244"/>
                </a:lnTo>
                <a:lnTo>
                  <a:pt x="1780091" y="426835"/>
                </a:lnTo>
                <a:lnTo>
                  <a:pt x="1342746" y="1826642"/>
                </a:lnTo>
                <a:lnTo>
                  <a:pt x="1347216" y="1828038"/>
                </a:lnTo>
                <a:lnTo>
                  <a:pt x="1347216" y="1837944"/>
                </a:lnTo>
                <a:lnTo>
                  <a:pt x="1349502" y="1837182"/>
                </a:lnTo>
                <a:lnTo>
                  <a:pt x="1350264" y="1834134"/>
                </a:lnTo>
                <a:lnTo>
                  <a:pt x="1784604" y="444696"/>
                </a:lnTo>
                <a:close/>
              </a:path>
              <a:path w="1791970" h="1838325">
                <a:moveTo>
                  <a:pt x="1784604" y="428244"/>
                </a:moveTo>
                <a:lnTo>
                  <a:pt x="1781556" y="422148"/>
                </a:lnTo>
                <a:lnTo>
                  <a:pt x="1780091" y="426835"/>
                </a:lnTo>
                <a:lnTo>
                  <a:pt x="1784604" y="428244"/>
                </a:lnTo>
                <a:close/>
              </a:path>
            </a:pathLst>
          </a:custGeom>
          <a:solidFill>
            <a:srgbClr val="3F3F3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/>
          <p:nvPr/>
        </p:nvSpPr>
        <p:spPr>
          <a:xfrm>
            <a:off x="4994147" y="4826508"/>
            <a:ext cx="1786127" cy="183337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6"/>
          <p:cNvSpPr/>
          <p:nvPr/>
        </p:nvSpPr>
        <p:spPr>
          <a:xfrm>
            <a:off x="4982717" y="4815078"/>
            <a:ext cx="1809114" cy="1856739"/>
          </a:xfrm>
          <a:custGeom>
            <a:avLst/>
            <a:gdLst/>
            <a:ahLst/>
            <a:cxnLst/>
            <a:rect l="l" t="t" r="r" b="b"/>
            <a:pathLst>
              <a:path w="1809115" h="1856740">
                <a:moveTo>
                  <a:pt x="1808987" y="429768"/>
                </a:moveTo>
                <a:lnTo>
                  <a:pt x="1807464" y="426720"/>
                </a:lnTo>
                <a:lnTo>
                  <a:pt x="1805177" y="425958"/>
                </a:lnTo>
                <a:lnTo>
                  <a:pt x="453389" y="762"/>
                </a:lnTo>
                <a:lnTo>
                  <a:pt x="451103" y="0"/>
                </a:lnTo>
                <a:lnTo>
                  <a:pt x="448817" y="1524"/>
                </a:lnTo>
                <a:lnTo>
                  <a:pt x="448055" y="3810"/>
                </a:lnTo>
                <a:lnTo>
                  <a:pt x="761" y="1424178"/>
                </a:lnTo>
                <a:lnTo>
                  <a:pt x="0" y="1426464"/>
                </a:lnTo>
                <a:lnTo>
                  <a:pt x="1523" y="1428750"/>
                </a:lnTo>
                <a:lnTo>
                  <a:pt x="3809" y="1429512"/>
                </a:lnTo>
                <a:lnTo>
                  <a:pt x="6857" y="1430472"/>
                </a:lnTo>
                <a:lnTo>
                  <a:pt x="6857" y="1421130"/>
                </a:lnTo>
                <a:lnTo>
                  <a:pt x="11158" y="1422483"/>
                </a:lnTo>
                <a:lnTo>
                  <a:pt x="451103" y="23815"/>
                </a:lnTo>
                <a:lnTo>
                  <a:pt x="451103" y="9906"/>
                </a:lnTo>
                <a:lnTo>
                  <a:pt x="456437" y="6858"/>
                </a:lnTo>
                <a:lnTo>
                  <a:pt x="456437" y="11584"/>
                </a:lnTo>
                <a:lnTo>
                  <a:pt x="1797610" y="433679"/>
                </a:lnTo>
                <a:lnTo>
                  <a:pt x="1799081" y="429006"/>
                </a:lnTo>
                <a:lnTo>
                  <a:pt x="1802129" y="435102"/>
                </a:lnTo>
                <a:lnTo>
                  <a:pt x="1802129" y="451411"/>
                </a:lnTo>
                <a:lnTo>
                  <a:pt x="1808225" y="432054"/>
                </a:lnTo>
                <a:lnTo>
                  <a:pt x="1808987" y="429768"/>
                </a:lnTo>
                <a:close/>
              </a:path>
              <a:path w="1809115" h="1856740">
                <a:moveTo>
                  <a:pt x="11158" y="1422483"/>
                </a:moveTo>
                <a:lnTo>
                  <a:pt x="6857" y="1421130"/>
                </a:lnTo>
                <a:lnTo>
                  <a:pt x="9905" y="1426464"/>
                </a:lnTo>
                <a:lnTo>
                  <a:pt x="11158" y="1422483"/>
                </a:lnTo>
                <a:close/>
              </a:path>
              <a:path w="1809115" h="1856740">
                <a:moveTo>
                  <a:pt x="1353210" y="1844855"/>
                </a:moveTo>
                <a:lnTo>
                  <a:pt x="11158" y="1422483"/>
                </a:lnTo>
                <a:lnTo>
                  <a:pt x="9905" y="1426464"/>
                </a:lnTo>
                <a:lnTo>
                  <a:pt x="6857" y="1421130"/>
                </a:lnTo>
                <a:lnTo>
                  <a:pt x="6857" y="1430472"/>
                </a:lnTo>
                <a:lnTo>
                  <a:pt x="1351787" y="1854509"/>
                </a:lnTo>
                <a:lnTo>
                  <a:pt x="1351787" y="1849374"/>
                </a:lnTo>
                <a:lnTo>
                  <a:pt x="1353210" y="1844855"/>
                </a:lnTo>
                <a:close/>
              </a:path>
              <a:path w="1809115" h="1856740">
                <a:moveTo>
                  <a:pt x="456437" y="6858"/>
                </a:moveTo>
                <a:lnTo>
                  <a:pt x="451103" y="9906"/>
                </a:lnTo>
                <a:lnTo>
                  <a:pt x="455085" y="11158"/>
                </a:lnTo>
                <a:lnTo>
                  <a:pt x="456437" y="6858"/>
                </a:lnTo>
                <a:close/>
              </a:path>
              <a:path w="1809115" h="1856740">
                <a:moveTo>
                  <a:pt x="455085" y="11158"/>
                </a:moveTo>
                <a:lnTo>
                  <a:pt x="451103" y="9906"/>
                </a:lnTo>
                <a:lnTo>
                  <a:pt x="451103" y="23815"/>
                </a:lnTo>
                <a:lnTo>
                  <a:pt x="455085" y="11158"/>
                </a:lnTo>
                <a:close/>
              </a:path>
              <a:path w="1809115" h="1856740">
                <a:moveTo>
                  <a:pt x="456437" y="11584"/>
                </a:moveTo>
                <a:lnTo>
                  <a:pt x="456437" y="6858"/>
                </a:lnTo>
                <a:lnTo>
                  <a:pt x="455085" y="11158"/>
                </a:lnTo>
                <a:lnTo>
                  <a:pt x="456437" y="11584"/>
                </a:lnTo>
                <a:close/>
              </a:path>
              <a:path w="1809115" h="1856740">
                <a:moveTo>
                  <a:pt x="1357883" y="1846326"/>
                </a:moveTo>
                <a:lnTo>
                  <a:pt x="1353210" y="1844855"/>
                </a:lnTo>
                <a:lnTo>
                  <a:pt x="1351787" y="1849374"/>
                </a:lnTo>
                <a:lnTo>
                  <a:pt x="1357883" y="1846326"/>
                </a:lnTo>
                <a:close/>
              </a:path>
              <a:path w="1809115" h="1856740">
                <a:moveTo>
                  <a:pt x="1357883" y="1855851"/>
                </a:moveTo>
                <a:lnTo>
                  <a:pt x="1357883" y="1846326"/>
                </a:lnTo>
                <a:lnTo>
                  <a:pt x="1351787" y="1849374"/>
                </a:lnTo>
                <a:lnTo>
                  <a:pt x="1351787" y="1854509"/>
                </a:lnTo>
                <a:lnTo>
                  <a:pt x="1354836" y="1855470"/>
                </a:lnTo>
                <a:lnTo>
                  <a:pt x="1357121" y="1856232"/>
                </a:lnTo>
                <a:lnTo>
                  <a:pt x="1357883" y="1855851"/>
                </a:lnTo>
                <a:close/>
              </a:path>
              <a:path w="1809115" h="1856740">
                <a:moveTo>
                  <a:pt x="1802129" y="451411"/>
                </a:moveTo>
                <a:lnTo>
                  <a:pt x="1802129" y="435102"/>
                </a:lnTo>
                <a:lnTo>
                  <a:pt x="1797610" y="433679"/>
                </a:lnTo>
                <a:lnTo>
                  <a:pt x="1353210" y="1844855"/>
                </a:lnTo>
                <a:lnTo>
                  <a:pt x="1357883" y="1846326"/>
                </a:lnTo>
                <a:lnTo>
                  <a:pt x="1357883" y="1855851"/>
                </a:lnTo>
                <a:lnTo>
                  <a:pt x="1360169" y="1854708"/>
                </a:lnTo>
                <a:lnTo>
                  <a:pt x="1360931" y="1852422"/>
                </a:lnTo>
                <a:lnTo>
                  <a:pt x="1802129" y="451411"/>
                </a:lnTo>
                <a:close/>
              </a:path>
              <a:path w="1809115" h="1856740">
                <a:moveTo>
                  <a:pt x="1802129" y="435102"/>
                </a:moveTo>
                <a:lnTo>
                  <a:pt x="1799081" y="429006"/>
                </a:lnTo>
                <a:lnTo>
                  <a:pt x="1797610" y="433679"/>
                </a:lnTo>
                <a:lnTo>
                  <a:pt x="1802129" y="435102"/>
                </a:lnTo>
                <a:close/>
              </a:path>
            </a:pathLst>
          </a:custGeom>
          <a:solidFill>
            <a:srgbClr val="3F3F3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" name="object 7"/>
          <p:cNvSpPr/>
          <p:nvPr/>
        </p:nvSpPr>
        <p:spPr>
          <a:xfrm>
            <a:off x="4827270" y="4638294"/>
            <a:ext cx="1776221" cy="182270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" name="object 8"/>
          <p:cNvSpPr/>
          <p:nvPr/>
        </p:nvSpPr>
        <p:spPr>
          <a:xfrm>
            <a:off x="4815840" y="4626864"/>
            <a:ext cx="1799589" cy="1845945"/>
          </a:xfrm>
          <a:custGeom>
            <a:avLst/>
            <a:gdLst/>
            <a:ahLst/>
            <a:cxnLst/>
            <a:rect l="l" t="t" r="r" b="b"/>
            <a:pathLst>
              <a:path w="1799590" h="1845945">
                <a:moveTo>
                  <a:pt x="1799081" y="431292"/>
                </a:moveTo>
                <a:lnTo>
                  <a:pt x="1797557" y="428244"/>
                </a:lnTo>
                <a:lnTo>
                  <a:pt x="1794509" y="427482"/>
                </a:lnTo>
                <a:lnTo>
                  <a:pt x="455675" y="762"/>
                </a:lnTo>
                <a:lnTo>
                  <a:pt x="761" y="1411224"/>
                </a:lnTo>
                <a:lnTo>
                  <a:pt x="0" y="1414272"/>
                </a:lnTo>
                <a:lnTo>
                  <a:pt x="1523" y="1416558"/>
                </a:lnTo>
                <a:lnTo>
                  <a:pt x="3809" y="1417320"/>
                </a:lnTo>
                <a:lnTo>
                  <a:pt x="6857" y="1418292"/>
                </a:lnTo>
                <a:lnTo>
                  <a:pt x="6857" y="1408176"/>
                </a:lnTo>
                <a:lnTo>
                  <a:pt x="11388" y="1409622"/>
                </a:lnTo>
                <a:lnTo>
                  <a:pt x="452627" y="25973"/>
                </a:lnTo>
                <a:lnTo>
                  <a:pt x="452627" y="9906"/>
                </a:lnTo>
                <a:lnTo>
                  <a:pt x="458723" y="6858"/>
                </a:lnTo>
                <a:lnTo>
                  <a:pt x="458723" y="11847"/>
                </a:lnTo>
                <a:lnTo>
                  <a:pt x="1787693" y="435182"/>
                </a:lnTo>
                <a:lnTo>
                  <a:pt x="1789176" y="430530"/>
                </a:lnTo>
                <a:lnTo>
                  <a:pt x="1792223" y="436626"/>
                </a:lnTo>
                <a:lnTo>
                  <a:pt x="1792223" y="452704"/>
                </a:lnTo>
                <a:lnTo>
                  <a:pt x="1798319" y="433578"/>
                </a:lnTo>
                <a:lnTo>
                  <a:pt x="1799081" y="431292"/>
                </a:lnTo>
                <a:close/>
              </a:path>
              <a:path w="1799590" h="1845945">
                <a:moveTo>
                  <a:pt x="11388" y="1409622"/>
                </a:moveTo>
                <a:lnTo>
                  <a:pt x="6857" y="1408176"/>
                </a:lnTo>
                <a:lnTo>
                  <a:pt x="9905" y="1414272"/>
                </a:lnTo>
                <a:lnTo>
                  <a:pt x="11388" y="1409622"/>
                </a:lnTo>
                <a:close/>
              </a:path>
              <a:path w="1799590" h="1845945">
                <a:moveTo>
                  <a:pt x="1341732" y="1834393"/>
                </a:moveTo>
                <a:lnTo>
                  <a:pt x="11388" y="1409622"/>
                </a:lnTo>
                <a:lnTo>
                  <a:pt x="9905" y="1414272"/>
                </a:lnTo>
                <a:lnTo>
                  <a:pt x="6857" y="1408176"/>
                </a:lnTo>
                <a:lnTo>
                  <a:pt x="6857" y="1418292"/>
                </a:lnTo>
                <a:lnTo>
                  <a:pt x="1340358" y="1843829"/>
                </a:lnTo>
                <a:lnTo>
                  <a:pt x="1340358" y="1838706"/>
                </a:lnTo>
                <a:lnTo>
                  <a:pt x="1341732" y="1834393"/>
                </a:lnTo>
                <a:close/>
              </a:path>
              <a:path w="1799590" h="1845945">
                <a:moveTo>
                  <a:pt x="458723" y="6858"/>
                </a:moveTo>
                <a:lnTo>
                  <a:pt x="452627" y="9906"/>
                </a:lnTo>
                <a:lnTo>
                  <a:pt x="457279" y="11387"/>
                </a:lnTo>
                <a:lnTo>
                  <a:pt x="458723" y="6858"/>
                </a:lnTo>
                <a:close/>
              </a:path>
              <a:path w="1799590" h="1845945">
                <a:moveTo>
                  <a:pt x="457279" y="11387"/>
                </a:moveTo>
                <a:lnTo>
                  <a:pt x="452627" y="9906"/>
                </a:lnTo>
                <a:lnTo>
                  <a:pt x="452627" y="25973"/>
                </a:lnTo>
                <a:lnTo>
                  <a:pt x="457279" y="11387"/>
                </a:lnTo>
                <a:close/>
              </a:path>
              <a:path w="1799590" h="1845945">
                <a:moveTo>
                  <a:pt x="458723" y="11847"/>
                </a:moveTo>
                <a:lnTo>
                  <a:pt x="458723" y="6858"/>
                </a:lnTo>
                <a:lnTo>
                  <a:pt x="457279" y="11387"/>
                </a:lnTo>
                <a:lnTo>
                  <a:pt x="458723" y="11847"/>
                </a:lnTo>
                <a:close/>
              </a:path>
              <a:path w="1799590" h="1845945">
                <a:moveTo>
                  <a:pt x="1345692" y="1835658"/>
                </a:moveTo>
                <a:lnTo>
                  <a:pt x="1341732" y="1834393"/>
                </a:lnTo>
                <a:lnTo>
                  <a:pt x="1340358" y="1838706"/>
                </a:lnTo>
                <a:lnTo>
                  <a:pt x="1345692" y="1835658"/>
                </a:lnTo>
                <a:close/>
              </a:path>
              <a:path w="1799590" h="1845945">
                <a:moveTo>
                  <a:pt x="1345692" y="1845564"/>
                </a:moveTo>
                <a:lnTo>
                  <a:pt x="1345692" y="1835658"/>
                </a:lnTo>
                <a:lnTo>
                  <a:pt x="1340358" y="1838706"/>
                </a:lnTo>
                <a:lnTo>
                  <a:pt x="1340358" y="1843829"/>
                </a:lnTo>
                <a:lnTo>
                  <a:pt x="1343405" y="1844802"/>
                </a:lnTo>
                <a:lnTo>
                  <a:pt x="1345692" y="1845564"/>
                </a:lnTo>
                <a:close/>
              </a:path>
              <a:path w="1799590" h="1845945">
                <a:moveTo>
                  <a:pt x="1792223" y="452704"/>
                </a:moveTo>
                <a:lnTo>
                  <a:pt x="1792223" y="436626"/>
                </a:lnTo>
                <a:lnTo>
                  <a:pt x="1787693" y="435182"/>
                </a:lnTo>
                <a:lnTo>
                  <a:pt x="1341732" y="1834393"/>
                </a:lnTo>
                <a:lnTo>
                  <a:pt x="1345692" y="1835658"/>
                </a:lnTo>
                <a:lnTo>
                  <a:pt x="1345692" y="1845564"/>
                </a:lnTo>
                <a:lnTo>
                  <a:pt x="1348739" y="1844040"/>
                </a:lnTo>
                <a:lnTo>
                  <a:pt x="1349502" y="1841754"/>
                </a:lnTo>
                <a:lnTo>
                  <a:pt x="1792223" y="452704"/>
                </a:lnTo>
                <a:close/>
              </a:path>
              <a:path w="1799590" h="1845945">
                <a:moveTo>
                  <a:pt x="1792223" y="436626"/>
                </a:moveTo>
                <a:lnTo>
                  <a:pt x="1789176" y="430530"/>
                </a:lnTo>
                <a:lnTo>
                  <a:pt x="1787693" y="435182"/>
                </a:lnTo>
                <a:lnTo>
                  <a:pt x="1792223" y="436626"/>
                </a:lnTo>
                <a:close/>
              </a:path>
            </a:pathLst>
          </a:custGeom>
          <a:solidFill>
            <a:srgbClr val="3F3F3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" name="object 9"/>
          <p:cNvSpPr/>
          <p:nvPr/>
        </p:nvSpPr>
        <p:spPr>
          <a:xfrm>
            <a:off x="4664202" y="4368546"/>
            <a:ext cx="1775460" cy="182117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" name="object 10"/>
          <p:cNvSpPr/>
          <p:nvPr/>
        </p:nvSpPr>
        <p:spPr>
          <a:xfrm>
            <a:off x="4652771" y="4357115"/>
            <a:ext cx="1798320" cy="1844039"/>
          </a:xfrm>
          <a:custGeom>
            <a:avLst/>
            <a:gdLst/>
            <a:ahLst/>
            <a:cxnLst/>
            <a:rect l="l" t="t" r="r" b="b"/>
            <a:pathLst>
              <a:path w="1798320" h="1844039">
                <a:moveTo>
                  <a:pt x="1798319" y="432054"/>
                </a:moveTo>
                <a:lnTo>
                  <a:pt x="1796795" y="429006"/>
                </a:lnTo>
                <a:lnTo>
                  <a:pt x="1793747" y="428244"/>
                </a:lnTo>
                <a:lnTo>
                  <a:pt x="456437" y="762"/>
                </a:lnTo>
                <a:lnTo>
                  <a:pt x="454151" y="0"/>
                </a:lnTo>
                <a:lnTo>
                  <a:pt x="451103" y="1524"/>
                </a:lnTo>
                <a:lnTo>
                  <a:pt x="450341" y="3810"/>
                </a:lnTo>
                <a:lnTo>
                  <a:pt x="761" y="1409700"/>
                </a:lnTo>
                <a:lnTo>
                  <a:pt x="0" y="1411986"/>
                </a:lnTo>
                <a:lnTo>
                  <a:pt x="1523" y="1415034"/>
                </a:lnTo>
                <a:lnTo>
                  <a:pt x="3809" y="1415796"/>
                </a:lnTo>
                <a:lnTo>
                  <a:pt x="6857" y="1416769"/>
                </a:lnTo>
                <a:lnTo>
                  <a:pt x="6857" y="1406652"/>
                </a:lnTo>
                <a:lnTo>
                  <a:pt x="11392" y="1408100"/>
                </a:lnTo>
                <a:lnTo>
                  <a:pt x="453389" y="25920"/>
                </a:lnTo>
                <a:lnTo>
                  <a:pt x="453389" y="9906"/>
                </a:lnTo>
                <a:lnTo>
                  <a:pt x="459485" y="6858"/>
                </a:lnTo>
                <a:lnTo>
                  <a:pt x="459485" y="11853"/>
                </a:lnTo>
                <a:lnTo>
                  <a:pt x="1786927" y="435939"/>
                </a:lnTo>
                <a:lnTo>
                  <a:pt x="1788414" y="431292"/>
                </a:lnTo>
                <a:lnTo>
                  <a:pt x="1791461" y="437388"/>
                </a:lnTo>
                <a:lnTo>
                  <a:pt x="1791461" y="453402"/>
                </a:lnTo>
                <a:lnTo>
                  <a:pt x="1797557" y="434340"/>
                </a:lnTo>
                <a:lnTo>
                  <a:pt x="1798319" y="432054"/>
                </a:lnTo>
                <a:close/>
              </a:path>
              <a:path w="1798320" h="1844039">
                <a:moveTo>
                  <a:pt x="11392" y="1408100"/>
                </a:moveTo>
                <a:lnTo>
                  <a:pt x="6857" y="1406652"/>
                </a:lnTo>
                <a:lnTo>
                  <a:pt x="9905" y="1412748"/>
                </a:lnTo>
                <a:lnTo>
                  <a:pt x="11392" y="1408100"/>
                </a:lnTo>
                <a:close/>
              </a:path>
              <a:path w="1798320" h="1844039">
                <a:moveTo>
                  <a:pt x="1340283" y="1832649"/>
                </a:moveTo>
                <a:lnTo>
                  <a:pt x="11392" y="1408100"/>
                </a:lnTo>
                <a:lnTo>
                  <a:pt x="9905" y="1412748"/>
                </a:lnTo>
                <a:lnTo>
                  <a:pt x="6857" y="1406652"/>
                </a:lnTo>
                <a:lnTo>
                  <a:pt x="6857" y="1416769"/>
                </a:lnTo>
                <a:lnTo>
                  <a:pt x="1338833" y="1842304"/>
                </a:lnTo>
                <a:lnTo>
                  <a:pt x="1338833" y="1837182"/>
                </a:lnTo>
                <a:lnTo>
                  <a:pt x="1340283" y="1832649"/>
                </a:lnTo>
                <a:close/>
              </a:path>
              <a:path w="1798320" h="1844039">
                <a:moveTo>
                  <a:pt x="459485" y="6858"/>
                </a:moveTo>
                <a:lnTo>
                  <a:pt x="453389" y="9906"/>
                </a:lnTo>
                <a:lnTo>
                  <a:pt x="458036" y="11390"/>
                </a:lnTo>
                <a:lnTo>
                  <a:pt x="459485" y="6858"/>
                </a:lnTo>
                <a:close/>
              </a:path>
              <a:path w="1798320" h="1844039">
                <a:moveTo>
                  <a:pt x="458036" y="11390"/>
                </a:moveTo>
                <a:lnTo>
                  <a:pt x="453389" y="9906"/>
                </a:lnTo>
                <a:lnTo>
                  <a:pt x="453389" y="25920"/>
                </a:lnTo>
                <a:lnTo>
                  <a:pt x="458036" y="11390"/>
                </a:lnTo>
                <a:close/>
              </a:path>
              <a:path w="1798320" h="1844039">
                <a:moveTo>
                  <a:pt x="459485" y="11853"/>
                </a:moveTo>
                <a:lnTo>
                  <a:pt x="459485" y="6858"/>
                </a:lnTo>
                <a:lnTo>
                  <a:pt x="458036" y="11390"/>
                </a:lnTo>
                <a:lnTo>
                  <a:pt x="459485" y="11853"/>
                </a:lnTo>
                <a:close/>
              </a:path>
              <a:path w="1798320" h="1844039">
                <a:moveTo>
                  <a:pt x="1344930" y="1834134"/>
                </a:moveTo>
                <a:lnTo>
                  <a:pt x="1340283" y="1832649"/>
                </a:lnTo>
                <a:lnTo>
                  <a:pt x="1338833" y="1837182"/>
                </a:lnTo>
                <a:lnTo>
                  <a:pt x="1344930" y="1834134"/>
                </a:lnTo>
                <a:close/>
              </a:path>
              <a:path w="1798320" h="1844039">
                <a:moveTo>
                  <a:pt x="1344930" y="1843849"/>
                </a:moveTo>
                <a:lnTo>
                  <a:pt x="1344930" y="1834134"/>
                </a:lnTo>
                <a:lnTo>
                  <a:pt x="1338833" y="1837182"/>
                </a:lnTo>
                <a:lnTo>
                  <a:pt x="1338833" y="1842304"/>
                </a:lnTo>
                <a:lnTo>
                  <a:pt x="1341882" y="1843278"/>
                </a:lnTo>
                <a:lnTo>
                  <a:pt x="1344167" y="1844040"/>
                </a:lnTo>
                <a:lnTo>
                  <a:pt x="1344930" y="1843849"/>
                </a:lnTo>
                <a:close/>
              </a:path>
              <a:path w="1798320" h="1844039">
                <a:moveTo>
                  <a:pt x="1791461" y="453402"/>
                </a:moveTo>
                <a:lnTo>
                  <a:pt x="1791461" y="437388"/>
                </a:lnTo>
                <a:lnTo>
                  <a:pt x="1786927" y="435939"/>
                </a:lnTo>
                <a:lnTo>
                  <a:pt x="1340283" y="1832649"/>
                </a:lnTo>
                <a:lnTo>
                  <a:pt x="1344930" y="1834134"/>
                </a:lnTo>
                <a:lnTo>
                  <a:pt x="1344930" y="1843849"/>
                </a:lnTo>
                <a:lnTo>
                  <a:pt x="1347216" y="1843278"/>
                </a:lnTo>
                <a:lnTo>
                  <a:pt x="1347978" y="1840230"/>
                </a:lnTo>
                <a:lnTo>
                  <a:pt x="1791461" y="453402"/>
                </a:lnTo>
                <a:close/>
              </a:path>
              <a:path w="1798320" h="1844039">
                <a:moveTo>
                  <a:pt x="1791461" y="437388"/>
                </a:moveTo>
                <a:lnTo>
                  <a:pt x="1788414" y="431292"/>
                </a:lnTo>
                <a:lnTo>
                  <a:pt x="1786927" y="435939"/>
                </a:lnTo>
                <a:lnTo>
                  <a:pt x="1791461" y="437388"/>
                </a:lnTo>
                <a:close/>
              </a:path>
            </a:pathLst>
          </a:custGeom>
          <a:solidFill>
            <a:srgbClr val="3F3F3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901700" y="734060"/>
            <a:ext cx="5431155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dirty="0"/>
              <a:t>ISO/IEC </a:t>
            </a:r>
            <a:r>
              <a:rPr sz="4000" spc="-50" dirty="0"/>
              <a:t>17025</a:t>
            </a:r>
            <a:r>
              <a:rPr sz="4000" spc="-85" dirty="0"/>
              <a:t> </a:t>
            </a:r>
            <a:r>
              <a:rPr sz="4000" spc="-5" dirty="0"/>
              <a:t>Standard</a:t>
            </a:r>
            <a:endParaRPr sz="4000" dirty="0"/>
          </a:p>
        </p:txBody>
      </p:sp>
      <p:sp>
        <p:nvSpPr>
          <p:cNvPr id="13" name="object 1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12" name="object 12"/>
          <p:cNvSpPr txBox="1">
            <a:spLocks noGrp="1"/>
          </p:cNvSpPr>
          <p:nvPr>
            <p:ph type="body" idx="1"/>
          </p:nvPr>
        </p:nvSpPr>
        <p:spPr>
          <a:xfrm>
            <a:off x="993139" y="1350810"/>
            <a:ext cx="7239634" cy="2994409"/>
          </a:xfrm>
          <a:prstGeom prst="rect">
            <a:avLst/>
          </a:prstGeom>
        </p:spPr>
        <p:txBody>
          <a:bodyPr vert="horz" wrap="square" lIns="0" tIns="163830" rIns="0" bIns="0" rtlCol="0">
            <a:spAutoFit/>
          </a:bodyPr>
          <a:lstStyle/>
          <a:p>
            <a:pPr marL="1778635">
              <a:lnSpc>
                <a:spcPct val="100000"/>
              </a:lnSpc>
              <a:spcBef>
                <a:spcPts val="1290"/>
              </a:spcBef>
            </a:pPr>
            <a:r>
              <a:rPr spc="-5" dirty="0"/>
              <a:t>Documents </a:t>
            </a:r>
            <a:r>
              <a:rPr dirty="0"/>
              <a:t>vs.</a:t>
            </a:r>
            <a:r>
              <a:rPr spc="-5" dirty="0"/>
              <a:t> </a:t>
            </a:r>
            <a:r>
              <a:rPr dirty="0"/>
              <a:t>Records</a:t>
            </a:r>
          </a:p>
          <a:p>
            <a:pPr marL="355600" marR="70485" indent="-342900">
              <a:lnSpc>
                <a:spcPct val="100000"/>
              </a:lnSpc>
              <a:spcBef>
                <a:spcPts val="1195"/>
              </a:spcBef>
              <a:buChar char="•"/>
              <a:tabLst>
                <a:tab pos="354965" algn="l"/>
                <a:tab pos="355600" algn="l"/>
                <a:tab pos="5798820" algn="l"/>
              </a:tabLst>
            </a:pPr>
            <a:r>
              <a:rPr b="0" spc="-5" dirty="0">
                <a:latin typeface="Arial"/>
                <a:cs typeface="Arial"/>
              </a:rPr>
              <a:t>The </a:t>
            </a:r>
            <a:r>
              <a:rPr b="0" dirty="0">
                <a:latin typeface="Arial"/>
                <a:cs typeface="Arial"/>
              </a:rPr>
              <a:t>ISO/IEC 17025 Standard</a:t>
            </a:r>
            <a:r>
              <a:rPr b="0" spc="-65" dirty="0">
                <a:latin typeface="Arial"/>
                <a:cs typeface="Arial"/>
              </a:rPr>
              <a:t> </a:t>
            </a:r>
            <a:r>
              <a:rPr b="0" dirty="0">
                <a:latin typeface="Arial"/>
                <a:cs typeface="Arial"/>
              </a:rPr>
              <a:t>distinguishes  between documents</a:t>
            </a:r>
            <a:r>
              <a:rPr lang="en-US" b="0" dirty="0">
                <a:latin typeface="Arial"/>
                <a:cs typeface="Arial"/>
              </a:rPr>
              <a:t>-internal and external</a:t>
            </a:r>
            <a:r>
              <a:rPr b="0" spc="10" dirty="0">
                <a:latin typeface="Arial"/>
                <a:cs typeface="Arial"/>
              </a:rPr>
              <a:t> </a:t>
            </a:r>
            <a:r>
              <a:rPr b="0" dirty="0">
                <a:latin typeface="Arial"/>
                <a:cs typeface="Arial"/>
              </a:rPr>
              <a:t>(section</a:t>
            </a:r>
            <a:r>
              <a:rPr b="0" spc="5" dirty="0">
                <a:latin typeface="Arial"/>
                <a:cs typeface="Arial"/>
              </a:rPr>
              <a:t> </a:t>
            </a:r>
            <a:r>
              <a:rPr lang="en-US" b="0" spc="5" dirty="0">
                <a:latin typeface="Arial"/>
                <a:cs typeface="Arial"/>
              </a:rPr>
              <a:t>8.3.1</a:t>
            </a:r>
            <a:r>
              <a:rPr b="0" dirty="0">
                <a:latin typeface="Arial"/>
                <a:cs typeface="Arial"/>
              </a:rPr>
              <a:t>)</a:t>
            </a:r>
            <a:r>
              <a:rPr lang="en-US" b="0" dirty="0">
                <a:latin typeface="Arial"/>
                <a:cs typeface="Arial"/>
              </a:rPr>
              <a:t> </a:t>
            </a:r>
            <a:r>
              <a:rPr b="0" dirty="0">
                <a:latin typeface="Arial"/>
                <a:cs typeface="Arial"/>
              </a:rPr>
              <a:t>and  records (section</a:t>
            </a:r>
            <a:r>
              <a:rPr b="0" spc="-5" dirty="0">
                <a:latin typeface="Arial"/>
                <a:cs typeface="Arial"/>
              </a:rPr>
              <a:t> </a:t>
            </a:r>
            <a:r>
              <a:rPr lang="en-US" b="0" spc="-5" dirty="0">
                <a:latin typeface="Arial"/>
                <a:cs typeface="Arial"/>
              </a:rPr>
              <a:t>8.3.2</a:t>
            </a:r>
            <a:r>
              <a:rPr b="0" dirty="0">
                <a:latin typeface="Arial"/>
                <a:cs typeface="Arial"/>
              </a:rPr>
              <a:t>)</a:t>
            </a:r>
          </a:p>
          <a:p>
            <a:pPr marL="355600" marR="5080" indent="-342900">
              <a:lnSpc>
                <a:spcPct val="100000"/>
              </a:lnSpc>
              <a:spcBef>
                <a:spcPts val="675"/>
              </a:spcBef>
              <a:buChar char="•"/>
              <a:tabLst>
                <a:tab pos="354965" algn="l"/>
                <a:tab pos="355600" algn="l"/>
              </a:tabLst>
            </a:pPr>
            <a:r>
              <a:rPr b="0" spc="-5" dirty="0">
                <a:latin typeface="Arial"/>
                <a:cs typeface="Arial"/>
              </a:rPr>
              <a:t>Each </a:t>
            </a:r>
            <a:r>
              <a:rPr b="0" dirty="0">
                <a:latin typeface="Arial"/>
                <a:cs typeface="Arial"/>
              </a:rPr>
              <a:t>section has requirements that need to  be met in order to comply with the</a:t>
            </a:r>
            <a:r>
              <a:rPr b="0" spc="-65" dirty="0">
                <a:latin typeface="Arial"/>
                <a:cs typeface="Arial"/>
              </a:rPr>
              <a:t> </a:t>
            </a:r>
            <a:r>
              <a:rPr b="0" dirty="0">
                <a:latin typeface="Arial"/>
                <a:cs typeface="Arial"/>
              </a:rPr>
              <a:t>standard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1700" y="734060"/>
            <a:ext cx="6029960" cy="1245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dirty="0"/>
              <a:t>Documents</a:t>
            </a:r>
          </a:p>
          <a:p>
            <a:pPr marL="12700">
              <a:lnSpc>
                <a:spcPct val="100000"/>
              </a:lnSpc>
            </a:pPr>
            <a:r>
              <a:rPr sz="4000" spc="-5" dirty="0"/>
              <a:t>(SOPs, </a:t>
            </a:r>
            <a:r>
              <a:rPr sz="4000" dirty="0"/>
              <a:t>Quality Manual,</a:t>
            </a:r>
            <a:r>
              <a:rPr sz="4000" spc="-95" dirty="0"/>
              <a:t> </a:t>
            </a:r>
            <a:r>
              <a:rPr sz="4000" spc="-10" dirty="0"/>
              <a:t>etc.)</a:t>
            </a:r>
            <a:endParaRPr sz="4000" dirty="0"/>
          </a:p>
        </p:txBody>
      </p:sp>
      <p:sp>
        <p:nvSpPr>
          <p:cNvPr id="4" name="object 4"/>
          <p:cNvSpPr txBox="1"/>
          <p:nvPr/>
        </p:nvSpPr>
        <p:spPr>
          <a:xfrm>
            <a:off x="764540" y="2277110"/>
            <a:ext cx="7634605" cy="334642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51435" indent="-342900">
              <a:lnSpc>
                <a:spcPct val="100000"/>
              </a:lnSpc>
              <a:spcBef>
                <a:spcPts val="95"/>
              </a:spcBef>
              <a:buChar char="•"/>
              <a:tabLst>
                <a:tab pos="354965" algn="l"/>
                <a:tab pos="355600" algn="l"/>
              </a:tabLst>
            </a:pPr>
            <a:r>
              <a:rPr sz="3500" spc="-5" dirty="0">
                <a:solidFill>
                  <a:srgbClr val="3E3E3E"/>
                </a:solidFill>
                <a:latin typeface="Arial"/>
                <a:cs typeface="Arial"/>
              </a:rPr>
              <a:t>Establish and maintain procedure to  control all </a:t>
            </a:r>
            <a:r>
              <a:rPr sz="3500" spc="-10" dirty="0">
                <a:solidFill>
                  <a:srgbClr val="3E3E3E"/>
                </a:solidFill>
                <a:latin typeface="Arial"/>
                <a:cs typeface="Arial"/>
              </a:rPr>
              <a:t>documents </a:t>
            </a:r>
            <a:r>
              <a:rPr sz="3500" spc="-5" dirty="0">
                <a:solidFill>
                  <a:srgbClr val="3E3E3E"/>
                </a:solidFill>
                <a:latin typeface="Arial"/>
                <a:cs typeface="Arial"/>
              </a:rPr>
              <a:t>that form</a:t>
            </a:r>
            <a:r>
              <a:rPr sz="3500" spc="8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3500" spc="-5" dirty="0">
                <a:solidFill>
                  <a:srgbClr val="3E3E3E"/>
                </a:solidFill>
                <a:latin typeface="Arial"/>
                <a:cs typeface="Arial"/>
              </a:rPr>
              <a:t>QMS</a:t>
            </a:r>
            <a:r>
              <a:rPr lang="en-US" sz="3500" spc="-5" dirty="0">
                <a:solidFill>
                  <a:srgbClr val="3E3E3E"/>
                </a:solidFill>
                <a:latin typeface="Arial"/>
                <a:cs typeface="Arial"/>
              </a:rPr>
              <a:t> and fulfill the requirement of the ISO standard</a:t>
            </a:r>
            <a:endParaRPr sz="3500" dirty="0">
              <a:latin typeface="Arial"/>
              <a:cs typeface="Arial"/>
            </a:endParaRPr>
          </a:p>
          <a:p>
            <a:pPr marL="355600" marR="26034" indent="-342900">
              <a:lnSpc>
                <a:spcPct val="100000"/>
              </a:lnSpc>
              <a:spcBef>
                <a:spcPts val="840"/>
              </a:spcBef>
              <a:buChar char="•"/>
              <a:tabLst>
                <a:tab pos="354965" algn="l"/>
                <a:tab pos="355600" algn="l"/>
              </a:tabLst>
            </a:pPr>
            <a:r>
              <a:rPr sz="3500" spc="-10" dirty="0">
                <a:solidFill>
                  <a:srgbClr val="3E3E3E"/>
                </a:solidFill>
                <a:latin typeface="Arial"/>
                <a:cs typeface="Arial"/>
              </a:rPr>
              <a:t>Documents </a:t>
            </a:r>
            <a:r>
              <a:rPr sz="3500" spc="-5" dirty="0">
                <a:solidFill>
                  <a:srgbClr val="3E3E3E"/>
                </a:solidFill>
                <a:latin typeface="Arial"/>
                <a:cs typeface="Arial"/>
              </a:rPr>
              <a:t>need to be </a:t>
            </a:r>
            <a:r>
              <a:rPr sz="3500" spc="-10" dirty="0">
                <a:solidFill>
                  <a:srgbClr val="3E3E3E"/>
                </a:solidFill>
                <a:latin typeface="Arial"/>
                <a:cs typeface="Arial"/>
              </a:rPr>
              <a:t>reviewed and  approved </a:t>
            </a:r>
            <a:r>
              <a:rPr sz="3500" spc="-5" dirty="0">
                <a:solidFill>
                  <a:srgbClr val="3E3E3E"/>
                </a:solidFill>
                <a:latin typeface="Arial"/>
                <a:cs typeface="Arial"/>
              </a:rPr>
              <a:t>for use </a:t>
            </a:r>
            <a:r>
              <a:rPr sz="3500" spc="-10" dirty="0">
                <a:solidFill>
                  <a:srgbClr val="3E3E3E"/>
                </a:solidFill>
                <a:latin typeface="Arial"/>
                <a:cs typeface="Arial"/>
              </a:rPr>
              <a:t>before</a:t>
            </a:r>
            <a:r>
              <a:rPr sz="3500" spc="8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3500" spc="-5" dirty="0">
                <a:solidFill>
                  <a:srgbClr val="3E3E3E"/>
                </a:solidFill>
                <a:latin typeface="Arial"/>
                <a:cs typeface="Arial"/>
              </a:rPr>
              <a:t>issue</a:t>
            </a:r>
            <a:endParaRPr sz="35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7137401" y="5072444"/>
            <a:ext cx="2895599" cy="130530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59611" y="557276"/>
            <a:ext cx="7279005" cy="1245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10" dirty="0"/>
              <a:t>Records</a:t>
            </a:r>
            <a:endParaRPr sz="4000" dirty="0"/>
          </a:p>
          <a:p>
            <a:pPr marL="12700">
              <a:lnSpc>
                <a:spcPct val="100000"/>
              </a:lnSpc>
            </a:pPr>
            <a:r>
              <a:rPr sz="4000" spc="-10" dirty="0"/>
              <a:t>(Audit </a:t>
            </a:r>
            <a:r>
              <a:rPr sz="4000" dirty="0"/>
              <a:t>Reports, </a:t>
            </a:r>
            <a:r>
              <a:rPr sz="4000" spc="-60" dirty="0"/>
              <a:t>Test </a:t>
            </a:r>
            <a:r>
              <a:rPr sz="4000" dirty="0"/>
              <a:t>Reports, </a:t>
            </a:r>
            <a:r>
              <a:rPr sz="4000" spc="-10" dirty="0"/>
              <a:t>etc.)</a:t>
            </a:r>
            <a:endParaRPr sz="4000" dirty="0"/>
          </a:p>
        </p:txBody>
      </p:sp>
      <p:sp>
        <p:nvSpPr>
          <p:cNvPr id="4" name="object 4"/>
          <p:cNvSpPr txBox="1"/>
          <p:nvPr/>
        </p:nvSpPr>
        <p:spPr>
          <a:xfrm>
            <a:off x="1051052" y="2008886"/>
            <a:ext cx="7672070" cy="3945311"/>
          </a:xfrm>
          <a:prstGeom prst="rect">
            <a:avLst/>
          </a:prstGeom>
        </p:spPr>
        <p:txBody>
          <a:bodyPr vert="horz" wrap="square" lIns="0" tIns="4889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385"/>
              </a:spcBef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Records need to be</a:t>
            </a:r>
            <a:r>
              <a:rPr sz="2400" spc="3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400" b="1" i="1" spc="-5" dirty="0">
                <a:solidFill>
                  <a:srgbClr val="3E3E3E"/>
                </a:solidFill>
                <a:latin typeface="Arial"/>
                <a:cs typeface="Arial"/>
              </a:rPr>
              <a:t>Legible!!</a:t>
            </a:r>
            <a:endParaRPr sz="2400" dirty="0">
              <a:latin typeface="Arial"/>
              <a:cs typeface="Arial"/>
            </a:endParaRPr>
          </a:p>
          <a:p>
            <a:pPr marL="354965" indent="-342265">
              <a:lnSpc>
                <a:spcPts val="2800"/>
              </a:lnSpc>
              <a:spcBef>
                <a:spcPts val="290"/>
              </a:spcBef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Establish Procedures</a:t>
            </a:r>
            <a:r>
              <a:rPr sz="2400" spc="3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for</a:t>
            </a:r>
            <a:endParaRPr sz="2400" dirty="0">
              <a:latin typeface="Arial"/>
              <a:cs typeface="Arial"/>
            </a:endParaRPr>
          </a:p>
          <a:p>
            <a:pPr marL="760730" lvl="1" indent="-403225">
              <a:lnSpc>
                <a:spcPts val="1630"/>
              </a:lnSpc>
              <a:buChar char="–"/>
              <a:tabLst>
                <a:tab pos="760730" algn="l"/>
                <a:tab pos="761365" algn="l"/>
              </a:tabLst>
            </a:pPr>
            <a:r>
              <a:rPr sz="1500" spc="-5" dirty="0">
                <a:solidFill>
                  <a:srgbClr val="3E3E3E"/>
                </a:solidFill>
                <a:latin typeface="Arial"/>
                <a:cs typeface="Arial"/>
              </a:rPr>
              <a:t>Identification</a:t>
            </a:r>
            <a:endParaRPr sz="1500" dirty="0">
              <a:latin typeface="Arial"/>
              <a:cs typeface="Arial"/>
            </a:endParaRPr>
          </a:p>
          <a:p>
            <a:pPr marL="760730" lvl="1" indent="-403225">
              <a:lnSpc>
                <a:spcPts val="1620"/>
              </a:lnSpc>
              <a:buChar char="–"/>
              <a:tabLst>
                <a:tab pos="760730" algn="l"/>
                <a:tab pos="761365" algn="l"/>
              </a:tabLst>
            </a:pPr>
            <a:r>
              <a:rPr lang="en-US" sz="1500" dirty="0">
                <a:solidFill>
                  <a:srgbClr val="3E3E3E"/>
                </a:solidFill>
                <a:latin typeface="Arial"/>
                <a:cs typeface="Arial"/>
              </a:rPr>
              <a:t>Storage</a:t>
            </a:r>
          </a:p>
          <a:p>
            <a:pPr marL="760730" lvl="1" indent="-403225">
              <a:lnSpc>
                <a:spcPts val="1620"/>
              </a:lnSpc>
              <a:buChar char="–"/>
              <a:tabLst>
                <a:tab pos="760730" algn="l"/>
                <a:tab pos="761365" algn="l"/>
              </a:tabLst>
            </a:pPr>
            <a:r>
              <a:rPr lang="en-US" sz="1500" dirty="0">
                <a:solidFill>
                  <a:srgbClr val="3E3E3E"/>
                </a:solidFill>
                <a:latin typeface="Arial"/>
                <a:cs typeface="Arial"/>
              </a:rPr>
              <a:t>Protection</a:t>
            </a:r>
          </a:p>
          <a:p>
            <a:pPr marL="760730" lvl="1" indent="-403225">
              <a:lnSpc>
                <a:spcPts val="1620"/>
              </a:lnSpc>
              <a:buChar char="–"/>
              <a:tabLst>
                <a:tab pos="760730" algn="l"/>
                <a:tab pos="761365" algn="l"/>
              </a:tabLst>
            </a:pPr>
            <a:r>
              <a:rPr lang="en-US" sz="1500" dirty="0">
                <a:solidFill>
                  <a:srgbClr val="3E3E3E"/>
                </a:solidFill>
                <a:latin typeface="Arial"/>
                <a:cs typeface="Arial"/>
              </a:rPr>
              <a:t>Back-up</a:t>
            </a:r>
          </a:p>
          <a:p>
            <a:pPr marL="760730" lvl="1" indent="-403225">
              <a:lnSpc>
                <a:spcPts val="1620"/>
              </a:lnSpc>
              <a:buChar char="–"/>
              <a:tabLst>
                <a:tab pos="760730" algn="l"/>
                <a:tab pos="761365" algn="l"/>
              </a:tabLst>
            </a:pPr>
            <a:r>
              <a:rPr lang="en-US" sz="1500" dirty="0">
                <a:solidFill>
                  <a:srgbClr val="3E3E3E"/>
                </a:solidFill>
                <a:latin typeface="Arial"/>
                <a:cs typeface="Arial"/>
              </a:rPr>
              <a:t>Archive</a:t>
            </a:r>
          </a:p>
          <a:p>
            <a:pPr marL="760730" lvl="1" indent="-403225">
              <a:lnSpc>
                <a:spcPts val="1620"/>
              </a:lnSpc>
              <a:buChar char="–"/>
              <a:tabLst>
                <a:tab pos="760730" algn="l"/>
                <a:tab pos="761365" algn="l"/>
              </a:tabLst>
            </a:pPr>
            <a:r>
              <a:rPr lang="en-US" sz="1500" dirty="0">
                <a:solidFill>
                  <a:srgbClr val="3E3E3E"/>
                </a:solidFill>
                <a:latin typeface="Arial"/>
                <a:cs typeface="Arial"/>
              </a:rPr>
              <a:t>Retrieval</a:t>
            </a:r>
          </a:p>
          <a:p>
            <a:pPr marL="760730" lvl="1" indent="-403225">
              <a:lnSpc>
                <a:spcPts val="1620"/>
              </a:lnSpc>
              <a:buChar char="–"/>
              <a:tabLst>
                <a:tab pos="760730" algn="l"/>
                <a:tab pos="761365" algn="l"/>
              </a:tabLst>
            </a:pPr>
            <a:r>
              <a:rPr lang="en-US" sz="1500" dirty="0">
                <a:solidFill>
                  <a:srgbClr val="3E3E3E"/>
                </a:solidFill>
                <a:latin typeface="Arial"/>
                <a:cs typeface="Arial"/>
              </a:rPr>
              <a:t>Retention time</a:t>
            </a:r>
          </a:p>
          <a:p>
            <a:pPr marL="760730" lvl="1" indent="-403225">
              <a:lnSpc>
                <a:spcPts val="1620"/>
              </a:lnSpc>
              <a:buChar char="–"/>
              <a:tabLst>
                <a:tab pos="760730" algn="l"/>
                <a:tab pos="761365" algn="l"/>
              </a:tabLst>
            </a:pPr>
            <a:r>
              <a:rPr lang="en-US" sz="1500" dirty="0">
                <a:solidFill>
                  <a:srgbClr val="3E3E3E"/>
                </a:solidFill>
                <a:latin typeface="Arial"/>
                <a:cs typeface="Arial"/>
              </a:rPr>
              <a:t>Disposal</a:t>
            </a:r>
          </a:p>
          <a:p>
            <a:pPr marL="355600" marR="5080" indent="-342900">
              <a:lnSpc>
                <a:spcPts val="2590"/>
              </a:lnSpc>
              <a:spcBef>
                <a:spcPts val="59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sz="2400" spc="-5" dirty="0">
                <a:solidFill>
                  <a:srgbClr val="3E3E3E"/>
                </a:solidFill>
                <a:latin typeface="Arial"/>
                <a:cs typeface="Arial"/>
              </a:rPr>
              <a:t>Customer requirements drive record retention and  the establishment of minimal levels of </a:t>
            </a:r>
            <a:r>
              <a:rPr lang="en-US" sz="2400" dirty="0">
                <a:solidFill>
                  <a:srgbClr val="3E3E3E"/>
                </a:solidFill>
                <a:latin typeface="Arial"/>
                <a:cs typeface="Arial"/>
              </a:rPr>
              <a:t>security</a:t>
            </a:r>
            <a:endParaRPr lang="en-US" sz="2400" dirty="0">
              <a:latin typeface="Arial"/>
              <a:cs typeface="Arial"/>
            </a:endParaRPr>
          </a:p>
          <a:p>
            <a:pPr marL="355600" marR="160020" indent="-342900">
              <a:lnSpc>
                <a:spcPts val="2590"/>
              </a:lnSpc>
              <a:spcBef>
                <a:spcPts val="580"/>
              </a:spcBef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Procedures to protect and back up electronic records  and to prevent unauthorized access or</a:t>
            </a:r>
            <a:r>
              <a:rPr sz="2400" spc="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amendment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324600" y="2390901"/>
            <a:ext cx="2095500" cy="19837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</TotalTime>
  <Words>1573</Words>
  <Application>Microsoft Office PowerPoint</Application>
  <PresentationFormat>Custom</PresentationFormat>
  <Paragraphs>183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Calibri</vt:lpstr>
      <vt:lpstr>Franklin Gothic Demi</vt:lpstr>
      <vt:lpstr>Franklin Gothic Medium</vt:lpstr>
      <vt:lpstr>Office Theme</vt:lpstr>
      <vt:lpstr>Document and Records Control  System</vt:lpstr>
      <vt:lpstr>Abbreviations, Terms, and Acronyms</vt:lpstr>
      <vt:lpstr>Documents</vt:lpstr>
      <vt:lpstr>Quality Management System Documents</vt:lpstr>
      <vt:lpstr>What is Document Control and a Document  Control System?</vt:lpstr>
      <vt:lpstr>Which QMS Documents Need to be Covered  by a Document Control System (hard copy or digital)?</vt:lpstr>
      <vt:lpstr>ISO/IEC 17025 Standard</vt:lpstr>
      <vt:lpstr>Documents (SOPs, Quality Manual, etc.)</vt:lpstr>
      <vt:lpstr>Records (Audit Reports, Test Reports, etc.)</vt:lpstr>
      <vt:lpstr>Technical Records</vt:lpstr>
      <vt:lpstr>Technical Records</vt:lpstr>
      <vt:lpstr>Technical Records</vt:lpstr>
      <vt:lpstr>Why is Document Control needed?</vt:lpstr>
      <vt:lpstr>Why is Document Control needed?</vt:lpstr>
      <vt:lpstr>What does a Documentation System Do?</vt:lpstr>
      <vt:lpstr>Can you have Checklists, Templates,  and Forms?</vt:lpstr>
      <vt:lpstr>Why do we have to record so much  information?</vt:lpstr>
      <vt:lpstr>Why do we have to record so much  information?</vt:lpstr>
      <vt:lpstr>Controlling Documents Means:</vt:lpstr>
      <vt:lpstr>QMS Documents:</vt:lpstr>
      <vt:lpstr>In Conclusion: The Purpose of Controlled  Documents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PowerPoint - Quality Management System Document and Records Control 2017</dc:title>
  <dc:creator>joshua.rowland</dc:creator>
  <cp:lastModifiedBy>Randolph, Robyn | APHL</cp:lastModifiedBy>
  <cp:revision>8</cp:revision>
  <dcterms:created xsi:type="dcterms:W3CDTF">2020-09-21T12:38:30Z</dcterms:created>
  <dcterms:modified xsi:type="dcterms:W3CDTF">2021-01-25T19:25:15Z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2017-08-14T00:00:00Z</vt:filetime>
  </property>
  <property fmtid="{D5CDD505-2E9C-101B-9397-08002B2CF9AE}" pid="3" name="Creator">
    <vt:lpwstr>PScript5.dll Version 5.2.2</vt:lpwstr>
  </property>
  <property fmtid="{D5CDD505-2E9C-101B-9397-08002B2CF9AE}" pid="4" name="LastSaved">
    <vt:filetime>2020-09-21T00:00:00Z</vt:filetime>
  </property>
</Properties>
</file>