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olph, Robyn | APHL" initials="RR|A" lastIdx="2" clrIdx="0">
    <p:extLst>
      <p:ext uri="{19B8F6BF-5375-455C-9EA6-DF929625EA0E}">
        <p15:presenceInfo xmlns:p15="http://schemas.microsoft.com/office/powerpoint/2012/main" userId="S-1-5-21-376835676-564275060-233764494-11200" providerId="AD"/>
      </p:ext>
    </p:extLst>
  </p:cmAuthor>
  <p:cmAuthor id="2" name="Salfinger" initials="sal" lastIdx="8" clrIdx="1">
    <p:extLst>
      <p:ext uri="{19B8F6BF-5375-455C-9EA6-DF929625EA0E}">
        <p15:presenceInfo xmlns:p15="http://schemas.microsoft.com/office/powerpoint/2012/main" userId="Salfing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71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543800" y="2033777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457200" y="2033777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59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3223513"/>
            <a:ext cx="825500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A0AF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91972" y="1660651"/>
            <a:ext cx="3721100" cy="417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4140" y="2181859"/>
            <a:ext cx="3783965" cy="4195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700" y="735583"/>
            <a:ext cx="825500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1350810"/>
            <a:ext cx="7239634" cy="2974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4202" y="6746009"/>
            <a:ext cx="1859915" cy="397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33640" y="6862382"/>
            <a:ext cx="306070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standard/66912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2044700"/>
            <a:ext cx="2778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Activity</a:t>
            </a:r>
            <a:endParaRPr sz="1800" dirty="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4074" y="918926"/>
            <a:ext cx="2132910" cy="896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239000" y="1905000"/>
            <a:ext cx="561340" cy="723265"/>
          </a:xfrm>
          <a:custGeom>
            <a:avLst/>
            <a:gdLst/>
            <a:ahLst/>
            <a:cxnLst/>
            <a:rect l="l" t="t" r="r" b="b"/>
            <a:pathLst>
              <a:path w="561340" h="723264">
                <a:moveTo>
                  <a:pt x="560832" y="361949"/>
                </a:moveTo>
                <a:lnTo>
                  <a:pt x="280416" y="0"/>
                </a:lnTo>
                <a:lnTo>
                  <a:pt x="0" y="0"/>
                </a:lnTo>
                <a:lnTo>
                  <a:pt x="280416" y="361950"/>
                </a:lnTo>
                <a:lnTo>
                  <a:pt x="280416" y="723138"/>
                </a:lnTo>
                <a:lnTo>
                  <a:pt x="560832" y="361949"/>
                </a:lnTo>
                <a:close/>
              </a:path>
              <a:path w="561340" h="723264">
                <a:moveTo>
                  <a:pt x="280416" y="723138"/>
                </a:moveTo>
                <a:lnTo>
                  <a:pt x="280416" y="361950"/>
                </a:lnTo>
                <a:lnTo>
                  <a:pt x="0" y="723138"/>
                </a:lnTo>
                <a:lnTo>
                  <a:pt x="280416" y="7231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181301" y="707828"/>
            <a:ext cx="1267690" cy="1163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587363" y="1004130"/>
            <a:ext cx="2682557" cy="811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927340" y="6878066"/>
            <a:ext cx="12039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ww</a:t>
            </a:r>
            <a:r>
              <a:rPr sz="1600" spc="-45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</a:t>
            </a: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.aphl.org</a:t>
            </a:r>
            <a:endParaRPr sz="1600" dirty="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Document </a:t>
            </a:r>
            <a:r>
              <a:rPr spc="-5" dirty="0"/>
              <a:t>and </a:t>
            </a:r>
            <a:r>
              <a:rPr spc="-15" dirty="0"/>
              <a:t>Records </a:t>
            </a:r>
            <a:r>
              <a:rPr spc="-10" dirty="0"/>
              <a:t>Control  </a:t>
            </a:r>
            <a:r>
              <a:rPr dirty="0"/>
              <a:t>System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1700" y="4658286"/>
            <a:ext cx="37719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ISO/IEC</a:t>
            </a:r>
            <a:r>
              <a:rPr sz="3200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17025:20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13" y="583039"/>
            <a:ext cx="1272721" cy="1324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181600" y="5525261"/>
            <a:ext cx="1831847" cy="1653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700" y="429260"/>
            <a:ext cx="39522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" dirty="0"/>
              <a:t>Technical</a:t>
            </a:r>
            <a:r>
              <a:rPr sz="4000" spc="-80" dirty="0"/>
              <a:t> </a:t>
            </a:r>
            <a:r>
              <a:rPr sz="4000" spc="-10" dirty="0"/>
              <a:t>Records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8327" y="1064895"/>
            <a:ext cx="8225790" cy="4862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(Forms, </a:t>
            </a:r>
            <a:r>
              <a:rPr sz="3600" spc="-3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Work </a:t>
            </a:r>
            <a:r>
              <a:rPr sz="3600" spc="-1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Sheets, Control </a:t>
            </a:r>
            <a:r>
              <a:rPr sz="3600" spc="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Charts,</a:t>
            </a:r>
            <a:r>
              <a:rPr sz="3600" spc="2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3600" spc="-1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etc.)</a:t>
            </a:r>
            <a:endParaRPr sz="3600" dirty="0">
              <a:latin typeface="Franklin Gothic Medium"/>
              <a:cs typeface="Franklin Gothic Medium"/>
            </a:endParaRPr>
          </a:p>
          <a:p>
            <a:pPr marL="355600" marR="523240" indent="-342900">
              <a:lnSpc>
                <a:spcPts val="3240"/>
              </a:lnSpc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Retain records of original observations, data and 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calculations with </a:t>
            </a:r>
            <a:r>
              <a:rPr sz="3000" spc="-10" dirty="0">
                <a:solidFill>
                  <a:srgbClr val="3E3E3E"/>
                </a:solidFill>
                <a:latin typeface="Arial"/>
                <a:cs typeface="Arial"/>
              </a:rPr>
              <a:t>sufficient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information to establish an audit trail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 of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 calibration records, </a:t>
            </a:r>
            <a:r>
              <a:rPr sz="3000" spc="-15" dirty="0">
                <a:solidFill>
                  <a:srgbClr val="3E3E3E"/>
                </a:solidFill>
                <a:latin typeface="Arial"/>
                <a:cs typeface="Arial"/>
              </a:rPr>
              <a:t>staff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records, and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copy of each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test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report issued</a:t>
            </a:r>
            <a:endParaRPr sz="30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Define how long technical records</a:t>
            </a:r>
            <a:r>
              <a:rPr sz="3000" spc="-6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kept</a:t>
            </a:r>
            <a:endParaRPr sz="3000" dirty="0">
              <a:latin typeface="Arial"/>
              <a:cs typeface="Arial"/>
            </a:endParaRPr>
          </a:p>
          <a:p>
            <a:pPr marL="355600" marR="909955" indent="-342900">
              <a:lnSpc>
                <a:spcPts val="324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Maintain </a:t>
            </a:r>
            <a:r>
              <a:rPr sz="3000" spc="-10" dirty="0">
                <a:solidFill>
                  <a:srgbClr val="3E3E3E"/>
                </a:solidFill>
                <a:latin typeface="Arial"/>
                <a:cs typeface="Arial"/>
              </a:rPr>
              <a:t>sufficient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information to facilitate  identification of factors </a:t>
            </a:r>
            <a:r>
              <a:rPr sz="3000" spc="-10" dirty="0">
                <a:solidFill>
                  <a:srgbClr val="3E3E3E"/>
                </a:solidFill>
                <a:latin typeface="Arial"/>
                <a:cs typeface="Arial"/>
              </a:rPr>
              <a:t>affecting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measurement result and its associated measurement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uncertainty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50631" y="1271016"/>
            <a:ext cx="7473315" cy="49007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Records of each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test/calibration contain  </a:t>
            </a:r>
            <a:r>
              <a:rPr sz="3200" spc="-15" dirty="0">
                <a:solidFill>
                  <a:srgbClr val="3E3E3E"/>
                </a:solidFill>
                <a:latin typeface="Arial"/>
                <a:cs typeface="Arial"/>
              </a:rPr>
              <a:t>sufficient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information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enable  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laboratory activity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to be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repeated under  conditions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as close as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possible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the  original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(</a:t>
            </a:r>
            <a:r>
              <a:rPr sz="3200" i="1" spc="-5" dirty="0">
                <a:solidFill>
                  <a:srgbClr val="3E3E3E"/>
                </a:solidFill>
                <a:latin typeface="Arial"/>
                <a:cs typeface="Arial"/>
              </a:rPr>
              <a:t>traceability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32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The date and i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dentity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of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personnel responsible</a:t>
            </a:r>
            <a:r>
              <a:rPr sz="32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for</a:t>
            </a:r>
            <a:endParaRPr sz="32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9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Sampling</a:t>
            </a:r>
            <a:endParaRPr sz="24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Performance of each</a:t>
            </a:r>
            <a:r>
              <a:rPr sz="24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test/calibration</a:t>
            </a:r>
            <a:endParaRPr sz="24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80"/>
              </a:spcBef>
              <a:buChar char="–"/>
              <a:tabLst>
                <a:tab pos="75565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Checking data and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13397" y="4835652"/>
            <a:ext cx="1991868" cy="16657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60027" y="578716"/>
            <a:ext cx="39522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" dirty="0"/>
              <a:t>Technical</a:t>
            </a:r>
            <a:r>
              <a:rPr sz="4000" spc="-80" dirty="0"/>
              <a:t> </a:t>
            </a:r>
            <a:r>
              <a:rPr sz="4000" spc="-10" dirty="0"/>
              <a:t>Records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2000" y="1167794"/>
            <a:ext cx="7790180" cy="510075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760730" indent="-342900">
              <a:lnSpc>
                <a:spcPts val="288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Observations, data and calculations  recorded at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the time they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are made</a:t>
            </a:r>
            <a:r>
              <a:rPr sz="3000" spc="-114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and  identifiable to </a:t>
            </a:r>
            <a:r>
              <a:rPr lang="en-US" sz="3000" dirty="0">
                <a:solidFill>
                  <a:srgbClr val="3E3E3E"/>
                </a:solidFill>
                <a:latin typeface="Arial"/>
                <a:cs typeface="Arial"/>
              </a:rPr>
              <a:t>a specific task</a:t>
            </a:r>
            <a:endParaRPr sz="3000" dirty="0">
              <a:latin typeface="Arial"/>
              <a:cs typeface="Arial"/>
            </a:endParaRPr>
          </a:p>
          <a:p>
            <a:pPr marL="355600" marR="257810" indent="-342900">
              <a:lnSpc>
                <a:spcPct val="80000"/>
              </a:lnSpc>
              <a:spcBef>
                <a:spcPts val="74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Amendments to the record (i.e. m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istakes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 are crossed out (not erased or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ob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literated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), 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with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the correct information recorded alongside, along with the 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date &amp;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initials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of the individual making the</a:t>
            </a:r>
            <a:r>
              <a:rPr sz="30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correction</a:t>
            </a:r>
            <a:endParaRPr sz="3000" dirty="0">
              <a:latin typeface="Arial"/>
              <a:cs typeface="Arial"/>
            </a:endParaRPr>
          </a:p>
          <a:p>
            <a:pPr marL="355600" marR="5080" indent="-342900">
              <a:lnSpc>
                <a:spcPts val="288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Electronic records have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ability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to track 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who is making any correction and be able to  retain original information just as non-  electronic</a:t>
            </a:r>
            <a:r>
              <a:rPr sz="30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records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36714" y="5334000"/>
            <a:ext cx="1495043" cy="12504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80533" y="562131"/>
            <a:ext cx="39522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" dirty="0"/>
              <a:t>Technical</a:t>
            </a:r>
            <a:r>
              <a:rPr sz="4000" spc="-80" dirty="0"/>
              <a:t> </a:t>
            </a:r>
            <a:r>
              <a:rPr sz="4000" spc="-10" dirty="0"/>
              <a:t>Records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5234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0" dirty="0"/>
              <a:t>Why </a:t>
            </a:r>
            <a:r>
              <a:rPr sz="4000" dirty="0"/>
              <a:t>is Document </a:t>
            </a:r>
            <a:r>
              <a:rPr sz="4000" spc="-10" dirty="0"/>
              <a:t>Control</a:t>
            </a:r>
            <a:r>
              <a:rPr sz="4000" spc="-100" dirty="0"/>
              <a:t> </a:t>
            </a:r>
            <a:r>
              <a:rPr sz="4000" dirty="0"/>
              <a:t>needed?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1700" y="1393341"/>
            <a:ext cx="7764780" cy="391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50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700" spc="-5" dirty="0">
                <a:solidFill>
                  <a:srgbClr val="3E3E3E"/>
                </a:solidFill>
                <a:latin typeface="Arial"/>
                <a:cs typeface="Arial"/>
              </a:rPr>
              <a:t>ensure</a:t>
            </a:r>
            <a:r>
              <a:rPr sz="2700" spc="1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3E3E3E"/>
                </a:solidFill>
                <a:latin typeface="Arial"/>
                <a:cs typeface="Arial"/>
              </a:rPr>
              <a:t>that:</a:t>
            </a:r>
            <a:endParaRPr sz="2700" dirty="0">
              <a:latin typeface="Arial"/>
              <a:cs typeface="Arial"/>
            </a:endParaRPr>
          </a:p>
          <a:p>
            <a:pPr marL="755650" marR="45085" lvl="1" indent="-285750">
              <a:lnSpc>
                <a:spcPts val="2300"/>
              </a:lnSpc>
              <a:spcBef>
                <a:spcPts val="56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Management is aware of, and has approved, all  documents used by </a:t>
            </a:r>
            <a:r>
              <a:rPr sz="2400" spc="-15" dirty="0">
                <a:solidFill>
                  <a:srgbClr val="3E3E3E"/>
                </a:solidFill>
                <a:latin typeface="Arial"/>
                <a:cs typeface="Arial"/>
              </a:rPr>
              <a:t>staff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to guide them in their work  (</a:t>
            </a:r>
            <a:r>
              <a:rPr sz="2400" i="1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authority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  <a:p>
            <a:pPr marL="755650" marR="528955" lvl="1" indent="-285750">
              <a:lnSpc>
                <a:spcPct val="80000"/>
              </a:lnSpc>
              <a:spcBef>
                <a:spcPts val="60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All documents specifying procedures have been  checked by those with appropriate knowledge  (</a:t>
            </a:r>
            <a:r>
              <a:rPr sz="2400" i="1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accuracy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2400" dirty="0">
              <a:latin typeface="Arial"/>
              <a:cs typeface="Arial"/>
            </a:endParaRPr>
          </a:p>
          <a:p>
            <a:pPr marL="755650" marR="5080" lvl="1" indent="-285750">
              <a:lnSpc>
                <a:spcPct val="8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There is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 of all copies of documents,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so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that  they can be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Reviewed,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Withdrawn,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or</a:t>
            </a:r>
            <a:r>
              <a:rPr sz="2400" i="1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Amended</a:t>
            </a:r>
            <a:endParaRPr sz="2400" dirty="0">
              <a:latin typeface="Arial"/>
              <a:cs typeface="Arial"/>
            </a:endParaRPr>
          </a:p>
          <a:p>
            <a:pPr marL="1136015" lvl="2" indent="-208915">
              <a:lnSpc>
                <a:spcPct val="100000"/>
              </a:lnSpc>
              <a:spcBef>
                <a:spcPts val="10"/>
              </a:spcBef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They can be recalled and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updates</a:t>
            </a:r>
            <a:r>
              <a:rPr sz="20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issued</a:t>
            </a:r>
            <a:endParaRPr sz="2000" dirty="0">
              <a:latin typeface="Arial"/>
              <a:cs typeface="Arial"/>
            </a:endParaRPr>
          </a:p>
          <a:p>
            <a:pPr marL="1136015" marR="2075180" lvl="2" indent="-208915">
              <a:lnSpc>
                <a:spcPct val="100000"/>
              </a:lnSpc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So all copies reflect the same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procedure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(</a:t>
            </a:r>
            <a:r>
              <a:rPr sz="20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consistency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72200" y="4755641"/>
            <a:ext cx="1966721" cy="19667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5234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0" dirty="0"/>
              <a:t>Why </a:t>
            </a:r>
            <a:r>
              <a:rPr sz="4000" dirty="0"/>
              <a:t>is Document </a:t>
            </a:r>
            <a:r>
              <a:rPr sz="4000" spc="-10" dirty="0"/>
              <a:t>Control</a:t>
            </a:r>
            <a:r>
              <a:rPr sz="4000" spc="-100" dirty="0"/>
              <a:t> </a:t>
            </a:r>
            <a:r>
              <a:rPr sz="4000" dirty="0"/>
              <a:t>needed?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981911"/>
            <a:ext cx="4699635" cy="265938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Most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 importantly: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70"/>
              </a:spcBef>
            </a:pPr>
            <a:r>
              <a:rPr sz="3200" i="1" spc="-150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3200" i="1" spc="-10" dirty="0">
                <a:solidFill>
                  <a:srgbClr val="3E3E3E"/>
                </a:solidFill>
                <a:latin typeface="Arial"/>
                <a:cs typeface="Arial"/>
              </a:rPr>
              <a:t>ensure </a:t>
            </a:r>
            <a:r>
              <a:rPr sz="3200" i="1" spc="-5" dirty="0">
                <a:solidFill>
                  <a:srgbClr val="3E3E3E"/>
                </a:solidFill>
                <a:latin typeface="Arial"/>
                <a:cs typeface="Arial"/>
              </a:rPr>
              <a:t>that all staff </a:t>
            </a:r>
            <a:r>
              <a:rPr sz="3200" i="1" spc="-10" dirty="0">
                <a:solidFill>
                  <a:srgbClr val="3E3E3E"/>
                </a:solidFill>
                <a:latin typeface="Arial"/>
                <a:cs typeface="Arial"/>
              </a:rPr>
              <a:t>are  using </a:t>
            </a:r>
            <a:r>
              <a:rPr sz="3200" i="1" spc="-5" dirty="0">
                <a:solidFill>
                  <a:srgbClr val="3E3E3E"/>
                </a:solidFill>
                <a:latin typeface="Arial"/>
                <a:cs typeface="Arial"/>
              </a:rPr>
              <a:t>the most </a:t>
            </a:r>
            <a:r>
              <a:rPr sz="3200" i="1" spc="-10" dirty="0">
                <a:solidFill>
                  <a:srgbClr val="3E3E3E"/>
                </a:solidFill>
                <a:latin typeface="Arial"/>
                <a:cs typeface="Arial"/>
              </a:rPr>
              <a:t>current  </a:t>
            </a:r>
            <a:r>
              <a:rPr sz="3200" i="1" spc="-110" dirty="0">
                <a:solidFill>
                  <a:srgbClr val="3E3E3E"/>
                </a:solidFill>
                <a:latin typeface="Arial"/>
                <a:cs typeface="Arial"/>
              </a:rPr>
              <a:t>SOP, </a:t>
            </a:r>
            <a:r>
              <a:rPr sz="3200" i="1" spc="-5" dirty="0">
                <a:solidFill>
                  <a:srgbClr val="3E3E3E"/>
                </a:solidFill>
                <a:latin typeface="Arial"/>
                <a:cs typeface="Arial"/>
              </a:rPr>
              <a:t>form, </a:t>
            </a:r>
            <a:r>
              <a:rPr sz="3200" i="1" spc="-10" dirty="0">
                <a:solidFill>
                  <a:srgbClr val="3E3E3E"/>
                </a:solidFill>
                <a:latin typeface="Arial"/>
                <a:cs typeface="Arial"/>
              </a:rPr>
              <a:t>policy or  related document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33219" y="1991863"/>
            <a:ext cx="3237044" cy="33535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5583"/>
            <a:ext cx="80810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dirty="0"/>
              <a:t>does a Documentation </a:t>
            </a:r>
            <a:r>
              <a:rPr spc="-15" dirty="0"/>
              <a:t>System</a:t>
            </a:r>
            <a:r>
              <a:rPr spc="-50" dirty="0"/>
              <a:t> </a:t>
            </a:r>
            <a:r>
              <a:rPr dirty="0"/>
              <a:t>Do?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902" y="1775713"/>
            <a:ext cx="3799204" cy="298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4986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It 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is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a mechanism</a:t>
            </a:r>
            <a:r>
              <a:rPr sz="28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for  defining the QMS so  that 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it</a:t>
            </a:r>
            <a:r>
              <a:rPr sz="28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is:</a:t>
            </a:r>
            <a:endParaRPr sz="28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85"/>
              </a:spcBef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Consistent</a:t>
            </a:r>
            <a:r>
              <a:rPr sz="2400" spc="-1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system</a:t>
            </a:r>
            <a:endParaRPr sz="24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80"/>
              </a:spcBef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Secure</a:t>
            </a:r>
            <a:r>
              <a:rPr sz="2400" spc="-1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system</a:t>
            </a:r>
            <a:endParaRPr sz="2400" dirty="0">
              <a:latin typeface="Arial"/>
              <a:cs typeface="Arial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One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can be</a:t>
            </a:r>
            <a:r>
              <a:rPr sz="2400" spc="-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easily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 Monitored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74996" y="1775713"/>
            <a:ext cx="3748404" cy="2124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It 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is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a means to  communicate to</a:t>
            </a:r>
            <a:r>
              <a:rPr sz="28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E3E3E"/>
                </a:solidFill>
                <a:latin typeface="Arial"/>
                <a:cs typeface="Arial"/>
              </a:rPr>
              <a:t>staff:</a:t>
            </a:r>
            <a:endParaRPr sz="28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8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Their</a:t>
            </a:r>
            <a:r>
              <a:rPr sz="24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responsibilities</a:t>
            </a:r>
            <a:endParaRPr sz="2400" dirty="0">
              <a:latin typeface="Arial"/>
              <a:cs typeface="Arial"/>
            </a:endParaRPr>
          </a:p>
          <a:p>
            <a:pPr marL="755650" marR="72390" lvl="1" indent="-285750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What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procedures</a:t>
            </a:r>
            <a:r>
              <a:rPr sz="2400" u="heavy" spc="-6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and  policies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 to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follow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65420" y="4426458"/>
            <a:ext cx="3355085" cy="22867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Can </a:t>
            </a:r>
            <a:r>
              <a:rPr spc="-25" dirty="0"/>
              <a:t>you </a:t>
            </a:r>
            <a:r>
              <a:rPr spc="-20" dirty="0"/>
              <a:t>have </a:t>
            </a:r>
            <a:r>
              <a:rPr spc="-5" dirty="0"/>
              <a:t>Checklists, </a:t>
            </a:r>
            <a:r>
              <a:rPr spc="-30" dirty="0"/>
              <a:t>Templates,  </a:t>
            </a:r>
            <a:r>
              <a:rPr dirty="0"/>
              <a:t>and </a:t>
            </a:r>
            <a:r>
              <a:rPr spc="-15" dirty="0"/>
              <a:t>Forms?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2154427"/>
            <a:ext cx="4410710" cy="3749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Absolutely!</a:t>
            </a:r>
            <a:endParaRPr sz="2600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They can be controlled in  the same manner as  Standard Operating  Procedures (SOPs),  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policies,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other 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documents by making them  attachments to the</a:t>
            </a:r>
            <a:r>
              <a:rPr sz="2600" spc="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SOP</a:t>
            </a:r>
            <a:endParaRPr sz="2600" dirty="0">
              <a:latin typeface="Arial"/>
              <a:cs typeface="Arial"/>
            </a:endParaRPr>
          </a:p>
          <a:p>
            <a:pPr marL="355600" marR="223520" indent="-342900" algn="just">
              <a:lnSpc>
                <a:spcPct val="80000"/>
              </a:lnSpc>
              <a:spcBef>
                <a:spcPts val="625"/>
              </a:spcBef>
              <a:buChar char="•"/>
              <a:tabLst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OR by identifying them as  an independent document  in the document</a:t>
            </a:r>
            <a:r>
              <a:rPr sz="26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system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07608" y="3118104"/>
            <a:ext cx="2569464" cy="2414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7900" y="654811"/>
            <a:ext cx="68243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Why </a:t>
            </a:r>
            <a:r>
              <a:rPr dirty="0"/>
              <a:t>do </a:t>
            </a:r>
            <a:r>
              <a:rPr spc="-15" dirty="0"/>
              <a:t>we </a:t>
            </a:r>
            <a:r>
              <a:rPr spc="-20" dirty="0"/>
              <a:t>have </a:t>
            </a:r>
            <a:r>
              <a:rPr spc="-35" dirty="0"/>
              <a:t>to </a:t>
            </a:r>
            <a:r>
              <a:rPr dirty="0"/>
              <a:t>record </a:t>
            </a:r>
            <a:r>
              <a:rPr spc="-5" dirty="0"/>
              <a:t>so much  information?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4466" y="2045461"/>
            <a:ext cx="5062220" cy="379911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5244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Reproducibility provides  confidence in results and assures  that results are not erroneous or  random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in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nature and is one of the  main principles of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scientific  method</a:t>
            </a:r>
            <a:endParaRPr sz="2400" dirty="0">
              <a:latin typeface="Arial"/>
              <a:cs typeface="Arial"/>
            </a:endParaRPr>
          </a:p>
          <a:p>
            <a:pPr marL="355600" marR="5080" indent="-342900">
              <a:lnSpc>
                <a:spcPts val="259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F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or results to be  reproduced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it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is necessary to know (document) all the conditions (instruments used, environmental conditions, etc.) used to generate original</a:t>
            </a:r>
            <a:r>
              <a:rPr sz="24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9800" y="2057400"/>
            <a:ext cx="2895600" cy="3143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3139" y="292186"/>
            <a:ext cx="82550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Why </a:t>
            </a:r>
            <a:r>
              <a:rPr dirty="0"/>
              <a:t>do </a:t>
            </a:r>
            <a:r>
              <a:rPr spc="-15" dirty="0"/>
              <a:t>we </a:t>
            </a:r>
            <a:r>
              <a:rPr spc="-20" dirty="0"/>
              <a:t>have </a:t>
            </a:r>
            <a:r>
              <a:rPr spc="-35" dirty="0"/>
              <a:t>to </a:t>
            </a:r>
            <a:r>
              <a:rPr dirty="0"/>
              <a:t>record </a:t>
            </a:r>
            <a:r>
              <a:rPr spc="-5" dirty="0"/>
              <a:t>so much  information?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414866"/>
            <a:ext cx="4151629" cy="4570482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marR="5080" indent="-342900">
              <a:spcBef>
                <a:spcPts val="72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Documenting, or being  able to trace back, all the  conditions that existed  when the original analysis  was done is how  laboratories can assure  their results can be  reproduced</a:t>
            </a:r>
            <a:endParaRPr sz="2600" dirty="0">
              <a:latin typeface="Arial"/>
              <a:cs typeface="Arial"/>
            </a:endParaRPr>
          </a:p>
          <a:p>
            <a:pPr marL="355600" marR="814069" indent="-342900">
              <a:spcBef>
                <a:spcPts val="6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This is why so much  record keeping is  necessary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62600" y="2914650"/>
            <a:ext cx="2895600" cy="2171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66935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Controlling </a:t>
            </a:r>
            <a:r>
              <a:rPr sz="4000" dirty="0"/>
              <a:t>Documents</a:t>
            </a:r>
            <a:r>
              <a:rPr sz="4000" spc="-100" dirty="0"/>
              <a:t> </a:t>
            </a:r>
            <a:r>
              <a:rPr sz="4000" dirty="0"/>
              <a:t>Means: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757916"/>
            <a:ext cx="7837170" cy="414274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Hav</a:t>
            </a:r>
            <a:r>
              <a:rPr lang="en-US" sz="3000" spc="-5" dirty="0">
                <a:solidFill>
                  <a:srgbClr val="3E3E3E"/>
                </a:solidFill>
                <a:latin typeface="Arial"/>
                <a:cs typeface="Arial"/>
              </a:rPr>
              <a:t>ing a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system</a:t>
            </a:r>
            <a:r>
              <a:rPr sz="30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that:</a:t>
            </a:r>
            <a:endParaRPr sz="30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20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Identifies the current revision</a:t>
            </a:r>
            <a:r>
              <a:rPr sz="2600" spc="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status</a:t>
            </a:r>
            <a:endParaRPr sz="26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310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Determines the 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location</a:t>
            </a:r>
            <a:r>
              <a:rPr lang="en-US" sz="2600" spc="-10" dirty="0">
                <a:solidFill>
                  <a:srgbClr val="3E3E3E"/>
                </a:solidFill>
                <a:latin typeface="Arial"/>
                <a:cs typeface="Arial"/>
              </a:rPr>
              <a:t>(s)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of the</a:t>
            </a:r>
            <a:r>
              <a:rPr sz="2600" spc="10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document</a:t>
            </a:r>
            <a:endParaRPr sz="2600" dirty="0">
              <a:latin typeface="Arial"/>
              <a:cs typeface="Arial"/>
            </a:endParaRPr>
          </a:p>
          <a:p>
            <a:pPr marL="755650" marR="843915" lvl="1" indent="-285750">
              <a:lnSpc>
                <a:spcPts val="2810"/>
              </a:lnSpc>
              <a:spcBef>
                <a:spcPts val="665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Is updated to ensure no invalid or obsolete  documents are in</a:t>
            </a:r>
            <a:r>
              <a:rPr sz="2600" spc="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2600" dirty="0">
              <a:latin typeface="Arial"/>
              <a:cs typeface="Arial"/>
            </a:endParaRPr>
          </a:p>
          <a:p>
            <a:pPr marL="1155065" marR="5080" lvl="2" indent="-227965">
              <a:lnSpc>
                <a:spcPts val="2380"/>
              </a:lnSpc>
              <a:spcBef>
                <a:spcPts val="535"/>
              </a:spcBef>
              <a:buChar char="•"/>
              <a:tabLst>
                <a:tab pos="1155065" algn="l"/>
                <a:tab pos="11557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Obsolete or archived documents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must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retained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per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retention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policies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either legal or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knowledge  purposes and must be suitably marked (electronic or  hardcopies)</a:t>
            </a:r>
            <a:endParaRPr sz="2200" dirty="0">
              <a:latin typeface="Arial"/>
              <a:cs typeface="Arial"/>
            </a:endParaRPr>
          </a:p>
          <a:p>
            <a:pPr marL="1155065" marR="424180" lvl="2" indent="-227965">
              <a:lnSpc>
                <a:spcPts val="2380"/>
              </a:lnSpc>
              <a:spcBef>
                <a:spcPts val="509"/>
              </a:spcBef>
              <a:buChar char="•"/>
              <a:tabLst>
                <a:tab pos="1155065" algn="l"/>
                <a:tab pos="115570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Obsolete or archived documents must be</a:t>
            </a:r>
            <a:r>
              <a:rPr sz="22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promptly  removed from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all points of</a:t>
            </a:r>
            <a:r>
              <a:rPr sz="22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9044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Abbreviations, </a:t>
            </a:r>
            <a:r>
              <a:rPr sz="4000" spc="-40" dirty="0"/>
              <a:t>Terms, </a:t>
            </a:r>
            <a:r>
              <a:rPr sz="4000" dirty="0"/>
              <a:t>and</a:t>
            </a:r>
            <a:r>
              <a:rPr sz="4000" spc="-50" dirty="0"/>
              <a:t> </a:t>
            </a:r>
            <a:r>
              <a:rPr sz="4000" spc="-20" dirty="0"/>
              <a:t>Acronyms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1700" y="1794626"/>
            <a:ext cx="774700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Documents-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say what will be</a:t>
            </a:r>
            <a:r>
              <a:rPr sz="2500" spc="-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done</a:t>
            </a:r>
            <a:endParaRPr sz="2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Policies-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rule of what will be</a:t>
            </a:r>
            <a:r>
              <a:rPr sz="25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done</a:t>
            </a:r>
            <a:endParaRPr sz="2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Procedures-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how it will be</a:t>
            </a:r>
            <a:r>
              <a:rPr sz="25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done</a:t>
            </a:r>
            <a:endParaRPr sz="2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500" b="1" dirty="0">
                <a:solidFill>
                  <a:srgbClr val="3E3E3E"/>
                </a:solidFill>
                <a:latin typeface="Arial"/>
                <a:cs typeface="Arial"/>
              </a:rPr>
              <a:t>e.g.-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example (clarifying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a</a:t>
            </a:r>
            <a:r>
              <a:rPr sz="25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statement)</a:t>
            </a:r>
            <a:endParaRPr sz="2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500" b="1" dirty="0">
                <a:solidFill>
                  <a:srgbClr val="3E3E3E"/>
                </a:solidFill>
                <a:latin typeface="Arial"/>
                <a:cs typeface="Arial"/>
              </a:rPr>
              <a:t>i.e.-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in other words (in essence;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a finite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list)</a:t>
            </a:r>
            <a:endParaRPr sz="2500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QMS-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Quality Management System;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500" spc="-30" dirty="0">
                <a:solidFill>
                  <a:srgbClr val="3E3E3E"/>
                </a:solidFill>
                <a:latin typeface="Arial"/>
                <a:cs typeface="Arial"/>
              </a:rPr>
              <a:t>quality, 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administrative and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technical systems that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govern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the 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operations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of the</a:t>
            </a:r>
            <a:r>
              <a:rPr sz="25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laboratory</a:t>
            </a:r>
            <a:endParaRPr sz="25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Records-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“proof” of what you are doing/have</a:t>
            </a:r>
            <a:r>
              <a:rPr sz="25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done</a:t>
            </a:r>
            <a:endParaRPr sz="25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b="1" spc="-5" dirty="0">
                <a:solidFill>
                  <a:srgbClr val="3E3E3E"/>
                </a:solidFill>
                <a:latin typeface="Arial"/>
                <a:cs typeface="Arial"/>
              </a:rPr>
              <a:t>SOP-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Standard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Operating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 Procedure</a:t>
            </a:r>
            <a:endParaRPr sz="25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812791" y="3927347"/>
            <a:ext cx="4635246" cy="2631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0617" y="466281"/>
            <a:ext cx="379285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QMS</a:t>
            </a:r>
            <a:r>
              <a:rPr sz="4000" spc="-85" dirty="0"/>
              <a:t> </a:t>
            </a:r>
            <a:r>
              <a:rPr sz="4000" dirty="0"/>
              <a:t>Documents: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xfrm>
            <a:off x="825839" y="1514323"/>
            <a:ext cx="3721100" cy="417576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55600" marR="54610" indent="-342900">
              <a:lnSpc>
                <a:spcPts val="2810"/>
              </a:lnSpc>
              <a:spcBef>
                <a:spcPts val="45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Must accurately reflect  all phases of current  </a:t>
            </a:r>
            <a:r>
              <a:rPr spc="-10" dirty="0"/>
              <a:t>laboratory activities,  </a:t>
            </a:r>
            <a:r>
              <a:rPr spc="-5" dirty="0"/>
              <a:t>including:</a:t>
            </a:r>
          </a:p>
          <a:p>
            <a:pPr marL="755650" lvl="1" indent="-285750">
              <a:lnSpc>
                <a:spcPct val="100000"/>
              </a:lnSpc>
              <a:spcBef>
                <a:spcPts val="229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Assessing data</a:t>
            </a:r>
            <a:r>
              <a:rPr sz="2200" spc="-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integrity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65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Corrective</a:t>
            </a:r>
            <a:r>
              <a:rPr sz="22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actions</a:t>
            </a:r>
            <a:endParaRPr sz="2200" dirty="0">
              <a:latin typeface="Arial"/>
              <a:cs typeface="Arial"/>
            </a:endParaRPr>
          </a:p>
          <a:p>
            <a:pPr marL="755650" marR="626110" lvl="1" indent="-285750">
              <a:lnSpc>
                <a:spcPts val="2380"/>
              </a:lnSpc>
              <a:spcBef>
                <a:spcPts val="560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Handling</a:t>
            </a:r>
            <a:r>
              <a:rPr sz="22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customer  complaints</a:t>
            </a:r>
            <a:endParaRPr sz="2200" dirty="0">
              <a:latin typeface="Arial"/>
              <a:cs typeface="Arial"/>
            </a:endParaRPr>
          </a:p>
          <a:p>
            <a:pPr marL="755650" marR="454659" lvl="1" indent="-285750">
              <a:lnSpc>
                <a:spcPts val="2380"/>
              </a:lnSpc>
              <a:spcBef>
                <a:spcPts val="520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All methods (from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SOPs to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administration and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support</a:t>
            </a:r>
            <a:r>
              <a:rPr sz="22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procedures)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1407" y="1488639"/>
            <a:ext cx="4085590" cy="2356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May be a copy of a  published or referenced  method</a:t>
            </a:r>
            <a:endParaRPr sz="2600" dirty="0">
              <a:latin typeface="Arial"/>
              <a:cs typeface="Arial"/>
            </a:endParaRPr>
          </a:p>
          <a:p>
            <a:pPr marL="755650" marR="372110" indent="-285750">
              <a:lnSpc>
                <a:spcPct val="100000"/>
              </a:lnSpc>
              <a:spcBef>
                <a:spcPts val="545"/>
              </a:spcBef>
              <a:tabLst>
                <a:tab pos="755015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–	Modifications must</a:t>
            </a:r>
            <a:r>
              <a:rPr sz="2200" spc="-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be  clearly</a:t>
            </a:r>
            <a:r>
              <a:rPr sz="22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described</a:t>
            </a:r>
            <a:endParaRPr lang="en-US" sz="2200" dirty="0">
              <a:solidFill>
                <a:srgbClr val="3E3E3E"/>
              </a:solidFill>
              <a:latin typeface="Arial"/>
              <a:cs typeface="Arial"/>
            </a:endParaRPr>
          </a:p>
          <a:p>
            <a:pPr marL="755650" marR="372110" indent="-285750">
              <a:lnSpc>
                <a:spcPct val="100000"/>
              </a:lnSpc>
              <a:spcBef>
                <a:spcPts val="545"/>
              </a:spcBef>
              <a:tabLst>
                <a:tab pos="755015" algn="l"/>
              </a:tabLst>
            </a:pPr>
            <a:r>
              <a:rPr lang="en-US" sz="2200" dirty="0">
                <a:solidFill>
                  <a:srgbClr val="3E3E3E"/>
                </a:solidFill>
                <a:latin typeface="Arial"/>
                <a:cs typeface="Arial"/>
              </a:rPr>
              <a:t>–  Source must be given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5583"/>
            <a:ext cx="82550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In </a:t>
            </a:r>
            <a:r>
              <a:rPr sz="4000" spc="-5" dirty="0"/>
              <a:t>Conclusion: </a:t>
            </a:r>
            <a:r>
              <a:rPr lang="en-US" sz="4000" spc="-5" dirty="0"/>
              <a:t>The </a:t>
            </a:r>
            <a:r>
              <a:rPr sz="4000" spc="-5" dirty="0"/>
              <a:t>Purpose </a:t>
            </a:r>
            <a:r>
              <a:rPr sz="4000" dirty="0"/>
              <a:t>of</a:t>
            </a:r>
            <a:r>
              <a:rPr sz="4000" spc="-105" dirty="0"/>
              <a:t> </a:t>
            </a:r>
            <a:r>
              <a:rPr sz="4000" spc="-5" dirty="0"/>
              <a:t>Controlled  </a:t>
            </a:r>
            <a:r>
              <a:rPr sz="4000" dirty="0"/>
              <a:t>Documents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2140" y="2021340"/>
            <a:ext cx="7840345" cy="4237699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34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14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establish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 systematic process for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documents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to</a:t>
            </a:r>
            <a:r>
              <a:rPr sz="2000" spc="1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be:</a:t>
            </a:r>
            <a:endParaRPr sz="20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04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Developed</a:t>
            </a:r>
            <a:endParaRPr sz="16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190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Approved</a:t>
            </a:r>
            <a:endParaRPr sz="16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19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Edited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2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14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assure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they</a:t>
            </a:r>
            <a:r>
              <a:rPr sz="2000" spc="10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are:</a:t>
            </a:r>
            <a:endParaRPr sz="2000" dirty="0">
              <a:latin typeface="Arial"/>
              <a:cs typeface="Arial"/>
            </a:endParaRPr>
          </a:p>
          <a:p>
            <a:pPr marL="755650" marR="510540" lvl="1" indent="-285750">
              <a:lnSpc>
                <a:spcPts val="1730"/>
              </a:lnSpc>
              <a:spcBef>
                <a:spcPts val="420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Up-to-date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, which is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especially important to many regulatory agencies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 using standards (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e.g., 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ALAC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,  </a:t>
            </a:r>
            <a:r>
              <a:rPr sz="1600" spc="-40" dirty="0">
                <a:solidFill>
                  <a:srgbClr val="3E3E3E"/>
                </a:solidFill>
                <a:latin typeface="Arial"/>
                <a:cs typeface="Arial"/>
              </a:rPr>
              <a:t>NELAP,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AIHA, ISO,</a:t>
            </a:r>
            <a:r>
              <a:rPr sz="1600" spc="-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etc.)</a:t>
            </a:r>
            <a:endParaRPr sz="1600" dirty="0">
              <a:latin typeface="Arial"/>
              <a:cs typeface="Arial"/>
            </a:endParaRPr>
          </a:p>
          <a:p>
            <a:pPr marL="755650" marR="226060" lvl="1" indent="-285750">
              <a:lnSpc>
                <a:spcPts val="1730"/>
              </a:lnSpc>
              <a:spcBef>
                <a:spcPts val="380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Reviewed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 and where </a:t>
            </a:r>
            <a:r>
              <a:rPr sz="1600" spc="-15" dirty="0">
                <a:solidFill>
                  <a:srgbClr val="3E3E3E"/>
                </a:solidFill>
                <a:latin typeface="Arial"/>
                <a:cs typeface="Arial"/>
              </a:rPr>
              <a:t>necessary,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revised, in the proper timeframe (at an  optimum minimum timeframe or as specified by the standard or client)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.  As an example, one laboratory decided to review its: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15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Quality</a:t>
            </a:r>
            <a:r>
              <a:rPr sz="14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Manual-annually</a:t>
            </a:r>
            <a:endParaRPr sz="1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16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Standard Operating Procedures-biennially (every 2</a:t>
            </a:r>
            <a:r>
              <a:rPr sz="1400" spc="-6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years)</a:t>
            </a:r>
            <a:endParaRPr sz="1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17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Policies (e.g., Quality Assurance Section Plans, etc.) every 3</a:t>
            </a:r>
            <a:r>
              <a:rPr sz="1400" spc="-114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years</a:t>
            </a:r>
            <a:endParaRPr sz="1400" dirty="0">
              <a:latin typeface="Arial"/>
              <a:cs typeface="Arial"/>
            </a:endParaRPr>
          </a:p>
          <a:p>
            <a:pPr marL="755650" marR="727075" lvl="1" indent="-285750">
              <a:lnSpc>
                <a:spcPts val="1730"/>
              </a:lnSpc>
              <a:spcBef>
                <a:spcPts val="400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Uniquely identified (e.g., index 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#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in 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document control system 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such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as  iPassport™)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Authorized documents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must be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available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staff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who will use</a:t>
            </a:r>
            <a:r>
              <a:rPr sz="2000" spc="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them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04202" y="1485653"/>
            <a:ext cx="2514600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24815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References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2140" y="2021408"/>
            <a:ext cx="8303260" cy="142667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800" spc="-10" dirty="0">
                <a:solidFill>
                  <a:srgbClr val="3E3E3E"/>
                </a:solidFill>
                <a:latin typeface="Arial"/>
                <a:cs typeface="Arial"/>
              </a:rPr>
              <a:t>ISO/IEC 17025:2017</a:t>
            </a:r>
          </a:p>
          <a:p>
            <a:pPr marL="755650" lvl="1" indent="-285750">
              <a:spcBef>
                <a:spcPts val="1280"/>
              </a:spcBef>
              <a:buClr>
                <a:srgbClr val="3E3E3E"/>
              </a:buClr>
              <a:buFontTx/>
              <a:buChar char="–"/>
              <a:tabLst>
                <a:tab pos="755650" algn="l"/>
              </a:tabLst>
            </a:pPr>
            <a:r>
              <a:rPr lang="en-US" sz="2400" spc="-10" dirty="0">
                <a:solidFill>
                  <a:srgbClr val="3E3E3E"/>
                </a:solidFill>
                <a:latin typeface="Arial"/>
                <a:cs typeface="Arial"/>
                <a:hlinkClick r:id="rId3"/>
              </a:rPr>
              <a:t>https://www.iso.org/standard/66912.html</a:t>
            </a:r>
            <a:r>
              <a:rPr lang="en-US" sz="24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354965" algn="l"/>
                <a:tab pos="355600" algn="l"/>
              </a:tabLst>
            </a:pPr>
            <a:endParaRPr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820" y="403032"/>
            <a:ext cx="25184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Documents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6236" y="1127822"/>
            <a:ext cx="4310127" cy="413959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Documents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are controlled  within the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Quality Management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System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(QMS)</a:t>
            </a:r>
            <a:endParaRPr lang="en-US" sz="2000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355600" marR="5080" indent="-342900"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000" dirty="0">
                <a:latin typeface="Arial"/>
                <a:cs typeface="Arial"/>
              </a:rPr>
              <a:t>ISO/IEC 17025:2017 5.5 c)</a:t>
            </a:r>
          </a:p>
          <a:p>
            <a:pPr marL="12700" marR="5080">
              <a:spcBef>
                <a:spcPts val="560"/>
              </a:spcBef>
              <a:tabLst>
                <a:tab pos="354965" algn="l"/>
                <a:tab pos="355600" algn="l"/>
              </a:tabLst>
            </a:pPr>
            <a:r>
              <a:rPr lang="en-US" sz="2000" dirty="0">
                <a:latin typeface="Arial"/>
                <a:cs typeface="Arial"/>
              </a:rPr>
              <a:t>	“document its procedures to the  	extent necessary to ensure 	consistent application of laboratory 	activities and the validity of the 	results”</a:t>
            </a:r>
          </a:p>
          <a:p>
            <a:pPr marL="354965" indent="-342265">
              <a:spcBef>
                <a:spcPts val="1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What is the</a:t>
            </a:r>
            <a:r>
              <a:rPr sz="20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QMS?</a:t>
            </a:r>
            <a:endParaRPr sz="2000" dirty="0">
              <a:latin typeface="Arial"/>
              <a:cs typeface="Arial"/>
            </a:endParaRPr>
          </a:p>
          <a:p>
            <a:pPr marL="755650" marR="57150" lvl="1" indent="-285750">
              <a:spcBef>
                <a:spcPts val="420"/>
              </a:spcBef>
              <a:buChar char="–"/>
              <a:tabLst>
                <a:tab pos="755015" algn="l"/>
                <a:tab pos="755650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Every part of the laboratory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that 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management</a:t>
            </a:r>
            <a:r>
              <a:rPr sz="17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oversees</a:t>
            </a:r>
            <a:endParaRPr sz="1700" dirty="0">
              <a:latin typeface="Arial"/>
              <a:cs typeface="Arial"/>
            </a:endParaRPr>
          </a:p>
          <a:p>
            <a:pPr marL="755015" lvl="1" indent="-285115">
              <a:buChar char="–"/>
              <a:tabLst>
                <a:tab pos="755015" algn="l"/>
                <a:tab pos="755650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Essentially</a:t>
            </a:r>
            <a:r>
              <a:rPr sz="17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everything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56760" y="1083839"/>
            <a:ext cx="4126739" cy="5246308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45720" indent="-342900">
              <a:spcBef>
                <a:spcPts val="630"/>
              </a:spcBef>
              <a:buChar char="•"/>
              <a:tabLst>
                <a:tab pos="354965" algn="l"/>
                <a:tab pos="356235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When ‘define’ and</a:t>
            </a:r>
            <a:r>
              <a:rPr sz="2200" spc="-1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‘specify’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are used in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ISO/IEC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17025— it means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laboratory is expected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build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document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that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defines or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specifies that  “issue/item”</a:t>
            </a:r>
            <a:endParaRPr sz="2200" dirty="0">
              <a:latin typeface="Arial"/>
              <a:cs typeface="Arial"/>
            </a:endParaRPr>
          </a:p>
          <a:p>
            <a:pPr marL="469900">
              <a:spcBef>
                <a:spcPts val="1215"/>
              </a:spcBef>
              <a:tabLst>
                <a:tab pos="755015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–	ISO/IEC 17025:20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r>
              <a:rPr sz="1700" spc="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1700" spc="50" dirty="0">
                <a:solidFill>
                  <a:srgbClr val="3E3E3E"/>
                </a:solidFill>
                <a:latin typeface="Arial"/>
                <a:cs typeface="Arial"/>
              </a:rPr>
              <a:t>5.5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a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1700" dirty="0">
              <a:latin typeface="Arial"/>
              <a:cs typeface="Arial"/>
            </a:endParaRPr>
          </a:p>
          <a:p>
            <a:pPr marL="755650" marR="181610">
              <a:spcBef>
                <a:spcPts val="200"/>
              </a:spcBef>
            </a:pP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“</a:t>
            </a:r>
            <a:r>
              <a:rPr sz="1700" u="heavy" spc="-10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define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the organization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and 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management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structure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of the  </a:t>
            </a:r>
            <a:r>
              <a:rPr sz="1700" spc="-20" dirty="0">
                <a:solidFill>
                  <a:srgbClr val="3E3E3E"/>
                </a:solidFill>
                <a:latin typeface="Arial"/>
                <a:cs typeface="Arial"/>
              </a:rPr>
              <a:t>laboratory,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its place in 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any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  parent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organization,</a:t>
            </a:r>
            <a:r>
              <a:rPr sz="1700" spc="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etc…”</a:t>
            </a:r>
            <a:endParaRPr sz="1700" dirty="0">
              <a:latin typeface="Arial"/>
              <a:cs typeface="Arial"/>
            </a:endParaRPr>
          </a:p>
          <a:p>
            <a:pPr marL="469265">
              <a:tabLst>
                <a:tab pos="755015" algn="l"/>
              </a:tabLst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–	ISO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/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IEC 17025:20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r>
              <a:rPr sz="1700" spc="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1700" spc="55" dirty="0">
                <a:solidFill>
                  <a:srgbClr val="3E3E3E"/>
                </a:solidFill>
                <a:latin typeface="Arial"/>
                <a:cs typeface="Arial"/>
              </a:rPr>
              <a:t>5.5 b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1700" dirty="0">
              <a:latin typeface="Arial"/>
              <a:cs typeface="Arial"/>
            </a:endParaRPr>
          </a:p>
          <a:p>
            <a:pPr marL="755650" marR="5080">
              <a:spcBef>
                <a:spcPts val="195"/>
              </a:spcBef>
            </a:pP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“</a:t>
            </a:r>
            <a:r>
              <a:rPr sz="1700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specify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 the </a:t>
            </a:r>
            <a:r>
              <a:rPr sz="1700" spc="-10" dirty="0">
                <a:solidFill>
                  <a:srgbClr val="3E3E3E"/>
                </a:solidFill>
                <a:latin typeface="Arial"/>
                <a:cs typeface="Arial"/>
              </a:rPr>
              <a:t>responsibility,  authority </a:t>
            </a:r>
            <a:r>
              <a:rPr sz="1700" spc="-5" dirty="0">
                <a:solidFill>
                  <a:srgbClr val="3E3E3E"/>
                </a:solidFill>
                <a:latin typeface="Arial"/>
                <a:cs typeface="Arial"/>
              </a:rPr>
              <a:t>and interrelationship  of all personnel…”</a:t>
            </a:r>
            <a:r>
              <a:rPr lang="en-US" sz="1700" spc="-5" dirty="0">
                <a:solidFill>
                  <a:srgbClr val="3E3E3E"/>
                </a:solidFill>
                <a:latin typeface="Arial"/>
                <a:cs typeface="Arial"/>
              </a:rPr>
              <a:t>–   </a:t>
            </a:r>
          </a:p>
          <a:p>
            <a:pPr marL="755650" marR="5080">
              <a:spcBef>
                <a:spcPts val="195"/>
              </a:spcBef>
            </a:pPr>
            <a:endParaRPr lang="en-US" sz="1700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755650" marR="5080">
              <a:spcBef>
                <a:spcPts val="195"/>
              </a:spcBef>
            </a:pPr>
            <a:endParaRPr sz="17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86742" y="4799420"/>
            <a:ext cx="1779590" cy="15425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5583"/>
            <a:ext cx="80454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Quality Management </a:t>
            </a:r>
            <a:r>
              <a:rPr spc="-15" dirty="0"/>
              <a:t>System</a:t>
            </a:r>
            <a:r>
              <a:rPr spc="-60" dirty="0"/>
              <a:t> </a:t>
            </a:r>
            <a:r>
              <a:rPr dirty="0"/>
              <a:t>Documents</a:t>
            </a:r>
          </a:p>
        </p:txBody>
      </p:sp>
      <p:sp>
        <p:nvSpPr>
          <p:cNvPr id="4" name="object 4"/>
          <p:cNvSpPr/>
          <p:nvPr/>
        </p:nvSpPr>
        <p:spPr>
          <a:xfrm>
            <a:off x="842772" y="1557760"/>
            <a:ext cx="4186428" cy="4676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080264" y="1647105"/>
            <a:ext cx="3769360" cy="44977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What are Policies?</a:t>
            </a:r>
            <a:endParaRPr sz="2600" dirty="0">
              <a:latin typeface="Arial"/>
              <a:cs typeface="Arial"/>
            </a:endParaRPr>
          </a:p>
          <a:p>
            <a:pPr marL="755650" marR="254635" lvl="1" indent="-285750">
              <a:lnSpc>
                <a:spcPts val="2380"/>
              </a:lnSpc>
              <a:spcBef>
                <a:spcPts val="575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Rule of “what” you are  going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 do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What are</a:t>
            </a:r>
            <a:r>
              <a:rPr sz="26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Procedures?</a:t>
            </a:r>
            <a:endParaRPr sz="2600" dirty="0">
              <a:latin typeface="Arial"/>
              <a:cs typeface="Arial"/>
            </a:endParaRPr>
          </a:p>
          <a:p>
            <a:pPr marL="755650" marR="176530" lvl="1" indent="-285750">
              <a:lnSpc>
                <a:spcPts val="2380"/>
              </a:lnSpc>
              <a:spcBef>
                <a:spcPts val="580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“How”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you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are going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  do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it</a:t>
            </a:r>
            <a:endParaRPr sz="2200" dirty="0">
              <a:latin typeface="Arial"/>
              <a:cs typeface="Arial"/>
            </a:endParaRPr>
          </a:p>
          <a:p>
            <a:pPr marL="355600" marR="5080" indent="-342900">
              <a:lnSpc>
                <a:spcPts val="2810"/>
              </a:lnSpc>
              <a:spcBef>
                <a:spcPts val="6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How do you know you  are doing what you say  you</a:t>
            </a:r>
            <a:r>
              <a:rPr sz="26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do?</a:t>
            </a:r>
            <a:endParaRPr sz="26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35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Review</a:t>
            </a:r>
            <a:endParaRPr sz="22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65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Monitor</a:t>
            </a:r>
            <a:endParaRPr sz="22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65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Audit</a:t>
            </a:r>
            <a:r>
              <a:rPr sz="22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(evaluate)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98383" y="1962873"/>
            <a:ext cx="3462820" cy="3852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2133" y="618841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516" y="292040"/>
            <a:ext cx="85407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dirty="0"/>
              <a:t>is Document </a:t>
            </a:r>
            <a:r>
              <a:rPr spc="-10" dirty="0"/>
              <a:t>Control </a:t>
            </a:r>
            <a:r>
              <a:rPr dirty="0"/>
              <a:t>and a Document  </a:t>
            </a:r>
            <a:r>
              <a:rPr spc="-10" dirty="0"/>
              <a:t>Control </a:t>
            </a:r>
            <a:r>
              <a:rPr spc="-15" dirty="0"/>
              <a:t>System?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8716" y="1450356"/>
            <a:ext cx="3747135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Document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control </a:t>
            </a: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includes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355600" marR="677545" indent="-342900"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reviewing and approving 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documents prior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to</a:t>
            </a:r>
            <a:r>
              <a:rPr sz="1800" spc="-9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release</a:t>
            </a:r>
            <a:endParaRPr sz="1800" dirty="0">
              <a:latin typeface="Arial"/>
              <a:cs typeface="Arial"/>
            </a:endParaRPr>
          </a:p>
          <a:p>
            <a:pPr marL="355600" marR="169545" indent="-342900"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Reviewing documents and updated</a:t>
            </a:r>
          </a:p>
          <a:p>
            <a:pPr marL="355600" marR="169545" indent="-342900"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ensuring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changes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</a:t>
            </a:r>
            <a:r>
              <a:rPr sz="1800" spc="-1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revisions 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are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clearly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 identified</a:t>
            </a:r>
            <a:endParaRPr sz="1800" dirty="0">
              <a:latin typeface="Arial"/>
              <a:cs typeface="Arial"/>
            </a:endParaRPr>
          </a:p>
          <a:p>
            <a:pPr marL="355600" marR="5080" indent="-342900"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ensuring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only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the relevant  versions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of applicable documents  are available at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point of</a:t>
            </a:r>
            <a:r>
              <a:rPr sz="1800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1800" dirty="0">
              <a:latin typeface="Arial"/>
              <a:cs typeface="Arial"/>
            </a:endParaRPr>
          </a:p>
          <a:p>
            <a:pPr marL="355600" marR="144780" indent="-342900"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ensuring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documents are 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legible and identifiable;</a:t>
            </a:r>
            <a:r>
              <a:rPr sz="1800" spc="-1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uniquely  identified</a:t>
            </a:r>
            <a:endParaRPr sz="1800" dirty="0">
              <a:latin typeface="Arial"/>
              <a:cs typeface="Arial"/>
            </a:endParaRPr>
          </a:p>
          <a:p>
            <a:pPr marL="355600" marR="5080" indent="-342900" algn="just">
              <a:spcBef>
                <a:spcPts val="434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ensuring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external documents 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relevant to the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work are identified  and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controlled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10514" y="1631816"/>
            <a:ext cx="3862070" cy="4389663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335915" indent="-342900" algn="just">
              <a:spcBef>
                <a:spcPts val="530"/>
              </a:spcBef>
              <a:buFontTx/>
              <a:buChar char="•"/>
              <a:tabLst>
                <a:tab pos="355600" algn="l"/>
              </a:tabLst>
            </a:pPr>
            <a:r>
              <a:rPr lang="en-US" sz="1800" dirty="0">
                <a:solidFill>
                  <a:srgbClr val="3E3E3E"/>
                </a:solidFill>
                <a:latin typeface="Arial"/>
                <a:cs typeface="Arial"/>
              </a:rPr>
              <a:t>preventing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unintended use</a:t>
            </a:r>
            <a:r>
              <a:rPr lang="en-US" sz="1800" spc="-114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of  obsolete</a:t>
            </a:r>
            <a:r>
              <a:rPr lang="en-US" sz="18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documents and they are clearly identified</a:t>
            </a:r>
            <a:endParaRPr lang="en-US" sz="1800" dirty="0">
              <a:latin typeface="Arial"/>
              <a:cs typeface="Arial"/>
            </a:endParaRPr>
          </a:p>
          <a:p>
            <a:pPr marL="355600" marR="335915" indent="-342900" algn="just">
              <a:spcBef>
                <a:spcPts val="530"/>
              </a:spcBef>
              <a:buChar char="•"/>
              <a:tabLst>
                <a:tab pos="355600" algn="l"/>
              </a:tabLst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document control system is</a:t>
            </a:r>
            <a:r>
              <a:rPr sz="1800" spc="-19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a  system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used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to track, manage, 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and store</a:t>
            </a:r>
            <a:r>
              <a:rPr sz="18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documents.</a:t>
            </a: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  It can be:</a:t>
            </a:r>
            <a:endParaRPr sz="1800" dirty="0">
              <a:latin typeface="Arial"/>
              <a:cs typeface="Arial"/>
            </a:endParaRPr>
          </a:p>
          <a:p>
            <a:pPr marL="755650" marR="5080" lvl="1" indent="-285750">
              <a:spcBef>
                <a:spcPts val="38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manual-hands on with hard copies  and perhaps an 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A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ccess or 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E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xcel  list</a:t>
            </a:r>
            <a:endParaRPr sz="1600" dirty="0">
              <a:latin typeface="Arial"/>
              <a:cs typeface="Arial"/>
            </a:endParaRPr>
          </a:p>
          <a:p>
            <a:pPr marL="755650" marR="23495" lvl="1" indent="-285750">
              <a:spcBef>
                <a:spcPts val="385"/>
              </a:spcBef>
              <a:buChar char="–"/>
              <a:tabLst>
                <a:tab pos="755015" algn="l"/>
                <a:tab pos="755650" algn="l"/>
              </a:tabLst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or electronic, e.g. </a:t>
            </a: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software  solution that stores and archives  documents; oftentimes, has  tracking of documents through the  review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 approval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>, and even archival stages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4792" y="189269"/>
            <a:ext cx="856932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Which </a:t>
            </a:r>
            <a:r>
              <a:rPr dirty="0"/>
              <a:t>QMS Documents Need </a:t>
            </a:r>
            <a:r>
              <a:rPr spc="-35" dirty="0"/>
              <a:t>to </a:t>
            </a:r>
            <a:r>
              <a:rPr dirty="0"/>
              <a:t>be </a:t>
            </a:r>
            <a:r>
              <a:rPr spc="-15" dirty="0"/>
              <a:t>Covered  </a:t>
            </a:r>
            <a:r>
              <a:rPr spc="-25" dirty="0"/>
              <a:t>by </a:t>
            </a:r>
            <a:r>
              <a:rPr dirty="0"/>
              <a:t>a Document </a:t>
            </a:r>
            <a:r>
              <a:rPr spc="-10" dirty="0"/>
              <a:t>Control</a:t>
            </a:r>
            <a:r>
              <a:rPr spc="10" dirty="0"/>
              <a:t> </a:t>
            </a:r>
            <a:r>
              <a:rPr spc="-15" dirty="0"/>
              <a:t>System</a:t>
            </a:r>
            <a:r>
              <a:rPr lang="en-US" spc="-15" dirty="0"/>
              <a:t> (hard copy or digital)</a:t>
            </a:r>
            <a:r>
              <a:rPr spc="-15" dirty="0"/>
              <a:t>?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5266" y="1879852"/>
            <a:ext cx="3865879" cy="42569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55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Policy</a:t>
            </a:r>
            <a:r>
              <a:rPr sz="19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Statements</a:t>
            </a:r>
            <a:endParaRPr sz="19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Regulations and standards (e.g.,  AIHA, </a:t>
            </a: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ALACC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, </a:t>
            </a:r>
            <a:r>
              <a:rPr sz="1900" spc="-45" dirty="0">
                <a:solidFill>
                  <a:srgbClr val="3E3E3E"/>
                </a:solidFill>
                <a:latin typeface="Arial"/>
                <a:cs typeface="Arial"/>
              </a:rPr>
              <a:t>NELAP,</a:t>
            </a:r>
            <a:r>
              <a:rPr sz="19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ISO)</a:t>
            </a:r>
            <a:endParaRPr sz="19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References</a:t>
            </a:r>
            <a:endParaRPr sz="1900" dirty="0">
              <a:latin typeface="Arial"/>
              <a:cs typeface="Arial"/>
            </a:endParaRPr>
          </a:p>
          <a:p>
            <a:pPr marL="355600" marR="76200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Procedures, SOPs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(Internal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and  External);</a:t>
            </a:r>
            <a:r>
              <a:rPr sz="19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Instructions</a:t>
            </a:r>
            <a:endParaRPr sz="19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59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Job</a:t>
            </a:r>
            <a:r>
              <a:rPr sz="19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Descriptions</a:t>
            </a:r>
            <a:endParaRPr sz="1900" dirty="0">
              <a:latin typeface="Arial"/>
              <a:cs typeface="Arial"/>
            </a:endParaRPr>
          </a:p>
          <a:p>
            <a:pPr marL="355600" marR="1108710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Drawings,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Plans</a:t>
            </a: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 and  Schedules</a:t>
            </a:r>
            <a:endParaRPr sz="1900" dirty="0">
              <a:latin typeface="Arial"/>
              <a:cs typeface="Arial"/>
            </a:endParaRPr>
          </a:p>
          <a:p>
            <a:pPr marL="355600" marR="33020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Arrangements and Client  Specifications (e.g., 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Memorandum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of</a:t>
            </a:r>
            <a:r>
              <a:rPr sz="19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Understanding, 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Contracts,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Grants)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5280152" y="1910596"/>
            <a:ext cx="3783965" cy="419544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Notices, </a:t>
            </a:r>
            <a:r>
              <a:rPr dirty="0"/>
              <a:t>Memoranda</a:t>
            </a: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pc="-55" dirty="0"/>
              <a:t>Test</a:t>
            </a:r>
            <a:r>
              <a:rPr spc="-10" dirty="0"/>
              <a:t> </a:t>
            </a:r>
            <a:r>
              <a:rPr spc="-5" dirty="0"/>
              <a:t>Reports</a:t>
            </a: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30" dirty="0"/>
              <a:t>Textbooks</a:t>
            </a:r>
            <a:r>
              <a:rPr lang="en-US" spc="-30" dirty="0"/>
              <a:t>, Posters</a:t>
            </a: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Instrument </a:t>
            </a:r>
            <a:r>
              <a:rPr lang="en-US" spc="-5" dirty="0"/>
              <a:t>M</a:t>
            </a:r>
            <a:r>
              <a:rPr spc="-5" dirty="0"/>
              <a:t>anuals, </a:t>
            </a:r>
            <a:r>
              <a:rPr lang="en-US" spc="-5" dirty="0"/>
              <a:t>S</a:t>
            </a:r>
            <a:r>
              <a:rPr spc="-5" dirty="0"/>
              <a:t>oftware </a:t>
            </a:r>
            <a:r>
              <a:rPr dirty="0"/>
              <a:t>&amp;  </a:t>
            </a:r>
            <a:r>
              <a:rPr lang="en-US" dirty="0"/>
              <a:t>E</a:t>
            </a:r>
            <a:r>
              <a:rPr dirty="0"/>
              <a:t>quipment</a:t>
            </a:r>
            <a:r>
              <a:rPr spc="-5" dirty="0"/>
              <a:t> </a:t>
            </a:r>
            <a:r>
              <a:rPr dirty="0"/>
              <a:t>Manuals</a:t>
            </a:r>
          </a:p>
          <a:p>
            <a:pPr marL="355600" marR="508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Posters, </a:t>
            </a:r>
            <a:r>
              <a:rPr lang="en-US" spc="-5" dirty="0"/>
              <a:t>C</a:t>
            </a:r>
            <a:r>
              <a:rPr spc="-5" dirty="0"/>
              <a:t>harts, </a:t>
            </a:r>
            <a:r>
              <a:rPr lang="en-US" spc="-5" dirty="0"/>
              <a:t>D</a:t>
            </a:r>
            <a:r>
              <a:rPr spc="-5" dirty="0"/>
              <a:t>rawings, </a:t>
            </a:r>
            <a:r>
              <a:rPr lang="en-US" spc="-5" dirty="0"/>
              <a:t>T</a:t>
            </a:r>
            <a:r>
              <a:rPr dirty="0"/>
              <a:t>ables, </a:t>
            </a:r>
            <a:r>
              <a:rPr lang="en-US" dirty="0"/>
              <a:t>F</a:t>
            </a:r>
            <a:r>
              <a:rPr dirty="0"/>
              <a:t>orms</a:t>
            </a: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Specifications, Calibration</a:t>
            </a:r>
            <a:r>
              <a:rPr spc="-65" dirty="0"/>
              <a:t> </a:t>
            </a:r>
            <a:r>
              <a:rPr dirty="0"/>
              <a:t>tables</a:t>
            </a: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Flowcharts</a:t>
            </a: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Checklists</a:t>
            </a: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Excel </a:t>
            </a:r>
            <a:r>
              <a:rPr dirty="0"/>
              <a:t>spreadsheets </a:t>
            </a:r>
            <a:r>
              <a:rPr spc="-5" dirty="0"/>
              <a:t>with</a:t>
            </a:r>
            <a:r>
              <a:rPr spc="-80" dirty="0"/>
              <a:t> </a:t>
            </a:r>
            <a:r>
              <a:rPr dirty="0"/>
              <a:t>formulas</a:t>
            </a: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Audits</a:t>
            </a:r>
            <a:r>
              <a:rPr spc="-10" dirty="0"/>
              <a:t> </a:t>
            </a:r>
            <a:r>
              <a:rPr dirty="0"/>
              <a:t>(internal/external)</a:t>
            </a: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Software,</a:t>
            </a:r>
            <a:r>
              <a:rPr spc="-10" dirty="0"/>
              <a:t> </a:t>
            </a:r>
            <a:r>
              <a:rPr spc="-5" dirty="0"/>
              <a:t>etc.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138165" y="5042153"/>
            <a:ext cx="1768602" cy="18158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126735" y="5030723"/>
            <a:ext cx="1791970" cy="1838325"/>
          </a:xfrm>
          <a:custGeom>
            <a:avLst/>
            <a:gdLst/>
            <a:ahLst/>
            <a:cxnLst/>
            <a:rect l="l" t="t" r="r" b="b"/>
            <a:pathLst>
              <a:path w="1791970" h="1838325">
                <a:moveTo>
                  <a:pt x="1791462" y="422910"/>
                </a:moveTo>
                <a:lnTo>
                  <a:pt x="1789938" y="419862"/>
                </a:lnTo>
                <a:lnTo>
                  <a:pt x="1787652" y="419100"/>
                </a:lnTo>
                <a:lnTo>
                  <a:pt x="447294" y="762"/>
                </a:lnTo>
                <a:lnTo>
                  <a:pt x="444246" y="0"/>
                </a:lnTo>
                <a:lnTo>
                  <a:pt x="441960" y="1524"/>
                </a:lnTo>
                <a:lnTo>
                  <a:pt x="441198" y="3810"/>
                </a:lnTo>
                <a:lnTo>
                  <a:pt x="762" y="1412748"/>
                </a:lnTo>
                <a:lnTo>
                  <a:pt x="0" y="1415034"/>
                </a:lnTo>
                <a:lnTo>
                  <a:pt x="1524" y="1418082"/>
                </a:lnTo>
                <a:lnTo>
                  <a:pt x="3810" y="1418844"/>
                </a:lnTo>
                <a:lnTo>
                  <a:pt x="6858" y="1419794"/>
                </a:lnTo>
                <a:lnTo>
                  <a:pt x="6858" y="1409700"/>
                </a:lnTo>
                <a:lnTo>
                  <a:pt x="11371" y="1411108"/>
                </a:lnTo>
                <a:lnTo>
                  <a:pt x="444246" y="26358"/>
                </a:lnTo>
                <a:lnTo>
                  <a:pt x="444246" y="9906"/>
                </a:lnTo>
                <a:lnTo>
                  <a:pt x="450342" y="6858"/>
                </a:lnTo>
                <a:lnTo>
                  <a:pt x="450342" y="11808"/>
                </a:lnTo>
                <a:lnTo>
                  <a:pt x="1780091" y="426835"/>
                </a:lnTo>
                <a:lnTo>
                  <a:pt x="1781556" y="422148"/>
                </a:lnTo>
                <a:lnTo>
                  <a:pt x="1784604" y="428244"/>
                </a:lnTo>
                <a:lnTo>
                  <a:pt x="1784604" y="444696"/>
                </a:lnTo>
                <a:lnTo>
                  <a:pt x="1790700" y="425196"/>
                </a:lnTo>
                <a:lnTo>
                  <a:pt x="1791462" y="422910"/>
                </a:lnTo>
                <a:close/>
              </a:path>
              <a:path w="1791970" h="1838325">
                <a:moveTo>
                  <a:pt x="11371" y="1411108"/>
                </a:moveTo>
                <a:lnTo>
                  <a:pt x="6858" y="1409700"/>
                </a:lnTo>
                <a:lnTo>
                  <a:pt x="9906" y="1415796"/>
                </a:lnTo>
                <a:lnTo>
                  <a:pt x="11371" y="1411108"/>
                </a:lnTo>
                <a:close/>
              </a:path>
              <a:path w="1791970" h="1838325">
                <a:moveTo>
                  <a:pt x="1342746" y="1826642"/>
                </a:moveTo>
                <a:lnTo>
                  <a:pt x="11371" y="1411108"/>
                </a:lnTo>
                <a:lnTo>
                  <a:pt x="9906" y="1415796"/>
                </a:lnTo>
                <a:lnTo>
                  <a:pt x="6858" y="1409700"/>
                </a:lnTo>
                <a:lnTo>
                  <a:pt x="6858" y="1419794"/>
                </a:lnTo>
                <a:lnTo>
                  <a:pt x="1341120" y="1835993"/>
                </a:lnTo>
                <a:lnTo>
                  <a:pt x="1341120" y="1831848"/>
                </a:lnTo>
                <a:lnTo>
                  <a:pt x="1342746" y="1826642"/>
                </a:lnTo>
                <a:close/>
              </a:path>
              <a:path w="1791970" h="1838325">
                <a:moveTo>
                  <a:pt x="450342" y="6858"/>
                </a:moveTo>
                <a:lnTo>
                  <a:pt x="444246" y="9906"/>
                </a:lnTo>
                <a:lnTo>
                  <a:pt x="448931" y="11368"/>
                </a:lnTo>
                <a:lnTo>
                  <a:pt x="450342" y="6858"/>
                </a:lnTo>
                <a:close/>
              </a:path>
              <a:path w="1791970" h="1838325">
                <a:moveTo>
                  <a:pt x="448931" y="11368"/>
                </a:moveTo>
                <a:lnTo>
                  <a:pt x="444246" y="9906"/>
                </a:lnTo>
                <a:lnTo>
                  <a:pt x="444246" y="26358"/>
                </a:lnTo>
                <a:lnTo>
                  <a:pt x="448931" y="11368"/>
                </a:lnTo>
                <a:close/>
              </a:path>
              <a:path w="1791970" h="1838325">
                <a:moveTo>
                  <a:pt x="450342" y="11808"/>
                </a:moveTo>
                <a:lnTo>
                  <a:pt x="450342" y="6858"/>
                </a:lnTo>
                <a:lnTo>
                  <a:pt x="448931" y="11368"/>
                </a:lnTo>
                <a:lnTo>
                  <a:pt x="450342" y="11808"/>
                </a:lnTo>
                <a:close/>
              </a:path>
              <a:path w="1791970" h="1838325">
                <a:moveTo>
                  <a:pt x="1347216" y="1828038"/>
                </a:moveTo>
                <a:lnTo>
                  <a:pt x="1342746" y="1826642"/>
                </a:lnTo>
                <a:lnTo>
                  <a:pt x="1341120" y="1831848"/>
                </a:lnTo>
                <a:lnTo>
                  <a:pt x="1347216" y="1828038"/>
                </a:lnTo>
                <a:close/>
              </a:path>
              <a:path w="1791970" h="1838325">
                <a:moveTo>
                  <a:pt x="1347216" y="1837944"/>
                </a:moveTo>
                <a:lnTo>
                  <a:pt x="1347216" y="1828038"/>
                </a:lnTo>
                <a:lnTo>
                  <a:pt x="1341120" y="1831848"/>
                </a:lnTo>
                <a:lnTo>
                  <a:pt x="1341120" y="1835993"/>
                </a:lnTo>
                <a:lnTo>
                  <a:pt x="1344930" y="1837182"/>
                </a:lnTo>
                <a:lnTo>
                  <a:pt x="1347216" y="1837944"/>
                </a:lnTo>
                <a:close/>
              </a:path>
              <a:path w="1791970" h="1838325">
                <a:moveTo>
                  <a:pt x="1784604" y="444696"/>
                </a:moveTo>
                <a:lnTo>
                  <a:pt x="1784604" y="428244"/>
                </a:lnTo>
                <a:lnTo>
                  <a:pt x="1780091" y="426835"/>
                </a:lnTo>
                <a:lnTo>
                  <a:pt x="1342746" y="1826642"/>
                </a:lnTo>
                <a:lnTo>
                  <a:pt x="1347216" y="1828038"/>
                </a:lnTo>
                <a:lnTo>
                  <a:pt x="1347216" y="1837944"/>
                </a:lnTo>
                <a:lnTo>
                  <a:pt x="1349502" y="1837182"/>
                </a:lnTo>
                <a:lnTo>
                  <a:pt x="1350264" y="1834134"/>
                </a:lnTo>
                <a:lnTo>
                  <a:pt x="1784604" y="444696"/>
                </a:lnTo>
                <a:close/>
              </a:path>
              <a:path w="1791970" h="1838325">
                <a:moveTo>
                  <a:pt x="1784604" y="428244"/>
                </a:moveTo>
                <a:lnTo>
                  <a:pt x="1781556" y="422148"/>
                </a:lnTo>
                <a:lnTo>
                  <a:pt x="1780091" y="426835"/>
                </a:lnTo>
                <a:lnTo>
                  <a:pt x="1784604" y="428244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994147" y="4826508"/>
            <a:ext cx="1786127" cy="18333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982717" y="4815078"/>
            <a:ext cx="1809114" cy="1856739"/>
          </a:xfrm>
          <a:custGeom>
            <a:avLst/>
            <a:gdLst/>
            <a:ahLst/>
            <a:cxnLst/>
            <a:rect l="l" t="t" r="r" b="b"/>
            <a:pathLst>
              <a:path w="1809115" h="1856740">
                <a:moveTo>
                  <a:pt x="1808987" y="429768"/>
                </a:moveTo>
                <a:lnTo>
                  <a:pt x="1807464" y="426720"/>
                </a:lnTo>
                <a:lnTo>
                  <a:pt x="1805177" y="425958"/>
                </a:lnTo>
                <a:lnTo>
                  <a:pt x="453389" y="762"/>
                </a:lnTo>
                <a:lnTo>
                  <a:pt x="451103" y="0"/>
                </a:lnTo>
                <a:lnTo>
                  <a:pt x="448817" y="1524"/>
                </a:lnTo>
                <a:lnTo>
                  <a:pt x="448055" y="3810"/>
                </a:lnTo>
                <a:lnTo>
                  <a:pt x="761" y="1424178"/>
                </a:lnTo>
                <a:lnTo>
                  <a:pt x="0" y="1426464"/>
                </a:lnTo>
                <a:lnTo>
                  <a:pt x="1523" y="1428750"/>
                </a:lnTo>
                <a:lnTo>
                  <a:pt x="3809" y="1429512"/>
                </a:lnTo>
                <a:lnTo>
                  <a:pt x="6857" y="1430472"/>
                </a:lnTo>
                <a:lnTo>
                  <a:pt x="6857" y="1421130"/>
                </a:lnTo>
                <a:lnTo>
                  <a:pt x="11158" y="1422483"/>
                </a:lnTo>
                <a:lnTo>
                  <a:pt x="451103" y="23815"/>
                </a:lnTo>
                <a:lnTo>
                  <a:pt x="451103" y="9906"/>
                </a:lnTo>
                <a:lnTo>
                  <a:pt x="456437" y="6858"/>
                </a:lnTo>
                <a:lnTo>
                  <a:pt x="456437" y="11584"/>
                </a:lnTo>
                <a:lnTo>
                  <a:pt x="1797610" y="433679"/>
                </a:lnTo>
                <a:lnTo>
                  <a:pt x="1799081" y="429006"/>
                </a:lnTo>
                <a:lnTo>
                  <a:pt x="1802129" y="435102"/>
                </a:lnTo>
                <a:lnTo>
                  <a:pt x="1802129" y="451411"/>
                </a:lnTo>
                <a:lnTo>
                  <a:pt x="1808225" y="432054"/>
                </a:lnTo>
                <a:lnTo>
                  <a:pt x="1808987" y="429768"/>
                </a:lnTo>
                <a:close/>
              </a:path>
              <a:path w="1809115" h="1856740">
                <a:moveTo>
                  <a:pt x="11158" y="1422483"/>
                </a:moveTo>
                <a:lnTo>
                  <a:pt x="6857" y="1421130"/>
                </a:lnTo>
                <a:lnTo>
                  <a:pt x="9905" y="1426464"/>
                </a:lnTo>
                <a:lnTo>
                  <a:pt x="11158" y="1422483"/>
                </a:lnTo>
                <a:close/>
              </a:path>
              <a:path w="1809115" h="1856740">
                <a:moveTo>
                  <a:pt x="1353210" y="1844855"/>
                </a:moveTo>
                <a:lnTo>
                  <a:pt x="11158" y="1422483"/>
                </a:lnTo>
                <a:lnTo>
                  <a:pt x="9905" y="1426464"/>
                </a:lnTo>
                <a:lnTo>
                  <a:pt x="6857" y="1421130"/>
                </a:lnTo>
                <a:lnTo>
                  <a:pt x="6857" y="1430472"/>
                </a:lnTo>
                <a:lnTo>
                  <a:pt x="1351787" y="1854509"/>
                </a:lnTo>
                <a:lnTo>
                  <a:pt x="1351787" y="1849374"/>
                </a:lnTo>
                <a:lnTo>
                  <a:pt x="1353210" y="1844855"/>
                </a:lnTo>
                <a:close/>
              </a:path>
              <a:path w="1809115" h="1856740">
                <a:moveTo>
                  <a:pt x="456437" y="6858"/>
                </a:moveTo>
                <a:lnTo>
                  <a:pt x="451103" y="9906"/>
                </a:lnTo>
                <a:lnTo>
                  <a:pt x="455085" y="11158"/>
                </a:lnTo>
                <a:lnTo>
                  <a:pt x="456437" y="6858"/>
                </a:lnTo>
                <a:close/>
              </a:path>
              <a:path w="1809115" h="1856740">
                <a:moveTo>
                  <a:pt x="455085" y="11158"/>
                </a:moveTo>
                <a:lnTo>
                  <a:pt x="451103" y="9906"/>
                </a:lnTo>
                <a:lnTo>
                  <a:pt x="451103" y="23815"/>
                </a:lnTo>
                <a:lnTo>
                  <a:pt x="455085" y="11158"/>
                </a:lnTo>
                <a:close/>
              </a:path>
              <a:path w="1809115" h="1856740">
                <a:moveTo>
                  <a:pt x="456437" y="11584"/>
                </a:moveTo>
                <a:lnTo>
                  <a:pt x="456437" y="6858"/>
                </a:lnTo>
                <a:lnTo>
                  <a:pt x="455085" y="11158"/>
                </a:lnTo>
                <a:lnTo>
                  <a:pt x="456437" y="11584"/>
                </a:lnTo>
                <a:close/>
              </a:path>
              <a:path w="1809115" h="1856740">
                <a:moveTo>
                  <a:pt x="1357883" y="1846326"/>
                </a:moveTo>
                <a:lnTo>
                  <a:pt x="1353210" y="1844855"/>
                </a:lnTo>
                <a:lnTo>
                  <a:pt x="1351787" y="1849374"/>
                </a:lnTo>
                <a:lnTo>
                  <a:pt x="1357883" y="1846326"/>
                </a:lnTo>
                <a:close/>
              </a:path>
              <a:path w="1809115" h="1856740">
                <a:moveTo>
                  <a:pt x="1357883" y="1855851"/>
                </a:moveTo>
                <a:lnTo>
                  <a:pt x="1357883" y="1846326"/>
                </a:lnTo>
                <a:lnTo>
                  <a:pt x="1351787" y="1849374"/>
                </a:lnTo>
                <a:lnTo>
                  <a:pt x="1351787" y="1854509"/>
                </a:lnTo>
                <a:lnTo>
                  <a:pt x="1354836" y="1855470"/>
                </a:lnTo>
                <a:lnTo>
                  <a:pt x="1357121" y="1856232"/>
                </a:lnTo>
                <a:lnTo>
                  <a:pt x="1357883" y="1855851"/>
                </a:lnTo>
                <a:close/>
              </a:path>
              <a:path w="1809115" h="1856740">
                <a:moveTo>
                  <a:pt x="1802129" y="451411"/>
                </a:moveTo>
                <a:lnTo>
                  <a:pt x="1802129" y="435102"/>
                </a:lnTo>
                <a:lnTo>
                  <a:pt x="1797610" y="433679"/>
                </a:lnTo>
                <a:lnTo>
                  <a:pt x="1353210" y="1844855"/>
                </a:lnTo>
                <a:lnTo>
                  <a:pt x="1357883" y="1846326"/>
                </a:lnTo>
                <a:lnTo>
                  <a:pt x="1357883" y="1855851"/>
                </a:lnTo>
                <a:lnTo>
                  <a:pt x="1360169" y="1854708"/>
                </a:lnTo>
                <a:lnTo>
                  <a:pt x="1360931" y="1852422"/>
                </a:lnTo>
                <a:lnTo>
                  <a:pt x="1802129" y="451411"/>
                </a:lnTo>
                <a:close/>
              </a:path>
              <a:path w="1809115" h="1856740">
                <a:moveTo>
                  <a:pt x="1802129" y="435102"/>
                </a:moveTo>
                <a:lnTo>
                  <a:pt x="1799081" y="429006"/>
                </a:lnTo>
                <a:lnTo>
                  <a:pt x="1797610" y="433679"/>
                </a:lnTo>
                <a:lnTo>
                  <a:pt x="1802129" y="435102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827270" y="4638294"/>
            <a:ext cx="1776221" cy="1822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4815840" y="4626864"/>
            <a:ext cx="1799589" cy="1845945"/>
          </a:xfrm>
          <a:custGeom>
            <a:avLst/>
            <a:gdLst/>
            <a:ahLst/>
            <a:cxnLst/>
            <a:rect l="l" t="t" r="r" b="b"/>
            <a:pathLst>
              <a:path w="1799590" h="1845945">
                <a:moveTo>
                  <a:pt x="1799081" y="431292"/>
                </a:moveTo>
                <a:lnTo>
                  <a:pt x="1797557" y="428244"/>
                </a:lnTo>
                <a:lnTo>
                  <a:pt x="1794509" y="427482"/>
                </a:lnTo>
                <a:lnTo>
                  <a:pt x="455675" y="762"/>
                </a:lnTo>
                <a:lnTo>
                  <a:pt x="761" y="1411224"/>
                </a:lnTo>
                <a:lnTo>
                  <a:pt x="0" y="1414272"/>
                </a:lnTo>
                <a:lnTo>
                  <a:pt x="1523" y="1416558"/>
                </a:lnTo>
                <a:lnTo>
                  <a:pt x="3809" y="1417320"/>
                </a:lnTo>
                <a:lnTo>
                  <a:pt x="6857" y="1418292"/>
                </a:lnTo>
                <a:lnTo>
                  <a:pt x="6857" y="1408176"/>
                </a:lnTo>
                <a:lnTo>
                  <a:pt x="11388" y="1409622"/>
                </a:lnTo>
                <a:lnTo>
                  <a:pt x="452627" y="25973"/>
                </a:lnTo>
                <a:lnTo>
                  <a:pt x="452627" y="9906"/>
                </a:lnTo>
                <a:lnTo>
                  <a:pt x="458723" y="6858"/>
                </a:lnTo>
                <a:lnTo>
                  <a:pt x="458723" y="11847"/>
                </a:lnTo>
                <a:lnTo>
                  <a:pt x="1787693" y="435182"/>
                </a:lnTo>
                <a:lnTo>
                  <a:pt x="1789176" y="430530"/>
                </a:lnTo>
                <a:lnTo>
                  <a:pt x="1792223" y="436626"/>
                </a:lnTo>
                <a:lnTo>
                  <a:pt x="1792223" y="452704"/>
                </a:lnTo>
                <a:lnTo>
                  <a:pt x="1798319" y="433578"/>
                </a:lnTo>
                <a:lnTo>
                  <a:pt x="1799081" y="431292"/>
                </a:lnTo>
                <a:close/>
              </a:path>
              <a:path w="1799590" h="1845945">
                <a:moveTo>
                  <a:pt x="11388" y="1409622"/>
                </a:moveTo>
                <a:lnTo>
                  <a:pt x="6857" y="1408176"/>
                </a:lnTo>
                <a:lnTo>
                  <a:pt x="9905" y="1414272"/>
                </a:lnTo>
                <a:lnTo>
                  <a:pt x="11388" y="1409622"/>
                </a:lnTo>
                <a:close/>
              </a:path>
              <a:path w="1799590" h="1845945">
                <a:moveTo>
                  <a:pt x="1341732" y="1834393"/>
                </a:moveTo>
                <a:lnTo>
                  <a:pt x="11388" y="1409622"/>
                </a:lnTo>
                <a:lnTo>
                  <a:pt x="9905" y="1414272"/>
                </a:lnTo>
                <a:lnTo>
                  <a:pt x="6857" y="1408176"/>
                </a:lnTo>
                <a:lnTo>
                  <a:pt x="6857" y="1418292"/>
                </a:lnTo>
                <a:lnTo>
                  <a:pt x="1340358" y="1843829"/>
                </a:lnTo>
                <a:lnTo>
                  <a:pt x="1340358" y="1838706"/>
                </a:lnTo>
                <a:lnTo>
                  <a:pt x="1341732" y="1834393"/>
                </a:lnTo>
                <a:close/>
              </a:path>
              <a:path w="1799590" h="1845945">
                <a:moveTo>
                  <a:pt x="458723" y="6858"/>
                </a:moveTo>
                <a:lnTo>
                  <a:pt x="452627" y="9906"/>
                </a:lnTo>
                <a:lnTo>
                  <a:pt x="457279" y="11387"/>
                </a:lnTo>
                <a:lnTo>
                  <a:pt x="458723" y="6858"/>
                </a:lnTo>
                <a:close/>
              </a:path>
              <a:path w="1799590" h="1845945">
                <a:moveTo>
                  <a:pt x="457279" y="11387"/>
                </a:moveTo>
                <a:lnTo>
                  <a:pt x="452627" y="9906"/>
                </a:lnTo>
                <a:lnTo>
                  <a:pt x="452627" y="25973"/>
                </a:lnTo>
                <a:lnTo>
                  <a:pt x="457279" y="11387"/>
                </a:lnTo>
                <a:close/>
              </a:path>
              <a:path w="1799590" h="1845945">
                <a:moveTo>
                  <a:pt x="458723" y="11847"/>
                </a:moveTo>
                <a:lnTo>
                  <a:pt x="458723" y="6858"/>
                </a:lnTo>
                <a:lnTo>
                  <a:pt x="457279" y="11387"/>
                </a:lnTo>
                <a:lnTo>
                  <a:pt x="458723" y="11847"/>
                </a:lnTo>
                <a:close/>
              </a:path>
              <a:path w="1799590" h="1845945">
                <a:moveTo>
                  <a:pt x="1345692" y="1835658"/>
                </a:moveTo>
                <a:lnTo>
                  <a:pt x="1341732" y="1834393"/>
                </a:lnTo>
                <a:lnTo>
                  <a:pt x="1340358" y="1838706"/>
                </a:lnTo>
                <a:lnTo>
                  <a:pt x="1345692" y="1835658"/>
                </a:lnTo>
                <a:close/>
              </a:path>
              <a:path w="1799590" h="1845945">
                <a:moveTo>
                  <a:pt x="1345692" y="1845564"/>
                </a:moveTo>
                <a:lnTo>
                  <a:pt x="1345692" y="1835658"/>
                </a:lnTo>
                <a:lnTo>
                  <a:pt x="1340358" y="1838706"/>
                </a:lnTo>
                <a:lnTo>
                  <a:pt x="1340358" y="1843829"/>
                </a:lnTo>
                <a:lnTo>
                  <a:pt x="1343405" y="1844802"/>
                </a:lnTo>
                <a:lnTo>
                  <a:pt x="1345692" y="1845564"/>
                </a:lnTo>
                <a:close/>
              </a:path>
              <a:path w="1799590" h="1845945">
                <a:moveTo>
                  <a:pt x="1792223" y="452704"/>
                </a:moveTo>
                <a:lnTo>
                  <a:pt x="1792223" y="436626"/>
                </a:lnTo>
                <a:lnTo>
                  <a:pt x="1787693" y="435182"/>
                </a:lnTo>
                <a:lnTo>
                  <a:pt x="1341732" y="1834393"/>
                </a:lnTo>
                <a:lnTo>
                  <a:pt x="1345692" y="1835658"/>
                </a:lnTo>
                <a:lnTo>
                  <a:pt x="1345692" y="1845564"/>
                </a:lnTo>
                <a:lnTo>
                  <a:pt x="1348739" y="1844040"/>
                </a:lnTo>
                <a:lnTo>
                  <a:pt x="1349502" y="1841754"/>
                </a:lnTo>
                <a:lnTo>
                  <a:pt x="1792223" y="452704"/>
                </a:lnTo>
                <a:close/>
              </a:path>
              <a:path w="1799590" h="1845945">
                <a:moveTo>
                  <a:pt x="1792223" y="436626"/>
                </a:moveTo>
                <a:lnTo>
                  <a:pt x="1789176" y="430530"/>
                </a:lnTo>
                <a:lnTo>
                  <a:pt x="1787693" y="435182"/>
                </a:lnTo>
                <a:lnTo>
                  <a:pt x="1792223" y="436626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664202" y="4368546"/>
            <a:ext cx="1775460" cy="1821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652771" y="4357115"/>
            <a:ext cx="1798320" cy="1844039"/>
          </a:xfrm>
          <a:custGeom>
            <a:avLst/>
            <a:gdLst/>
            <a:ahLst/>
            <a:cxnLst/>
            <a:rect l="l" t="t" r="r" b="b"/>
            <a:pathLst>
              <a:path w="1798320" h="1844039">
                <a:moveTo>
                  <a:pt x="1798319" y="432054"/>
                </a:moveTo>
                <a:lnTo>
                  <a:pt x="1796795" y="429006"/>
                </a:lnTo>
                <a:lnTo>
                  <a:pt x="1793747" y="428244"/>
                </a:lnTo>
                <a:lnTo>
                  <a:pt x="456437" y="762"/>
                </a:lnTo>
                <a:lnTo>
                  <a:pt x="454151" y="0"/>
                </a:lnTo>
                <a:lnTo>
                  <a:pt x="451103" y="1524"/>
                </a:lnTo>
                <a:lnTo>
                  <a:pt x="450341" y="3810"/>
                </a:lnTo>
                <a:lnTo>
                  <a:pt x="761" y="1409700"/>
                </a:lnTo>
                <a:lnTo>
                  <a:pt x="0" y="1411986"/>
                </a:lnTo>
                <a:lnTo>
                  <a:pt x="1523" y="1415034"/>
                </a:lnTo>
                <a:lnTo>
                  <a:pt x="3809" y="1415796"/>
                </a:lnTo>
                <a:lnTo>
                  <a:pt x="6857" y="1416769"/>
                </a:lnTo>
                <a:lnTo>
                  <a:pt x="6857" y="1406652"/>
                </a:lnTo>
                <a:lnTo>
                  <a:pt x="11392" y="1408100"/>
                </a:lnTo>
                <a:lnTo>
                  <a:pt x="453389" y="25920"/>
                </a:lnTo>
                <a:lnTo>
                  <a:pt x="453389" y="9906"/>
                </a:lnTo>
                <a:lnTo>
                  <a:pt x="459485" y="6858"/>
                </a:lnTo>
                <a:lnTo>
                  <a:pt x="459485" y="11853"/>
                </a:lnTo>
                <a:lnTo>
                  <a:pt x="1786927" y="435939"/>
                </a:lnTo>
                <a:lnTo>
                  <a:pt x="1788414" y="431292"/>
                </a:lnTo>
                <a:lnTo>
                  <a:pt x="1791461" y="437388"/>
                </a:lnTo>
                <a:lnTo>
                  <a:pt x="1791461" y="453402"/>
                </a:lnTo>
                <a:lnTo>
                  <a:pt x="1797557" y="434340"/>
                </a:lnTo>
                <a:lnTo>
                  <a:pt x="1798319" y="432054"/>
                </a:lnTo>
                <a:close/>
              </a:path>
              <a:path w="1798320" h="1844039">
                <a:moveTo>
                  <a:pt x="11392" y="1408100"/>
                </a:moveTo>
                <a:lnTo>
                  <a:pt x="6857" y="1406652"/>
                </a:lnTo>
                <a:lnTo>
                  <a:pt x="9905" y="1412748"/>
                </a:lnTo>
                <a:lnTo>
                  <a:pt x="11392" y="1408100"/>
                </a:lnTo>
                <a:close/>
              </a:path>
              <a:path w="1798320" h="1844039">
                <a:moveTo>
                  <a:pt x="1340283" y="1832649"/>
                </a:moveTo>
                <a:lnTo>
                  <a:pt x="11392" y="1408100"/>
                </a:lnTo>
                <a:lnTo>
                  <a:pt x="9905" y="1412748"/>
                </a:lnTo>
                <a:lnTo>
                  <a:pt x="6857" y="1406652"/>
                </a:lnTo>
                <a:lnTo>
                  <a:pt x="6857" y="1416769"/>
                </a:lnTo>
                <a:lnTo>
                  <a:pt x="1338833" y="1842304"/>
                </a:lnTo>
                <a:lnTo>
                  <a:pt x="1338833" y="1837182"/>
                </a:lnTo>
                <a:lnTo>
                  <a:pt x="1340283" y="1832649"/>
                </a:lnTo>
                <a:close/>
              </a:path>
              <a:path w="1798320" h="1844039">
                <a:moveTo>
                  <a:pt x="459485" y="6858"/>
                </a:moveTo>
                <a:lnTo>
                  <a:pt x="453389" y="9906"/>
                </a:lnTo>
                <a:lnTo>
                  <a:pt x="458036" y="11390"/>
                </a:lnTo>
                <a:lnTo>
                  <a:pt x="459485" y="6858"/>
                </a:lnTo>
                <a:close/>
              </a:path>
              <a:path w="1798320" h="1844039">
                <a:moveTo>
                  <a:pt x="458036" y="11390"/>
                </a:moveTo>
                <a:lnTo>
                  <a:pt x="453389" y="9906"/>
                </a:lnTo>
                <a:lnTo>
                  <a:pt x="453389" y="25920"/>
                </a:lnTo>
                <a:lnTo>
                  <a:pt x="458036" y="11390"/>
                </a:lnTo>
                <a:close/>
              </a:path>
              <a:path w="1798320" h="1844039">
                <a:moveTo>
                  <a:pt x="459485" y="11853"/>
                </a:moveTo>
                <a:lnTo>
                  <a:pt x="459485" y="6858"/>
                </a:lnTo>
                <a:lnTo>
                  <a:pt x="458036" y="11390"/>
                </a:lnTo>
                <a:lnTo>
                  <a:pt x="459485" y="11853"/>
                </a:lnTo>
                <a:close/>
              </a:path>
              <a:path w="1798320" h="1844039">
                <a:moveTo>
                  <a:pt x="1344930" y="1834134"/>
                </a:moveTo>
                <a:lnTo>
                  <a:pt x="1340283" y="1832649"/>
                </a:lnTo>
                <a:lnTo>
                  <a:pt x="1338833" y="1837182"/>
                </a:lnTo>
                <a:lnTo>
                  <a:pt x="1344930" y="1834134"/>
                </a:lnTo>
                <a:close/>
              </a:path>
              <a:path w="1798320" h="1844039">
                <a:moveTo>
                  <a:pt x="1344930" y="1843849"/>
                </a:moveTo>
                <a:lnTo>
                  <a:pt x="1344930" y="1834134"/>
                </a:lnTo>
                <a:lnTo>
                  <a:pt x="1338833" y="1837182"/>
                </a:lnTo>
                <a:lnTo>
                  <a:pt x="1338833" y="1842304"/>
                </a:lnTo>
                <a:lnTo>
                  <a:pt x="1341882" y="1843278"/>
                </a:lnTo>
                <a:lnTo>
                  <a:pt x="1344167" y="1844040"/>
                </a:lnTo>
                <a:lnTo>
                  <a:pt x="1344930" y="1843849"/>
                </a:lnTo>
                <a:close/>
              </a:path>
              <a:path w="1798320" h="1844039">
                <a:moveTo>
                  <a:pt x="1791461" y="453402"/>
                </a:moveTo>
                <a:lnTo>
                  <a:pt x="1791461" y="437388"/>
                </a:lnTo>
                <a:lnTo>
                  <a:pt x="1786927" y="435939"/>
                </a:lnTo>
                <a:lnTo>
                  <a:pt x="1340283" y="1832649"/>
                </a:lnTo>
                <a:lnTo>
                  <a:pt x="1344930" y="1834134"/>
                </a:lnTo>
                <a:lnTo>
                  <a:pt x="1344930" y="1843849"/>
                </a:lnTo>
                <a:lnTo>
                  <a:pt x="1347216" y="1843278"/>
                </a:lnTo>
                <a:lnTo>
                  <a:pt x="1347978" y="1840230"/>
                </a:lnTo>
                <a:lnTo>
                  <a:pt x="1791461" y="453402"/>
                </a:lnTo>
                <a:close/>
              </a:path>
              <a:path w="1798320" h="1844039">
                <a:moveTo>
                  <a:pt x="1791461" y="437388"/>
                </a:moveTo>
                <a:lnTo>
                  <a:pt x="1788414" y="431292"/>
                </a:lnTo>
                <a:lnTo>
                  <a:pt x="1786927" y="435939"/>
                </a:lnTo>
                <a:lnTo>
                  <a:pt x="1791461" y="437388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54311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ISO/IEC </a:t>
            </a:r>
            <a:r>
              <a:rPr sz="4000" spc="-50" dirty="0"/>
              <a:t>17025</a:t>
            </a:r>
            <a:r>
              <a:rPr sz="4000" spc="-85" dirty="0"/>
              <a:t> </a:t>
            </a:r>
            <a:r>
              <a:rPr sz="4000" spc="-5" dirty="0"/>
              <a:t>Standard</a:t>
            </a:r>
            <a:endParaRPr sz="4000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993139" y="1350810"/>
            <a:ext cx="7239634" cy="2994409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778635">
              <a:lnSpc>
                <a:spcPct val="100000"/>
              </a:lnSpc>
              <a:spcBef>
                <a:spcPts val="1290"/>
              </a:spcBef>
            </a:pPr>
            <a:r>
              <a:rPr spc="-5" dirty="0"/>
              <a:t>Documents </a:t>
            </a:r>
            <a:r>
              <a:rPr dirty="0"/>
              <a:t>vs.</a:t>
            </a:r>
            <a:r>
              <a:rPr spc="-5" dirty="0"/>
              <a:t> </a:t>
            </a:r>
            <a:r>
              <a:rPr dirty="0"/>
              <a:t>Records</a:t>
            </a:r>
          </a:p>
          <a:p>
            <a:pPr marL="355600" marR="70485" indent="-342900">
              <a:lnSpc>
                <a:spcPct val="100000"/>
              </a:lnSpc>
              <a:spcBef>
                <a:spcPts val="1195"/>
              </a:spcBef>
              <a:buChar char="•"/>
              <a:tabLst>
                <a:tab pos="354965" algn="l"/>
                <a:tab pos="355600" algn="l"/>
                <a:tab pos="5798820" algn="l"/>
              </a:tabLst>
            </a:pPr>
            <a:r>
              <a:rPr b="0" spc="-5" dirty="0">
                <a:latin typeface="Arial"/>
                <a:cs typeface="Arial"/>
              </a:rPr>
              <a:t>The </a:t>
            </a:r>
            <a:r>
              <a:rPr b="0" dirty="0">
                <a:latin typeface="Arial"/>
                <a:cs typeface="Arial"/>
              </a:rPr>
              <a:t>ISO/IEC 17025 Standard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distinguishes  between documents</a:t>
            </a:r>
            <a:r>
              <a:rPr lang="en-US" b="0" dirty="0">
                <a:latin typeface="Arial"/>
                <a:cs typeface="Arial"/>
              </a:rPr>
              <a:t>-internal and external</a:t>
            </a:r>
            <a:r>
              <a:rPr b="0" spc="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(section</a:t>
            </a:r>
            <a:r>
              <a:rPr b="0" spc="5" dirty="0">
                <a:latin typeface="Arial"/>
                <a:cs typeface="Arial"/>
              </a:rPr>
              <a:t> </a:t>
            </a:r>
            <a:r>
              <a:rPr lang="en-US" b="0" spc="5" dirty="0">
                <a:latin typeface="Arial"/>
                <a:cs typeface="Arial"/>
              </a:rPr>
              <a:t>8.3.1</a:t>
            </a:r>
            <a:r>
              <a:rPr b="0" dirty="0">
                <a:latin typeface="Arial"/>
                <a:cs typeface="Arial"/>
              </a:rPr>
              <a:t>)</a:t>
            </a:r>
            <a:r>
              <a:rPr lang="en-US" b="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and  records (section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lang="en-US" b="0" spc="-5" dirty="0">
                <a:latin typeface="Arial"/>
                <a:cs typeface="Arial"/>
              </a:rPr>
              <a:t>8.3.2</a:t>
            </a:r>
            <a:r>
              <a:rPr b="0" dirty="0">
                <a:latin typeface="Arial"/>
                <a:cs typeface="Arial"/>
              </a:rPr>
              <a:t>)</a:t>
            </a: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b="0" spc="-5" dirty="0">
                <a:latin typeface="Arial"/>
                <a:cs typeface="Arial"/>
              </a:rPr>
              <a:t>Each </a:t>
            </a:r>
            <a:r>
              <a:rPr b="0" dirty="0">
                <a:latin typeface="Arial"/>
                <a:cs typeface="Arial"/>
              </a:rPr>
              <a:t>section has requirements that need to  be met in order to comply with the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standard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602996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Documents</a:t>
            </a:r>
          </a:p>
          <a:p>
            <a:pPr marL="12700">
              <a:lnSpc>
                <a:spcPct val="100000"/>
              </a:lnSpc>
            </a:pPr>
            <a:r>
              <a:rPr sz="4000" spc="-5" dirty="0"/>
              <a:t>(SOPs, </a:t>
            </a:r>
            <a:r>
              <a:rPr sz="4000" dirty="0"/>
              <a:t>Quality Manual,</a:t>
            </a:r>
            <a:r>
              <a:rPr sz="4000" spc="-95" dirty="0"/>
              <a:t> </a:t>
            </a:r>
            <a:r>
              <a:rPr sz="4000" spc="-10" dirty="0"/>
              <a:t>etc.)</a:t>
            </a:r>
            <a:endParaRPr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764540" y="2277110"/>
            <a:ext cx="7634605" cy="3346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143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Establish and maintain procedure to  control all </a:t>
            </a:r>
            <a:r>
              <a:rPr sz="3500" spc="-10" dirty="0">
                <a:solidFill>
                  <a:srgbClr val="3E3E3E"/>
                </a:solidFill>
                <a:latin typeface="Arial"/>
                <a:cs typeface="Arial"/>
              </a:rPr>
              <a:t>documents </a:t>
            </a: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that form</a:t>
            </a:r>
            <a:r>
              <a:rPr sz="3500" spc="8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QMS</a:t>
            </a:r>
            <a:r>
              <a:rPr lang="en-US" sz="3500" spc="-5" dirty="0">
                <a:solidFill>
                  <a:srgbClr val="3E3E3E"/>
                </a:solidFill>
                <a:latin typeface="Arial"/>
                <a:cs typeface="Arial"/>
              </a:rPr>
              <a:t> and fulfill the requirement of the ISO standard</a:t>
            </a:r>
            <a:endParaRPr sz="3500" dirty="0">
              <a:latin typeface="Arial"/>
              <a:cs typeface="Arial"/>
            </a:endParaRPr>
          </a:p>
          <a:p>
            <a:pPr marL="355600" marR="26034" indent="-342900">
              <a:lnSpc>
                <a:spcPct val="100000"/>
              </a:lnSpc>
              <a:spcBef>
                <a:spcPts val="840"/>
              </a:spcBef>
              <a:buChar char="•"/>
              <a:tabLst>
                <a:tab pos="354965" algn="l"/>
                <a:tab pos="355600" algn="l"/>
              </a:tabLst>
            </a:pPr>
            <a:r>
              <a:rPr sz="3500" spc="-10" dirty="0">
                <a:solidFill>
                  <a:srgbClr val="3E3E3E"/>
                </a:solidFill>
                <a:latin typeface="Arial"/>
                <a:cs typeface="Arial"/>
              </a:rPr>
              <a:t>Documents </a:t>
            </a: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need to be </a:t>
            </a:r>
            <a:r>
              <a:rPr sz="3500" spc="-10" dirty="0">
                <a:solidFill>
                  <a:srgbClr val="3E3E3E"/>
                </a:solidFill>
                <a:latin typeface="Arial"/>
                <a:cs typeface="Arial"/>
              </a:rPr>
              <a:t>reviewed and  approved </a:t>
            </a: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for use </a:t>
            </a:r>
            <a:r>
              <a:rPr sz="3500" spc="-10" dirty="0">
                <a:solidFill>
                  <a:srgbClr val="3E3E3E"/>
                </a:solidFill>
                <a:latin typeface="Arial"/>
                <a:cs typeface="Arial"/>
              </a:rPr>
              <a:t>before</a:t>
            </a:r>
            <a:r>
              <a:rPr sz="3500" spc="8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500" spc="-5" dirty="0">
                <a:solidFill>
                  <a:srgbClr val="3E3E3E"/>
                </a:solidFill>
                <a:latin typeface="Arial"/>
                <a:cs typeface="Arial"/>
              </a:rPr>
              <a:t>issue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37401" y="5072444"/>
            <a:ext cx="2895599" cy="13053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611" y="557276"/>
            <a:ext cx="727900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Records</a:t>
            </a:r>
            <a:endParaRPr sz="4000" dirty="0"/>
          </a:p>
          <a:p>
            <a:pPr marL="12700">
              <a:lnSpc>
                <a:spcPct val="100000"/>
              </a:lnSpc>
            </a:pPr>
            <a:r>
              <a:rPr sz="4000" spc="-10" dirty="0"/>
              <a:t>(Audit </a:t>
            </a:r>
            <a:r>
              <a:rPr sz="4000" dirty="0"/>
              <a:t>Reports, </a:t>
            </a:r>
            <a:r>
              <a:rPr sz="4000" spc="-60" dirty="0"/>
              <a:t>Test </a:t>
            </a:r>
            <a:r>
              <a:rPr sz="4000" dirty="0"/>
              <a:t>Reports, </a:t>
            </a:r>
            <a:r>
              <a:rPr sz="4000" spc="-10" dirty="0"/>
              <a:t>etc.)</a:t>
            </a:r>
            <a:endParaRPr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051052" y="2008886"/>
            <a:ext cx="7672070" cy="394531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Records need to be</a:t>
            </a:r>
            <a:r>
              <a:rPr sz="24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3E3E3E"/>
                </a:solidFill>
                <a:latin typeface="Arial"/>
                <a:cs typeface="Arial"/>
              </a:rPr>
              <a:t>Legible!!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ts val="28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Establish Procedures</a:t>
            </a:r>
            <a:r>
              <a:rPr sz="2400" spc="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for</a:t>
            </a:r>
            <a:endParaRPr sz="2400" dirty="0">
              <a:latin typeface="Arial"/>
              <a:cs typeface="Arial"/>
            </a:endParaRPr>
          </a:p>
          <a:p>
            <a:pPr marL="760730" lvl="1" indent="-403225">
              <a:lnSpc>
                <a:spcPts val="1630"/>
              </a:lnSpc>
              <a:buChar char="–"/>
              <a:tabLst>
                <a:tab pos="760730" algn="l"/>
                <a:tab pos="761365" algn="l"/>
              </a:tabLst>
            </a:pPr>
            <a:r>
              <a:rPr sz="1500" spc="-5" dirty="0">
                <a:solidFill>
                  <a:srgbClr val="3E3E3E"/>
                </a:solidFill>
                <a:latin typeface="Arial"/>
                <a:cs typeface="Arial"/>
              </a:rPr>
              <a:t>Identification</a:t>
            </a:r>
            <a:endParaRPr sz="1500" dirty="0">
              <a:latin typeface="Arial"/>
              <a:cs typeface="Arial"/>
            </a:endParaRP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Storage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Protection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Back-up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Archive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Retrieval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Retention time</a:t>
            </a:r>
          </a:p>
          <a:p>
            <a:pPr marL="760730" lvl="1" indent="-403225">
              <a:lnSpc>
                <a:spcPts val="1620"/>
              </a:lnSpc>
              <a:buChar char="–"/>
              <a:tabLst>
                <a:tab pos="760730" algn="l"/>
                <a:tab pos="761365" algn="l"/>
              </a:tabLst>
            </a:pPr>
            <a:r>
              <a:rPr lang="en-US" sz="1500" dirty="0">
                <a:solidFill>
                  <a:srgbClr val="3E3E3E"/>
                </a:solidFill>
                <a:latin typeface="Arial"/>
                <a:cs typeface="Arial"/>
              </a:rPr>
              <a:t>Disposal</a:t>
            </a:r>
          </a:p>
          <a:p>
            <a:pPr marL="355600" marR="5080" indent="-342900">
              <a:lnSpc>
                <a:spcPts val="259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Customer requirements drive record retention and  the establishment of minimal levels of </a:t>
            </a:r>
            <a:r>
              <a:rPr lang="en-US" sz="2400" dirty="0">
                <a:solidFill>
                  <a:srgbClr val="3E3E3E"/>
                </a:solidFill>
                <a:latin typeface="Arial"/>
                <a:cs typeface="Arial"/>
              </a:rPr>
              <a:t>security</a:t>
            </a:r>
            <a:endParaRPr lang="en-US" sz="2400" dirty="0">
              <a:latin typeface="Arial"/>
              <a:cs typeface="Arial"/>
            </a:endParaRPr>
          </a:p>
          <a:p>
            <a:pPr marL="355600" marR="160020" indent="-342900">
              <a:lnSpc>
                <a:spcPts val="259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Procedures to protect and back up electronic records  and to prevent unauthorized access or</a:t>
            </a:r>
            <a:r>
              <a:rPr sz="24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amendment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24600" y="2390901"/>
            <a:ext cx="2095500" cy="1983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46DC1C6-5D10-47A3-8587-510284F288CA}"/>
</file>

<file path=customXml/itemProps2.xml><?xml version="1.0" encoding="utf-8"?>
<ds:datastoreItem xmlns:ds="http://schemas.openxmlformats.org/officeDocument/2006/customXml" ds:itemID="{CC8D0520-06BC-478F-B8C0-CF3C676A7C3C}"/>
</file>

<file path=customXml/itemProps3.xml><?xml version="1.0" encoding="utf-8"?>
<ds:datastoreItem xmlns:ds="http://schemas.openxmlformats.org/officeDocument/2006/customXml" ds:itemID="{68110907-B083-486F-9319-496F9D683BE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1573</Words>
  <Application>Microsoft Office PowerPoint</Application>
  <PresentationFormat>Custom</PresentationFormat>
  <Paragraphs>183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Franklin Gothic Demi</vt:lpstr>
      <vt:lpstr>Franklin Gothic Medium</vt:lpstr>
      <vt:lpstr>Office Theme</vt:lpstr>
      <vt:lpstr>Document and Records Control  System</vt:lpstr>
      <vt:lpstr>Abbreviations, Terms, and Acronyms</vt:lpstr>
      <vt:lpstr>Documents</vt:lpstr>
      <vt:lpstr>Quality Management System Documents</vt:lpstr>
      <vt:lpstr>What is Document Control and a Document  Control System?</vt:lpstr>
      <vt:lpstr>Which QMS Documents Need to be Covered  by a Document Control System (hard copy or digital)?</vt:lpstr>
      <vt:lpstr>ISO/IEC 17025 Standard</vt:lpstr>
      <vt:lpstr>Documents (SOPs, Quality Manual, etc.)</vt:lpstr>
      <vt:lpstr>Records (Audit Reports, Test Reports, etc.)</vt:lpstr>
      <vt:lpstr>Technical Records</vt:lpstr>
      <vt:lpstr>Technical Records</vt:lpstr>
      <vt:lpstr>Technical Records</vt:lpstr>
      <vt:lpstr>Why is Document Control needed?</vt:lpstr>
      <vt:lpstr>Why is Document Control needed?</vt:lpstr>
      <vt:lpstr>What does a Documentation System Do?</vt:lpstr>
      <vt:lpstr>Can you have Checklists, Templates,  and Forms?</vt:lpstr>
      <vt:lpstr>Why do we have to record so much  information?</vt:lpstr>
      <vt:lpstr>Why do we have to record so much  information?</vt:lpstr>
      <vt:lpstr>Controlling Documents Means:</vt:lpstr>
      <vt:lpstr>QMS Documents:</vt:lpstr>
      <vt:lpstr>In Conclusion: The Purpose of Controlled  Documents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Document and Records Control 2017</dc:title>
  <dc:creator>joshua.rowland</dc:creator>
  <cp:lastModifiedBy>Randolph, Robyn | APHL</cp:lastModifiedBy>
  <cp:revision>8</cp:revision>
  <dcterms:created xsi:type="dcterms:W3CDTF">2020-09-21T12:38:30Z</dcterms:created>
  <dcterms:modified xsi:type="dcterms:W3CDTF">2021-01-25T19:25:15Z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2017-08-14T00:00:00Z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2020-09-21T00:00:00Z</vt:filetime>
  </property>
  <property fmtid="{D5CDD505-2E9C-101B-9397-08002B2CF9AE}" pid="5" name="ContentTypeId">
    <vt:lpwstr>0x010100E23A49D5CB2C7542997766C405C38DF7</vt:lpwstr>
  </property>
</Properties>
</file>