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3" r:id="rId6"/>
    <p:sldId id="284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ndolph, Robyn | APHL" initials="RR|A" lastIdx="2" clrIdx="0">
    <p:extLst>
      <p:ext uri="{19B8F6BF-5375-455C-9EA6-DF929625EA0E}">
        <p15:presenceInfo xmlns:p15="http://schemas.microsoft.com/office/powerpoint/2012/main" userId="S-1-5-21-376835676-564275060-233764494-11200" providerId="AD"/>
      </p:ext>
    </p:extLst>
  </p:cmAuthor>
  <p:cmAuthor id="2" name="Salfinger" initials="sal" lastIdx="7" clrIdx="1">
    <p:extLst>
      <p:ext uri="{19B8F6BF-5375-455C-9EA6-DF929625EA0E}">
        <p15:presenceInfo xmlns:p15="http://schemas.microsoft.com/office/powerpoint/2012/main" userId="Salfin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0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086600" y="1574800"/>
            <a:ext cx="2057400" cy="365760"/>
          </a:xfrm>
          <a:custGeom>
            <a:avLst/>
            <a:gdLst/>
            <a:ahLst/>
            <a:cxnLst/>
            <a:rect l="l" t="t" r="r" b="b"/>
            <a:pathLst>
              <a:path w="2057400" h="365760">
                <a:moveTo>
                  <a:pt x="0" y="365760"/>
                </a:moveTo>
                <a:lnTo>
                  <a:pt x="2057400" y="365760"/>
                </a:lnTo>
                <a:lnTo>
                  <a:pt x="205740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0" y="1574800"/>
            <a:ext cx="7086600" cy="365760"/>
          </a:xfrm>
          <a:custGeom>
            <a:avLst/>
            <a:gdLst/>
            <a:ahLst/>
            <a:cxnLst/>
            <a:rect l="l" t="t" r="r" b="b"/>
            <a:pathLst>
              <a:path w="7086600" h="365760">
                <a:moveTo>
                  <a:pt x="0" y="365760"/>
                </a:moveTo>
                <a:lnTo>
                  <a:pt x="7086600" y="365760"/>
                </a:lnTo>
                <a:lnTo>
                  <a:pt x="708660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00A0A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83540" y="1586797"/>
            <a:ext cx="8376919" cy="299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3D3D3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58030" y="5977625"/>
            <a:ext cx="1784609" cy="5476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3489960" y="5801783"/>
            <a:ext cx="922019" cy="79741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bk object 18"/>
          <p:cNvSpPr/>
          <p:nvPr/>
        </p:nvSpPr>
        <p:spPr>
          <a:xfrm>
            <a:off x="457200" y="5867400"/>
            <a:ext cx="949960" cy="65785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1" y="445654"/>
            <a:ext cx="575500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8507" y="1318442"/>
            <a:ext cx="7358380" cy="2349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3D3D3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746841" y="6288291"/>
            <a:ext cx="1861184" cy="1987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1/25/2021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hyperlink" Target="http://www.aphl.org/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iso.org/standard/66912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586797"/>
            <a:ext cx="27724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QMS </a:t>
            </a:r>
            <a:r>
              <a:rPr sz="18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Quick Learning</a:t>
            </a:r>
            <a:r>
              <a:rPr sz="1800" spc="-7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Activity</a:t>
            </a:r>
            <a:endParaRPr sz="1800" dirty="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72440" y="457200"/>
            <a:ext cx="2156459" cy="914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6781800" y="1447800"/>
            <a:ext cx="561340" cy="721360"/>
          </a:xfrm>
          <a:custGeom>
            <a:avLst/>
            <a:gdLst/>
            <a:ahLst/>
            <a:cxnLst/>
            <a:rect l="l" t="t" r="r" b="b"/>
            <a:pathLst>
              <a:path w="561340" h="721360">
                <a:moveTo>
                  <a:pt x="280670" y="0"/>
                </a:moveTo>
                <a:lnTo>
                  <a:pt x="0" y="0"/>
                </a:lnTo>
                <a:lnTo>
                  <a:pt x="280670" y="360680"/>
                </a:lnTo>
                <a:lnTo>
                  <a:pt x="0" y="721360"/>
                </a:lnTo>
                <a:lnTo>
                  <a:pt x="280670" y="721360"/>
                </a:lnTo>
                <a:lnTo>
                  <a:pt x="561340" y="360680"/>
                </a:lnTo>
                <a:lnTo>
                  <a:pt x="2806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3724101" y="249612"/>
            <a:ext cx="1263534" cy="11637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6130416" y="546910"/>
            <a:ext cx="2682557" cy="8106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7470140" y="6421483"/>
            <a:ext cx="120269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www.aphl.org</a:t>
            </a:r>
            <a:endParaRPr sz="1600" dirty="0">
              <a:latin typeface="Franklin Gothic Medium"/>
              <a:cs typeface="Franklin Gothic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500" y="2638962"/>
            <a:ext cx="6668134" cy="183896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700"/>
              </a:spcBef>
            </a:pPr>
            <a:r>
              <a:rPr sz="4000" b="1" spc="-10" dirty="0">
                <a:solidFill>
                  <a:srgbClr val="00A0AF"/>
                </a:solidFill>
                <a:latin typeface="Franklin Gothic Demi"/>
                <a:cs typeface="Franklin Gothic Demi"/>
              </a:rPr>
              <a:t>Controls </a:t>
            </a:r>
            <a:r>
              <a:rPr sz="4000" b="1" spc="-5" dirty="0">
                <a:solidFill>
                  <a:srgbClr val="00A0AF"/>
                </a:solidFill>
                <a:latin typeface="Franklin Gothic Demi"/>
                <a:cs typeface="Franklin Gothic Demi"/>
              </a:rPr>
              <a:t>and </a:t>
            </a:r>
            <a:r>
              <a:rPr sz="4000" b="1" spc="-10" dirty="0">
                <a:solidFill>
                  <a:srgbClr val="00A0AF"/>
                </a:solidFill>
                <a:latin typeface="Franklin Gothic Demi"/>
                <a:cs typeface="Franklin Gothic Demi"/>
              </a:rPr>
              <a:t>Control </a:t>
            </a:r>
            <a:r>
              <a:rPr sz="4000" b="1" dirty="0">
                <a:solidFill>
                  <a:srgbClr val="00A0AF"/>
                </a:solidFill>
                <a:latin typeface="Franklin Gothic Demi"/>
                <a:cs typeface="Franklin Gothic Demi"/>
              </a:rPr>
              <a:t>Charting 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 Charts and </a:t>
            </a:r>
            <a:r>
              <a:rPr sz="3200" spc="-30" dirty="0">
                <a:solidFill>
                  <a:srgbClr val="3D3D3D"/>
                </a:solidFill>
                <a:latin typeface="Arial"/>
                <a:cs typeface="Arial"/>
              </a:rPr>
              <a:t>Trend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Analysis 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for ISO/IEC</a:t>
            </a:r>
            <a:r>
              <a:rPr sz="3200" spc="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17025:20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17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4357" y="169050"/>
            <a:ext cx="1272721" cy="1324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305" y="48259"/>
            <a:ext cx="46570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Range </a:t>
            </a:r>
            <a:r>
              <a:rPr sz="4000" spc="-10" dirty="0"/>
              <a:t>Control</a:t>
            </a:r>
            <a:r>
              <a:rPr sz="4000" spc="-60" dirty="0"/>
              <a:t> </a:t>
            </a:r>
            <a:r>
              <a:rPr sz="4000" spc="5" dirty="0"/>
              <a:t>Charts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366711" y="559979"/>
            <a:ext cx="8063865" cy="5245100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7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 Charts for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Duplicate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Sample</a:t>
            </a:r>
            <a:r>
              <a:rPr sz="3200" spc="-8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Data</a:t>
            </a:r>
            <a:endParaRPr sz="3200" dirty="0">
              <a:latin typeface="Arial"/>
              <a:cs typeface="Arial"/>
            </a:endParaRPr>
          </a:p>
          <a:p>
            <a:pPr marL="756920" marR="269240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Used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when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impossible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to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use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same QC over 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time</a:t>
            </a:r>
            <a:endParaRPr sz="2800" dirty="0">
              <a:latin typeface="Arial"/>
              <a:cs typeface="Arial"/>
            </a:endParaRPr>
          </a:p>
          <a:p>
            <a:pPr marL="756920" marR="1043940" lvl="1" indent="-287020">
              <a:lnSpc>
                <a:spcPct val="100000"/>
              </a:lnSpc>
              <a:spcBef>
                <a:spcPts val="660"/>
              </a:spcBef>
              <a:buChar char="–"/>
              <a:tabLst>
                <a:tab pos="756920" algn="l"/>
              </a:tabLst>
            </a:pPr>
            <a:r>
              <a:rPr sz="2800" spc="-75" dirty="0">
                <a:solidFill>
                  <a:srgbClr val="3D3D3D"/>
                </a:solidFill>
                <a:latin typeface="Arial"/>
                <a:cs typeface="Arial"/>
              </a:rPr>
              <a:t>Two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samples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 batch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are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analyzed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in  duplicate</a:t>
            </a:r>
            <a:endParaRPr sz="2800" dirty="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1155700" algn="l"/>
              </a:tabLst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%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difference</a:t>
            </a:r>
            <a:r>
              <a:rPr sz="2400" spc="-3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plotted</a:t>
            </a:r>
            <a:endParaRPr sz="2400" dirty="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80"/>
              </a:spcBef>
              <a:buChar char="•"/>
              <a:tabLst>
                <a:tab pos="1155700" algn="l"/>
              </a:tabLst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Absolute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difference</a:t>
            </a:r>
            <a:r>
              <a:rPr sz="2400" spc="-3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plotted</a:t>
            </a:r>
            <a:endParaRPr sz="2400" dirty="0">
              <a:latin typeface="Arial"/>
              <a:cs typeface="Arial"/>
            </a:endParaRPr>
          </a:p>
          <a:p>
            <a:pPr marL="756920" marR="487045" lvl="1" indent="-287020">
              <a:lnSpc>
                <a:spcPct val="100000"/>
              </a:lnSpc>
              <a:spcBef>
                <a:spcPts val="66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After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10-20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points collected calculate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mean  range of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 duplicates</a:t>
            </a:r>
            <a:endParaRPr sz="2800" dirty="0">
              <a:latin typeface="Arial"/>
              <a:cs typeface="Arial"/>
            </a:endParaRPr>
          </a:p>
          <a:p>
            <a:pPr marL="756920" marR="5080" lvl="1" indent="-287020">
              <a:lnSpc>
                <a:spcPct val="100000"/>
              </a:lnSpc>
              <a:spcBef>
                <a:spcPts val="660"/>
              </a:spcBef>
              <a:buChar char="–"/>
              <a:tabLst>
                <a:tab pos="756920" algn="l"/>
              </a:tabLst>
            </a:pPr>
            <a:r>
              <a:rPr sz="2800" spc="-60" dirty="0">
                <a:solidFill>
                  <a:srgbClr val="3D3D3D"/>
                </a:solidFill>
                <a:latin typeface="Arial"/>
                <a:cs typeface="Arial"/>
              </a:rPr>
              <a:t>Tables </a:t>
            </a:r>
            <a:r>
              <a:rPr sz="2800" spc="-40" dirty="0">
                <a:solidFill>
                  <a:srgbClr val="3D3D3D"/>
                </a:solidFill>
                <a:latin typeface="Arial"/>
                <a:cs typeface="Arial"/>
              </a:rPr>
              <a:t>(Youden)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for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determining %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that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should  fall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above/below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50%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line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67400" y="2971800"/>
            <a:ext cx="1064259" cy="1104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152" y="5805079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4292" y="244054"/>
            <a:ext cx="713930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Mean </a:t>
            </a:r>
            <a:r>
              <a:rPr sz="4000" spc="-30" dirty="0"/>
              <a:t>Value </a:t>
            </a:r>
            <a:r>
              <a:rPr sz="4000" spc="-10" dirty="0"/>
              <a:t>Control </a:t>
            </a:r>
            <a:r>
              <a:rPr sz="4000" spc="5" dirty="0"/>
              <a:t>Charts</a:t>
            </a:r>
            <a:r>
              <a:rPr sz="4000" spc="-10" dirty="0"/>
              <a:t> </a:t>
            </a:r>
            <a:r>
              <a:rPr sz="4000" spc="-45" dirty="0"/>
              <a:t>Types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339294" y="937886"/>
            <a:ext cx="7835900" cy="4696460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7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Laboratory Control Sample </a:t>
            </a: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(QC</a:t>
            </a:r>
            <a:r>
              <a:rPr sz="3200" spc="-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samples)</a:t>
            </a:r>
            <a:endParaRPr sz="3200" dirty="0">
              <a:latin typeface="Arial"/>
              <a:cs typeface="Arial"/>
            </a:endParaRPr>
          </a:p>
          <a:p>
            <a:pPr marL="756920" marR="459105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Charting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the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results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over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time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same 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sample</a:t>
            </a:r>
            <a:endParaRPr sz="2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Matrix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Spike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</a:t>
            </a:r>
            <a:r>
              <a:rPr sz="3200" spc="-4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Samples</a:t>
            </a:r>
            <a:endParaRPr sz="3200" dirty="0">
              <a:latin typeface="Arial"/>
              <a:cs typeface="Arial"/>
            </a:endParaRPr>
          </a:p>
          <a:p>
            <a:pPr marL="756920" marR="1170305" lvl="1" indent="-287020">
              <a:lnSpc>
                <a:spcPct val="100000"/>
              </a:lnSpc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With each batch (however defined)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of 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samples a blank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matrix</a:t>
            </a:r>
            <a:r>
              <a:rPr sz="2800" spc="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sample</a:t>
            </a:r>
            <a:endParaRPr sz="2800" dirty="0">
              <a:latin typeface="Arial"/>
              <a:cs typeface="Arial"/>
            </a:endParaRPr>
          </a:p>
          <a:p>
            <a:pPr marL="761365">
              <a:lnSpc>
                <a:spcPct val="100000"/>
              </a:lnSpc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is spiked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with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desired</a:t>
            </a:r>
            <a:r>
              <a:rPr sz="2800" spc="8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analyte.</a:t>
            </a:r>
            <a:endParaRPr sz="2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763905" marR="2690495" indent="-2540">
              <a:lnSpc>
                <a:spcPct val="100000"/>
              </a:lnSpc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Recoveries (percent,</a:t>
            </a:r>
            <a:r>
              <a:rPr sz="2800" spc="-7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count) 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are charted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each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time.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281666" y="3733800"/>
            <a:ext cx="2361953" cy="1818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4320" y="348353"/>
            <a:ext cx="81756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Laboratory </a:t>
            </a:r>
            <a:r>
              <a:rPr spc="-10" dirty="0"/>
              <a:t>Control </a:t>
            </a:r>
            <a:r>
              <a:rPr spc="-5" dirty="0"/>
              <a:t>Sample </a:t>
            </a:r>
            <a:r>
              <a:rPr spc="-10" dirty="0"/>
              <a:t>Control</a:t>
            </a:r>
            <a:r>
              <a:rPr spc="-20" dirty="0"/>
              <a:t> </a:t>
            </a:r>
            <a:r>
              <a:rPr spc="10" dirty="0"/>
              <a:t>Charts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84320" y="957370"/>
            <a:ext cx="7058659" cy="4061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17804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Charting </a:t>
            </a: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“QC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samples” – must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have  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known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value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associated </a:t>
            </a:r>
            <a:r>
              <a:rPr sz="3200" spc="-20" dirty="0">
                <a:solidFill>
                  <a:srgbClr val="3D3D3D"/>
                </a:solidFill>
                <a:latin typeface="Arial"/>
                <a:cs typeface="Arial"/>
              </a:rPr>
              <a:t>with</a:t>
            </a:r>
            <a:r>
              <a:rPr sz="3200" spc="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it.</a:t>
            </a:r>
            <a:endParaRPr sz="32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Reference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material</a:t>
            </a:r>
            <a:endParaRPr sz="28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66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Old PT</a:t>
            </a:r>
            <a:r>
              <a:rPr sz="2800" spc="-4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sample</a:t>
            </a:r>
            <a:endParaRPr sz="28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Characterized by </a:t>
            </a:r>
            <a:r>
              <a:rPr sz="2800" spc="-20" dirty="0">
                <a:solidFill>
                  <a:srgbClr val="3D3D3D"/>
                </a:solidFill>
                <a:latin typeface="Arial"/>
                <a:cs typeface="Arial"/>
              </a:rPr>
              <a:t>your</a:t>
            </a:r>
            <a:r>
              <a:rPr sz="2800" spc="7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laboratory</a:t>
            </a:r>
            <a:endParaRPr sz="2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Optimal QC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sample</a:t>
            </a:r>
            <a:endParaRPr sz="32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Similar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matrix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as</a:t>
            </a:r>
            <a:r>
              <a:rPr sz="2800" spc="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samples</a:t>
            </a:r>
            <a:endParaRPr sz="28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buChar char="–"/>
              <a:tabLst>
                <a:tab pos="756920" algn="l"/>
              </a:tabLst>
            </a:pPr>
            <a:r>
              <a:rPr sz="2800" spc="-45" dirty="0">
                <a:solidFill>
                  <a:srgbClr val="3D3D3D"/>
                </a:solidFill>
                <a:latin typeface="Arial"/>
                <a:cs typeface="Arial"/>
              </a:rPr>
              <a:t>Value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close in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range of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expected</a:t>
            </a:r>
            <a:r>
              <a:rPr sz="2800" spc="7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results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883518" y="2896906"/>
            <a:ext cx="1898737" cy="1167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1445" y="198402"/>
            <a:ext cx="6986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Matrix </a:t>
            </a:r>
            <a:r>
              <a:rPr spc="-10" dirty="0"/>
              <a:t>Spike </a:t>
            </a:r>
            <a:r>
              <a:rPr spc="-5" dirty="0"/>
              <a:t>Sample </a:t>
            </a:r>
            <a:r>
              <a:rPr spc="-10" dirty="0"/>
              <a:t>Control</a:t>
            </a:r>
            <a:r>
              <a:rPr spc="-60" dirty="0"/>
              <a:t> </a:t>
            </a:r>
            <a:r>
              <a:rPr spc="10" dirty="0"/>
              <a:t>Charts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1445" y="979943"/>
            <a:ext cx="8060690" cy="34214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Charting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blank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matrix that has been</a:t>
            </a:r>
            <a:r>
              <a:rPr sz="3200" spc="-9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spiked  </a:t>
            </a:r>
            <a:r>
              <a:rPr sz="3200" spc="-20" dirty="0">
                <a:solidFill>
                  <a:srgbClr val="3D3D3D"/>
                </a:solidFill>
                <a:latin typeface="Arial"/>
                <a:cs typeface="Arial"/>
              </a:rPr>
              <a:t>with 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known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concentration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of</a:t>
            </a:r>
            <a:r>
              <a:rPr sz="3200" spc="10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analyte.</a:t>
            </a:r>
            <a:endParaRPr sz="3200" dirty="0">
              <a:latin typeface="Arial"/>
              <a:cs typeface="Arial"/>
            </a:endParaRPr>
          </a:p>
          <a:p>
            <a:pPr marL="756920" marR="940435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Finding blank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to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use is often a challenge  especially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when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looking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at trace</a:t>
            </a:r>
            <a:r>
              <a:rPr sz="2800" spc="8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levels</a:t>
            </a:r>
            <a:endParaRPr sz="2800" dirty="0">
              <a:latin typeface="Arial"/>
              <a:cs typeface="Arial"/>
            </a:endParaRPr>
          </a:p>
          <a:p>
            <a:pPr marL="756920" marR="282575" lvl="1" indent="-287020">
              <a:lnSpc>
                <a:spcPct val="100000"/>
              </a:lnSpc>
              <a:spcBef>
                <a:spcPts val="66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Used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when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appropriate </a:t>
            </a:r>
            <a:r>
              <a:rPr lang="en-US" sz="2800" dirty="0">
                <a:solidFill>
                  <a:srgbClr val="3D3D3D"/>
                </a:solidFill>
                <a:latin typeface="Arial"/>
                <a:cs typeface="Arial"/>
              </a:rPr>
              <a:t>RM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is  unavailable</a:t>
            </a:r>
            <a:endParaRPr sz="28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RM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not available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in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appropriate</a:t>
            </a:r>
            <a:r>
              <a:rPr sz="2800" spc="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matrix</a:t>
            </a:r>
            <a:endParaRPr sz="28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RM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cost</a:t>
            </a:r>
            <a:r>
              <a:rPr sz="2800" spc="1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prohibitive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10400" y="4495800"/>
            <a:ext cx="1142999" cy="16459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445654"/>
            <a:ext cx="6986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Matrix </a:t>
            </a:r>
            <a:r>
              <a:rPr spc="-10" dirty="0"/>
              <a:t>Spike </a:t>
            </a:r>
            <a:r>
              <a:rPr spc="-5" dirty="0"/>
              <a:t>Sample </a:t>
            </a:r>
            <a:r>
              <a:rPr spc="-10" dirty="0"/>
              <a:t>Control</a:t>
            </a:r>
            <a:r>
              <a:rPr spc="-60" dirty="0"/>
              <a:t> </a:t>
            </a:r>
            <a:r>
              <a:rPr spc="10" dirty="0"/>
              <a:t>Charts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1072112"/>
            <a:ext cx="8355965" cy="2489200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7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25" dirty="0">
                <a:solidFill>
                  <a:srgbClr val="3D3D3D"/>
                </a:solidFill>
                <a:latin typeface="Arial"/>
                <a:cs typeface="Arial"/>
              </a:rPr>
              <a:t>Typical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acceptance for matrix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spike</a:t>
            </a:r>
            <a:r>
              <a:rPr sz="3200" spc="-3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recovery</a:t>
            </a:r>
            <a:endParaRPr sz="3200" dirty="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680"/>
              </a:spcBef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– 70 –</a:t>
            </a:r>
            <a:r>
              <a:rPr sz="2800" spc="-6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120%</a:t>
            </a:r>
            <a:endParaRPr sz="2800" dirty="0">
              <a:latin typeface="Arial"/>
              <a:cs typeface="Arial"/>
            </a:endParaRPr>
          </a:p>
          <a:p>
            <a:pPr marL="756285" marR="878205" indent="-287020">
              <a:lnSpc>
                <a:spcPct val="100000"/>
              </a:lnSpc>
              <a:spcBef>
                <a:spcPts val="660"/>
              </a:spcBef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– When large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screens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with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many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analytes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or 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when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trace levels are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being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analyzed 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acceptance can be 50 –</a:t>
            </a:r>
            <a:r>
              <a:rPr sz="2800" spc="4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150%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81200" y="3705859"/>
            <a:ext cx="5029199" cy="21615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8889" y="5867398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9010" y="431480"/>
            <a:ext cx="4620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Parts </a:t>
            </a:r>
            <a:r>
              <a:rPr spc="-5" dirty="0"/>
              <a:t>of </a:t>
            </a:r>
            <a:r>
              <a:rPr dirty="0"/>
              <a:t>a </a:t>
            </a:r>
            <a:r>
              <a:rPr spc="-10" dirty="0"/>
              <a:t>Control</a:t>
            </a:r>
            <a:r>
              <a:rPr spc="-80" dirty="0"/>
              <a:t> </a:t>
            </a:r>
            <a:r>
              <a:rPr spc="15" dirty="0"/>
              <a:t>Chart</a:t>
            </a:r>
          </a:p>
        </p:txBody>
      </p:sp>
      <p:sp>
        <p:nvSpPr>
          <p:cNvPr id="3" name="object 3"/>
          <p:cNvSpPr/>
          <p:nvPr/>
        </p:nvSpPr>
        <p:spPr>
          <a:xfrm>
            <a:off x="969010" y="1144269"/>
            <a:ext cx="0" cy="4221480"/>
          </a:xfrm>
          <a:custGeom>
            <a:avLst/>
            <a:gdLst/>
            <a:ahLst/>
            <a:cxnLst/>
            <a:rect l="l" t="t" r="r" b="b"/>
            <a:pathLst>
              <a:path h="4221480">
                <a:moveTo>
                  <a:pt x="0" y="0"/>
                </a:moveTo>
                <a:lnTo>
                  <a:pt x="0" y="4221441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969010" y="5365750"/>
            <a:ext cx="7872095" cy="0"/>
          </a:xfrm>
          <a:custGeom>
            <a:avLst/>
            <a:gdLst/>
            <a:ahLst/>
            <a:cxnLst/>
            <a:rect l="l" t="t" r="r" b="b"/>
            <a:pathLst>
              <a:path w="7872095">
                <a:moveTo>
                  <a:pt x="0" y="0"/>
                </a:moveTo>
                <a:lnTo>
                  <a:pt x="7872018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1080769" y="1738631"/>
            <a:ext cx="7597775" cy="17145"/>
          </a:xfrm>
          <a:custGeom>
            <a:avLst/>
            <a:gdLst/>
            <a:ahLst/>
            <a:cxnLst/>
            <a:rect l="l" t="t" r="r" b="b"/>
            <a:pathLst>
              <a:path w="7597775" h="17144">
                <a:moveTo>
                  <a:pt x="0" y="16713"/>
                </a:moveTo>
                <a:lnTo>
                  <a:pt x="7597622" y="0"/>
                </a:lnTo>
              </a:path>
            </a:pathLst>
          </a:custGeom>
          <a:ln w="27939">
            <a:solidFill>
              <a:srgbClr val="3D3D3D"/>
            </a:solidFill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1080769" y="4458971"/>
            <a:ext cx="7597775" cy="19685"/>
          </a:xfrm>
          <a:custGeom>
            <a:avLst/>
            <a:gdLst/>
            <a:ahLst/>
            <a:cxnLst/>
            <a:rect l="l" t="t" r="r" b="b"/>
            <a:pathLst>
              <a:path w="7597775" h="19685">
                <a:moveTo>
                  <a:pt x="0" y="19100"/>
                </a:moveTo>
                <a:lnTo>
                  <a:pt x="7597622" y="0"/>
                </a:lnTo>
              </a:path>
            </a:pathLst>
          </a:custGeom>
          <a:ln w="27940">
            <a:solidFill>
              <a:srgbClr val="3D3D3D"/>
            </a:solidFill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1080769" y="3110231"/>
            <a:ext cx="7597775" cy="19685"/>
          </a:xfrm>
          <a:custGeom>
            <a:avLst/>
            <a:gdLst/>
            <a:ahLst/>
            <a:cxnLst/>
            <a:rect l="l" t="t" r="r" b="b"/>
            <a:pathLst>
              <a:path w="7597775" h="19685">
                <a:moveTo>
                  <a:pt x="0" y="19100"/>
                </a:moveTo>
                <a:lnTo>
                  <a:pt x="7597622" y="0"/>
                </a:lnTo>
              </a:path>
            </a:pathLst>
          </a:custGeom>
          <a:ln w="27940">
            <a:solidFill>
              <a:srgbClr val="3D3D3D"/>
            </a:solidFill>
            <a:prstDash val="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1319530" y="2625091"/>
            <a:ext cx="880110" cy="1308735"/>
          </a:xfrm>
          <a:custGeom>
            <a:avLst/>
            <a:gdLst/>
            <a:ahLst/>
            <a:cxnLst/>
            <a:rect l="l" t="t" r="r" b="b"/>
            <a:pathLst>
              <a:path w="880110" h="1308735">
                <a:moveTo>
                  <a:pt x="0" y="1308455"/>
                </a:moveTo>
                <a:lnTo>
                  <a:pt x="879919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2198370" y="2642870"/>
            <a:ext cx="445134" cy="802640"/>
          </a:xfrm>
          <a:custGeom>
            <a:avLst/>
            <a:gdLst/>
            <a:ahLst/>
            <a:cxnLst/>
            <a:rect l="l" t="t" r="r" b="b"/>
            <a:pathLst>
              <a:path w="445135" h="802639">
                <a:moveTo>
                  <a:pt x="0" y="0"/>
                </a:moveTo>
                <a:lnTo>
                  <a:pt x="444690" y="802271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2642870" y="2490467"/>
            <a:ext cx="748030" cy="955675"/>
          </a:xfrm>
          <a:custGeom>
            <a:avLst/>
            <a:gdLst/>
            <a:ahLst/>
            <a:cxnLst/>
            <a:rect l="l" t="t" r="r" b="b"/>
            <a:pathLst>
              <a:path w="748029" h="955675">
                <a:moveTo>
                  <a:pt x="0" y="955078"/>
                </a:moveTo>
                <a:lnTo>
                  <a:pt x="747458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3389629" y="2500629"/>
            <a:ext cx="719455" cy="778510"/>
          </a:xfrm>
          <a:custGeom>
            <a:avLst/>
            <a:gdLst/>
            <a:ahLst/>
            <a:cxnLst/>
            <a:rect l="l" t="t" r="r" b="b"/>
            <a:pathLst>
              <a:path w="719454" h="778510">
                <a:moveTo>
                  <a:pt x="0" y="0"/>
                </a:moveTo>
                <a:lnTo>
                  <a:pt x="719074" y="778383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4108450" y="2269496"/>
            <a:ext cx="445134" cy="1008380"/>
          </a:xfrm>
          <a:custGeom>
            <a:avLst/>
            <a:gdLst/>
            <a:ahLst/>
            <a:cxnLst/>
            <a:rect l="l" t="t" r="r" b="b"/>
            <a:pathLst>
              <a:path w="445135" h="1008379">
                <a:moveTo>
                  <a:pt x="0" y="1008176"/>
                </a:moveTo>
                <a:lnTo>
                  <a:pt x="444690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4558029" y="2277110"/>
            <a:ext cx="525145" cy="1506855"/>
          </a:xfrm>
          <a:custGeom>
            <a:avLst/>
            <a:gdLst/>
            <a:ahLst/>
            <a:cxnLst/>
            <a:rect l="l" t="t" r="r" b="b"/>
            <a:pathLst>
              <a:path w="525145" h="1506854">
                <a:moveTo>
                  <a:pt x="0" y="0"/>
                </a:moveTo>
                <a:lnTo>
                  <a:pt x="525119" y="150641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5083809" y="2127252"/>
            <a:ext cx="624840" cy="1656080"/>
          </a:xfrm>
          <a:custGeom>
            <a:avLst/>
            <a:gdLst/>
            <a:ahLst/>
            <a:cxnLst/>
            <a:rect l="l" t="t" r="r" b="b"/>
            <a:pathLst>
              <a:path w="624839" h="1656079">
                <a:moveTo>
                  <a:pt x="0" y="1655864"/>
                </a:moveTo>
                <a:lnTo>
                  <a:pt x="624459" y="0"/>
                </a:lnTo>
              </a:path>
            </a:pathLst>
          </a:custGeom>
          <a:ln w="27939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5708650" y="2127250"/>
            <a:ext cx="473075" cy="807085"/>
          </a:xfrm>
          <a:custGeom>
            <a:avLst/>
            <a:gdLst/>
            <a:ahLst/>
            <a:cxnLst/>
            <a:rect l="l" t="t" r="r" b="b"/>
            <a:pathLst>
              <a:path w="473075" h="807085">
                <a:moveTo>
                  <a:pt x="0" y="0"/>
                </a:moveTo>
                <a:lnTo>
                  <a:pt x="473075" y="807046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/>
          <p:nvPr/>
        </p:nvSpPr>
        <p:spPr>
          <a:xfrm>
            <a:off x="6163309" y="1944371"/>
            <a:ext cx="539750" cy="991235"/>
          </a:xfrm>
          <a:custGeom>
            <a:avLst/>
            <a:gdLst/>
            <a:ahLst/>
            <a:cxnLst/>
            <a:rect l="l" t="t" r="r" b="b"/>
            <a:pathLst>
              <a:path w="539750" h="991235">
                <a:moveTo>
                  <a:pt x="0" y="990892"/>
                </a:moveTo>
                <a:lnTo>
                  <a:pt x="539305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/>
          <p:nvPr/>
        </p:nvSpPr>
        <p:spPr>
          <a:xfrm>
            <a:off x="6711950" y="1936750"/>
            <a:ext cx="360045" cy="687705"/>
          </a:xfrm>
          <a:custGeom>
            <a:avLst/>
            <a:gdLst/>
            <a:ahLst/>
            <a:cxnLst/>
            <a:rect l="l" t="t" r="r" b="b"/>
            <a:pathLst>
              <a:path w="360045" h="687705">
                <a:moveTo>
                  <a:pt x="0" y="0"/>
                </a:moveTo>
                <a:lnTo>
                  <a:pt x="359537" y="687438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/>
          <p:nvPr/>
        </p:nvSpPr>
        <p:spPr>
          <a:xfrm>
            <a:off x="7080250" y="1929128"/>
            <a:ext cx="624840" cy="694690"/>
          </a:xfrm>
          <a:custGeom>
            <a:avLst/>
            <a:gdLst/>
            <a:ahLst/>
            <a:cxnLst/>
            <a:rect l="l" t="t" r="r" b="b"/>
            <a:pathLst>
              <a:path w="624840" h="694689">
                <a:moveTo>
                  <a:pt x="0" y="694372"/>
                </a:moveTo>
                <a:lnTo>
                  <a:pt x="624459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9"/>
          <p:cNvSpPr/>
          <p:nvPr/>
        </p:nvSpPr>
        <p:spPr>
          <a:xfrm>
            <a:off x="7715250" y="1929129"/>
            <a:ext cx="671830" cy="1808480"/>
          </a:xfrm>
          <a:custGeom>
            <a:avLst/>
            <a:gdLst/>
            <a:ahLst/>
            <a:cxnLst/>
            <a:rect l="l" t="t" r="r" b="b"/>
            <a:pathLst>
              <a:path w="671829" h="1808479">
                <a:moveTo>
                  <a:pt x="0" y="0"/>
                </a:moveTo>
                <a:lnTo>
                  <a:pt x="671766" y="1807933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object 20"/>
          <p:cNvSpPr txBox="1"/>
          <p:nvPr/>
        </p:nvSpPr>
        <p:spPr>
          <a:xfrm>
            <a:off x="261310" y="2579653"/>
            <a:ext cx="366395" cy="11245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755"/>
              </a:lnSpc>
            </a:pPr>
            <a:r>
              <a:rPr sz="2400" spc="-25" dirty="0">
                <a:solidFill>
                  <a:srgbClr val="3D3D3D"/>
                </a:solidFill>
                <a:latin typeface="Arial"/>
                <a:cs typeface="Arial"/>
              </a:rPr>
              <a:t>Variable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080769" y="2345688"/>
            <a:ext cx="7597775" cy="1905"/>
          </a:xfrm>
          <a:custGeom>
            <a:avLst/>
            <a:gdLst/>
            <a:ahLst/>
            <a:cxnLst/>
            <a:rect l="l" t="t" r="r" b="b"/>
            <a:pathLst>
              <a:path w="7597775" h="1905">
                <a:moveTo>
                  <a:pt x="0" y="1549"/>
                </a:moveTo>
                <a:lnTo>
                  <a:pt x="7597622" y="0"/>
                </a:lnTo>
              </a:path>
            </a:pathLst>
          </a:custGeom>
          <a:ln w="12700">
            <a:solidFill>
              <a:srgbClr val="3D3D3D"/>
            </a:solidFill>
            <a:prstDash val="sysDot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object 22"/>
          <p:cNvSpPr/>
          <p:nvPr/>
        </p:nvSpPr>
        <p:spPr>
          <a:xfrm>
            <a:off x="1080769" y="3760470"/>
            <a:ext cx="7759065" cy="3175"/>
          </a:xfrm>
          <a:custGeom>
            <a:avLst/>
            <a:gdLst/>
            <a:ahLst/>
            <a:cxnLst/>
            <a:rect l="l" t="t" r="r" b="b"/>
            <a:pathLst>
              <a:path w="7759065" h="3175">
                <a:moveTo>
                  <a:pt x="0" y="0"/>
                </a:moveTo>
                <a:lnTo>
                  <a:pt x="7758468" y="2768"/>
                </a:lnTo>
              </a:path>
            </a:pathLst>
          </a:custGeom>
          <a:ln w="12700">
            <a:solidFill>
              <a:srgbClr val="3D3D3D"/>
            </a:solidFill>
            <a:prstDash val="sysDot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object 23"/>
          <p:cNvSpPr txBox="1"/>
          <p:nvPr/>
        </p:nvSpPr>
        <p:spPr>
          <a:xfrm>
            <a:off x="1180357" y="1258396"/>
            <a:ext cx="6449060" cy="1030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0807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Upper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Control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Limit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(Mean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+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(3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2400" spc="-7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STD))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4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3D3D3D"/>
                </a:solidFill>
                <a:latin typeface="Arial"/>
                <a:cs typeface="Arial"/>
              </a:rPr>
              <a:t>Upper Warning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Limit </a:t>
            </a:r>
            <a:r>
              <a:rPr sz="1800" spc="-5" dirty="0">
                <a:solidFill>
                  <a:srgbClr val="3D3D3D"/>
                </a:solidFill>
                <a:latin typeface="Arial"/>
                <a:cs typeface="Arial"/>
              </a:rPr>
              <a:t>(Mean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+ </a:t>
            </a:r>
            <a:r>
              <a:rPr sz="1800" spc="-5" dirty="0">
                <a:solidFill>
                  <a:srgbClr val="3D3D3D"/>
                </a:solidFill>
                <a:latin typeface="Arial"/>
                <a:cs typeface="Arial"/>
              </a:rPr>
              <a:t>(2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1800" spc="-9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STD))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468850" y="3174064"/>
            <a:ext cx="6085205" cy="2661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86715" algn="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M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ean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45"/>
              </a:spcBef>
            </a:pPr>
            <a:r>
              <a:rPr sz="1800" spc="-15" dirty="0">
                <a:solidFill>
                  <a:srgbClr val="3D3D3D"/>
                </a:solidFill>
                <a:latin typeface="Arial"/>
                <a:cs typeface="Arial"/>
              </a:rPr>
              <a:t>Lower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Warning Limit </a:t>
            </a:r>
            <a:r>
              <a:rPr sz="1800" spc="-5" dirty="0">
                <a:solidFill>
                  <a:srgbClr val="3D3D3D"/>
                </a:solidFill>
                <a:latin typeface="Arial"/>
                <a:cs typeface="Arial"/>
              </a:rPr>
              <a:t>(Mean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- </a:t>
            </a:r>
            <a:r>
              <a:rPr sz="1800" spc="-5" dirty="0">
                <a:solidFill>
                  <a:srgbClr val="3D3D3D"/>
                </a:solidFill>
                <a:latin typeface="Arial"/>
                <a:cs typeface="Arial"/>
              </a:rPr>
              <a:t>(2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1800" spc="-5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STD))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819785">
              <a:lnSpc>
                <a:spcPct val="100000"/>
              </a:lnSpc>
            </a:pP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Lower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Control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Limit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(Mean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-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(3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x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STD))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350" dirty="0">
              <a:latin typeface="Times New Roman"/>
              <a:cs typeface="Times New Roman"/>
            </a:endParaRPr>
          </a:p>
          <a:p>
            <a:pPr marL="982980" algn="ctr">
              <a:lnSpc>
                <a:spcPct val="100000"/>
              </a:lnSpc>
            </a:pPr>
            <a:r>
              <a:rPr sz="2400" spc="-25" dirty="0">
                <a:solidFill>
                  <a:srgbClr val="3D3D3D"/>
                </a:solidFill>
                <a:latin typeface="Arial"/>
                <a:cs typeface="Arial"/>
              </a:rPr>
              <a:t>Time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906391" y="1898662"/>
            <a:ext cx="730275" cy="16086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0869" y="588876"/>
            <a:ext cx="4620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Parts </a:t>
            </a:r>
            <a:r>
              <a:rPr spc="-5" dirty="0"/>
              <a:t>of </a:t>
            </a:r>
            <a:r>
              <a:rPr dirty="0"/>
              <a:t>a </a:t>
            </a:r>
            <a:r>
              <a:rPr spc="-10" dirty="0"/>
              <a:t>Control</a:t>
            </a:r>
            <a:r>
              <a:rPr spc="-80" dirty="0"/>
              <a:t> </a:t>
            </a:r>
            <a:r>
              <a:rPr spc="15" dirty="0"/>
              <a:t>Chart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65879" y="1306137"/>
            <a:ext cx="5661025" cy="4122420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8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X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axis –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time</a:t>
            </a:r>
            <a:endParaRPr sz="2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Y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axis –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variable (ex.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%</a:t>
            </a:r>
            <a:r>
              <a:rPr sz="2800" spc="-114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recovery)</a:t>
            </a:r>
            <a:endParaRPr sz="2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6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Mean</a:t>
            </a:r>
            <a:endParaRPr sz="2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Upper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warning</a:t>
            </a:r>
            <a:r>
              <a:rPr sz="2800" spc="2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endParaRPr sz="2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Lower warning</a:t>
            </a:r>
            <a:r>
              <a:rPr sz="2800" spc="5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endParaRPr sz="2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6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Plotted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data</a:t>
            </a:r>
            <a:endParaRPr sz="2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Upper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warning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r>
              <a:rPr sz="2800" spc="4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(sometimes)</a:t>
            </a:r>
            <a:endParaRPr sz="2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6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Lower warning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r>
              <a:rPr sz="2800" spc="7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(sometimes)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562600" y="2362200"/>
            <a:ext cx="3048000" cy="21869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7828" y="396119"/>
            <a:ext cx="57550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Parts </a:t>
            </a:r>
            <a:r>
              <a:rPr spc="-5" dirty="0"/>
              <a:t>of </a:t>
            </a:r>
            <a:r>
              <a:rPr dirty="0"/>
              <a:t>a </a:t>
            </a:r>
            <a:r>
              <a:rPr spc="-10" dirty="0"/>
              <a:t>Control </a:t>
            </a:r>
            <a:r>
              <a:rPr spc="15" dirty="0"/>
              <a:t>Chart </a:t>
            </a:r>
            <a:r>
              <a:rPr dirty="0"/>
              <a:t>-</a:t>
            </a:r>
            <a:r>
              <a:rPr spc="-90" dirty="0"/>
              <a:t> </a:t>
            </a:r>
            <a:r>
              <a:rPr spc="-5" dirty="0"/>
              <a:t>Axis</a:t>
            </a:r>
          </a:p>
        </p:txBody>
      </p:sp>
      <p:sp>
        <p:nvSpPr>
          <p:cNvPr id="3" name="object 3"/>
          <p:cNvSpPr/>
          <p:nvPr/>
        </p:nvSpPr>
        <p:spPr>
          <a:xfrm>
            <a:off x="1919428" y="3853174"/>
            <a:ext cx="12065" cy="1807845"/>
          </a:xfrm>
          <a:custGeom>
            <a:avLst/>
            <a:gdLst/>
            <a:ahLst/>
            <a:cxnLst/>
            <a:rect l="l" t="t" r="r" b="b"/>
            <a:pathLst>
              <a:path w="12064" h="1807845">
                <a:moveTo>
                  <a:pt x="11849" y="1807819"/>
                </a:moveTo>
                <a:lnTo>
                  <a:pt x="0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1877606" y="3783333"/>
            <a:ext cx="83820" cy="84455"/>
          </a:xfrm>
          <a:custGeom>
            <a:avLst/>
            <a:gdLst/>
            <a:ahLst/>
            <a:cxnLst/>
            <a:rect l="l" t="t" r="r" b="b"/>
            <a:pathLst>
              <a:path w="83819" h="84454">
                <a:moveTo>
                  <a:pt x="41363" y="0"/>
                </a:moveTo>
                <a:lnTo>
                  <a:pt x="0" y="84086"/>
                </a:lnTo>
                <a:lnTo>
                  <a:pt x="83820" y="83540"/>
                </a:lnTo>
                <a:lnTo>
                  <a:pt x="41363" y="0"/>
                </a:lnTo>
                <a:close/>
              </a:path>
            </a:pathLst>
          </a:custGeom>
          <a:solidFill>
            <a:srgbClr val="3D3D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1931670" y="5640472"/>
            <a:ext cx="3634740" cy="21590"/>
          </a:xfrm>
          <a:custGeom>
            <a:avLst/>
            <a:gdLst/>
            <a:ahLst/>
            <a:cxnLst/>
            <a:rect l="l" t="t" r="r" b="b"/>
            <a:pathLst>
              <a:path w="3634740" h="21589">
                <a:moveTo>
                  <a:pt x="0" y="21081"/>
                </a:moveTo>
                <a:lnTo>
                  <a:pt x="3634587" y="0"/>
                </a:lnTo>
              </a:path>
            </a:pathLst>
          </a:custGeom>
          <a:ln w="27939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5552039" y="5598648"/>
            <a:ext cx="84455" cy="83820"/>
          </a:xfrm>
          <a:custGeom>
            <a:avLst/>
            <a:gdLst/>
            <a:ahLst/>
            <a:cxnLst/>
            <a:rect l="l" t="t" r="r" b="b"/>
            <a:pathLst>
              <a:path w="84454" h="83820">
                <a:moveTo>
                  <a:pt x="0" y="0"/>
                </a:moveTo>
                <a:lnTo>
                  <a:pt x="495" y="83819"/>
                </a:lnTo>
                <a:lnTo>
                  <a:pt x="84073" y="4141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644094" y="964956"/>
            <a:ext cx="8290559" cy="280098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axis</a:t>
            </a:r>
            <a:endParaRPr sz="2800" dirty="0">
              <a:latin typeface="Arial"/>
              <a:cs typeface="Arial"/>
            </a:endParaRPr>
          </a:p>
          <a:p>
            <a:pPr marL="756920" marR="5080" indent="-287020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– Each time QC sample/matrix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spike is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analyzed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result is 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plotted.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Could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be the date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run,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or the instance (first time 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run,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second time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run,</a:t>
            </a:r>
            <a:r>
              <a:rPr sz="2400" spc="-3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etc.)</a:t>
            </a:r>
            <a:endParaRPr sz="24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6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Y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axis –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variable (ex.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% </a:t>
            </a:r>
            <a:r>
              <a:rPr sz="2800" spc="-30" dirty="0">
                <a:solidFill>
                  <a:srgbClr val="3D3D3D"/>
                </a:solidFill>
                <a:latin typeface="Arial"/>
                <a:cs typeface="Arial"/>
              </a:rPr>
              <a:t>recovery,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Ct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value)</a:t>
            </a:r>
            <a:endParaRPr sz="2800" dirty="0">
              <a:latin typeface="Arial"/>
              <a:cs typeface="Arial"/>
            </a:endParaRPr>
          </a:p>
          <a:p>
            <a:pPr marL="857885">
              <a:lnSpc>
                <a:spcPct val="100000"/>
              </a:lnSpc>
              <a:spcBef>
                <a:spcPts val="2370"/>
              </a:spcBef>
            </a:pPr>
            <a:r>
              <a:rPr sz="1800" i="1" spc="-5" dirty="0">
                <a:solidFill>
                  <a:srgbClr val="3D3D3D"/>
                </a:solidFill>
                <a:latin typeface="Lucida Handwriting"/>
                <a:cs typeface="Lucida Handwriting"/>
              </a:rPr>
              <a:t>y-axis</a:t>
            </a:r>
            <a:endParaRPr sz="1800" dirty="0">
              <a:latin typeface="Lucida Handwriting"/>
              <a:cs typeface="Lucida Handwriting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796707" y="5471478"/>
            <a:ext cx="8096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dirty="0">
                <a:solidFill>
                  <a:srgbClr val="3D3D3D"/>
                </a:solidFill>
                <a:latin typeface="Lucida Handwriting"/>
                <a:cs typeface="Lucida Handwriting"/>
              </a:rPr>
              <a:t>x</a:t>
            </a:r>
            <a:r>
              <a:rPr sz="1800" i="1" spc="-10" dirty="0">
                <a:solidFill>
                  <a:srgbClr val="3D3D3D"/>
                </a:solidFill>
                <a:latin typeface="Lucida Handwriting"/>
                <a:cs typeface="Lucida Handwriting"/>
              </a:rPr>
              <a:t>-</a:t>
            </a:r>
            <a:r>
              <a:rPr sz="1800" i="1" spc="-5" dirty="0">
                <a:solidFill>
                  <a:srgbClr val="3D3D3D"/>
                </a:solidFill>
                <a:latin typeface="Lucida Handwriting"/>
                <a:cs typeface="Lucida Handwriting"/>
              </a:rPr>
              <a:t>a</a:t>
            </a:r>
            <a:r>
              <a:rPr sz="1800" i="1" dirty="0">
                <a:solidFill>
                  <a:srgbClr val="3D3D3D"/>
                </a:solidFill>
                <a:latin typeface="Lucida Handwriting"/>
                <a:cs typeface="Lucida Handwriting"/>
              </a:rPr>
              <a:t>xis</a:t>
            </a:r>
            <a:endParaRPr sz="1800" dirty="0">
              <a:latin typeface="Lucida Handwriting"/>
              <a:cs typeface="Lucida Handwriting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3435" y="445097"/>
            <a:ext cx="60553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Parts </a:t>
            </a:r>
            <a:r>
              <a:rPr spc="-5" dirty="0"/>
              <a:t>of </a:t>
            </a:r>
            <a:r>
              <a:rPr dirty="0"/>
              <a:t>a </a:t>
            </a:r>
            <a:r>
              <a:rPr spc="-10" dirty="0"/>
              <a:t>Control </a:t>
            </a:r>
            <a:r>
              <a:rPr spc="15" dirty="0"/>
              <a:t>Chart </a:t>
            </a:r>
            <a:r>
              <a:rPr dirty="0"/>
              <a:t>-</a:t>
            </a:r>
            <a:r>
              <a:rPr spc="-95" dirty="0"/>
              <a:t> </a:t>
            </a:r>
            <a:r>
              <a:rPr spc="-10" dirty="0"/>
              <a:t>Mean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095576"/>
            <a:ext cx="7896859" cy="306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31445" indent="-342900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If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 </a:t>
            </a:r>
            <a:r>
              <a:rPr lang="en-US" sz="2800" spc="-5" dirty="0">
                <a:solidFill>
                  <a:srgbClr val="3D3D3D"/>
                </a:solidFill>
                <a:latin typeface="Arial"/>
                <a:cs typeface="Arial"/>
              </a:rPr>
              <a:t>RM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is being used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that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has a  certified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value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with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statistics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(i.e.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an acceptable 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range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or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standard deviation)</a:t>
            </a:r>
            <a:endParaRPr sz="2800" dirty="0">
              <a:latin typeface="Arial"/>
              <a:cs typeface="Arial"/>
            </a:endParaRPr>
          </a:p>
          <a:p>
            <a:pPr marL="762000" lvl="1" indent="-345440">
              <a:lnSpc>
                <a:spcPct val="100000"/>
              </a:lnSpc>
              <a:spcBef>
                <a:spcPts val="600"/>
              </a:spcBef>
              <a:buChar char="–"/>
              <a:tabLst>
                <a:tab pos="761365" algn="l"/>
                <a:tab pos="76200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Use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given</a:t>
            </a:r>
            <a:r>
              <a:rPr sz="2400" spc="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mean</a:t>
            </a:r>
            <a:endParaRPr sz="2400" dirty="0">
              <a:latin typeface="Arial"/>
              <a:cs typeface="Arial"/>
            </a:endParaRPr>
          </a:p>
          <a:p>
            <a:pPr marL="762000" marR="5080" lvl="1" indent="-345440">
              <a:lnSpc>
                <a:spcPct val="100000"/>
              </a:lnSpc>
              <a:spcBef>
                <a:spcPts val="560"/>
              </a:spcBef>
              <a:buChar char="–"/>
              <a:tabLst>
                <a:tab pos="761365" algn="l"/>
                <a:tab pos="762000" algn="l"/>
              </a:tabLst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After ~20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point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have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been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run,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recalculate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using </a:t>
            </a:r>
            <a:r>
              <a:rPr sz="2400" spc="-15" dirty="0">
                <a:solidFill>
                  <a:srgbClr val="3D3D3D"/>
                </a:solidFill>
                <a:latin typeface="Arial"/>
                <a:cs typeface="Arial"/>
              </a:rPr>
              <a:t>own 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in-house</a:t>
            </a:r>
            <a:r>
              <a:rPr sz="2400" spc="-3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statistics</a:t>
            </a:r>
            <a:endParaRPr sz="24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6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If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 spiked sample or in</a:t>
            </a:r>
            <a:r>
              <a:rPr lang="en-US" sz="2800" spc="-5" dirty="0">
                <a:solidFill>
                  <a:srgbClr val="3D3D3D"/>
                </a:solidFill>
                <a:latin typeface="Arial"/>
                <a:cs typeface="Arial"/>
              </a:rPr>
              <a:t>-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house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material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is</a:t>
            </a:r>
            <a:r>
              <a:rPr sz="2800" spc="7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being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839" y="4130876"/>
            <a:ext cx="4904105" cy="1551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used</a:t>
            </a:r>
            <a:endParaRPr sz="2800" dirty="0">
              <a:latin typeface="Arial"/>
              <a:cs typeface="Arial"/>
            </a:endParaRPr>
          </a:p>
          <a:p>
            <a:pPr marL="419100" marR="5080" indent="-292735">
              <a:lnSpc>
                <a:spcPct val="100000"/>
              </a:lnSpc>
              <a:spcBef>
                <a:spcPts val="20"/>
              </a:spcBef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–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Run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~20 times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(using all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analysts 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that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will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be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running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the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analysis 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on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samples)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34153" y="4686294"/>
            <a:ext cx="7620" cy="1321435"/>
          </a:xfrm>
          <a:custGeom>
            <a:avLst/>
            <a:gdLst/>
            <a:ahLst/>
            <a:cxnLst/>
            <a:rect l="l" t="t" r="r" b="b"/>
            <a:pathLst>
              <a:path w="7620" h="1321435">
                <a:moveTo>
                  <a:pt x="7340" y="1321320"/>
                </a:moveTo>
                <a:lnTo>
                  <a:pt x="0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5992322" y="4616451"/>
            <a:ext cx="83820" cy="84455"/>
          </a:xfrm>
          <a:custGeom>
            <a:avLst/>
            <a:gdLst/>
            <a:ahLst/>
            <a:cxnLst/>
            <a:rect l="l" t="t" r="r" b="b"/>
            <a:pathLst>
              <a:path w="83820" h="84454">
                <a:moveTo>
                  <a:pt x="41452" y="0"/>
                </a:moveTo>
                <a:lnTo>
                  <a:pt x="0" y="84048"/>
                </a:lnTo>
                <a:lnTo>
                  <a:pt x="83820" y="83591"/>
                </a:lnTo>
                <a:lnTo>
                  <a:pt x="41452" y="0"/>
                </a:lnTo>
                <a:close/>
              </a:path>
            </a:pathLst>
          </a:custGeom>
          <a:solidFill>
            <a:srgbClr val="3D3D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6041390" y="5991063"/>
            <a:ext cx="2255520" cy="15875"/>
          </a:xfrm>
          <a:custGeom>
            <a:avLst/>
            <a:gdLst/>
            <a:ahLst/>
            <a:cxnLst/>
            <a:rect l="l" t="t" r="r" b="b"/>
            <a:pathLst>
              <a:path w="2255520" h="15875">
                <a:moveTo>
                  <a:pt x="0" y="15443"/>
                </a:moveTo>
                <a:lnTo>
                  <a:pt x="2255215" y="0"/>
                </a:lnTo>
              </a:path>
            </a:pathLst>
          </a:custGeom>
          <a:ln w="2794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8282351" y="5949256"/>
            <a:ext cx="84455" cy="83820"/>
          </a:xfrm>
          <a:custGeom>
            <a:avLst/>
            <a:gdLst/>
            <a:ahLst/>
            <a:cxnLst/>
            <a:rect l="l" t="t" r="r" b="b"/>
            <a:pathLst>
              <a:path w="84454" h="83820">
                <a:moveTo>
                  <a:pt x="0" y="0"/>
                </a:moveTo>
                <a:lnTo>
                  <a:pt x="571" y="83819"/>
                </a:lnTo>
                <a:lnTo>
                  <a:pt x="84099" y="4133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5892063" y="4437379"/>
            <a:ext cx="5416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y</a:t>
            </a:r>
            <a:r>
              <a:rPr sz="1200" i="1" dirty="0">
                <a:solidFill>
                  <a:srgbClr val="3D3D3D"/>
                </a:solidFill>
                <a:latin typeface="Lucida Handwriting"/>
                <a:cs typeface="Lucida Handwriting"/>
              </a:rPr>
              <a:t>-</a:t>
            </a:r>
            <a:r>
              <a:rPr sz="1200" i="1" spc="-10" dirty="0">
                <a:solidFill>
                  <a:srgbClr val="3D3D3D"/>
                </a:solidFill>
                <a:latin typeface="Lucida Handwriting"/>
                <a:cs typeface="Lucida Handwriting"/>
              </a:rPr>
              <a:t>a</a:t>
            </a: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xis</a:t>
            </a:r>
            <a:endParaRPr sz="1200" dirty="0">
              <a:latin typeface="Lucida Handwriting"/>
              <a:cs typeface="Lucida Handwriting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66790" y="5325109"/>
            <a:ext cx="2406650" cy="0"/>
          </a:xfrm>
          <a:custGeom>
            <a:avLst/>
            <a:gdLst/>
            <a:ahLst/>
            <a:cxnLst/>
            <a:rect l="l" t="t" r="r" b="b"/>
            <a:pathLst>
              <a:path w="2406650">
                <a:moveTo>
                  <a:pt x="0" y="0"/>
                </a:moveTo>
                <a:lnTo>
                  <a:pt x="2406167" y="0"/>
                </a:lnTo>
              </a:path>
            </a:pathLst>
          </a:custGeom>
          <a:ln w="27940">
            <a:solidFill>
              <a:srgbClr val="008000"/>
            </a:solidFill>
            <a:prstDash val="sys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7356083" y="5396248"/>
            <a:ext cx="5975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M</a:t>
            </a:r>
            <a:r>
              <a:rPr sz="1800" spc="-10" dirty="0">
                <a:solidFill>
                  <a:srgbClr val="3D3D3D"/>
                </a:solidFill>
                <a:latin typeface="Arial"/>
                <a:cs typeface="Arial"/>
              </a:rPr>
              <a:t>ea</a:t>
            </a:r>
            <a:r>
              <a:rPr sz="1800" spc="-5" dirty="0">
                <a:solidFill>
                  <a:srgbClr val="3D3D3D"/>
                </a:solidFill>
                <a:latin typeface="Arial"/>
                <a:cs typeface="Arial"/>
              </a:rPr>
              <a:t>n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46841" y="5917120"/>
            <a:ext cx="2218055" cy="56959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30"/>
              </a:spcBef>
            </a:pP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x</a:t>
            </a:r>
            <a:r>
              <a:rPr sz="1200" i="1" dirty="0">
                <a:solidFill>
                  <a:srgbClr val="3D3D3D"/>
                </a:solidFill>
                <a:latin typeface="Lucida Handwriting"/>
                <a:cs typeface="Lucida Handwriting"/>
              </a:rPr>
              <a:t>-</a:t>
            </a:r>
            <a:r>
              <a:rPr sz="1200" i="1" spc="-10" dirty="0">
                <a:solidFill>
                  <a:srgbClr val="3D3D3D"/>
                </a:solidFill>
                <a:latin typeface="Lucida Handwriting"/>
                <a:cs typeface="Lucida Handwriting"/>
              </a:rPr>
              <a:t>a</a:t>
            </a: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xis</a:t>
            </a:r>
            <a:endParaRPr sz="1200" dirty="0">
              <a:latin typeface="Lucida Handwriting"/>
              <a:cs typeface="Lucida Handwriting"/>
            </a:endParaRPr>
          </a:p>
          <a:p>
            <a:pPr marL="12700">
              <a:lnSpc>
                <a:spcPct val="100000"/>
              </a:lnSpc>
              <a:spcBef>
                <a:spcPts val="1350"/>
              </a:spcBef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Quick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9416" y="66386"/>
            <a:ext cx="600329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Parts of a </a:t>
            </a:r>
            <a:r>
              <a:rPr sz="4000" spc="-10" dirty="0"/>
              <a:t>Control </a:t>
            </a:r>
            <a:r>
              <a:rPr sz="4000" spc="10" dirty="0"/>
              <a:t>Chart </a:t>
            </a:r>
            <a:r>
              <a:rPr sz="4000" dirty="0"/>
              <a:t>–  </a:t>
            </a:r>
            <a:r>
              <a:rPr sz="4000" spc="-10" dirty="0"/>
              <a:t>Upper/Lower Control</a:t>
            </a:r>
            <a:r>
              <a:rPr sz="4000" spc="-55" dirty="0"/>
              <a:t> </a:t>
            </a:r>
            <a:r>
              <a:rPr sz="4000" spc="-5" dirty="0"/>
              <a:t>Limits</a:t>
            </a:r>
            <a:endParaRPr sz="4000"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Calculate </a:t>
            </a:r>
            <a:r>
              <a:rPr dirty="0"/>
              <a:t>standard deviation </a:t>
            </a:r>
            <a:r>
              <a:rPr spc="-5" dirty="0"/>
              <a:t>(STD) </a:t>
            </a:r>
            <a:r>
              <a:rPr dirty="0"/>
              <a:t>of </a:t>
            </a:r>
            <a:r>
              <a:rPr spc="-5" dirty="0"/>
              <a:t>points  used </a:t>
            </a:r>
            <a:r>
              <a:rPr dirty="0"/>
              <a:t>to determine</a:t>
            </a:r>
            <a:r>
              <a:rPr spc="5" dirty="0"/>
              <a:t> </a:t>
            </a:r>
            <a:r>
              <a:rPr dirty="0"/>
              <a:t>mean</a:t>
            </a:r>
          </a:p>
          <a:p>
            <a:pPr marL="35560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Upper and </a:t>
            </a:r>
            <a:r>
              <a:rPr spc="-15" dirty="0"/>
              <a:t>lower </a:t>
            </a:r>
            <a:r>
              <a:rPr dirty="0"/>
              <a:t>control</a:t>
            </a:r>
            <a:r>
              <a:rPr spc="100" dirty="0"/>
              <a:t> </a:t>
            </a:r>
            <a:r>
              <a:rPr spc="-5" dirty="0"/>
              <a:t>limits</a:t>
            </a:r>
          </a:p>
          <a:p>
            <a:pPr marL="756920" lvl="1" indent="-287020">
              <a:lnSpc>
                <a:spcPct val="100000"/>
              </a:lnSpc>
              <a:spcBef>
                <a:spcPts val="580"/>
              </a:spcBef>
              <a:buChar char="–"/>
              <a:tabLst>
                <a:tab pos="756920" algn="l"/>
              </a:tabLst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calculated by multiplying the STD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2400" spc="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3</a:t>
            </a:r>
            <a:endParaRPr sz="24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1200"/>
              </a:spcBef>
              <a:buChar char="–"/>
              <a:tabLst>
                <a:tab pos="756920" algn="l"/>
              </a:tabLst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Add (STD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x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3) to</a:t>
            </a:r>
            <a:r>
              <a:rPr sz="2400" spc="-2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mean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5706" y="3490143"/>
            <a:ext cx="3149600" cy="1793239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04800">
              <a:lnSpc>
                <a:spcPct val="100000"/>
              </a:lnSpc>
              <a:spcBef>
                <a:spcPts val="1300"/>
              </a:spcBef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(Upper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Control</a:t>
            </a:r>
            <a:r>
              <a:rPr sz="2400" spc="-6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Limit)</a:t>
            </a:r>
            <a:endParaRPr sz="2400" dirty="0">
              <a:latin typeface="Arial"/>
              <a:cs typeface="Arial"/>
            </a:endParaRPr>
          </a:p>
          <a:p>
            <a:pPr marL="304800" marR="319405" indent="-292735">
              <a:lnSpc>
                <a:spcPct val="100000"/>
              </a:lnSpc>
              <a:spcBef>
                <a:spcPts val="1200"/>
              </a:spcBef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–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Subtract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(STD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x 3) 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from</a:t>
            </a:r>
            <a:r>
              <a:rPr sz="2400" spc="-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mean</a:t>
            </a:r>
            <a:endParaRPr sz="2400" dirty="0">
              <a:latin typeface="Arial"/>
              <a:cs typeface="Arial"/>
            </a:endParaRPr>
          </a:p>
          <a:p>
            <a:pPr marL="304800">
              <a:lnSpc>
                <a:spcPct val="100000"/>
              </a:lnSpc>
            </a:pP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(Lower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Control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Limit)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124720" y="4051289"/>
            <a:ext cx="19970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3D3D3D"/>
                </a:solidFill>
                <a:latin typeface="Arial"/>
                <a:cs typeface="Arial"/>
              </a:rPr>
              <a:t>Upper Control</a:t>
            </a:r>
            <a:r>
              <a:rPr sz="1800" spc="-2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60051" y="5624514"/>
            <a:ext cx="19964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solidFill>
                  <a:srgbClr val="3D3D3D"/>
                </a:solidFill>
                <a:latin typeface="Arial"/>
                <a:cs typeface="Arial"/>
              </a:rPr>
              <a:t>Lower </a:t>
            </a:r>
            <a:r>
              <a:rPr sz="1800" spc="-5" dirty="0">
                <a:solidFill>
                  <a:srgbClr val="3D3D3D"/>
                </a:solidFill>
                <a:latin typeface="Arial"/>
                <a:cs typeface="Arial"/>
              </a:rPr>
              <a:t>Control</a:t>
            </a:r>
            <a:r>
              <a:rPr sz="1800" spc="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345116" y="4013205"/>
            <a:ext cx="12700" cy="1978660"/>
          </a:xfrm>
          <a:custGeom>
            <a:avLst/>
            <a:gdLst/>
            <a:ahLst/>
            <a:cxnLst/>
            <a:rect l="l" t="t" r="r" b="b"/>
            <a:pathLst>
              <a:path w="12700" h="1978660">
                <a:moveTo>
                  <a:pt x="12687" y="1978355"/>
                </a:moveTo>
                <a:lnTo>
                  <a:pt x="0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4303294" y="3943348"/>
            <a:ext cx="83820" cy="84455"/>
          </a:xfrm>
          <a:custGeom>
            <a:avLst/>
            <a:gdLst/>
            <a:ahLst/>
            <a:cxnLst/>
            <a:rect l="l" t="t" r="r" b="b"/>
            <a:pathLst>
              <a:path w="83820" h="84454">
                <a:moveTo>
                  <a:pt x="41376" y="0"/>
                </a:moveTo>
                <a:lnTo>
                  <a:pt x="0" y="84086"/>
                </a:lnTo>
                <a:lnTo>
                  <a:pt x="83820" y="83553"/>
                </a:lnTo>
                <a:lnTo>
                  <a:pt x="41376" y="0"/>
                </a:lnTo>
                <a:close/>
              </a:path>
            </a:pathLst>
          </a:custGeom>
          <a:solidFill>
            <a:srgbClr val="3D3D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4357370" y="5968140"/>
            <a:ext cx="3883660" cy="23495"/>
          </a:xfrm>
          <a:custGeom>
            <a:avLst/>
            <a:gdLst/>
            <a:ahLst/>
            <a:cxnLst/>
            <a:rect l="l" t="t" r="r" b="b"/>
            <a:pathLst>
              <a:path w="3883659" h="23495">
                <a:moveTo>
                  <a:pt x="0" y="23025"/>
                </a:moveTo>
                <a:lnTo>
                  <a:pt x="3883355" y="0"/>
                </a:lnTo>
              </a:path>
            </a:pathLst>
          </a:custGeom>
          <a:ln w="2794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8226510" y="5926320"/>
            <a:ext cx="84455" cy="83820"/>
          </a:xfrm>
          <a:custGeom>
            <a:avLst/>
            <a:gdLst/>
            <a:ahLst/>
            <a:cxnLst/>
            <a:rect l="l" t="t" r="r" b="b"/>
            <a:pathLst>
              <a:path w="84454" h="83820">
                <a:moveTo>
                  <a:pt x="0" y="0"/>
                </a:moveTo>
                <a:lnTo>
                  <a:pt x="495" y="83819"/>
                </a:lnTo>
                <a:lnTo>
                  <a:pt x="84061" y="4141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4070309" y="3678337"/>
            <a:ext cx="5416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y</a:t>
            </a:r>
            <a:r>
              <a:rPr sz="1200" i="1" dirty="0">
                <a:solidFill>
                  <a:srgbClr val="3D3D3D"/>
                </a:solidFill>
                <a:latin typeface="Lucida Handwriting"/>
                <a:cs typeface="Lucida Handwriting"/>
              </a:rPr>
              <a:t>-</a:t>
            </a:r>
            <a:r>
              <a:rPr sz="1200" i="1" spc="-10" dirty="0">
                <a:solidFill>
                  <a:srgbClr val="3D3D3D"/>
                </a:solidFill>
                <a:latin typeface="Lucida Handwriting"/>
                <a:cs typeface="Lucida Handwriting"/>
              </a:rPr>
              <a:t>a</a:t>
            </a: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xis</a:t>
            </a:r>
            <a:endParaRPr sz="1200" dirty="0">
              <a:latin typeface="Lucida Handwriting"/>
              <a:cs typeface="Lucida Handwriting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357370" y="5015229"/>
            <a:ext cx="4091304" cy="0"/>
          </a:xfrm>
          <a:custGeom>
            <a:avLst/>
            <a:gdLst/>
            <a:ahLst/>
            <a:cxnLst/>
            <a:rect l="l" t="t" r="r" b="b"/>
            <a:pathLst>
              <a:path w="4091304">
                <a:moveTo>
                  <a:pt x="0" y="0"/>
                </a:moveTo>
                <a:lnTo>
                  <a:pt x="4091101" y="0"/>
                </a:lnTo>
              </a:path>
            </a:pathLst>
          </a:custGeom>
          <a:ln w="27940">
            <a:solidFill>
              <a:srgbClr val="008000"/>
            </a:solidFill>
            <a:prstDash val="sys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 txBox="1"/>
          <p:nvPr/>
        </p:nvSpPr>
        <p:spPr>
          <a:xfrm>
            <a:off x="6373607" y="5071033"/>
            <a:ext cx="4013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solidFill>
                  <a:srgbClr val="3D3D3D"/>
                </a:solidFill>
                <a:latin typeface="Arial"/>
                <a:cs typeface="Arial"/>
              </a:rPr>
              <a:t>M</a:t>
            </a:r>
            <a:r>
              <a:rPr sz="1200" spc="-15" dirty="0">
                <a:solidFill>
                  <a:srgbClr val="3D3D3D"/>
                </a:solidFill>
                <a:latin typeface="Arial"/>
                <a:cs typeface="Arial"/>
              </a:rPr>
              <a:t>ean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356100" y="4376420"/>
            <a:ext cx="4163695" cy="0"/>
          </a:xfrm>
          <a:custGeom>
            <a:avLst/>
            <a:gdLst/>
            <a:ahLst/>
            <a:cxnLst/>
            <a:rect l="l" t="t" r="r" b="b"/>
            <a:pathLst>
              <a:path w="4163695">
                <a:moveTo>
                  <a:pt x="0" y="0"/>
                </a:moveTo>
                <a:lnTo>
                  <a:pt x="4163339" y="0"/>
                </a:lnTo>
              </a:path>
            </a:pathLst>
          </a:custGeom>
          <a:ln w="20320">
            <a:solidFill>
              <a:srgbClr val="FF33CC"/>
            </a:solidFill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4427220" y="5654040"/>
            <a:ext cx="4163695" cy="0"/>
          </a:xfrm>
          <a:custGeom>
            <a:avLst/>
            <a:gdLst/>
            <a:ahLst/>
            <a:cxnLst/>
            <a:rect l="l" t="t" r="r" b="b"/>
            <a:pathLst>
              <a:path w="4163695">
                <a:moveTo>
                  <a:pt x="0" y="0"/>
                </a:moveTo>
                <a:lnTo>
                  <a:pt x="4163339" y="0"/>
                </a:lnTo>
              </a:path>
            </a:pathLst>
          </a:custGeom>
          <a:ln w="20320">
            <a:solidFill>
              <a:srgbClr val="FF33CC"/>
            </a:solidFill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/>
          <p:nvPr/>
        </p:nvSpPr>
        <p:spPr>
          <a:xfrm>
            <a:off x="7409180" y="4376420"/>
            <a:ext cx="327660" cy="637540"/>
          </a:xfrm>
          <a:custGeom>
            <a:avLst/>
            <a:gdLst/>
            <a:ahLst/>
            <a:cxnLst/>
            <a:rect l="l" t="t" r="r" b="b"/>
            <a:pathLst>
              <a:path w="327659" h="637539">
                <a:moveTo>
                  <a:pt x="0" y="0"/>
                </a:moveTo>
                <a:lnTo>
                  <a:pt x="63767" y="2146"/>
                </a:lnTo>
                <a:lnTo>
                  <a:pt x="115843" y="7999"/>
                </a:lnTo>
                <a:lnTo>
                  <a:pt x="150954" y="16678"/>
                </a:lnTo>
                <a:lnTo>
                  <a:pt x="163830" y="27304"/>
                </a:lnTo>
                <a:lnTo>
                  <a:pt x="163830" y="296367"/>
                </a:lnTo>
                <a:lnTo>
                  <a:pt x="176705" y="306993"/>
                </a:lnTo>
                <a:lnTo>
                  <a:pt x="211816" y="315672"/>
                </a:lnTo>
                <a:lnTo>
                  <a:pt x="263892" y="321525"/>
                </a:lnTo>
                <a:lnTo>
                  <a:pt x="327660" y="323672"/>
                </a:lnTo>
                <a:lnTo>
                  <a:pt x="263892" y="325818"/>
                </a:lnTo>
                <a:lnTo>
                  <a:pt x="211816" y="331671"/>
                </a:lnTo>
                <a:lnTo>
                  <a:pt x="176705" y="340351"/>
                </a:lnTo>
                <a:lnTo>
                  <a:pt x="163830" y="350977"/>
                </a:lnTo>
                <a:lnTo>
                  <a:pt x="163830" y="610234"/>
                </a:lnTo>
                <a:lnTo>
                  <a:pt x="150954" y="620861"/>
                </a:lnTo>
                <a:lnTo>
                  <a:pt x="115843" y="629540"/>
                </a:lnTo>
                <a:lnTo>
                  <a:pt x="63767" y="635393"/>
                </a:lnTo>
                <a:lnTo>
                  <a:pt x="0" y="637539"/>
                </a:lnTo>
              </a:path>
            </a:pathLst>
          </a:custGeom>
          <a:ln w="1016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/>
          <p:nvPr/>
        </p:nvSpPr>
        <p:spPr>
          <a:xfrm>
            <a:off x="7421880" y="5008879"/>
            <a:ext cx="330200" cy="635000"/>
          </a:xfrm>
          <a:custGeom>
            <a:avLst/>
            <a:gdLst/>
            <a:ahLst/>
            <a:cxnLst/>
            <a:rect l="l" t="t" r="r" b="b"/>
            <a:pathLst>
              <a:path w="330200" h="635000">
                <a:moveTo>
                  <a:pt x="0" y="0"/>
                </a:moveTo>
                <a:lnTo>
                  <a:pt x="64265" y="2162"/>
                </a:lnTo>
                <a:lnTo>
                  <a:pt x="116744" y="8059"/>
                </a:lnTo>
                <a:lnTo>
                  <a:pt x="152126" y="16807"/>
                </a:lnTo>
                <a:lnTo>
                  <a:pt x="165100" y="27520"/>
                </a:lnTo>
                <a:lnTo>
                  <a:pt x="165100" y="294868"/>
                </a:lnTo>
                <a:lnTo>
                  <a:pt x="178073" y="305574"/>
                </a:lnTo>
                <a:lnTo>
                  <a:pt x="213455" y="314318"/>
                </a:lnTo>
                <a:lnTo>
                  <a:pt x="265934" y="320214"/>
                </a:lnTo>
                <a:lnTo>
                  <a:pt x="330200" y="322376"/>
                </a:lnTo>
                <a:lnTo>
                  <a:pt x="265934" y="324539"/>
                </a:lnTo>
                <a:lnTo>
                  <a:pt x="213455" y="330436"/>
                </a:lnTo>
                <a:lnTo>
                  <a:pt x="178073" y="339184"/>
                </a:lnTo>
                <a:lnTo>
                  <a:pt x="165100" y="349897"/>
                </a:lnTo>
                <a:lnTo>
                  <a:pt x="165100" y="607479"/>
                </a:lnTo>
                <a:lnTo>
                  <a:pt x="152126" y="618192"/>
                </a:lnTo>
                <a:lnTo>
                  <a:pt x="116744" y="626940"/>
                </a:lnTo>
                <a:lnTo>
                  <a:pt x="64265" y="632837"/>
                </a:lnTo>
                <a:lnTo>
                  <a:pt x="0" y="635000"/>
                </a:lnTo>
              </a:path>
            </a:pathLst>
          </a:custGeom>
          <a:ln w="1016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 txBox="1"/>
          <p:nvPr/>
        </p:nvSpPr>
        <p:spPr>
          <a:xfrm>
            <a:off x="7842926" y="4631973"/>
            <a:ext cx="5803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3D3D3D"/>
                </a:solidFill>
                <a:latin typeface="Arial"/>
                <a:cs typeface="Arial"/>
              </a:rPr>
              <a:t>3 </a:t>
            </a:r>
            <a:r>
              <a:rPr sz="12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1200" spc="-7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200" spc="5" dirty="0">
                <a:solidFill>
                  <a:srgbClr val="3D3D3D"/>
                </a:solidFill>
                <a:latin typeface="Arial"/>
                <a:cs typeface="Arial"/>
              </a:rPr>
              <a:t>STD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46841" y="5917120"/>
            <a:ext cx="2218055" cy="56959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30"/>
              </a:spcBef>
            </a:pP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x</a:t>
            </a:r>
            <a:r>
              <a:rPr sz="1200" i="1" dirty="0">
                <a:solidFill>
                  <a:srgbClr val="3D3D3D"/>
                </a:solidFill>
                <a:latin typeface="Lucida Handwriting"/>
                <a:cs typeface="Lucida Handwriting"/>
              </a:rPr>
              <a:t>-</a:t>
            </a:r>
            <a:r>
              <a:rPr sz="1200" i="1" spc="-10" dirty="0">
                <a:solidFill>
                  <a:srgbClr val="3D3D3D"/>
                </a:solidFill>
                <a:latin typeface="Lucida Handwriting"/>
                <a:cs typeface="Lucida Handwriting"/>
              </a:rPr>
              <a:t>a</a:t>
            </a: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xis</a:t>
            </a:r>
            <a:endParaRPr sz="1200" dirty="0">
              <a:latin typeface="Lucida Handwriting"/>
              <a:cs typeface="Lucida Handwriting"/>
            </a:endParaRPr>
          </a:p>
          <a:p>
            <a:pPr marL="12700">
              <a:lnSpc>
                <a:spcPct val="100000"/>
              </a:lnSpc>
              <a:spcBef>
                <a:spcPts val="1350"/>
              </a:spcBef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Quick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865939" y="5268548"/>
            <a:ext cx="5803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3D3D3D"/>
                </a:solidFill>
                <a:latin typeface="Arial"/>
                <a:cs typeface="Arial"/>
              </a:rPr>
              <a:t>3 </a:t>
            </a:r>
            <a:r>
              <a:rPr sz="12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1200" spc="-7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200" spc="5" dirty="0">
                <a:solidFill>
                  <a:srgbClr val="3D3D3D"/>
                </a:solidFill>
                <a:latin typeface="Arial"/>
                <a:cs typeface="Arial"/>
              </a:rPr>
              <a:t>STD</a:t>
            </a:r>
            <a:endParaRPr sz="1200" dirty="0">
              <a:latin typeface="Arial"/>
              <a:cs typeface="Arial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729" y="570752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03154" y="422556"/>
            <a:ext cx="597598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Abbreviation and</a:t>
            </a:r>
            <a:r>
              <a:rPr sz="4000" spc="-105" dirty="0"/>
              <a:t> </a:t>
            </a:r>
            <a:r>
              <a:rPr sz="4000" spc="-20" dirty="0"/>
              <a:t>Acronyms</a:t>
            </a:r>
            <a:endParaRPr sz="4000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01905" y="1094516"/>
            <a:ext cx="6684645" cy="3577903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b="1" spc="-5" dirty="0">
                <a:solidFill>
                  <a:srgbClr val="3D3D3D"/>
                </a:solidFill>
                <a:latin typeface="Arial"/>
                <a:cs typeface="Arial"/>
              </a:rPr>
              <a:t>RM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-Reference</a:t>
            </a:r>
            <a:r>
              <a:rPr sz="3200" spc="-3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Materials</a:t>
            </a:r>
            <a:endParaRPr sz="3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b="1" spc="-5" dirty="0">
                <a:solidFill>
                  <a:srgbClr val="3D3D3D"/>
                </a:solidFill>
                <a:latin typeface="Arial"/>
                <a:cs typeface="Arial"/>
              </a:rPr>
              <a:t>PT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-Proficiency</a:t>
            </a:r>
            <a:r>
              <a:rPr sz="3200" spc="-9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45" dirty="0">
                <a:solidFill>
                  <a:srgbClr val="3D3D3D"/>
                </a:solidFill>
                <a:latin typeface="Arial"/>
                <a:cs typeface="Arial"/>
              </a:rPr>
              <a:t>Test(ing)</a:t>
            </a:r>
            <a:endParaRPr sz="3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b="1" spc="-5" dirty="0">
                <a:solidFill>
                  <a:srgbClr val="3D3D3D"/>
                </a:solidFill>
                <a:latin typeface="Arial"/>
                <a:cs typeface="Arial"/>
              </a:rPr>
              <a:t>QMS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-Quality Management</a:t>
            </a:r>
            <a:r>
              <a:rPr sz="3200" spc="-4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Sytem</a:t>
            </a:r>
            <a:endParaRPr sz="3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b="1" spc="-5" dirty="0">
                <a:solidFill>
                  <a:srgbClr val="3D3D3D"/>
                </a:solidFill>
                <a:latin typeface="Arial"/>
                <a:cs typeface="Arial"/>
              </a:rPr>
              <a:t>QC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-Quality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</a:t>
            </a:r>
            <a:endParaRPr sz="3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b="1" spc="-5" dirty="0">
                <a:solidFill>
                  <a:srgbClr val="3D3D3D"/>
                </a:solidFill>
                <a:latin typeface="Arial"/>
                <a:cs typeface="Arial"/>
              </a:rPr>
              <a:t>STD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-Standard</a:t>
            </a:r>
            <a:r>
              <a:rPr sz="3200" spc="-3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Deviation</a:t>
            </a:r>
            <a:endParaRPr sz="3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b="1" spc="-5" dirty="0">
                <a:solidFill>
                  <a:srgbClr val="3D3D3D"/>
                </a:solidFill>
                <a:latin typeface="Arial"/>
                <a:cs typeface="Arial"/>
              </a:rPr>
              <a:t>Ct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-cycle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threshold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100" y="0"/>
            <a:ext cx="626110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Parts of a </a:t>
            </a:r>
            <a:r>
              <a:rPr sz="4000" spc="-10" dirty="0"/>
              <a:t>Control </a:t>
            </a:r>
            <a:r>
              <a:rPr sz="4000" spc="10" dirty="0"/>
              <a:t>Chart </a:t>
            </a:r>
            <a:r>
              <a:rPr sz="4000" dirty="0"/>
              <a:t>–  </a:t>
            </a:r>
            <a:r>
              <a:rPr sz="4000" spc="-10" dirty="0"/>
              <a:t>Upper/Lower </a:t>
            </a:r>
            <a:r>
              <a:rPr sz="4000" spc="-25" dirty="0"/>
              <a:t>Warning</a:t>
            </a:r>
            <a:r>
              <a:rPr sz="4000" spc="-20" dirty="0"/>
              <a:t> </a:t>
            </a:r>
            <a:r>
              <a:rPr sz="4000" spc="-5" dirty="0"/>
              <a:t>Limits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168728" y="1228326"/>
            <a:ext cx="7835900" cy="22878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9113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Some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control charts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will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have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upper and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lower 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warning</a:t>
            </a:r>
            <a:r>
              <a:rPr sz="2800" spc="5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limits</a:t>
            </a:r>
            <a:endParaRPr sz="2800" dirty="0">
              <a:latin typeface="Arial"/>
              <a:cs typeface="Arial"/>
            </a:endParaRPr>
          </a:p>
          <a:p>
            <a:pPr marL="756920" marR="5080" lvl="1" indent="-287020">
              <a:lnSpc>
                <a:spcPct val="100000"/>
              </a:lnSpc>
              <a:spcBef>
                <a:spcPts val="600"/>
              </a:spcBef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Calculate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STD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points used to  determine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mean</a:t>
            </a:r>
            <a:endParaRPr sz="24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6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Upper and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lower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warning</a:t>
            </a:r>
            <a:r>
              <a:rPr sz="2800" spc="14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limits</a:t>
            </a:r>
            <a:endParaRPr sz="28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580"/>
              </a:spcBef>
              <a:buChar char="–"/>
              <a:tabLst>
                <a:tab pos="756920" algn="l"/>
              </a:tabLst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calculated by multiplying the STD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2400" spc="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2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25928" y="3991846"/>
            <a:ext cx="3433445" cy="2006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4800" marR="5080" indent="-292100">
              <a:lnSpc>
                <a:spcPct val="100000"/>
              </a:lnSpc>
              <a:spcBef>
                <a:spcPts val="100"/>
              </a:spcBef>
              <a:buChar char="–"/>
              <a:tabLst>
                <a:tab pos="304800" algn="l"/>
              </a:tabLst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Add (STD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x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2) to</a:t>
            </a:r>
            <a:r>
              <a:rPr sz="2400" spc="-7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mean 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(Upper</a:t>
            </a:r>
            <a:r>
              <a:rPr sz="2400" spc="-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Limit)</a:t>
            </a:r>
            <a:endParaRPr sz="2400" dirty="0">
              <a:latin typeface="Arial"/>
              <a:cs typeface="Arial"/>
            </a:endParaRPr>
          </a:p>
          <a:p>
            <a:pPr marL="304800" marR="603885" indent="-292100">
              <a:lnSpc>
                <a:spcPct val="100000"/>
              </a:lnSpc>
              <a:spcBef>
                <a:spcPts val="1200"/>
              </a:spcBef>
              <a:buChar char="–"/>
              <a:tabLst>
                <a:tab pos="29972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Subtract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(STD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2400" spc="-10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2) 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from</a:t>
            </a:r>
            <a:r>
              <a:rPr sz="2400" spc="-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mean</a:t>
            </a:r>
            <a:endParaRPr sz="2400" dirty="0">
              <a:latin typeface="Arial"/>
              <a:cs typeface="Arial"/>
            </a:endParaRPr>
          </a:p>
          <a:p>
            <a:pPr marL="304800">
              <a:lnSpc>
                <a:spcPct val="100000"/>
              </a:lnSpc>
            </a:pP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(Lower</a:t>
            </a:r>
            <a:r>
              <a:rPr sz="2400" spc="2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Limit)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464516" y="4196079"/>
            <a:ext cx="12700" cy="1846580"/>
          </a:xfrm>
          <a:custGeom>
            <a:avLst/>
            <a:gdLst/>
            <a:ahLst/>
            <a:cxnLst/>
            <a:rect l="l" t="t" r="r" b="b"/>
            <a:pathLst>
              <a:path w="12700" h="1846579">
                <a:moveTo>
                  <a:pt x="12382" y="1846554"/>
                </a:moveTo>
                <a:lnTo>
                  <a:pt x="0" y="0"/>
                </a:lnTo>
              </a:path>
            </a:pathLst>
          </a:custGeom>
          <a:ln w="2794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4422698" y="4126227"/>
            <a:ext cx="83820" cy="84455"/>
          </a:xfrm>
          <a:custGeom>
            <a:avLst/>
            <a:gdLst/>
            <a:ahLst/>
            <a:cxnLst/>
            <a:rect l="l" t="t" r="r" b="b"/>
            <a:pathLst>
              <a:path w="83820" h="84454">
                <a:moveTo>
                  <a:pt x="41351" y="0"/>
                </a:moveTo>
                <a:lnTo>
                  <a:pt x="0" y="84099"/>
                </a:lnTo>
                <a:lnTo>
                  <a:pt x="83820" y="83540"/>
                </a:lnTo>
                <a:lnTo>
                  <a:pt x="41351" y="0"/>
                </a:lnTo>
                <a:close/>
              </a:path>
            </a:pathLst>
          </a:custGeom>
          <a:solidFill>
            <a:srgbClr val="3D3D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4476750" y="6021470"/>
            <a:ext cx="3797935" cy="21590"/>
          </a:xfrm>
          <a:custGeom>
            <a:avLst/>
            <a:gdLst/>
            <a:ahLst/>
            <a:cxnLst/>
            <a:rect l="l" t="t" r="r" b="b"/>
            <a:pathLst>
              <a:path w="3797934" h="21589">
                <a:moveTo>
                  <a:pt x="0" y="21526"/>
                </a:moveTo>
                <a:lnTo>
                  <a:pt x="3797820" y="0"/>
                </a:lnTo>
              </a:path>
            </a:pathLst>
          </a:custGeom>
          <a:ln w="2794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8260361" y="5979638"/>
            <a:ext cx="84455" cy="83820"/>
          </a:xfrm>
          <a:custGeom>
            <a:avLst/>
            <a:gdLst/>
            <a:ahLst/>
            <a:cxnLst/>
            <a:rect l="l" t="t" r="r" b="b"/>
            <a:pathLst>
              <a:path w="84454" h="83820">
                <a:moveTo>
                  <a:pt x="0" y="0"/>
                </a:moveTo>
                <a:lnTo>
                  <a:pt x="482" y="83820"/>
                </a:lnTo>
                <a:lnTo>
                  <a:pt x="84061" y="4142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4185771" y="3903979"/>
            <a:ext cx="5416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y</a:t>
            </a:r>
            <a:r>
              <a:rPr sz="1200" i="1" dirty="0">
                <a:solidFill>
                  <a:srgbClr val="3D3D3D"/>
                </a:solidFill>
                <a:latin typeface="Lucida Handwriting"/>
                <a:cs typeface="Lucida Handwriting"/>
              </a:rPr>
              <a:t>-</a:t>
            </a:r>
            <a:r>
              <a:rPr sz="1200" i="1" spc="-10" dirty="0">
                <a:solidFill>
                  <a:srgbClr val="3D3D3D"/>
                </a:solidFill>
                <a:latin typeface="Lucida Handwriting"/>
                <a:cs typeface="Lucida Handwriting"/>
              </a:rPr>
              <a:t>a</a:t>
            </a: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xis</a:t>
            </a:r>
            <a:endParaRPr sz="1200" dirty="0">
              <a:latin typeface="Lucida Handwriting"/>
              <a:cs typeface="Lucida Handwriting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476750" y="5129529"/>
            <a:ext cx="4003040" cy="0"/>
          </a:xfrm>
          <a:custGeom>
            <a:avLst/>
            <a:gdLst/>
            <a:ahLst/>
            <a:cxnLst/>
            <a:rect l="l" t="t" r="r" b="b"/>
            <a:pathLst>
              <a:path w="4003040">
                <a:moveTo>
                  <a:pt x="0" y="0"/>
                </a:moveTo>
                <a:lnTo>
                  <a:pt x="4002595" y="0"/>
                </a:lnTo>
              </a:path>
            </a:pathLst>
          </a:custGeom>
          <a:ln w="27940">
            <a:solidFill>
              <a:srgbClr val="008000"/>
            </a:solidFill>
            <a:prstDash val="sys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4475479" y="4533900"/>
            <a:ext cx="4073525" cy="0"/>
          </a:xfrm>
          <a:custGeom>
            <a:avLst/>
            <a:gdLst/>
            <a:ahLst/>
            <a:cxnLst/>
            <a:rect l="l" t="t" r="r" b="b"/>
            <a:pathLst>
              <a:path w="4073525">
                <a:moveTo>
                  <a:pt x="0" y="0"/>
                </a:moveTo>
                <a:lnTo>
                  <a:pt x="4073258" y="0"/>
                </a:lnTo>
              </a:path>
            </a:pathLst>
          </a:custGeom>
          <a:ln w="20320">
            <a:solidFill>
              <a:srgbClr val="FF33CC"/>
            </a:solidFill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4546600" y="5727700"/>
            <a:ext cx="4073525" cy="0"/>
          </a:xfrm>
          <a:custGeom>
            <a:avLst/>
            <a:gdLst/>
            <a:ahLst/>
            <a:cxnLst/>
            <a:rect l="l" t="t" r="r" b="b"/>
            <a:pathLst>
              <a:path w="4073525">
                <a:moveTo>
                  <a:pt x="0" y="0"/>
                </a:moveTo>
                <a:lnTo>
                  <a:pt x="4073258" y="0"/>
                </a:lnTo>
              </a:path>
            </a:pathLst>
          </a:custGeom>
          <a:ln w="20320">
            <a:solidFill>
              <a:srgbClr val="FF33CC"/>
            </a:solidFill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7465059" y="4823459"/>
            <a:ext cx="269240" cy="297180"/>
          </a:xfrm>
          <a:custGeom>
            <a:avLst/>
            <a:gdLst/>
            <a:ahLst/>
            <a:cxnLst/>
            <a:rect l="l" t="t" r="r" b="b"/>
            <a:pathLst>
              <a:path w="269240" h="297179">
                <a:moveTo>
                  <a:pt x="0" y="0"/>
                </a:moveTo>
                <a:lnTo>
                  <a:pt x="52399" y="1763"/>
                </a:lnTo>
                <a:lnTo>
                  <a:pt x="95189" y="6572"/>
                </a:lnTo>
                <a:lnTo>
                  <a:pt x="124040" y="13705"/>
                </a:lnTo>
                <a:lnTo>
                  <a:pt x="134620" y="22440"/>
                </a:lnTo>
                <a:lnTo>
                  <a:pt x="134620" y="128435"/>
                </a:lnTo>
                <a:lnTo>
                  <a:pt x="145199" y="137170"/>
                </a:lnTo>
                <a:lnTo>
                  <a:pt x="174050" y="144303"/>
                </a:lnTo>
                <a:lnTo>
                  <a:pt x="216840" y="149112"/>
                </a:lnTo>
                <a:lnTo>
                  <a:pt x="269240" y="150876"/>
                </a:lnTo>
                <a:lnTo>
                  <a:pt x="216840" y="152639"/>
                </a:lnTo>
                <a:lnTo>
                  <a:pt x="174050" y="157448"/>
                </a:lnTo>
                <a:lnTo>
                  <a:pt x="145199" y="164581"/>
                </a:lnTo>
                <a:lnTo>
                  <a:pt x="134620" y="173316"/>
                </a:lnTo>
                <a:lnTo>
                  <a:pt x="134620" y="274739"/>
                </a:lnTo>
                <a:lnTo>
                  <a:pt x="124040" y="283474"/>
                </a:lnTo>
                <a:lnTo>
                  <a:pt x="95189" y="290607"/>
                </a:lnTo>
                <a:lnTo>
                  <a:pt x="52399" y="295416"/>
                </a:lnTo>
                <a:lnTo>
                  <a:pt x="0" y="297180"/>
                </a:lnTo>
              </a:path>
            </a:pathLst>
          </a:custGeom>
          <a:ln w="1016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7863916" y="4863279"/>
            <a:ext cx="62103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solidFill>
                  <a:srgbClr val="3D3D3D"/>
                </a:solidFill>
                <a:latin typeface="Arial"/>
                <a:cs typeface="Arial"/>
              </a:rPr>
              <a:t>2 </a:t>
            </a:r>
            <a:r>
              <a:rPr sz="14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1400" spc="-7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200" spc="5" dirty="0">
                <a:solidFill>
                  <a:srgbClr val="3D3D3D"/>
                </a:solidFill>
                <a:latin typeface="Arial"/>
                <a:cs typeface="Arial"/>
              </a:rPr>
              <a:t>STD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883169" y="5163609"/>
            <a:ext cx="5803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3D3D3D"/>
                </a:solidFill>
                <a:latin typeface="Arial"/>
                <a:cs typeface="Arial"/>
              </a:rPr>
              <a:t>2 </a:t>
            </a:r>
            <a:r>
              <a:rPr sz="1200" dirty="0">
                <a:solidFill>
                  <a:srgbClr val="3D3D3D"/>
                </a:solidFill>
                <a:latin typeface="Arial"/>
                <a:cs typeface="Arial"/>
              </a:rPr>
              <a:t>x</a:t>
            </a:r>
            <a:r>
              <a:rPr sz="1200" spc="-7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200" spc="5" dirty="0">
                <a:solidFill>
                  <a:srgbClr val="3D3D3D"/>
                </a:solidFill>
                <a:latin typeface="Arial"/>
                <a:cs typeface="Arial"/>
              </a:rPr>
              <a:t>STD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76750" y="4837429"/>
            <a:ext cx="3954779" cy="0"/>
          </a:xfrm>
          <a:custGeom>
            <a:avLst/>
            <a:gdLst/>
            <a:ahLst/>
            <a:cxnLst/>
            <a:rect l="l" t="t" r="r" b="b"/>
            <a:pathLst>
              <a:path w="3954779">
                <a:moveTo>
                  <a:pt x="0" y="0"/>
                </a:moveTo>
                <a:lnTo>
                  <a:pt x="3954411" y="0"/>
                </a:lnTo>
              </a:path>
            </a:pathLst>
          </a:custGeom>
          <a:ln w="38100">
            <a:solidFill>
              <a:srgbClr val="0000FF"/>
            </a:solidFill>
            <a:prstDash val="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/>
          <p:nvPr/>
        </p:nvSpPr>
        <p:spPr>
          <a:xfrm>
            <a:off x="4502150" y="5449570"/>
            <a:ext cx="3954779" cy="0"/>
          </a:xfrm>
          <a:custGeom>
            <a:avLst/>
            <a:gdLst/>
            <a:ahLst/>
            <a:cxnLst/>
            <a:rect l="l" t="t" r="r" b="b"/>
            <a:pathLst>
              <a:path w="3954779">
                <a:moveTo>
                  <a:pt x="0" y="0"/>
                </a:moveTo>
                <a:lnTo>
                  <a:pt x="3954411" y="0"/>
                </a:lnTo>
              </a:path>
            </a:pathLst>
          </a:custGeom>
          <a:ln w="38100">
            <a:solidFill>
              <a:srgbClr val="0000FF"/>
            </a:solidFill>
            <a:prstDash val="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/>
          <p:nvPr/>
        </p:nvSpPr>
        <p:spPr>
          <a:xfrm>
            <a:off x="7490459" y="5138420"/>
            <a:ext cx="269240" cy="297180"/>
          </a:xfrm>
          <a:custGeom>
            <a:avLst/>
            <a:gdLst/>
            <a:ahLst/>
            <a:cxnLst/>
            <a:rect l="l" t="t" r="r" b="b"/>
            <a:pathLst>
              <a:path w="269240" h="297179">
                <a:moveTo>
                  <a:pt x="0" y="0"/>
                </a:moveTo>
                <a:lnTo>
                  <a:pt x="52399" y="1763"/>
                </a:lnTo>
                <a:lnTo>
                  <a:pt x="95189" y="6572"/>
                </a:lnTo>
                <a:lnTo>
                  <a:pt x="124040" y="13705"/>
                </a:lnTo>
                <a:lnTo>
                  <a:pt x="134620" y="22440"/>
                </a:lnTo>
                <a:lnTo>
                  <a:pt x="134620" y="128435"/>
                </a:lnTo>
                <a:lnTo>
                  <a:pt x="145199" y="137170"/>
                </a:lnTo>
                <a:lnTo>
                  <a:pt x="174050" y="144303"/>
                </a:lnTo>
                <a:lnTo>
                  <a:pt x="216840" y="149112"/>
                </a:lnTo>
                <a:lnTo>
                  <a:pt x="269240" y="150875"/>
                </a:lnTo>
                <a:lnTo>
                  <a:pt x="216840" y="152639"/>
                </a:lnTo>
                <a:lnTo>
                  <a:pt x="174050" y="157448"/>
                </a:lnTo>
                <a:lnTo>
                  <a:pt x="145199" y="164581"/>
                </a:lnTo>
                <a:lnTo>
                  <a:pt x="134620" y="173316"/>
                </a:lnTo>
                <a:lnTo>
                  <a:pt x="134620" y="274739"/>
                </a:lnTo>
                <a:lnTo>
                  <a:pt x="124040" y="283474"/>
                </a:lnTo>
                <a:lnTo>
                  <a:pt x="95189" y="290607"/>
                </a:lnTo>
                <a:lnTo>
                  <a:pt x="52399" y="295416"/>
                </a:lnTo>
                <a:lnTo>
                  <a:pt x="0" y="297179"/>
                </a:lnTo>
              </a:path>
            </a:pathLst>
          </a:custGeom>
          <a:ln w="10160">
            <a:solidFill>
              <a:srgbClr val="3D3D3D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9"/>
          <p:cNvSpPr txBox="1"/>
          <p:nvPr/>
        </p:nvSpPr>
        <p:spPr>
          <a:xfrm>
            <a:off x="4567274" y="4259016"/>
            <a:ext cx="13303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D3D3D"/>
                </a:solidFill>
                <a:latin typeface="Arial"/>
                <a:cs typeface="Arial"/>
              </a:rPr>
              <a:t>Upper Control</a:t>
            </a:r>
            <a:r>
              <a:rPr sz="1200" spc="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746841" y="5917120"/>
            <a:ext cx="2218055" cy="56959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30"/>
              </a:spcBef>
            </a:pP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x</a:t>
            </a:r>
            <a:r>
              <a:rPr sz="1200" i="1" dirty="0">
                <a:solidFill>
                  <a:srgbClr val="3D3D3D"/>
                </a:solidFill>
                <a:latin typeface="Lucida Handwriting"/>
                <a:cs typeface="Lucida Handwriting"/>
              </a:rPr>
              <a:t>-</a:t>
            </a:r>
            <a:r>
              <a:rPr sz="1200" i="1" spc="-10" dirty="0">
                <a:solidFill>
                  <a:srgbClr val="3D3D3D"/>
                </a:solidFill>
                <a:latin typeface="Lucida Handwriting"/>
                <a:cs typeface="Lucida Handwriting"/>
              </a:rPr>
              <a:t>a</a:t>
            </a:r>
            <a:r>
              <a:rPr sz="1200" i="1" spc="5" dirty="0">
                <a:solidFill>
                  <a:srgbClr val="3D3D3D"/>
                </a:solidFill>
                <a:latin typeface="Lucida Handwriting"/>
                <a:cs typeface="Lucida Handwriting"/>
              </a:rPr>
              <a:t>xis</a:t>
            </a:r>
            <a:endParaRPr sz="1200" dirty="0">
              <a:latin typeface="Lucida Handwriting"/>
              <a:cs typeface="Lucida Handwriting"/>
            </a:endParaRPr>
          </a:p>
          <a:p>
            <a:pPr marL="12700">
              <a:lnSpc>
                <a:spcPct val="100000"/>
              </a:lnSpc>
              <a:spcBef>
                <a:spcPts val="1350"/>
              </a:spcBef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Quick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 dirty="0">
              <a:latin typeface="Franklin Gothic Medium"/>
              <a:cs typeface="Franklin Gothic Medium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99278" y="5769757"/>
            <a:ext cx="13303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D3D3D"/>
                </a:solidFill>
                <a:latin typeface="Arial"/>
                <a:cs typeface="Arial"/>
              </a:rPr>
              <a:t>Lower Control</a:t>
            </a:r>
            <a:r>
              <a:rPr sz="1200" spc="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330412" y="4513661"/>
            <a:ext cx="21031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3D3D3D"/>
                </a:solidFill>
                <a:latin typeface="Arial"/>
                <a:cs typeface="Arial"/>
              </a:rPr>
              <a:t>Upper Warning</a:t>
            </a:r>
            <a:r>
              <a:rPr sz="1800" spc="-114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440826" y="5161962"/>
            <a:ext cx="2103120" cy="53721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95400">
              <a:lnSpc>
                <a:spcPct val="100000"/>
              </a:lnSpc>
              <a:spcBef>
                <a:spcPts val="270"/>
              </a:spcBef>
            </a:pPr>
            <a:r>
              <a:rPr sz="1200" spc="-15" dirty="0">
                <a:solidFill>
                  <a:srgbClr val="3D3D3D"/>
                </a:solidFill>
                <a:latin typeface="Arial"/>
                <a:cs typeface="Arial"/>
              </a:rPr>
              <a:t>Mean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sz="1800" spc="-15" dirty="0">
                <a:solidFill>
                  <a:srgbClr val="3D3D3D"/>
                </a:solidFill>
                <a:latin typeface="Arial"/>
                <a:cs typeface="Arial"/>
              </a:rPr>
              <a:t>Lower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Warning</a:t>
            </a:r>
            <a:r>
              <a:rPr sz="1800" spc="-8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76859"/>
            <a:ext cx="84289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Parts of a </a:t>
            </a:r>
            <a:r>
              <a:rPr sz="4000" spc="-10" dirty="0"/>
              <a:t>Control </a:t>
            </a:r>
            <a:r>
              <a:rPr sz="4000" spc="10" dirty="0"/>
              <a:t>Chart </a:t>
            </a:r>
            <a:r>
              <a:rPr sz="4000" spc="-15" dirty="0"/>
              <a:t>–Plotted</a:t>
            </a:r>
            <a:r>
              <a:rPr sz="4000" spc="-50" dirty="0"/>
              <a:t> </a:t>
            </a:r>
            <a:r>
              <a:rPr sz="4000" spc="-30" dirty="0"/>
              <a:t>Value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609600" y="1338059"/>
            <a:ext cx="6404610" cy="1793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0" dirty="0">
                <a:solidFill>
                  <a:srgbClr val="3D3D3D"/>
                </a:solidFill>
                <a:latin typeface="Arial"/>
                <a:cs typeface="Arial"/>
              </a:rPr>
              <a:t>Value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the control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being</a:t>
            </a:r>
            <a:r>
              <a:rPr sz="3200" spc="-6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charted</a:t>
            </a:r>
            <a:endParaRPr sz="32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%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recovery</a:t>
            </a:r>
            <a:endParaRPr sz="28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Ct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value</a:t>
            </a:r>
            <a:endParaRPr sz="28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buChar char="–"/>
              <a:tabLst>
                <a:tab pos="756920" algn="l"/>
              </a:tabLst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Fluorescence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reading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029200" y="2386520"/>
            <a:ext cx="3717010" cy="35980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6115" y="589149"/>
            <a:ext cx="567817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Control </a:t>
            </a:r>
            <a:r>
              <a:rPr sz="4000" dirty="0"/>
              <a:t>Charting</a:t>
            </a:r>
            <a:r>
              <a:rPr sz="4000" spc="-35" dirty="0"/>
              <a:t> </a:t>
            </a:r>
            <a:r>
              <a:rPr sz="4000" spc="-10" dirty="0"/>
              <a:t>Statistics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764540" y="1699259"/>
            <a:ext cx="753554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QMS 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will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set interval at 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which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  charting statistics (average, </a:t>
            </a: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upper/lower 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 limits, etc.) are</a:t>
            </a: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recalculated.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67400" y="3429000"/>
            <a:ext cx="2131059" cy="21310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0175" y="547765"/>
            <a:ext cx="3493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Statistical</a:t>
            </a:r>
            <a:r>
              <a:rPr spc="-15" dirty="0"/>
              <a:t> </a:t>
            </a:r>
            <a:r>
              <a:rPr spc="-10" dirty="0"/>
              <a:t>Control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9740" y="1145539"/>
            <a:ext cx="7830184" cy="3583940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 limits based on</a:t>
            </a:r>
            <a:r>
              <a:rPr sz="3200" spc="-5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probability</a:t>
            </a:r>
            <a:endParaRPr sz="3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System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in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statistical</a:t>
            </a:r>
            <a:r>
              <a:rPr sz="3200" spc="-2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</a:t>
            </a:r>
            <a:endParaRPr sz="32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2/3 of values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should be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within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mean </a:t>
            </a:r>
            <a:r>
              <a:rPr sz="2800" spc="95" dirty="0">
                <a:solidFill>
                  <a:srgbClr val="3D3D3D"/>
                </a:solidFill>
                <a:latin typeface="Arial"/>
                <a:cs typeface="Arial"/>
              </a:rPr>
              <a:t>±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1</a:t>
            </a:r>
            <a:r>
              <a:rPr sz="2800" spc="-16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15" dirty="0">
                <a:solidFill>
                  <a:srgbClr val="3D3D3D"/>
                </a:solidFill>
                <a:latin typeface="Arial"/>
                <a:cs typeface="Arial"/>
              </a:rPr>
              <a:t>STD</a:t>
            </a:r>
            <a:endParaRPr sz="2800" dirty="0">
              <a:latin typeface="Arial"/>
              <a:cs typeface="Arial"/>
            </a:endParaRPr>
          </a:p>
          <a:p>
            <a:pPr marL="756920" marR="176530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19/20 or 95%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of values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should be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within </a:t>
            </a:r>
            <a:r>
              <a:rPr sz="2800" spc="95" dirty="0">
                <a:solidFill>
                  <a:srgbClr val="3D3D3D"/>
                </a:solidFill>
                <a:latin typeface="Arial"/>
                <a:cs typeface="Arial"/>
              </a:rPr>
              <a:t>±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2 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STD </a:t>
            </a:r>
            <a:r>
              <a:rPr sz="2800" b="1" i="1" dirty="0">
                <a:solidFill>
                  <a:srgbClr val="3D3D3D"/>
                </a:solidFill>
                <a:latin typeface="Arial"/>
                <a:cs typeface="Arial"/>
              </a:rPr>
              <a:t>(Upper/Lower </a:t>
            </a:r>
            <a:r>
              <a:rPr sz="2800" b="1" i="1" spc="-10" dirty="0">
                <a:solidFill>
                  <a:srgbClr val="3D3D3D"/>
                </a:solidFill>
                <a:latin typeface="Arial"/>
                <a:cs typeface="Arial"/>
              </a:rPr>
              <a:t>Warning</a:t>
            </a:r>
            <a:r>
              <a:rPr sz="2800" b="1" i="1" spc="-3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b="1" i="1" dirty="0">
                <a:solidFill>
                  <a:srgbClr val="3D3D3D"/>
                </a:solidFill>
                <a:latin typeface="Arial"/>
                <a:cs typeface="Arial"/>
              </a:rPr>
              <a:t>Limits)</a:t>
            </a:r>
            <a:endParaRPr sz="2800" dirty="0">
              <a:latin typeface="Arial"/>
              <a:cs typeface="Arial"/>
            </a:endParaRPr>
          </a:p>
          <a:p>
            <a:pPr marL="756920" marR="80010" lvl="1" indent="-287020">
              <a:lnSpc>
                <a:spcPct val="100000"/>
              </a:lnSpc>
              <a:spcBef>
                <a:spcPts val="66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“All” or 99.7%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of values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should fall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within </a:t>
            </a:r>
            <a:r>
              <a:rPr sz="2800" spc="95" dirty="0">
                <a:solidFill>
                  <a:srgbClr val="3D3D3D"/>
                </a:solidFill>
                <a:latin typeface="Arial"/>
                <a:cs typeface="Arial"/>
              </a:rPr>
              <a:t>±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3 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STD </a:t>
            </a:r>
            <a:r>
              <a:rPr sz="2800" b="1" i="1" dirty="0">
                <a:solidFill>
                  <a:srgbClr val="3D3D3D"/>
                </a:solidFill>
                <a:latin typeface="Arial"/>
                <a:cs typeface="Arial"/>
              </a:rPr>
              <a:t>(Upper/Lower Control</a:t>
            </a:r>
            <a:r>
              <a:rPr sz="2800" b="1" i="1" spc="-3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b="1" i="1" dirty="0">
                <a:solidFill>
                  <a:srgbClr val="3D3D3D"/>
                </a:solidFill>
                <a:latin typeface="Arial"/>
                <a:cs typeface="Arial"/>
              </a:rPr>
              <a:t>Limits)</a:t>
            </a:r>
            <a:endParaRPr sz="2800" dirty="0"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76859"/>
            <a:ext cx="311404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Out of</a:t>
            </a:r>
            <a:r>
              <a:rPr sz="4000" spc="-85" dirty="0"/>
              <a:t> </a:t>
            </a:r>
            <a:r>
              <a:rPr sz="4000" spc="-10" dirty="0"/>
              <a:t>control!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989379"/>
            <a:ext cx="7820025" cy="4783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3467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Laboratory’s QMS 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will 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describe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when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a  process (method)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is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considered “out</a:t>
            </a:r>
            <a:r>
              <a:rPr sz="3200" spc="-8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of 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(statistical)</a:t>
            </a:r>
            <a:r>
              <a:rPr sz="3200" spc="-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control”</a:t>
            </a:r>
            <a:endParaRPr sz="32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600"/>
              </a:spcBef>
              <a:buChar char="–"/>
              <a:tabLst>
                <a:tab pos="756920" algn="l"/>
              </a:tabLst>
            </a:pPr>
            <a:r>
              <a:rPr sz="2400" spc="10" dirty="0">
                <a:solidFill>
                  <a:srgbClr val="3D3D3D"/>
                </a:solidFill>
                <a:latin typeface="Arial"/>
                <a:cs typeface="Arial"/>
              </a:rPr>
              <a:t>When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the QC falls outside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the upper or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lower</a:t>
            </a:r>
            <a:r>
              <a:rPr sz="2400" spc="-5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limit</a:t>
            </a:r>
            <a:endParaRPr sz="2400" dirty="0">
              <a:latin typeface="Arial"/>
              <a:cs typeface="Arial"/>
            </a:endParaRPr>
          </a:p>
          <a:p>
            <a:pPr marL="756920" marR="207645" lvl="1" indent="-287020">
              <a:lnSpc>
                <a:spcPct val="100000"/>
              </a:lnSpc>
              <a:spcBef>
                <a:spcPts val="560"/>
              </a:spcBef>
              <a:buChar char="–"/>
              <a:tabLst>
                <a:tab pos="756920" algn="l"/>
              </a:tabLst>
            </a:pPr>
            <a:r>
              <a:rPr sz="2400" spc="-65" dirty="0">
                <a:solidFill>
                  <a:srgbClr val="3D3D3D"/>
                </a:solidFill>
                <a:latin typeface="Arial"/>
                <a:cs typeface="Arial"/>
              </a:rPr>
              <a:t>Two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or more consecutive values fall outside 2 STD  (outside the upper or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lower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warning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limits)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on the  same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side 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the</a:t>
            </a:r>
            <a:r>
              <a:rPr sz="2400" spc="-3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mean</a:t>
            </a:r>
            <a:endParaRPr sz="2400" dirty="0">
              <a:latin typeface="Arial"/>
              <a:cs typeface="Arial"/>
            </a:endParaRPr>
          </a:p>
          <a:p>
            <a:pPr marL="756920" marR="105410" lvl="1" indent="-287020">
              <a:lnSpc>
                <a:spcPct val="100000"/>
              </a:lnSpc>
              <a:spcBef>
                <a:spcPts val="580"/>
              </a:spcBef>
              <a:buChar char="–"/>
              <a:tabLst>
                <a:tab pos="75692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A series 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seven or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eight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consecutive values fall</a:t>
            </a:r>
            <a:r>
              <a:rPr sz="2400" spc="-18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all 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above or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all below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the</a:t>
            </a:r>
            <a:r>
              <a:rPr sz="2400" spc="-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mean</a:t>
            </a:r>
            <a:endParaRPr sz="2400" dirty="0">
              <a:latin typeface="Arial"/>
              <a:cs typeface="Arial"/>
            </a:endParaRPr>
          </a:p>
          <a:p>
            <a:pPr marL="762000" marR="935355" lvl="1" indent="-292100">
              <a:lnSpc>
                <a:spcPts val="3460"/>
              </a:lnSpc>
              <a:spcBef>
                <a:spcPts val="210"/>
              </a:spcBef>
              <a:buChar char="–"/>
              <a:tabLst>
                <a:tab pos="756920" algn="l"/>
              </a:tabLst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An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increasing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or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decreasing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trend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is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detected  (TRENDING</a:t>
            </a:r>
            <a:r>
              <a:rPr sz="2400" spc="-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analysis)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86600" y="5410200"/>
            <a:ext cx="1140459" cy="7645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8629" y="5810737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82240"/>
            <a:ext cx="536638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Control </a:t>
            </a:r>
            <a:r>
              <a:rPr sz="4000" spc="5" dirty="0"/>
              <a:t>Charts </a:t>
            </a:r>
            <a:r>
              <a:rPr sz="4000" dirty="0"/>
              <a:t>-</a:t>
            </a:r>
            <a:r>
              <a:rPr sz="4000" spc="-60" dirty="0"/>
              <a:t> </a:t>
            </a:r>
            <a:r>
              <a:rPr sz="4000" spc="-30" dirty="0"/>
              <a:t>Trending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394459"/>
            <a:ext cx="7946390" cy="2560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 charts </a:t>
            </a: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reviewed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to catch problems  and make corrections before the process  goes “out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of</a:t>
            </a:r>
            <a:r>
              <a:rPr sz="3200" spc="-2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control”</a:t>
            </a:r>
            <a:endParaRPr sz="3200" dirty="0">
              <a:latin typeface="Arial"/>
              <a:cs typeface="Arial"/>
            </a:endParaRPr>
          </a:p>
          <a:p>
            <a:pPr marL="355600" marR="1045844" indent="-342900">
              <a:lnSpc>
                <a:spcPct val="100000"/>
              </a:lnSpc>
              <a:spcBef>
                <a:spcPts val="76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QMS 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will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determine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interval at 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which 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 charts are</a:t>
            </a:r>
            <a:r>
              <a:rPr sz="3200" spc="-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reviewed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467947" y="4074217"/>
            <a:ext cx="3432678" cy="17877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76859"/>
            <a:ext cx="800862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Control </a:t>
            </a:r>
            <a:r>
              <a:rPr sz="4000" spc="5" dirty="0"/>
              <a:t>Charts </a:t>
            </a:r>
            <a:r>
              <a:rPr sz="4000" dirty="0"/>
              <a:t>– </a:t>
            </a:r>
            <a:r>
              <a:rPr sz="4000" spc="-10" dirty="0"/>
              <a:t>Qualitative</a:t>
            </a:r>
            <a:r>
              <a:rPr sz="4000" dirty="0"/>
              <a:t> </a:t>
            </a:r>
            <a:r>
              <a:rPr sz="4000" spc="-30" dirty="0"/>
              <a:t>Trending</a:t>
            </a:r>
            <a:endParaRPr sz="4000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394459"/>
            <a:ext cx="7700009" cy="3535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Qualitative (presence/absence)</a:t>
            </a:r>
            <a:r>
              <a:rPr sz="3200" spc="-7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analyses  </a:t>
            </a:r>
            <a:r>
              <a:rPr sz="3200" b="1" i="1" dirty="0">
                <a:solidFill>
                  <a:srgbClr val="3D3D3D"/>
                </a:solidFill>
                <a:latin typeface="Arial"/>
                <a:cs typeface="Arial"/>
              </a:rPr>
              <a:t>do not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need to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have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 charts for  charting QC; </a:t>
            </a:r>
            <a:r>
              <a:rPr sz="3200" spc="-30" dirty="0">
                <a:solidFill>
                  <a:srgbClr val="3D3D3D"/>
                </a:solidFill>
                <a:latin typeface="Arial"/>
                <a:cs typeface="Arial"/>
              </a:rPr>
              <a:t>however,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the </a:t>
            </a: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laboratory’s  QMS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may require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this</a:t>
            </a:r>
            <a:endParaRPr sz="3200" dirty="0">
              <a:latin typeface="Arial"/>
              <a:cs typeface="Arial"/>
            </a:endParaRPr>
          </a:p>
          <a:p>
            <a:pPr marL="355600" marR="83820" indent="-342900">
              <a:lnSpc>
                <a:spcPct val="100000"/>
              </a:lnSpc>
              <a:spcBef>
                <a:spcPts val="76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Qualitative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analyses </a:t>
            </a:r>
            <a:r>
              <a:rPr sz="3200" b="1" i="1" dirty="0">
                <a:solidFill>
                  <a:srgbClr val="3D3D3D"/>
                </a:solidFill>
                <a:latin typeface="Arial"/>
                <a:cs typeface="Arial"/>
              </a:rPr>
              <a:t>do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need to be 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evaluated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for trending.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This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can be</a:t>
            </a:r>
            <a:r>
              <a:rPr sz="3200" spc="-19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done 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using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control</a:t>
            </a:r>
            <a:r>
              <a:rPr sz="3200" spc="-3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charts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7690" y="494028"/>
            <a:ext cx="800862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Control </a:t>
            </a:r>
            <a:r>
              <a:rPr sz="4000" spc="5" dirty="0"/>
              <a:t>Charts </a:t>
            </a:r>
            <a:r>
              <a:rPr sz="4000" dirty="0"/>
              <a:t>– </a:t>
            </a:r>
            <a:r>
              <a:rPr sz="4000" spc="-10" dirty="0"/>
              <a:t>Qualitative</a:t>
            </a:r>
            <a:r>
              <a:rPr sz="4000" dirty="0"/>
              <a:t> </a:t>
            </a:r>
            <a:r>
              <a:rPr sz="4000" spc="-30" dirty="0"/>
              <a:t>Trending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688340" y="1242059"/>
            <a:ext cx="7727950" cy="3611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4927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Qualitative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analyses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done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using 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instruments can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have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numeric</a:t>
            </a:r>
            <a:r>
              <a:rPr sz="3200" spc="-8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values.  For</a:t>
            </a:r>
            <a:r>
              <a:rPr sz="3200" spc="-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example</a:t>
            </a:r>
            <a:endParaRPr sz="3200" dirty="0">
              <a:latin typeface="Arial"/>
              <a:cs typeface="Arial"/>
            </a:endParaRPr>
          </a:p>
          <a:p>
            <a:pPr marL="756920" lvl="1" indent="-287020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Microbiology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PCR</a:t>
            </a:r>
            <a:r>
              <a:rPr sz="2800" spc="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analysis</a:t>
            </a:r>
            <a:endParaRPr sz="2800" dirty="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80"/>
              </a:spcBef>
              <a:buChar char="•"/>
              <a:tabLst>
                <a:tab pos="115570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Ct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value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positive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control</a:t>
            </a:r>
            <a:endParaRPr sz="2400" dirty="0">
              <a:latin typeface="Arial"/>
              <a:cs typeface="Arial"/>
            </a:endParaRPr>
          </a:p>
          <a:p>
            <a:pPr marL="1155700" marR="5080" lvl="2" indent="-228600">
              <a:lnSpc>
                <a:spcPct val="100000"/>
              </a:lnSpc>
              <a:spcBef>
                <a:spcPts val="580"/>
              </a:spcBef>
              <a:buChar char="•"/>
              <a:tabLst>
                <a:tab pos="115570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Ct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value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positive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sample looking at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whether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or  not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sample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confirmed positive (rate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false  positive)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34000" y="4572000"/>
            <a:ext cx="2125979" cy="1412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7651" y="257458"/>
            <a:ext cx="62191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Conclusions </a:t>
            </a:r>
            <a:r>
              <a:rPr sz="4000" dirty="0"/>
              <a:t>– </a:t>
            </a:r>
            <a:r>
              <a:rPr sz="4000" spc="-10" dirty="0"/>
              <a:t>Control</a:t>
            </a:r>
            <a:r>
              <a:rPr sz="4000" spc="-70" dirty="0"/>
              <a:t> </a:t>
            </a:r>
            <a:r>
              <a:rPr sz="4000" spc="5" dirty="0"/>
              <a:t>charts</a:t>
            </a:r>
            <a:endParaRPr sz="4000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989379"/>
            <a:ext cx="8070215" cy="4036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543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Are used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to meet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requirements of the 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ISO/IEC 17025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standard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by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providing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a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way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for 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laboratories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to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monitor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the validity of test  performed</a:t>
            </a:r>
            <a:endParaRPr sz="2800" dirty="0">
              <a:latin typeface="Arial"/>
              <a:cs typeface="Arial"/>
            </a:endParaRPr>
          </a:p>
          <a:p>
            <a:pPr marL="355600" marR="119126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Use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RM,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spiked samples,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laboratory  characterized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materials, percent/absolute 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difference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in duplicate</a:t>
            </a:r>
            <a:r>
              <a:rPr sz="2800" spc="4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samples</a:t>
            </a:r>
            <a:endParaRPr sz="2800" dirty="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66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Make it possible </a:t>
            </a:r>
            <a:r>
              <a:rPr sz="2800" dirty="0">
                <a:solidFill>
                  <a:srgbClr val="3D3D3D"/>
                </a:solidFill>
                <a:latin typeface="Arial"/>
                <a:cs typeface="Arial"/>
              </a:rPr>
              <a:t>for the laboratory to track trends  </a:t>
            </a:r>
            <a:r>
              <a:rPr sz="2800" spc="-5" dirty="0">
                <a:solidFill>
                  <a:srgbClr val="3D3D3D"/>
                </a:solidFill>
                <a:latin typeface="Arial"/>
                <a:cs typeface="Arial"/>
              </a:rPr>
              <a:t>in </a:t>
            </a:r>
            <a:r>
              <a:rPr sz="2800" spc="-10" dirty="0">
                <a:solidFill>
                  <a:srgbClr val="3D3D3D"/>
                </a:solidFill>
                <a:latin typeface="Arial"/>
                <a:cs typeface="Arial"/>
              </a:rPr>
              <a:t>analysis</a:t>
            </a:r>
            <a:endParaRPr sz="2800" dirty="0"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76859"/>
            <a:ext cx="247777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5" dirty="0"/>
              <a:t>References</a:t>
            </a:r>
            <a:endParaRPr sz="4000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630335"/>
            <a:ext cx="8021955" cy="2213426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56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400" spc="-10" dirty="0">
                <a:solidFill>
                  <a:srgbClr val="3E3E3E"/>
                </a:solidFill>
                <a:latin typeface="Arial"/>
                <a:cs typeface="Arial"/>
              </a:rPr>
              <a:t>ISO/IEC 17025:2017</a:t>
            </a:r>
          </a:p>
          <a:p>
            <a:pPr marL="755650" lvl="1" indent="-285750">
              <a:spcBef>
                <a:spcPts val="1280"/>
              </a:spcBef>
              <a:buClr>
                <a:srgbClr val="3E3E3E"/>
              </a:buClr>
              <a:buFontTx/>
              <a:buChar char="–"/>
              <a:tabLst>
                <a:tab pos="755650" algn="l"/>
              </a:tabLst>
            </a:pPr>
            <a:r>
              <a:rPr lang="en-US" sz="2000" spc="-10" dirty="0">
                <a:solidFill>
                  <a:srgbClr val="3E3E3E"/>
                </a:solidFill>
                <a:latin typeface="Arial"/>
                <a:cs typeface="Arial"/>
                <a:hlinkClick r:id="rId2"/>
              </a:rPr>
              <a:t>https://www.iso.org/standard/66912.html</a:t>
            </a:r>
            <a: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450" dirty="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2400" spc="-50" dirty="0">
                <a:solidFill>
                  <a:srgbClr val="3D3D3D"/>
                </a:solidFill>
                <a:latin typeface="Arial"/>
                <a:cs typeface="Arial"/>
              </a:rPr>
              <a:t>Youden </a:t>
            </a:r>
            <a:r>
              <a:rPr sz="2400" spc="25" dirty="0">
                <a:solidFill>
                  <a:srgbClr val="3D3D3D"/>
                </a:solidFill>
                <a:latin typeface="Arial"/>
                <a:cs typeface="Arial"/>
              </a:rPr>
              <a:t>WJ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(1959) Graphical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diagnosis 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interlaboratory  test results. Industrial Quality Control,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15,</a:t>
            </a:r>
            <a:r>
              <a:rPr sz="2400" spc="-2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24-28.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2140" y="2114758"/>
            <a:ext cx="7608570" cy="26802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lr>
                <a:srgbClr val="3D3D3D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quality control procedures for monitoring  the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validity of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tests</a:t>
            </a:r>
            <a:r>
              <a:rPr sz="3200" spc="-5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undertaken</a:t>
            </a:r>
            <a:endParaRPr sz="3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data recorded so trends are</a:t>
            </a:r>
            <a:r>
              <a:rPr sz="3200" spc="-4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detect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able</a:t>
            </a:r>
            <a:endParaRPr sz="3200" dirty="0">
              <a:latin typeface="Arial"/>
              <a:cs typeface="Arial"/>
            </a:endParaRPr>
          </a:p>
          <a:p>
            <a:pPr marL="355600" marR="90805" indent="-342900">
              <a:lnSpc>
                <a:spcPct val="100000"/>
              </a:lnSpc>
              <a:spcBef>
                <a:spcPts val="76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where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practicable, statistical techniques 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applied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to the reviewing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the</a:t>
            </a:r>
            <a:r>
              <a:rPr sz="3200" spc="-9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results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334000" y="4754879"/>
            <a:ext cx="2133599" cy="1430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4158" y="187892"/>
            <a:ext cx="7153275" cy="1779974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 marR="5080" indent="23495">
              <a:lnSpc>
                <a:spcPct val="108400"/>
              </a:lnSpc>
              <a:spcBef>
                <a:spcPts val="710"/>
              </a:spcBef>
            </a:pPr>
            <a:r>
              <a:rPr sz="4000" spc="-10" dirty="0"/>
              <a:t>ISO/IEC </a:t>
            </a:r>
            <a:r>
              <a:rPr sz="4000" spc="-60" dirty="0"/>
              <a:t>17025 </a:t>
            </a:r>
            <a:r>
              <a:rPr sz="4000" spc="-10" dirty="0"/>
              <a:t>Requirements 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Section 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7.7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- 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En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suring the 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validity of</a:t>
            </a:r>
            <a:r>
              <a:rPr sz="3200" spc="-22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test  results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:  The laboratory shall have: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76859"/>
            <a:ext cx="65112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ISO/IEC </a:t>
            </a:r>
            <a:r>
              <a:rPr sz="4000" spc="-60" dirty="0"/>
              <a:t>17025</a:t>
            </a:r>
            <a:r>
              <a:rPr sz="4000" spc="50" dirty="0"/>
              <a:t> </a:t>
            </a:r>
            <a:r>
              <a:rPr sz="4000" spc="-10" dirty="0"/>
              <a:t>Requirements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444500" y="911859"/>
            <a:ext cx="8432800" cy="4242187"/>
          </a:xfrm>
          <a:prstGeom prst="rect">
            <a:avLst/>
          </a:prstGeom>
        </p:spPr>
        <p:txBody>
          <a:bodyPr vert="horz" wrap="square" lIns="0" tIns="1168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20"/>
              </a:spcBef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Monitoring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 shall be:</a:t>
            </a:r>
            <a:endParaRPr sz="3200" dirty="0">
              <a:latin typeface="Arial"/>
              <a:cs typeface="Arial"/>
            </a:endParaRPr>
          </a:p>
          <a:p>
            <a:pPr marL="622300" indent="-457200">
              <a:lnSpc>
                <a:spcPct val="100000"/>
              </a:lnSpc>
              <a:spcBef>
                <a:spcPts val="820"/>
              </a:spcBef>
              <a:buChar char="•"/>
              <a:tabLst>
                <a:tab pos="621665" algn="l"/>
                <a:tab pos="622300" algn="l"/>
              </a:tabLst>
            </a:pP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Planned</a:t>
            </a:r>
            <a:endParaRPr sz="3200" dirty="0">
              <a:latin typeface="Arial"/>
              <a:cs typeface="Arial"/>
            </a:endParaRPr>
          </a:p>
          <a:p>
            <a:pPr marL="622300" indent="-457200">
              <a:lnSpc>
                <a:spcPct val="100000"/>
              </a:lnSpc>
              <a:spcBef>
                <a:spcPts val="760"/>
              </a:spcBef>
              <a:buChar char="•"/>
              <a:tabLst>
                <a:tab pos="621665" algn="l"/>
                <a:tab pos="622300" algn="l"/>
              </a:tabLst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Reviewed</a:t>
            </a:r>
            <a:endParaRPr sz="3200" dirty="0">
              <a:latin typeface="Arial"/>
              <a:cs typeface="Arial"/>
            </a:endParaRPr>
          </a:p>
          <a:p>
            <a:pPr marL="622300" indent="-457200">
              <a:lnSpc>
                <a:spcPct val="100000"/>
              </a:lnSpc>
              <a:spcBef>
                <a:spcPts val="760"/>
              </a:spcBef>
              <a:buChar char="•"/>
              <a:tabLst>
                <a:tab pos="621665" algn="l"/>
                <a:tab pos="622300" algn="l"/>
              </a:tabLst>
            </a:pP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Includes</a:t>
            </a:r>
            <a:r>
              <a:rPr lang="en-US" sz="3200" dirty="0">
                <a:solidFill>
                  <a:srgbClr val="3D3D3D"/>
                </a:solidFill>
                <a:latin typeface="Arial"/>
                <a:cs typeface="Arial"/>
              </a:rPr>
              <a:t>, as appropriate, not limited to:</a:t>
            </a:r>
            <a:endParaRPr sz="3200" dirty="0">
              <a:latin typeface="Arial"/>
              <a:cs typeface="Arial"/>
            </a:endParaRPr>
          </a:p>
          <a:p>
            <a:pPr marL="1366520" marR="5080" lvl="1" indent="-457200">
              <a:lnSpc>
                <a:spcPct val="100000"/>
              </a:lnSpc>
              <a:spcBef>
                <a:spcPts val="40"/>
              </a:spcBef>
              <a:buFont typeface="Courier New"/>
              <a:buChar char="o"/>
              <a:tabLst>
                <a:tab pos="136652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Use 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Reference Materials</a:t>
            </a:r>
            <a:r>
              <a:rPr sz="2400" spc="-3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(RM)</a:t>
            </a:r>
            <a:r>
              <a:rPr lang="en-US" sz="2400" dirty="0">
                <a:solidFill>
                  <a:srgbClr val="3D3D3D"/>
                </a:solidFill>
                <a:latin typeface="Arial"/>
                <a:cs typeface="Arial"/>
              </a:rPr>
              <a:t> or Quality Control materials</a:t>
            </a:r>
            <a:endParaRPr sz="2400" dirty="0">
              <a:latin typeface="Arial"/>
              <a:cs typeface="Arial"/>
            </a:endParaRPr>
          </a:p>
          <a:p>
            <a:pPr marL="1366520" lvl="1" indent="-457200">
              <a:lnSpc>
                <a:spcPct val="100000"/>
              </a:lnSpc>
              <a:buFont typeface="Courier New"/>
              <a:buChar char="o"/>
              <a:tabLst>
                <a:tab pos="136652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Replicate</a:t>
            </a:r>
            <a:r>
              <a:rPr sz="2400" spc="-3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tests</a:t>
            </a:r>
            <a:r>
              <a:rPr lang="en-US" sz="2400" spc="-5" dirty="0">
                <a:solidFill>
                  <a:srgbClr val="3D3D3D"/>
                </a:solidFill>
                <a:latin typeface="Arial"/>
                <a:cs typeface="Arial"/>
              </a:rPr>
              <a:t> using same or different methods</a:t>
            </a:r>
            <a:endParaRPr sz="2400" dirty="0">
              <a:latin typeface="Arial"/>
              <a:cs typeface="Arial"/>
            </a:endParaRPr>
          </a:p>
          <a:p>
            <a:pPr marL="1366520" lvl="1" indent="-457200">
              <a:lnSpc>
                <a:spcPct val="100000"/>
              </a:lnSpc>
              <a:buFont typeface="Courier New"/>
              <a:buChar char="o"/>
              <a:tabLst>
                <a:tab pos="1366520" algn="l"/>
              </a:tabLst>
            </a:pP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Retesting</a:t>
            </a:r>
            <a:endParaRPr sz="2400" dirty="0">
              <a:latin typeface="Arial"/>
              <a:cs typeface="Arial"/>
            </a:endParaRPr>
          </a:p>
          <a:p>
            <a:pPr marL="1366520" lvl="1" indent="-457200">
              <a:lnSpc>
                <a:spcPct val="100000"/>
              </a:lnSpc>
              <a:buFont typeface="Courier New"/>
              <a:buChar char="o"/>
              <a:tabLst>
                <a:tab pos="136652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Correlation of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results for </a:t>
            </a:r>
            <a:r>
              <a:rPr sz="2400" spc="-10" dirty="0">
                <a:solidFill>
                  <a:srgbClr val="3D3D3D"/>
                </a:solidFill>
                <a:latin typeface="Arial"/>
                <a:cs typeface="Arial"/>
              </a:rPr>
              <a:t>different</a:t>
            </a:r>
            <a:r>
              <a:rPr sz="2400" spc="-5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D3D3D"/>
                </a:solidFill>
                <a:latin typeface="Arial"/>
                <a:cs typeface="Arial"/>
              </a:rPr>
              <a:t>characteristics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400800" y="1143000"/>
            <a:ext cx="2476500" cy="15901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6998" y="427517"/>
            <a:ext cx="65112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ISO/IEC </a:t>
            </a:r>
            <a:r>
              <a:rPr sz="4000" spc="-60" dirty="0"/>
              <a:t>17025</a:t>
            </a:r>
            <a:r>
              <a:rPr sz="4000" spc="50" dirty="0"/>
              <a:t> </a:t>
            </a:r>
            <a:r>
              <a:rPr sz="4000" spc="-10" dirty="0"/>
              <a:t>Requirements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446998" y="1062517"/>
            <a:ext cx="8432800" cy="3195747"/>
          </a:xfrm>
          <a:prstGeom prst="rect">
            <a:avLst/>
          </a:prstGeom>
        </p:spPr>
        <p:txBody>
          <a:bodyPr vert="horz" wrap="square" lIns="0" tIns="1168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20"/>
              </a:spcBef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Monitoring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 includes: (continued) </a:t>
            </a:r>
            <a:endParaRPr sz="3200" dirty="0">
              <a:latin typeface="Arial"/>
              <a:cs typeface="Arial"/>
            </a:endParaRPr>
          </a:p>
          <a:p>
            <a:pPr marL="1366520" marR="5080" lvl="1" indent="-457200">
              <a:lnSpc>
                <a:spcPct val="100000"/>
              </a:lnSpc>
              <a:spcBef>
                <a:spcPts val="40"/>
              </a:spcBef>
              <a:buFont typeface="Courier New"/>
              <a:buChar char="o"/>
              <a:tabLst>
                <a:tab pos="1366520" algn="l"/>
              </a:tabLst>
            </a:pPr>
            <a:r>
              <a:rPr sz="2400" dirty="0">
                <a:solidFill>
                  <a:srgbClr val="3D3D3D"/>
                </a:solidFill>
                <a:latin typeface="Arial"/>
                <a:cs typeface="Arial"/>
              </a:rPr>
              <a:t>Use of </a:t>
            </a:r>
            <a:r>
              <a:rPr lang="en-US" sz="2400" dirty="0">
                <a:solidFill>
                  <a:srgbClr val="3D3D3D"/>
                </a:solidFill>
                <a:latin typeface="Arial"/>
                <a:cs typeface="Arial"/>
              </a:rPr>
              <a:t>alternative instrumentation</a:t>
            </a:r>
            <a:endParaRPr sz="2400" dirty="0">
              <a:latin typeface="Arial"/>
              <a:cs typeface="Arial"/>
            </a:endParaRPr>
          </a:p>
          <a:p>
            <a:pPr marL="1366520" lvl="1" indent="-457200">
              <a:lnSpc>
                <a:spcPct val="100000"/>
              </a:lnSpc>
              <a:buFont typeface="Courier New"/>
              <a:buChar char="o"/>
              <a:tabLst>
                <a:tab pos="1366520" algn="l"/>
              </a:tabLst>
            </a:pPr>
            <a:r>
              <a:rPr lang="en-US" sz="2400" spc="-5" dirty="0">
                <a:solidFill>
                  <a:srgbClr val="3D3D3D"/>
                </a:solidFill>
                <a:latin typeface="Arial"/>
                <a:cs typeface="Arial"/>
              </a:rPr>
              <a:t>Functional checks of equipment</a:t>
            </a:r>
          </a:p>
          <a:p>
            <a:pPr marL="1366520" lvl="1" indent="-457200">
              <a:lnSpc>
                <a:spcPct val="100000"/>
              </a:lnSpc>
              <a:buFont typeface="Courier New"/>
              <a:buChar char="o"/>
              <a:tabLst>
                <a:tab pos="1366520" algn="l"/>
              </a:tabLst>
            </a:pPr>
            <a:r>
              <a:rPr lang="en-US" sz="2400" spc="-5" dirty="0">
                <a:solidFill>
                  <a:srgbClr val="3D3D3D"/>
                </a:solidFill>
                <a:latin typeface="Arial"/>
                <a:cs typeface="Arial"/>
              </a:rPr>
              <a:t>Use of check or working standards with control charts, where applicable</a:t>
            </a:r>
          </a:p>
          <a:p>
            <a:pPr marL="1366520" lvl="1" indent="-457200">
              <a:lnSpc>
                <a:spcPct val="100000"/>
              </a:lnSpc>
              <a:buFont typeface="Courier New"/>
              <a:buChar char="o"/>
              <a:tabLst>
                <a:tab pos="1366520" algn="l"/>
              </a:tabLst>
            </a:pPr>
            <a:r>
              <a:rPr lang="en-US" sz="2400" spc="-5" dirty="0">
                <a:solidFill>
                  <a:srgbClr val="3D3D3D"/>
                </a:solidFill>
                <a:latin typeface="Arial"/>
                <a:cs typeface="Arial"/>
              </a:rPr>
              <a:t>Intermediate checks on measuring equipment</a:t>
            </a:r>
          </a:p>
          <a:p>
            <a:pPr marL="1366520" lvl="1" indent="-457200">
              <a:lnSpc>
                <a:spcPct val="100000"/>
              </a:lnSpc>
              <a:buFont typeface="Courier New"/>
              <a:buChar char="o"/>
              <a:tabLst>
                <a:tab pos="1366520" algn="l"/>
              </a:tabLst>
            </a:pPr>
            <a:r>
              <a:rPr lang="en-US" sz="2400" spc="-5" dirty="0">
                <a:solidFill>
                  <a:srgbClr val="3D3D3D"/>
                </a:solidFill>
                <a:latin typeface="Arial"/>
                <a:cs typeface="Arial"/>
              </a:rPr>
              <a:t>Review of reported results</a:t>
            </a:r>
          </a:p>
          <a:p>
            <a:pPr marL="1366520" lvl="1" indent="-457200">
              <a:lnSpc>
                <a:spcPct val="100000"/>
              </a:lnSpc>
              <a:buFont typeface="Courier New"/>
              <a:buChar char="o"/>
              <a:tabLst>
                <a:tab pos="1366520" algn="l"/>
              </a:tabLst>
            </a:pPr>
            <a:r>
              <a:rPr lang="en-US" sz="2400" spc="-5" dirty="0">
                <a:solidFill>
                  <a:srgbClr val="3D3D3D"/>
                </a:solidFill>
                <a:latin typeface="Arial"/>
                <a:cs typeface="Arial"/>
              </a:rPr>
              <a:t>Testing of blind samples 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93020" y="4589897"/>
            <a:ext cx="2476500" cy="15901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44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394337"/>
            <a:ext cx="65112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ISO/IEC </a:t>
            </a:r>
            <a:r>
              <a:rPr sz="4000" spc="-60" dirty="0"/>
              <a:t>17025</a:t>
            </a:r>
            <a:r>
              <a:rPr sz="4000" spc="50" dirty="0"/>
              <a:t> </a:t>
            </a:r>
            <a:r>
              <a:rPr sz="4000" spc="-10" dirty="0"/>
              <a:t>Requirements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444500" y="1029337"/>
            <a:ext cx="8432800" cy="2457083"/>
          </a:xfrm>
          <a:prstGeom prst="rect">
            <a:avLst/>
          </a:prstGeom>
        </p:spPr>
        <p:txBody>
          <a:bodyPr vert="horz" wrap="square" lIns="0" tIns="1168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20"/>
              </a:spcBef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Monitoring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 includes: (continued) </a:t>
            </a:r>
            <a:endParaRPr sz="3200" dirty="0">
              <a:latin typeface="Arial"/>
              <a:cs typeface="Arial"/>
            </a:endParaRPr>
          </a:p>
          <a:p>
            <a:pPr marL="1366520" marR="5080" lvl="1" indent="-457200">
              <a:lnSpc>
                <a:spcPct val="100000"/>
              </a:lnSpc>
              <a:spcBef>
                <a:spcPts val="40"/>
              </a:spcBef>
              <a:buFont typeface="Courier New"/>
              <a:buChar char="o"/>
              <a:tabLst>
                <a:tab pos="1366520" algn="l"/>
              </a:tabLst>
            </a:pPr>
            <a:r>
              <a:rPr lang="en-US" sz="2400" dirty="0">
                <a:solidFill>
                  <a:srgbClr val="3D3D3D"/>
                </a:solidFill>
                <a:latin typeface="Arial"/>
                <a:cs typeface="Arial"/>
              </a:rPr>
              <a:t>Comparison of results with other laboratories (if available and appropriate).  Shall include participation in:</a:t>
            </a:r>
          </a:p>
          <a:p>
            <a:pPr marL="1823720" marR="5080" lvl="2" indent="-457200">
              <a:spcBef>
                <a:spcPts val="40"/>
              </a:spcBef>
              <a:buFont typeface="Courier New"/>
              <a:buChar char="o"/>
              <a:tabLst>
                <a:tab pos="1366520" algn="l"/>
              </a:tabLst>
            </a:pPr>
            <a:r>
              <a:rPr lang="en-US" sz="2400" dirty="0">
                <a:solidFill>
                  <a:srgbClr val="3D3D3D"/>
                </a:solidFill>
                <a:latin typeface="Arial"/>
                <a:cs typeface="Arial"/>
              </a:rPr>
              <a:t>Proficiency testing (PT) </a:t>
            </a:r>
          </a:p>
          <a:p>
            <a:pPr marL="1823720" marR="5080" lvl="2" indent="-457200">
              <a:spcBef>
                <a:spcPts val="40"/>
              </a:spcBef>
              <a:buFont typeface="Courier New"/>
              <a:buChar char="o"/>
              <a:tabLst>
                <a:tab pos="1366520" algn="l"/>
              </a:tabLst>
            </a:pPr>
            <a:r>
              <a:rPr lang="en-US" sz="2400" dirty="0">
                <a:solidFill>
                  <a:srgbClr val="3D3D3D"/>
                </a:solidFill>
                <a:latin typeface="Arial"/>
                <a:cs typeface="Arial"/>
              </a:rPr>
              <a:t>Interlaboratory comparisons other than PTs</a:t>
            </a:r>
          </a:p>
        </p:txBody>
      </p:sp>
      <p:sp>
        <p:nvSpPr>
          <p:cNvPr id="4" name="object 4"/>
          <p:cNvSpPr/>
          <p:nvPr/>
        </p:nvSpPr>
        <p:spPr>
          <a:xfrm>
            <a:off x="6131525" y="4003394"/>
            <a:ext cx="2476500" cy="15901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01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76859"/>
            <a:ext cx="7757159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Quality Management </a:t>
            </a:r>
            <a:r>
              <a:rPr sz="4000" spc="-15" dirty="0"/>
              <a:t>System</a:t>
            </a:r>
            <a:r>
              <a:rPr sz="4000" spc="-35" dirty="0"/>
              <a:t> </a:t>
            </a:r>
            <a:r>
              <a:rPr sz="4000" spc="-5" dirty="0"/>
              <a:t>(QMS)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242059"/>
            <a:ext cx="7778750" cy="3655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3095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The term ‘Quality Management</a:t>
            </a:r>
            <a:r>
              <a:rPr sz="3200" spc="-70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System’ 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covers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the </a:t>
            </a:r>
            <a:r>
              <a:rPr sz="3200" spc="-35" dirty="0">
                <a:solidFill>
                  <a:srgbClr val="3D3D3D"/>
                </a:solidFill>
                <a:latin typeface="Arial"/>
                <a:cs typeface="Arial"/>
              </a:rPr>
              <a:t>quality,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technical, and  administrative system that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governs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the  operations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the</a:t>
            </a:r>
            <a:r>
              <a:rPr sz="3200" spc="-4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25" dirty="0">
                <a:solidFill>
                  <a:srgbClr val="3D3D3D"/>
                </a:solidFill>
                <a:latin typeface="Arial"/>
                <a:cs typeface="Arial"/>
              </a:rPr>
              <a:t>laboratory.</a:t>
            </a:r>
            <a:endParaRPr sz="3200" dirty="0">
              <a:latin typeface="Arial"/>
              <a:cs typeface="Arial"/>
            </a:endParaRPr>
          </a:p>
          <a:p>
            <a:pPr marL="12700" marR="5080">
              <a:lnSpc>
                <a:spcPct val="96600"/>
              </a:lnSpc>
              <a:spcBef>
                <a:spcPts val="2085"/>
              </a:spcBef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The </a:t>
            </a:r>
            <a:r>
              <a:rPr sz="3200" spc="-10" dirty="0">
                <a:solidFill>
                  <a:srgbClr val="3D3D3D"/>
                </a:solidFill>
                <a:latin typeface="Arial"/>
                <a:cs typeface="Arial"/>
              </a:rPr>
              <a:t>laboratory’s QMS 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will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have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procedures  for </a:t>
            </a:r>
            <a:r>
              <a:rPr sz="3200" i="1" dirty="0">
                <a:solidFill>
                  <a:srgbClr val="3D3D3D"/>
                </a:solidFill>
                <a:latin typeface="Perpetua"/>
                <a:cs typeface="Perpetua"/>
              </a:rPr>
              <a:t>monitoring the </a:t>
            </a:r>
            <a:r>
              <a:rPr sz="3200" i="1" spc="-25" dirty="0">
                <a:solidFill>
                  <a:srgbClr val="3D3D3D"/>
                </a:solidFill>
                <a:latin typeface="Perpetua"/>
                <a:cs typeface="Perpetua"/>
              </a:rPr>
              <a:t>validity </a:t>
            </a:r>
            <a:r>
              <a:rPr sz="3200" i="1" spc="-10" dirty="0">
                <a:solidFill>
                  <a:srgbClr val="3D3D3D"/>
                </a:solidFill>
                <a:latin typeface="Perpetua"/>
                <a:cs typeface="Perpetua"/>
              </a:rPr>
              <a:t>of </a:t>
            </a:r>
            <a:r>
              <a:rPr sz="3200" i="1" dirty="0">
                <a:solidFill>
                  <a:srgbClr val="3D3D3D"/>
                </a:solidFill>
                <a:latin typeface="Perpetua"/>
                <a:cs typeface="Perpetua"/>
              </a:rPr>
              <a:t>tests </a:t>
            </a:r>
            <a:r>
              <a:rPr sz="3200" i="1" spc="-5" dirty="0">
                <a:solidFill>
                  <a:srgbClr val="3D3D3D"/>
                </a:solidFill>
                <a:latin typeface="Perpetua"/>
                <a:cs typeface="Perpetua"/>
              </a:rPr>
              <a:t>and </a:t>
            </a:r>
            <a:r>
              <a:rPr sz="3200" i="1" spc="-20" dirty="0">
                <a:solidFill>
                  <a:srgbClr val="3D3D3D"/>
                </a:solidFill>
                <a:latin typeface="Perpetua"/>
                <a:cs typeface="Perpetua"/>
              </a:rPr>
              <a:t>calibrations  </a:t>
            </a:r>
            <a:r>
              <a:rPr sz="3200" i="1" spc="5" dirty="0">
                <a:solidFill>
                  <a:srgbClr val="3D3D3D"/>
                </a:solidFill>
                <a:latin typeface="Perpetua"/>
                <a:cs typeface="Perpetua"/>
              </a:rPr>
              <a:t>undertaken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in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the</a:t>
            </a:r>
            <a:r>
              <a:rPr sz="3200" spc="14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25" dirty="0">
                <a:solidFill>
                  <a:srgbClr val="3D3D3D"/>
                </a:solidFill>
                <a:latin typeface="Arial"/>
                <a:cs typeface="Arial"/>
              </a:rPr>
              <a:t>laboratory.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43600" y="4343400"/>
            <a:ext cx="2209799" cy="16560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76859"/>
            <a:ext cx="7757159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Quality Management </a:t>
            </a:r>
            <a:r>
              <a:rPr sz="4000" spc="-15" dirty="0"/>
              <a:t>System</a:t>
            </a:r>
            <a:r>
              <a:rPr sz="4000" spc="-35" dirty="0"/>
              <a:t> </a:t>
            </a:r>
            <a:r>
              <a:rPr sz="4000" spc="-5" dirty="0"/>
              <a:t>(QMS)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545772" y="1115059"/>
            <a:ext cx="7659370" cy="3357879"/>
          </a:xfrm>
          <a:prstGeom prst="rect">
            <a:avLst/>
          </a:prstGeom>
        </p:spPr>
        <p:txBody>
          <a:bodyPr vert="horz" wrap="square" lIns="0" tIns="215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0"/>
              </a:spcBef>
            </a:pP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Quality Manual may</a:t>
            </a:r>
            <a:r>
              <a:rPr sz="3200" spc="-3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state:</a:t>
            </a:r>
            <a:endParaRPr sz="32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600"/>
              </a:spcBef>
            </a:pPr>
            <a:r>
              <a:rPr sz="3200" i="1" spc="-5" dirty="0">
                <a:solidFill>
                  <a:srgbClr val="3D3D3D"/>
                </a:solidFill>
                <a:latin typeface="Perpetua"/>
                <a:cs typeface="Perpetua"/>
              </a:rPr>
              <a:t>The </a:t>
            </a:r>
            <a:r>
              <a:rPr sz="3200" i="1" spc="-25" dirty="0">
                <a:solidFill>
                  <a:srgbClr val="3D3D3D"/>
                </a:solidFill>
                <a:latin typeface="Perpetua"/>
                <a:cs typeface="Perpetua"/>
              </a:rPr>
              <a:t>laboratory </a:t>
            </a:r>
            <a:r>
              <a:rPr sz="3200" i="1" spc="-5" dirty="0">
                <a:solidFill>
                  <a:srgbClr val="3D3D3D"/>
                </a:solidFill>
                <a:latin typeface="Perpetua"/>
                <a:cs typeface="Perpetua"/>
              </a:rPr>
              <a:t>monitors </a:t>
            </a:r>
            <a:r>
              <a:rPr sz="3200" i="1" dirty="0">
                <a:solidFill>
                  <a:srgbClr val="3D3D3D"/>
                </a:solidFill>
                <a:latin typeface="Perpetua"/>
                <a:cs typeface="Perpetua"/>
              </a:rPr>
              <a:t>the </a:t>
            </a:r>
            <a:r>
              <a:rPr sz="3200" i="1" spc="-5" dirty="0">
                <a:solidFill>
                  <a:srgbClr val="3D3D3D"/>
                </a:solidFill>
                <a:latin typeface="Perpetua"/>
                <a:cs typeface="Perpetua"/>
              </a:rPr>
              <a:t>quality </a:t>
            </a:r>
            <a:r>
              <a:rPr sz="3200" i="1" spc="-10" dirty="0">
                <a:solidFill>
                  <a:srgbClr val="3D3D3D"/>
                </a:solidFill>
                <a:latin typeface="Perpetua"/>
                <a:cs typeface="Perpetua"/>
              </a:rPr>
              <a:t>of </a:t>
            </a:r>
            <a:r>
              <a:rPr sz="3200" i="1" dirty="0">
                <a:solidFill>
                  <a:srgbClr val="3D3D3D"/>
                </a:solidFill>
                <a:latin typeface="Perpetua"/>
                <a:cs typeface="Perpetua"/>
              </a:rPr>
              <a:t>test </a:t>
            </a:r>
            <a:r>
              <a:rPr sz="3200" i="1" spc="-10" dirty="0">
                <a:solidFill>
                  <a:srgbClr val="3D3D3D"/>
                </a:solidFill>
                <a:latin typeface="Perpetua"/>
                <a:cs typeface="Perpetua"/>
              </a:rPr>
              <a:t>results </a:t>
            </a:r>
            <a:r>
              <a:rPr sz="3200" i="1" spc="-45" dirty="0">
                <a:solidFill>
                  <a:srgbClr val="3D3D3D"/>
                </a:solidFill>
                <a:latin typeface="Perpetua"/>
                <a:cs typeface="Perpetua"/>
              </a:rPr>
              <a:t>by </a:t>
            </a:r>
            <a:r>
              <a:rPr sz="3200" i="1" dirty="0">
                <a:solidFill>
                  <a:srgbClr val="3D3D3D"/>
                </a:solidFill>
                <a:latin typeface="Perpetua"/>
                <a:cs typeface="Perpetua"/>
              </a:rPr>
              <a:t>the  </a:t>
            </a:r>
            <a:r>
              <a:rPr sz="3200" i="1" spc="-10" dirty="0">
                <a:solidFill>
                  <a:srgbClr val="3D3D3D"/>
                </a:solidFill>
                <a:latin typeface="Perpetua"/>
                <a:cs typeface="Perpetua"/>
              </a:rPr>
              <a:t>inclusion of </a:t>
            </a:r>
            <a:r>
              <a:rPr sz="3200" i="1" spc="-5" dirty="0">
                <a:solidFill>
                  <a:srgbClr val="3D3D3D"/>
                </a:solidFill>
                <a:latin typeface="Perpetua"/>
                <a:cs typeface="Perpetua"/>
              </a:rPr>
              <a:t>quality control </a:t>
            </a:r>
            <a:r>
              <a:rPr sz="3200" i="1" spc="-10" dirty="0">
                <a:solidFill>
                  <a:srgbClr val="3D3D3D"/>
                </a:solidFill>
                <a:latin typeface="Perpetua"/>
                <a:cs typeface="Perpetua"/>
              </a:rPr>
              <a:t>measures in </a:t>
            </a:r>
            <a:r>
              <a:rPr sz="3200" i="1" dirty="0">
                <a:solidFill>
                  <a:srgbClr val="3D3D3D"/>
                </a:solidFill>
                <a:latin typeface="Perpetua"/>
                <a:cs typeface="Perpetua"/>
              </a:rPr>
              <a:t>the </a:t>
            </a:r>
            <a:r>
              <a:rPr sz="3200" i="1" spc="-5" dirty="0">
                <a:solidFill>
                  <a:srgbClr val="3D3D3D"/>
                </a:solidFill>
                <a:latin typeface="Perpetua"/>
                <a:cs typeface="Perpetua"/>
              </a:rPr>
              <a:t>performance </a:t>
            </a:r>
            <a:r>
              <a:rPr sz="3200" i="1" spc="-15" dirty="0">
                <a:solidFill>
                  <a:srgbClr val="3D3D3D"/>
                </a:solidFill>
                <a:latin typeface="Perpetua"/>
                <a:cs typeface="Perpetua"/>
              </a:rPr>
              <a:t>of  </a:t>
            </a:r>
            <a:r>
              <a:rPr sz="3200" i="1" dirty="0">
                <a:solidFill>
                  <a:srgbClr val="3D3D3D"/>
                </a:solidFill>
                <a:latin typeface="Perpetua"/>
                <a:cs typeface="Perpetua"/>
              </a:rPr>
              <a:t>tests </a:t>
            </a:r>
            <a:r>
              <a:rPr sz="3200" i="1" spc="-5" dirty="0">
                <a:solidFill>
                  <a:srgbClr val="3D3D3D"/>
                </a:solidFill>
                <a:latin typeface="Perpetua"/>
                <a:cs typeface="Perpetua"/>
              </a:rPr>
              <a:t>and participation </a:t>
            </a:r>
            <a:r>
              <a:rPr sz="3200" i="1" spc="-10" dirty="0">
                <a:solidFill>
                  <a:srgbClr val="3D3D3D"/>
                </a:solidFill>
                <a:latin typeface="Perpetua"/>
                <a:cs typeface="Perpetua"/>
              </a:rPr>
              <a:t>in </a:t>
            </a:r>
            <a:r>
              <a:rPr sz="3200" i="1" spc="-5" dirty="0">
                <a:solidFill>
                  <a:srgbClr val="3D3D3D"/>
                </a:solidFill>
                <a:latin typeface="Perpetua"/>
                <a:cs typeface="Perpetua"/>
              </a:rPr>
              <a:t>proficiency testing </a:t>
            </a:r>
            <a:r>
              <a:rPr sz="3200" i="1" spc="-20" dirty="0">
                <a:solidFill>
                  <a:srgbClr val="3D3D3D"/>
                </a:solidFill>
                <a:latin typeface="Perpetua"/>
                <a:cs typeface="Perpetua"/>
              </a:rPr>
              <a:t>programs.The  </a:t>
            </a:r>
            <a:r>
              <a:rPr sz="3200" i="1" spc="-25" dirty="0">
                <a:solidFill>
                  <a:srgbClr val="3D3D3D"/>
                </a:solidFill>
                <a:latin typeface="Perpetua"/>
                <a:cs typeface="Perpetua"/>
              </a:rPr>
              <a:t>laboratory </a:t>
            </a:r>
            <a:r>
              <a:rPr sz="3200" i="1" spc="10" dirty="0">
                <a:solidFill>
                  <a:srgbClr val="3D3D3D"/>
                </a:solidFill>
                <a:latin typeface="Perpetua"/>
                <a:cs typeface="Perpetua"/>
              </a:rPr>
              <a:t>runs </a:t>
            </a:r>
            <a:r>
              <a:rPr sz="3200" i="1" spc="-5" dirty="0">
                <a:solidFill>
                  <a:srgbClr val="3D3D3D"/>
                </a:solidFill>
                <a:latin typeface="Perpetua"/>
                <a:cs typeface="Perpetua"/>
              </a:rPr>
              <a:t>Quality Control (QC) samples </a:t>
            </a:r>
            <a:r>
              <a:rPr sz="3200" i="1" dirty="0">
                <a:solidFill>
                  <a:srgbClr val="3D3D3D"/>
                </a:solidFill>
                <a:latin typeface="Perpetua"/>
                <a:cs typeface="Perpetua"/>
              </a:rPr>
              <a:t>with </a:t>
            </a:r>
            <a:r>
              <a:rPr sz="3200" i="1" spc="-10" dirty="0">
                <a:solidFill>
                  <a:srgbClr val="3D3D3D"/>
                </a:solidFill>
                <a:latin typeface="Perpetua"/>
                <a:cs typeface="Perpetua"/>
              </a:rPr>
              <a:t>each  </a:t>
            </a:r>
            <a:r>
              <a:rPr sz="3200" i="1" spc="-15" dirty="0">
                <a:solidFill>
                  <a:srgbClr val="3D3D3D"/>
                </a:solidFill>
                <a:latin typeface="Perpetua"/>
                <a:cs typeface="Perpetua"/>
              </a:rPr>
              <a:t>batch </a:t>
            </a:r>
            <a:r>
              <a:rPr sz="3200" i="1" spc="-10" dirty="0">
                <a:solidFill>
                  <a:srgbClr val="3D3D3D"/>
                </a:solidFill>
                <a:latin typeface="Perpetua"/>
                <a:cs typeface="Perpetua"/>
              </a:rPr>
              <a:t>of</a:t>
            </a:r>
            <a:r>
              <a:rPr sz="3200" i="1" spc="55" dirty="0">
                <a:solidFill>
                  <a:srgbClr val="3D3D3D"/>
                </a:solidFill>
                <a:latin typeface="Perpetua"/>
                <a:cs typeface="Perpetua"/>
              </a:rPr>
              <a:t> </a:t>
            </a:r>
            <a:r>
              <a:rPr sz="3200" i="1" spc="-15" dirty="0">
                <a:solidFill>
                  <a:srgbClr val="3D3D3D"/>
                </a:solidFill>
                <a:latin typeface="Perpetua"/>
                <a:cs typeface="Perpetua"/>
              </a:rPr>
              <a:t>samples.</a:t>
            </a:r>
            <a:endParaRPr sz="3200" dirty="0">
              <a:latin typeface="Perpetua"/>
              <a:cs typeface="Perpet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42020" y="3856259"/>
            <a:ext cx="2704870" cy="24754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12096"/>
            <a:ext cx="65112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0" dirty="0"/>
              <a:t>ISO/IEC </a:t>
            </a:r>
            <a:r>
              <a:rPr sz="4000" spc="-60" dirty="0"/>
              <a:t>17025</a:t>
            </a:r>
            <a:r>
              <a:rPr sz="4000" spc="50" dirty="0"/>
              <a:t> </a:t>
            </a:r>
            <a:r>
              <a:rPr sz="4000" spc="-10" dirty="0"/>
              <a:t>Requirements</a:t>
            </a:r>
            <a:endParaRPr sz="4000" dirty="0"/>
          </a:p>
        </p:txBody>
      </p:sp>
      <p:sp>
        <p:nvSpPr>
          <p:cNvPr id="3" name="object 3"/>
          <p:cNvSpPr/>
          <p:nvPr/>
        </p:nvSpPr>
        <p:spPr>
          <a:xfrm>
            <a:off x="7311118" y="5029200"/>
            <a:ext cx="1861184" cy="11633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241488" y="548464"/>
            <a:ext cx="7907655" cy="4830168"/>
          </a:xfrm>
          <a:prstGeom prst="rect">
            <a:avLst/>
          </a:prstGeom>
        </p:spPr>
        <p:txBody>
          <a:bodyPr vert="horz" wrap="square" lIns="0" tIns="2978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45"/>
              </a:spcBef>
            </a:pP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 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Section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lang="en-US" sz="3200" spc="-15" dirty="0">
                <a:solidFill>
                  <a:srgbClr val="3D3D3D"/>
                </a:solidFill>
                <a:latin typeface="Arial"/>
                <a:cs typeface="Arial"/>
              </a:rPr>
              <a:t>7.7.3</a:t>
            </a:r>
            <a:endParaRPr sz="3200" dirty="0">
              <a:latin typeface="Arial"/>
              <a:cs typeface="Arial"/>
            </a:endParaRPr>
          </a:p>
          <a:p>
            <a:pPr marL="522605" marR="5080" indent="-342900">
              <a:lnSpc>
                <a:spcPct val="100000"/>
              </a:lnSpc>
              <a:spcBef>
                <a:spcPts val="2250"/>
              </a:spcBef>
              <a:buChar char="•"/>
              <a:tabLst>
                <a:tab pos="522605" algn="l"/>
                <a:tab pos="523240" algn="l"/>
              </a:tabLst>
            </a:pP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Monitoring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data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analyzed</a:t>
            </a:r>
            <a:r>
              <a:rPr lang="en-US" sz="3200" dirty="0">
                <a:solidFill>
                  <a:srgbClr val="3D3D3D"/>
                </a:solidFill>
                <a:latin typeface="Arial"/>
                <a:cs typeface="Arial"/>
              </a:rPr>
              <a:t> and used to control, and if applicable to improve the activities of the laboratory</a:t>
            </a:r>
          </a:p>
          <a:p>
            <a:pPr marL="522605" marR="5080" indent="-342900">
              <a:lnSpc>
                <a:spcPct val="100000"/>
              </a:lnSpc>
              <a:spcBef>
                <a:spcPts val="2250"/>
              </a:spcBef>
              <a:buChar char="•"/>
              <a:tabLst>
                <a:tab pos="522605" algn="l"/>
                <a:tab pos="523240" algn="l"/>
              </a:tabLst>
            </a:pPr>
            <a:r>
              <a:rPr lang="en-US" sz="3200" spc="-15" dirty="0">
                <a:solidFill>
                  <a:srgbClr val="3D3D3D"/>
                </a:solidFill>
                <a:latin typeface="Arial"/>
                <a:cs typeface="Arial"/>
              </a:rPr>
              <a:t>If</a:t>
            </a:r>
            <a:r>
              <a:rPr sz="3200" spc="-15" dirty="0">
                <a:solidFill>
                  <a:srgbClr val="3D3D3D"/>
                </a:solidFill>
                <a:latin typeface="Arial"/>
                <a:cs typeface="Arial"/>
              </a:rPr>
              <a:t> 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found to be outside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of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predefined criteria</a:t>
            </a:r>
            <a:r>
              <a:rPr lang="en-US" sz="3200" spc="-5" dirty="0">
                <a:solidFill>
                  <a:srgbClr val="3D3D3D"/>
                </a:solidFill>
                <a:latin typeface="Arial"/>
                <a:cs typeface="Arial"/>
              </a:rPr>
              <a:t>, appropriate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action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shall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be taken to correct the problem and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prevent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incorrect</a:t>
            </a:r>
            <a:r>
              <a:rPr sz="3200" spc="-10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results  from </a:t>
            </a:r>
            <a:r>
              <a:rPr sz="3200" dirty="0">
                <a:solidFill>
                  <a:srgbClr val="3D3D3D"/>
                </a:solidFill>
                <a:latin typeface="Arial"/>
                <a:cs typeface="Arial"/>
              </a:rPr>
              <a:t>being</a:t>
            </a:r>
            <a:r>
              <a:rPr sz="3200" spc="-25" dirty="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3D3D3D"/>
                </a:solidFill>
                <a:latin typeface="Arial"/>
                <a:cs typeface="Arial"/>
              </a:rPr>
              <a:t>reported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Quick </a:t>
            </a:r>
            <a:r>
              <a:rPr spc="-5" dirty="0"/>
              <a:t>Learning</a:t>
            </a:r>
            <a:r>
              <a:rPr spc="-35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715000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1478</Words>
  <Application>Microsoft Office PowerPoint</Application>
  <PresentationFormat>On-screen Show (4:3)</PresentationFormat>
  <Paragraphs>216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Calibri</vt:lpstr>
      <vt:lpstr>Courier New</vt:lpstr>
      <vt:lpstr>Franklin Gothic Demi</vt:lpstr>
      <vt:lpstr>Franklin Gothic Medium</vt:lpstr>
      <vt:lpstr>Lucida Handwriting</vt:lpstr>
      <vt:lpstr>Perpetua</vt:lpstr>
      <vt:lpstr>Times New Roman</vt:lpstr>
      <vt:lpstr>Office Theme</vt:lpstr>
      <vt:lpstr>PowerPoint Presentation</vt:lpstr>
      <vt:lpstr>Abbreviation and Acronyms</vt:lpstr>
      <vt:lpstr>ISO/IEC 17025 Requirements  Section 7.7 - Ensuring the validity of test  results:  The laboratory shall have:</vt:lpstr>
      <vt:lpstr>ISO/IEC 17025 Requirements</vt:lpstr>
      <vt:lpstr>ISO/IEC 17025 Requirements</vt:lpstr>
      <vt:lpstr>ISO/IEC 17025 Requirements</vt:lpstr>
      <vt:lpstr>Quality Management System (QMS)</vt:lpstr>
      <vt:lpstr>Quality Management System (QMS)</vt:lpstr>
      <vt:lpstr>ISO/IEC 17025 Requirements</vt:lpstr>
      <vt:lpstr>Range Control Charts</vt:lpstr>
      <vt:lpstr>Mean Value Control Charts Types</vt:lpstr>
      <vt:lpstr>Laboratory Control Sample Control Charts</vt:lpstr>
      <vt:lpstr>Matrix Spike Sample Control Charts</vt:lpstr>
      <vt:lpstr>Matrix Spike Sample Control Charts</vt:lpstr>
      <vt:lpstr>Parts of a Control Chart</vt:lpstr>
      <vt:lpstr>Parts of a Control Chart</vt:lpstr>
      <vt:lpstr>Parts of a Control Chart - Axis</vt:lpstr>
      <vt:lpstr>Parts of a Control Chart - Mean</vt:lpstr>
      <vt:lpstr>Parts of a Control Chart –  Upper/Lower Control Limits</vt:lpstr>
      <vt:lpstr>Parts of a Control Chart –  Upper/Lower Warning Limits</vt:lpstr>
      <vt:lpstr>Parts of a Control Chart –Plotted Value</vt:lpstr>
      <vt:lpstr>Control Charting Statistics</vt:lpstr>
      <vt:lpstr>Statistical Control</vt:lpstr>
      <vt:lpstr>Out of control!</vt:lpstr>
      <vt:lpstr>Control Charts - Trending</vt:lpstr>
      <vt:lpstr>Control Charts – Qualitative Trending</vt:lpstr>
      <vt:lpstr>Control Charts – Qualitative Trending</vt:lpstr>
      <vt:lpstr>Conclusions – Control charts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Smith,  Alexandra | APHL</dc:creator>
  <cp:lastModifiedBy>Randolph, Robyn | APHL</cp:lastModifiedBy>
  <cp:revision>7</cp:revision>
  <dcterms:created xsi:type="dcterms:W3CDTF">2020-09-21T12:24:10Z</dcterms:created>
  <dcterms:modified xsi:type="dcterms:W3CDTF">2021-01-25T19:01:54Z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2017-08-14T00:00:00Z</vt:filetime>
  </property>
  <property fmtid="{D5CDD505-2E9C-101B-9397-08002B2CF9AE}" pid="3" name="Creator">
    <vt:lpwstr>Acrobat PDFMaker 11 for PowerPoint</vt:lpwstr>
  </property>
  <property fmtid="{D5CDD505-2E9C-101B-9397-08002B2CF9AE}" pid="4" name="LastSaved">
    <vt:filetime>2020-09-21T00:00:00Z</vt:filetime>
  </property>
</Properties>
</file>