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s/slide28.xml" ContentType="application/vnd.openxmlformats-officedocument.presentationml.slide+xml"/>
  <Override PartName="/ppt/slides/slide17.xml" ContentType="application/vnd.openxmlformats-officedocument.presentationml.slide+xml"/>
  <Override PartName="/ppt/slides/slide16.xml" ContentType="application/vnd.openxmlformats-officedocument.presentationml.slide+xml"/>
  <Override PartName="/ppt/slides/slide15.xml" ContentType="application/vnd.openxmlformats-officedocument.presentationml.slide+xml"/>
  <Override PartName="/ppt/slides/slide14.xml" ContentType="application/vnd.openxmlformats-officedocument.presentationml.slide+xml"/>
  <Override PartName="/ppt/slides/slide13.xml" ContentType="application/vnd.openxmlformats-officedocument.presentationml.slide+xml"/>
  <Override PartName="/ppt/slides/slide12.xml" ContentType="application/vnd.openxmlformats-officedocument.presentationml.slide+xml"/>
  <Override PartName="/ppt/slides/slide2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9.xml" ContentType="application/vnd.openxmlformats-officedocument.presentationml.slide+xml"/>
  <Override PartName="/ppt/slides/slide26.xml" ContentType="application/vnd.openxmlformats-officedocument.presentationml.slide+xml"/>
  <Override PartName="/ppt/slides/slide25.xml" ContentType="application/vnd.openxmlformats-officedocument.presentationml.slide+xml"/>
  <Override PartName="/ppt/slides/slide24.xml" ContentType="application/vnd.openxmlformats-officedocument.presentationml.slide+xml"/>
  <Override PartName="/ppt/slides/slide23.xml" ContentType="application/vnd.openxmlformats-officedocument.presentationml.slide+xml"/>
  <Override PartName="/ppt/slides/slide22.xml" ContentType="application/vnd.openxmlformats-officedocument.presentationml.slide+xml"/>
  <Override PartName="/ppt/slides/slide2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8.xml" ContentType="application/vnd.openxmlformats-officedocument.presentationml.slid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9.xml" ContentType="application/vnd.openxmlformats-officedocument.presentationml.slide+xml"/>
  <Override PartName="/ppt/slides/slide5.xml" ContentType="application/vnd.openxmlformats-officedocument.presentationml.slide+xml"/>
  <Override PartName="/ppt/slides/slide7.xml" ContentType="application/vnd.openxmlformats-officedocument.presentationml.slide+xml"/>
  <Override PartName="/ppt/slides/slide4.xml" ContentType="application/vnd.openxmlformats-officedocument.presentationml.slide+xml"/>
  <Override PartName="/ppt/slides/slide6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2.xml" ContentType="application/vnd.openxmlformats-officedocument.presentationml.slideLayout+xml"/>
  <Override PartName="/ppt/commentAuthors.xml" ContentType="application/vnd.openxmlformats-officedocument.presentationml.commentAuthor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83" r:id="rId6"/>
    <p:sldId id="284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279" r:id="rId27"/>
    <p:sldId id="280" r:id="rId28"/>
    <p:sldId id="281" r:id="rId29"/>
    <p:sldId id="282" r:id="rId30"/>
  </p:sldIdLst>
  <p:sldSz cx="9144000" cy="6858000" type="screen4x3"/>
  <p:notesSz cx="9144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ndolph, Robyn | APHL" initials="RR|A" lastIdx="2" clrIdx="0">
    <p:extLst>
      <p:ext uri="{19B8F6BF-5375-455C-9EA6-DF929625EA0E}">
        <p15:presenceInfo xmlns:p15="http://schemas.microsoft.com/office/powerpoint/2012/main" userId="S-1-5-21-376835676-564275060-233764494-11200" providerId="AD"/>
      </p:ext>
    </p:extLst>
  </p:cmAuthor>
  <p:cmAuthor id="2" name="Salfinger" initials="sal" lastIdx="7" clrIdx="1">
    <p:extLst>
      <p:ext uri="{19B8F6BF-5375-455C-9EA6-DF929625EA0E}">
        <p15:presenceInfo xmlns:p15="http://schemas.microsoft.com/office/powerpoint/2012/main" userId="Salfing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630" y="10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38" Type="http://schemas.openxmlformats.org/officeDocument/2006/relationships/customXml" Target="../customXml/item3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37" Type="http://schemas.openxmlformats.org/officeDocument/2006/relationships/customXml" Target="../customXml/item2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customXml" Target="../customXml/item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7086600" y="1574800"/>
            <a:ext cx="2057400" cy="365760"/>
          </a:xfrm>
          <a:custGeom>
            <a:avLst/>
            <a:gdLst/>
            <a:ahLst/>
            <a:cxnLst/>
            <a:rect l="l" t="t" r="r" b="b"/>
            <a:pathLst>
              <a:path w="2057400" h="365760">
                <a:moveTo>
                  <a:pt x="0" y="365760"/>
                </a:moveTo>
                <a:lnTo>
                  <a:pt x="2057400" y="365760"/>
                </a:lnTo>
                <a:lnTo>
                  <a:pt x="2057400" y="0"/>
                </a:lnTo>
                <a:lnTo>
                  <a:pt x="0" y="0"/>
                </a:lnTo>
                <a:lnTo>
                  <a:pt x="0" y="365760"/>
                </a:lnTo>
                <a:close/>
              </a:path>
            </a:pathLst>
          </a:custGeom>
          <a:solidFill>
            <a:srgbClr val="B42E34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7" name="bk object 17"/>
          <p:cNvSpPr/>
          <p:nvPr/>
        </p:nvSpPr>
        <p:spPr>
          <a:xfrm>
            <a:off x="0" y="1574800"/>
            <a:ext cx="7086600" cy="365760"/>
          </a:xfrm>
          <a:custGeom>
            <a:avLst/>
            <a:gdLst/>
            <a:ahLst/>
            <a:cxnLst/>
            <a:rect l="l" t="t" r="r" b="b"/>
            <a:pathLst>
              <a:path w="7086600" h="365760">
                <a:moveTo>
                  <a:pt x="0" y="365760"/>
                </a:moveTo>
                <a:lnTo>
                  <a:pt x="7086600" y="365760"/>
                </a:lnTo>
                <a:lnTo>
                  <a:pt x="7086600" y="0"/>
                </a:lnTo>
                <a:lnTo>
                  <a:pt x="0" y="0"/>
                </a:lnTo>
                <a:lnTo>
                  <a:pt x="0" y="365760"/>
                </a:lnTo>
                <a:close/>
              </a:path>
            </a:pathLst>
          </a:custGeom>
          <a:solidFill>
            <a:srgbClr val="00A0AF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383540" y="1586797"/>
            <a:ext cx="8376919" cy="29971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00A0AF"/>
                </a:solidFill>
                <a:latin typeface="Franklin Gothic Medium"/>
                <a:cs typeface="Franklin Gothic Medium"/>
              </a:defRPr>
            </a:lvl1pPr>
          </a:lstStyle>
          <a:p>
            <a:pPr marL="12700">
              <a:lnSpc>
                <a:spcPct val="100000"/>
              </a:lnSpc>
            </a:pPr>
            <a:r>
              <a:rPr dirty="0"/>
              <a:t>QMS Quick </a:t>
            </a:r>
            <a:r>
              <a:rPr spc="-5" dirty="0"/>
              <a:t>Learning</a:t>
            </a:r>
            <a:r>
              <a:rPr spc="-35" dirty="0"/>
              <a:t> </a:t>
            </a:r>
            <a:r>
              <a:rPr spc="-5" dirty="0"/>
              <a:t>Activity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1/25/2021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0" i="0">
                <a:solidFill>
                  <a:srgbClr val="00A0AF"/>
                </a:solidFill>
                <a:latin typeface="Franklin Gothic Medium"/>
                <a:cs typeface="Franklin Gothic Medium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800" b="0" i="0">
                <a:solidFill>
                  <a:srgbClr val="3D3D3D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00A0AF"/>
                </a:solidFill>
                <a:latin typeface="Franklin Gothic Medium"/>
                <a:cs typeface="Franklin Gothic Medium"/>
              </a:defRPr>
            </a:lvl1pPr>
          </a:lstStyle>
          <a:p>
            <a:pPr marL="12700">
              <a:lnSpc>
                <a:spcPct val="100000"/>
              </a:lnSpc>
            </a:pPr>
            <a:r>
              <a:rPr dirty="0"/>
              <a:t>QMS Quick </a:t>
            </a:r>
            <a:r>
              <a:rPr spc="-5" dirty="0"/>
              <a:t>Learning</a:t>
            </a:r>
            <a:r>
              <a:rPr spc="-35" dirty="0"/>
              <a:t> </a:t>
            </a:r>
            <a:r>
              <a:rPr spc="-5" dirty="0"/>
              <a:t>Activity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1/25/2021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0" i="0">
                <a:solidFill>
                  <a:srgbClr val="00A0AF"/>
                </a:solidFill>
                <a:latin typeface="Franklin Gothic Medium"/>
                <a:cs typeface="Franklin Gothic Medium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00A0AF"/>
                </a:solidFill>
                <a:latin typeface="Franklin Gothic Medium"/>
                <a:cs typeface="Franklin Gothic Medium"/>
              </a:defRPr>
            </a:lvl1pPr>
          </a:lstStyle>
          <a:p>
            <a:pPr marL="12700">
              <a:lnSpc>
                <a:spcPct val="100000"/>
              </a:lnSpc>
            </a:pPr>
            <a:r>
              <a:rPr dirty="0"/>
              <a:t>QMS Quick </a:t>
            </a:r>
            <a:r>
              <a:rPr spc="-5" dirty="0"/>
              <a:t>Learning</a:t>
            </a:r>
            <a:r>
              <a:rPr spc="-35" dirty="0"/>
              <a:t> </a:t>
            </a:r>
            <a:r>
              <a:rPr spc="-5" dirty="0"/>
              <a:t>Activity</a:t>
            </a: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1/25/2021</a:t>
            </a:fld>
            <a:endParaRPr lang="en-US" dirty="0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0" i="0">
                <a:solidFill>
                  <a:srgbClr val="00A0AF"/>
                </a:solidFill>
                <a:latin typeface="Franklin Gothic Medium"/>
                <a:cs typeface="Franklin Gothic Medium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00A0AF"/>
                </a:solidFill>
                <a:latin typeface="Franklin Gothic Medium"/>
                <a:cs typeface="Franklin Gothic Medium"/>
              </a:defRPr>
            </a:lvl1pPr>
          </a:lstStyle>
          <a:p>
            <a:pPr marL="12700">
              <a:lnSpc>
                <a:spcPct val="100000"/>
              </a:lnSpc>
            </a:pPr>
            <a:r>
              <a:rPr dirty="0"/>
              <a:t>QMS Quick </a:t>
            </a:r>
            <a:r>
              <a:rPr spc="-5" dirty="0"/>
              <a:t>Learning</a:t>
            </a:r>
            <a:r>
              <a:rPr spc="-35" dirty="0"/>
              <a:t> </a:t>
            </a:r>
            <a:r>
              <a:rPr spc="-5" dirty="0"/>
              <a:t>Activity</a:t>
            </a: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1/25/2021</a:t>
            </a:fld>
            <a:endParaRPr lang="en-US" dirty="0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00A0AF"/>
                </a:solidFill>
                <a:latin typeface="Franklin Gothic Medium"/>
                <a:cs typeface="Franklin Gothic Medium"/>
              </a:defRPr>
            </a:lvl1pPr>
          </a:lstStyle>
          <a:p>
            <a:pPr marL="12700">
              <a:lnSpc>
                <a:spcPct val="100000"/>
              </a:lnSpc>
            </a:pPr>
            <a:r>
              <a:rPr dirty="0"/>
              <a:t>QMS Quick </a:t>
            </a:r>
            <a:r>
              <a:rPr spc="-5" dirty="0"/>
              <a:t>Learning</a:t>
            </a:r>
            <a:r>
              <a:rPr spc="-35" dirty="0"/>
              <a:t> </a:t>
            </a:r>
            <a:r>
              <a:rPr spc="-5" dirty="0"/>
              <a:t>Activity</a:t>
            </a: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1/25/2021</a:t>
            </a:fld>
            <a:endParaRPr lang="en-US" dirty="0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1558030" y="5977625"/>
            <a:ext cx="1784609" cy="547635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7" name="bk object 17"/>
          <p:cNvSpPr/>
          <p:nvPr/>
        </p:nvSpPr>
        <p:spPr>
          <a:xfrm>
            <a:off x="3489960" y="5801783"/>
            <a:ext cx="922019" cy="797411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8" name="bk object 18"/>
          <p:cNvSpPr/>
          <p:nvPr/>
        </p:nvSpPr>
        <p:spPr>
          <a:xfrm>
            <a:off x="457200" y="5867400"/>
            <a:ext cx="949960" cy="657859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44501" y="445654"/>
            <a:ext cx="5755005" cy="5740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0" i="0">
                <a:solidFill>
                  <a:srgbClr val="00A0AF"/>
                </a:solidFill>
                <a:latin typeface="Franklin Gothic Medium"/>
                <a:cs typeface="Franklin Gothic Medium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68507" y="1318442"/>
            <a:ext cx="7358380" cy="2349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0" i="0">
                <a:solidFill>
                  <a:srgbClr val="3D3D3D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6746841" y="6288291"/>
            <a:ext cx="1861184" cy="1987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00A0AF"/>
                </a:solidFill>
                <a:latin typeface="Franklin Gothic Medium"/>
                <a:cs typeface="Franklin Gothic Medium"/>
              </a:defRPr>
            </a:lvl1pPr>
          </a:lstStyle>
          <a:p>
            <a:pPr marL="12700">
              <a:lnSpc>
                <a:spcPct val="100000"/>
              </a:lnSpc>
            </a:pPr>
            <a:r>
              <a:rPr dirty="0"/>
              <a:t>QMS Quick </a:t>
            </a:r>
            <a:r>
              <a:rPr spc="-5" dirty="0"/>
              <a:t>Learning</a:t>
            </a:r>
            <a:r>
              <a:rPr spc="-35" dirty="0"/>
              <a:t> </a:t>
            </a:r>
            <a:r>
              <a:rPr spc="-5" dirty="0"/>
              <a:t>Activity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1/25/2021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hyperlink" Target="http://www.aphl.org/" TargetMode="External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hyperlink" Target="https://www.iso.org/standard/66912.html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83540" y="1586797"/>
            <a:ext cx="277241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solidFill>
                  <a:srgbClr val="FFFFFF"/>
                </a:solidFill>
                <a:latin typeface="Franklin Gothic Medium"/>
                <a:cs typeface="Franklin Gothic Medium"/>
              </a:rPr>
              <a:t>QMS </a:t>
            </a:r>
            <a:r>
              <a:rPr sz="1800" dirty="0">
                <a:solidFill>
                  <a:srgbClr val="FFFFFF"/>
                </a:solidFill>
                <a:latin typeface="Franklin Gothic Medium"/>
                <a:cs typeface="Franklin Gothic Medium"/>
              </a:rPr>
              <a:t>Quick Learning</a:t>
            </a:r>
            <a:r>
              <a:rPr sz="1800" spc="-70" dirty="0">
                <a:solidFill>
                  <a:srgbClr val="FFFFFF"/>
                </a:solidFill>
                <a:latin typeface="Franklin Gothic Medium"/>
                <a:cs typeface="Franklin Gothic Medium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Franklin Gothic Medium"/>
                <a:cs typeface="Franklin Gothic Medium"/>
              </a:rPr>
              <a:t>Activity</a:t>
            </a:r>
            <a:endParaRPr sz="1800" dirty="0">
              <a:latin typeface="Franklin Gothic Medium"/>
              <a:cs typeface="Franklin Gothic Medium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472440" y="457200"/>
            <a:ext cx="2156459" cy="9144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" name="object 4"/>
          <p:cNvSpPr/>
          <p:nvPr/>
        </p:nvSpPr>
        <p:spPr>
          <a:xfrm>
            <a:off x="6781800" y="1447800"/>
            <a:ext cx="561340" cy="721360"/>
          </a:xfrm>
          <a:custGeom>
            <a:avLst/>
            <a:gdLst/>
            <a:ahLst/>
            <a:cxnLst/>
            <a:rect l="l" t="t" r="r" b="b"/>
            <a:pathLst>
              <a:path w="561340" h="721360">
                <a:moveTo>
                  <a:pt x="280670" y="0"/>
                </a:moveTo>
                <a:lnTo>
                  <a:pt x="0" y="0"/>
                </a:lnTo>
                <a:lnTo>
                  <a:pt x="280670" y="360680"/>
                </a:lnTo>
                <a:lnTo>
                  <a:pt x="0" y="721360"/>
                </a:lnTo>
                <a:lnTo>
                  <a:pt x="280670" y="721360"/>
                </a:lnTo>
                <a:lnTo>
                  <a:pt x="561340" y="360680"/>
                </a:lnTo>
                <a:lnTo>
                  <a:pt x="28067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5" name="object 5"/>
          <p:cNvSpPr/>
          <p:nvPr/>
        </p:nvSpPr>
        <p:spPr>
          <a:xfrm>
            <a:off x="3724101" y="249612"/>
            <a:ext cx="1263534" cy="116378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6" name="object 6"/>
          <p:cNvSpPr/>
          <p:nvPr/>
        </p:nvSpPr>
        <p:spPr>
          <a:xfrm>
            <a:off x="6130416" y="546910"/>
            <a:ext cx="2682557" cy="810603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7" name="object 7"/>
          <p:cNvSpPr txBox="1"/>
          <p:nvPr/>
        </p:nvSpPr>
        <p:spPr>
          <a:xfrm>
            <a:off x="7470140" y="6421483"/>
            <a:ext cx="1202690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spc="-10" dirty="0">
                <a:solidFill>
                  <a:srgbClr val="00A0AF"/>
                </a:solidFill>
                <a:latin typeface="Franklin Gothic Medium"/>
                <a:cs typeface="Franklin Gothic Medium"/>
                <a:hlinkClick r:id="rId5"/>
              </a:rPr>
              <a:t>www.aphl.org</a:t>
            </a:r>
            <a:endParaRPr sz="1600" dirty="0">
              <a:latin typeface="Franklin Gothic Medium"/>
              <a:cs typeface="Franklin Gothic Medium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444500" y="2638962"/>
            <a:ext cx="6668134" cy="1838960"/>
          </a:xfrm>
          <a:prstGeom prst="rect">
            <a:avLst/>
          </a:prstGeom>
        </p:spPr>
        <p:txBody>
          <a:bodyPr vert="horz" wrap="square" lIns="0" tIns="88900" rIns="0" bIns="0" rtlCol="0">
            <a:spAutoFit/>
          </a:bodyPr>
          <a:lstStyle/>
          <a:p>
            <a:pPr marL="12700" marR="5080">
              <a:lnSpc>
                <a:spcPct val="108300"/>
              </a:lnSpc>
              <a:spcBef>
                <a:spcPts val="700"/>
              </a:spcBef>
            </a:pPr>
            <a:r>
              <a:rPr sz="4000" b="1" spc="-10" dirty="0">
                <a:solidFill>
                  <a:srgbClr val="00A0AF"/>
                </a:solidFill>
                <a:latin typeface="Franklin Gothic Demi"/>
                <a:cs typeface="Franklin Gothic Demi"/>
              </a:rPr>
              <a:t>Controls </a:t>
            </a:r>
            <a:r>
              <a:rPr sz="4000" b="1" spc="-5" dirty="0">
                <a:solidFill>
                  <a:srgbClr val="00A0AF"/>
                </a:solidFill>
                <a:latin typeface="Franklin Gothic Demi"/>
                <a:cs typeface="Franklin Gothic Demi"/>
              </a:rPr>
              <a:t>and </a:t>
            </a:r>
            <a:r>
              <a:rPr sz="4000" b="1" spc="-10" dirty="0">
                <a:solidFill>
                  <a:srgbClr val="00A0AF"/>
                </a:solidFill>
                <a:latin typeface="Franklin Gothic Demi"/>
                <a:cs typeface="Franklin Gothic Demi"/>
              </a:rPr>
              <a:t>Control </a:t>
            </a:r>
            <a:r>
              <a:rPr sz="4000" b="1" dirty="0">
                <a:solidFill>
                  <a:srgbClr val="00A0AF"/>
                </a:solidFill>
                <a:latin typeface="Franklin Gothic Demi"/>
                <a:cs typeface="Franklin Gothic Demi"/>
              </a:rPr>
              <a:t>Charting  </a:t>
            </a:r>
            <a:r>
              <a:rPr sz="3200" spc="-5" dirty="0">
                <a:solidFill>
                  <a:srgbClr val="3D3D3D"/>
                </a:solidFill>
                <a:latin typeface="Arial"/>
                <a:cs typeface="Arial"/>
              </a:rPr>
              <a:t>Control Charts and </a:t>
            </a:r>
            <a:r>
              <a:rPr sz="3200" spc="-30" dirty="0">
                <a:solidFill>
                  <a:srgbClr val="3D3D3D"/>
                </a:solidFill>
                <a:latin typeface="Arial"/>
                <a:cs typeface="Arial"/>
              </a:rPr>
              <a:t>Trend </a:t>
            </a:r>
            <a:r>
              <a:rPr sz="3200" dirty="0">
                <a:solidFill>
                  <a:srgbClr val="3D3D3D"/>
                </a:solidFill>
                <a:latin typeface="Arial"/>
                <a:cs typeface="Arial"/>
              </a:rPr>
              <a:t>Analysis  </a:t>
            </a:r>
            <a:r>
              <a:rPr sz="3200" spc="-5" dirty="0">
                <a:solidFill>
                  <a:srgbClr val="3D3D3D"/>
                </a:solidFill>
                <a:latin typeface="Arial"/>
                <a:cs typeface="Arial"/>
              </a:rPr>
              <a:t>for ISO/IEC</a:t>
            </a:r>
            <a:r>
              <a:rPr sz="3200" spc="15" dirty="0">
                <a:solidFill>
                  <a:srgbClr val="3D3D3D"/>
                </a:solidFill>
                <a:latin typeface="Arial"/>
                <a:cs typeface="Arial"/>
              </a:rPr>
              <a:t> </a:t>
            </a:r>
            <a:r>
              <a:rPr sz="3200" spc="-5" dirty="0">
                <a:solidFill>
                  <a:srgbClr val="3D3D3D"/>
                </a:solidFill>
                <a:latin typeface="Arial"/>
                <a:cs typeface="Arial"/>
              </a:rPr>
              <a:t>17025:20</a:t>
            </a:r>
            <a:r>
              <a:rPr lang="en-US" sz="3200" spc="-5" dirty="0">
                <a:solidFill>
                  <a:srgbClr val="3D3D3D"/>
                </a:solidFill>
                <a:latin typeface="Arial"/>
                <a:cs typeface="Arial"/>
              </a:rPr>
              <a:t>17</a:t>
            </a:r>
            <a:endParaRPr sz="3200" dirty="0">
              <a:latin typeface="Arial"/>
              <a:cs typeface="Arial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84357" y="169050"/>
            <a:ext cx="1272721" cy="1324903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9305" y="48259"/>
            <a:ext cx="4657090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000" spc="-5" dirty="0"/>
              <a:t>Range </a:t>
            </a:r>
            <a:r>
              <a:rPr sz="4000" spc="-10" dirty="0"/>
              <a:t>Control</a:t>
            </a:r>
            <a:r>
              <a:rPr sz="4000" spc="-60" dirty="0"/>
              <a:t> </a:t>
            </a:r>
            <a:r>
              <a:rPr sz="4000" spc="5" dirty="0"/>
              <a:t>Charts</a:t>
            </a:r>
            <a:endParaRPr sz="4000" dirty="0"/>
          </a:p>
        </p:txBody>
      </p:sp>
      <p:sp>
        <p:nvSpPr>
          <p:cNvPr id="3" name="object 3"/>
          <p:cNvSpPr txBox="1"/>
          <p:nvPr/>
        </p:nvSpPr>
        <p:spPr>
          <a:xfrm>
            <a:off x="366711" y="559979"/>
            <a:ext cx="8063865" cy="5245100"/>
          </a:xfrm>
          <a:prstGeom prst="rect">
            <a:avLst/>
          </a:prstGeom>
        </p:spPr>
        <p:txBody>
          <a:bodyPr vert="horz" wrap="square" lIns="0" tIns="111125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875"/>
              </a:spcBef>
              <a:buChar char="•"/>
              <a:tabLst>
                <a:tab pos="354965" algn="l"/>
                <a:tab pos="355600" algn="l"/>
              </a:tabLst>
            </a:pPr>
            <a:r>
              <a:rPr sz="3200" spc="-5" dirty="0">
                <a:solidFill>
                  <a:srgbClr val="3D3D3D"/>
                </a:solidFill>
                <a:latin typeface="Arial"/>
                <a:cs typeface="Arial"/>
              </a:rPr>
              <a:t>Control Charts for </a:t>
            </a:r>
            <a:r>
              <a:rPr sz="3200" dirty="0">
                <a:solidFill>
                  <a:srgbClr val="3D3D3D"/>
                </a:solidFill>
                <a:latin typeface="Arial"/>
                <a:cs typeface="Arial"/>
              </a:rPr>
              <a:t>Duplicate </a:t>
            </a:r>
            <a:r>
              <a:rPr sz="3200" spc="-5" dirty="0">
                <a:solidFill>
                  <a:srgbClr val="3D3D3D"/>
                </a:solidFill>
                <a:latin typeface="Arial"/>
                <a:cs typeface="Arial"/>
              </a:rPr>
              <a:t>Sample</a:t>
            </a:r>
            <a:r>
              <a:rPr sz="3200" spc="-85" dirty="0">
                <a:solidFill>
                  <a:srgbClr val="3D3D3D"/>
                </a:solidFill>
                <a:latin typeface="Arial"/>
                <a:cs typeface="Arial"/>
              </a:rPr>
              <a:t> </a:t>
            </a:r>
            <a:r>
              <a:rPr sz="3200" spc="-5" dirty="0">
                <a:solidFill>
                  <a:srgbClr val="3D3D3D"/>
                </a:solidFill>
                <a:latin typeface="Arial"/>
                <a:cs typeface="Arial"/>
              </a:rPr>
              <a:t>Data</a:t>
            </a:r>
            <a:endParaRPr sz="3200" dirty="0">
              <a:latin typeface="Arial"/>
              <a:cs typeface="Arial"/>
            </a:endParaRPr>
          </a:p>
          <a:p>
            <a:pPr marL="756920" marR="269240" lvl="1" indent="-287020">
              <a:lnSpc>
                <a:spcPct val="100000"/>
              </a:lnSpc>
              <a:spcBef>
                <a:spcPts val="680"/>
              </a:spcBef>
              <a:buChar char="–"/>
              <a:tabLst>
                <a:tab pos="756920" algn="l"/>
              </a:tabLst>
            </a:pPr>
            <a:r>
              <a:rPr sz="2800" spc="-5" dirty="0">
                <a:solidFill>
                  <a:srgbClr val="3D3D3D"/>
                </a:solidFill>
                <a:latin typeface="Arial"/>
                <a:cs typeface="Arial"/>
              </a:rPr>
              <a:t>Used </a:t>
            </a:r>
            <a:r>
              <a:rPr sz="2800" spc="-15" dirty="0">
                <a:solidFill>
                  <a:srgbClr val="3D3D3D"/>
                </a:solidFill>
                <a:latin typeface="Arial"/>
                <a:cs typeface="Arial"/>
              </a:rPr>
              <a:t>when </a:t>
            </a:r>
            <a:r>
              <a:rPr sz="2800" spc="-5" dirty="0">
                <a:solidFill>
                  <a:srgbClr val="3D3D3D"/>
                </a:solidFill>
                <a:latin typeface="Arial"/>
                <a:cs typeface="Arial"/>
              </a:rPr>
              <a:t>impossible </a:t>
            </a:r>
            <a:r>
              <a:rPr sz="2800" dirty="0">
                <a:solidFill>
                  <a:srgbClr val="3D3D3D"/>
                </a:solidFill>
                <a:latin typeface="Arial"/>
                <a:cs typeface="Arial"/>
              </a:rPr>
              <a:t>to </a:t>
            </a:r>
            <a:r>
              <a:rPr sz="2800" spc="-5" dirty="0">
                <a:solidFill>
                  <a:srgbClr val="3D3D3D"/>
                </a:solidFill>
                <a:latin typeface="Arial"/>
                <a:cs typeface="Arial"/>
              </a:rPr>
              <a:t>use </a:t>
            </a:r>
            <a:r>
              <a:rPr sz="2800" dirty="0">
                <a:solidFill>
                  <a:srgbClr val="3D3D3D"/>
                </a:solidFill>
                <a:latin typeface="Arial"/>
                <a:cs typeface="Arial"/>
              </a:rPr>
              <a:t>same QC over  </a:t>
            </a:r>
            <a:r>
              <a:rPr sz="2800" spc="-5" dirty="0">
                <a:solidFill>
                  <a:srgbClr val="3D3D3D"/>
                </a:solidFill>
                <a:latin typeface="Arial"/>
                <a:cs typeface="Arial"/>
              </a:rPr>
              <a:t>time</a:t>
            </a:r>
            <a:endParaRPr sz="2800" dirty="0">
              <a:latin typeface="Arial"/>
              <a:cs typeface="Arial"/>
            </a:endParaRPr>
          </a:p>
          <a:p>
            <a:pPr marL="756920" marR="1043940" lvl="1" indent="-287020">
              <a:lnSpc>
                <a:spcPct val="100000"/>
              </a:lnSpc>
              <a:spcBef>
                <a:spcPts val="660"/>
              </a:spcBef>
              <a:buChar char="–"/>
              <a:tabLst>
                <a:tab pos="756920" algn="l"/>
              </a:tabLst>
            </a:pPr>
            <a:r>
              <a:rPr sz="2800" spc="-75" dirty="0">
                <a:solidFill>
                  <a:srgbClr val="3D3D3D"/>
                </a:solidFill>
                <a:latin typeface="Arial"/>
                <a:cs typeface="Arial"/>
              </a:rPr>
              <a:t>Two </a:t>
            </a:r>
            <a:r>
              <a:rPr sz="2800" spc="-5" dirty="0">
                <a:solidFill>
                  <a:srgbClr val="3D3D3D"/>
                </a:solidFill>
                <a:latin typeface="Arial"/>
                <a:cs typeface="Arial"/>
              </a:rPr>
              <a:t>samples </a:t>
            </a:r>
            <a:r>
              <a:rPr sz="2800" dirty="0">
                <a:solidFill>
                  <a:srgbClr val="3D3D3D"/>
                </a:solidFill>
                <a:latin typeface="Arial"/>
                <a:cs typeface="Arial"/>
              </a:rPr>
              <a:t>of </a:t>
            </a:r>
            <a:r>
              <a:rPr sz="2800" spc="-5" dirty="0">
                <a:solidFill>
                  <a:srgbClr val="3D3D3D"/>
                </a:solidFill>
                <a:latin typeface="Arial"/>
                <a:cs typeface="Arial"/>
              </a:rPr>
              <a:t>a batch </a:t>
            </a:r>
            <a:r>
              <a:rPr sz="2800" dirty="0">
                <a:solidFill>
                  <a:srgbClr val="3D3D3D"/>
                </a:solidFill>
                <a:latin typeface="Arial"/>
                <a:cs typeface="Arial"/>
              </a:rPr>
              <a:t>are </a:t>
            </a:r>
            <a:r>
              <a:rPr sz="2800" spc="-10" dirty="0">
                <a:solidFill>
                  <a:srgbClr val="3D3D3D"/>
                </a:solidFill>
                <a:latin typeface="Arial"/>
                <a:cs typeface="Arial"/>
              </a:rPr>
              <a:t>analyzed </a:t>
            </a:r>
            <a:r>
              <a:rPr sz="2800" spc="-5" dirty="0">
                <a:solidFill>
                  <a:srgbClr val="3D3D3D"/>
                </a:solidFill>
                <a:latin typeface="Arial"/>
                <a:cs typeface="Arial"/>
              </a:rPr>
              <a:t>in  duplicate</a:t>
            </a:r>
            <a:endParaRPr sz="2800" dirty="0">
              <a:latin typeface="Arial"/>
              <a:cs typeface="Arial"/>
            </a:endParaRPr>
          </a:p>
          <a:p>
            <a:pPr marL="1155700" lvl="2" indent="-228600">
              <a:lnSpc>
                <a:spcPct val="100000"/>
              </a:lnSpc>
              <a:spcBef>
                <a:spcPts val="600"/>
              </a:spcBef>
              <a:buChar char="•"/>
              <a:tabLst>
                <a:tab pos="1155700" algn="l"/>
              </a:tabLst>
            </a:pPr>
            <a:r>
              <a:rPr sz="2400" spc="-5" dirty="0">
                <a:solidFill>
                  <a:srgbClr val="3D3D3D"/>
                </a:solidFill>
                <a:latin typeface="Arial"/>
                <a:cs typeface="Arial"/>
              </a:rPr>
              <a:t>% </a:t>
            </a:r>
            <a:r>
              <a:rPr sz="2400" spc="-10" dirty="0">
                <a:solidFill>
                  <a:srgbClr val="3D3D3D"/>
                </a:solidFill>
                <a:latin typeface="Arial"/>
                <a:cs typeface="Arial"/>
              </a:rPr>
              <a:t>difference</a:t>
            </a:r>
            <a:r>
              <a:rPr sz="2400" spc="-30" dirty="0">
                <a:solidFill>
                  <a:srgbClr val="3D3D3D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3D3D3D"/>
                </a:solidFill>
                <a:latin typeface="Arial"/>
                <a:cs typeface="Arial"/>
              </a:rPr>
              <a:t>plotted</a:t>
            </a:r>
            <a:endParaRPr sz="2400" dirty="0">
              <a:latin typeface="Arial"/>
              <a:cs typeface="Arial"/>
            </a:endParaRPr>
          </a:p>
          <a:p>
            <a:pPr marL="1155700" lvl="2" indent="-228600">
              <a:lnSpc>
                <a:spcPct val="100000"/>
              </a:lnSpc>
              <a:spcBef>
                <a:spcPts val="580"/>
              </a:spcBef>
              <a:buChar char="•"/>
              <a:tabLst>
                <a:tab pos="1155700" algn="l"/>
              </a:tabLst>
            </a:pPr>
            <a:r>
              <a:rPr sz="2400" spc="-5" dirty="0">
                <a:solidFill>
                  <a:srgbClr val="3D3D3D"/>
                </a:solidFill>
                <a:latin typeface="Arial"/>
                <a:cs typeface="Arial"/>
              </a:rPr>
              <a:t>Absolute </a:t>
            </a:r>
            <a:r>
              <a:rPr sz="2400" spc="-10" dirty="0">
                <a:solidFill>
                  <a:srgbClr val="3D3D3D"/>
                </a:solidFill>
                <a:latin typeface="Arial"/>
                <a:cs typeface="Arial"/>
              </a:rPr>
              <a:t>difference</a:t>
            </a:r>
            <a:r>
              <a:rPr sz="2400" spc="-30" dirty="0">
                <a:solidFill>
                  <a:srgbClr val="3D3D3D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3D3D3D"/>
                </a:solidFill>
                <a:latin typeface="Arial"/>
                <a:cs typeface="Arial"/>
              </a:rPr>
              <a:t>plotted</a:t>
            </a:r>
            <a:endParaRPr sz="2400" dirty="0">
              <a:latin typeface="Arial"/>
              <a:cs typeface="Arial"/>
            </a:endParaRPr>
          </a:p>
          <a:p>
            <a:pPr marL="756920" marR="487045" lvl="1" indent="-287020">
              <a:lnSpc>
                <a:spcPct val="100000"/>
              </a:lnSpc>
              <a:spcBef>
                <a:spcPts val="660"/>
              </a:spcBef>
              <a:buChar char="–"/>
              <a:tabLst>
                <a:tab pos="756920" algn="l"/>
              </a:tabLst>
            </a:pPr>
            <a:r>
              <a:rPr sz="2800" spc="-5" dirty="0">
                <a:solidFill>
                  <a:srgbClr val="3D3D3D"/>
                </a:solidFill>
                <a:latin typeface="Arial"/>
                <a:cs typeface="Arial"/>
              </a:rPr>
              <a:t>After </a:t>
            </a:r>
            <a:r>
              <a:rPr sz="2800" dirty="0">
                <a:solidFill>
                  <a:srgbClr val="3D3D3D"/>
                </a:solidFill>
                <a:latin typeface="Arial"/>
                <a:cs typeface="Arial"/>
              </a:rPr>
              <a:t>10-20 </a:t>
            </a:r>
            <a:r>
              <a:rPr sz="2800" spc="-5" dirty="0">
                <a:solidFill>
                  <a:srgbClr val="3D3D3D"/>
                </a:solidFill>
                <a:latin typeface="Arial"/>
                <a:cs typeface="Arial"/>
              </a:rPr>
              <a:t>points collected calculate </a:t>
            </a:r>
            <a:r>
              <a:rPr sz="2800" dirty="0">
                <a:solidFill>
                  <a:srgbClr val="3D3D3D"/>
                </a:solidFill>
                <a:latin typeface="Arial"/>
                <a:cs typeface="Arial"/>
              </a:rPr>
              <a:t>mean  range of</a:t>
            </a:r>
            <a:r>
              <a:rPr sz="2800" spc="-5" dirty="0">
                <a:solidFill>
                  <a:srgbClr val="3D3D3D"/>
                </a:solidFill>
                <a:latin typeface="Arial"/>
                <a:cs typeface="Arial"/>
              </a:rPr>
              <a:t> duplicates</a:t>
            </a:r>
            <a:endParaRPr sz="2800" dirty="0">
              <a:latin typeface="Arial"/>
              <a:cs typeface="Arial"/>
            </a:endParaRPr>
          </a:p>
          <a:p>
            <a:pPr marL="756920" marR="5080" lvl="1" indent="-287020">
              <a:lnSpc>
                <a:spcPct val="100000"/>
              </a:lnSpc>
              <a:spcBef>
                <a:spcPts val="660"/>
              </a:spcBef>
              <a:buChar char="–"/>
              <a:tabLst>
                <a:tab pos="756920" algn="l"/>
              </a:tabLst>
            </a:pPr>
            <a:r>
              <a:rPr sz="2800" spc="-60" dirty="0">
                <a:solidFill>
                  <a:srgbClr val="3D3D3D"/>
                </a:solidFill>
                <a:latin typeface="Arial"/>
                <a:cs typeface="Arial"/>
              </a:rPr>
              <a:t>Tables </a:t>
            </a:r>
            <a:r>
              <a:rPr sz="2800" spc="-40" dirty="0">
                <a:solidFill>
                  <a:srgbClr val="3D3D3D"/>
                </a:solidFill>
                <a:latin typeface="Arial"/>
                <a:cs typeface="Arial"/>
              </a:rPr>
              <a:t>(Youden) </a:t>
            </a:r>
            <a:r>
              <a:rPr sz="2800" dirty="0">
                <a:solidFill>
                  <a:srgbClr val="3D3D3D"/>
                </a:solidFill>
                <a:latin typeface="Arial"/>
                <a:cs typeface="Arial"/>
              </a:rPr>
              <a:t>for </a:t>
            </a:r>
            <a:r>
              <a:rPr sz="2800" spc="-5" dirty="0">
                <a:solidFill>
                  <a:srgbClr val="3D3D3D"/>
                </a:solidFill>
                <a:latin typeface="Arial"/>
                <a:cs typeface="Arial"/>
              </a:rPr>
              <a:t>determining % </a:t>
            </a:r>
            <a:r>
              <a:rPr sz="2800" dirty="0">
                <a:solidFill>
                  <a:srgbClr val="3D3D3D"/>
                </a:solidFill>
                <a:latin typeface="Arial"/>
                <a:cs typeface="Arial"/>
              </a:rPr>
              <a:t>that </a:t>
            </a:r>
            <a:r>
              <a:rPr sz="2800" spc="-5" dirty="0">
                <a:solidFill>
                  <a:srgbClr val="3D3D3D"/>
                </a:solidFill>
                <a:latin typeface="Arial"/>
                <a:cs typeface="Arial"/>
              </a:rPr>
              <a:t>should  fall </a:t>
            </a:r>
            <a:r>
              <a:rPr sz="2800" dirty="0">
                <a:solidFill>
                  <a:srgbClr val="3D3D3D"/>
                </a:solidFill>
                <a:latin typeface="Arial"/>
                <a:cs typeface="Arial"/>
              </a:rPr>
              <a:t>above/below </a:t>
            </a:r>
            <a:r>
              <a:rPr sz="2800" spc="-5" dirty="0">
                <a:solidFill>
                  <a:srgbClr val="3D3D3D"/>
                </a:solidFill>
                <a:latin typeface="Arial"/>
                <a:cs typeface="Arial"/>
              </a:rPr>
              <a:t>50%</a:t>
            </a:r>
            <a:r>
              <a:rPr sz="2800" spc="-10" dirty="0">
                <a:solidFill>
                  <a:srgbClr val="3D3D3D"/>
                </a:solidFill>
                <a:latin typeface="Arial"/>
                <a:cs typeface="Arial"/>
              </a:rPr>
              <a:t> </a:t>
            </a:r>
            <a:r>
              <a:rPr sz="2800" spc="-5" dirty="0">
                <a:solidFill>
                  <a:srgbClr val="3D3D3D"/>
                </a:solidFill>
                <a:latin typeface="Arial"/>
                <a:cs typeface="Arial"/>
              </a:rPr>
              <a:t>line</a:t>
            </a:r>
            <a:endParaRPr sz="2800" dirty="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5867400" y="2971800"/>
            <a:ext cx="1064259" cy="11049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/>
              <a:t>QMS Quick </a:t>
            </a:r>
            <a:r>
              <a:rPr spc="-5" dirty="0"/>
              <a:t>Learning</a:t>
            </a:r>
            <a:r>
              <a:rPr spc="-35" dirty="0"/>
              <a:t> </a:t>
            </a:r>
            <a:r>
              <a:rPr spc="-5" dirty="0"/>
              <a:t>Activity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81152" y="5805079"/>
            <a:ext cx="917491" cy="955108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94292" y="244054"/>
            <a:ext cx="7139305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000" spc="-5" dirty="0"/>
              <a:t>Mean </a:t>
            </a:r>
            <a:r>
              <a:rPr sz="4000" spc="-30" dirty="0"/>
              <a:t>Value </a:t>
            </a:r>
            <a:r>
              <a:rPr sz="4000" spc="-10" dirty="0"/>
              <a:t>Control </a:t>
            </a:r>
            <a:r>
              <a:rPr sz="4000" spc="5" dirty="0"/>
              <a:t>Charts</a:t>
            </a:r>
            <a:r>
              <a:rPr sz="4000" spc="-10" dirty="0"/>
              <a:t> </a:t>
            </a:r>
            <a:r>
              <a:rPr sz="4000" spc="-45" dirty="0"/>
              <a:t>Types</a:t>
            </a:r>
            <a:endParaRPr sz="4000" dirty="0"/>
          </a:p>
        </p:txBody>
      </p:sp>
      <p:sp>
        <p:nvSpPr>
          <p:cNvPr id="3" name="object 3"/>
          <p:cNvSpPr txBox="1"/>
          <p:nvPr/>
        </p:nvSpPr>
        <p:spPr>
          <a:xfrm>
            <a:off x="339294" y="937886"/>
            <a:ext cx="7835900" cy="4696460"/>
          </a:xfrm>
          <a:prstGeom prst="rect">
            <a:avLst/>
          </a:prstGeom>
        </p:spPr>
        <p:txBody>
          <a:bodyPr vert="horz" wrap="square" lIns="0" tIns="111125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875"/>
              </a:spcBef>
              <a:buChar char="•"/>
              <a:tabLst>
                <a:tab pos="354965" algn="l"/>
                <a:tab pos="355600" algn="l"/>
              </a:tabLst>
            </a:pPr>
            <a:r>
              <a:rPr sz="3200" spc="-5" dirty="0">
                <a:solidFill>
                  <a:srgbClr val="3D3D3D"/>
                </a:solidFill>
                <a:latin typeface="Arial"/>
                <a:cs typeface="Arial"/>
              </a:rPr>
              <a:t>Laboratory Control Sample </a:t>
            </a:r>
            <a:r>
              <a:rPr sz="3200" spc="-10" dirty="0">
                <a:solidFill>
                  <a:srgbClr val="3D3D3D"/>
                </a:solidFill>
                <a:latin typeface="Arial"/>
                <a:cs typeface="Arial"/>
              </a:rPr>
              <a:t>(QC</a:t>
            </a:r>
            <a:r>
              <a:rPr sz="3200" spc="-20" dirty="0">
                <a:solidFill>
                  <a:srgbClr val="3D3D3D"/>
                </a:solidFill>
                <a:latin typeface="Arial"/>
                <a:cs typeface="Arial"/>
              </a:rPr>
              <a:t> </a:t>
            </a:r>
            <a:r>
              <a:rPr sz="3200" spc="-5" dirty="0">
                <a:solidFill>
                  <a:srgbClr val="3D3D3D"/>
                </a:solidFill>
                <a:latin typeface="Arial"/>
                <a:cs typeface="Arial"/>
              </a:rPr>
              <a:t>samples)</a:t>
            </a:r>
            <a:endParaRPr sz="3200" dirty="0">
              <a:latin typeface="Arial"/>
              <a:cs typeface="Arial"/>
            </a:endParaRPr>
          </a:p>
          <a:p>
            <a:pPr marL="756920" marR="459105" lvl="1" indent="-287020">
              <a:lnSpc>
                <a:spcPct val="100000"/>
              </a:lnSpc>
              <a:spcBef>
                <a:spcPts val="680"/>
              </a:spcBef>
              <a:buChar char="–"/>
              <a:tabLst>
                <a:tab pos="756920" algn="l"/>
              </a:tabLst>
            </a:pPr>
            <a:r>
              <a:rPr sz="2800" spc="-5" dirty="0">
                <a:solidFill>
                  <a:srgbClr val="3D3D3D"/>
                </a:solidFill>
                <a:latin typeface="Arial"/>
                <a:cs typeface="Arial"/>
              </a:rPr>
              <a:t>Charting </a:t>
            </a:r>
            <a:r>
              <a:rPr sz="2800" dirty="0">
                <a:solidFill>
                  <a:srgbClr val="3D3D3D"/>
                </a:solidFill>
                <a:latin typeface="Arial"/>
                <a:cs typeface="Arial"/>
              </a:rPr>
              <a:t>the </a:t>
            </a:r>
            <a:r>
              <a:rPr sz="2800" spc="-5" dirty="0">
                <a:solidFill>
                  <a:srgbClr val="3D3D3D"/>
                </a:solidFill>
                <a:latin typeface="Arial"/>
                <a:cs typeface="Arial"/>
              </a:rPr>
              <a:t>results </a:t>
            </a:r>
            <a:r>
              <a:rPr sz="2800" dirty="0">
                <a:solidFill>
                  <a:srgbClr val="3D3D3D"/>
                </a:solidFill>
                <a:latin typeface="Arial"/>
                <a:cs typeface="Arial"/>
              </a:rPr>
              <a:t>over </a:t>
            </a:r>
            <a:r>
              <a:rPr sz="2800" spc="-5" dirty="0">
                <a:solidFill>
                  <a:srgbClr val="3D3D3D"/>
                </a:solidFill>
                <a:latin typeface="Arial"/>
                <a:cs typeface="Arial"/>
              </a:rPr>
              <a:t>time </a:t>
            </a:r>
            <a:r>
              <a:rPr sz="2800" dirty="0">
                <a:solidFill>
                  <a:srgbClr val="3D3D3D"/>
                </a:solidFill>
                <a:latin typeface="Arial"/>
                <a:cs typeface="Arial"/>
              </a:rPr>
              <a:t>of </a:t>
            </a:r>
            <a:r>
              <a:rPr sz="2800" spc="-5" dirty="0">
                <a:solidFill>
                  <a:srgbClr val="3D3D3D"/>
                </a:solidFill>
                <a:latin typeface="Arial"/>
                <a:cs typeface="Arial"/>
              </a:rPr>
              <a:t>the </a:t>
            </a:r>
            <a:r>
              <a:rPr sz="2800" dirty="0">
                <a:solidFill>
                  <a:srgbClr val="3D3D3D"/>
                </a:solidFill>
                <a:latin typeface="Arial"/>
                <a:cs typeface="Arial"/>
              </a:rPr>
              <a:t>same  </a:t>
            </a:r>
            <a:r>
              <a:rPr sz="2800" spc="-5" dirty="0">
                <a:solidFill>
                  <a:srgbClr val="3D3D3D"/>
                </a:solidFill>
                <a:latin typeface="Arial"/>
                <a:cs typeface="Arial"/>
              </a:rPr>
              <a:t>sample</a:t>
            </a:r>
            <a:endParaRPr sz="2800" dirty="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760"/>
              </a:spcBef>
              <a:buChar char="•"/>
              <a:tabLst>
                <a:tab pos="354965" algn="l"/>
                <a:tab pos="355600" algn="l"/>
              </a:tabLst>
            </a:pPr>
            <a:r>
              <a:rPr sz="3200" spc="-5" dirty="0">
                <a:solidFill>
                  <a:srgbClr val="3D3D3D"/>
                </a:solidFill>
                <a:latin typeface="Arial"/>
                <a:cs typeface="Arial"/>
              </a:rPr>
              <a:t>Matrix </a:t>
            </a:r>
            <a:r>
              <a:rPr sz="3200" dirty="0">
                <a:solidFill>
                  <a:srgbClr val="3D3D3D"/>
                </a:solidFill>
                <a:latin typeface="Arial"/>
                <a:cs typeface="Arial"/>
              </a:rPr>
              <a:t>Spike </a:t>
            </a:r>
            <a:r>
              <a:rPr sz="3200" spc="-5" dirty="0">
                <a:solidFill>
                  <a:srgbClr val="3D3D3D"/>
                </a:solidFill>
                <a:latin typeface="Arial"/>
                <a:cs typeface="Arial"/>
              </a:rPr>
              <a:t>Control</a:t>
            </a:r>
            <a:r>
              <a:rPr sz="3200" spc="-40" dirty="0">
                <a:solidFill>
                  <a:srgbClr val="3D3D3D"/>
                </a:solidFill>
                <a:latin typeface="Arial"/>
                <a:cs typeface="Arial"/>
              </a:rPr>
              <a:t> </a:t>
            </a:r>
            <a:r>
              <a:rPr sz="3200" spc="-5" dirty="0">
                <a:solidFill>
                  <a:srgbClr val="3D3D3D"/>
                </a:solidFill>
                <a:latin typeface="Arial"/>
                <a:cs typeface="Arial"/>
              </a:rPr>
              <a:t>Samples</a:t>
            </a:r>
            <a:endParaRPr sz="3200" dirty="0">
              <a:latin typeface="Arial"/>
              <a:cs typeface="Arial"/>
            </a:endParaRPr>
          </a:p>
          <a:p>
            <a:pPr marL="756920" marR="1170305" lvl="1" indent="-287020">
              <a:lnSpc>
                <a:spcPct val="100000"/>
              </a:lnSpc>
              <a:buChar char="–"/>
              <a:tabLst>
                <a:tab pos="756920" algn="l"/>
              </a:tabLst>
            </a:pPr>
            <a:r>
              <a:rPr sz="2800" spc="-5" dirty="0">
                <a:solidFill>
                  <a:srgbClr val="3D3D3D"/>
                </a:solidFill>
                <a:latin typeface="Arial"/>
                <a:cs typeface="Arial"/>
              </a:rPr>
              <a:t>With each batch (however defined) </a:t>
            </a:r>
            <a:r>
              <a:rPr sz="2800" dirty="0">
                <a:solidFill>
                  <a:srgbClr val="3D3D3D"/>
                </a:solidFill>
                <a:latin typeface="Arial"/>
                <a:cs typeface="Arial"/>
              </a:rPr>
              <a:t>of  </a:t>
            </a:r>
            <a:r>
              <a:rPr sz="2800" spc="-5" dirty="0">
                <a:solidFill>
                  <a:srgbClr val="3D3D3D"/>
                </a:solidFill>
                <a:latin typeface="Arial"/>
                <a:cs typeface="Arial"/>
              </a:rPr>
              <a:t>samples a blank </a:t>
            </a:r>
            <a:r>
              <a:rPr sz="2800" dirty="0">
                <a:solidFill>
                  <a:srgbClr val="3D3D3D"/>
                </a:solidFill>
                <a:latin typeface="Arial"/>
                <a:cs typeface="Arial"/>
              </a:rPr>
              <a:t>matrix</a:t>
            </a:r>
            <a:r>
              <a:rPr sz="2800" spc="15" dirty="0">
                <a:solidFill>
                  <a:srgbClr val="3D3D3D"/>
                </a:solidFill>
                <a:latin typeface="Arial"/>
                <a:cs typeface="Arial"/>
              </a:rPr>
              <a:t> </a:t>
            </a:r>
            <a:r>
              <a:rPr sz="2800" spc="-5" dirty="0">
                <a:solidFill>
                  <a:srgbClr val="3D3D3D"/>
                </a:solidFill>
                <a:latin typeface="Arial"/>
                <a:cs typeface="Arial"/>
              </a:rPr>
              <a:t>sample</a:t>
            </a:r>
            <a:endParaRPr sz="2800" dirty="0">
              <a:latin typeface="Arial"/>
              <a:cs typeface="Arial"/>
            </a:endParaRPr>
          </a:p>
          <a:p>
            <a:pPr marL="761365">
              <a:lnSpc>
                <a:spcPct val="100000"/>
              </a:lnSpc>
            </a:pPr>
            <a:r>
              <a:rPr sz="2800" spc="-5" dirty="0">
                <a:solidFill>
                  <a:srgbClr val="3D3D3D"/>
                </a:solidFill>
                <a:latin typeface="Arial"/>
                <a:cs typeface="Arial"/>
              </a:rPr>
              <a:t>is spiked </a:t>
            </a:r>
            <a:r>
              <a:rPr sz="2800" spc="-15" dirty="0">
                <a:solidFill>
                  <a:srgbClr val="3D3D3D"/>
                </a:solidFill>
                <a:latin typeface="Arial"/>
                <a:cs typeface="Arial"/>
              </a:rPr>
              <a:t>with </a:t>
            </a:r>
            <a:r>
              <a:rPr sz="2800" spc="-5" dirty="0">
                <a:solidFill>
                  <a:srgbClr val="3D3D3D"/>
                </a:solidFill>
                <a:latin typeface="Arial"/>
                <a:cs typeface="Arial"/>
              </a:rPr>
              <a:t>desired</a:t>
            </a:r>
            <a:r>
              <a:rPr sz="2800" spc="85" dirty="0">
                <a:solidFill>
                  <a:srgbClr val="3D3D3D"/>
                </a:solidFill>
                <a:latin typeface="Arial"/>
                <a:cs typeface="Arial"/>
              </a:rPr>
              <a:t> </a:t>
            </a:r>
            <a:r>
              <a:rPr sz="2800" spc="-10" dirty="0">
                <a:solidFill>
                  <a:srgbClr val="3D3D3D"/>
                </a:solidFill>
                <a:latin typeface="Arial"/>
                <a:cs typeface="Arial"/>
              </a:rPr>
              <a:t>analyte.</a:t>
            </a:r>
            <a:endParaRPr sz="28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2900" dirty="0">
              <a:latin typeface="Times New Roman"/>
              <a:cs typeface="Times New Roman"/>
            </a:endParaRPr>
          </a:p>
          <a:p>
            <a:pPr marL="763905" marR="2690495" indent="-2540">
              <a:lnSpc>
                <a:spcPct val="100000"/>
              </a:lnSpc>
            </a:pPr>
            <a:r>
              <a:rPr sz="2800" dirty="0">
                <a:solidFill>
                  <a:srgbClr val="3D3D3D"/>
                </a:solidFill>
                <a:latin typeface="Arial"/>
                <a:cs typeface="Arial"/>
              </a:rPr>
              <a:t>Recoveries (percent,</a:t>
            </a:r>
            <a:r>
              <a:rPr sz="2800" spc="-75" dirty="0">
                <a:solidFill>
                  <a:srgbClr val="3D3D3D"/>
                </a:solidFill>
                <a:latin typeface="Arial"/>
                <a:cs typeface="Arial"/>
              </a:rPr>
              <a:t> </a:t>
            </a:r>
            <a:r>
              <a:rPr sz="2800" spc="-5" dirty="0">
                <a:solidFill>
                  <a:srgbClr val="3D3D3D"/>
                </a:solidFill>
                <a:latin typeface="Arial"/>
                <a:cs typeface="Arial"/>
              </a:rPr>
              <a:t>count)  </a:t>
            </a:r>
            <a:r>
              <a:rPr sz="2800" dirty="0">
                <a:solidFill>
                  <a:srgbClr val="3D3D3D"/>
                </a:solidFill>
                <a:latin typeface="Arial"/>
                <a:cs typeface="Arial"/>
              </a:rPr>
              <a:t>are charted </a:t>
            </a:r>
            <a:r>
              <a:rPr sz="2800" spc="-5" dirty="0">
                <a:solidFill>
                  <a:srgbClr val="3D3D3D"/>
                </a:solidFill>
                <a:latin typeface="Arial"/>
                <a:cs typeface="Arial"/>
              </a:rPr>
              <a:t>each</a:t>
            </a:r>
            <a:r>
              <a:rPr sz="2800" spc="-15" dirty="0">
                <a:solidFill>
                  <a:srgbClr val="3D3D3D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3D3D3D"/>
                </a:solidFill>
                <a:latin typeface="Arial"/>
                <a:cs typeface="Arial"/>
              </a:rPr>
              <a:t>time.</a:t>
            </a:r>
            <a:endParaRPr sz="2800" dirty="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6281666" y="3733800"/>
            <a:ext cx="2361953" cy="181863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/>
              <a:t>QMS Quick </a:t>
            </a:r>
            <a:r>
              <a:rPr spc="-5" dirty="0"/>
              <a:t>Learning</a:t>
            </a:r>
            <a:r>
              <a:rPr spc="-35" dirty="0"/>
              <a:t> </a:t>
            </a:r>
            <a:r>
              <a:rPr spc="-5" dirty="0"/>
              <a:t>Activity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05200" y="5715000"/>
            <a:ext cx="917491" cy="955108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84320" y="348353"/>
            <a:ext cx="817562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Laboratory </a:t>
            </a:r>
            <a:r>
              <a:rPr spc="-10" dirty="0"/>
              <a:t>Control </a:t>
            </a:r>
            <a:r>
              <a:rPr spc="-5" dirty="0"/>
              <a:t>Sample </a:t>
            </a:r>
            <a:r>
              <a:rPr spc="-10" dirty="0"/>
              <a:t>Control</a:t>
            </a:r>
            <a:r>
              <a:rPr spc="-20" dirty="0"/>
              <a:t> </a:t>
            </a:r>
            <a:r>
              <a:rPr spc="10" dirty="0"/>
              <a:t>Charts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484320" y="957370"/>
            <a:ext cx="7058659" cy="4061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217804" indent="-342900">
              <a:lnSpc>
                <a:spcPct val="100000"/>
              </a:lnSpc>
              <a:spcBef>
                <a:spcPts val="100"/>
              </a:spcBef>
              <a:buChar char="•"/>
              <a:tabLst>
                <a:tab pos="354965" algn="l"/>
                <a:tab pos="355600" algn="l"/>
              </a:tabLst>
            </a:pPr>
            <a:r>
              <a:rPr sz="3200" spc="-5" dirty="0">
                <a:solidFill>
                  <a:srgbClr val="3D3D3D"/>
                </a:solidFill>
                <a:latin typeface="Arial"/>
                <a:cs typeface="Arial"/>
              </a:rPr>
              <a:t>Charting </a:t>
            </a:r>
            <a:r>
              <a:rPr sz="3200" spc="-10" dirty="0">
                <a:solidFill>
                  <a:srgbClr val="3D3D3D"/>
                </a:solidFill>
                <a:latin typeface="Arial"/>
                <a:cs typeface="Arial"/>
              </a:rPr>
              <a:t>“QC </a:t>
            </a:r>
            <a:r>
              <a:rPr sz="3200" spc="-5" dirty="0">
                <a:solidFill>
                  <a:srgbClr val="3D3D3D"/>
                </a:solidFill>
                <a:latin typeface="Arial"/>
                <a:cs typeface="Arial"/>
              </a:rPr>
              <a:t>samples” – must </a:t>
            </a:r>
            <a:r>
              <a:rPr sz="3200" dirty="0">
                <a:solidFill>
                  <a:srgbClr val="3D3D3D"/>
                </a:solidFill>
                <a:latin typeface="Arial"/>
                <a:cs typeface="Arial"/>
              </a:rPr>
              <a:t>have  </a:t>
            </a:r>
            <a:r>
              <a:rPr sz="3200" spc="-15" dirty="0">
                <a:solidFill>
                  <a:srgbClr val="3D3D3D"/>
                </a:solidFill>
                <a:latin typeface="Arial"/>
                <a:cs typeface="Arial"/>
              </a:rPr>
              <a:t>known </a:t>
            </a:r>
            <a:r>
              <a:rPr sz="3200" dirty="0">
                <a:solidFill>
                  <a:srgbClr val="3D3D3D"/>
                </a:solidFill>
                <a:latin typeface="Arial"/>
                <a:cs typeface="Arial"/>
              </a:rPr>
              <a:t>value </a:t>
            </a:r>
            <a:r>
              <a:rPr sz="3200" spc="-5" dirty="0">
                <a:solidFill>
                  <a:srgbClr val="3D3D3D"/>
                </a:solidFill>
                <a:latin typeface="Arial"/>
                <a:cs typeface="Arial"/>
              </a:rPr>
              <a:t>associated </a:t>
            </a:r>
            <a:r>
              <a:rPr sz="3200" spc="-20" dirty="0">
                <a:solidFill>
                  <a:srgbClr val="3D3D3D"/>
                </a:solidFill>
                <a:latin typeface="Arial"/>
                <a:cs typeface="Arial"/>
              </a:rPr>
              <a:t>with</a:t>
            </a:r>
            <a:r>
              <a:rPr sz="3200" spc="20" dirty="0">
                <a:solidFill>
                  <a:srgbClr val="3D3D3D"/>
                </a:solidFill>
                <a:latin typeface="Arial"/>
                <a:cs typeface="Arial"/>
              </a:rPr>
              <a:t> </a:t>
            </a:r>
            <a:r>
              <a:rPr sz="3200" spc="-5" dirty="0">
                <a:solidFill>
                  <a:srgbClr val="3D3D3D"/>
                </a:solidFill>
                <a:latin typeface="Arial"/>
                <a:cs typeface="Arial"/>
              </a:rPr>
              <a:t>it.</a:t>
            </a:r>
            <a:endParaRPr sz="3200" dirty="0">
              <a:latin typeface="Arial"/>
              <a:cs typeface="Arial"/>
            </a:endParaRPr>
          </a:p>
          <a:p>
            <a:pPr marL="756920" lvl="1" indent="-287020">
              <a:lnSpc>
                <a:spcPct val="100000"/>
              </a:lnSpc>
              <a:spcBef>
                <a:spcPts val="680"/>
              </a:spcBef>
              <a:buChar char="–"/>
              <a:tabLst>
                <a:tab pos="756920" algn="l"/>
              </a:tabLst>
            </a:pPr>
            <a:r>
              <a:rPr sz="2800" spc="-5" dirty="0">
                <a:solidFill>
                  <a:srgbClr val="3D3D3D"/>
                </a:solidFill>
                <a:latin typeface="Arial"/>
                <a:cs typeface="Arial"/>
              </a:rPr>
              <a:t>Reference </a:t>
            </a:r>
            <a:r>
              <a:rPr sz="2800" dirty="0">
                <a:solidFill>
                  <a:srgbClr val="3D3D3D"/>
                </a:solidFill>
                <a:latin typeface="Arial"/>
                <a:cs typeface="Arial"/>
              </a:rPr>
              <a:t>material</a:t>
            </a:r>
            <a:endParaRPr sz="2800" dirty="0">
              <a:latin typeface="Arial"/>
              <a:cs typeface="Arial"/>
            </a:endParaRPr>
          </a:p>
          <a:p>
            <a:pPr marL="756920" lvl="1" indent="-287020">
              <a:lnSpc>
                <a:spcPct val="100000"/>
              </a:lnSpc>
              <a:spcBef>
                <a:spcPts val="660"/>
              </a:spcBef>
              <a:buChar char="–"/>
              <a:tabLst>
                <a:tab pos="756920" algn="l"/>
              </a:tabLst>
            </a:pPr>
            <a:r>
              <a:rPr sz="2800" spc="-5" dirty="0">
                <a:solidFill>
                  <a:srgbClr val="3D3D3D"/>
                </a:solidFill>
                <a:latin typeface="Arial"/>
                <a:cs typeface="Arial"/>
              </a:rPr>
              <a:t>Old PT</a:t>
            </a:r>
            <a:r>
              <a:rPr sz="2800" spc="-45" dirty="0">
                <a:solidFill>
                  <a:srgbClr val="3D3D3D"/>
                </a:solidFill>
                <a:latin typeface="Arial"/>
                <a:cs typeface="Arial"/>
              </a:rPr>
              <a:t> </a:t>
            </a:r>
            <a:r>
              <a:rPr sz="2800" spc="-5" dirty="0">
                <a:solidFill>
                  <a:srgbClr val="3D3D3D"/>
                </a:solidFill>
                <a:latin typeface="Arial"/>
                <a:cs typeface="Arial"/>
              </a:rPr>
              <a:t>sample</a:t>
            </a:r>
            <a:endParaRPr sz="2800" dirty="0">
              <a:latin typeface="Arial"/>
              <a:cs typeface="Arial"/>
            </a:endParaRPr>
          </a:p>
          <a:p>
            <a:pPr marL="756920" lvl="1" indent="-287020">
              <a:lnSpc>
                <a:spcPct val="100000"/>
              </a:lnSpc>
              <a:spcBef>
                <a:spcPts val="680"/>
              </a:spcBef>
              <a:buChar char="–"/>
              <a:tabLst>
                <a:tab pos="756920" algn="l"/>
              </a:tabLst>
            </a:pPr>
            <a:r>
              <a:rPr sz="2800" spc="-5" dirty="0">
                <a:solidFill>
                  <a:srgbClr val="3D3D3D"/>
                </a:solidFill>
                <a:latin typeface="Arial"/>
                <a:cs typeface="Arial"/>
              </a:rPr>
              <a:t>Characterized by </a:t>
            </a:r>
            <a:r>
              <a:rPr sz="2800" spc="-20" dirty="0">
                <a:solidFill>
                  <a:srgbClr val="3D3D3D"/>
                </a:solidFill>
                <a:latin typeface="Arial"/>
                <a:cs typeface="Arial"/>
              </a:rPr>
              <a:t>your</a:t>
            </a:r>
            <a:r>
              <a:rPr sz="2800" spc="75" dirty="0">
                <a:solidFill>
                  <a:srgbClr val="3D3D3D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3D3D3D"/>
                </a:solidFill>
                <a:latin typeface="Arial"/>
                <a:cs typeface="Arial"/>
              </a:rPr>
              <a:t>laboratory</a:t>
            </a:r>
            <a:endParaRPr sz="2800" dirty="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760"/>
              </a:spcBef>
              <a:buChar char="•"/>
              <a:tabLst>
                <a:tab pos="354965" algn="l"/>
                <a:tab pos="355600" algn="l"/>
              </a:tabLst>
            </a:pPr>
            <a:r>
              <a:rPr sz="3200" spc="-5" dirty="0">
                <a:solidFill>
                  <a:srgbClr val="3D3D3D"/>
                </a:solidFill>
                <a:latin typeface="Arial"/>
                <a:cs typeface="Arial"/>
              </a:rPr>
              <a:t>Optimal QC</a:t>
            </a:r>
            <a:r>
              <a:rPr sz="3200" dirty="0">
                <a:solidFill>
                  <a:srgbClr val="3D3D3D"/>
                </a:solidFill>
                <a:latin typeface="Arial"/>
                <a:cs typeface="Arial"/>
              </a:rPr>
              <a:t> </a:t>
            </a:r>
            <a:r>
              <a:rPr sz="3200" spc="-5" dirty="0">
                <a:solidFill>
                  <a:srgbClr val="3D3D3D"/>
                </a:solidFill>
                <a:latin typeface="Arial"/>
                <a:cs typeface="Arial"/>
              </a:rPr>
              <a:t>sample</a:t>
            </a:r>
            <a:endParaRPr sz="3200" dirty="0">
              <a:latin typeface="Arial"/>
              <a:cs typeface="Arial"/>
            </a:endParaRPr>
          </a:p>
          <a:p>
            <a:pPr marL="756920" lvl="1" indent="-287020">
              <a:lnSpc>
                <a:spcPct val="100000"/>
              </a:lnSpc>
              <a:spcBef>
                <a:spcPts val="680"/>
              </a:spcBef>
              <a:buChar char="–"/>
              <a:tabLst>
                <a:tab pos="756920" algn="l"/>
              </a:tabLst>
            </a:pPr>
            <a:r>
              <a:rPr sz="2800" spc="-5" dirty="0">
                <a:solidFill>
                  <a:srgbClr val="3D3D3D"/>
                </a:solidFill>
                <a:latin typeface="Arial"/>
                <a:cs typeface="Arial"/>
              </a:rPr>
              <a:t>Similar </a:t>
            </a:r>
            <a:r>
              <a:rPr sz="2800" dirty="0">
                <a:solidFill>
                  <a:srgbClr val="3D3D3D"/>
                </a:solidFill>
                <a:latin typeface="Arial"/>
                <a:cs typeface="Arial"/>
              </a:rPr>
              <a:t>matrix </a:t>
            </a:r>
            <a:r>
              <a:rPr sz="2800" spc="-5" dirty="0">
                <a:solidFill>
                  <a:srgbClr val="3D3D3D"/>
                </a:solidFill>
                <a:latin typeface="Arial"/>
                <a:cs typeface="Arial"/>
              </a:rPr>
              <a:t>as</a:t>
            </a:r>
            <a:r>
              <a:rPr sz="2800" spc="5" dirty="0">
                <a:solidFill>
                  <a:srgbClr val="3D3D3D"/>
                </a:solidFill>
                <a:latin typeface="Arial"/>
                <a:cs typeface="Arial"/>
              </a:rPr>
              <a:t> </a:t>
            </a:r>
            <a:r>
              <a:rPr sz="2800" spc="-5" dirty="0">
                <a:solidFill>
                  <a:srgbClr val="3D3D3D"/>
                </a:solidFill>
                <a:latin typeface="Arial"/>
                <a:cs typeface="Arial"/>
              </a:rPr>
              <a:t>samples</a:t>
            </a:r>
            <a:endParaRPr sz="2800" dirty="0">
              <a:latin typeface="Arial"/>
              <a:cs typeface="Arial"/>
            </a:endParaRPr>
          </a:p>
          <a:p>
            <a:pPr marL="756920" lvl="1" indent="-287020">
              <a:lnSpc>
                <a:spcPct val="100000"/>
              </a:lnSpc>
              <a:buChar char="–"/>
              <a:tabLst>
                <a:tab pos="756920" algn="l"/>
              </a:tabLst>
            </a:pPr>
            <a:r>
              <a:rPr sz="2800" spc="-45" dirty="0">
                <a:solidFill>
                  <a:srgbClr val="3D3D3D"/>
                </a:solidFill>
                <a:latin typeface="Arial"/>
                <a:cs typeface="Arial"/>
              </a:rPr>
              <a:t>Value </a:t>
            </a:r>
            <a:r>
              <a:rPr sz="2800" spc="-5" dirty="0">
                <a:solidFill>
                  <a:srgbClr val="3D3D3D"/>
                </a:solidFill>
                <a:latin typeface="Arial"/>
                <a:cs typeface="Arial"/>
              </a:rPr>
              <a:t>close in </a:t>
            </a:r>
            <a:r>
              <a:rPr sz="2800" dirty="0">
                <a:solidFill>
                  <a:srgbClr val="3D3D3D"/>
                </a:solidFill>
                <a:latin typeface="Arial"/>
                <a:cs typeface="Arial"/>
              </a:rPr>
              <a:t>range of </a:t>
            </a:r>
            <a:r>
              <a:rPr sz="2800" spc="-5" dirty="0">
                <a:solidFill>
                  <a:srgbClr val="3D3D3D"/>
                </a:solidFill>
                <a:latin typeface="Arial"/>
                <a:cs typeface="Arial"/>
              </a:rPr>
              <a:t>expected</a:t>
            </a:r>
            <a:r>
              <a:rPr sz="2800" spc="75" dirty="0">
                <a:solidFill>
                  <a:srgbClr val="3D3D3D"/>
                </a:solidFill>
                <a:latin typeface="Arial"/>
                <a:cs typeface="Arial"/>
              </a:rPr>
              <a:t> </a:t>
            </a:r>
            <a:r>
              <a:rPr sz="2800" spc="-5" dirty="0">
                <a:solidFill>
                  <a:srgbClr val="3D3D3D"/>
                </a:solidFill>
                <a:latin typeface="Arial"/>
                <a:cs typeface="Arial"/>
              </a:rPr>
              <a:t>results</a:t>
            </a:r>
            <a:endParaRPr sz="2800" dirty="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6883518" y="2896906"/>
            <a:ext cx="1898737" cy="116743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/>
              <a:t>QMS Quick </a:t>
            </a:r>
            <a:r>
              <a:rPr spc="-5" dirty="0"/>
              <a:t>Learning</a:t>
            </a:r>
            <a:r>
              <a:rPr spc="-35" dirty="0"/>
              <a:t> </a:t>
            </a:r>
            <a:r>
              <a:rPr spc="-5" dirty="0"/>
              <a:t>Activity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05200" y="5715000"/>
            <a:ext cx="917491" cy="955108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41445" y="198402"/>
            <a:ext cx="698627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Matrix </a:t>
            </a:r>
            <a:r>
              <a:rPr spc="-10" dirty="0"/>
              <a:t>Spike </a:t>
            </a:r>
            <a:r>
              <a:rPr spc="-5" dirty="0"/>
              <a:t>Sample </a:t>
            </a:r>
            <a:r>
              <a:rPr spc="-10" dirty="0"/>
              <a:t>Control</a:t>
            </a:r>
            <a:r>
              <a:rPr spc="-60" dirty="0"/>
              <a:t> </a:t>
            </a:r>
            <a:r>
              <a:rPr spc="10" dirty="0"/>
              <a:t>Charts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341445" y="979943"/>
            <a:ext cx="8060690" cy="342144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5080" indent="-342900">
              <a:lnSpc>
                <a:spcPct val="100000"/>
              </a:lnSpc>
              <a:spcBef>
                <a:spcPts val="100"/>
              </a:spcBef>
              <a:buChar char="•"/>
              <a:tabLst>
                <a:tab pos="354965" algn="l"/>
                <a:tab pos="355600" algn="l"/>
              </a:tabLst>
            </a:pPr>
            <a:r>
              <a:rPr sz="3200" spc="-5" dirty="0">
                <a:solidFill>
                  <a:srgbClr val="3D3D3D"/>
                </a:solidFill>
                <a:latin typeface="Arial"/>
                <a:cs typeface="Arial"/>
              </a:rPr>
              <a:t>Charting </a:t>
            </a:r>
            <a:r>
              <a:rPr sz="3200" dirty="0">
                <a:solidFill>
                  <a:srgbClr val="3D3D3D"/>
                </a:solidFill>
                <a:latin typeface="Arial"/>
                <a:cs typeface="Arial"/>
              </a:rPr>
              <a:t>blank </a:t>
            </a:r>
            <a:r>
              <a:rPr sz="3200" spc="-5" dirty="0">
                <a:solidFill>
                  <a:srgbClr val="3D3D3D"/>
                </a:solidFill>
                <a:latin typeface="Arial"/>
                <a:cs typeface="Arial"/>
              </a:rPr>
              <a:t>matrix that has been</a:t>
            </a:r>
            <a:r>
              <a:rPr sz="3200" spc="-90" dirty="0">
                <a:solidFill>
                  <a:srgbClr val="3D3D3D"/>
                </a:solidFill>
                <a:latin typeface="Arial"/>
                <a:cs typeface="Arial"/>
              </a:rPr>
              <a:t> </a:t>
            </a:r>
            <a:r>
              <a:rPr sz="3200" dirty="0">
                <a:solidFill>
                  <a:srgbClr val="3D3D3D"/>
                </a:solidFill>
                <a:latin typeface="Arial"/>
                <a:cs typeface="Arial"/>
              </a:rPr>
              <a:t>spiked  </a:t>
            </a:r>
            <a:r>
              <a:rPr sz="3200" spc="-20" dirty="0">
                <a:solidFill>
                  <a:srgbClr val="3D3D3D"/>
                </a:solidFill>
                <a:latin typeface="Arial"/>
                <a:cs typeface="Arial"/>
              </a:rPr>
              <a:t>with </a:t>
            </a:r>
            <a:r>
              <a:rPr sz="3200" spc="-15" dirty="0">
                <a:solidFill>
                  <a:srgbClr val="3D3D3D"/>
                </a:solidFill>
                <a:latin typeface="Arial"/>
                <a:cs typeface="Arial"/>
              </a:rPr>
              <a:t>known </a:t>
            </a:r>
            <a:r>
              <a:rPr sz="3200" spc="-5" dirty="0">
                <a:solidFill>
                  <a:srgbClr val="3D3D3D"/>
                </a:solidFill>
                <a:latin typeface="Arial"/>
                <a:cs typeface="Arial"/>
              </a:rPr>
              <a:t>concentration </a:t>
            </a:r>
            <a:r>
              <a:rPr sz="3200" dirty="0">
                <a:solidFill>
                  <a:srgbClr val="3D3D3D"/>
                </a:solidFill>
                <a:latin typeface="Arial"/>
                <a:cs typeface="Arial"/>
              </a:rPr>
              <a:t>of</a:t>
            </a:r>
            <a:r>
              <a:rPr sz="3200" spc="100" dirty="0">
                <a:solidFill>
                  <a:srgbClr val="3D3D3D"/>
                </a:solidFill>
                <a:latin typeface="Arial"/>
                <a:cs typeface="Arial"/>
              </a:rPr>
              <a:t> </a:t>
            </a:r>
            <a:r>
              <a:rPr sz="3200" spc="-5" dirty="0">
                <a:solidFill>
                  <a:srgbClr val="3D3D3D"/>
                </a:solidFill>
                <a:latin typeface="Arial"/>
                <a:cs typeface="Arial"/>
              </a:rPr>
              <a:t>analyte.</a:t>
            </a:r>
            <a:endParaRPr sz="3200" dirty="0">
              <a:latin typeface="Arial"/>
              <a:cs typeface="Arial"/>
            </a:endParaRPr>
          </a:p>
          <a:p>
            <a:pPr marL="756920" marR="940435" lvl="1" indent="-287020">
              <a:lnSpc>
                <a:spcPct val="100000"/>
              </a:lnSpc>
              <a:spcBef>
                <a:spcPts val="680"/>
              </a:spcBef>
              <a:buChar char="–"/>
              <a:tabLst>
                <a:tab pos="756920" algn="l"/>
              </a:tabLst>
            </a:pPr>
            <a:r>
              <a:rPr sz="2800" spc="-5" dirty="0">
                <a:solidFill>
                  <a:srgbClr val="3D3D3D"/>
                </a:solidFill>
                <a:latin typeface="Arial"/>
                <a:cs typeface="Arial"/>
              </a:rPr>
              <a:t>Finding blank </a:t>
            </a:r>
            <a:r>
              <a:rPr sz="2800" dirty="0">
                <a:solidFill>
                  <a:srgbClr val="3D3D3D"/>
                </a:solidFill>
                <a:latin typeface="Arial"/>
                <a:cs typeface="Arial"/>
              </a:rPr>
              <a:t>to </a:t>
            </a:r>
            <a:r>
              <a:rPr sz="2800" spc="-5" dirty="0">
                <a:solidFill>
                  <a:srgbClr val="3D3D3D"/>
                </a:solidFill>
                <a:latin typeface="Arial"/>
                <a:cs typeface="Arial"/>
              </a:rPr>
              <a:t>use is often a challenge  especially </a:t>
            </a:r>
            <a:r>
              <a:rPr sz="2800" spc="-15" dirty="0">
                <a:solidFill>
                  <a:srgbClr val="3D3D3D"/>
                </a:solidFill>
                <a:latin typeface="Arial"/>
                <a:cs typeface="Arial"/>
              </a:rPr>
              <a:t>when </a:t>
            </a:r>
            <a:r>
              <a:rPr sz="2800" spc="-5" dirty="0">
                <a:solidFill>
                  <a:srgbClr val="3D3D3D"/>
                </a:solidFill>
                <a:latin typeface="Arial"/>
                <a:cs typeface="Arial"/>
              </a:rPr>
              <a:t>looking </a:t>
            </a:r>
            <a:r>
              <a:rPr sz="2800" dirty="0">
                <a:solidFill>
                  <a:srgbClr val="3D3D3D"/>
                </a:solidFill>
                <a:latin typeface="Arial"/>
                <a:cs typeface="Arial"/>
              </a:rPr>
              <a:t>at trace</a:t>
            </a:r>
            <a:r>
              <a:rPr sz="2800" spc="80" dirty="0">
                <a:solidFill>
                  <a:srgbClr val="3D3D3D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3D3D3D"/>
                </a:solidFill>
                <a:latin typeface="Arial"/>
                <a:cs typeface="Arial"/>
              </a:rPr>
              <a:t>levels</a:t>
            </a:r>
            <a:endParaRPr sz="2800" dirty="0">
              <a:latin typeface="Arial"/>
              <a:cs typeface="Arial"/>
            </a:endParaRPr>
          </a:p>
          <a:p>
            <a:pPr marL="756920" marR="282575" lvl="1" indent="-287020">
              <a:lnSpc>
                <a:spcPct val="100000"/>
              </a:lnSpc>
              <a:spcBef>
                <a:spcPts val="660"/>
              </a:spcBef>
              <a:buChar char="–"/>
              <a:tabLst>
                <a:tab pos="756920" algn="l"/>
              </a:tabLst>
            </a:pPr>
            <a:r>
              <a:rPr sz="2800" spc="-5" dirty="0">
                <a:solidFill>
                  <a:srgbClr val="3D3D3D"/>
                </a:solidFill>
                <a:latin typeface="Arial"/>
                <a:cs typeface="Arial"/>
              </a:rPr>
              <a:t>Used </a:t>
            </a:r>
            <a:r>
              <a:rPr sz="2800" spc="-15" dirty="0">
                <a:solidFill>
                  <a:srgbClr val="3D3D3D"/>
                </a:solidFill>
                <a:latin typeface="Arial"/>
                <a:cs typeface="Arial"/>
              </a:rPr>
              <a:t>when </a:t>
            </a:r>
            <a:r>
              <a:rPr sz="2800" dirty="0">
                <a:solidFill>
                  <a:srgbClr val="3D3D3D"/>
                </a:solidFill>
                <a:latin typeface="Arial"/>
                <a:cs typeface="Arial"/>
              </a:rPr>
              <a:t>appropriate </a:t>
            </a:r>
            <a:r>
              <a:rPr lang="en-US" sz="2800" dirty="0">
                <a:solidFill>
                  <a:srgbClr val="3D3D3D"/>
                </a:solidFill>
                <a:latin typeface="Arial"/>
                <a:cs typeface="Arial"/>
              </a:rPr>
              <a:t>RM</a:t>
            </a:r>
            <a:r>
              <a:rPr sz="2800" dirty="0">
                <a:solidFill>
                  <a:srgbClr val="3D3D3D"/>
                </a:solidFill>
                <a:latin typeface="Arial"/>
                <a:cs typeface="Arial"/>
              </a:rPr>
              <a:t> </a:t>
            </a:r>
            <a:r>
              <a:rPr sz="2800" spc="-5" dirty="0">
                <a:solidFill>
                  <a:srgbClr val="3D3D3D"/>
                </a:solidFill>
                <a:latin typeface="Arial"/>
                <a:cs typeface="Arial"/>
              </a:rPr>
              <a:t>is  unavailable</a:t>
            </a:r>
            <a:endParaRPr sz="2800" dirty="0">
              <a:latin typeface="Arial"/>
              <a:cs typeface="Arial"/>
            </a:endParaRPr>
          </a:p>
          <a:p>
            <a:pPr marL="756920" lvl="1" indent="-287020">
              <a:lnSpc>
                <a:spcPct val="100000"/>
              </a:lnSpc>
              <a:spcBef>
                <a:spcPts val="680"/>
              </a:spcBef>
              <a:buChar char="–"/>
              <a:tabLst>
                <a:tab pos="756920" algn="l"/>
              </a:tabLst>
            </a:pPr>
            <a:r>
              <a:rPr sz="2800" spc="-5" dirty="0">
                <a:solidFill>
                  <a:srgbClr val="3D3D3D"/>
                </a:solidFill>
                <a:latin typeface="Arial"/>
                <a:cs typeface="Arial"/>
              </a:rPr>
              <a:t>RM </a:t>
            </a:r>
            <a:r>
              <a:rPr sz="2800" dirty="0">
                <a:solidFill>
                  <a:srgbClr val="3D3D3D"/>
                </a:solidFill>
                <a:latin typeface="Arial"/>
                <a:cs typeface="Arial"/>
              </a:rPr>
              <a:t>not available </a:t>
            </a:r>
            <a:r>
              <a:rPr sz="2800" spc="-5" dirty="0">
                <a:solidFill>
                  <a:srgbClr val="3D3D3D"/>
                </a:solidFill>
                <a:latin typeface="Arial"/>
                <a:cs typeface="Arial"/>
              </a:rPr>
              <a:t>in </a:t>
            </a:r>
            <a:r>
              <a:rPr sz="2800" dirty="0">
                <a:solidFill>
                  <a:srgbClr val="3D3D3D"/>
                </a:solidFill>
                <a:latin typeface="Arial"/>
                <a:cs typeface="Arial"/>
              </a:rPr>
              <a:t>appropriate</a:t>
            </a:r>
            <a:r>
              <a:rPr sz="2800" spc="5" dirty="0">
                <a:solidFill>
                  <a:srgbClr val="3D3D3D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3D3D3D"/>
                </a:solidFill>
                <a:latin typeface="Arial"/>
                <a:cs typeface="Arial"/>
              </a:rPr>
              <a:t>matrix</a:t>
            </a:r>
            <a:endParaRPr sz="2800" dirty="0">
              <a:latin typeface="Arial"/>
              <a:cs typeface="Arial"/>
            </a:endParaRPr>
          </a:p>
          <a:p>
            <a:pPr marL="756920" lvl="1" indent="-287020">
              <a:lnSpc>
                <a:spcPct val="100000"/>
              </a:lnSpc>
              <a:buChar char="–"/>
              <a:tabLst>
                <a:tab pos="756920" algn="l"/>
              </a:tabLst>
            </a:pPr>
            <a:r>
              <a:rPr sz="2800" spc="-5" dirty="0">
                <a:solidFill>
                  <a:srgbClr val="3D3D3D"/>
                </a:solidFill>
                <a:latin typeface="Arial"/>
                <a:cs typeface="Arial"/>
              </a:rPr>
              <a:t>RM </a:t>
            </a:r>
            <a:r>
              <a:rPr sz="2800" dirty="0">
                <a:solidFill>
                  <a:srgbClr val="3D3D3D"/>
                </a:solidFill>
                <a:latin typeface="Arial"/>
                <a:cs typeface="Arial"/>
              </a:rPr>
              <a:t>cost</a:t>
            </a:r>
            <a:r>
              <a:rPr sz="2800" spc="10" dirty="0">
                <a:solidFill>
                  <a:srgbClr val="3D3D3D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3D3D3D"/>
                </a:solidFill>
                <a:latin typeface="Arial"/>
                <a:cs typeface="Arial"/>
              </a:rPr>
              <a:t>prohibitive</a:t>
            </a:r>
            <a:endParaRPr sz="2800" dirty="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7010400" y="4495800"/>
            <a:ext cx="1142999" cy="164592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/>
              <a:t>QMS Quick </a:t>
            </a:r>
            <a:r>
              <a:rPr spc="-5" dirty="0"/>
              <a:t>Learning</a:t>
            </a:r>
            <a:r>
              <a:rPr spc="-35" dirty="0"/>
              <a:t> </a:t>
            </a:r>
            <a:r>
              <a:rPr spc="-5" dirty="0"/>
              <a:t>Activity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05200" y="5715000"/>
            <a:ext cx="917491" cy="955108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44500" y="445654"/>
            <a:ext cx="698627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Matrix </a:t>
            </a:r>
            <a:r>
              <a:rPr spc="-10" dirty="0"/>
              <a:t>Spike </a:t>
            </a:r>
            <a:r>
              <a:rPr spc="-5" dirty="0"/>
              <a:t>Sample </a:t>
            </a:r>
            <a:r>
              <a:rPr spc="-10" dirty="0"/>
              <a:t>Control</a:t>
            </a:r>
            <a:r>
              <a:rPr spc="-60" dirty="0"/>
              <a:t> </a:t>
            </a:r>
            <a:r>
              <a:rPr spc="10" dirty="0"/>
              <a:t>Charts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383540" y="1072112"/>
            <a:ext cx="8355965" cy="2489200"/>
          </a:xfrm>
          <a:prstGeom prst="rect">
            <a:avLst/>
          </a:prstGeom>
        </p:spPr>
        <p:txBody>
          <a:bodyPr vert="horz" wrap="square" lIns="0" tIns="111125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875"/>
              </a:spcBef>
              <a:buChar char="•"/>
              <a:tabLst>
                <a:tab pos="354965" algn="l"/>
                <a:tab pos="355600" algn="l"/>
              </a:tabLst>
            </a:pPr>
            <a:r>
              <a:rPr sz="3200" spc="-25" dirty="0">
                <a:solidFill>
                  <a:srgbClr val="3D3D3D"/>
                </a:solidFill>
                <a:latin typeface="Arial"/>
                <a:cs typeface="Arial"/>
              </a:rPr>
              <a:t>Typical </a:t>
            </a:r>
            <a:r>
              <a:rPr sz="3200" spc="-5" dirty="0">
                <a:solidFill>
                  <a:srgbClr val="3D3D3D"/>
                </a:solidFill>
                <a:latin typeface="Arial"/>
                <a:cs typeface="Arial"/>
              </a:rPr>
              <a:t>acceptance for matrix </a:t>
            </a:r>
            <a:r>
              <a:rPr sz="3200" dirty="0">
                <a:solidFill>
                  <a:srgbClr val="3D3D3D"/>
                </a:solidFill>
                <a:latin typeface="Arial"/>
                <a:cs typeface="Arial"/>
              </a:rPr>
              <a:t>spike</a:t>
            </a:r>
            <a:r>
              <a:rPr sz="3200" spc="-35" dirty="0">
                <a:solidFill>
                  <a:srgbClr val="3D3D3D"/>
                </a:solidFill>
                <a:latin typeface="Arial"/>
                <a:cs typeface="Arial"/>
              </a:rPr>
              <a:t> </a:t>
            </a:r>
            <a:r>
              <a:rPr sz="3200" spc="-5" dirty="0">
                <a:solidFill>
                  <a:srgbClr val="3D3D3D"/>
                </a:solidFill>
                <a:latin typeface="Arial"/>
                <a:cs typeface="Arial"/>
              </a:rPr>
              <a:t>recovery</a:t>
            </a:r>
            <a:endParaRPr sz="3200" dirty="0">
              <a:latin typeface="Arial"/>
              <a:cs typeface="Arial"/>
            </a:endParaRPr>
          </a:p>
          <a:p>
            <a:pPr marL="469900">
              <a:lnSpc>
                <a:spcPct val="100000"/>
              </a:lnSpc>
              <a:spcBef>
                <a:spcPts val="680"/>
              </a:spcBef>
            </a:pPr>
            <a:r>
              <a:rPr sz="2800" spc="-5" dirty="0">
                <a:solidFill>
                  <a:srgbClr val="3D3D3D"/>
                </a:solidFill>
                <a:latin typeface="Arial"/>
                <a:cs typeface="Arial"/>
              </a:rPr>
              <a:t>– 70 –</a:t>
            </a:r>
            <a:r>
              <a:rPr sz="2800" spc="-60" dirty="0">
                <a:solidFill>
                  <a:srgbClr val="3D3D3D"/>
                </a:solidFill>
                <a:latin typeface="Arial"/>
                <a:cs typeface="Arial"/>
              </a:rPr>
              <a:t> </a:t>
            </a:r>
            <a:r>
              <a:rPr sz="2800" spc="-5" dirty="0">
                <a:solidFill>
                  <a:srgbClr val="3D3D3D"/>
                </a:solidFill>
                <a:latin typeface="Arial"/>
                <a:cs typeface="Arial"/>
              </a:rPr>
              <a:t>120%</a:t>
            </a:r>
            <a:endParaRPr sz="2800" dirty="0">
              <a:latin typeface="Arial"/>
              <a:cs typeface="Arial"/>
            </a:endParaRPr>
          </a:p>
          <a:p>
            <a:pPr marL="756285" marR="878205" indent="-287020">
              <a:lnSpc>
                <a:spcPct val="100000"/>
              </a:lnSpc>
              <a:spcBef>
                <a:spcPts val="660"/>
              </a:spcBef>
            </a:pPr>
            <a:r>
              <a:rPr sz="2800" spc="-5" dirty="0">
                <a:solidFill>
                  <a:srgbClr val="3D3D3D"/>
                </a:solidFill>
                <a:latin typeface="Arial"/>
                <a:cs typeface="Arial"/>
              </a:rPr>
              <a:t>– When large </a:t>
            </a:r>
            <a:r>
              <a:rPr sz="2800" dirty="0">
                <a:solidFill>
                  <a:srgbClr val="3D3D3D"/>
                </a:solidFill>
                <a:latin typeface="Arial"/>
                <a:cs typeface="Arial"/>
              </a:rPr>
              <a:t>screens </a:t>
            </a:r>
            <a:r>
              <a:rPr sz="2800" spc="-15" dirty="0">
                <a:solidFill>
                  <a:srgbClr val="3D3D3D"/>
                </a:solidFill>
                <a:latin typeface="Arial"/>
                <a:cs typeface="Arial"/>
              </a:rPr>
              <a:t>with </a:t>
            </a:r>
            <a:r>
              <a:rPr sz="2800" dirty="0">
                <a:solidFill>
                  <a:srgbClr val="3D3D3D"/>
                </a:solidFill>
                <a:latin typeface="Arial"/>
                <a:cs typeface="Arial"/>
              </a:rPr>
              <a:t>many </a:t>
            </a:r>
            <a:r>
              <a:rPr sz="2800" spc="-10" dirty="0">
                <a:solidFill>
                  <a:srgbClr val="3D3D3D"/>
                </a:solidFill>
                <a:latin typeface="Arial"/>
                <a:cs typeface="Arial"/>
              </a:rPr>
              <a:t>analytes </a:t>
            </a:r>
            <a:r>
              <a:rPr sz="2800" spc="-5" dirty="0">
                <a:solidFill>
                  <a:srgbClr val="3D3D3D"/>
                </a:solidFill>
                <a:latin typeface="Arial"/>
                <a:cs typeface="Arial"/>
              </a:rPr>
              <a:t>or  </a:t>
            </a:r>
            <a:r>
              <a:rPr sz="2800" spc="-15" dirty="0">
                <a:solidFill>
                  <a:srgbClr val="3D3D3D"/>
                </a:solidFill>
                <a:latin typeface="Arial"/>
                <a:cs typeface="Arial"/>
              </a:rPr>
              <a:t>when </a:t>
            </a:r>
            <a:r>
              <a:rPr sz="2800" dirty="0">
                <a:solidFill>
                  <a:srgbClr val="3D3D3D"/>
                </a:solidFill>
                <a:latin typeface="Arial"/>
                <a:cs typeface="Arial"/>
              </a:rPr>
              <a:t>trace levels are </a:t>
            </a:r>
            <a:r>
              <a:rPr sz="2800" spc="-5" dirty="0">
                <a:solidFill>
                  <a:srgbClr val="3D3D3D"/>
                </a:solidFill>
                <a:latin typeface="Arial"/>
                <a:cs typeface="Arial"/>
              </a:rPr>
              <a:t>being </a:t>
            </a:r>
            <a:r>
              <a:rPr sz="2800" spc="-10" dirty="0">
                <a:solidFill>
                  <a:srgbClr val="3D3D3D"/>
                </a:solidFill>
                <a:latin typeface="Arial"/>
                <a:cs typeface="Arial"/>
              </a:rPr>
              <a:t>analyzed  </a:t>
            </a:r>
            <a:r>
              <a:rPr sz="2800" spc="-5" dirty="0">
                <a:solidFill>
                  <a:srgbClr val="3D3D3D"/>
                </a:solidFill>
                <a:latin typeface="Arial"/>
                <a:cs typeface="Arial"/>
              </a:rPr>
              <a:t>acceptance can be 50 –</a:t>
            </a:r>
            <a:r>
              <a:rPr sz="2800" spc="40" dirty="0">
                <a:solidFill>
                  <a:srgbClr val="3D3D3D"/>
                </a:solidFill>
                <a:latin typeface="Arial"/>
                <a:cs typeface="Arial"/>
              </a:rPr>
              <a:t> </a:t>
            </a:r>
            <a:r>
              <a:rPr sz="2800" spc="-5" dirty="0">
                <a:solidFill>
                  <a:srgbClr val="3D3D3D"/>
                </a:solidFill>
                <a:latin typeface="Arial"/>
                <a:cs typeface="Arial"/>
              </a:rPr>
              <a:t>150%</a:t>
            </a:r>
            <a:endParaRPr sz="2800" dirty="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981200" y="3705859"/>
            <a:ext cx="5029199" cy="216153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/>
              <a:t>QMS Quick </a:t>
            </a:r>
            <a:r>
              <a:rPr spc="-5" dirty="0"/>
              <a:t>Learning</a:t>
            </a:r>
            <a:r>
              <a:rPr spc="-35" dirty="0"/>
              <a:t> </a:t>
            </a:r>
            <a:r>
              <a:rPr spc="-5" dirty="0"/>
              <a:t>Activity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78889" y="5867398"/>
            <a:ext cx="917491" cy="955108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69010" y="431480"/>
            <a:ext cx="462089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5" dirty="0"/>
              <a:t>Parts </a:t>
            </a:r>
            <a:r>
              <a:rPr spc="-5" dirty="0"/>
              <a:t>of </a:t>
            </a:r>
            <a:r>
              <a:rPr dirty="0"/>
              <a:t>a </a:t>
            </a:r>
            <a:r>
              <a:rPr spc="-10" dirty="0"/>
              <a:t>Control</a:t>
            </a:r>
            <a:r>
              <a:rPr spc="-80" dirty="0"/>
              <a:t> </a:t>
            </a:r>
            <a:r>
              <a:rPr spc="15" dirty="0"/>
              <a:t>Chart</a:t>
            </a:r>
          </a:p>
        </p:txBody>
      </p:sp>
      <p:sp>
        <p:nvSpPr>
          <p:cNvPr id="3" name="object 3"/>
          <p:cNvSpPr/>
          <p:nvPr/>
        </p:nvSpPr>
        <p:spPr>
          <a:xfrm>
            <a:off x="969010" y="1144269"/>
            <a:ext cx="0" cy="4221480"/>
          </a:xfrm>
          <a:custGeom>
            <a:avLst/>
            <a:gdLst/>
            <a:ahLst/>
            <a:cxnLst/>
            <a:rect l="l" t="t" r="r" b="b"/>
            <a:pathLst>
              <a:path h="4221480">
                <a:moveTo>
                  <a:pt x="0" y="0"/>
                </a:moveTo>
                <a:lnTo>
                  <a:pt x="0" y="4221441"/>
                </a:lnTo>
              </a:path>
            </a:pathLst>
          </a:custGeom>
          <a:ln w="27940">
            <a:solidFill>
              <a:srgbClr val="3D3D3D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" name="object 4"/>
          <p:cNvSpPr/>
          <p:nvPr/>
        </p:nvSpPr>
        <p:spPr>
          <a:xfrm>
            <a:off x="969010" y="5365750"/>
            <a:ext cx="7872095" cy="0"/>
          </a:xfrm>
          <a:custGeom>
            <a:avLst/>
            <a:gdLst/>
            <a:ahLst/>
            <a:cxnLst/>
            <a:rect l="l" t="t" r="r" b="b"/>
            <a:pathLst>
              <a:path w="7872095">
                <a:moveTo>
                  <a:pt x="0" y="0"/>
                </a:moveTo>
                <a:lnTo>
                  <a:pt x="7872018" y="0"/>
                </a:lnTo>
              </a:path>
            </a:pathLst>
          </a:custGeom>
          <a:ln w="27940">
            <a:solidFill>
              <a:srgbClr val="3D3D3D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5" name="object 5"/>
          <p:cNvSpPr/>
          <p:nvPr/>
        </p:nvSpPr>
        <p:spPr>
          <a:xfrm>
            <a:off x="1080769" y="1738631"/>
            <a:ext cx="7597775" cy="17145"/>
          </a:xfrm>
          <a:custGeom>
            <a:avLst/>
            <a:gdLst/>
            <a:ahLst/>
            <a:cxnLst/>
            <a:rect l="l" t="t" r="r" b="b"/>
            <a:pathLst>
              <a:path w="7597775" h="17144">
                <a:moveTo>
                  <a:pt x="0" y="16713"/>
                </a:moveTo>
                <a:lnTo>
                  <a:pt x="7597622" y="0"/>
                </a:lnTo>
              </a:path>
            </a:pathLst>
          </a:custGeom>
          <a:ln w="27939">
            <a:solidFill>
              <a:srgbClr val="3D3D3D"/>
            </a:solidFill>
            <a:prstDash val="lgDash"/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6" name="object 6"/>
          <p:cNvSpPr/>
          <p:nvPr/>
        </p:nvSpPr>
        <p:spPr>
          <a:xfrm>
            <a:off x="1080769" y="4458971"/>
            <a:ext cx="7597775" cy="19685"/>
          </a:xfrm>
          <a:custGeom>
            <a:avLst/>
            <a:gdLst/>
            <a:ahLst/>
            <a:cxnLst/>
            <a:rect l="l" t="t" r="r" b="b"/>
            <a:pathLst>
              <a:path w="7597775" h="19685">
                <a:moveTo>
                  <a:pt x="0" y="19100"/>
                </a:moveTo>
                <a:lnTo>
                  <a:pt x="7597622" y="0"/>
                </a:lnTo>
              </a:path>
            </a:pathLst>
          </a:custGeom>
          <a:ln w="27940">
            <a:solidFill>
              <a:srgbClr val="3D3D3D"/>
            </a:solidFill>
            <a:prstDash val="lgDash"/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7" name="object 7"/>
          <p:cNvSpPr/>
          <p:nvPr/>
        </p:nvSpPr>
        <p:spPr>
          <a:xfrm>
            <a:off x="1080769" y="3110231"/>
            <a:ext cx="7597775" cy="19685"/>
          </a:xfrm>
          <a:custGeom>
            <a:avLst/>
            <a:gdLst/>
            <a:ahLst/>
            <a:cxnLst/>
            <a:rect l="l" t="t" r="r" b="b"/>
            <a:pathLst>
              <a:path w="7597775" h="19685">
                <a:moveTo>
                  <a:pt x="0" y="19100"/>
                </a:moveTo>
                <a:lnTo>
                  <a:pt x="7597622" y="0"/>
                </a:lnTo>
              </a:path>
            </a:pathLst>
          </a:custGeom>
          <a:ln w="27940">
            <a:solidFill>
              <a:srgbClr val="3D3D3D"/>
            </a:solidFill>
            <a:prstDash val="dash"/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8" name="object 8"/>
          <p:cNvSpPr/>
          <p:nvPr/>
        </p:nvSpPr>
        <p:spPr>
          <a:xfrm>
            <a:off x="1319530" y="2625091"/>
            <a:ext cx="880110" cy="1308735"/>
          </a:xfrm>
          <a:custGeom>
            <a:avLst/>
            <a:gdLst/>
            <a:ahLst/>
            <a:cxnLst/>
            <a:rect l="l" t="t" r="r" b="b"/>
            <a:pathLst>
              <a:path w="880110" h="1308735">
                <a:moveTo>
                  <a:pt x="0" y="1308455"/>
                </a:moveTo>
                <a:lnTo>
                  <a:pt x="879919" y="0"/>
                </a:lnTo>
              </a:path>
            </a:pathLst>
          </a:custGeom>
          <a:ln w="27940">
            <a:solidFill>
              <a:srgbClr val="3D3D3D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9" name="object 9"/>
          <p:cNvSpPr/>
          <p:nvPr/>
        </p:nvSpPr>
        <p:spPr>
          <a:xfrm>
            <a:off x="2198370" y="2642870"/>
            <a:ext cx="445134" cy="802640"/>
          </a:xfrm>
          <a:custGeom>
            <a:avLst/>
            <a:gdLst/>
            <a:ahLst/>
            <a:cxnLst/>
            <a:rect l="l" t="t" r="r" b="b"/>
            <a:pathLst>
              <a:path w="445135" h="802639">
                <a:moveTo>
                  <a:pt x="0" y="0"/>
                </a:moveTo>
                <a:lnTo>
                  <a:pt x="444690" y="802271"/>
                </a:lnTo>
              </a:path>
            </a:pathLst>
          </a:custGeom>
          <a:ln w="27940">
            <a:solidFill>
              <a:srgbClr val="3D3D3D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0" name="object 10"/>
          <p:cNvSpPr/>
          <p:nvPr/>
        </p:nvSpPr>
        <p:spPr>
          <a:xfrm>
            <a:off x="2642870" y="2490467"/>
            <a:ext cx="748030" cy="955675"/>
          </a:xfrm>
          <a:custGeom>
            <a:avLst/>
            <a:gdLst/>
            <a:ahLst/>
            <a:cxnLst/>
            <a:rect l="l" t="t" r="r" b="b"/>
            <a:pathLst>
              <a:path w="748029" h="955675">
                <a:moveTo>
                  <a:pt x="0" y="955078"/>
                </a:moveTo>
                <a:lnTo>
                  <a:pt x="747458" y="0"/>
                </a:lnTo>
              </a:path>
            </a:pathLst>
          </a:custGeom>
          <a:ln w="27940">
            <a:solidFill>
              <a:srgbClr val="3D3D3D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1" name="object 11"/>
          <p:cNvSpPr/>
          <p:nvPr/>
        </p:nvSpPr>
        <p:spPr>
          <a:xfrm>
            <a:off x="3389629" y="2500629"/>
            <a:ext cx="719455" cy="778510"/>
          </a:xfrm>
          <a:custGeom>
            <a:avLst/>
            <a:gdLst/>
            <a:ahLst/>
            <a:cxnLst/>
            <a:rect l="l" t="t" r="r" b="b"/>
            <a:pathLst>
              <a:path w="719454" h="778510">
                <a:moveTo>
                  <a:pt x="0" y="0"/>
                </a:moveTo>
                <a:lnTo>
                  <a:pt x="719074" y="778383"/>
                </a:lnTo>
              </a:path>
            </a:pathLst>
          </a:custGeom>
          <a:ln w="27940">
            <a:solidFill>
              <a:srgbClr val="3D3D3D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2" name="object 12"/>
          <p:cNvSpPr/>
          <p:nvPr/>
        </p:nvSpPr>
        <p:spPr>
          <a:xfrm>
            <a:off x="4108450" y="2269496"/>
            <a:ext cx="445134" cy="1008380"/>
          </a:xfrm>
          <a:custGeom>
            <a:avLst/>
            <a:gdLst/>
            <a:ahLst/>
            <a:cxnLst/>
            <a:rect l="l" t="t" r="r" b="b"/>
            <a:pathLst>
              <a:path w="445135" h="1008379">
                <a:moveTo>
                  <a:pt x="0" y="1008176"/>
                </a:moveTo>
                <a:lnTo>
                  <a:pt x="444690" y="0"/>
                </a:lnTo>
              </a:path>
            </a:pathLst>
          </a:custGeom>
          <a:ln w="27940">
            <a:solidFill>
              <a:srgbClr val="3D3D3D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3" name="object 13"/>
          <p:cNvSpPr/>
          <p:nvPr/>
        </p:nvSpPr>
        <p:spPr>
          <a:xfrm>
            <a:off x="4558029" y="2277110"/>
            <a:ext cx="525145" cy="1506855"/>
          </a:xfrm>
          <a:custGeom>
            <a:avLst/>
            <a:gdLst/>
            <a:ahLst/>
            <a:cxnLst/>
            <a:rect l="l" t="t" r="r" b="b"/>
            <a:pathLst>
              <a:path w="525145" h="1506854">
                <a:moveTo>
                  <a:pt x="0" y="0"/>
                </a:moveTo>
                <a:lnTo>
                  <a:pt x="525119" y="1506410"/>
                </a:lnTo>
              </a:path>
            </a:pathLst>
          </a:custGeom>
          <a:ln w="27940">
            <a:solidFill>
              <a:srgbClr val="3D3D3D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4" name="object 14"/>
          <p:cNvSpPr/>
          <p:nvPr/>
        </p:nvSpPr>
        <p:spPr>
          <a:xfrm>
            <a:off x="5083809" y="2127252"/>
            <a:ext cx="624840" cy="1656080"/>
          </a:xfrm>
          <a:custGeom>
            <a:avLst/>
            <a:gdLst/>
            <a:ahLst/>
            <a:cxnLst/>
            <a:rect l="l" t="t" r="r" b="b"/>
            <a:pathLst>
              <a:path w="624839" h="1656079">
                <a:moveTo>
                  <a:pt x="0" y="1655864"/>
                </a:moveTo>
                <a:lnTo>
                  <a:pt x="624459" y="0"/>
                </a:lnTo>
              </a:path>
            </a:pathLst>
          </a:custGeom>
          <a:ln w="27939">
            <a:solidFill>
              <a:srgbClr val="3D3D3D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5" name="object 15"/>
          <p:cNvSpPr/>
          <p:nvPr/>
        </p:nvSpPr>
        <p:spPr>
          <a:xfrm>
            <a:off x="5708650" y="2127250"/>
            <a:ext cx="473075" cy="807085"/>
          </a:xfrm>
          <a:custGeom>
            <a:avLst/>
            <a:gdLst/>
            <a:ahLst/>
            <a:cxnLst/>
            <a:rect l="l" t="t" r="r" b="b"/>
            <a:pathLst>
              <a:path w="473075" h="807085">
                <a:moveTo>
                  <a:pt x="0" y="0"/>
                </a:moveTo>
                <a:lnTo>
                  <a:pt x="473075" y="807046"/>
                </a:lnTo>
              </a:path>
            </a:pathLst>
          </a:custGeom>
          <a:ln w="27940">
            <a:solidFill>
              <a:srgbClr val="3D3D3D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6" name="object 16"/>
          <p:cNvSpPr/>
          <p:nvPr/>
        </p:nvSpPr>
        <p:spPr>
          <a:xfrm>
            <a:off x="6163309" y="1944371"/>
            <a:ext cx="539750" cy="991235"/>
          </a:xfrm>
          <a:custGeom>
            <a:avLst/>
            <a:gdLst/>
            <a:ahLst/>
            <a:cxnLst/>
            <a:rect l="l" t="t" r="r" b="b"/>
            <a:pathLst>
              <a:path w="539750" h="991235">
                <a:moveTo>
                  <a:pt x="0" y="990892"/>
                </a:moveTo>
                <a:lnTo>
                  <a:pt x="539305" y="0"/>
                </a:lnTo>
              </a:path>
            </a:pathLst>
          </a:custGeom>
          <a:ln w="27940">
            <a:solidFill>
              <a:srgbClr val="3D3D3D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7" name="object 17"/>
          <p:cNvSpPr/>
          <p:nvPr/>
        </p:nvSpPr>
        <p:spPr>
          <a:xfrm>
            <a:off x="6711950" y="1936750"/>
            <a:ext cx="360045" cy="687705"/>
          </a:xfrm>
          <a:custGeom>
            <a:avLst/>
            <a:gdLst/>
            <a:ahLst/>
            <a:cxnLst/>
            <a:rect l="l" t="t" r="r" b="b"/>
            <a:pathLst>
              <a:path w="360045" h="687705">
                <a:moveTo>
                  <a:pt x="0" y="0"/>
                </a:moveTo>
                <a:lnTo>
                  <a:pt x="359537" y="687438"/>
                </a:lnTo>
              </a:path>
            </a:pathLst>
          </a:custGeom>
          <a:ln w="27940">
            <a:solidFill>
              <a:srgbClr val="3D3D3D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8" name="object 18"/>
          <p:cNvSpPr/>
          <p:nvPr/>
        </p:nvSpPr>
        <p:spPr>
          <a:xfrm>
            <a:off x="7080250" y="1929128"/>
            <a:ext cx="624840" cy="694690"/>
          </a:xfrm>
          <a:custGeom>
            <a:avLst/>
            <a:gdLst/>
            <a:ahLst/>
            <a:cxnLst/>
            <a:rect l="l" t="t" r="r" b="b"/>
            <a:pathLst>
              <a:path w="624840" h="694689">
                <a:moveTo>
                  <a:pt x="0" y="694372"/>
                </a:moveTo>
                <a:lnTo>
                  <a:pt x="624459" y="0"/>
                </a:lnTo>
              </a:path>
            </a:pathLst>
          </a:custGeom>
          <a:ln w="27940">
            <a:solidFill>
              <a:srgbClr val="3D3D3D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9" name="object 19"/>
          <p:cNvSpPr/>
          <p:nvPr/>
        </p:nvSpPr>
        <p:spPr>
          <a:xfrm>
            <a:off x="7715250" y="1929129"/>
            <a:ext cx="671830" cy="1808480"/>
          </a:xfrm>
          <a:custGeom>
            <a:avLst/>
            <a:gdLst/>
            <a:ahLst/>
            <a:cxnLst/>
            <a:rect l="l" t="t" r="r" b="b"/>
            <a:pathLst>
              <a:path w="671829" h="1808479">
                <a:moveTo>
                  <a:pt x="0" y="0"/>
                </a:moveTo>
                <a:lnTo>
                  <a:pt x="671766" y="1807933"/>
                </a:lnTo>
              </a:path>
            </a:pathLst>
          </a:custGeom>
          <a:ln w="27940">
            <a:solidFill>
              <a:srgbClr val="3D3D3D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0" name="object 20"/>
          <p:cNvSpPr txBox="1"/>
          <p:nvPr/>
        </p:nvSpPr>
        <p:spPr>
          <a:xfrm>
            <a:off x="261310" y="2579653"/>
            <a:ext cx="366395" cy="112458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2755"/>
              </a:lnSpc>
            </a:pPr>
            <a:r>
              <a:rPr sz="2400" spc="-25" dirty="0">
                <a:solidFill>
                  <a:srgbClr val="3D3D3D"/>
                </a:solidFill>
                <a:latin typeface="Arial"/>
                <a:cs typeface="Arial"/>
              </a:rPr>
              <a:t>Variable</a:t>
            </a:r>
            <a:endParaRPr sz="2400" dirty="0">
              <a:latin typeface="Arial"/>
              <a:cs typeface="Arial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1080769" y="2345688"/>
            <a:ext cx="7597775" cy="1905"/>
          </a:xfrm>
          <a:custGeom>
            <a:avLst/>
            <a:gdLst/>
            <a:ahLst/>
            <a:cxnLst/>
            <a:rect l="l" t="t" r="r" b="b"/>
            <a:pathLst>
              <a:path w="7597775" h="1905">
                <a:moveTo>
                  <a:pt x="0" y="1549"/>
                </a:moveTo>
                <a:lnTo>
                  <a:pt x="7597622" y="0"/>
                </a:lnTo>
              </a:path>
            </a:pathLst>
          </a:custGeom>
          <a:ln w="12700">
            <a:solidFill>
              <a:srgbClr val="3D3D3D"/>
            </a:solidFill>
            <a:prstDash val="sysDot"/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2" name="object 22"/>
          <p:cNvSpPr/>
          <p:nvPr/>
        </p:nvSpPr>
        <p:spPr>
          <a:xfrm>
            <a:off x="1080769" y="3760470"/>
            <a:ext cx="7759065" cy="3175"/>
          </a:xfrm>
          <a:custGeom>
            <a:avLst/>
            <a:gdLst/>
            <a:ahLst/>
            <a:cxnLst/>
            <a:rect l="l" t="t" r="r" b="b"/>
            <a:pathLst>
              <a:path w="7759065" h="3175">
                <a:moveTo>
                  <a:pt x="0" y="0"/>
                </a:moveTo>
                <a:lnTo>
                  <a:pt x="7758468" y="2768"/>
                </a:lnTo>
              </a:path>
            </a:pathLst>
          </a:custGeom>
          <a:ln w="12700">
            <a:solidFill>
              <a:srgbClr val="3D3D3D"/>
            </a:solidFill>
            <a:prstDash val="sysDot"/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3" name="object 23"/>
          <p:cNvSpPr txBox="1"/>
          <p:nvPr/>
        </p:nvSpPr>
        <p:spPr>
          <a:xfrm>
            <a:off x="1180357" y="1258396"/>
            <a:ext cx="6449060" cy="10306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108075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solidFill>
                  <a:srgbClr val="3D3D3D"/>
                </a:solidFill>
                <a:latin typeface="Arial"/>
                <a:cs typeface="Arial"/>
              </a:rPr>
              <a:t>Upper </a:t>
            </a:r>
            <a:r>
              <a:rPr sz="2400" spc="-5" dirty="0">
                <a:solidFill>
                  <a:srgbClr val="3D3D3D"/>
                </a:solidFill>
                <a:latin typeface="Arial"/>
                <a:cs typeface="Arial"/>
              </a:rPr>
              <a:t>Control </a:t>
            </a:r>
            <a:r>
              <a:rPr sz="2400" dirty="0">
                <a:solidFill>
                  <a:srgbClr val="3D3D3D"/>
                </a:solidFill>
                <a:latin typeface="Arial"/>
                <a:cs typeface="Arial"/>
              </a:rPr>
              <a:t>Limit </a:t>
            </a:r>
            <a:r>
              <a:rPr sz="2400" spc="-5" dirty="0">
                <a:solidFill>
                  <a:srgbClr val="3D3D3D"/>
                </a:solidFill>
                <a:latin typeface="Arial"/>
                <a:cs typeface="Arial"/>
              </a:rPr>
              <a:t>(Mean </a:t>
            </a:r>
            <a:r>
              <a:rPr sz="2400" dirty="0">
                <a:solidFill>
                  <a:srgbClr val="3D3D3D"/>
                </a:solidFill>
                <a:latin typeface="Arial"/>
                <a:cs typeface="Arial"/>
              </a:rPr>
              <a:t>+ </a:t>
            </a:r>
            <a:r>
              <a:rPr sz="2400" spc="-5" dirty="0">
                <a:solidFill>
                  <a:srgbClr val="3D3D3D"/>
                </a:solidFill>
                <a:latin typeface="Arial"/>
                <a:cs typeface="Arial"/>
              </a:rPr>
              <a:t>(3 </a:t>
            </a:r>
            <a:r>
              <a:rPr sz="2400" dirty="0">
                <a:solidFill>
                  <a:srgbClr val="3D3D3D"/>
                </a:solidFill>
                <a:latin typeface="Arial"/>
                <a:cs typeface="Arial"/>
              </a:rPr>
              <a:t>x</a:t>
            </a:r>
            <a:r>
              <a:rPr sz="2400" spc="-70" dirty="0">
                <a:solidFill>
                  <a:srgbClr val="3D3D3D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3D3D3D"/>
                </a:solidFill>
                <a:latin typeface="Arial"/>
                <a:cs typeface="Arial"/>
              </a:rPr>
              <a:t>STD))</a:t>
            </a:r>
            <a:endParaRPr sz="24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2450" dirty="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800" spc="-5" dirty="0">
                <a:solidFill>
                  <a:srgbClr val="3D3D3D"/>
                </a:solidFill>
                <a:latin typeface="Arial"/>
                <a:cs typeface="Arial"/>
              </a:rPr>
              <a:t>Upper Warning </a:t>
            </a:r>
            <a:r>
              <a:rPr sz="1800" dirty="0">
                <a:solidFill>
                  <a:srgbClr val="3D3D3D"/>
                </a:solidFill>
                <a:latin typeface="Arial"/>
                <a:cs typeface="Arial"/>
              </a:rPr>
              <a:t>Limit </a:t>
            </a:r>
            <a:r>
              <a:rPr sz="1800" spc="-5" dirty="0">
                <a:solidFill>
                  <a:srgbClr val="3D3D3D"/>
                </a:solidFill>
                <a:latin typeface="Arial"/>
                <a:cs typeface="Arial"/>
              </a:rPr>
              <a:t>(Mean </a:t>
            </a:r>
            <a:r>
              <a:rPr sz="1800" dirty="0">
                <a:solidFill>
                  <a:srgbClr val="3D3D3D"/>
                </a:solidFill>
                <a:latin typeface="Arial"/>
                <a:cs typeface="Arial"/>
              </a:rPr>
              <a:t>+ </a:t>
            </a:r>
            <a:r>
              <a:rPr sz="1800" spc="-5" dirty="0">
                <a:solidFill>
                  <a:srgbClr val="3D3D3D"/>
                </a:solidFill>
                <a:latin typeface="Arial"/>
                <a:cs typeface="Arial"/>
              </a:rPr>
              <a:t>(2 </a:t>
            </a:r>
            <a:r>
              <a:rPr sz="1800" dirty="0">
                <a:solidFill>
                  <a:srgbClr val="3D3D3D"/>
                </a:solidFill>
                <a:latin typeface="Arial"/>
                <a:cs typeface="Arial"/>
              </a:rPr>
              <a:t>x</a:t>
            </a:r>
            <a:r>
              <a:rPr sz="1800" spc="-90" dirty="0">
                <a:solidFill>
                  <a:srgbClr val="3D3D3D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3D3D3D"/>
                </a:solidFill>
                <a:latin typeface="Arial"/>
                <a:cs typeface="Arial"/>
              </a:rPr>
              <a:t>STD))</a:t>
            </a:r>
            <a:endParaRPr sz="1800" dirty="0">
              <a:latin typeface="Arial"/>
              <a:cs typeface="Arial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1468850" y="3174064"/>
            <a:ext cx="6085205" cy="26612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386715" algn="r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solidFill>
                  <a:srgbClr val="3D3D3D"/>
                </a:solidFill>
                <a:latin typeface="Arial"/>
                <a:cs typeface="Arial"/>
              </a:rPr>
              <a:t>M</a:t>
            </a:r>
            <a:r>
              <a:rPr sz="2400" spc="-5" dirty="0">
                <a:solidFill>
                  <a:srgbClr val="3D3D3D"/>
                </a:solidFill>
                <a:latin typeface="Arial"/>
                <a:cs typeface="Arial"/>
              </a:rPr>
              <a:t>ean</a:t>
            </a:r>
            <a:endParaRPr sz="24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845"/>
              </a:spcBef>
            </a:pPr>
            <a:r>
              <a:rPr sz="1800" spc="-15" dirty="0">
                <a:solidFill>
                  <a:srgbClr val="3D3D3D"/>
                </a:solidFill>
                <a:latin typeface="Arial"/>
                <a:cs typeface="Arial"/>
              </a:rPr>
              <a:t>Lower </a:t>
            </a:r>
            <a:r>
              <a:rPr sz="1800" dirty="0">
                <a:solidFill>
                  <a:srgbClr val="3D3D3D"/>
                </a:solidFill>
                <a:latin typeface="Arial"/>
                <a:cs typeface="Arial"/>
              </a:rPr>
              <a:t>Warning Limit </a:t>
            </a:r>
            <a:r>
              <a:rPr sz="1800" spc="-5" dirty="0">
                <a:solidFill>
                  <a:srgbClr val="3D3D3D"/>
                </a:solidFill>
                <a:latin typeface="Arial"/>
                <a:cs typeface="Arial"/>
              </a:rPr>
              <a:t>(Mean </a:t>
            </a:r>
            <a:r>
              <a:rPr sz="1800" dirty="0">
                <a:solidFill>
                  <a:srgbClr val="3D3D3D"/>
                </a:solidFill>
                <a:latin typeface="Arial"/>
                <a:cs typeface="Arial"/>
              </a:rPr>
              <a:t>- </a:t>
            </a:r>
            <a:r>
              <a:rPr sz="1800" spc="-5" dirty="0">
                <a:solidFill>
                  <a:srgbClr val="3D3D3D"/>
                </a:solidFill>
                <a:latin typeface="Arial"/>
                <a:cs typeface="Arial"/>
              </a:rPr>
              <a:t>(2 </a:t>
            </a:r>
            <a:r>
              <a:rPr sz="1800" dirty="0">
                <a:solidFill>
                  <a:srgbClr val="3D3D3D"/>
                </a:solidFill>
                <a:latin typeface="Arial"/>
                <a:cs typeface="Arial"/>
              </a:rPr>
              <a:t>x</a:t>
            </a:r>
            <a:r>
              <a:rPr sz="1800" spc="-55" dirty="0">
                <a:solidFill>
                  <a:srgbClr val="3D3D3D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3D3D3D"/>
                </a:solidFill>
                <a:latin typeface="Arial"/>
                <a:cs typeface="Arial"/>
              </a:rPr>
              <a:t>STD))</a:t>
            </a:r>
            <a:endParaRPr sz="1800" dirty="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20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650" dirty="0">
              <a:latin typeface="Times New Roman"/>
              <a:cs typeface="Times New Roman"/>
            </a:endParaRPr>
          </a:p>
          <a:p>
            <a:pPr marL="819785">
              <a:lnSpc>
                <a:spcPct val="100000"/>
              </a:lnSpc>
            </a:pPr>
            <a:r>
              <a:rPr sz="2400" spc="-10" dirty="0">
                <a:solidFill>
                  <a:srgbClr val="3D3D3D"/>
                </a:solidFill>
                <a:latin typeface="Arial"/>
                <a:cs typeface="Arial"/>
              </a:rPr>
              <a:t>Lower </a:t>
            </a:r>
            <a:r>
              <a:rPr sz="2400" spc="-5" dirty="0">
                <a:solidFill>
                  <a:srgbClr val="3D3D3D"/>
                </a:solidFill>
                <a:latin typeface="Arial"/>
                <a:cs typeface="Arial"/>
              </a:rPr>
              <a:t>Control </a:t>
            </a:r>
            <a:r>
              <a:rPr sz="2400" dirty="0">
                <a:solidFill>
                  <a:srgbClr val="3D3D3D"/>
                </a:solidFill>
                <a:latin typeface="Arial"/>
                <a:cs typeface="Arial"/>
              </a:rPr>
              <a:t>Limit </a:t>
            </a:r>
            <a:r>
              <a:rPr sz="2400" spc="-5" dirty="0">
                <a:solidFill>
                  <a:srgbClr val="3D3D3D"/>
                </a:solidFill>
                <a:latin typeface="Arial"/>
                <a:cs typeface="Arial"/>
              </a:rPr>
              <a:t>(Mean </a:t>
            </a:r>
            <a:r>
              <a:rPr sz="2400" dirty="0">
                <a:solidFill>
                  <a:srgbClr val="3D3D3D"/>
                </a:solidFill>
                <a:latin typeface="Arial"/>
                <a:cs typeface="Arial"/>
              </a:rPr>
              <a:t>- </a:t>
            </a:r>
            <a:r>
              <a:rPr sz="2400" spc="-5" dirty="0">
                <a:solidFill>
                  <a:srgbClr val="3D3D3D"/>
                </a:solidFill>
                <a:latin typeface="Arial"/>
                <a:cs typeface="Arial"/>
              </a:rPr>
              <a:t>(3 </a:t>
            </a:r>
            <a:r>
              <a:rPr sz="2400" dirty="0">
                <a:solidFill>
                  <a:srgbClr val="3D3D3D"/>
                </a:solidFill>
                <a:latin typeface="Arial"/>
                <a:cs typeface="Arial"/>
              </a:rPr>
              <a:t>x </a:t>
            </a:r>
            <a:r>
              <a:rPr sz="2400" spc="-5" dirty="0">
                <a:solidFill>
                  <a:srgbClr val="3D3D3D"/>
                </a:solidFill>
                <a:latin typeface="Arial"/>
                <a:cs typeface="Arial"/>
              </a:rPr>
              <a:t>STD))</a:t>
            </a:r>
            <a:endParaRPr sz="24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3350" dirty="0">
              <a:latin typeface="Times New Roman"/>
              <a:cs typeface="Times New Roman"/>
            </a:endParaRPr>
          </a:p>
          <a:p>
            <a:pPr marL="982980" algn="ctr">
              <a:lnSpc>
                <a:spcPct val="100000"/>
              </a:lnSpc>
            </a:pPr>
            <a:r>
              <a:rPr sz="2400" spc="-25" dirty="0">
                <a:solidFill>
                  <a:srgbClr val="3D3D3D"/>
                </a:solidFill>
                <a:latin typeface="Arial"/>
                <a:cs typeface="Arial"/>
              </a:rPr>
              <a:t>Time</a:t>
            </a:r>
            <a:endParaRPr sz="2400" dirty="0">
              <a:latin typeface="Arial"/>
              <a:cs typeface="Arial"/>
            </a:endParaRPr>
          </a:p>
        </p:txBody>
      </p:sp>
      <p:sp>
        <p:nvSpPr>
          <p:cNvPr id="25" name="object 25"/>
          <p:cNvSpPr/>
          <p:nvPr/>
        </p:nvSpPr>
        <p:spPr>
          <a:xfrm>
            <a:off x="7906391" y="1898662"/>
            <a:ext cx="730275" cy="160864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6" name="object 26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/>
              <a:t>QMS Quick </a:t>
            </a:r>
            <a:r>
              <a:rPr spc="-5" dirty="0"/>
              <a:t>Learning</a:t>
            </a:r>
            <a:r>
              <a:rPr spc="-35" dirty="0"/>
              <a:t> </a:t>
            </a:r>
            <a:r>
              <a:rPr spc="-5" dirty="0"/>
              <a:t>Activity</a:t>
            </a:r>
          </a:p>
        </p:txBody>
      </p:sp>
      <p:pic>
        <p:nvPicPr>
          <p:cNvPr id="27" name="Picture 2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05200" y="5715000"/>
            <a:ext cx="917491" cy="955108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80869" y="588876"/>
            <a:ext cx="462089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5" dirty="0"/>
              <a:t>Parts </a:t>
            </a:r>
            <a:r>
              <a:rPr spc="-5" dirty="0"/>
              <a:t>of </a:t>
            </a:r>
            <a:r>
              <a:rPr dirty="0"/>
              <a:t>a </a:t>
            </a:r>
            <a:r>
              <a:rPr spc="-10" dirty="0"/>
              <a:t>Control</a:t>
            </a:r>
            <a:r>
              <a:rPr spc="-80" dirty="0"/>
              <a:t> </a:t>
            </a:r>
            <a:r>
              <a:rPr spc="15" dirty="0"/>
              <a:t>Chart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65879" y="1306137"/>
            <a:ext cx="5661025" cy="4122420"/>
          </a:xfrm>
          <a:prstGeom prst="rect">
            <a:avLst/>
          </a:prstGeom>
        </p:spPr>
        <p:txBody>
          <a:bodyPr vert="horz" wrap="square" lIns="0" tIns="9906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780"/>
              </a:spcBef>
              <a:buChar char="•"/>
              <a:tabLst>
                <a:tab pos="354965" algn="l"/>
                <a:tab pos="355600" algn="l"/>
              </a:tabLst>
            </a:pPr>
            <a:r>
              <a:rPr sz="2800" dirty="0">
                <a:solidFill>
                  <a:srgbClr val="3D3D3D"/>
                </a:solidFill>
                <a:latin typeface="Arial"/>
                <a:cs typeface="Arial"/>
              </a:rPr>
              <a:t>X </a:t>
            </a:r>
            <a:r>
              <a:rPr sz="2800" spc="-5" dirty="0">
                <a:solidFill>
                  <a:srgbClr val="3D3D3D"/>
                </a:solidFill>
                <a:latin typeface="Arial"/>
                <a:cs typeface="Arial"/>
              </a:rPr>
              <a:t>axis –</a:t>
            </a:r>
            <a:r>
              <a:rPr sz="2800" spc="-10" dirty="0">
                <a:solidFill>
                  <a:srgbClr val="3D3D3D"/>
                </a:solidFill>
                <a:latin typeface="Arial"/>
                <a:cs typeface="Arial"/>
              </a:rPr>
              <a:t> </a:t>
            </a:r>
            <a:r>
              <a:rPr sz="2800" spc="-5" dirty="0">
                <a:solidFill>
                  <a:srgbClr val="3D3D3D"/>
                </a:solidFill>
                <a:latin typeface="Arial"/>
                <a:cs typeface="Arial"/>
              </a:rPr>
              <a:t>time</a:t>
            </a:r>
            <a:endParaRPr sz="2800" dirty="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680"/>
              </a:spcBef>
              <a:buChar char="•"/>
              <a:tabLst>
                <a:tab pos="354965" algn="l"/>
                <a:tab pos="355600" algn="l"/>
              </a:tabLst>
            </a:pPr>
            <a:r>
              <a:rPr sz="2800" dirty="0">
                <a:solidFill>
                  <a:srgbClr val="3D3D3D"/>
                </a:solidFill>
                <a:latin typeface="Arial"/>
                <a:cs typeface="Arial"/>
              </a:rPr>
              <a:t>Y </a:t>
            </a:r>
            <a:r>
              <a:rPr sz="2800" spc="-5" dirty="0">
                <a:solidFill>
                  <a:srgbClr val="3D3D3D"/>
                </a:solidFill>
                <a:latin typeface="Arial"/>
                <a:cs typeface="Arial"/>
              </a:rPr>
              <a:t>axis – </a:t>
            </a:r>
            <a:r>
              <a:rPr sz="2800" dirty="0">
                <a:solidFill>
                  <a:srgbClr val="3D3D3D"/>
                </a:solidFill>
                <a:latin typeface="Arial"/>
                <a:cs typeface="Arial"/>
              </a:rPr>
              <a:t>variable (ex. </a:t>
            </a:r>
            <a:r>
              <a:rPr sz="2800" spc="-5" dirty="0">
                <a:solidFill>
                  <a:srgbClr val="3D3D3D"/>
                </a:solidFill>
                <a:latin typeface="Arial"/>
                <a:cs typeface="Arial"/>
              </a:rPr>
              <a:t>%</a:t>
            </a:r>
            <a:r>
              <a:rPr sz="2800" spc="-114" dirty="0">
                <a:solidFill>
                  <a:srgbClr val="3D3D3D"/>
                </a:solidFill>
                <a:latin typeface="Arial"/>
                <a:cs typeface="Arial"/>
              </a:rPr>
              <a:t> </a:t>
            </a:r>
            <a:r>
              <a:rPr sz="2800" spc="-5" dirty="0">
                <a:solidFill>
                  <a:srgbClr val="3D3D3D"/>
                </a:solidFill>
                <a:latin typeface="Arial"/>
                <a:cs typeface="Arial"/>
              </a:rPr>
              <a:t>recovery)</a:t>
            </a:r>
            <a:endParaRPr sz="2800" dirty="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660"/>
              </a:spcBef>
              <a:buChar char="•"/>
              <a:tabLst>
                <a:tab pos="354965" algn="l"/>
                <a:tab pos="355600" algn="l"/>
              </a:tabLst>
            </a:pPr>
            <a:r>
              <a:rPr sz="2800" dirty="0">
                <a:solidFill>
                  <a:srgbClr val="3D3D3D"/>
                </a:solidFill>
                <a:latin typeface="Arial"/>
                <a:cs typeface="Arial"/>
              </a:rPr>
              <a:t>Mean</a:t>
            </a:r>
            <a:endParaRPr sz="2800" dirty="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680"/>
              </a:spcBef>
              <a:buChar char="•"/>
              <a:tabLst>
                <a:tab pos="354965" algn="l"/>
                <a:tab pos="355600" algn="l"/>
              </a:tabLst>
            </a:pPr>
            <a:r>
              <a:rPr sz="2800" spc="-5" dirty="0">
                <a:solidFill>
                  <a:srgbClr val="3D3D3D"/>
                </a:solidFill>
                <a:latin typeface="Arial"/>
                <a:cs typeface="Arial"/>
              </a:rPr>
              <a:t>Upper </a:t>
            </a:r>
            <a:r>
              <a:rPr sz="2800" spc="-10" dirty="0">
                <a:solidFill>
                  <a:srgbClr val="3D3D3D"/>
                </a:solidFill>
                <a:latin typeface="Arial"/>
                <a:cs typeface="Arial"/>
              </a:rPr>
              <a:t>warning</a:t>
            </a:r>
            <a:r>
              <a:rPr sz="2800" spc="25" dirty="0">
                <a:solidFill>
                  <a:srgbClr val="3D3D3D"/>
                </a:solidFill>
                <a:latin typeface="Arial"/>
                <a:cs typeface="Arial"/>
              </a:rPr>
              <a:t> </a:t>
            </a:r>
            <a:r>
              <a:rPr sz="2800" spc="-5" dirty="0">
                <a:solidFill>
                  <a:srgbClr val="3D3D3D"/>
                </a:solidFill>
                <a:latin typeface="Arial"/>
                <a:cs typeface="Arial"/>
              </a:rPr>
              <a:t>limit</a:t>
            </a:r>
            <a:endParaRPr sz="2800" dirty="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680"/>
              </a:spcBef>
              <a:buChar char="•"/>
              <a:tabLst>
                <a:tab pos="354965" algn="l"/>
                <a:tab pos="355600" algn="l"/>
              </a:tabLst>
            </a:pPr>
            <a:r>
              <a:rPr sz="2800" spc="-10" dirty="0">
                <a:solidFill>
                  <a:srgbClr val="3D3D3D"/>
                </a:solidFill>
                <a:latin typeface="Arial"/>
                <a:cs typeface="Arial"/>
              </a:rPr>
              <a:t>Lower warning</a:t>
            </a:r>
            <a:r>
              <a:rPr sz="2800" spc="55" dirty="0">
                <a:solidFill>
                  <a:srgbClr val="3D3D3D"/>
                </a:solidFill>
                <a:latin typeface="Arial"/>
                <a:cs typeface="Arial"/>
              </a:rPr>
              <a:t> </a:t>
            </a:r>
            <a:r>
              <a:rPr sz="2800" spc="-5" dirty="0">
                <a:solidFill>
                  <a:srgbClr val="3D3D3D"/>
                </a:solidFill>
                <a:latin typeface="Arial"/>
                <a:cs typeface="Arial"/>
              </a:rPr>
              <a:t>limit</a:t>
            </a:r>
            <a:endParaRPr sz="2800" dirty="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660"/>
              </a:spcBef>
              <a:buChar char="•"/>
              <a:tabLst>
                <a:tab pos="354965" algn="l"/>
                <a:tab pos="355600" algn="l"/>
              </a:tabLst>
            </a:pPr>
            <a:r>
              <a:rPr sz="2800" spc="-5" dirty="0">
                <a:solidFill>
                  <a:srgbClr val="3D3D3D"/>
                </a:solidFill>
                <a:latin typeface="Arial"/>
                <a:cs typeface="Arial"/>
              </a:rPr>
              <a:t>Plotted</a:t>
            </a:r>
            <a:r>
              <a:rPr sz="2800" dirty="0">
                <a:solidFill>
                  <a:srgbClr val="3D3D3D"/>
                </a:solidFill>
                <a:latin typeface="Arial"/>
                <a:cs typeface="Arial"/>
              </a:rPr>
              <a:t> </a:t>
            </a:r>
            <a:r>
              <a:rPr sz="2800" spc="-5" dirty="0">
                <a:solidFill>
                  <a:srgbClr val="3D3D3D"/>
                </a:solidFill>
                <a:latin typeface="Arial"/>
                <a:cs typeface="Arial"/>
              </a:rPr>
              <a:t>data</a:t>
            </a:r>
            <a:endParaRPr sz="2800" dirty="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680"/>
              </a:spcBef>
              <a:buChar char="•"/>
              <a:tabLst>
                <a:tab pos="354965" algn="l"/>
                <a:tab pos="355600" algn="l"/>
              </a:tabLst>
            </a:pPr>
            <a:r>
              <a:rPr sz="2800" spc="-5" dirty="0">
                <a:solidFill>
                  <a:srgbClr val="3D3D3D"/>
                </a:solidFill>
                <a:latin typeface="Arial"/>
                <a:cs typeface="Arial"/>
              </a:rPr>
              <a:t>Upper </a:t>
            </a:r>
            <a:r>
              <a:rPr sz="2800" spc="-10" dirty="0">
                <a:solidFill>
                  <a:srgbClr val="3D3D3D"/>
                </a:solidFill>
                <a:latin typeface="Arial"/>
                <a:cs typeface="Arial"/>
              </a:rPr>
              <a:t>warning </a:t>
            </a:r>
            <a:r>
              <a:rPr sz="2800" spc="-5" dirty="0">
                <a:solidFill>
                  <a:srgbClr val="3D3D3D"/>
                </a:solidFill>
                <a:latin typeface="Arial"/>
                <a:cs typeface="Arial"/>
              </a:rPr>
              <a:t>limit</a:t>
            </a:r>
            <a:r>
              <a:rPr sz="2800" spc="45" dirty="0">
                <a:solidFill>
                  <a:srgbClr val="3D3D3D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3D3D3D"/>
                </a:solidFill>
                <a:latin typeface="Arial"/>
                <a:cs typeface="Arial"/>
              </a:rPr>
              <a:t>(sometimes)</a:t>
            </a:r>
            <a:endParaRPr sz="2800" dirty="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660"/>
              </a:spcBef>
              <a:buChar char="•"/>
              <a:tabLst>
                <a:tab pos="354965" algn="l"/>
                <a:tab pos="355600" algn="l"/>
              </a:tabLst>
            </a:pPr>
            <a:r>
              <a:rPr sz="2800" spc="-10" dirty="0">
                <a:solidFill>
                  <a:srgbClr val="3D3D3D"/>
                </a:solidFill>
                <a:latin typeface="Arial"/>
                <a:cs typeface="Arial"/>
              </a:rPr>
              <a:t>Lower warning </a:t>
            </a:r>
            <a:r>
              <a:rPr sz="2800" spc="-5" dirty="0">
                <a:solidFill>
                  <a:srgbClr val="3D3D3D"/>
                </a:solidFill>
                <a:latin typeface="Arial"/>
                <a:cs typeface="Arial"/>
              </a:rPr>
              <a:t>limit</a:t>
            </a:r>
            <a:r>
              <a:rPr sz="2800" spc="70" dirty="0">
                <a:solidFill>
                  <a:srgbClr val="3D3D3D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3D3D3D"/>
                </a:solidFill>
                <a:latin typeface="Arial"/>
                <a:cs typeface="Arial"/>
              </a:rPr>
              <a:t>(sometimes)</a:t>
            </a:r>
            <a:endParaRPr sz="2800" dirty="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5562600" y="2362200"/>
            <a:ext cx="3048000" cy="218694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/>
              <a:t>QMS Quick </a:t>
            </a:r>
            <a:r>
              <a:rPr spc="-5" dirty="0"/>
              <a:t>Learning</a:t>
            </a:r>
            <a:r>
              <a:rPr spc="-35" dirty="0"/>
              <a:t> </a:t>
            </a:r>
            <a:r>
              <a:rPr spc="-5" dirty="0"/>
              <a:t>Activity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05200" y="5715000"/>
            <a:ext cx="917491" cy="955108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67828" y="396119"/>
            <a:ext cx="575500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5" dirty="0"/>
              <a:t>Parts </a:t>
            </a:r>
            <a:r>
              <a:rPr spc="-5" dirty="0"/>
              <a:t>of </a:t>
            </a:r>
            <a:r>
              <a:rPr dirty="0"/>
              <a:t>a </a:t>
            </a:r>
            <a:r>
              <a:rPr spc="-10" dirty="0"/>
              <a:t>Control </a:t>
            </a:r>
            <a:r>
              <a:rPr spc="15" dirty="0"/>
              <a:t>Chart </a:t>
            </a:r>
            <a:r>
              <a:rPr dirty="0"/>
              <a:t>-</a:t>
            </a:r>
            <a:r>
              <a:rPr spc="-90" dirty="0"/>
              <a:t> </a:t>
            </a:r>
            <a:r>
              <a:rPr spc="-5" dirty="0"/>
              <a:t>Axis</a:t>
            </a:r>
          </a:p>
        </p:txBody>
      </p:sp>
      <p:sp>
        <p:nvSpPr>
          <p:cNvPr id="3" name="object 3"/>
          <p:cNvSpPr/>
          <p:nvPr/>
        </p:nvSpPr>
        <p:spPr>
          <a:xfrm>
            <a:off x="1919428" y="3853174"/>
            <a:ext cx="12065" cy="1807845"/>
          </a:xfrm>
          <a:custGeom>
            <a:avLst/>
            <a:gdLst/>
            <a:ahLst/>
            <a:cxnLst/>
            <a:rect l="l" t="t" r="r" b="b"/>
            <a:pathLst>
              <a:path w="12064" h="1807845">
                <a:moveTo>
                  <a:pt x="11849" y="1807819"/>
                </a:moveTo>
                <a:lnTo>
                  <a:pt x="0" y="0"/>
                </a:lnTo>
              </a:path>
            </a:pathLst>
          </a:custGeom>
          <a:ln w="27940">
            <a:solidFill>
              <a:srgbClr val="3D3D3D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" name="object 4"/>
          <p:cNvSpPr/>
          <p:nvPr/>
        </p:nvSpPr>
        <p:spPr>
          <a:xfrm>
            <a:off x="1877606" y="3783333"/>
            <a:ext cx="83820" cy="84455"/>
          </a:xfrm>
          <a:custGeom>
            <a:avLst/>
            <a:gdLst/>
            <a:ahLst/>
            <a:cxnLst/>
            <a:rect l="l" t="t" r="r" b="b"/>
            <a:pathLst>
              <a:path w="83819" h="84454">
                <a:moveTo>
                  <a:pt x="41363" y="0"/>
                </a:moveTo>
                <a:lnTo>
                  <a:pt x="0" y="84086"/>
                </a:lnTo>
                <a:lnTo>
                  <a:pt x="83820" y="83540"/>
                </a:lnTo>
                <a:lnTo>
                  <a:pt x="41363" y="0"/>
                </a:lnTo>
                <a:close/>
              </a:path>
            </a:pathLst>
          </a:custGeom>
          <a:solidFill>
            <a:srgbClr val="3D3D3D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5" name="object 5"/>
          <p:cNvSpPr/>
          <p:nvPr/>
        </p:nvSpPr>
        <p:spPr>
          <a:xfrm>
            <a:off x="1931670" y="5640472"/>
            <a:ext cx="3634740" cy="21590"/>
          </a:xfrm>
          <a:custGeom>
            <a:avLst/>
            <a:gdLst/>
            <a:ahLst/>
            <a:cxnLst/>
            <a:rect l="l" t="t" r="r" b="b"/>
            <a:pathLst>
              <a:path w="3634740" h="21589">
                <a:moveTo>
                  <a:pt x="0" y="21081"/>
                </a:moveTo>
                <a:lnTo>
                  <a:pt x="3634587" y="0"/>
                </a:lnTo>
              </a:path>
            </a:pathLst>
          </a:custGeom>
          <a:ln w="27939">
            <a:solidFill>
              <a:srgbClr val="C0000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6" name="object 6"/>
          <p:cNvSpPr/>
          <p:nvPr/>
        </p:nvSpPr>
        <p:spPr>
          <a:xfrm>
            <a:off x="5552039" y="5598648"/>
            <a:ext cx="84455" cy="83820"/>
          </a:xfrm>
          <a:custGeom>
            <a:avLst/>
            <a:gdLst/>
            <a:ahLst/>
            <a:cxnLst/>
            <a:rect l="l" t="t" r="r" b="b"/>
            <a:pathLst>
              <a:path w="84454" h="83820">
                <a:moveTo>
                  <a:pt x="0" y="0"/>
                </a:moveTo>
                <a:lnTo>
                  <a:pt x="495" y="83819"/>
                </a:lnTo>
                <a:lnTo>
                  <a:pt x="84073" y="41414"/>
                </a:lnTo>
                <a:lnTo>
                  <a:pt x="0" y="0"/>
                </a:lnTo>
                <a:close/>
              </a:path>
            </a:pathLst>
          </a:custGeom>
          <a:solidFill>
            <a:srgbClr val="C0000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7" name="object 7"/>
          <p:cNvSpPr txBox="1"/>
          <p:nvPr/>
        </p:nvSpPr>
        <p:spPr>
          <a:xfrm>
            <a:off x="644094" y="964956"/>
            <a:ext cx="8290559" cy="2800985"/>
          </a:xfrm>
          <a:prstGeom prst="rect">
            <a:avLst/>
          </a:prstGeom>
        </p:spPr>
        <p:txBody>
          <a:bodyPr vert="horz" wrap="square" lIns="0" tIns="10160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800"/>
              </a:spcBef>
              <a:buChar char="•"/>
              <a:tabLst>
                <a:tab pos="354965" algn="l"/>
                <a:tab pos="355600" algn="l"/>
              </a:tabLst>
            </a:pPr>
            <a:r>
              <a:rPr sz="2800" dirty="0">
                <a:solidFill>
                  <a:srgbClr val="3D3D3D"/>
                </a:solidFill>
                <a:latin typeface="Arial"/>
                <a:cs typeface="Arial"/>
              </a:rPr>
              <a:t>X</a:t>
            </a:r>
            <a:r>
              <a:rPr sz="2800" spc="-15" dirty="0">
                <a:solidFill>
                  <a:srgbClr val="3D3D3D"/>
                </a:solidFill>
                <a:latin typeface="Arial"/>
                <a:cs typeface="Arial"/>
              </a:rPr>
              <a:t> </a:t>
            </a:r>
            <a:r>
              <a:rPr sz="2800" spc="-5" dirty="0">
                <a:solidFill>
                  <a:srgbClr val="3D3D3D"/>
                </a:solidFill>
                <a:latin typeface="Arial"/>
                <a:cs typeface="Arial"/>
              </a:rPr>
              <a:t>axis</a:t>
            </a:r>
            <a:endParaRPr sz="2800" dirty="0">
              <a:latin typeface="Arial"/>
              <a:cs typeface="Arial"/>
            </a:endParaRPr>
          </a:p>
          <a:p>
            <a:pPr marL="756920" marR="5080" indent="-287020">
              <a:lnSpc>
                <a:spcPct val="100000"/>
              </a:lnSpc>
              <a:spcBef>
                <a:spcPts val="600"/>
              </a:spcBef>
            </a:pPr>
            <a:r>
              <a:rPr sz="2400" spc="-5" dirty="0">
                <a:solidFill>
                  <a:srgbClr val="3D3D3D"/>
                </a:solidFill>
                <a:latin typeface="Arial"/>
                <a:cs typeface="Arial"/>
              </a:rPr>
              <a:t>– Each time QC sample/matrix </a:t>
            </a:r>
            <a:r>
              <a:rPr sz="2400" dirty="0">
                <a:solidFill>
                  <a:srgbClr val="3D3D3D"/>
                </a:solidFill>
                <a:latin typeface="Arial"/>
                <a:cs typeface="Arial"/>
              </a:rPr>
              <a:t>spike is </a:t>
            </a:r>
            <a:r>
              <a:rPr sz="2400" spc="-10" dirty="0">
                <a:solidFill>
                  <a:srgbClr val="3D3D3D"/>
                </a:solidFill>
                <a:latin typeface="Arial"/>
                <a:cs typeface="Arial"/>
              </a:rPr>
              <a:t>analyzed </a:t>
            </a:r>
            <a:r>
              <a:rPr sz="2400" dirty="0">
                <a:solidFill>
                  <a:srgbClr val="3D3D3D"/>
                </a:solidFill>
                <a:latin typeface="Arial"/>
                <a:cs typeface="Arial"/>
              </a:rPr>
              <a:t>result is  </a:t>
            </a:r>
            <a:r>
              <a:rPr sz="2400" spc="-5" dirty="0">
                <a:solidFill>
                  <a:srgbClr val="3D3D3D"/>
                </a:solidFill>
                <a:latin typeface="Arial"/>
                <a:cs typeface="Arial"/>
              </a:rPr>
              <a:t>plotted. </a:t>
            </a:r>
            <a:r>
              <a:rPr sz="2400" dirty="0">
                <a:solidFill>
                  <a:srgbClr val="3D3D3D"/>
                </a:solidFill>
                <a:latin typeface="Arial"/>
                <a:cs typeface="Arial"/>
              </a:rPr>
              <a:t>Could </a:t>
            </a:r>
            <a:r>
              <a:rPr sz="2400" spc="-5" dirty="0">
                <a:solidFill>
                  <a:srgbClr val="3D3D3D"/>
                </a:solidFill>
                <a:latin typeface="Arial"/>
                <a:cs typeface="Arial"/>
              </a:rPr>
              <a:t>be the date </a:t>
            </a:r>
            <a:r>
              <a:rPr sz="2400" dirty="0">
                <a:solidFill>
                  <a:srgbClr val="3D3D3D"/>
                </a:solidFill>
                <a:latin typeface="Arial"/>
                <a:cs typeface="Arial"/>
              </a:rPr>
              <a:t>run, </a:t>
            </a:r>
            <a:r>
              <a:rPr sz="2400" spc="-5" dirty="0">
                <a:solidFill>
                  <a:srgbClr val="3D3D3D"/>
                </a:solidFill>
                <a:latin typeface="Arial"/>
                <a:cs typeface="Arial"/>
              </a:rPr>
              <a:t>or the instance (first time  </a:t>
            </a:r>
            <a:r>
              <a:rPr sz="2400" dirty="0">
                <a:solidFill>
                  <a:srgbClr val="3D3D3D"/>
                </a:solidFill>
                <a:latin typeface="Arial"/>
                <a:cs typeface="Arial"/>
              </a:rPr>
              <a:t>run, </a:t>
            </a:r>
            <a:r>
              <a:rPr sz="2400" spc="-5" dirty="0">
                <a:solidFill>
                  <a:srgbClr val="3D3D3D"/>
                </a:solidFill>
                <a:latin typeface="Arial"/>
                <a:cs typeface="Arial"/>
              </a:rPr>
              <a:t>second time </a:t>
            </a:r>
            <a:r>
              <a:rPr sz="2400" dirty="0">
                <a:solidFill>
                  <a:srgbClr val="3D3D3D"/>
                </a:solidFill>
                <a:latin typeface="Arial"/>
                <a:cs typeface="Arial"/>
              </a:rPr>
              <a:t>run,</a:t>
            </a:r>
            <a:r>
              <a:rPr sz="2400" spc="-35" dirty="0">
                <a:solidFill>
                  <a:srgbClr val="3D3D3D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3D3D3D"/>
                </a:solidFill>
                <a:latin typeface="Arial"/>
                <a:cs typeface="Arial"/>
              </a:rPr>
              <a:t>etc.)</a:t>
            </a:r>
            <a:endParaRPr sz="2400" dirty="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660"/>
              </a:spcBef>
              <a:buChar char="•"/>
              <a:tabLst>
                <a:tab pos="354965" algn="l"/>
                <a:tab pos="355600" algn="l"/>
              </a:tabLst>
            </a:pPr>
            <a:r>
              <a:rPr sz="2800" dirty="0">
                <a:solidFill>
                  <a:srgbClr val="3D3D3D"/>
                </a:solidFill>
                <a:latin typeface="Arial"/>
                <a:cs typeface="Arial"/>
              </a:rPr>
              <a:t>Y </a:t>
            </a:r>
            <a:r>
              <a:rPr sz="2800" spc="-5" dirty="0">
                <a:solidFill>
                  <a:srgbClr val="3D3D3D"/>
                </a:solidFill>
                <a:latin typeface="Arial"/>
                <a:cs typeface="Arial"/>
              </a:rPr>
              <a:t>axis – </a:t>
            </a:r>
            <a:r>
              <a:rPr sz="2800" dirty="0">
                <a:solidFill>
                  <a:srgbClr val="3D3D3D"/>
                </a:solidFill>
                <a:latin typeface="Arial"/>
                <a:cs typeface="Arial"/>
              </a:rPr>
              <a:t>variable (ex. </a:t>
            </a:r>
            <a:r>
              <a:rPr sz="2800" spc="-5" dirty="0">
                <a:solidFill>
                  <a:srgbClr val="3D3D3D"/>
                </a:solidFill>
                <a:latin typeface="Arial"/>
                <a:cs typeface="Arial"/>
              </a:rPr>
              <a:t>% </a:t>
            </a:r>
            <a:r>
              <a:rPr sz="2800" spc="-30" dirty="0">
                <a:solidFill>
                  <a:srgbClr val="3D3D3D"/>
                </a:solidFill>
                <a:latin typeface="Arial"/>
                <a:cs typeface="Arial"/>
              </a:rPr>
              <a:t>recovery, </a:t>
            </a:r>
            <a:r>
              <a:rPr sz="2800" spc="-5" dirty="0">
                <a:solidFill>
                  <a:srgbClr val="3D3D3D"/>
                </a:solidFill>
                <a:latin typeface="Arial"/>
                <a:cs typeface="Arial"/>
              </a:rPr>
              <a:t>Ct</a:t>
            </a:r>
            <a:r>
              <a:rPr sz="2800" spc="-10" dirty="0">
                <a:solidFill>
                  <a:srgbClr val="3D3D3D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3D3D3D"/>
                </a:solidFill>
                <a:latin typeface="Arial"/>
                <a:cs typeface="Arial"/>
              </a:rPr>
              <a:t>value)</a:t>
            </a:r>
            <a:endParaRPr sz="2800" dirty="0">
              <a:latin typeface="Arial"/>
              <a:cs typeface="Arial"/>
            </a:endParaRPr>
          </a:p>
          <a:p>
            <a:pPr marL="857885">
              <a:lnSpc>
                <a:spcPct val="100000"/>
              </a:lnSpc>
              <a:spcBef>
                <a:spcPts val="2370"/>
              </a:spcBef>
            </a:pPr>
            <a:r>
              <a:rPr sz="1800" i="1" spc="-5" dirty="0">
                <a:solidFill>
                  <a:srgbClr val="3D3D3D"/>
                </a:solidFill>
                <a:latin typeface="Lucida Handwriting"/>
                <a:cs typeface="Lucida Handwriting"/>
              </a:rPr>
              <a:t>y-axis</a:t>
            </a:r>
            <a:endParaRPr sz="1800" dirty="0">
              <a:latin typeface="Lucida Handwriting"/>
              <a:cs typeface="Lucida Handwriting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/>
              <a:t>QMS Quick </a:t>
            </a:r>
            <a:r>
              <a:rPr spc="-5" dirty="0"/>
              <a:t>Learning</a:t>
            </a:r>
            <a:r>
              <a:rPr spc="-35" dirty="0"/>
              <a:t> </a:t>
            </a:r>
            <a:r>
              <a:rPr spc="-5" dirty="0"/>
              <a:t>Activity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5796707" y="5471478"/>
            <a:ext cx="80962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i="1" dirty="0">
                <a:solidFill>
                  <a:srgbClr val="3D3D3D"/>
                </a:solidFill>
                <a:latin typeface="Lucida Handwriting"/>
                <a:cs typeface="Lucida Handwriting"/>
              </a:rPr>
              <a:t>x</a:t>
            </a:r>
            <a:r>
              <a:rPr sz="1800" i="1" spc="-10" dirty="0">
                <a:solidFill>
                  <a:srgbClr val="3D3D3D"/>
                </a:solidFill>
                <a:latin typeface="Lucida Handwriting"/>
                <a:cs typeface="Lucida Handwriting"/>
              </a:rPr>
              <a:t>-</a:t>
            </a:r>
            <a:r>
              <a:rPr sz="1800" i="1" spc="-5" dirty="0">
                <a:solidFill>
                  <a:srgbClr val="3D3D3D"/>
                </a:solidFill>
                <a:latin typeface="Lucida Handwriting"/>
                <a:cs typeface="Lucida Handwriting"/>
              </a:rPr>
              <a:t>a</a:t>
            </a:r>
            <a:r>
              <a:rPr sz="1800" i="1" dirty="0">
                <a:solidFill>
                  <a:srgbClr val="3D3D3D"/>
                </a:solidFill>
                <a:latin typeface="Lucida Handwriting"/>
                <a:cs typeface="Lucida Handwriting"/>
              </a:rPr>
              <a:t>xis</a:t>
            </a:r>
            <a:endParaRPr sz="1800" dirty="0">
              <a:latin typeface="Lucida Handwriting"/>
              <a:cs typeface="Lucida Handwriting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05200" y="5715000"/>
            <a:ext cx="917491" cy="955108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43435" y="445097"/>
            <a:ext cx="605536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5" dirty="0"/>
              <a:t>Parts </a:t>
            </a:r>
            <a:r>
              <a:rPr spc="-5" dirty="0"/>
              <a:t>of </a:t>
            </a:r>
            <a:r>
              <a:rPr dirty="0"/>
              <a:t>a </a:t>
            </a:r>
            <a:r>
              <a:rPr spc="-10" dirty="0"/>
              <a:t>Control </a:t>
            </a:r>
            <a:r>
              <a:rPr spc="15" dirty="0"/>
              <a:t>Chart </a:t>
            </a:r>
            <a:r>
              <a:rPr dirty="0"/>
              <a:t>-</a:t>
            </a:r>
            <a:r>
              <a:rPr spc="-95" dirty="0"/>
              <a:t> </a:t>
            </a:r>
            <a:r>
              <a:rPr spc="-10" dirty="0"/>
              <a:t>Mean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35940" y="1095576"/>
            <a:ext cx="7896859" cy="30607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131445" indent="-342900" algn="just">
              <a:lnSpc>
                <a:spcPct val="100000"/>
              </a:lnSpc>
              <a:spcBef>
                <a:spcPts val="100"/>
              </a:spcBef>
              <a:buChar char="•"/>
              <a:tabLst>
                <a:tab pos="355600" algn="l"/>
              </a:tabLst>
            </a:pPr>
            <a:r>
              <a:rPr sz="2800" dirty="0">
                <a:solidFill>
                  <a:srgbClr val="3D3D3D"/>
                </a:solidFill>
                <a:latin typeface="Arial"/>
                <a:cs typeface="Arial"/>
              </a:rPr>
              <a:t>If </a:t>
            </a:r>
            <a:r>
              <a:rPr sz="2800" spc="-5" dirty="0">
                <a:solidFill>
                  <a:srgbClr val="3D3D3D"/>
                </a:solidFill>
                <a:latin typeface="Arial"/>
                <a:cs typeface="Arial"/>
              </a:rPr>
              <a:t>a </a:t>
            </a:r>
            <a:r>
              <a:rPr lang="en-US" sz="2800" spc="-5" dirty="0">
                <a:solidFill>
                  <a:srgbClr val="3D3D3D"/>
                </a:solidFill>
                <a:latin typeface="Arial"/>
                <a:cs typeface="Arial"/>
              </a:rPr>
              <a:t>RM</a:t>
            </a:r>
            <a:r>
              <a:rPr sz="2800" dirty="0">
                <a:solidFill>
                  <a:srgbClr val="3D3D3D"/>
                </a:solidFill>
                <a:latin typeface="Arial"/>
                <a:cs typeface="Arial"/>
              </a:rPr>
              <a:t> </a:t>
            </a:r>
            <a:r>
              <a:rPr sz="2800" spc="-5" dirty="0">
                <a:solidFill>
                  <a:srgbClr val="3D3D3D"/>
                </a:solidFill>
                <a:latin typeface="Arial"/>
                <a:cs typeface="Arial"/>
              </a:rPr>
              <a:t>is being used </a:t>
            </a:r>
            <a:r>
              <a:rPr sz="2800" dirty="0">
                <a:solidFill>
                  <a:srgbClr val="3D3D3D"/>
                </a:solidFill>
                <a:latin typeface="Arial"/>
                <a:cs typeface="Arial"/>
              </a:rPr>
              <a:t>that </a:t>
            </a:r>
            <a:r>
              <a:rPr sz="2800" spc="-5" dirty="0">
                <a:solidFill>
                  <a:srgbClr val="3D3D3D"/>
                </a:solidFill>
                <a:latin typeface="Arial"/>
                <a:cs typeface="Arial"/>
              </a:rPr>
              <a:t>has a  certified </a:t>
            </a:r>
            <a:r>
              <a:rPr sz="2800" dirty="0">
                <a:solidFill>
                  <a:srgbClr val="3D3D3D"/>
                </a:solidFill>
                <a:latin typeface="Arial"/>
                <a:cs typeface="Arial"/>
              </a:rPr>
              <a:t>value </a:t>
            </a:r>
            <a:r>
              <a:rPr sz="2800" spc="-15" dirty="0">
                <a:solidFill>
                  <a:srgbClr val="3D3D3D"/>
                </a:solidFill>
                <a:latin typeface="Arial"/>
                <a:cs typeface="Arial"/>
              </a:rPr>
              <a:t>with </a:t>
            </a:r>
            <a:r>
              <a:rPr sz="2800" spc="-5" dirty="0">
                <a:solidFill>
                  <a:srgbClr val="3D3D3D"/>
                </a:solidFill>
                <a:latin typeface="Arial"/>
                <a:cs typeface="Arial"/>
              </a:rPr>
              <a:t>statistics </a:t>
            </a:r>
            <a:r>
              <a:rPr sz="2800" dirty="0">
                <a:solidFill>
                  <a:srgbClr val="3D3D3D"/>
                </a:solidFill>
                <a:latin typeface="Arial"/>
                <a:cs typeface="Arial"/>
              </a:rPr>
              <a:t>(i.e. </a:t>
            </a:r>
            <a:r>
              <a:rPr sz="2800" spc="-5" dirty="0">
                <a:solidFill>
                  <a:srgbClr val="3D3D3D"/>
                </a:solidFill>
                <a:latin typeface="Arial"/>
                <a:cs typeface="Arial"/>
              </a:rPr>
              <a:t>an acceptable  </a:t>
            </a:r>
            <a:r>
              <a:rPr sz="2800" dirty="0">
                <a:solidFill>
                  <a:srgbClr val="3D3D3D"/>
                </a:solidFill>
                <a:latin typeface="Arial"/>
                <a:cs typeface="Arial"/>
              </a:rPr>
              <a:t>range </a:t>
            </a:r>
            <a:r>
              <a:rPr sz="2800" spc="-5" dirty="0">
                <a:solidFill>
                  <a:srgbClr val="3D3D3D"/>
                </a:solidFill>
                <a:latin typeface="Arial"/>
                <a:cs typeface="Arial"/>
              </a:rPr>
              <a:t>or </a:t>
            </a:r>
            <a:r>
              <a:rPr sz="2800" dirty="0">
                <a:solidFill>
                  <a:srgbClr val="3D3D3D"/>
                </a:solidFill>
                <a:latin typeface="Arial"/>
                <a:cs typeface="Arial"/>
              </a:rPr>
              <a:t>standard deviation)</a:t>
            </a:r>
            <a:endParaRPr sz="2800" dirty="0">
              <a:latin typeface="Arial"/>
              <a:cs typeface="Arial"/>
            </a:endParaRPr>
          </a:p>
          <a:p>
            <a:pPr marL="762000" lvl="1" indent="-345440">
              <a:lnSpc>
                <a:spcPct val="100000"/>
              </a:lnSpc>
              <a:spcBef>
                <a:spcPts val="600"/>
              </a:spcBef>
              <a:buChar char="–"/>
              <a:tabLst>
                <a:tab pos="761365" algn="l"/>
                <a:tab pos="762000" algn="l"/>
              </a:tabLst>
            </a:pPr>
            <a:r>
              <a:rPr sz="2400" dirty="0">
                <a:solidFill>
                  <a:srgbClr val="3D3D3D"/>
                </a:solidFill>
                <a:latin typeface="Arial"/>
                <a:cs typeface="Arial"/>
              </a:rPr>
              <a:t>Use </a:t>
            </a:r>
            <a:r>
              <a:rPr sz="2400" spc="-5" dirty="0">
                <a:solidFill>
                  <a:srgbClr val="3D3D3D"/>
                </a:solidFill>
                <a:latin typeface="Arial"/>
                <a:cs typeface="Arial"/>
              </a:rPr>
              <a:t>given</a:t>
            </a:r>
            <a:r>
              <a:rPr sz="2400" spc="5" dirty="0">
                <a:solidFill>
                  <a:srgbClr val="3D3D3D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3D3D3D"/>
                </a:solidFill>
                <a:latin typeface="Arial"/>
                <a:cs typeface="Arial"/>
              </a:rPr>
              <a:t>mean</a:t>
            </a:r>
            <a:endParaRPr sz="2400" dirty="0">
              <a:latin typeface="Arial"/>
              <a:cs typeface="Arial"/>
            </a:endParaRPr>
          </a:p>
          <a:p>
            <a:pPr marL="762000" marR="5080" lvl="1" indent="-345440">
              <a:lnSpc>
                <a:spcPct val="100000"/>
              </a:lnSpc>
              <a:spcBef>
                <a:spcPts val="560"/>
              </a:spcBef>
              <a:buChar char="–"/>
              <a:tabLst>
                <a:tab pos="761365" algn="l"/>
                <a:tab pos="762000" algn="l"/>
              </a:tabLst>
            </a:pPr>
            <a:r>
              <a:rPr sz="2400" spc="-5" dirty="0">
                <a:solidFill>
                  <a:srgbClr val="3D3D3D"/>
                </a:solidFill>
                <a:latin typeface="Arial"/>
                <a:cs typeface="Arial"/>
              </a:rPr>
              <a:t>After ~20 </a:t>
            </a:r>
            <a:r>
              <a:rPr sz="2400" dirty="0">
                <a:solidFill>
                  <a:srgbClr val="3D3D3D"/>
                </a:solidFill>
                <a:latin typeface="Arial"/>
                <a:cs typeface="Arial"/>
              </a:rPr>
              <a:t>point </a:t>
            </a:r>
            <a:r>
              <a:rPr sz="2400" spc="-10" dirty="0">
                <a:solidFill>
                  <a:srgbClr val="3D3D3D"/>
                </a:solidFill>
                <a:latin typeface="Arial"/>
                <a:cs typeface="Arial"/>
              </a:rPr>
              <a:t>have </a:t>
            </a:r>
            <a:r>
              <a:rPr sz="2400" spc="-5" dirty="0">
                <a:solidFill>
                  <a:srgbClr val="3D3D3D"/>
                </a:solidFill>
                <a:latin typeface="Arial"/>
                <a:cs typeface="Arial"/>
              </a:rPr>
              <a:t>been </a:t>
            </a:r>
            <a:r>
              <a:rPr sz="2400" dirty="0">
                <a:solidFill>
                  <a:srgbClr val="3D3D3D"/>
                </a:solidFill>
                <a:latin typeface="Arial"/>
                <a:cs typeface="Arial"/>
              </a:rPr>
              <a:t>run, </a:t>
            </a:r>
            <a:r>
              <a:rPr sz="2400" spc="-5" dirty="0">
                <a:solidFill>
                  <a:srgbClr val="3D3D3D"/>
                </a:solidFill>
                <a:latin typeface="Arial"/>
                <a:cs typeface="Arial"/>
              </a:rPr>
              <a:t>recalculate </a:t>
            </a:r>
            <a:r>
              <a:rPr sz="2400" dirty="0">
                <a:solidFill>
                  <a:srgbClr val="3D3D3D"/>
                </a:solidFill>
                <a:latin typeface="Arial"/>
                <a:cs typeface="Arial"/>
              </a:rPr>
              <a:t>using </a:t>
            </a:r>
            <a:r>
              <a:rPr sz="2400" spc="-15" dirty="0">
                <a:solidFill>
                  <a:srgbClr val="3D3D3D"/>
                </a:solidFill>
                <a:latin typeface="Arial"/>
                <a:cs typeface="Arial"/>
              </a:rPr>
              <a:t>own  </a:t>
            </a:r>
            <a:r>
              <a:rPr sz="2400" dirty="0">
                <a:solidFill>
                  <a:srgbClr val="3D3D3D"/>
                </a:solidFill>
                <a:latin typeface="Arial"/>
                <a:cs typeface="Arial"/>
              </a:rPr>
              <a:t>in-house</a:t>
            </a:r>
            <a:r>
              <a:rPr sz="2400" spc="-30" dirty="0">
                <a:solidFill>
                  <a:srgbClr val="3D3D3D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3D3D3D"/>
                </a:solidFill>
                <a:latin typeface="Arial"/>
                <a:cs typeface="Arial"/>
              </a:rPr>
              <a:t>statistics</a:t>
            </a:r>
            <a:endParaRPr sz="2400" dirty="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660"/>
              </a:spcBef>
              <a:buChar char="•"/>
              <a:tabLst>
                <a:tab pos="354965" algn="l"/>
                <a:tab pos="355600" algn="l"/>
              </a:tabLst>
            </a:pPr>
            <a:r>
              <a:rPr sz="2800" dirty="0">
                <a:solidFill>
                  <a:srgbClr val="3D3D3D"/>
                </a:solidFill>
                <a:latin typeface="Arial"/>
                <a:cs typeface="Arial"/>
              </a:rPr>
              <a:t>If </a:t>
            </a:r>
            <a:r>
              <a:rPr sz="2800" spc="-5" dirty="0">
                <a:solidFill>
                  <a:srgbClr val="3D3D3D"/>
                </a:solidFill>
                <a:latin typeface="Arial"/>
                <a:cs typeface="Arial"/>
              </a:rPr>
              <a:t>a spiked sample or in</a:t>
            </a:r>
            <a:r>
              <a:rPr lang="en-US" sz="2800" spc="-5" dirty="0">
                <a:solidFill>
                  <a:srgbClr val="3D3D3D"/>
                </a:solidFill>
                <a:latin typeface="Arial"/>
                <a:cs typeface="Arial"/>
              </a:rPr>
              <a:t>-</a:t>
            </a:r>
            <a:r>
              <a:rPr sz="2800" spc="-5" dirty="0">
                <a:solidFill>
                  <a:srgbClr val="3D3D3D"/>
                </a:solidFill>
                <a:latin typeface="Arial"/>
                <a:cs typeface="Arial"/>
              </a:rPr>
              <a:t>house </a:t>
            </a:r>
            <a:r>
              <a:rPr sz="2800" dirty="0">
                <a:solidFill>
                  <a:srgbClr val="3D3D3D"/>
                </a:solidFill>
                <a:latin typeface="Arial"/>
                <a:cs typeface="Arial"/>
              </a:rPr>
              <a:t>material </a:t>
            </a:r>
            <a:r>
              <a:rPr sz="2800" spc="-5" dirty="0">
                <a:solidFill>
                  <a:srgbClr val="3D3D3D"/>
                </a:solidFill>
                <a:latin typeface="Arial"/>
                <a:cs typeface="Arial"/>
              </a:rPr>
              <a:t>is</a:t>
            </a:r>
            <a:r>
              <a:rPr sz="2800" spc="70" dirty="0">
                <a:solidFill>
                  <a:srgbClr val="3D3D3D"/>
                </a:solidFill>
                <a:latin typeface="Arial"/>
                <a:cs typeface="Arial"/>
              </a:rPr>
              <a:t> </a:t>
            </a:r>
            <a:r>
              <a:rPr sz="2800" spc="-5" dirty="0">
                <a:solidFill>
                  <a:srgbClr val="3D3D3D"/>
                </a:solidFill>
                <a:latin typeface="Arial"/>
                <a:cs typeface="Arial"/>
              </a:rPr>
              <a:t>being</a:t>
            </a:r>
            <a:endParaRPr sz="2800" dirty="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78839" y="4130876"/>
            <a:ext cx="4904105" cy="15519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800" spc="-5" dirty="0">
                <a:solidFill>
                  <a:srgbClr val="3D3D3D"/>
                </a:solidFill>
                <a:latin typeface="Arial"/>
                <a:cs typeface="Arial"/>
              </a:rPr>
              <a:t>used</a:t>
            </a:r>
            <a:endParaRPr sz="2800" dirty="0">
              <a:latin typeface="Arial"/>
              <a:cs typeface="Arial"/>
            </a:endParaRPr>
          </a:p>
          <a:p>
            <a:pPr marL="419100" marR="5080" indent="-292735">
              <a:lnSpc>
                <a:spcPct val="100000"/>
              </a:lnSpc>
              <a:spcBef>
                <a:spcPts val="20"/>
              </a:spcBef>
            </a:pPr>
            <a:r>
              <a:rPr sz="2400" spc="-5" dirty="0">
                <a:solidFill>
                  <a:srgbClr val="3D3D3D"/>
                </a:solidFill>
                <a:latin typeface="Arial"/>
                <a:cs typeface="Arial"/>
              </a:rPr>
              <a:t>– </a:t>
            </a:r>
            <a:r>
              <a:rPr sz="2400" dirty="0">
                <a:solidFill>
                  <a:srgbClr val="3D3D3D"/>
                </a:solidFill>
                <a:latin typeface="Arial"/>
                <a:cs typeface="Arial"/>
              </a:rPr>
              <a:t>Run </a:t>
            </a:r>
            <a:r>
              <a:rPr sz="2400" spc="-5" dirty="0">
                <a:solidFill>
                  <a:srgbClr val="3D3D3D"/>
                </a:solidFill>
                <a:latin typeface="Arial"/>
                <a:cs typeface="Arial"/>
              </a:rPr>
              <a:t>~20 times </a:t>
            </a:r>
            <a:r>
              <a:rPr sz="2400" dirty="0">
                <a:solidFill>
                  <a:srgbClr val="3D3D3D"/>
                </a:solidFill>
                <a:latin typeface="Arial"/>
                <a:cs typeface="Arial"/>
              </a:rPr>
              <a:t>(using all </a:t>
            </a:r>
            <a:r>
              <a:rPr sz="2400" spc="-10" dirty="0">
                <a:solidFill>
                  <a:srgbClr val="3D3D3D"/>
                </a:solidFill>
                <a:latin typeface="Arial"/>
                <a:cs typeface="Arial"/>
              </a:rPr>
              <a:t>analysts  </a:t>
            </a:r>
            <a:r>
              <a:rPr sz="2400" spc="-5" dirty="0">
                <a:solidFill>
                  <a:srgbClr val="3D3D3D"/>
                </a:solidFill>
                <a:latin typeface="Arial"/>
                <a:cs typeface="Arial"/>
              </a:rPr>
              <a:t>that </a:t>
            </a:r>
            <a:r>
              <a:rPr sz="2400" spc="-10" dirty="0">
                <a:solidFill>
                  <a:srgbClr val="3D3D3D"/>
                </a:solidFill>
                <a:latin typeface="Arial"/>
                <a:cs typeface="Arial"/>
              </a:rPr>
              <a:t>will </a:t>
            </a:r>
            <a:r>
              <a:rPr sz="2400" spc="-5" dirty="0">
                <a:solidFill>
                  <a:srgbClr val="3D3D3D"/>
                </a:solidFill>
                <a:latin typeface="Arial"/>
                <a:cs typeface="Arial"/>
              </a:rPr>
              <a:t>be </a:t>
            </a:r>
            <a:r>
              <a:rPr sz="2400" dirty="0">
                <a:solidFill>
                  <a:srgbClr val="3D3D3D"/>
                </a:solidFill>
                <a:latin typeface="Arial"/>
                <a:cs typeface="Arial"/>
              </a:rPr>
              <a:t>running </a:t>
            </a:r>
            <a:r>
              <a:rPr sz="2400" spc="-5" dirty="0">
                <a:solidFill>
                  <a:srgbClr val="3D3D3D"/>
                </a:solidFill>
                <a:latin typeface="Arial"/>
                <a:cs typeface="Arial"/>
              </a:rPr>
              <a:t>the </a:t>
            </a:r>
            <a:r>
              <a:rPr sz="2400" spc="-10" dirty="0">
                <a:solidFill>
                  <a:srgbClr val="3D3D3D"/>
                </a:solidFill>
                <a:latin typeface="Arial"/>
                <a:cs typeface="Arial"/>
              </a:rPr>
              <a:t>analysis  </a:t>
            </a:r>
            <a:r>
              <a:rPr sz="2400" spc="-5" dirty="0">
                <a:solidFill>
                  <a:srgbClr val="3D3D3D"/>
                </a:solidFill>
                <a:latin typeface="Arial"/>
                <a:cs typeface="Arial"/>
              </a:rPr>
              <a:t>on</a:t>
            </a:r>
            <a:r>
              <a:rPr sz="2400" spc="-10" dirty="0">
                <a:solidFill>
                  <a:srgbClr val="3D3D3D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3D3D3D"/>
                </a:solidFill>
                <a:latin typeface="Arial"/>
                <a:cs typeface="Arial"/>
              </a:rPr>
              <a:t>samples)</a:t>
            </a:r>
            <a:endParaRPr sz="2400" dirty="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6034153" y="4686294"/>
            <a:ext cx="7620" cy="1321435"/>
          </a:xfrm>
          <a:custGeom>
            <a:avLst/>
            <a:gdLst/>
            <a:ahLst/>
            <a:cxnLst/>
            <a:rect l="l" t="t" r="r" b="b"/>
            <a:pathLst>
              <a:path w="7620" h="1321435">
                <a:moveTo>
                  <a:pt x="7340" y="1321320"/>
                </a:moveTo>
                <a:lnTo>
                  <a:pt x="0" y="0"/>
                </a:lnTo>
              </a:path>
            </a:pathLst>
          </a:custGeom>
          <a:ln w="27940">
            <a:solidFill>
              <a:srgbClr val="3D3D3D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6" name="object 6"/>
          <p:cNvSpPr/>
          <p:nvPr/>
        </p:nvSpPr>
        <p:spPr>
          <a:xfrm>
            <a:off x="5992322" y="4616451"/>
            <a:ext cx="83820" cy="84455"/>
          </a:xfrm>
          <a:custGeom>
            <a:avLst/>
            <a:gdLst/>
            <a:ahLst/>
            <a:cxnLst/>
            <a:rect l="l" t="t" r="r" b="b"/>
            <a:pathLst>
              <a:path w="83820" h="84454">
                <a:moveTo>
                  <a:pt x="41452" y="0"/>
                </a:moveTo>
                <a:lnTo>
                  <a:pt x="0" y="84048"/>
                </a:lnTo>
                <a:lnTo>
                  <a:pt x="83820" y="83591"/>
                </a:lnTo>
                <a:lnTo>
                  <a:pt x="41452" y="0"/>
                </a:lnTo>
                <a:close/>
              </a:path>
            </a:pathLst>
          </a:custGeom>
          <a:solidFill>
            <a:srgbClr val="3D3D3D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7" name="object 7"/>
          <p:cNvSpPr/>
          <p:nvPr/>
        </p:nvSpPr>
        <p:spPr>
          <a:xfrm>
            <a:off x="6041390" y="5991063"/>
            <a:ext cx="2255520" cy="15875"/>
          </a:xfrm>
          <a:custGeom>
            <a:avLst/>
            <a:gdLst/>
            <a:ahLst/>
            <a:cxnLst/>
            <a:rect l="l" t="t" r="r" b="b"/>
            <a:pathLst>
              <a:path w="2255520" h="15875">
                <a:moveTo>
                  <a:pt x="0" y="15443"/>
                </a:moveTo>
                <a:lnTo>
                  <a:pt x="2255215" y="0"/>
                </a:lnTo>
              </a:path>
            </a:pathLst>
          </a:custGeom>
          <a:ln w="27940">
            <a:solidFill>
              <a:srgbClr val="C0000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8" name="object 8"/>
          <p:cNvSpPr/>
          <p:nvPr/>
        </p:nvSpPr>
        <p:spPr>
          <a:xfrm>
            <a:off x="8282351" y="5949256"/>
            <a:ext cx="84455" cy="83820"/>
          </a:xfrm>
          <a:custGeom>
            <a:avLst/>
            <a:gdLst/>
            <a:ahLst/>
            <a:cxnLst/>
            <a:rect l="l" t="t" r="r" b="b"/>
            <a:pathLst>
              <a:path w="84454" h="83820">
                <a:moveTo>
                  <a:pt x="0" y="0"/>
                </a:moveTo>
                <a:lnTo>
                  <a:pt x="571" y="83819"/>
                </a:lnTo>
                <a:lnTo>
                  <a:pt x="84099" y="41338"/>
                </a:lnTo>
                <a:lnTo>
                  <a:pt x="0" y="0"/>
                </a:lnTo>
                <a:close/>
              </a:path>
            </a:pathLst>
          </a:custGeom>
          <a:solidFill>
            <a:srgbClr val="C0000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9" name="object 9"/>
          <p:cNvSpPr txBox="1"/>
          <p:nvPr/>
        </p:nvSpPr>
        <p:spPr>
          <a:xfrm>
            <a:off x="5892063" y="4437379"/>
            <a:ext cx="54165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i="1" spc="5" dirty="0">
                <a:solidFill>
                  <a:srgbClr val="3D3D3D"/>
                </a:solidFill>
                <a:latin typeface="Lucida Handwriting"/>
                <a:cs typeface="Lucida Handwriting"/>
              </a:rPr>
              <a:t>y</a:t>
            </a:r>
            <a:r>
              <a:rPr sz="1200" i="1" dirty="0">
                <a:solidFill>
                  <a:srgbClr val="3D3D3D"/>
                </a:solidFill>
                <a:latin typeface="Lucida Handwriting"/>
                <a:cs typeface="Lucida Handwriting"/>
              </a:rPr>
              <a:t>-</a:t>
            </a:r>
            <a:r>
              <a:rPr sz="1200" i="1" spc="-10" dirty="0">
                <a:solidFill>
                  <a:srgbClr val="3D3D3D"/>
                </a:solidFill>
                <a:latin typeface="Lucida Handwriting"/>
                <a:cs typeface="Lucida Handwriting"/>
              </a:rPr>
              <a:t>a</a:t>
            </a:r>
            <a:r>
              <a:rPr sz="1200" i="1" spc="5" dirty="0">
                <a:solidFill>
                  <a:srgbClr val="3D3D3D"/>
                </a:solidFill>
                <a:latin typeface="Lucida Handwriting"/>
                <a:cs typeface="Lucida Handwriting"/>
              </a:rPr>
              <a:t>xis</a:t>
            </a:r>
            <a:endParaRPr sz="1200" dirty="0">
              <a:latin typeface="Lucida Handwriting"/>
              <a:cs typeface="Lucida Handwriting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6066790" y="5325109"/>
            <a:ext cx="2406650" cy="0"/>
          </a:xfrm>
          <a:custGeom>
            <a:avLst/>
            <a:gdLst/>
            <a:ahLst/>
            <a:cxnLst/>
            <a:rect l="l" t="t" r="r" b="b"/>
            <a:pathLst>
              <a:path w="2406650">
                <a:moveTo>
                  <a:pt x="0" y="0"/>
                </a:moveTo>
                <a:lnTo>
                  <a:pt x="2406167" y="0"/>
                </a:lnTo>
              </a:path>
            </a:pathLst>
          </a:custGeom>
          <a:ln w="27940">
            <a:solidFill>
              <a:srgbClr val="008000"/>
            </a:solidFill>
            <a:prstDash val="sysDash"/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1" name="object 11"/>
          <p:cNvSpPr txBox="1"/>
          <p:nvPr/>
        </p:nvSpPr>
        <p:spPr>
          <a:xfrm>
            <a:off x="7356083" y="5396248"/>
            <a:ext cx="5975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3D3D3D"/>
                </a:solidFill>
                <a:latin typeface="Arial"/>
                <a:cs typeface="Arial"/>
              </a:rPr>
              <a:t>M</a:t>
            </a:r>
            <a:r>
              <a:rPr sz="1800" spc="-10" dirty="0">
                <a:solidFill>
                  <a:srgbClr val="3D3D3D"/>
                </a:solidFill>
                <a:latin typeface="Arial"/>
                <a:cs typeface="Arial"/>
              </a:rPr>
              <a:t>ea</a:t>
            </a:r>
            <a:r>
              <a:rPr sz="1800" spc="-5" dirty="0">
                <a:solidFill>
                  <a:srgbClr val="3D3D3D"/>
                </a:solidFill>
                <a:latin typeface="Arial"/>
                <a:cs typeface="Arial"/>
              </a:rPr>
              <a:t>n</a:t>
            </a:r>
            <a:endParaRPr sz="1800" dirty="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6746841" y="5917120"/>
            <a:ext cx="2218055" cy="569595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R="5080" algn="r">
              <a:lnSpc>
                <a:spcPct val="100000"/>
              </a:lnSpc>
              <a:spcBef>
                <a:spcPts val="130"/>
              </a:spcBef>
            </a:pPr>
            <a:r>
              <a:rPr sz="1200" i="1" spc="5" dirty="0">
                <a:solidFill>
                  <a:srgbClr val="3D3D3D"/>
                </a:solidFill>
                <a:latin typeface="Lucida Handwriting"/>
                <a:cs typeface="Lucida Handwriting"/>
              </a:rPr>
              <a:t>x</a:t>
            </a:r>
            <a:r>
              <a:rPr sz="1200" i="1" dirty="0">
                <a:solidFill>
                  <a:srgbClr val="3D3D3D"/>
                </a:solidFill>
                <a:latin typeface="Lucida Handwriting"/>
                <a:cs typeface="Lucida Handwriting"/>
              </a:rPr>
              <a:t>-</a:t>
            </a:r>
            <a:r>
              <a:rPr sz="1200" i="1" spc="-10" dirty="0">
                <a:solidFill>
                  <a:srgbClr val="3D3D3D"/>
                </a:solidFill>
                <a:latin typeface="Lucida Handwriting"/>
                <a:cs typeface="Lucida Handwriting"/>
              </a:rPr>
              <a:t>a</a:t>
            </a:r>
            <a:r>
              <a:rPr sz="1200" i="1" spc="5" dirty="0">
                <a:solidFill>
                  <a:srgbClr val="3D3D3D"/>
                </a:solidFill>
                <a:latin typeface="Lucida Handwriting"/>
                <a:cs typeface="Lucida Handwriting"/>
              </a:rPr>
              <a:t>xis</a:t>
            </a:r>
            <a:endParaRPr sz="1200" dirty="0">
              <a:latin typeface="Lucida Handwriting"/>
              <a:cs typeface="Lucida Handwriting"/>
            </a:endParaRPr>
          </a:p>
          <a:p>
            <a:pPr marL="12700">
              <a:lnSpc>
                <a:spcPct val="100000"/>
              </a:lnSpc>
              <a:spcBef>
                <a:spcPts val="1350"/>
              </a:spcBef>
            </a:pPr>
            <a:r>
              <a:rPr sz="1200" dirty="0">
                <a:solidFill>
                  <a:srgbClr val="00A0AF"/>
                </a:solidFill>
                <a:latin typeface="Franklin Gothic Medium"/>
                <a:cs typeface="Franklin Gothic Medium"/>
              </a:rPr>
              <a:t>QMS Quick </a:t>
            </a:r>
            <a:r>
              <a:rPr sz="1200" spc="-5" dirty="0">
                <a:solidFill>
                  <a:srgbClr val="00A0AF"/>
                </a:solidFill>
                <a:latin typeface="Franklin Gothic Medium"/>
                <a:cs typeface="Franklin Gothic Medium"/>
              </a:rPr>
              <a:t>Learning</a:t>
            </a:r>
            <a:r>
              <a:rPr sz="1200" spc="5" dirty="0">
                <a:solidFill>
                  <a:srgbClr val="00A0AF"/>
                </a:solidFill>
                <a:latin typeface="Franklin Gothic Medium"/>
                <a:cs typeface="Franklin Gothic Medium"/>
              </a:rPr>
              <a:t> </a:t>
            </a:r>
            <a:r>
              <a:rPr sz="1200" spc="-5" dirty="0">
                <a:solidFill>
                  <a:srgbClr val="00A0AF"/>
                </a:solidFill>
                <a:latin typeface="Franklin Gothic Medium"/>
                <a:cs typeface="Franklin Gothic Medium"/>
              </a:rPr>
              <a:t>Activity</a:t>
            </a:r>
            <a:endParaRPr sz="1200" dirty="0">
              <a:latin typeface="Franklin Gothic Medium"/>
              <a:cs typeface="Franklin Gothic Medium"/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05200" y="5715000"/>
            <a:ext cx="917491" cy="955108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49416" y="66386"/>
            <a:ext cx="6003290" cy="1244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4000" dirty="0"/>
              <a:t>Parts of a </a:t>
            </a:r>
            <a:r>
              <a:rPr sz="4000" spc="-10" dirty="0"/>
              <a:t>Control </a:t>
            </a:r>
            <a:r>
              <a:rPr sz="4000" spc="10" dirty="0"/>
              <a:t>Chart </a:t>
            </a:r>
            <a:r>
              <a:rPr sz="4000" dirty="0"/>
              <a:t>–  </a:t>
            </a:r>
            <a:r>
              <a:rPr sz="4000" spc="-10" dirty="0"/>
              <a:t>Upper/Lower Control</a:t>
            </a:r>
            <a:r>
              <a:rPr sz="4000" spc="-55" dirty="0"/>
              <a:t> </a:t>
            </a:r>
            <a:r>
              <a:rPr sz="4000" spc="-5" dirty="0"/>
              <a:t>Limits</a:t>
            </a:r>
            <a:endParaRPr sz="4000" dirty="0"/>
          </a:p>
        </p:txBody>
      </p:sp>
      <p:sp>
        <p:nvSpPr>
          <p:cNvPr id="3" name="object 3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5080" indent="-342900">
              <a:lnSpc>
                <a:spcPct val="100000"/>
              </a:lnSpc>
              <a:spcBef>
                <a:spcPts val="100"/>
              </a:spcBef>
              <a:buChar char="•"/>
              <a:tabLst>
                <a:tab pos="354965" algn="l"/>
                <a:tab pos="355600" algn="l"/>
              </a:tabLst>
            </a:pPr>
            <a:r>
              <a:rPr spc="-5" dirty="0"/>
              <a:t>Calculate </a:t>
            </a:r>
            <a:r>
              <a:rPr dirty="0"/>
              <a:t>standard deviation </a:t>
            </a:r>
            <a:r>
              <a:rPr spc="-5" dirty="0"/>
              <a:t>(STD) </a:t>
            </a:r>
            <a:r>
              <a:rPr dirty="0"/>
              <a:t>of </a:t>
            </a:r>
            <a:r>
              <a:rPr spc="-5" dirty="0"/>
              <a:t>points  used </a:t>
            </a:r>
            <a:r>
              <a:rPr dirty="0"/>
              <a:t>to determine</a:t>
            </a:r>
            <a:r>
              <a:rPr spc="5" dirty="0"/>
              <a:t> </a:t>
            </a:r>
            <a:r>
              <a:rPr dirty="0"/>
              <a:t>mean</a:t>
            </a:r>
          </a:p>
          <a:p>
            <a:pPr marL="355600" indent="-342900">
              <a:lnSpc>
                <a:spcPct val="100000"/>
              </a:lnSpc>
              <a:spcBef>
                <a:spcPts val="680"/>
              </a:spcBef>
              <a:buChar char="•"/>
              <a:tabLst>
                <a:tab pos="354965" algn="l"/>
                <a:tab pos="355600" algn="l"/>
              </a:tabLst>
            </a:pPr>
            <a:r>
              <a:rPr spc="-5" dirty="0"/>
              <a:t>Upper and </a:t>
            </a:r>
            <a:r>
              <a:rPr spc="-15" dirty="0"/>
              <a:t>lower </a:t>
            </a:r>
            <a:r>
              <a:rPr dirty="0"/>
              <a:t>control</a:t>
            </a:r>
            <a:r>
              <a:rPr spc="100" dirty="0"/>
              <a:t> </a:t>
            </a:r>
            <a:r>
              <a:rPr spc="-5" dirty="0"/>
              <a:t>limits</a:t>
            </a:r>
          </a:p>
          <a:p>
            <a:pPr marL="756920" lvl="1" indent="-287020">
              <a:lnSpc>
                <a:spcPct val="100000"/>
              </a:lnSpc>
              <a:spcBef>
                <a:spcPts val="580"/>
              </a:spcBef>
              <a:buChar char="–"/>
              <a:tabLst>
                <a:tab pos="756920" algn="l"/>
              </a:tabLst>
            </a:pPr>
            <a:r>
              <a:rPr sz="2400" spc="-5" dirty="0">
                <a:solidFill>
                  <a:srgbClr val="3D3D3D"/>
                </a:solidFill>
                <a:latin typeface="Arial"/>
                <a:cs typeface="Arial"/>
              </a:rPr>
              <a:t>calculated by multiplying the STD </a:t>
            </a:r>
            <a:r>
              <a:rPr sz="2400" dirty="0">
                <a:solidFill>
                  <a:srgbClr val="3D3D3D"/>
                </a:solidFill>
                <a:latin typeface="Arial"/>
                <a:cs typeface="Arial"/>
              </a:rPr>
              <a:t>x</a:t>
            </a:r>
            <a:r>
              <a:rPr sz="2400" spc="20" dirty="0">
                <a:solidFill>
                  <a:srgbClr val="3D3D3D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3D3D3D"/>
                </a:solidFill>
                <a:latin typeface="Arial"/>
                <a:cs typeface="Arial"/>
              </a:rPr>
              <a:t>3</a:t>
            </a:r>
            <a:endParaRPr sz="2400" dirty="0">
              <a:latin typeface="Arial"/>
              <a:cs typeface="Arial"/>
            </a:endParaRPr>
          </a:p>
          <a:p>
            <a:pPr marL="756920" lvl="1" indent="-287020">
              <a:lnSpc>
                <a:spcPct val="100000"/>
              </a:lnSpc>
              <a:spcBef>
                <a:spcPts val="1200"/>
              </a:spcBef>
              <a:buChar char="–"/>
              <a:tabLst>
                <a:tab pos="756920" algn="l"/>
              </a:tabLst>
            </a:pPr>
            <a:r>
              <a:rPr sz="2400" spc="-5" dirty="0">
                <a:solidFill>
                  <a:srgbClr val="3D3D3D"/>
                </a:solidFill>
                <a:latin typeface="Arial"/>
                <a:cs typeface="Arial"/>
              </a:rPr>
              <a:t>Add (STD </a:t>
            </a:r>
            <a:r>
              <a:rPr sz="2400" dirty="0">
                <a:solidFill>
                  <a:srgbClr val="3D3D3D"/>
                </a:solidFill>
                <a:latin typeface="Arial"/>
                <a:cs typeface="Arial"/>
              </a:rPr>
              <a:t>x </a:t>
            </a:r>
            <a:r>
              <a:rPr sz="2400" spc="-5" dirty="0">
                <a:solidFill>
                  <a:srgbClr val="3D3D3D"/>
                </a:solidFill>
                <a:latin typeface="Arial"/>
                <a:cs typeface="Arial"/>
              </a:rPr>
              <a:t>3) to</a:t>
            </a:r>
            <a:r>
              <a:rPr sz="2400" spc="-25" dirty="0">
                <a:solidFill>
                  <a:srgbClr val="3D3D3D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3D3D3D"/>
                </a:solidFill>
                <a:latin typeface="Arial"/>
                <a:cs typeface="Arial"/>
              </a:rPr>
              <a:t>mean</a:t>
            </a:r>
            <a:endParaRPr sz="2400" dirty="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25706" y="3490143"/>
            <a:ext cx="3149600" cy="1793239"/>
          </a:xfrm>
          <a:prstGeom prst="rect">
            <a:avLst/>
          </a:prstGeom>
        </p:spPr>
        <p:txBody>
          <a:bodyPr vert="horz" wrap="square" lIns="0" tIns="165100" rIns="0" bIns="0" rtlCol="0">
            <a:spAutoFit/>
          </a:bodyPr>
          <a:lstStyle/>
          <a:p>
            <a:pPr marL="304800">
              <a:lnSpc>
                <a:spcPct val="100000"/>
              </a:lnSpc>
              <a:spcBef>
                <a:spcPts val="1300"/>
              </a:spcBef>
            </a:pPr>
            <a:r>
              <a:rPr sz="2400" dirty="0">
                <a:solidFill>
                  <a:srgbClr val="3D3D3D"/>
                </a:solidFill>
                <a:latin typeface="Arial"/>
                <a:cs typeface="Arial"/>
              </a:rPr>
              <a:t>(Upper </a:t>
            </a:r>
            <a:r>
              <a:rPr sz="2400" spc="-5" dirty="0">
                <a:solidFill>
                  <a:srgbClr val="3D3D3D"/>
                </a:solidFill>
                <a:latin typeface="Arial"/>
                <a:cs typeface="Arial"/>
              </a:rPr>
              <a:t>Control</a:t>
            </a:r>
            <a:r>
              <a:rPr sz="2400" spc="-65" dirty="0">
                <a:solidFill>
                  <a:srgbClr val="3D3D3D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3D3D3D"/>
                </a:solidFill>
                <a:latin typeface="Arial"/>
                <a:cs typeface="Arial"/>
              </a:rPr>
              <a:t>Limit)</a:t>
            </a:r>
            <a:endParaRPr sz="2400" dirty="0">
              <a:latin typeface="Arial"/>
              <a:cs typeface="Arial"/>
            </a:endParaRPr>
          </a:p>
          <a:p>
            <a:pPr marL="304800" marR="319405" indent="-292735">
              <a:lnSpc>
                <a:spcPct val="100000"/>
              </a:lnSpc>
              <a:spcBef>
                <a:spcPts val="1200"/>
              </a:spcBef>
            </a:pPr>
            <a:r>
              <a:rPr sz="2400" spc="-5" dirty="0">
                <a:solidFill>
                  <a:srgbClr val="3D3D3D"/>
                </a:solidFill>
                <a:latin typeface="Arial"/>
                <a:cs typeface="Arial"/>
              </a:rPr>
              <a:t>– </a:t>
            </a:r>
            <a:r>
              <a:rPr sz="2400" dirty="0">
                <a:solidFill>
                  <a:srgbClr val="3D3D3D"/>
                </a:solidFill>
                <a:latin typeface="Arial"/>
                <a:cs typeface="Arial"/>
              </a:rPr>
              <a:t>Subtract </a:t>
            </a:r>
            <a:r>
              <a:rPr sz="2400" spc="-5" dirty="0">
                <a:solidFill>
                  <a:srgbClr val="3D3D3D"/>
                </a:solidFill>
                <a:latin typeface="Arial"/>
                <a:cs typeface="Arial"/>
              </a:rPr>
              <a:t>(STD </a:t>
            </a:r>
            <a:r>
              <a:rPr sz="2400" dirty="0">
                <a:solidFill>
                  <a:srgbClr val="3D3D3D"/>
                </a:solidFill>
                <a:latin typeface="Arial"/>
                <a:cs typeface="Arial"/>
              </a:rPr>
              <a:t>x 3)  </a:t>
            </a:r>
            <a:r>
              <a:rPr sz="2400" spc="-5" dirty="0">
                <a:solidFill>
                  <a:srgbClr val="3D3D3D"/>
                </a:solidFill>
                <a:latin typeface="Arial"/>
                <a:cs typeface="Arial"/>
              </a:rPr>
              <a:t>from</a:t>
            </a:r>
            <a:r>
              <a:rPr sz="2400" spc="-20" dirty="0">
                <a:solidFill>
                  <a:srgbClr val="3D3D3D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3D3D3D"/>
                </a:solidFill>
                <a:latin typeface="Arial"/>
                <a:cs typeface="Arial"/>
              </a:rPr>
              <a:t>mean</a:t>
            </a:r>
            <a:endParaRPr sz="2400" dirty="0">
              <a:latin typeface="Arial"/>
              <a:cs typeface="Arial"/>
            </a:endParaRPr>
          </a:p>
          <a:p>
            <a:pPr marL="304800">
              <a:lnSpc>
                <a:spcPct val="100000"/>
              </a:lnSpc>
            </a:pPr>
            <a:r>
              <a:rPr sz="2400" spc="-10" dirty="0">
                <a:solidFill>
                  <a:srgbClr val="3D3D3D"/>
                </a:solidFill>
                <a:latin typeface="Arial"/>
                <a:cs typeface="Arial"/>
              </a:rPr>
              <a:t>(Lower </a:t>
            </a:r>
            <a:r>
              <a:rPr sz="2400" spc="-5" dirty="0">
                <a:solidFill>
                  <a:srgbClr val="3D3D3D"/>
                </a:solidFill>
                <a:latin typeface="Arial"/>
                <a:cs typeface="Arial"/>
              </a:rPr>
              <a:t>Control</a:t>
            </a:r>
            <a:r>
              <a:rPr sz="2400" dirty="0">
                <a:solidFill>
                  <a:srgbClr val="3D3D3D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3D3D3D"/>
                </a:solidFill>
                <a:latin typeface="Arial"/>
                <a:cs typeface="Arial"/>
              </a:rPr>
              <a:t>Limit)</a:t>
            </a:r>
            <a:endParaRPr sz="2400" dirty="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124720" y="4051289"/>
            <a:ext cx="199707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solidFill>
                  <a:srgbClr val="3D3D3D"/>
                </a:solidFill>
                <a:latin typeface="Arial"/>
                <a:cs typeface="Arial"/>
              </a:rPr>
              <a:t>Upper Control</a:t>
            </a:r>
            <a:r>
              <a:rPr sz="1800" spc="-25" dirty="0">
                <a:solidFill>
                  <a:srgbClr val="3D3D3D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3D3D3D"/>
                </a:solidFill>
                <a:latin typeface="Arial"/>
                <a:cs typeface="Arial"/>
              </a:rPr>
              <a:t>Limit</a:t>
            </a:r>
            <a:endParaRPr sz="1800" dirty="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260051" y="5624514"/>
            <a:ext cx="1996439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15" dirty="0">
                <a:solidFill>
                  <a:srgbClr val="3D3D3D"/>
                </a:solidFill>
                <a:latin typeface="Arial"/>
                <a:cs typeface="Arial"/>
              </a:rPr>
              <a:t>Lower </a:t>
            </a:r>
            <a:r>
              <a:rPr sz="1800" spc="-5" dirty="0">
                <a:solidFill>
                  <a:srgbClr val="3D3D3D"/>
                </a:solidFill>
                <a:latin typeface="Arial"/>
                <a:cs typeface="Arial"/>
              </a:rPr>
              <a:t>Control</a:t>
            </a:r>
            <a:r>
              <a:rPr sz="1800" spc="5" dirty="0">
                <a:solidFill>
                  <a:srgbClr val="3D3D3D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3D3D3D"/>
                </a:solidFill>
                <a:latin typeface="Arial"/>
                <a:cs typeface="Arial"/>
              </a:rPr>
              <a:t>Limit</a:t>
            </a:r>
            <a:endParaRPr sz="1800" dirty="0">
              <a:latin typeface="Arial"/>
              <a:cs typeface="Arial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4345116" y="4013205"/>
            <a:ext cx="12700" cy="1978660"/>
          </a:xfrm>
          <a:custGeom>
            <a:avLst/>
            <a:gdLst/>
            <a:ahLst/>
            <a:cxnLst/>
            <a:rect l="l" t="t" r="r" b="b"/>
            <a:pathLst>
              <a:path w="12700" h="1978660">
                <a:moveTo>
                  <a:pt x="12687" y="1978355"/>
                </a:moveTo>
                <a:lnTo>
                  <a:pt x="0" y="0"/>
                </a:lnTo>
              </a:path>
            </a:pathLst>
          </a:custGeom>
          <a:ln w="27940">
            <a:solidFill>
              <a:srgbClr val="3D3D3D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8" name="object 8"/>
          <p:cNvSpPr/>
          <p:nvPr/>
        </p:nvSpPr>
        <p:spPr>
          <a:xfrm>
            <a:off x="4303294" y="3943348"/>
            <a:ext cx="83820" cy="84455"/>
          </a:xfrm>
          <a:custGeom>
            <a:avLst/>
            <a:gdLst/>
            <a:ahLst/>
            <a:cxnLst/>
            <a:rect l="l" t="t" r="r" b="b"/>
            <a:pathLst>
              <a:path w="83820" h="84454">
                <a:moveTo>
                  <a:pt x="41376" y="0"/>
                </a:moveTo>
                <a:lnTo>
                  <a:pt x="0" y="84086"/>
                </a:lnTo>
                <a:lnTo>
                  <a:pt x="83820" y="83553"/>
                </a:lnTo>
                <a:lnTo>
                  <a:pt x="41376" y="0"/>
                </a:lnTo>
                <a:close/>
              </a:path>
            </a:pathLst>
          </a:custGeom>
          <a:solidFill>
            <a:srgbClr val="3D3D3D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9" name="object 9"/>
          <p:cNvSpPr/>
          <p:nvPr/>
        </p:nvSpPr>
        <p:spPr>
          <a:xfrm>
            <a:off x="4357370" y="5968140"/>
            <a:ext cx="3883660" cy="23495"/>
          </a:xfrm>
          <a:custGeom>
            <a:avLst/>
            <a:gdLst/>
            <a:ahLst/>
            <a:cxnLst/>
            <a:rect l="l" t="t" r="r" b="b"/>
            <a:pathLst>
              <a:path w="3883659" h="23495">
                <a:moveTo>
                  <a:pt x="0" y="23025"/>
                </a:moveTo>
                <a:lnTo>
                  <a:pt x="3883355" y="0"/>
                </a:lnTo>
              </a:path>
            </a:pathLst>
          </a:custGeom>
          <a:ln w="27940">
            <a:solidFill>
              <a:srgbClr val="C0000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0" name="object 10"/>
          <p:cNvSpPr/>
          <p:nvPr/>
        </p:nvSpPr>
        <p:spPr>
          <a:xfrm>
            <a:off x="8226510" y="5926320"/>
            <a:ext cx="84455" cy="83820"/>
          </a:xfrm>
          <a:custGeom>
            <a:avLst/>
            <a:gdLst/>
            <a:ahLst/>
            <a:cxnLst/>
            <a:rect l="l" t="t" r="r" b="b"/>
            <a:pathLst>
              <a:path w="84454" h="83820">
                <a:moveTo>
                  <a:pt x="0" y="0"/>
                </a:moveTo>
                <a:lnTo>
                  <a:pt x="495" y="83819"/>
                </a:lnTo>
                <a:lnTo>
                  <a:pt x="84061" y="41414"/>
                </a:lnTo>
                <a:lnTo>
                  <a:pt x="0" y="0"/>
                </a:lnTo>
                <a:close/>
              </a:path>
            </a:pathLst>
          </a:custGeom>
          <a:solidFill>
            <a:srgbClr val="C0000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1" name="object 11"/>
          <p:cNvSpPr txBox="1"/>
          <p:nvPr/>
        </p:nvSpPr>
        <p:spPr>
          <a:xfrm>
            <a:off x="4070309" y="3678337"/>
            <a:ext cx="54165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i="1" spc="5" dirty="0">
                <a:solidFill>
                  <a:srgbClr val="3D3D3D"/>
                </a:solidFill>
                <a:latin typeface="Lucida Handwriting"/>
                <a:cs typeface="Lucida Handwriting"/>
              </a:rPr>
              <a:t>y</a:t>
            </a:r>
            <a:r>
              <a:rPr sz="1200" i="1" dirty="0">
                <a:solidFill>
                  <a:srgbClr val="3D3D3D"/>
                </a:solidFill>
                <a:latin typeface="Lucida Handwriting"/>
                <a:cs typeface="Lucida Handwriting"/>
              </a:rPr>
              <a:t>-</a:t>
            </a:r>
            <a:r>
              <a:rPr sz="1200" i="1" spc="-10" dirty="0">
                <a:solidFill>
                  <a:srgbClr val="3D3D3D"/>
                </a:solidFill>
                <a:latin typeface="Lucida Handwriting"/>
                <a:cs typeface="Lucida Handwriting"/>
              </a:rPr>
              <a:t>a</a:t>
            </a:r>
            <a:r>
              <a:rPr sz="1200" i="1" spc="5" dirty="0">
                <a:solidFill>
                  <a:srgbClr val="3D3D3D"/>
                </a:solidFill>
                <a:latin typeface="Lucida Handwriting"/>
                <a:cs typeface="Lucida Handwriting"/>
              </a:rPr>
              <a:t>xis</a:t>
            </a:r>
            <a:endParaRPr sz="1200" dirty="0">
              <a:latin typeface="Lucida Handwriting"/>
              <a:cs typeface="Lucida Handwriting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4357370" y="5015229"/>
            <a:ext cx="4091304" cy="0"/>
          </a:xfrm>
          <a:custGeom>
            <a:avLst/>
            <a:gdLst/>
            <a:ahLst/>
            <a:cxnLst/>
            <a:rect l="l" t="t" r="r" b="b"/>
            <a:pathLst>
              <a:path w="4091304">
                <a:moveTo>
                  <a:pt x="0" y="0"/>
                </a:moveTo>
                <a:lnTo>
                  <a:pt x="4091101" y="0"/>
                </a:lnTo>
              </a:path>
            </a:pathLst>
          </a:custGeom>
          <a:ln w="27940">
            <a:solidFill>
              <a:srgbClr val="008000"/>
            </a:solidFill>
            <a:prstDash val="sysDash"/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3" name="object 13"/>
          <p:cNvSpPr txBox="1"/>
          <p:nvPr/>
        </p:nvSpPr>
        <p:spPr>
          <a:xfrm>
            <a:off x="6373607" y="5071033"/>
            <a:ext cx="40132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20" dirty="0">
                <a:solidFill>
                  <a:srgbClr val="3D3D3D"/>
                </a:solidFill>
                <a:latin typeface="Arial"/>
                <a:cs typeface="Arial"/>
              </a:rPr>
              <a:t>M</a:t>
            </a:r>
            <a:r>
              <a:rPr sz="1200" spc="-15" dirty="0">
                <a:solidFill>
                  <a:srgbClr val="3D3D3D"/>
                </a:solidFill>
                <a:latin typeface="Arial"/>
                <a:cs typeface="Arial"/>
              </a:rPr>
              <a:t>ean</a:t>
            </a:r>
            <a:endParaRPr sz="1200" dirty="0">
              <a:latin typeface="Arial"/>
              <a:cs typeface="Arial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4356100" y="4376420"/>
            <a:ext cx="4163695" cy="0"/>
          </a:xfrm>
          <a:custGeom>
            <a:avLst/>
            <a:gdLst/>
            <a:ahLst/>
            <a:cxnLst/>
            <a:rect l="l" t="t" r="r" b="b"/>
            <a:pathLst>
              <a:path w="4163695">
                <a:moveTo>
                  <a:pt x="0" y="0"/>
                </a:moveTo>
                <a:lnTo>
                  <a:pt x="4163339" y="0"/>
                </a:lnTo>
              </a:path>
            </a:pathLst>
          </a:custGeom>
          <a:ln w="20320">
            <a:solidFill>
              <a:srgbClr val="FF33CC"/>
            </a:solidFill>
            <a:prstDash val="lgDash"/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5" name="object 15"/>
          <p:cNvSpPr/>
          <p:nvPr/>
        </p:nvSpPr>
        <p:spPr>
          <a:xfrm>
            <a:off x="4427220" y="5654040"/>
            <a:ext cx="4163695" cy="0"/>
          </a:xfrm>
          <a:custGeom>
            <a:avLst/>
            <a:gdLst/>
            <a:ahLst/>
            <a:cxnLst/>
            <a:rect l="l" t="t" r="r" b="b"/>
            <a:pathLst>
              <a:path w="4163695">
                <a:moveTo>
                  <a:pt x="0" y="0"/>
                </a:moveTo>
                <a:lnTo>
                  <a:pt x="4163339" y="0"/>
                </a:lnTo>
              </a:path>
            </a:pathLst>
          </a:custGeom>
          <a:ln w="20320">
            <a:solidFill>
              <a:srgbClr val="FF33CC"/>
            </a:solidFill>
            <a:prstDash val="lgDash"/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6" name="object 16"/>
          <p:cNvSpPr/>
          <p:nvPr/>
        </p:nvSpPr>
        <p:spPr>
          <a:xfrm>
            <a:off x="7409180" y="4376420"/>
            <a:ext cx="327660" cy="637540"/>
          </a:xfrm>
          <a:custGeom>
            <a:avLst/>
            <a:gdLst/>
            <a:ahLst/>
            <a:cxnLst/>
            <a:rect l="l" t="t" r="r" b="b"/>
            <a:pathLst>
              <a:path w="327659" h="637539">
                <a:moveTo>
                  <a:pt x="0" y="0"/>
                </a:moveTo>
                <a:lnTo>
                  <a:pt x="63767" y="2146"/>
                </a:lnTo>
                <a:lnTo>
                  <a:pt x="115843" y="7999"/>
                </a:lnTo>
                <a:lnTo>
                  <a:pt x="150954" y="16678"/>
                </a:lnTo>
                <a:lnTo>
                  <a:pt x="163830" y="27304"/>
                </a:lnTo>
                <a:lnTo>
                  <a:pt x="163830" y="296367"/>
                </a:lnTo>
                <a:lnTo>
                  <a:pt x="176705" y="306993"/>
                </a:lnTo>
                <a:lnTo>
                  <a:pt x="211816" y="315672"/>
                </a:lnTo>
                <a:lnTo>
                  <a:pt x="263892" y="321525"/>
                </a:lnTo>
                <a:lnTo>
                  <a:pt x="327660" y="323672"/>
                </a:lnTo>
                <a:lnTo>
                  <a:pt x="263892" y="325818"/>
                </a:lnTo>
                <a:lnTo>
                  <a:pt x="211816" y="331671"/>
                </a:lnTo>
                <a:lnTo>
                  <a:pt x="176705" y="340351"/>
                </a:lnTo>
                <a:lnTo>
                  <a:pt x="163830" y="350977"/>
                </a:lnTo>
                <a:lnTo>
                  <a:pt x="163830" y="610234"/>
                </a:lnTo>
                <a:lnTo>
                  <a:pt x="150954" y="620861"/>
                </a:lnTo>
                <a:lnTo>
                  <a:pt x="115843" y="629540"/>
                </a:lnTo>
                <a:lnTo>
                  <a:pt x="63767" y="635393"/>
                </a:lnTo>
                <a:lnTo>
                  <a:pt x="0" y="637539"/>
                </a:lnTo>
              </a:path>
            </a:pathLst>
          </a:custGeom>
          <a:ln w="10160">
            <a:solidFill>
              <a:srgbClr val="3D3D3D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7" name="object 17"/>
          <p:cNvSpPr/>
          <p:nvPr/>
        </p:nvSpPr>
        <p:spPr>
          <a:xfrm>
            <a:off x="7421880" y="5008879"/>
            <a:ext cx="330200" cy="635000"/>
          </a:xfrm>
          <a:custGeom>
            <a:avLst/>
            <a:gdLst/>
            <a:ahLst/>
            <a:cxnLst/>
            <a:rect l="l" t="t" r="r" b="b"/>
            <a:pathLst>
              <a:path w="330200" h="635000">
                <a:moveTo>
                  <a:pt x="0" y="0"/>
                </a:moveTo>
                <a:lnTo>
                  <a:pt x="64265" y="2162"/>
                </a:lnTo>
                <a:lnTo>
                  <a:pt x="116744" y="8059"/>
                </a:lnTo>
                <a:lnTo>
                  <a:pt x="152126" y="16807"/>
                </a:lnTo>
                <a:lnTo>
                  <a:pt x="165100" y="27520"/>
                </a:lnTo>
                <a:lnTo>
                  <a:pt x="165100" y="294868"/>
                </a:lnTo>
                <a:lnTo>
                  <a:pt x="178073" y="305574"/>
                </a:lnTo>
                <a:lnTo>
                  <a:pt x="213455" y="314318"/>
                </a:lnTo>
                <a:lnTo>
                  <a:pt x="265934" y="320214"/>
                </a:lnTo>
                <a:lnTo>
                  <a:pt x="330200" y="322376"/>
                </a:lnTo>
                <a:lnTo>
                  <a:pt x="265934" y="324539"/>
                </a:lnTo>
                <a:lnTo>
                  <a:pt x="213455" y="330436"/>
                </a:lnTo>
                <a:lnTo>
                  <a:pt x="178073" y="339184"/>
                </a:lnTo>
                <a:lnTo>
                  <a:pt x="165100" y="349897"/>
                </a:lnTo>
                <a:lnTo>
                  <a:pt x="165100" y="607479"/>
                </a:lnTo>
                <a:lnTo>
                  <a:pt x="152126" y="618192"/>
                </a:lnTo>
                <a:lnTo>
                  <a:pt x="116744" y="626940"/>
                </a:lnTo>
                <a:lnTo>
                  <a:pt x="64265" y="632837"/>
                </a:lnTo>
                <a:lnTo>
                  <a:pt x="0" y="635000"/>
                </a:lnTo>
              </a:path>
            </a:pathLst>
          </a:custGeom>
          <a:ln w="10160">
            <a:solidFill>
              <a:srgbClr val="3D3D3D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8" name="object 18"/>
          <p:cNvSpPr txBox="1"/>
          <p:nvPr/>
        </p:nvSpPr>
        <p:spPr>
          <a:xfrm>
            <a:off x="7842926" y="4631973"/>
            <a:ext cx="58039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solidFill>
                  <a:srgbClr val="3D3D3D"/>
                </a:solidFill>
                <a:latin typeface="Arial"/>
                <a:cs typeface="Arial"/>
              </a:rPr>
              <a:t>3 </a:t>
            </a:r>
            <a:r>
              <a:rPr sz="1200" dirty="0">
                <a:solidFill>
                  <a:srgbClr val="3D3D3D"/>
                </a:solidFill>
                <a:latin typeface="Arial"/>
                <a:cs typeface="Arial"/>
              </a:rPr>
              <a:t>x</a:t>
            </a:r>
            <a:r>
              <a:rPr sz="1200" spc="-70" dirty="0">
                <a:solidFill>
                  <a:srgbClr val="3D3D3D"/>
                </a:solidFill>
                <a:latin typeface="Arial"/>
                <a:cs typeface="Arial"/>
              </a:rPr>
              <a:t> </a:t>
            </a:r>
            <a:r>
              <a:rPr sz="1200" spc="5" dirty="0">
                <a:solidFill>
                  <a:srgbClr val="3D3D3D"/>
                </a:solidFill>
                <a:latin typeface="Arial"/>
                <a:cs typeface="Arial"/>
              </a:rPr>
              <a:t>STD</a:t>
            </a:r>
            <a:endParaRPr sz="1200" dirty="0">
              <a:latin typeface="Arial"/>
              <a:cs typeface="Arial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6746841" y="5917120"/>
            <a:ext cx="2218055" cy="569595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R="5080" algn="r">
              <a:lnSpc>
                <a:spcPct val="100000"/>
              </a:lnSpc>
              <a:spcBef>
                <a:spcPts val="130"/>
              </a:spcBef>
            </a:pPr>
            <a:r>
              <a:rPr sz="1200" i="1" spc="5" dirty="0">
                <a:solidFill>
                  <a:srgbClr val="3D3D3D"/>
                </a:solidFill>
                <a:latin typeface="Lucida Handwriting"/>
                <a:cs typeface="Lucida Handwriting"/>
              </a:rPr>
              <a:t>x</a:t>
            </a:r>
            <a:r>
              <a:rPr sz="1200" i="1" dirty="0">
                <a:solidFill>
                  <a:srgbClr val="3D3D3D"/>
                </a:solidFill>
                <a:latin typeface="Lucida Handwriting"/>
                <a:cs typeface="Lucida Handwriting"/>
              </a:rPr>
              <a:t>-</a:t>
            </a:r>
            <a:r>
              <a:rPr sz="1200" i="1" spc="-10" dirty="0">
                <a:solidFill>
                  <a:srgbClr val="3D3D3D"/>
                </a:solidFill>
                <a:latin typeface="Lucida Handwriting"/>
                <a:cs typeface="Lucida Handwriting"/>
              </a:rPr>
              <a:t>a</a:t>
            </a:r>
            <a:r>
              <a:rPr sz="1200" i="1" spc="5" dirty="0">
                <a:solidFill>
                  <a:srgbClr val="3D3D3D"/>
                </a:solidFill>
                <a:latin typeface="Lucida Handwriting"/>
                <a:cs typeface="Lucida Handwriting"/>
              </a:rPr>
              <a:t>xis</a:t>
            </a:r>
            <a:endParaRPr sz="1200" dirty="0">
              <a:latin typeface="Lucida Handwriting"/>
              <a:cs typeface="Lucida Handwriting"/>
            </a:endParaRPr>
          </a:p>
          <a:p>
            <a:pPr marL="12700">
              <a:lnSpc>
                <a:spcPct val="100000"/>
              </a:lnSpc>
              <a:spcBef>
                <a:spcPts val="1350"/>
              </a:spcBef>
            </a:pPr>
            <a:r>
              <a:rPr sz="1200" dirty="0">
                <a:solidFill>
                  <a:srgbClr val="00A0AF"/>
                </a:solidFill>
                <a:latin typeface="Franklin Gothic Medium"/>
                <a:cs typeface="Franklin Gothic Medium"/>
              </a:rPr>
              <a:t>QMS Quick </a:t>
            </a:r>
            <a:r>
              <a:rPr sz="1200" spc="-5" dirty="0">
                <a:solidFill>
                  <a:srgbClr val="00A0AF"/>
                </a:solidFill>
                <a:latin typeface="Franklin Gothic Medium"/>
                <a:cs typeface="Franklin Gothic Medium"/>
              </a:rPr>
              <a:t>Learning</a:t>
            </a:r>
            <a:r>
              <a:rPr sz="1200" spc="5" dirty="0">
                <a:solidFill>
                  <a:srgbClr val="00A0AF"/>
                </a:solidFill>
                <a:latin typeface="Franklin Gothic Medium"/>
                <a:cs typeface="Franklin Gothic Medium"/>
              </a:rPr>
              <a:t> </a:t>
            </a:r>
            <a:r>
              <a:rPr sz="1200" spc="-5" dirty="0">
                <a:solidFill>
                  <a:srgbClr val="00A0AF"/>
                </a:solidFill>
                <a:latin typeface="Franklin Gothic Medium"/>
                <a:cs typeface="Franklin Gothic Medium"/>
              </a:rPr>
              <a:t>Activity</a:t>
            </a:r>
            <a:endParaRPr sz="1200" dirty="0">
              <a:latin typeface="Franklin Gothic Medium"/>
              <a:cs typeface="Franklin Gothic Medium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7865939" y="5268548"/>
            <a:ext cx="58039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solidFill>
                  <a:srgbClr val="3D3D3D"/>
                </a:solidFill>
                <a:latin typeface="Arial"/>
                <a:cs typeface="Arial"/>
              </a:rPr>
              <a:t>3 </a:t>
            </a:r>
            <a:r>
              <a:rPr sz="1200" dirty="0">
                <a:solidFill>
                  <a:srgbClr val="3D3D3D"/>
                </a:solidFill>
                <a:latin typeface="Arial"/>
                <a:cs typeface="Arial"/>
              </a:rPr>
              <a:t>x</a:t>
            </a:r>
            <a:r>
              <a:rPr sz="1200" spc="-70" dirty="0">
                <a:solidFill>
                  <a:srgbClr val="3D3D3D"/>
                </a:solidFill>
                <a:latin typeface="Arial"/>
                <a:cs typeface="Arial"/>
              </a:rPr>
              <a:t> </a:t>
            </a:r>
            <a:r>
              <a:rPr sz="1200" spc="5" dirty="0">
                <a:solidFill>
                  <a:srgbClr val="3D3D3D"/>
                </a:solidFill>
                <a:latin typeface="Arial"/>
                <a:cs typeface="Arial"/>
              </a:rPr>
              <a:t>STD</a:t>
            </a:r>
            <a:endParaRPr sz="1200" dirty="0">
              <a:latin typeface="Arial"/>
              <a:cs typeface="Arial"/>
            </a:endParaRPr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18729" y="5707520"/>
            <a:ext cx="917491" cy="955108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03154" y="422556"/>
            <a:ext cx="5975985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000" spc="-5" dirty="0"/>
              <a:t>Abbreviation and</a:t>
            </a:r>
            <a:r>
              <a:rPr sz="4000" spc="-105" dirty="0"/>
              <a:t> </a:t>
            </a:r>
            <a:r>
              <a:rPr sz="4000" spc="-20" dirty="0"/>
              <a:t>Acronyms</a:t>
            </a:r>
            <a:endParaRPr sz="4000" dirty="0"/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/>
              <a:t>QMS Quick </a:t>
            </a:r>
            <a:r>
              <a:rPr spc="-5" dirty="0"/>
              <a:t>Learning</a:t>
            </a:r>
            <a:r>
              <a:rPr spc="-35" dirty="0"/>
              <a:t> </a:t>
            </a:r>
            <a:r>
              <a:rPr spc="-5" dirty="0"/>
              <a:t>Activity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01905" y="1094516"/>
            <a:ext cx="6684645" cy="3577903"/>
          </a:xfrm>
          <a:prstGeom prst="rect">
            <a:avLst/>
          </a:prstGeom>
        </p:spPr>
        <p:txBody>
          <a:bodyPr vert="horz" wrap="square" lIns="0" tIns="10922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76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3200" b="1" spc="-5" dirty="0">
                <a:solidFill>
                  <a:srgbClr val="3D3D3D"/>
                </a:solidFill>
                <a:latin typeface="Arial"/>
                <a:cs typeface="Arial"/>
              </a:rPr>
              <a:t>RM</a:t>
            </a:r>
            <a:r>
              <a:rPr sz="3200" spc="-5" dirty="0">
                <a:solidFill>
                  <a:srgbClr val="3D3D3D"/>
                </a:solidFill>
                <a:latin typeface="Arial"/>
                <a:cs typeface="Arial"/>
              </a:rPr>
              <a:t>-Reference</a:t>
            </a:r>
            <a:r>
              <a:rPr sz="3200" spc="-35" dirty="0">
                <a:solidFill>
                  <a:srgbClr val="3D3D3D"/>
                </a:solidFill>
                <a:latin typeface="Arial"/>
                <a:cs typeface="Arial"/>
              </a:rPr>
              <a:t> </a:t>
            </a:r>
            <a:r>
              <a:rPr sz="3200" spc="-5" dirty="0">
                <a:solidFill>
                  <a:srgbClr val="3D3D3D"/>
                </a:solidFill>
                <a:latin typeface="Arial"/>
                <a:cs typeface="Arial"/>
              </a:rPr>
              <a:t>Materials</a:t>
            </a:r>
            <a:endParaRPr sz="3200" dirty="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76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3200" b="1" spc="-5" dirty="0">
                <a:solidFill>
                  <a:srgbClr val="3D3D3D"/>
                </a:solidFill>
                <a:latin typeface="Arial"/>
                <a:cs typeface="Arial"/>
              </a:rPr>
              <a:t>PT</a:t>
            </a:r>
            <a:r>
              <a:rPr sz="3200" spc="-5" dirty="0">
                <a:solidFill>
                  <a:srgbClr val="3D3D3D"/>
                </a:solidFill>
                <a:latin typeface="Arial"/>
                <a:cs typeface="Arial"/>
              </a:rPr>
              <a:t>-Proficiency</a:t>
            </a:r>
            <a:r>
              <a:rPr sz="3200" spc="-95" dirty="0">
                <a:solidFill>
                  <a:srgbClr val="3D3D3D"/>
                </a:solidFill>
                <a:latin typeface="Arial"/>
                <a:cs typeface="Arial"/>
              </a:rPr>
              <a:t> </a:t>
            </a:r>
            <a:r>
              <a:rPr sz="3200" spc="-45" dirty="0">
                <a:solidFill>
                  <a:srgbClr val="3D3D3D"/>
                </a:solidFill>
                <a:latin typeface="Arial"/>
                <a:cs typeface="Arial"/>
              </a:rPr>
              <a:t>Test(ing)</a:t>
            </a:r>
            <a:endParaRPr sz="3200" dirty="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78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3200" b="1" spc="-5" dirty="0">
                <a:solidFill>
                  <a:srgbClr val="3D3D3D"/>
                </a:solidFill>
                <a:latin typeface="Arial"/>
                <a:cs typeface="Arial"/>
              </a:rPr>
              <a:t>QMS</a:t>
            </a:r>
            <a:r>
              <a:rPr sz="3200" spc="-5" dirty="0">
                <a:solidFill>
                  <a:srgbClr val="3D3D3D"/>
                </a:solidFill>
                <a:latin typeface="Arial"/>
                <a:cs typeface="Arial"/>
              </a:rPr>
              <a:t>-Quality Management</a:t>
            </a:r>
            <a:r>
              <a:rPr sz="3200" spc="-45" dirty="0">
                <a:solidFill>
                  <a:srgbClr val="3D3D3D"/>
                </a:solidFill>
                <a:latin typeface="Arial"/>
                <a:cs typeface="Arial"/>
              </a:rPr>
              <a:t> </a:t>
            </a:r>
            <a:r>
              <a:rPr sz="3200" spc="-5" dirty="0">
                <a:solidFill>
                  <a:srgbClr val="3D3D3D"/>
                </a:solidFill>
                <a:latin typeface="Arial"/>
                <a:cs typeface="Arial"/>
              </a:rPr>
              <a:t>Sytem</a:t>
            </a:r>
            <a:endParaRPr sz="3200" dirty="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76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3200" b="1" spc="-5" dirty="0">
                <a:solidFill>
                  <a:srgbClr val="3D3D3D"/>
                </a:solidFill>
                <a:latin typeface="Arial"/>
                <a:cs typeface="Arial"/>
              </a:rPr>
              <a:t>QC</a:t>
            </a:r>
            <a:r>
              <a:rPr sz="3200" spc="-5" dirty="0">
                <a:solidFill>
                  <a:srgbClr val="3D3D3D"/>
                </a:solidFill>
                <a:latin typeface="Arial"/>
                <a:cs typeface="Arial"/>
              </a:rPr>
              <a:t>-Quality</a:t>
            </a:r>
            <a:r>
              <a:rPr sz="3200" spc="-15" dirty="0">
                <a:solidFill>
                  <a:srgbClr val="3D3D3D"/>
                </a:solidFill>
                <a:latin typeface="Arial"/>
                <a:cs typeface="Arial"/>
              </a:rPr>
              <a:t> </a:t>
            </a:r>
            <a:r>
              <a:rPr sz="3200" spc="-5" dirty="0">
                <a:solidFill>
                  <a:srgbClr val="3D3D3D"/>
                </a:solidFill>
                <a:latin typeface="Arial"/>
                <a:cs typeface="Arial"/>
              </a:rPr>
              <a:t>Control</a:t>
            </a:r>
            <a:endParaRPr sz="3200" dirty="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78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3200" b="1" spc="-5" dirty="0">
                <a:solidFill>
                  <a:srgbClr val="3D3D3D"/>
                </a:solidFill>
                <a:latin typeface="Arial"/>
                <a:cs typeface="Arial"/>
              </a:rPr>
              <a:t>STD</a:t>
            </a:r>
            <a:r>
              <a:rPr sz="3200" spc="-5" dirty="0">
                <a:solidFill>
                  <a:srgbClr val="3D3D3D"/>
                </a:solidFill>
                <a:latin typeface="Arial"/>
                <a:cs typeface="Arial"/>
              </a:rPr>
              <a:t>-Standard</a:t>
            </a:r>
            <a:r>
              <a:rPr sz="3200" spc="-35" dirty="0">
                <a:solidFill>
                  <a:srgbClr val="3D3D3D"/>
                </a:solidFill>
                <a:latin typeface="Arial"/>
                <a:cs typeface="Arial"/>
              </a:rPr>
              <a:t> </a:t>
            </a:r>
            <a:r>
              <a:rPr sz="3200" dirty="0">
                <a:solidFill>
                  <a:srgbClr val="3D3D3D"/>
                </a:solidFill>
                <a:latin typeface="Arial"/>
                <a:cs typeface="Arial"/>
              </a:rPr>
              <a:t>Deviation</a:t>
            </a:r>
            <a:endParaRPr sz="3200" dirty="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76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3200" b="1" spc="-5" dirty="0">
                <a:solidFill>
                  <a:srgbClr val="3D3D3D"/>
                </a:solidFill>
                <a:latin typeface="Arial"/>
                <a:cs typeface="Arial"/>
              </a:rPr>
              <a:t>Ct</a:t>
            </a:r>
            <a:r>
              <a:rPr sz="3200" spc="-5" dirty="0">
                <a:solidFill>
                  <a:srgbClr val="3D3D3D"/>
                </a:solidFill>
                <a:latin typeface="Arial"/>
                <a:cs typeface="Arial"/>
              </a:rPr>
              <a:t>-cycle</a:t>
            </a:r>
            <a:r>
              <a:rPr sz="3200" spc="-15" dirty="0">
                <a:solidFill>
                  <a:srgbClr val="3D3D3D"/>
                </a:solidFill>
                <a:latin typeface="Arial"/>
                <a:cs typeface="Arial"/>
              </a:rPr>
              <a:t> </a:t>
            </a:r>
            <a:r>
              <a:rPr sz="3200" spc="-5" dirty="0">
                <a:solidFill>
                  <a:srgbClr val="3D3D3D"/>
                </a:solidFill>
                <a:latin typeface="Arial"/>
                <a:cs typeface="Arial"/>
              </a:rPr>
              <a:t>threshold</a:t>
            </a:r>
            <a:endParaRPr sz="3200" dirty="0">
              <a:latin typeface="Arial"/>
              <a:cs typeface="Arial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05200" y="5715000"/>
            <a:ext cx="917491" cy="955108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92100" y="0"/>
            <a:ext cx="6261100" cy="1244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4000" dirty="0"/>
              <a:t>Parts of a </a:t>
            </a:r>
            <a:r>
              <a:rPr sz="4000" spc="-10" dirty="0"/>
              <a:t>Control </a:t>
            </a:r>
            <a:r>
              <a:rPr sz="4000" spc="10" dirty="0"/>
              <a:t>Chart </a:t>
            </a:r>
            <a:r>
              <a:rPr sz="4000" dirty="0"/>
              <a:t>–  </a:t>
            </a:r>
            <a:r>
              <a:rPr sz="4000" spc="-10" dirty="0"/>
              <a:t>Upper/Lower </a:t>
            </a:r>
            <a:r>
              <a:rPr sz="4000" spc="-25" dirty="0"/>
              <a:t>Warning</a:t>
            </a:r>
            <a:r>
              <a:rPr sz="4000" spc="-20" dirty="0"/>
              <a:t> </a:t>
            </a:r>
            <a:r>
              <a:rPr sz="4000" spc="-5" dirty="0"/>
              <a:t>Limits</a:t>
            </a:r>
            <a:endParaRPr sz="4000" dirty="0"/>
          </a:p>
        </p:txBody>
      </p:sp>
      <p:sp>
        <p:nvSpPr>
          <p:cNvPr id="3" name="object 3"/>
          <p:cNvSpPr txBox="1"/>
          <p:nvPr/>
        </p:nvSpPr>
        <p:spPr>
          <a:xfrm>
            <a:off x="168728" y="1228326"/>
            <a:ext cx="7835900" cy="228780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191135" indent="-342900">
              <a:lnSpc>
                <a:spcPct val="100000"/>
              </a:lnSpc>
              <a:spcBef>
                <a:spcPts val="100"/>
              </a:spcBef>
              <a:buChar char="•"/>
              <a:tabLst>
                <a:tab pos="354965" algn="l"/>
                <a:tab pos="355600" algn="l"/>
              </a:tabLst>
            </a:pPr>
            <a:r>
              <a:rPr sz="2800" spc="-5" dirty="0">
                <a:solidFill>
                  <a:srgbClr val="3D3D3D"/>
                </a:solidFill>
                <a:latin typeface="Arial"/>
                <a:cs typeface="Arial"/>
              </a:rPr>
              <a:t>Some </a:t>
            </a:r>
            <a:r>
              <a:rPr sz="2800" dirty="0">
                <a:solidFill>
                  <a:srgbClr val="3D3D3D"/>
                </a:solidFill>
                <a:latin typeface="Arial"/>
                <a:cs typeface="Arial"/>
              </a:rPr>
              <a:t>control charts </a:t>
            </a:r>
            <a:r>
              <a:rPr sz="2800" spc="-15" dirty="0">
                <a:solidFill>
                  <a:srgbClr val="3D3D3D"/>
                </a:solidFill>
                <a:latin typeface="Arial"/>
                <a:cs typeface="Arial"/>
              </a:rPr>
              <a:t>will </a:t>
            </a:r>
            <a:r>
              <a:rPr sz="2800" dirty="0">
                <a:solidFill>
                  <a:srgbClr val="3D3D3D"/>
                </a:solidFill>
                <a:latin typeface="Arial"/>
                <a:cs typeface="Arial"/>
              </a:rPr>
              <a:t>have </a:t>
            </a:r>
            <a:r>
              <a:rPr sz="2800" spc="-5" dirty="0">
                <a:solidFill>
                  <a:srgbClr val="3D3D3D"/>
                </a:solidFill>
                <a:latin typeface="Arial"/>
                <a:cs typeface="Arial"/>
              </a:rPr>
              <a:t>upper and </a:t>
            </a:r>
            <a:r>
              <a:rPr sz="2800" spc="-15" dirty="0">
                <a:solidFill>
                  <a:srgbClr val="3D3D3D"/>
                </a:solidFill>
                <a:latin typeface="Arial"/>
                <a:cs typeface="Arial"/>
              </a:rPr>
              <a:t>lower  </a:t>
            </a:r>
            <a:r>
              <a:rPr sz="2800" spc="-10" dirty="0">
                <a:solidFill>
                  <a:srgbClr val="3D3D3D"/>
                </a:solidFill>
                <a:latin typeface="Arial"/>
                <a:cs typeface="Arial"/>
              </a:rPr>
              <a:t>warning</a:t>
            </a:r>
            <a:r>
              <a:rPr sz="2800" spc="55" dirty="0">
                <a:solidFill>
                  <a:srgbClr val="3D3D3D"/>
                </a:solidFill>
                <a:latin typeface="Arial"/>
                <a:cs typeface="Arial"/>
              </a:rPr>
              <a:t> </a:t>
            </a:r>
            <a:r>
              <a:rPr sz="2800" spc="-5" dirty="0">
                <a:solidFill>
                  <a:srgbClr val="3D3D3D"/>
                </a:solidFill>
                <a:latin typeface="Arial"/>
                <a:cs typeface="Arial"/>
              </a:rPr>
              <a:t>limits</a:t>
            </a:r>
            <a:endParaRPr sz="2800" dirty="0">
              <a:latin typeface="Arial"/>
              <a:cs typeface="Arial"/>
            </a:endParaRPr>
          </a:p>
          <a:p>
            <a:pPr marL="756920" marR="5080" lvl="1" indent="-287020">
              <a:lnSpc>
                <a:spcPct val="100000"/>
              </a:lnSpc>
              <a:spcBef>
                <a:spcPts val="600"/>
              </a:spcBef>
              <a:buChar char="–"/>
              <a:tabLst>
                <a:tab pos="756920" algn="l"/>
              </a:tabLst>
            </a:pPr>
            <a:r>
              <a:rPr sz="2400" dirty="0">
                <a:solidFill>
                  <a:srgbClr val="3D3D3D"/>
                </a:solidFill>
                <a:latin typeface="Arial"/>
                <a:cs typeface="Arial"/>
              </a:rPr>
              <a:t>Calculate </a:t>
            </a:r>
            <a:r>
              <a:rPr sz="2400" spc="-5" dirty="0">
                <a:solidFill>
                  <a:srgbClr val="3D3D3D"/>
                </a:solidFill>
                <a:latin typeface="Arial"/>
                <a:cs typeface="Arial"/>
              </a:rPr>
              <a:t>STD </a:t>
            </a:r>
            <a:r>
              <a:rPr sz="2400" dirty="0">
                <a:solidFill>
                  <a:srgbClr val="3D3D3D"/>
                </a:solidFill>
                <a:latin typeface="Arial"/>
                <a:cs typeface="Arial"/>
              </a:rPr>
              <a:t>of </a:t>
            </a:r>
            <a:r>
              <a:rPr sz="2400" spc="-5" dirty="0">
                <a:solidFill>
                  <a:srgbClr val="3D3D3D"/>
                </a:solidFill>
                <a:latin typeface="Arial"/>
                <a:cs typeface="Arial"/>
              </a:rPr>
              <a:t>points used to  determine</a:t>
            </a:r>
            <a:r>
              <a:rPr sz="2400" spc="-10" dirty="0">
                <a:solidFill>
                  <a:srgbClr val="3D3D3D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3D3D3D"/>
                </a:solidFill>
                <a:latin typeface="Arial"/>
                <a:cs typeface="Arial"/>
              </a:rPr>
              <a:t>mean</a:t>
            </a:r>
            <a:endParaRPr sz="2400" dirty="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660"/>
              </a:spcBef>
              <a:buChar char="•"/>
              <a:tabLst>
                <a:tab pos="354965" algn="l"/>
                <a:tab pos="355600" algn="l"/>
              </a:tabLst>
            </a:pPr>
            <a:r>
              <a:rPr sz="2800" spc="-5" dirty="0">
                <a:solidFill>
                  <a:srgbClr val="3D3D3D"/>
                </a:solidFill>
                <a:latin typeface="Arial"/>
                <a:cs typeface="Arial"/>
              </a:rPr>
              <a:t>Upper and </a:t>
            </a:r>
            <a:r>
              <a:rPr sz="2800" spc="-15" dirty="0">
                <a:solidFill>
                  <a:srgbClr val="3D3D3D"/>
                </a:solidFill>
                <a:latin typeface="Arial"/>
                <a:cs typeface="Arial"/>
              </a:rPr>
              <a:t>lower </a:t>
            </a:r>
            <a:r>
              <a:rPr sz="2800" spc="-10" dirty="0">
                <a:solidFill>
                  <a:srgbClr val="3D3D3D"/>
                </a:solidFill>
                <a:latin typeface="Arial"/>
                <a:cs typeface="Arial"/>
              </a:rPr>
              <a:t>warning</a:t>
            </a:r>
            <a:r>
              <a:rPr sz="2800" spc="145" dirty="0">
                <a:solidFill>
                  <a:srgbClr val="3D3D3D"/>
                </a:solidFill>
                <a:latin typeface="Arial"/>
                <a:cs typeface="Arial"/>
              </a:rPr>
              <a:t> </a:t>
            </a:r>
            <a:r>
              <a:rPr sz="2800" spc="-5" dirty="0">
                <a:solidFill>
                  <a:srgbClr val="3D3D3D"/>
                </a:solidFill>
                <a:latin typeface="Arial"/>
                <a:cs typeface="Arial"/>
              </a:rPr>
              <a:t>limits</a:t>
            </a:r>
            <a:endParaRPr sz="2800" dirty="0">
              <a:latin typeface="Arial"/>
              <a:cs typeface="Arial"/>
            </a:endParaRPr>
          </a:p>
          <a:p>
            <a:pPr marL="756920" lvl="1" indent="-287020">
              <a:lnSpc>
                <a:spcPct val="100000"/>
              </a:lnSpc>
              <a:spcBef>
                <a:spcPts val="580"/>
              </a:spcBef>
              <a:buChar char="–"/>
              <a:tabLst>
                <a:tab pos="756920" algn="l"/>
              </a:tabLst>
            </a:pPr>
            <a:r>
              <a:rPr sz="2400" spc="-5" dirty="0">
                <a:solidFill>
                  <a:srgbClr val="3D3D3D"/>
                </a:solidFill>
                <a:latin typeface="Arial"/>
                <a:cs typeface="Arial"/>
              </a:rPr>
              <a:t>calculated by multiplying the STD </a:t>
            </a:r>
            <a:r>
              <a:rPr sz="2400" dirty="0">
                <a:solidFill>
                  <a:srgbClr val="3D3D3D"/>
                </a:solidFill>
                <a:latin typeface="Arial"/>
                <a:cs typeface="Arial"/>
              </a:rPr>
              <a:t>x</a:t>
            </a:r>
            <a:r>
              <a:rPr sz="2400" spc="20" dirty="0">
                <a:solidFill>
                  <a:srgbClr val="3D3D3D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3D3D3D"/>
                </a:solidFill>
                <a:latin typeface="Arial"/>
                <a:cs typeface="Arial"/>
              </a:rPr>
              <a:t>2</a:t>
            </a:r>
            <a:endParaRPr sz="2400" dirty="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25928" y="3991846"/>
            <a:ext cx="3433445" cy="2006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04800" marR="5080" indent="-292100">
              <a:lnSpc>
                <a:spcPct val="100000"/>
              </a:lnSpc>
              <a:spcBef>
                <a:spcPts val="100"/>
              </a:spcBef>
              <a:buChar char="–"/>
              <a:tabLst>
                <a:tab pos="304800" algn="l"/>
              </a:tabLst>
            </a:pPr>
            <a:r>
              <a:rPr sz="2400" spc="-5" dirty="0">
                <a:solidFill>
                  <a:srgbClr val="3D3D3D"/>
                </a:solidFill>
                <a:latin typeface="Arial"/>
                <a:cs typeface="Arial"/>
              </a:rPr>
              <a:t>Add (STD </a:t>
            </a:r>
            <a:r>
              <a:rPr sz="2400" dirty="0">
                <a:solidFill>
                  <a:srgbClr val="3D3D3D"/>
                </a:solidFill>
                <a:latin typeface="Arial"/>
                <a:cs typeface="Arial"/>
              </a:rPr>
              <a:t>x </a:t>
            </a:r>
            <a:r>
              <a:rPr sz="2400" spc="-5" dirty="0">
                <a:solidFill>
                  <a:srgbClr val="3D3D3D"/>
                </a:solidFill>
                <a:latin typeface="Arial"/>
                <a:cs typeface="Arial"/>
              </a:rPr>
              <a:t>2) to</a:t>
            </a:r>
            <a:r>
              <a:rPr sz="2400" spc="-75" dirty="0">
                <a:solidFill>
                  <a:srgbClr val="3D3D3D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3D3D3D"/>
                </a:solidFill>
                <a:latin typeface="Arial"/>
                <a:cs typeface="Arial"/>
              </a:rPr>
              <a:t>mean  </a:t>
            </a:r>
            <a:r>
              <a:rPr sz="2400" dirty="0">
                <a:solidFill>
                  <a:srgbClr val="3D3D3D"/>
                </a:solidFill>
                <a:latin typeface="Arial"/>
                <a:cs typeface="Arial"/>
              </a:rPr>
              <a:t>(Upper</a:t>
            </a:r>
            <a:r>
              <a:rPr sz="2400" spc="-15" dirty="0">
                <a:solidFill>
                  <a:srgbClr val="3D3D3D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3D3D3D"/>
                </a:solidFill>
                <a:latin typeface="Arial"/>
                <a:cs typeface="Arial"/>
              </a:rPr>
              <a:t>Limit)</a:t>
            </a:r>
            <a:endParaRPr sz="2400" dirty="0">
              <a:latin typeface="Arial"/>
              <a:cs typeface="Arial"/>
            </a:endParaRPr>
          </a:p>
          <a:p>
            <a:pPr marL="304800" marR="603885" indent="-292100">
              <a:lnSpc>
                <a:spcPct val="100000"/>
              </a:lnSpc>
              <a:spcBef>
                <a:spcPts val="1200"/>
              </a:spcBef>
              <a:buChar char="–"/>
              <a:tabLst>
                <a:tab pos="299720" algn="l"/>
              </a:tabLst>
            </a:pPr>
            <a:r>
              <a:rPr sz="2400" dirty="0">
                <a:solidFill>
                  <a:srgbClr val="3D3D3D"/>
                </a:solidFill>
                <a:latin typeface="Arial"/>
                <a:cs typeface="Arial"/>
              </a:rPr>
              <a:t>Subtract </a:t>
            </a:r>
            <a:r>
              <a:rPr sz="2400" spc="-5" dirty="0">
                <a:solidFill>
                  <a:srgbClr val="3D3D3D"/>
                </a:solidFill>
                <a:latin typeface="Arial"/>
                <a:cs typeface="Arial"/>
              </a:rPr>
              <a:t>(STD </a:t>
            </a:r>
            <a:r>
              <a:rPr sz="2400" dirty="0">
                <a:solidFill>
                  <a:srgbClr val="3D3D3D"/>
                </a:solidFill>
                <a:latin typeface="Arial"/>
                <a:cs typeface="Arial"/>
              </a:rPr>
              <a:t>x</a:t>
            </a:r>
            <a:r>
              <a:rPr sz="2400" spc="-105" dirty="0">
                <a:solidFill>
                  <a:srgbClr val="3D3D3D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3D3D3D"/>
                </a:solidFill>
                <a:latin typeface="Arial"/>
                <a:cs typeface="Arial"/>
              </a:rPr>
              <a:t>2)  </a:t>
            </a:r>
            <a:r>
              <a:rPr sz="2400" spc="-5" dirty="0">
                <a:solidFill>
                  <a:srgbClr val="3D3D3D"/>
                </a:solidFill>
                <a:latin typeface="Arial"/>
                <a:cs typeface="Arial"/>
              </a:rPr>
              <a:t>from</a:t>
            </a:r>
            <a:r>
              <a:rPr sz="2400" spc="-20" dirty="0">
                <a:solidFill>
                  <a:srgbClr val="3D3D3D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3D3D3D"/>
                </a:solidFill>
                <a:latin typeface="Arial"/>
                <a:cs typeface="Arial"/>
              </a:rPr>
              <a:t>mean</a:t>
            </a:r>
            <a:endParaRPr sz="2400" dirty="0">
              <a:latin typeface="Arial"/>
              <a:cs typeface="Arial"/>
            </a:endParaRPr>
          </a:p>
          <a:p>
            <a:pPr marL="304800">
              <a:lnSpc>
                <a:spcPct val="100000"/>
              </a:lnSpc>
            </a:pPr>
            <a:r>
              <a:rPr sz="2400" spc="-10" dirty="0">
                <a:solidFill>
                  <a:srgbClr val="3D3D3D"/>
                </a:solidFill>
                <a:latin typeface="Arial"/>
                <a:cs typeface="Arial"/>
              </a:rPr>
              <a:t>(Lower</a:t>
            </a:r>
            <a:r>
              <a:rPr sz="2400" spc="25" dirty="0">
                <a:solidFill>
                  <a:srgbClr val="3D3D3D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3D3D3D"/>
                </a:solidFill>
                <a:latin typeface="Arial"/>
                <a:cs typeface="Arial"/>
              </a:rPr>
              <a:t>Limit)</a:t>
            </a:r>
            <a:endParaRPr sz="2400" dirty="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4464516" y="4196079"/>
            <a:ext cx="12700" cy="1846580"/>
          </a:xfrm>
          <a:custGeom>
            <a:avLst/>
            <a:gdLst/>
            <a:ahLst/>
            <a:cxnLst/>
            <a:rect l="l" t="t" r="r" b="b"/>
            <a:pathLst>
              <a:path w="12700" h="1846579">
                <a:moveTo>
                  <a:pt x="12382" y="1846554"/>
                </a:moveTo>
                <a:lnTo>
                  <a:pt x="0" y="0"/>
                </a:lnTo>
              </a:path>
            </a:pathLst>
          </a:custGeom>
          <a:ln w="27940">
            <a:solidFill>
              <a:srgbClr val="3D3D3D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6" name="object 6"/>
          <p:cNvSpPr/>
          <p:nvPr/>
        </p:nvSpPr>
        <p:spPr>
          <a:xfrm>
            <a:off x="4422698" y="4126227"/>
            <a:ext cx="83820" cy="84455"/>
          </a:xfrm>
          <a:custGeom>
            <a:avLst/>
            <a:gdLst/>
            <a:ahLst/>
            <a:cxnLst/>
            <a:rect l="l" t="t" r="r" b="b"/>
            <a:pathLst>
              <a:path w="83820" h="84454">
                <a:moveTo>
                  <a:pt x="41351" y="0"/>
                </a:moveTo>
                <a:lnTo>
                  <a:pt x="0" y="84099"/>
                </a:lnTo>
                <a:lnTo>
                  <a:pt x="83820" y="83540"/>
                </a:lnTo>
                <a:lnTo>
                  <a:pt x="41351" y="0"/>
                </a:lnTo>
                <a:close/>
              </a:path>
            </a:pathLst>
          </a:custGeom>
          <a:solidFill>
            <a:srgbClr val="3D3D3D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7" name="object 7"/>
          <p:cNvSpPr/>
          <p:nvPr/>
        </p:nvSpPr>
        <p:spPr>
          <a:xfrm>
            <a:off x="4476750" y="6021470"/>
            <a:ext cx="3797935" cy="21590"/>
          </a:xfrm>
          <a:custGeom>
            <a:avLst/>
            <a:gdLst/>
            <a:ahLst/>
            <a:cxnLst/>
            <a:rect l="l" t="t" r="r" b="b"/>
            <a:pathLst>
              <a:path w="3797934" h="21589">
                <a:moveTo>
                  <a:pt x="0" y="21526"/>
                </a:moveTo>
                <a:lnTo>
                  <a:pt x="3797820" y="0"/>
                </a:lnTo>
              </a:path>
            </a:pathLst>
          </a:custGeom>
          <a:ln w="27940">
            <a:solidFill>
              <a:srgbClr val="C0000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8" name="object 8"/>
          <p:cNvSpPr/>
          <p:nvPr/>
        </p:nvSpPr>
        <p:spPr>
          <a:xfrm>
            <a:off x="8260361" y="5979638"/>
            <a:ext cx="84455" cy="83820"/>
          </a:xfrm>
          <a:custGeom>
            <a:avLst/>
            <a:gdLst/>
            <a:ahLst/>
            <a:cxnLst/>
            <a:rect l="l" t="t" r="r" b="b"/>
            <a:pathLst>
              <a:path w="84454" h="83820">
                <a:moveTo>
                  <a:pt x="0" y="0"/>
                </a:moveTo>
                <a:lnTo>
                  <a:pt x="482" y="83820"/>
                </a:lnTo>
                <a:lnTo>
                  <a:pt x="84061" y="41427"/>
                </a:lnTo>
                <a:lnTo>
                  <a:pt x="0" y="0"/>
                </a:lnTo>
                <a:close/>
              </a:path>
            </a:pathLst>
          </a:custGeom>
          <a:solidFill>
            <a:srgbClr val="C0000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9" name="object 9"/>
          <p:cNvSpPr txBox="1"/>
          <p:nvPr/>
        </p:nvSpPr>
        <p:spPr>
          <a:xfrm>
            <a:off x="4185771" y="3903979"/>
            <a:ext cx="54165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i="1" spc="5" dirty="0">
                <a:solidFill>
                  <a:srgbClr val="3D3D3D"/>
                </a:solidFill>
                <a:latin typeface="Lucida Handwriting"/>
                <a:cs typeface="Lucida Handwriting"/>
              </a:rPr>
              <a:t>y</a:t>
            </a:r>
            <a:r>
              <a:rPr sz="1200" i="1" dirty="0">
                <a:solidFill>
                  <a:srgbClr val="3D3D3D"/>
                </a:solidFill>
                <a:latin typeface="Lucida Handwriting"/>
                <a:cs typeface="Lucida Handwriting"/>
              </a:rPr>
              <a:t>-</a:t>
            </a:r>
            <a:r>
              <a:rPr sz="1200" i="1" spc="-10" dirty="0">
                <a:solidFill>
                  <a:srgbClr val="3D3D3D"/>
                </a:solidFill>
                <a:latin typeface="Lucida Handwriting"/>
                <a:cs typeface="Lucida Handwriting"/>
              </a:rPr>
              <a:t>a</a:t>
            </a:r>
            <a:r>
              <a:rPr sz="1200" i="1" spc="5" dirty="0">
                <a:solidFill>
                  <a:srgbClr val="3D3D3D"/>
                </a:solidFill>
                <a:latin typeface="Lucida Handwriting"/>
                <a:cs typeface="Lucida Handwriting"/>
              </a:rPr>
              <a:t>xis</a:t>
            </a:r>
            <a:endParaRPr sz="1200" dirty="0">
              <a:latin typeface="Lucida Handwriting"/>
              <a:cs typeface="Lucida Handwriting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4476750" y="5129529"/>
            <a:ext cx="4003040" cy="0"/>
          </a:xfrm>
          <a:custGeom>
            <a:avLst/>
            <a:gdLst/>
            <a:ahLst/>
            <a:cxnLst/>
            <a:rect l="l" t="t" r="r" b="b"/>
            <a:pathLst>
              <a:path w="4003040">
                <a:moveTo>
                  <a:pt x="0" y="0"/>
                </a:moveTo>
                <a:lnTo>
                  <a:pt x="4002595" y="0"/>
                </a:lnTo>
              </a:path>
            </a:pathLst>
          </a:custGeom>
          <a:ln w="27940">
            <a:solidFill>
              <a:srgbClr val="008000"/>
            </a:solidFill>
            <a:prstDash val="sysDash"/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1" name="object 11"/>
          <p:cNvSpPr/>
          <p:nvPr/>
        </p:nvSpPr>
        <p:spPr>
          <a:xfrm>
            <a:off x="4475479" y="4533900"/>
            <a:ext cx="4073525" cy="0"/>
          </a:xfrm>
          <a:custGeom>
            <a:avLst/>
            <a:gdLst/>
            <a:ahLst/>
            <a:cxnLst/>
            <a:rect l="l" t="t" r="r" b="b"/>
            <a:pathLst>
              <a:path w="4073525">
                <a:moveTo>
                  <a:pt x="0" y="0"/>
                </a:moveTo>
                <a:lnTo>
                  <a:pt x="4073258" y="0"/>
                </a:lnTo>
              </a:path>
            </a:pathLst>
          </a:custGeom>
          <a:ln w="20320">
            <a:solidFill>
              <a:srgbClr val="FF33CC"/>
            </a:solidFill>
            <a:prstDash val="lgDash"/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2" name="object 12"/>
          <p:cNvSpPr/>
          <p:nvPr/>
        </p:nvSpPr>
        <p:spPr>
          <a:xfrm>
            <a:off x="4546600" y="5727700"/>
            <a:ext cx="4073525" cy="0"/>
          </a:xfrm>
          <a:custGeom>
            <a:avLst/>
            <a:gdLst/>
            <a:ahLst/>
            <a:cxnLst/>
            <a:rect l="l" t="t" r="r" b="b"/>
            <a:pathLst>
              <a:path w="4073525">
                <a:moveTo>
                  <a:pt x="0" y="0"/>
                </a:moveTo>
                <a:lnTo>
                  <a:pt x="4073258" y="0"/>
                </a:lnTo>
              </a:path>
            </a:pathLst>
          </a:custGeom>
          <a:ln w="20320">
            <a:solidFill>
              <a:srgbClr val="FF33CC"/>
            </a:solidFill>
            <a:prstDash val="lgDash"/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3" name="object 13"/>
          <p:cNvSpPr/>
          <p:nvPr/>
        </p:nvSpPr>
        <p:spPr>
          <a:xfrm>
            <a:off x="7465059" y="4823459"/>
            <a:ext cx="269240" cy="297180"/>
          </a:xfrm>
          <a:custGeom>
            <a:avLst/>
            <a:gdLst/>
            <a:ahLst/>
            <a:cxnLst/>
            <a:rect l="l" t="t" r="r" b="b"/>
            <a:pathLst>
              <a:path w="269240" h="297179">
                <a:moveTo>
                  <a:pt x="0" y="0"/>
                </a:moveTo>
                <a:lnTo>
                  <a:pt x="52399" y="1763"/>
                </a:lnTo>
                <a:lnTo>
                  <a:pt x="95189" y="6572"/>
                </a:lnTo>
                <a:lnTo>
                  <a:pt x="124040" y="13705"/>
                </a:lnTo>
                <a:lnTo>
                  <a:pt x="134620" y="22440"/>
                </a:lnTo>
                <a:lnTo>
                  <a:pt x="134620" y="128435"/>
                </a:lnTo>
                <a:lnTo>
                  <a:pt x="145199" y="137170"/>
                </a:lnTo>
                <a:lnTo>
                  <a:pt x="174050" y="144303"/>
                </a:lnTo>
                <a:lnTo>
                  <a:pt x="216840" y="149112"/>
                </a:lnTo>
                <a:lnTo>
                  <a:pt x="269240" y="150876"/>
                </a:lnTo>
                <a:lnTo>
                  <a:pt x="216840" y="152639"/>
                </a:lnTo>
                <a:lnTo>
                  <a:pt x="174050" y="157448"/>
                </a:lnTo>
                <a:lnTo>
                  <a:pt x="145199" y="164581"/>
                </a:lnTo>
                <a:lnTo>
                  <a:pt x="134620" y="173316"/>
                </a:lnTo>
                <a:lnTo>
                  <a:pt x="134620" y="274739"/>
                </a:lnTo>
                <a:lnTo>
                  <a:pt x="124040" y="283474"/>
                </a:lnTo>
                <a:lnTo>
                  <a:pt x="95189" y="290607"/>
                </a:lnTo>
                <a:lnTo>
                  <a:pt x="52399" y="295416"/>
                </a:lnTo>
                <a:lnTo>
                  <a:pt x="0" y="297180"/>
                </a:lnTo>
              </a:path>
            </a:pathLst>
          </a:custGeom>
          <a:ln w="10160">
            <a:solidFill>
              <a:srgbClr val="3D3D3D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4" name="object 14"/>
          <p:cNvSpPr txBox="1"/>
          <p:nvPr/>
        </p:nvSpPr>
        <p:spPr>
          <a:xfrm>
            <a:off x="7863916" y="4863279"/>
            <a:ext cx="621030" cy="238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5" dirty="0">
                <a:solidFill>
                  <a:srgbClr val="3D3D3D"/>
                </a:solidFill>
                <a:latin typeface="Arial"/>
                <a:cs typeface="Arial"/>
              </a:rPr>
              <a:t>2 </a:t>
            </a:r>
            <a:r>
              <a:rPr sz="1400" dirty="0">
                <a:solidFill>
                  <a:srgbClr val="3D3D3D"/>
                </a:solidFill>
                <a:latin typeface="Arial"/>
                <a:cs typeface="Arial"/>
              </a:rPr>
              <a:t>x</a:t>
            </a:r>
            <a:r>
              <a:rPr sz="1400" spc="-70" dirty="0">
                <a:solidFill>
                  <a:srgbClr val="3D3D3D"/>
                </a:solidFill>
                <a:latin typeface="Arial"/>
                <a:cs typeface="Arial"/>
              </a:rPr>
              <a:t> </a:t>
            </a:r>
            <a:r>
              <a:rPr sz="1200" spc="5" dirty="0">
                <a:solidFill>
                  <a:srgbClr val="3D3D3D"/>
                </a:solidFill>
                <a:latin typeface="Arial"/>
                <a:cs typeface="Arial"/>
              </a:rPr>
              <a:t>STD</a:t>
            </a:r>
            <a:endParaRPr sz="1200" dirty="0">
              <a:latin typeface="Arial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7883169" y="5163609"/>
            <a:ext cx="58039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solidFill>
                  <a:srgbClr val="3D3D3D"/>
                </a:solidFill>
                <a:latin typeface="Arial"/>
                <a:cs typeface="Arial"/>
              </a:rPr>
              <a:t>2 </a:t>
            </a:r>
            <a:r>
              <a:rPr sz="1200" dirty="0">
                <a:solidFill>
                  <a:srgbClr val="3D3D3D"/>
                </a:solidFill>
                <a:latin typeface="Arial"/>
                <a:cs typeface="Arial"/>
              </a:rPr>
              <a:t>x</a:t>
            </a:r>
            <a:r>
              <a:rPr sz="1200" spc="-70" dirty="0">
                <a:solidFill>
                  <a:srgbClr val="3D3D3D"/>
                </a:solidFill>
                <a:latin typeface="Arial"/>
                <a:cs typeface="Arial"/>
              </a:rPr>
              <a:t> </a:t>
            </a:r>
            <a:r>
              <a:rPr sz="1200" spc="5" dirty="0">
                <a:solidFill>
                  <a:srgbClr val="3D3D3D"/>
                </a:solidFill>
                <a:latin typeface="Arial"/>
                <a:cs typeface="Arial"/>
              </a:rPr>
              <a:t>STD</a:t>
            </a:r>
            <a:endParaRPr sz="1200" dirty="0">
              <a:latin typeface="Arial"/>
              <a:cs typeface="Arial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4476750" y="4837429"/>
            <a:ext cx="3954779" cy="0"/>
          </a:xfrm>
          <a:custGeom>
            <a:avLst/>
            <a:gdLst/>
            <a:ahLst/>
            <a:cxnLst/>
            <a:rect l="l" t="t" r="r" b="b"/>
            <a:pathLst>
              <a:path w="3954779">
                <a:moveTo>
                  <a:pt x="0" y="0"/>
                </a:moveTo>
                <a:lnTo>
                  <a:pt x="3954411" y="0"/>
                </a:lnTo>
              </a:path>
            </a:pathLst>
          </a:custGeom>
          <a:ln w="38100">
            <a:solidFill>
              <a:srgbClr val="0000FF"/>
            </a:solidFill>
            <a:prstDash val="dash"/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7" name="object 17"/>
          <p:cNvSpPr/>
          <p:nvPr/>
        </p:nvSpPr>
        <p:spPr>
          <a:xfrm>
            <a:off x="4502150" y="5449570"/>
            <a:ext cx="3954779" cy="0"/>
          </a:xfrm>
          <a:custGeom>
            <a:avLst/>
            <a:gdLst/>
            <a:ahLst/>
            <a:cxnLst/>
            <a:rect l="l" t="t" r="r" b="b"/>
            <a:pathLst>
              <a:path w="3954779">
                <a:moveTo>
                  <a:pt x="0" y="0"/>
                </a:moveTo>
                <a:lnTo>
                  <a:pt x="3954411" y="0"/>
                </a:lnTo>
              </a:path>
            </a:pathLst>
          </a:custGeom>
          <a:ln w="38100">
            <a:solidFill>
              <a:srgbClr val="0000FF"/>
            </a:solidFill>
            <a:prstDash val="dash"/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8" name="object 18"/>
          <p:cNvSpPr/>
          <p:nvPr/>
        </p:nvSpPr>
        <p:spPr>
          <a:xfrm>
            <a:off x="7490459" y="5138420"/>
            <a:ext cx="269240" cy="297180"/>
          </a:xfrm>
          <a:custGeom>
            <a:avLst/>
            <a:gdLst/>
            <a:ahLst/>
            <a:cxnLst/>
            <a:rect l="l" t="t" r="r" b="b"/>
            <a:pathLst>
              <a:path w="269240" h="297179">
                <a:moveTo>
                  <a:pt x="0" y="0"/>
                </a:moveTo>
                <a:lnTo>
                  <a:pt x="52399" y="1763"/>
                </a:lnTo>
                <a:lnTo>
                  <a:pt x="95189" y="6572"/>
                </a:lnTo>
                <a:lnTo>
                  <a:pt x="124040" y="13705"/>
                </a:lnTo>
                <a:lnTo>
                  <a:pt x="134620" y="22440"/>
                </a:lnTo>
                <a:lnTo>
                  <a:pt x="134620" y="128435"/>
                </a:lnTo>
                <a:lnTo>
                  <a:pt x="145199" y="137170"/>
                </a:lnTo>
                <a:lnTo>
                  <a:pt x="174050" y="144303"/>
                </a:lnTo>
                <a:lnTo>
                  <a:pt x="216840" y="149112"/>
                </a:lnTo>
                <a:lnTo>
                  <a:pt x="269240" y="150875"/>
                </a:lnTo>
                <a:lnTo>
                  <a:pt x="216840" y="152639"/>
                </a:lnTo>
                <a:lnTo>
                  <a:pt x="174050" y="157448"/>
                </a:lnTo>
                <a:lnTo>
                  <a:pt x="145199" y="164581"/>
                </a:lnTo>
                <a:lnTo>
                  <a:pt x="134620" y="173316"/>
                </a:lnTo>
                <a:lnTo>
                  <a:pt x="134620" y="274739"/>
                </a:lnTo>
                <a:lnTo>
                  <a:pt x="124040" y="283474"/>
                </a:lnTo>
                <a:lnTo>
                  <a:pt x="95189" y="290607"/>
                </a:lnTo>
                <a:lnTo>
                  <a:pt x="52399" y="295416"/>
                </a:lnTo>
                <a:lnTo>
                  <a:pt x="0" y="297179"/>
                </a:lnTo>
              </a:path>
            </a:pathLst>
          </a:custGeom>
          <a:ln w="10160">
            <a:solidFill>
              <a:srgbClr val="3D3D3D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9" name="object 19"/>
          <p:cNvSpPr txBox="1"/>
          <p:nvPr/>
        </p:nvSpPr>
        <p:spPr>
          <a:xfrm>
            <a:off x="4567274" y="4259016"/>
            <a:ext cx="133032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10" dirty="0">
                <a:solidFill>
                  <a:srgbClr val="3D3D3D"/>
                </a:solidFill>
                <a:latin typeface="Arial"/>
                <a:cs typeface="Arial"/>
              </a:rPr>
              <a:t>Upper Control</a:t>
            </a:r>
            <a:r>
              <a:rPr sz="1200" spc="5" dirty="0">
                <a:solidFill>
                  <a:srgbClr val="3D3D3D"/>
                </a:solidFill>
                <a:latin typeface="Arial"/>
                <a:cs typeface="Arial"/>
              </a:rPr>
              <a:t> </a:t>
            </a:r>
            <a:r>
              <a:rPr sz="1200" spc="-15" dirty="0">
                <a:solidFill>
                  <a:srgbClr val="3D3D3D"/>
                </a:solidFill>
                <a:latin typeface="Arial"/>
                <a:cs typeface="Arial"/>
              </a:rPr>
              <a:t>Limit</a:t>
            </a:r>
            <a:endParaRPr sz="1200" dirty="0">
              <a:latin typeface="Arial"/>
              <a:cs typeface="Arial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6746841" y="5917120"/>
            <a:ext cx="2218055" cy="569595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R="5080" algn="r">
              <a:lnSpc>
                <a:spcPct val="100000"/>
              </a:lnSpc>
              <a:spcBef>
                <a:spcPts val="130"/>
              </a:spcBef>
            </a:pPr>
            <a:r>
              <a:rPr sz="1200" i="1" spc="5" dirty="0">
                <a:solidFill>
                  <a:srgbClr val="3D3D3D"/>
                </a:solidFill>
                <a:latin typeface="Lucida Handwriting"/>
                <a:cs typeface="Lucida Handwriting"/>
              </a:rPr>
              <a:t>x</a:t>
            </a:r>
            <a:r>
              <a:rPr sz="1200" i="1" dirty="0">
                <a:solidFill>
                  <a:srgbClr val="3D3D3D"/>
                </a:solidFill>
                <a:latin typeface="Lucida Handwriting"/>
                <a:cs typeface="Lucida Handwriting"/>
              </a:rPr>
              <a:t>-</a:t>
            </a:r>
            <a:r>
              <a:rPr sz="1200" i="1" spc="-10" dirty="0">
                <a:solidFill>
                  <a:srgbClr val="3D3D3D"/>
                </a:solidFill>
                <a:latin typeface="Lucida Handwriting"/>
                <a:cs typeface="Lucida Handwriting"/>
              </a:rPr>
              <a:t>a</a:t>
            </a:r>
            <a:r>
              <a:rPr sz="1200" i="1" spc="5" dirty="0">
                <a:solidFill>
                  <a:srgbClr val="3D3D3D"/>
                </a:solidFill>
                <a:latin typeface="Lucida Handwriting"/>
                <a:cs typeface="Lucida Handwriting"/>
              </a:rPr>
              <a:t>xis</a:t>
            </a:r>
            <a:endParaRPr sz="1200" dirty="0">
              <a:latin typeface="Lucida Handwriting"/>
              <a:cs typeface="Lucida Handwriting"/>
            </a:endParaRPr>
          </a:p>
          <a:p>
            <a:pPr marL="12700">
              <a:lnSpc>
                <a:spcPct val="100000"/>
              </a:lnSpc>
              <a:spcBef>
                <a:spcPts val="1350"/>
              </a:spcBef>
            </a:pPr>
            <a:r>
              <a:rPr sz="1200" dirty="0">
                <a:solidFill>
                  <a:srgbClr val="00A0AF"/>
                </a:solidFill>
                <a:latin typeface="Franklin Gothic Medium"/>
                <a:cs typeface="Franklin Gothic Medium"/>
              </a:rPr>
              <a:t>QMS Quick </a:t>
            </a:r>
            <a:r>
              <a:rPr sz="1200" spc="-5" dirty="0">
                <a:solidFill>
                  <a:srgbClr val="00A0AF"/>
                </a:solidFill>
                <a:latin typeface="Franklin Gothic Medium"/>
                <a:cs typeface="Franklin Gothic Medium"/>
              </a:rPr>
              <a:t>Learning</a:t>
            </a:r>
            <a:r>
              <a:rPr sz="1200" spc="5" dirty="0">
                <a:solidFill>
                  <a:srgbClr val="00A0AF"/>
                </a:solidFill>
                <a:latin typeface="Franklin Gothic Medium"/>
                <a:cs typeface="Franklin Gothic Medium"/>
              </a:rPr>
              <a:t> </a:t>
            </a:r>
            <a:r>
              <a:rPr sz="1200" spc="-5" dirty="0">
                <a:solidFill>
                  <a:srgbClr val="00A0AF"/>
                </a:solidFill>
                <a:latin typeface="Franklin Gothic Medium"/>
                <a:cs typeface="Franklin Gothic Medium"/>
              </a:rPr>
              <a:t>Activity</a:t>
            </a:r>
            <a:endParaRPr sz="1200" dirty="0">
              <a:latin typeface="Franklin Gothic Medium"/>
              <a:cs typeface="Franklin Gothic Medium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4599278" y="5769757"/>
            <a:ext cx="133032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10" dirty="0">
                <a:solidFill>
                  <a:srgbClr val="3D3D3D"/>
                </a:solidFill>
                <a:latin typeface="Arial"/>
                <a:cs typeface="Arial"/>
              </a:rPr>
              <a:t>Lower Control</a:t>
            </a:r>
            <a:r>
              <a:rPr sz="1200" spc="5" dirty="0">
                <a:solidFill>
                  <a:srgbClr val="3D3D3D"/>
                </a:solidFill>
                <a:latin typeface="Arial"/>
                <a:cs typeface="Arial"/>
              </a:rPr>
              <a:t> </a:t>
            </a:r>
            <a:r>
              <a:rPr sz="1200" spc="-15" dirty="0">
                <a:solidFill>
                  <a:srgbClr val="3D3D3D"/>
                </a:solidFill>
                <a:latin typeface="Arial"/>
                <a:cs typeface="Arial"/>
              </a:rPr>
              <a:t>Limit</a:t>
            </a:r>
            <a:endParaRPr sz="1200" dirty="0">
              <a:latin typeface="Arial"/>
              <a:cs typeface="Arial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5330412" y="4513661"/>
            <a:ext cx="210312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solidFill>
                  <a:srgbClr val="3D3D3D"/>
                </a:solidFill>
                <a:latin typeface="Arial"/>
                <a:cs typeface="Arial"/>
              </a:rPr>
              <a:t>Upper Warning</a:t>
            </a:r>
            <a:r>
              <a:rPr sz="1800" spc="-114" dirty="0">
                <a:solidFill>
                  <a:srgbClr val="3D3D3D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3D3D3D"/>
                </a:solidFill>
                <a:latin typeface="Arial"/>
                <a:cs typeface="Arial"/>
              </a:rPr>
              <a:t>Limit</a:t>
            </a:r>
            <a:endParaRPr sz="1800" dirty="0">
              <a:latin typeface="Arial"/>
              <a:cs typeface="Arial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5440826" y="5161962"/>
            <a:ext cx="2103120" cy="537210"/>
          </a:xfrm>
          <a:prstGeom prst="rect">
            <a:avLst/>
          </a:prstGeom>
        </p:spPr>
        <p:txBody>
          <a:bodyPr vert="horz" wrap="square" lIns="0" tIns="34290" rIns="0" bIns="0" rtlCol="0">
            <a:spAutoFit/>
          </a:bodyPr>
          <a:lstStyle/>
          <a:p>
            <a:pPr marL="1295400">
              <a:lnSpc>
                <a:spcPct val="100000"/>
              </a:lnSpc>
              <a:spcBef>
                <a:spcPts val="270"/>
              </a:spcBef>
            </a:pPr>
            <a:r>
              <a:rPr sz="1200" spc="-15" dirty="0">
                <a:solidFill>
                  <a:srgbClr val="3D3D3D"/>
                </a:solidFill>
                <a:latin typeface="Arial"/>
                <a:cs typeface="Arial"/>
              </a:rPr>
              <a:t>Mean</a:t>
            </a:r>
            <a:endParaRPr sz="12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254"/>
              </a:spcBef>
            </a:pPr>
            <a:r>
              <a:rPr sz="1800" spc="-15" dirty="0">
                <a:solidFill>
                  <a:srgbClr val="3D3D3D"/>
                </a:solidFill>
                <a:latin typeface="Arial"/>
                <a:cs typeface="Arial"/>
              </a:rPr>
              <a:t>Lower </a:t>
            </a:r>
            <a:r>
              <a:rPr sz="1800" dirty="0">
                <a:solidFill>
                  <a:srgbClr val="3D3D3D"/>
                </a:solidFill>
                <a:latin typeface="Arial"/>
                <a:cs typeface="Arial"/>
              </a:rPr>
              <a:t>Warning</a:t>
            </a:r>
            <a:r>
              <a:rPr sz="1800" spc="-85" dirty="0">
                <a:solidFill>
                  <a:srgbClr val="3D3D3D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3D3D3D"/>
                </a:solidFill>
                <a:latin typeface="Arial"/>
                <a:cs typeface="Arial"/>
              </a:rPr>
              <a:t>Limit</a:t>
            </a:r>
            <a:endParaRPr sz="1800" dirty="0">
              <a:latin typeface="Arial"/>
              <a:cs typeface="Arial"/>
            </a:endParaRPr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05200" y="5715000"/>
            <a:ext cx="917491" cy="955108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44500" y="276859"/>
            <a:ext cx="8428990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000" dirty="0"/>
              <a:t>Parts of a </a:t>
            </a:r>
            <a:r>
              <a:rPr sz="4000" spc="-10" dirty="0"/>
              <a:t>Control </a:t>
            </a:r>
            <a:r>
              <a:rPr sz="4000" spc="10" dirty="0"/>
              <a:t>Chart </a:t>
            </a:r>
            <a:r>
              <a:rPr sz="4000" spc="-15" dirty="0"/>
              <a:t>–Plotted</a:t>
            </a:r>
            <a:r>
              <a:rPr sz="4000" spc="-50" dirty="0"/>
              <a:t> </a:t>
            </a:r>
            <a:r>
              <a:rPr sz="4000" spc="-30" dirty="0"/>
              <a:t>Value</a:t>
            </a:r>
            <a:endParaRPr sz="4000" dirty="0"/>
          </a:p>
        </p:txBody>
      </p:sp>
      <p:sp>
        <p:nvSpPr>
          <p:cNvPr id="3" name="object 3"/>
          <p:cNvSpPr txBox="1"/>
          <p:nvPr/>
        </p:nvSpPr>
        <p:spPr>
          <a:xfrm>
            <a:off x="609600" y="1338059"/>
            <a:ext cx="6404610" cy="179323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100"/>
              </a:spcBef>
              <a:buChar char="•"/>
              <a:tabLst>
                <a:tab pos="354965" algn="l"/>
                <a:tab pos="355600" algn="l"/>
              </a:tabLst>
            </a:pPr>
            <a:r>
              <a:rPr sz="3200" spc="-50" dirty="0">
                <a:solidFill>
                  <a:srgbClr val="3D3D3D"/>
                </a:solidFill>
                <a:latin typeface="Arial"/>
                <a:cs typeface="Arial"/>
              </a:rPr>
              <a:t>Value </a:t>
            </a:r>
            <a:r>
              <a:rPr sz="3200" dirty="0">
                <a:solidFill>
                  <a:srgbClr val="3D3D3D"/>
                </a:solidFill>
                <a:latin typeface="Arial"/>
                <a:cs typeface="Arial"/>
              </a:rPr>
              <a:t>of </a:t>
            </a:r>
            <a:r>
              <a:rPr sz="3200" spc="-5" dirty="0">
                <a:solidFill>
                  <a:srgbClr val="3D3D3D"/>
                </a:solidFill>
                <a:latin typeface="Arial"/>
                <a:cs typeface="Arial"/>
              </a:rPr>
              <a:t>the control </a:t>
            </a:r>
            <a:r>
              <a:rPr sz="3200" dirty="0">
                <a:solidFill>
                  <a:srgbClr val="3D3D3D"/>
                </a:solidFill>
                <a:latin typeface="Arial"/>
                <a:cs typeface="Arial"/>
              </a:rPr>
              <a:t>being</a:t>
            </a:r>
            <a:r>
              <a:rPr sz="3200" spc="-60" dirty="0">
                <a:solidFill>
                  <a:srgbClr val="3D3D3D"/>
                </a:solidFill>
                <a:latin typeface="Arial"/>
                <a:cs typeface="Arial"/>
              </a:rPr>
              <a:t> </a:t>
            </a:r>
            <a:r>
              <a:rPr sz="3200" spc="-5" dirty="0">
                <a:solidFill>
                  <a:srgbClr val="3D3D3D"/>
                </a:solidFill>
                <a:latin typeface="Arial"/>
                <a:cs typeface="Arial"/>
              </a:rPr>
              <a:t>charted</a:t>
            </a:r>
            <a:endParaRPr sz="3200" dirty="0">
              <a:latin typeface="Arial"/>
              <a:cs typeface="Arial"/>
            </a:endParaRPr>
          </a:p>
          <a:p>
            <a:pPr marL="756920" lvl="1" indent="-287020">
              <a:lnSpc>
                <a:spcPct val="100000"/>
              </a:lnSpc>
              <a:buChar char="–"/>
              <a:tabLst>
                <a:tab pos="756920" algn="l"/>
              </a:tabLst>
            </a:pPr>
            <a:r>
              <a:rPr sz="2800" spc="-5" dirty="0">
                <a:solidFill>
                  <a:srgbClr val="3D3D3D"/>
                </a:solidFill>
                <a:latin typeface="Arial"/>
                <a:cs typeface="Arial"/>
              </a:rPr>
              <a:t>%</a:t>
            </a:r>
            <a:r>
              <a:rPr sz="2800" spc="-15" dirty="0">
                <a:solidFill>
                  <a:srgbClr val="3D3D3D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3D3D3D"/>
                </a:solidFill>
                <a:latin typeface="Arial"/>
                <a:cs typeface="Arial"/>
              </a:rPr>
              <a:t>recovery</a:t>
            </a:r>
            <a:endParaRPr sz="2800" dirty="0">
              <a:latin typeface="Arial"/>
              <a:cs typeface="Arial"/>
            </a:endParaRPr>
          </a:p>
          <a:p>
            <a:pPr marL="756920" lvl="1" indent="-287020">
              <a:lnSpc>
                <a:spcPct val="100000"/>
              </a:lnSpc>
              <a:buChar char="–"/>
              <a:tabLst>
                <a:tab pos="756920" algn="l"/>
              </a:tabLst>
            </a:pPr>
            <a:r>
              <a:rPr sz="2800" spc="-5" dirty="0">
                <a:solidFill>
                  <a:srgbClr val="3D3D3D"/>
                </a:solidFill>
                <a:latin typeface="Arial"/>
                <a:cs typeface="Arial"/>
              </a:rPr>
              <a:t>Ct </a:t>
            </a:r>
            <a:r>
              <a:rPr sz="2800" dirty="0">
                <a:solidFill>
                  <a:srgbClr val="3D3D3D"/>
                </a:solidFill>
                <a:latin typeface="Arial"/>
                <a:cs typeface="Arial"/>
              </a:rPr>
              <a:t>value</a:t>
            </a:r>
            <a:endParaRPr sz="2800" dirty="0">
              <a:latin typeface="Arial"/>
              <a:cs typeface="Arial"/>
            </a:endParaRPr>
          </a:p>
          <a:p>
            <a:pPr marL="756920" lvl="1" indent="-287020">
              <a:lnSpc>
                <a:spcPct val="100000"/>
              </a:lnSpc>
              <a:buChar char="–"/>
              <a:tabLst>
                <a:tab pos="756920" algn="l"/>
              </a:tabLst>
            </a:pPr>
            <a:r>
              <a:rPr sz="2800" dirty="0">
                <a:solidFill>
                  <a:srgbClr val="3D3D3D"/>
                </a:solidFill>
                <a:latin typeface="Arial"/>
                <a:cs typeface="Arial"/>
              </a:rPr>
              <a:t>Fluorescence </a:t>
            </a:r>
            <a:r>
              <a:rPr sz="2800" spc="-5" dirty="0">
                <a:solidFill>
                  <a:srgbClr val="3D3D3D"/>
                </a:solidFill>
                <a:latin typeface="Arial"/>
                <a:cs typeface="Arial"/>
              </a:rPr>
              <a:t>reading</a:t>
            </a:r>
            <a:endParaRPr sz="2800" dirty="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5029200" y="2386520"/>
            <a:ext cx="3717010" cy="359808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/>
              <a:t>QMS Quick </a:t>
            </a:r>
            <a:r>
              <a:rPr spc="-5" dirty="0"/>
              <a:t>Learning</a:t>
            </a:r>
            <a:r>
              <a:rPr spc="-35" dirty="0"/>
              <a:t> </a:t>
            </a:r>
            <a:r>
              <a:rPr spc="-5" dirty="0"/>
              <a:t>Activity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05200" y="5715000"/>
            <a:ext cx="917491" cy="955108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66115" y="589149"/>
            <a:ext cx="5678170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000" spc="-10" dirty="0"/>
              <a:t>Control </a:t>
            </a:r>
            <a:r>
              <a:rPr sz="4000" dirty="0"/>
              <a:t>Charting</a:t>
            </a:r>
            <a:r>
              <a:rPr sz="4000" spc="-35" dirty="0"/>
              <a:t> </a:t>
            </a:r>
            <a:r>
              <a:rPr sz="4000" spc="-10" dirty="0"/>
              <a:t>Statistics</a:t>
            </a:r>
            <a:endParaRPr sz="4000" dirty="0"/>
          </a:p>
        </p:txBody>
      </p:sp>
      <p:sp>
        <p:nvSpPr>
          <p:cNvPr id="3" name="object 3"/>
          <p:cNvSpPr txBox="1"/>
          <p:nvPr/>
        </p:nvSpPr>
        <p:spPr>
          <a:xfrm>
            <a:off x="764540" y="1699259"/>
            <a:ext cx="7535545" cy="14884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5080" indent="-342900">
              <a:lnSpc>
                <a:spcPct val="100000"/>
              </a:lnSpc>
              <a:spcBef>
                <a:spcPts val="100"/>
              </a:spcBef>
              <a:buChar char="•"/>
              <a:tabLst>
                <a:tab pos="354965" algn="l"/>
                <a:tab pos="355600" algn="l"/>
              </a:tabLst>
            </a:pPr>
            <a:r>
              <a:rPr sz="3200" spc="-10" dirty="0">
                <a:solidFill>
                  <a:srgbClr val="3D3D3D"/>
                </a:solidFill>
                <a:latin typeface="Arial"/>
                <a:cs typeface="Arial"/>
              </a:rPr>
              <a:t>QMS </a:t>
            </a:r>
            <a:r>
              <a:rPr sz="3200" spc="-15" dirty="0">
                <a:solidFill>
                  <a:srgbClr val="3D3D3D"/>
                </a:solidFill>
                <a:latin typeface="Arial"/>
                <a:cs typeface="Arial"/>
              </a:rPr>
              <a:t>will </a:t>
            </a:r>
            <a:r>
              <a:rPr sz="3200" dirty="0">
                <a:solidFill>
                  <a:srgbClr val="3D3D3D"/>
                </a:solidFill>
                <a:latin typeface="Arial"/>
                <a:cs typeface="Arial"/>
              </a:rPr>
              <a:t>set interval at </a:t>
            </a:r>
            <a:r>
              <a:rPr sz="3200" spc="-15" dirty="0">
                <a:solidFill>
                  <a:srgbClr val="3D3D3D"/>
                </a:solidFill>
                <a:latin typeface="Arial"/>
                <a:cs typeface="Arial"/>
              </a:rPr>
              <a:t>which </a:t>
            </a:r>
            <a:r>
              <a:rPr sz="3200" spc="-5" dirty="0">
                <a:solidFill>
                  <a:srgbClr val="3D3D3D"/>
                </a:solidFill>
                <a:latin typeface="Arial"/>
                <a:cs typeface="Arial"/>
              </a:rPr>
              <a:t>control  charting statistics (average, </a:t>
            </a:r>
            <a:r>
              <a:rPr sz="3200" spc="-10" dirty="0">
                <a:solidFill>
                  <a:srgbClr val="3D3D3D"/>
                </a:solidFill>
                <a:latin typeface="Arial"/>
                <a:cs typeface="Arial"/>
              </a:rPr>
              <a:t>upper/lower  </a:t>
            </a:r>
            <a:r>
              <a:rPr sz="3200" spc="-5" dirty="0">
                <a:solidFill>
                  <a:srgbClr val="3D3D3D"/>
                </a:solidFill>
                <a:latin typeface="Arial"/>
                <a:cs typeface="Arial"/>
              </a:rPr>
              <a:t>control limits, etc.) are</a:t>
            </a:r>
            <a:r>
              <a:rPr sz="3200" spc="-10" dirty="0">
                <a:solidFill>
                  <a:srgbClr val="3D3D3D"/>
                </a:solidFill>
                <a:latin typeface="Arial"/>
                <a:cs typeface="Arial"/>
              </a:rPr>
              <a:t> </a:t>
            </a:r>
            <a:r>
              <a:rPr sz="3200" spc="-5" dirty="0">
                <a:solidFill>
                  <a:srgbClr val="3D3D3D"/>
                </a:solidFill>
                <a:latin typeface="Arial"/>
                <a:cs typeface="Arial"/>
              </a:rPr>
              <a:t>recalculated.</a:t>
            </a:r>
            <a:endParaRPr sz="3200" dirty="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5867400" y="3429000"/>
            <a:ext cx="2131059" cy="213105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/>
              <a:t>QMS Quick </a:t>
            </a:r>
            <a:r>
              <a:rPr spc="-5" dirty="0"/>
              <a:t>Learning</a:t>
            </a:r>
            <a:r>
              <a:rPr spc="-35" dirty="0"/>
              <a:t> </a:t>
            </a:r>
            <a:r>
              <a:rPr spc="-5" dirty="0"/>
              <a:t>Activity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05200" y="5715000"/>
            <a:ext cx="917491" cy="955108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70175" y="547765"/>
            <a:ext cx="349377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0" dirty="0"/>
              <a:t>Statistical</a:t>
            </a:r>
            <a:r>
              <a:rPr spc="-15" dirty="0"/>
              <a:t> </a:t>
            </a:r>
            <a:r>
              <a:rPr spc="-10" dirty="0"/>
              <a:t>Control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/>
              <a:t>QMS Quick </a:t>
            </a:r>
            <a:r>
              <a:rPr spc="-5" dirty="0"/>
              <a:t>Learning</a:t>
            </a:r>
            <a:r>
              <a:rPr spc="-35" dirty="0"/>
              <a:t> </a:t>
            </a:r>
            <a:r>
              <a:rPr spc="-5" dirty="0"/>
              <a:t>Activity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459740" y="1145539"/>
            <a:ext cx="7830184" cy="3583940"/>
          </a:xfrm>
          <a:prstGeom prst="rect">
            <a:avLst/>
          </a:prstGeom>
        </p:spPr>
        <p:txBody>
          <a:bodyPr vert="horz" wrap="square" lIns="0" tIns="10922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860"/>
              </a:spcBef>
              <a:buChar char="•"/>
              <a:tabLst>
                <a:tab pos="354965" algn="l"/>
                <a:tab pos="355600" algn="l"/>
              </a:tabLst>
            </a:pPr>
            <a:r>
              <a:rPr sz="3200" spc="-5" dirty="0">
                <a:solidFill>
                  <a:srgbClr val="3D3D3D"/>
                </a:solidFill>
                <a:latin typeface="Arial"/>
                <a:cs typeface="Arial"/>
              </a:rPr>
              <a:t>Control limits based on</a:t>
            </a:r>
            <a:r>
              <a:rPr sz="3200" spc="-55" dirty="0">
                <a:solidFill>
                  <a:srgbClr val="3D3D3D"/>
                </a:solidFill>
                <a:latin typeface="Arial"/>
                <a:cs typeface="Arial"/>
              </a:rPr>
              <a:t> </a:t>
            </a:r>
            <a:r>
              <a:rPr sz="3200" spc="-5" dirty="0">
                <a:solidFill>
                  <a:srgbClr val="3D3D3D"/>
                </a:solidFill>
                <a:latin typeface="Arial"/>
                <a:cs typeface="Arial"/>
              </a:rPr>
              <a:t>probability</a:t>
            </a:r>
            <a:endParaRPr sz="3200" dirty="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760"/>
              </a:spcBef>
              <a:buChar char="•"/>
              <a:tabLst>
                <a:tab pos="354965" algn="l"/>
                <a:tab pos="355600" algn="l"/>
              </a:tabLst>
            </a:pPr>
            <a:r>
              <a:rPr sz="3200" spc="-5" dirty="0">
                <a:solidFill>
                  <a:srgbClr val="3D3D3D"/>
                </a:solidFill>
                <a:latin typeface="Arial"/>
                <a:cs typeface="Arial"/>
              </a:rPr>
              <a:t>System </a:t>
            </a:r>
            <a:r>
              <a:rPr sz="3200" dirty="0">
                <a:solidFill>
                  <a:srgbClr val="3D3D3D"/>
                </a:solidFill>
                <a:latin typeface="Arial"/>
                <a:cs typeface="Arial"/>
              </a:rPr>
              <a:t>in </a:t>
            </a:r>
            <a:r>
              <a:rPr sz="3200" spc="-5" dirty="0">
                <a:solidFill>
                  <a:srgbClr val="3D3D3D"/>
                </a:solidFill>
                <a:latin typeface="Arial"/>
                <a:cs typeface="Arial"/>
              </a:rPr>
              <a:t>statistical</a:t>
            </a:r>
            <a:r>
              <a:rPr sz="3200" spc="-25" dirty="0">
                <a:solidFill>
                  <a:srgbClr val="3D3D3D"/>
                </a:solidFill>
                <a:latin typeface="Arial"/>
                <a:cs typeface="Arial"/>
              </a:rPr>
              <a:t> </a:t>
            </a:r>
            <a:r>
              <a:rPr sz="3200" spc="-5" dirty="0">
                <a:solidFill>
                  <a:srgbClr val="3D3D3D"/>
                </a:solidFill>
                <a:latin typeface="Arial"/>
                <a:cs typeface="Arial"/>
              </a:rPr>
              <a:t>control</a:t>
            </a:r>
            <a:endParaRPr sz="3200" dirty="0">
              <a:latin typeface="Arial"/>
              <a:cs typeface="Arial"/>
            </a:endParaRPr>
          </a:p>
          <a:p>
            <a:pPr marL="756920" lvl="1" indent="-287020">
              <a:lnSpc>
                <a:spcPct val="100000"/>
              </a:lnSpc>
              <a:spcBef>
                <a:spcPts val="680"/>
              </a:spcBef>
              <a:buChar char="–"/>
              <a:tabLst>
                <a:tab pos="756920" algn="l"/>
              </a:tabLst>
            </a:pPr>
            <a:r>
              <a:rPr sz="2800" dirty="0">
                <a:solidFill>
                  <a:srgbClr val="3D3D3D"/>
                </a:solidFill>
                <a:latin typeface="Arial"/>
                <a:cs typeface="Arial"/>
              </a:rPr>
              <a:t>2/3 of values </a:t>
            </a:r>
            <a:r>
              <a:rPr sz="2800" spc="-5" dirty="0">
                <a:solidFill>
                  <a:srgbClr val="3D3D3D"/>
                </a:solidFill>
                <a:latin typeface="Arial"/>
                <a:cs typeface="Arial"/>
              </a:rPr>
              <a:t>should be </a:t>
            </a:r>
            <a:r>
              <a:rPr sz="2800" spc="-10" dirty="0">
                <a:solidFill>
                  <a:srgbClr val="3D3D3D"/>
                </a:solidFill>
                <a:latin typeface="Arial"/>
                <a:cs typeface="Arial"/>
              </a:rPr>
              <a:t>within </a:t>
            </a:r>
            <a:r>
              <a:rPr sz="2800" dirty="0">
                <a:solidFill>
                  <a:srgbClr val="3D3D3D"/>
                </a:solidFill>
                <a:latin typeface="Arial"/>
                <a:cs typeface="Arial"/>
              </a:rPr>
              <a:t>mean </a:t>
            </a:r>
            <a:r>
              <a:rPr sz="2800" spc="95" dirty="0">
                <a:solidFill>
                  <a:srgbClr val="3D3D3D"/>
                </a:solidFill>
                <a:latin typeface="Arial"/>
                <a:cs typeface="Arial"/>
              </a:rPr>
              <a:t>± </a:t>
            </a:r>
            <a:r>
              <a:rPr sz="2800" spc="-5" dirty="0">
                <a:solidFill>
                  <a:srgbClr val="3D3D3D"/>
                </a:solidFill>
                <a:latin typeface="Arial"/>
                <a:cs typeface="Arial"/>
              </a:rPr>
              <a:t>1</a:t>
            </a:r>
            <a:r>
              <a:rPr sz="2800" spc="-165" dirty="0">
                <a:solidFill>
                  <a:srgbClr val="3D3D3D"/>
                </a:solidFill>
                <a:latin typeface="Arial"/>
                <a:cs typeface="Arial"/>
              </a:rPr>
              <a:t> </a:t>
            </a:r>
            <a:r>
              <a:rPr sz="2800" spc="-15" dirty="0">
                <a:solidFill>
                  <a:srgbClr val="3D3D3D"/>
                </a:solidFill>
                <a:latin typeface="Arial"/>
                <a:cs typeface="Arial"/>
              </a:rPr>
              <a:t>STD</a:t>
            </a:r>
            <a:endParaRPr sz="2800" dirty="0">
              <a:latin typeface="Arial"/>
              <a:cs typeface="Arial"/>
            </a:endParaRPr>
          </a:p>
          <a:p>
            <a:pPr marL="756920" marR="176530" lvl="1" indent="-287020">
              <a:lnSpc>
                <a:spcPct val="100000"/>
              </a:lnSpc>
              <a:spcBef>
                <a:spcPts val="680"/>
              </a:spcBef>
              <a:buChar char="–"/>
              <a:tabLst>
                <a:tab pos="756920" algn="l"/>
              </a:tabLst>
            </a:pPr>
            <a:r>
              <a:rPr sz="2800" spc="-5" dirty="0">
                <a:solidFill>
                  <a:srgbClr val="3D3D3D"/>
                </a:solidFill>
                <a:latin typeface="Arial"/>
                <a:cs typeface="Arial"/>
              </a:rPr>
              <a:t>19/20 or 95% </a:t>
            </a:r>
            <a:r>
              <a:rPr sz="2800" dirty="0">
                <a:solidFill>
                  <a:srgbClr val="3D3D3D"/>
                </a:solidFill>
                <a:latin typeface="Arial"/>
                <a:cs typeface="Arial"/>
              </a:rPr>
              <a:t>of values </a:t>
            </a:r>
            <a:r>
              <a:rPr sz="2800" spc="-5" dirty="0">
                <a:solidFill>
                  <a:srgbClr val="3D3D3D"/>
                </a:solidFill>
                <a:latin typeface="Arial"/>
                <a:cs typeface="Arial"/>
              </a:rPr>
              <a:t>should be </a:t>
            </a:r>
            <a:r>
              <a:rPr sz="2800" spc="-10" dirty="0">
                <a:solidFill>
                  <a:srgbClr val="3D3D3D"/>
                </a:solidFill>
                <a:latin typeface="Arial"/>
                <a:cs typeface="Arial"/>
              </a:rPr>
              <a:t>within </a:t>
            </a:r>
            <a:r>
              <a:rPr sz="2800" spc="95" dirty="0">
                <a:solidFill>
                  <a:srgbClr val="3D3D3D"/>
                </a:solidFill>
                <a:latin typeface="Arial"/>
                <a:cs typeface="Arial"/>
              </a:rPr>
              <a:t>±</a:t>
            </a:r>
            <a:r>
              <a:rPr sz="2800" spc="-10" dirty="0">
                <a:solidFill>
                  <a:srgbClr val="3D3D3D"/>
                </a:solidFill>
                <a:latin typeface="Arial"/>
                <a:cs typeface="Arial"/>
              </a:rPr>
              <a:t> </a:t>
            </a:r>
            <a:r>
              <a:rPr sz="2800" spc="-5" dirty="0">
                <a:solidFill>
                  <a:srgbClr val="3D3D3D"/>
                </a:solidFill>
                <a:latin typeface="Arial"/>
                <a:cs typeface="Arial"/>
              </a:rPr>
              <a:t>2  </a:t>
            </a:r>
            <a:r>
              <a:rPr sz="2800" spc="-10" dirty="0">
                <a:solidFill>
                  <a:srgbClr val="3D3D3D"/>
                </a:solidFill>
                <a:latin typeface="Arial"/>
                <a:cs typeface="Arial"/>
              </a:rPr>
              <a:t>STD </a:t>
            </a:r>
            <a:r>
              <a:rPr sz="2800" b="1" i="1" dirty="0">
                <a:solidFill>
                  <a:srgbClr val="3D3D3D"/>
                </a:solidFill>
                <a:latin typeface="Arial"/>
                <a:cs typeface="Arial"/>
              </a:rPr>
              <a:t>(Upper/Lower </a:t>
            </a:r>
            <a:r>
              <a:rPr sz="2800" b="1" i="1" spc="-10" dirty="0">
                <a:solidFill>
                  <a:srgbClr val="3D3D3D"/>
                </a:solidFill>
                <a:latin typeface="Arial"/>
                <a:cs typeface="Arial"/>
              </a:rPr>
              <a:t>Warning</a:t>
            </a:r>
            <a:r>
              <a:rPr sz="2800" b="1" i="1" spc="-30" dirty="0">
                <a:solidFill>
                  <a:srgbClr val="3D3D3D"/>
                </a:solidFill>
                <a:latin typeface="Arial"/>
                <a:cs typeface="Arial"/>
              </a:rPr>
              <a:t> </a:t>
            </a:r>
            <a:r>
              <a:rPr sz="2800" b="1" i="1" dirty="0">
                <a:solidFill>
                  <a:srgbClr val="3D3D3D"/>
                </a:solidFill>
                <a:latin typeface="Arial"/>
                <a:cs typeface="Arial"/>
              </a:rPr>
              <a:t>Limits)</a:t>
            </a:r>
            <a:endParaRPr sz="2800" dirty="0">
              <a:latin typeface="Arial"/>
              <a:cs typeface="Arial"/>
            </a:endParaRPr>
          </a:p>
          <a:p>
            <a:pPr marL="756920" marR="80010" lvl="1" indent="-287020">
              <a:lnSpc>
                <a:spcPct val="100000"/>
              </a:lnSpc>
              <a:spcBef>
                <a:spcPts val="660"/>
              </a:spcBef>
              <a:buChar char="–"/>
              <a:tabLst>
                <a:tab pos="756920" algn="l"/>
              </a:tabLst>
            </a:pPr>
            <a:r>
              <a:rPr sz="2800" spc="-5" dirty="0">
                <a:solidFill>
                  <a:srgbClr val="3D3D3D"/>
                </a:solidFill>
                <a:latin typeface="Arial"/>
                <a:cs typeface="Arial"/>
              </a:rPr>
              <a:t>“All” or 99.7% </a:t>
            </a:r>
            <a:r>
              <a:rPr sz="2800" dirty="0">
                <a:solidFill>
                  <a:srgbClr val="3D3D3D"/>
                </a:solidFill>
                <a:latin typeface="Arial"/>
                <a:cs typeface="Arial"/>
              </a:rPr>
              <a:t>of values </a:t>
            </a:r>
            <a:r>
              <a:rPr sz="2800" spc="-5" dirty="0">
                <a:solidFill>
                  <a:srgbClr val="3D3D3D"/>
                </a:solidFill>
                <a:latin typeface="Arial"/>
                <a:cs typeface="Arial"/>
              </a:rPr>
              <a:t>should fall </a:t>
            </a:r>
            <a:r>
              <a:rPr sz="2800" spc="-10" dirty="0">
                <a:solidFill>
                  <a:srgbClr val="3D3D3D"/>
                </a:solidFill>
                <a:latin typeface="Arial"/>
                <a:cs typeface="Arial"/>
              </a:rPr>
              <a:t>within </a:t>
            </a:r>
            <a:r>
              <a:rPr sz="2800" spc="95" dirty="0">
                <a:solidFill>
                  <a:srgbClr val="3D3D3D"/>
                </a:solidFill>
                <a:latin typeface="Arial"/>
                <a:cs typeface="Arial"/>
              </a:rPr>
              <a:t>± </a:t>
            </a:r>
            <a:r>
              <a:rPr sz="2800" spc="-5" dirty="0">
                <a:solidFill>
                  <a:srgbClr val="3D3D3D"/>
                </a:solidFill>
                <a:latin typeface="Arial"/>
                <a:cs typeface="Arial"/>
              </a:rPr>
              <a:t>3  </a:t>
            </a:r>
            <a:r>
              <a:rPr sz="2800" spc="-10" dirty="0">
                <a:solidFill>
                  <a:srgbClr val="3D3D3D"/>
                </a:solidFill>
                <a:latin typeface="Arial"/>
                <a:cs typeface="Arial"/>
              </a:rPr>
              <a:t>STD </a:t>
            </a:r>
            <a:r>
              <a:rPr sz="2800" b="1" i="1" dirty="0">
                <a:solidFill>
                  <a:srgbClr val="3D3D3D"/>
                </a:solidFill>
                <a:latin typeface="Arial"/>
                <a:cs typeface="Arial"/>
              </a:rPr>
              <a:t>(Upper/Lower Control</a:t>
            </a:r>
            <a:r>
              <a:rPr sz="2800" b="1" i="1" spc="-35" dirty="0">
                <a:solidFill>
                  <a:srgbClr val="3D3D3D"/>
                </a:solidFill>
                <a:latin typeface="Arial"/>
                <a:cs typeface="Arial"/>
              </a:rPr>
              <a:t> </a:t>
            </a:r>
            <a:r>
              <a:rPr sz="2800" b="1" i="1" dirty="0">
                <a:solidFill>
                  <a:srgbClr val="3D3D3D"/>
                </a:solidFill>
                <a:latin typeface="Arial"/>
                <a:cs typeface="Arial"/>
              </a:rPr>
              <a:t>Limits)</a:t>
            </a:r>
            <a:endParaRPr sz="2800" dirty="0">
              <a:latin typeface="Arial"/>
              <a:cs typeface="Arial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05200" y="5715000"/>
            <a:ext cx="917491" cy="955108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44500" y="276859"/>
            <a:ext cx="3114040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000" dirty="0"/>
              <a:t>Out of</a:t>
            </a:r>
            <a:r>
              <a:rPr sz="4000" spc="-85" dirty="0"/>
              <a:t> </a:t>
            </a:r>
            <a:r>
              <a:rPr sz="4000" spc="-10" dirty="0"/>
              <a:t>control!</a:t>
            </a:r>
            <a:endParaRPr sz="4000" dirty="0"/>
          </a:p>
        </p:txBody>
      </p:sp>
      <p:sp>
        <p:nvSpPr>
          <p:cNvPr id="3" name="object 3"/>
          <p:cNvSpPr txBox="1"/>
          <p:nvPr/>
        </p:nvSpPr>
        <p:spPr>
          <a:xfrm>
            <a:off x="535940" y="989379"/>
            <a:ext cx="7820025" cy="47834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534670" indent="-342900">
              <a:lnSpc>
                <a:spcPct val="100000"/>
              </a:lnSpc>
              <a:spcBef>
                <a:spcPts val="100"/>
              </a:spcBef>
              <a:buChar char="•"/>
              <a:tabLst>
                <a:tab pos="354965" algn="l"/>
                <a:tab pos="355600" algn="l"/>
              </a:tabLst>
            </a:pPr>
            <a:r>
              <a:rPr sz="3200" spc="-10" dirty="0">
                <a:solidFill>
                  <a:srgbClr val="3D3D3D"/>
                </a:solidFill>
                <a:latin typeface="Arial"/>
                <a:cs typeface="Arial"/>
              </a:rPr>
              <a:t>Laboratory’s QMS </a:t>
            </a:r>
            <a:r>
              <a:rPr sz="3200" spc="-15" dirty="0">
                <a:solidFill>
                  <a:srgbClr val="3D3D3D"/>
                </a:solidFill>
                <a:latin typeface="Arial"/>
                <a:cs typeface="Arial"/>
              </a:rPr>
              <a:t>will </a:t>
            </a:r>
            <a:r>
              <a:rPr lang="en-US" sz="3200" spc="-5" dirty="0">
                <a:solidFill>
                  <a:srgbClr val="3D3D3D"/>
                </a:solidFill>
                <a:latin typeface="Arial"/>
                <a:cs typeface="Arial"/>
              </a:rPr>
              <a:t>describe</a:t>
            </a:r>
            <a:r>
              <a:rPr sz="3200" spc="-5" dirty="0">
                <a:solidFill>
                  <a:srgbClr val="3D3D3D"/>
                </a:solidFill>
                <a:latin typeface="Arial"/>
                <a:cs typeface="Arial"/>
              </a:rPr>
              <a:t> </a:t>
            </a:r>
            <a:r>
              <a:rPr sz="3200" spc="-15" dirty="0">
                <a:solidFill>
                  <a:srgbClr val="3D3D3D"/>
                </a:solidFill>
                <a:latin typeface="Arial"/>
                <a:cs typeface="Arial"/>
              </a:rPr>
              <a:t>when </a:t>
            </a:r>
            <a:r>
              <a:rPr sz="3200" spc="-5" dirty="0">
                <a:solidFill>
                  <a:srgbClr val="3D3D3D"/>
                </a:solidFill>
                <a:latin typeface="Arial"/>
                <a:cs typeface="Arial"/>
              </a:rPr>
              <a:t>a  process (method) </a:t>
            </a:r>
            <a:r>
              <a:rPr sz="3200" dirty="0">
                <a:solidFill>
                  <a:srgbClr val="3D3D3D"/>
                </a:solidFill>
                <a:latin typeface="Arial"/>
                <a:cs typeface="Arial"/>
              </a:rPr>
              <a:t>is </a:t>
            </a:r>
            <a:r>
              <a:rPr sz="3200" spc="-5" dirty="0">
                <a:solidFill>
                  <a:srgbClr val="3D3D3D"/>
                </a:solidFill>
                <a:latin typeface="Arial"/>
                <a:cs typeface="Arial"/>
              </a:rPr>
              <a:t>considered “out</a:t>
            </a:r>
            <a:r>
              <a:rPr sz="3200" spc="-85" dirty="0">
                <a:solidFill>
                  <a:srgbClr val="3D3D3D"/>
                </a:solidFill>
                <a:latin typeface="Arial"/>
                <a:cs typeface="Arial"/>
              </a:rPr>
              <a:t> </a:t>
            </a:r>
            <a:r>
              <a:rPr sz="3200" dirty="0">
                <a:solidFill>
                  <a:srgbClr val="3D3D3D"/>
                </a:solidFill>
                <a:latin typeface="Arial"/>
                <a:cs typeface="Arial"/>
              </a:rPr>
              <a:t>of  </a:t>
            </a:r>
            <a:r>
              <a:rPr sz="3200" spc="-5" dirty="0">
                <a:solidFill>
                  <a:srgbClr val="3D3D3D"/>
                </a:solidFill>
                <a:latin typeface="Arial"/>
                <a:cs typeface="Arial"/>
              </a:rPr>
              <a:t>(statistical)</a:t>
            </a:r>
            <a:r>
              <a:rPr sz="3200" spc="-20" dirty="0">
                <a:solidFill>
                  <a:srgbClr val="3D3D3D"/>
                </a:solidFill>
                <a:latin typeface="Arial"/>
                <a:cs typeface="Arial"/>
              </a:rPr>
              <a:t> </a:t>
            </a:r>
            <a:r>
              <a:rPr sz="3200" spc="-5" dirty="0">
                <a:solidFill>
                  <a:srgbClr val="3D3D3D"/>
                </a:solidFill>
                <a:latin typeface="Arial"/>
                <a:cs typeface="Arial"/>
              </a:rPr>
              <a:t>control”</a:t>
            </a:r>
            <a:endParaRPr sz="3200" dirty="0">
              <a:latin typeface="Arial"/>
              <a:cs typeface="Arial"/>
            </a:endParaRPr>
          </a:p>
          <a:p>
            <a:pPr marL="756920" lvl="1" indent="-287020">
              <a:lnSpc>
                <a:spcPct val="100000"/>
              </a:lnSpc>
              <a:spcBef>
                <a:spcPts val="600"/>
              </a:spcBef>
              <a:buChar char="–"/>
              <a:tabLst>
                <a:tab pos="756920" algn="l"/>
              </a:tabLst>
            </a:pPr>
            <a:r>
              <a:rPr sz="2400" spc="10" dirty="0">
                <a:solidFill>
                  <a:srgbClr val="3D3D3D"/>
                </a:solidFill>
                <a:latin typeface="Arial"/>
                <a:cs typeface="Arial"/>
              </a:rPr>
              <a:t>When </a:t>
            </a:r>
            <a:r>
              <a:rPr sz="2400" spc="-5" dirty="0">
                <a:solidFill>
                  <a:srgbClr val="3D3D3D"/>
                </a:solidFill>
                <a:latin typeface="Arial"/>
                <a:cs typeface="Arial"/>
              </a:rPr>
              <a:t>the QC falls outside </a:t>
            </a:r>
            <a:r>
              <a:rPr sz="2400" dirty="0">
                <a:solidFill>
                  <a:srgbClr val="3D3D3D"/>
                </a:solidFill>
                <a:latin typeface="Arial"/>
                <a:cs typeface="Arial"/>
              </a:rPr>
              <a:t>of </a:t>
            </a:r>
            <a:r>
              <a:rPr sz="2400" spc="-5" dirty="0">
                <a:solidFill>
                  <a:srgbClr val="3D3D3D"/>
                </a:solidFill>
                <a:latin typeface="Arial"/>
                <a:cs typeface="Arial"/>
              </a:rPr>
              <a:t>the upper or </a:t>
            </a:r>
            <a:r>
              <a:rPr sz="2400" spc="-10" dirty="0">
                <a:solidFill>
                  <a:srgbClr val="3D3D3D"/>
                </a:solidFill>
                <a:latin typeface="Arial"/>
                <a:cs typeface="Arial"/>
              </a:rPr>
              <a:t>lower</a:t>
            </a:r>
            <a:r>
              <a:rPr sz="2400" spc="-55" dirty="0">
                <a:solidFill>
                  <a:srgbClr val="3D3D3D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3D3D3D"/>
                </a:solidFill>
                <a:latin typeface="Arial"/>
                <a:cs typeface="Arial"/>
              </a:rPr>
              <a:t>limit</a:t>
            </a:r>
            <a:endParaRPr sz="2400" dirty="0">
              <a:latin typeface="Arial"/>
              <a:cs typeface="Arial"/>
            </a:endParaRPr>
          </a:p>
          <a:p>
            <a:pPr marL="756920" marR="207645" lvl="1" indent="-287020">
              <a:lnSpc>
                <a:spcPct val="100000"/>
              </a:lnSpc>
              <a:spcBef>
                <a:spcPts val="560"/>
              </a:spcBef>
              <a:buChar char="–"/>
              <a:tabLst>
                <a:tab pos="756920" algn="l"/>
              </a:tabLst>
            </a:pPr>
            <a:r>
              <a:rPr sz="2400" spc="-65" dirty="0">
                <a:solidFill>
                  <a:srgbClr val="3D3D3D"/>
                </a:solidFill>
                <a:latin typeface="Arial"/>
                <a:cs typeface="Arial"/>
              </a:rPr>
              <a:t>Two </a:t>
            </a:r>
            <a:r>
              <a:rPr sz="2400" spc="-5" dirty="0">
                <a:solidFill>
                  <a:srgbClr val="3D3D3D"/>
                </a:solidFill>
                <a:latin typeface="Arial"/>
                <a:cs typeface="Arial"/>
              </a:rPr>
              <a:t>or more consecutive values fall outside 2 STD  (outside the upper or </a:t>
            </a:r>
            <a:r>
              <a:rPr sz="2400" spc="-10" dirty="0">
                <a:solidFill>
                  <a:srgbClr val="3D3D3D"/>
                </a:solidFill>
                <a:latin typeface="Arial"/>
                <a:cs typeface="Arial"/>
              </a:rPr>
              <a:t>lower </a:t>
            </a:r>
            <a:r>
              <a:rPr sz="2400" spc="-5" dirty="0">
                <a:solidFill>
                  <a:srgbClr val="3D3D3D"/>
                </a:solidFill>
                <a:latin typeface="Arial"/>
                <a:cs typeface="Arial"/>
              </a:rPr>
              <a:t>warning </a:t>
            </a:r>
            <a:r>
              <a:rPr sz="2400" dirty="0">
                <a:solidFill>
                  <a:srgbClr val="3D3D3D"/>
                </a:solidFill>
                <a:latin typeface="Arial"/>
                <a:cs typeface="Arial"/>
              </a:rPr>
              <a:t>limits) </a:t>
            </a:r>
            <a:r>
              <a:rPr sz="2400" spc="-5" dirty="0">
                <a:solidFill>
                  <a:srgbClr val="3D3D3D"/>
                </a:solidFill>
                <a:latin typeface="Arial"/>
                <a:cs typeface="Arial"/>
              </a:rPr>
              <a:t>on the  same </a:t>
            </a:r>
            <a:r>
              <a:rPr sz="2400" dirty="0">
                <a:solidFill>
                  <a:srgbClr val="3D3D3D"/>
                </a:solidFill>
                <a:latin typeface="Arial"/>
                <a:cs typeface="Arial"/>
              </a:rPr>
              <a:t>side of </a:t>
            </a:r>
            <a:r>
              <a:rPr sz="2400" spc="-5" dirty="0">
                <a:solidFill>
                  <a:srgbClr val="3D3D3D"/>
                </a:solidFill>
                <a:latin typeface="Arial"/>
                <a:cs typeface="Arial"/>
              </a:rPr>
              <a:t>the</a:t>
            </a:r>
            <a:r>
              <a:rPr sz="2400" spc="-30" dirty="0">
                <a:solidFill>
                  <a:srgbClr val="3D3D3D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3D3D3D"/>
                </a:solidFill>
                <a:latin typeface="Arial"/>
                <a:cs typeface="Arial"/>
              </a:rPr>
              <a:t>mean</a:t>
            </a:r>
            <a:endParaRPr sz="2400" dirty="0">
              <a:latin typeface="Arial"/>
              <a:cs typeface="Arial"/>
            </a:endParaRPr>
          </a:p>
          <a:p>
            <a:pPr marL="756920" marR="105410" lvl="1" indent="-287020">
              <a:lnSpc>
                <a:spcPct val="100000"/>
              </a:lnSpc>
              <a:spcBef>
                <a:spcPts val="580"/>
              </a:spcBef>
              <a:buChar char="–"/>
              <a:tabLst>
                <a:tab pos="756920" algn="l"/>
              </a:tabLst>
            </a:pPr>
            <a:r>
              <a:rPr sz="2400" dirty="0">
                <a:solidFill>
                  <a:srgbClr val="3D3D3D"/>
                </a:solidFill>
                <a:latin typeface="Arial"/>
                <a:cs typeface="Arial"/>
              </a:rPr>
              <a:t>A series of </a:t>
            </a:r>
            <a:r>
              <a:rPr sz="2400" spc="-5" dirty="0">
                <a:solidFill>
                  <a:srgbClr val="3D3D3D"/>
                </a:solidFill>
                <a:latin typeface="Arial"/>
                <a:cs typeface="Arial"/>
              </a:rPr>
              <a:t>seven or </a:t>
            </a:r>
            <a:r>
              <a:rPr sz="2400" dirty="0">
                <a:solidFill>
                  <a:srgbClr val="3D3D3D"/>
                </a:solidFill>
                <a:latin typeface="Arial"/>
                <a:cs typeface="Arial"/>
              </a:rPr>
              <a:t>eight </a:t>
            </a:r>
            <a:r>
              <a:rPr sz="2400" spc="-5" dirty="0">
                <a:solidFill>
                  <a:srgbClr val="3D3D3D"/>
                </a:solidFill>
                <a:latin typeface="Arial"/>
                <a:cs typeface="Arial"/>
              </a:rPr>
              <a:t>consecutive values fall</a:t>
            </a:r>
            <a:r>
              <a:rPr sz="2400" spc="-180" dirty="0">
                <a:solidFill>
                  <a:srgbClr val="3D3D3D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3D3D3D"/>
                </a:solidFill>
                <a:latin typeface="Arial"/>
                <a:cs typeface="Arial"/>
              </a:rPr>
              <a:t>all  </a:t>
            </a:r>
            <a:r>
              <a:rPr sz="2400" spc="-5" dirty="0">
                <a:solidFill>
                  <a:srgbClr val="3D3D3D"/>
                </a:solidFill>
                <a:latin typeface="Arial"/>
                <a:cs typeface="Arial"/>
              </a:rPr>
              <a:t>above or </a:t>
            </a:r>
            <a:r>
              <a:rPr sz="2400" dirty="0">
                <a:solidFill>
                  <a:srgbClr val="3D3D3D"/>
                </a:solidFill>
                <a:latin typeface="Arial"/>
                <a:cs typeface="Arial"/>
              </a:rPr>
              <a:t>all below </a:t>
            </a:r>
            <a:r>
              <a:rPr sz="2400" spc="-5" dirty="0">
                <a:solidFill>
                  <a:srgbClr val="3D3D3D"/>
                </a:solidFill>
                <a:latin typeface="Arial"/>
                <a:cs typeface="Arial"/>
              </a:rPr>
              <a:t>the</a:t>
            </a:r>
            <a:r>
              <a:rPr sz="2400" spc="-20" dirty="0">
                <a:solidFill>
                  <a:srgbClr val="3D3D3D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3D3D3D"/>
                </a:solidFill>
                <a:latin typeface="Arial"/>
                <a:cs typeface="Arial"/>
              </a:rPr>
              <a:t>mean</a:t>
            </a:r>
            <a:endParaRPr sz="2400" dirty="0">
              <a:latin typeface="Arial"/>
              <a:cs typeface="Arial"/>
            </a:endParaRPr>
          </a:p>
          <a:p>
            <a:pPr marL="762000" marR="935355" lvl="1" indent="-292100">
              <a:lnSpc>
                <a:spcPts val="3460"/>
              </a:lnSpc>
              <a:spcBef>
                <a:spcPts val="210"/>
              </a:spcBef>
              <a:buChar char="–"/>
              <a:tabLst>
                <a:tab pos="756920" algn="l"/>
              </a:tabLst>
            </a:pPr>
            <a:r>
              <a:rPr sz="2400" spc="-5" dirty="0">
                <a:solidFill>
                  <a:srgbClr val="3D3D3D"/>
                </a:solidFill>
                <a:latin typeface="Arial"/>
                <a:cs typeface="Arial"/>
              </a:rPr>
              <a:t>An </a:t>
            </a:r>
            <a:r>
              <a:rPr sz="2400" dirty="0">
                <a:solidFill>
                  <a:srgbClr val="3D3D3D"/>
                </a:solidFill>
                <a:latin typeface="Arial"/>
                <a:cs typeface="Arial"/>
              </a:rPr>
              <a:t>increasing </a:t>
            </a:r>
            <a:r>
              <a:rPr sz="2400" spc="-5" dirty="0">
                <a:solidFill>
                  <a:srgbClr val="3D3D3D"/>
                </a:solidFill>
                <a:latin typeface="Arial"/>
                <a:cs typeface="Arial"/>
              </a:rPr>
              <a:t>or </a:t>
            </a:r>
            <a:r>
              <a:rPr sz="2400" dirty="0">
                <a:solidFill>
                  <a:srgbClr val="3D3D3D"/>
                </a:solidFill>
                <a:latin typeface="Arial"/>
                <a:cs typeface="Arial"/>
              </a:rPr>
              <a:t>decreasing </a:t>
            </a:r>
            <a:r>
              <a:rPr sz="2400" spc="-5" dirty="0">
                <a:solidFill>
                  <a:srgbClr val="3D3D3D"/>
                </a:solidFill>
                <a:latin typeface="Arial"/>
                <a:cs typeface="Arial"/>
              </a:rPr>
              <a:t>trend </a:t>
            </a:r>
            <a:r>
              <a:rPr sz="2400" dirty="0">
                <a:solidFill>
                  <a:srgbClr val="3D3D3D"/>
                </a:solidFill>
                <a:latin typeface="Arial"/>
                <a:cs typeface="Arial"/>
              </a:rPr>
              <a:t>is </a:t>
            </a:r>
            <a:r>
              <a:rPr sz="2400" spc="-5" dirty="0">
                <a:solidFill>
                  <a:srgbClr val="3D3D3D"/>
                </a:solidFill>
                <a:latin typeface="Arial"/>
                <a:cs typeface="Arial"/>
              </a:rPr>
              <a:t>detected  (TRENDING</a:t>
            </a:r>
            <a:r>
              <a:rPr sz="2400" spc="-20" dirty="0">
                <a:solidFill>
                  <a:srgbClr val="3D3D3D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3D3D3D"/>
                </a:solidFill>
                <a:latin typeface="Arial"/>
                <a:cs typeface="Arial"/>
              </a:rPr>
              <a:t>analysis)</a:t>
            </a:r>
            <a:endParaRPr sz="2400" dirty="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7086600" y="5410200"/>
            <a:ext cx="1140459" cy="76453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/>
              <a:t>QMS Quick </a:t>
            </a:r>
            <a:r>
              <a:rPr spc="-5" dirty="0"/>
              <a:t>Learning</a:t>
            </a:r>
            <a:r>
              <a:rPr spc="-35" dirty="0"/>
              <a:t> </a:t>
            </a:r>
            <a:r>
              <a:rPr spc="-5" dirty="0"/>
              <a:t>Activity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18629" y="5810737"/>
            <a:ext cx="917491" cy="955108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35940" y="382240"/>
            <a:ext cx="5366385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000" spc="-10" dirty="0"/>
              <a:t>Control </a:t>
            </a:r>
            <a:r>
              <a:rPr sz="4000" spc="5" dirty="0"/>
              <a:t>Charts </a:t>
            </a:r>
            <a:r>
              <a:rPr sz="4000" dirty="0"/>
              <a:t>-</a:t>
            </a:r>
            <a:r>
              <a:rPr sz="4000" spc="-60" dirty="0"/>
              <a:t> </a:t>
            </a:r>
            <a:r>
              <a:rPr sz="4000" spc="-30" dirty="0"/>
              <a:t>Trending</a:t>
            </a:r>
            <a:endParaRPr sz="4000" dirty="0"/>
          </a:p>
        </p:txBody>
      </p:sp>
      <p:sp>
        <p:nvSpPr>
          <p:cNvPr id="3" name="object 3"/>
          <p:cNvSpPr txBox="1"/>
          <p:nvPr/>
        </p:nvSpPr>
        <p:spPr>
          <a:xfrm>
            <a:off x="535940" y="1394459"/>
            <a:ext cx="7946390" cy="2560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5080" indent="-342900">
              <a:lnSpc>
                <a:spcPct val="100000"/>
              </a:lnSpc>
              <a:spcBef>
                <a:spcPts val="100"/>
              </a:spcBef>
              <a:buChar char="•"/>
              <a:tabLst>
                <a:tab pos="354965" algn="l"/>
                <a:tab pos="355600" algn="l"/>
              </a:tabLst>
            </a:pPr>
            <a:r>
              <a:rPr sz="3200" spc="-5" dirty="0">
                <a:solidFill>
                  <a:srgbClr val="3D3D3D"/>
                </a:solidFill>
                <a:latin typeface="Arial"/>
                <a:cs typeface="Arial"/>
              </a:rPr>
              <a:t>Control charts </a:t>
            </a:r>
            <a:r>
              <a:rPr sz="3200" spc="-10" dirty="0">
                <a:solidFill>
                  <a:srgbClr val="3D3D3D"/>
                </a:solidFill>
                <a:latin typeface="Arial"/>
                <a:cs typeface="Arial"/>
              </a:rPr>
              <a:t>reviewed </a:t>
            </a:r>
            <a:r>
              <a:rPr sz="3200" spc="-5" dirty="0">
                <a:solidFill>
                  <a:srgbClr val="3D3D3D"/>
                </a:solidFill>
                <a:latin typeface="Arial"/>
                <a:cs typeface="Arial"/>
              </a:rPr>
              <a:t>to catch problems  and make corrections before the process  goes “out </a:t>
            </a:r>
            <a:r>
              <a:rPr sz="3200" dirty="0">
                <a:solidFill>
                  <a:srgbClr val="3D3D3D"/>
                </a:solidFill>
                <a:latin typeface="Arial"/>
                <a:cs typeface="Arial"/>
              </a:rPr>
              <a:t>of</a:t>
            </a:r>
            <a:r>
              <a:rPr sz="3200" spc="-25" dirty="0">
                <a:solidFill>
                  <a:srgbClr val="3D3D3D"/>
                </a:solidFill>
                <a:latin typeface="Arial"/>
                <a:cs typeface="Arial"/>
              </a:rPr>
              <a:t> </a:t>
            </a:r>
            <a:r>
              <a:rPr sz="3200" spc="-5" dirty="0">
                <a:solidFill>
                  <a:srgbClr val="3D3D3D"/>
                </a:solidFill>
                <a:latin typeface="Arial"/>
                <a:cs typeface="Arial"/>
              </a:rPr>
              <a:t>control”</a:t>
            </a:r>
            <a:endParaRPr sz="3200" dirty="0">
              <a:latin typeface="Arial"/>
              <a:cs typeface="Arial"/>
            </a:endParaRPr>
          </a:p>
          <a:p>
            <a:pPr marL="355600" marR="1045844" indent="-342900">
              <a:lnSpc>
                <a:spcPct val="100000"/>
              </a:lnSpc>
              <a:spcBef>
                <a:spcPts val="760"/>
              </a:spcBef>
              <a:buChar char="•"/>
              <a:tabLst>
                <a:tab pos="354965" algn="l"/>
                <a:tab pos="355600" algn="l"/>
              </a:tabLst>
            </a:pPr>
            <a:r>
              <a:rPr sz="3200" spc="-10" dirty="0">
                <a:solidFill>
                  <a:srgbClr val="3D3D3D"/>
                </a:solidFill>
                <a:latin typeface="Arial"/>
                <a:cs typeface="Arial"/>
              </a:rPr>
              <a:t>QMS </a:t>
            </a:r>
            <a:r>
              <a:rPr sz="3200" spc="-15" dirty="0">
                <a:solidFill>
                  <a:srgbClr val="3D3D3D"/>
                </a:solidFill>
                <a:latin typeface="Arial"/>
                <a:cs typeface="Arial"/>
              </a:rPr>
              <a:t>will </a:t>
            </a:r>
            <a:r>
              <a:rPr sz="3200" spc="-5" dirty="0">
                <a:solidFill>
                  <a:srgbClr val="3D3D3D"/>
                </a:solidFill>
                <a:latin typeface="Arial"/>
                <a:cs typeface="Arial"/>
              </a:rPr>
              <a:t>determine </a:t>
            </a:r>
            <a:r>
              <a:rPr sz="3200" dirty="0">
                <a:solidFill>
                  <a:srgbClr val="3D3D3D"/>
                </a:solidFill>
                <a:latin typeface="Arial"/>
                <a:cs typeface="Arial"/>
              </a:rPr>
              <a:t>interval at </a:t>
            </a:r>
            <a:r>
              <a:rPr sz="3200" spc="-15" dirty="0">
                <a:solidFill>
                  <a:srgbClr val="3D3D3D"/>
                </a:solidFill>
                <a:latin typeface="Arial"/>
                <a:cs typeface="Arial"/>
              </a:rPr>
              <a:t>which  </a:t>
            </a:r>
            <a:r>
              <a:rPr sz="3200" spc="-5" dirty="0">
                <a:solidFill>
                  <a:srgbClr val="3D3D3D"/>
                </a:solidFill>
                <a:latin typeface="Arial"/>
                <a:cs typeface="Arial"/>
              </a:rPr>
              <a:t>control charts are</a:t>
            </a:r>
            <a:r>
              <a:rPr sz="3200" spc="-20" dirty="0">
                <a:solidFill>
                  <a:srgbClr val="3D3D3D"/>
                </a:solidFill>
                <a:latin typeface="Arial"/>
                <a:cs typeface="Arial"/>
              </a:rPr>
              <a:t> </a:t>
            </a:r>
            <a:r>
              <a:rPr sz="3200" spc="-10" dirty="0">
                <a:solidFill>
                  <a:srgbClr val="3D3D3D"/>
                </a:solidFill>
                <a:latin typeface="Arial"/>
                <a:cs typeface="Arial"/>
              </a:rPr>
              <a:t>reviewed</a:t>
            </a:r>
            <a:endParaRPr sz="3200" dirty="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4467947" y="4074217"/>
            <a:ext cx="3432678" cy="178776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/>
              <a:t>QMS Quick </a:t>
            </a:r>
            <a:r>
              <a:rPr spc="-5" dirty="0"/>
              <a:t>Learning</a:t>
            </a:r>
            <a:r>
              <a:rPr spc="-35" dirty="0"/>
              <a:t> </a:t>
            </a:r>
            <a:r>
              <a:rPr spc="-5" dirty="0"/>
              <a:t>Activity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05200" y="5715000"/>
            <a:ext cx="917491" cy="955108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44500" y="276859"/>
            <a:ext cx="8008620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000" spc="-10" dirty="0"/>
              <a:t>Control </a:t>
            </a:r>
            <a:r>
              <a:rPr sz="4000" spc="5" dirty="0"/>
              <a:t>Charts </a:t>
            </a:r>
            <a:r>
              <a:rPr sz="4000" dirty="0"/>
              <a:t>– </a:t>
            </a:r>
            <a:r>
              <a:rPr sz="4000" spc="-10" dirty="0"/>
              <a:t>Qualitative</a:t>
            </a:r>
            <a:r>
              <a:rPr sz="4000" dirty="0"/>
              <a:t> </a:t>
            </a:r>
            <a:r>
              <a:rPr sz="4000" spc="-30" dirty="0"/>
              <a:t>Trending</a:t>
            </a:r>
            <a:endParaRPr sz="4000" dirty="0"/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/>
              <a:t>QMS Quick </a:t>
            </a:r>
            <a:r>
              <a:rPr spc="-5" dirty="0"/>
              <a:t>Learning</a:t>
            </a:r>
            <a:r>
              <a:rPr spc="-35" dirty="0"/>
              <a:t> </a:t>
            </a:r>
            <a:r>
              <a:rPr spc="-5" dirty="0"/>
              <a:t>Activity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35940" y="1394459"/>
            <a:ext cx="7700009" cy="35356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5080" indent="-342900">
              <a:lnSpc>
                <a:spcPct val="100000"/>
              </a:lnSpc>
              <a:spcBef>
                <a:spcPts val="100"/>
              </a:spcBef>
              <a:buChar char="•"/>
              <a:tabLst>
                <a:tab pos="354965" algn="l"/>
                <a:tab pos="355600" algn="l"/>
              </a:tabLst>
            </a:pPr>
            <a:r>
              <a:rPr sz="3200" spc="-5" dirty="0">
                <a:solidFill>
                  <a:srgbClr val="3D3D3D"/>
                </a:solidFill>
                <a:latin typeface="Arial"/>
                <a:cs typeface="Arial"/>
              </a:rPr>
              <a:t>Qualitative (presence/absence)</a:t>
            </a:r>
            <a:r>
              <a:rPr sz="3200" spc="-70" dirty="0">
                <a:solidFill>
                  <a:srgbClr val="3D3D3D"/>
                </a:solidFill>
                <a:latin typeface="Arial"/>
                <a:cs typeface="Arial"/>
              </a:rPr>
              <a:t> </a:t>
            </a:r>
            <a:r>
              <a:rPr sz="3200" dirty="0">
                <a:solidFill>
                  <a:srgbClr val="3D3D3D"/>
                </a:solidFill>
                <a:latin typeface="Arial"/>
                <a:cs typeface="Arial"/>
              </a:rPr>
              <a:t>analyses  </a:t>
            </a:r>
            <a:r>
              <a:rPr sz="3200" b="1" i="1" dirty="0">
                <a:solidFill>
                  <a:srgbClr val="3D3D3D"/>
                </a:solidFill>
                <a:latin typeface="Arial"/>
                <a:cs typeface="Arial"/>
              </a:rPr>
              <a:t>do not </a:t>
            </a:r>
            <a:r>
              <a:rPr sz="3200" spc="-5" dirty="0">
                <a:solidFill>
                  <a:srgbClr val="3D3D3D"/>
                </a:solidFill>
                <a:latin typeface="Arial"/>
                <a:cs typeface="Arial"/>
              </a:rPr>
              <a:t>need to </a:t>
            </a:r>
            <a:r>
              <a:rPr sz="3200" dirty="0">
                <a:solidFill>
                  <a:srgbClr val="3D3D3D"/>
                </a:solidFill>
                <a:latin typeface="Arial"/>
                <a:cs typeface="Arial"/>
              </a:rPr>
              <a:t>have </a:t>
            </a:r>
            <a:r>
              <a:rPr sz="3200" spc="-5" dirty="0">
                <a:solidFill>
                  <a:srgbClr val="3D3D3D"/>
                </a:solidFill>
                <a:latin typeface="Arial"/>
                <a:cs typeface="Arial"/>
              </a:rPr>
              <a:t>control charts for  charting QC; </a:t>
            </a:r>
            <a:r>
              <a:rPr sz="3200" spc="-30" dirty="0">
                <a:solidFill>
                  <a:srgbClr val="3D3D3D"/>
                </a:solidFill>
                <a:latin typeface="Arial"/>
                <a:cs typeface="Arial"/>
              </a:rPr>
              <a:t>however, </a:t>
            </a:r>
            <a:r>
              <a:rPr sz="3200" spc="-5" dirty="0">
                <a:solidFill>
                  <a:srgbClr val="3D3D3D"/>
                </a:solidFill>
                <a:latin typeface="Arial"/>
                <a:cs typeface="Arial"/>
              </a:rPr>
              <a:t>the </a:t>
            </a:r>
            <a:r>
              <a:rPr sz="3200" spc="-10" dirty="0">
                <a:solidFill>
                  <a:srgbClr val="3D3D3D"/>
                </a:solidFill>
                <a:latin typeface="Arial"/>
                <a:cs typeface="Arial"/>
              </a:rPr>
              <a:t>laboratory’s  QMS </a:t>
            </a:r>
            <a:r>
              <a:rPr sz="3200" spc="-5" dirty="0">
                <a:solidFill>
                  <a:srgbClr val="3D3D3D"/>
                </a:solidFill>
                <a:latin typeface="Arial"/>
                <a:cs typeface="Arial"/>
              </a:rPr>
              <a:t>may require</a:t>
            </a:r>
            <a:r>
              <a:rPr sz="3200" spc="-15" dirty="0">
                <a:solidFill>
                  <a:srgbClr val="3D3D3D"/>
                </a:solidFill>
                <a:latin typeface="Arial"/>
                <a:cs typeface="Arial"/>
              </a:rPr>
              <a:t> </a:t>
            </a:r>
            <a:r>
              <a:rPr sz="3200" spc="-5" dirty="0">
                <a:solidFill>
                  <a:srgbClr val="3D3D3D"/>
                </a:solidFill>
                <a:latin typeface="Arial"/>
                <a:cs typeface="Arial"/>
              </a:rPr>
              <a:t>this</a:t>
            </a:r>
            <a:endParaRPr sz="3200" dirty="0">
              <a:latin typeface="Arial"/>
              <a:cs typeface="Arial"/>
            </a:endParaRPr>
          </a:p>
          <a:p>
            <a:pPr marL="355600" marR="83820" indent="-342900">
              <a:lnSpc>
                <a:spcPct val="100000"/>
              </a:lnSpc>
              <a:spcBef>
                <a:spcPts val="760"/>
              </a:spcBef>
              <a:buChar char="•"/>
              <a:tabLst>
                <a:tab pos="354965" algn="l"/>
                <a:tab pos="355600" algn="l"/>
              </a:tabLst>
            </a:pPr>
            <a:r>
              <a:rPr sz="3200" spc="-5" dirty="0">
                <a:solidFill>
                  <a:srgbClr val="3D3D3D"/>
                </a:solidFill>
                <a:latin typeface="Arial"/>
                <a:cs typeface="Arial"/>
              </a:rPr>
              <a:t>Qualitative </a:t>
            </a:r>
            <a:r>
              <a:rPr sz="3200" dirty="0">
                <a:solidFill>
                  <a:srgbClr val="3D3D3D"/>
                </a:solidFill>
                <a:latin typeface="Arial"/>
                <a:cs typeface="Arial"/>
              </a:rPr>
              <a:t>analyses </a:t>
            </a:r>
            <a:r>
              <a:rPr sz="3200" b="1" i="1" dirty="0">
                <a:solidFill>
                  <a:srgbClr val="3D3D3D"/>
                </a:solidFill>
                <a:latin typeface="Arial"/>
                <a:cs typeface="Arial"/>
              </a:rPr>
              <a:t>do </a:t>
            </a:r>
            <a:r>
              <a:rPr sz="3200" spc="-5" dirty="0">
                <a:solidFill>
                  <a:srgbClr val="3D3D3D"/>
                </a:solidFill>
                <a:latin typeface="Arial"/>
                <a:cs typeface="Arial"/>
              </a:rPr>
              <a:t>need to be  </a:t>
            </a:r>
            <a:r>
              <a:rPr sz="3200" dirty="0">
                <a:solidFill>
                  <a:srgbClr val="3D3D3D"/>
                </a:solidFill>
                <a:latin typeface="Arial"/>
                <a:cs typeface="Arial"/>
              </a:rPr>
              <a:t>evaluated </a:t>
            </a:r>
            <a:r>
              <a:rPr sz="3200" spc="-5" dirty="0">
                <a:solidFill>
                  <a:srgbClr val="3D3D3D"/>
                </a:solidFill>
                <a:latin typeface="Arial"/>
                <a:cs typeface="Arial"/>
              </a:rPr>
              <a:t>for trending. </a:t>
            </a:r>
            <a:r>
              <a:rPr sz="3200" dirty="0">
                <a:solidFill>
                  <a:srgbClr val="3D3D3D"/>
                </a:solidFill>
                <a:latin typeface="Arial"/>
                <a:cs typeface="Arial"/>
              </a:rPr>
              <a:t>This </a:t>
            </a:r>
            <a:r>
              <a:rPr sz="3200" spc="-5" dirty="0">
                <a:solidFill>
                  <a:srgbClr val="3D3D3D"/>
                </a:solidFill>
                <a:latin typeface="Arial"/>
                <a:cs typeface="Arial"/>
              </a:rPr>
              <a:t>can be</a:t>
            </a:r>
            <a:r>
              <a:rPr sz="3200" spc="-190" dirty="0">
                <a:solidFill>
                  <a:srgbClr val="3D3D3D"/>
                </a:solidFill>
                <a:latin typeface="Arial"/>
                <a:cs typeface="Arial"/>
              </a:rPr>
              <a:t> </a:t>
            </a:r>
            <a:r>
              <a:rPr sz="3200" spc="-5" dirty="0">
                <a:solidFill>
                  <a:srgbClr val="3D3D3D"/>
                </a:solidFill>
                <a:latin typeface="Arial"/>
                <a:cs typeface="Arial"/>
              </a:rPr>
              <a:t>done  </a:t>
            </a:r>
            <a:r>
              <a:rPr sz="3200" dirty="0">
                <a:solidFill>
                  <a:srgbClr val="3D3D3D"/>
                </a:solidFill>
                <a:latin typeface="Arial"/>
                <a:cs typeface="Arial"/>
              </a:rPr>
              <a:t>using </a:t>
            </a:r>
            <a:r>
              <a:rPr sz="3200" spc="-5" dirty="0">
                <a:solidFill>
                  <a:srgbClr val="3D3D3D"/>
                </a:solidFill>
                <a:latin typeface="Arial"/>
                <a:cs typeface="Arial"/>
              </a:rPr>
              <a:t>control</a:t>
            </a:r>
            <a:r>
              <a:rPr sz="3200" spc="-35" dirty="0">
                <a:solidFill>
                  <a:srgbClr val="3D3D3D"/>
                </a:solidFill>
                <a:latin typeface="Arial"/>
                <a:cs typeface="Arial"/>
              </a:rPr>
              <a:t> </a:t>
            </a:r>
            <a:r>
              <a:rPr sz="3200" spc="-5" dirty="0">
                <a:solidFill>
                  <a:srgbClr val="3D3D3D"/>
                </a:solidFill>
                <a:latin typeface="Arial"/>
                <a:cs typeface="Arial"/>
              </a:rPr>
              <a:t>charts</a:t>
            </a:r>
            <a:endParaRPr sz="3200" dirty="0">
              <a:latin typeface="Arial"/>
              <a:cs typeface="Arial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05200" y="5715000"/>
            <a:ext cx="917491" cy="955108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67690" y="494028"/>
            <a:ext cx="8008620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000" spc="-10" dirty="0"/>
              <a:t>Control </a:t>
            </a:r>
            <a:r>
              <a:rPr sz="4000" spc="5" dirty="0"/>
              <a:t>Charts </a:t>
            </a:r>
            <a:r>
              <a:rPr sz="4000" dirty="0"/>
              <a:t>– </a:t>
            </a:r>
            <a:r>
              <a:rPr sz="4000" spc="-10" dirty="0"/>
              <a:t>Qualitative</a:t>
            </a:r>
            <a:r>
              <a:rPr sz="4000" dirty="0"/>
              <a:t> </a:t>
            </a:r>
            <a:r>
              <a:rPr sz="4000" spc="-30" dirty="0"/>
              <a:t>Trending</a:t>
            </a:r>
            <a:endParaRPr sz="4000" dirty="0"/>
          </a:p>
        </p:txBody>
      </p:sp>
      <p:sp>
        <p:nvSpPr>
          <p:cNvPr id="3" name="object 3"/>
          <p:cNvSpPr txBox="1"/>
          <p:nvPr/>
        </p:nvSpPr>
        <p:spPr>
          <a:xfrm>
            <a:off x="688340" y="1242059"/>
            <a:ext cx="7727950" cy="36118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549275" indent="-342900">
              <a:lnSpc>
                <a:spcPct val="100000"/>
              </a:lnSpc>
              <a:spcBef>
                <a:spcPts val="100"/>
              </a:spcBef>
              <a:buChar char="•"/>
              <a:tabLst>
                <a:tab pos="354965" algn="l"/>
                <a:tab pos="355600" algn="l"/>
              </a:tabLst>
            </a:pPr>
            <a:r>
              <a:rPr sz="3200" spc="-5" dirty="0">
                <a:solidFill>
                  <a:srgbClr val="3D3D3D"/>
                </a:solidFill>
                <a:latin typeface="Arial"/>
                <a:cs typeface="Arial"/>
              </a:rPr>
              <a:t>Qualitative </a:t>
            </a:r>
            <a:r>
              <a:rPr sz="3200" dirty="0">
                <a:solidFill>
                  <a:srgbClr val="3D3D3D"/>
                </a:solidFill>
                <a:latin typeface="Arial"/>
                <a:cs typeface="Arial"/>
              </a:rPr>
              <a:t>analyses </a:t>
            </a:r>
            <a:r>
              <a:rPr sz="3200" spc="-5" dirty="0">
                <a:solidFill>
                  <a:srgbClr val="3D3D3D"/>
                </a:solidFill>
                <a:latin typeface="Arial"/>
                <a:cs typeface="Arial"/>
              </a:rPr>
              <a:t>done </a:t>
            </a:r>
            <a:r>
              <a:rPr sz="3200" dirty="0">
                <a:solidFill>
                  <a:srgbClr val="3D3D3D"/>
                </a:solidFill>
                <a:latin typeface="Arial"/>
                <a:cs typeface="Arial"/>
              </a:rPr>
              <a:t>using  </a:t>
            </a:r>
            <a:r>
              <a:rPr sz="3200" spc="-5" dirty="0">
                <a:solidFill>
                  <a:srgbClr val="3D3D3D"/>
                </a:solidFill>
                <a:latin typeface="Arial"/>
                <a:cs typeface="Arial"/>
              </a:rPr>
              <a:t>instruments can </a:t>
            </a:r>
            <a:r>
              <a:rPr sz="3200" dirty="0">
                <a:solidFill>
                  <a:srgbClr val="3D3D3D"/>
                </a:solidFill>
                <a:latin typeface="Arial"/>
                <a:cs typeface="Arial"/>
              </a:rPr>
              <a:t>have </a:t>
            </a:r>
            <a:r>
              <a:rPr sz="3200" spc="-5" dirty="0">
                <a:solidFill>
                  <a:srgbClr val="3D3D3D"/>
                </a:solidFill>
                <a:latin typeface="Arial"/>
                <a:cs typeface="Arial"/>
              </a:rPr>
              <a:t>numeric</a:t>
            </a:r>
            <a:r>
              <a:rPr sz="3200" spc="-85" dirty="0">
                <a:solidFill>
                  <a:srgbClr val="3D3D3D"/>
                </a:solidFill>
                <a:latin typeface="Arial"/>
                <a:cs typeface="Arial"/>
              </a:rPr>
              <a:t> </a:t>
            </a:r>
            <a:r>
              <a:rPr sz="3200" dirty="0">
                <a:solidFill>
                  <a:srgbClr val="3D3D3D"/>
                </a:solidFill>
                <a:latin typeface="Arial"/>
                <a:cs typeface="Arial"/>
              </a:rPr>
              <a:t>values.  For</a:t>
            </a:r>
            <a:r>
              <a:rPr sz="3200" spc="-20" dirty="0">
                <a:solidFill>
                  <a:srgbClr val="3D3D3D"/>
                </a:solidFill>
                <a:latin typeface="Arial"/>
                <a:cs typeface="Arial"/>
              </a:rPr>
              <a:t> </a:t>
            </a:r>
            <a:r>
              <a:rPr sz="3200" spc="-5" dirty="0">
                <a:solidFill>
                  <a:srgbClr val="3D3D3D"/>
                </a:solidFill>
                <a:latin typeface="Arial"/>
                <a:cs typeface="Arial"/>
              </a:rPr>
              <a:t>example</a:t>
            </a:r>
            <a:endParaRPr sz="3200" dirty="0">
              <a:latin typeface="Arial"/>
              <a:cs typeface="Arial"/>
            </a:endParaRPr>
          </a:p>
          <a:p>
            <a:pPr marL="756920" lvl="1" indent="-287020">
              <a:lnSpc>
                <a:spcPct val="100000"/>
              </a:lnSpc>
              <a:spcBef>
                <a:spcPts val="680"/>
              </a:spcBef>
              <a:buChar char="–"/>
              <a:tabLst>
                <a:tab pos="756920" algn="l"/>
              </a:tabLst>
            </a:pPr>
            <a:r>
              <a:rPr sz="2800" spc="-5" dirty="0">
                <a:solidFill>
                  <a:srgbClr val="3D3D3D"/>
                </a:solidFill>
                <a:latin typeface="Arial"/>
                <a:cs typeface="Arial"/>
              </a:rPr>
              <a:t>Microbiology </a:t>
            </a:r>
            <a:r>
              <a:rPr sz="2800" spc="-10" dirty="0">
                <a:solidFill>
                  <a:srgbClr val="3D3D3D"/>
                </a:solidFill>
                <a:latin typeface="Arial"/>
                <a:cs typeface="Arial"/>
              </a:rPr>
              <a:t>PCR</a:t>
            </a:r>
            <a:r>
              <a:rPr sz="2800" spc="20" dirty="0">
                <a:solidFill>
                  <a:srgbClr val="3D3D3D"/>
                </a:solidFill>
                <a:latin typeface="Arial"/>
                <a:cs typeface="Arial"/>
              </a:rPr>
              <a:t> </a:t>
            </a:r>
            <a:r>
              <a:rPr sz="2800" spc="-10" dirty="0">
                <a:solidFill>
                  <a:srgbClr val="3D3D3D"/>
                </a:solidFill>
                <a:latin typeface="Arial"/>
                <a:cs typeface="Arial"/>
              </a:rPr>
              <a:t>analysis</a:t>
            </a:r>
            <a:endParaRPr sz="2800" dirty="0">
              <a:latin typeface="Arial"/>
              <a:cs typeface="Arial"/>
            </a:endParaRPr>
          </a:p>
          <a:p>
            <a:pPr marL="1155700" lvl="2" indent="-228600">
              <a:lnSpc>
                <a:spcPct val="100000"/>
              </a:lnSpc>
              <a:spcBef>
                <a:spcPts val="580"/>
              </a:spcBef>
              <a:buChar char="•"/>
              <a:tabLst>
                <a:tab pos="1155700" algn="l"/>
              </a:tabLst>
            </a:pPr>
            <a:r>
              <a:rPr sz="2400" dirty="0">
                <a:solidFill>
                  <a:srgbClr val="3D3D3D"/>
                </a:solidFill>
                <a:latin typeface="Arial"/>
                <a:cs typeface="Arial"/>
              </a:rPr>
              <a:t>Ct </a:t>
            </a:r>
            <a:r>
              <a:rPr sz="2400" spc="-5" dirty="0">
                <a:solidFill>
                  <a:srgbClr val="3D3D3D"/>
                </a:solidFill>
                <a:latin typeface="Arial"/>
                <a:cs typeface="Arial"/>
              </a:rPr>
              <a:t>value </a:t>
            </a:r>
            <a:r>
              <a:rPr sz="2400" dirty="0">
                <a:solidFill>
                  <a:srgbClr val="3D3D3D"/>
                </a:solidFill>
                <a:latin typeface="Arial"/>
                <a:cs typeface="Arial"/>
              </a:rPr>
              <a:t>of </a:t>
            </a:r>
            <a:r>
              <a:rPr sz="2400" spc="-5" dirty="0">
                <a:solidFill>
                  <a:srgbClr val="3D3D3D"/>
                </a:solidFill>
                <a:latin typeface="Arial"/>
                <a:cs typeface="Arial"/>
              </a:rPr>
              <a:t>positive</a:t>
            </a:r>
            <a:r>
              <a:rPr sz="2400" dirty="0">
                <a:solidFill>
                  <a:srgbClr val="3D3D3D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3D3D3D"/>
                </a:solidFill>
                <a:latin typeface="Arial"/>
                <a:cs typeface="Arial"/>
              </a:rPr>
              <a:t>control</a:t>
            </a:r>
            <a:endParaRPr sz="2400" dirty="0">
              <a:latin typeface="Arial"/>
              <a:cs typeface="Arial"/>
            </a:endParaRPr>
          </a:p>
          <a:p>
            <a:pPr marL="1155700" marR="5080" lvl="2" indent="-228600">
              <a:lnSpc>
                <a:spcPct val="100000"/>
              </a:lnSpc>
              <a:spcBef>
                <a:spcPts val="580"/>
              </a:spcBef>
              <a:buChar char="•"/>
              <a:tabLst>
                <a:tab pos="1155700" algn="l"/>
              </a:tabLst>
            </a:pPr>
            <a:r>
              <a:rPr sz="2400" dirty="0">
                <a:solidFill>
                  <a:srgbClr val="3D3D3D"/>
                </a:solidFill>
                <a:latin typeface="Arial"/>
                <a:cs typeface="Arial"/>
              </a:rPr>
              <a:t>Ct </a:t>
            </a:r>
            <a:r>
              <a:rPr sz="2400" spc="-5" dirty="0">
                <a:solidFill>
                  <a:srgbClr val="3D3D3D"/>
                </a:solidFill>
                <a:latin typeface="Arial"/>
                <a:cs typeface="Arial"/>
              </a:rPr>
              <a:t>value </a:t>
            </a:r>
            <a:r>
              <a:rPr sz="2400" dirty="0">
                <a:solidFill>
                  <a:srgbClr val="3D3D3D"/>
                </a:solidFill>
                <a:latin typeface="Arial"/>
                <a:cs typeface="Arial"/>
              </a:rPr>
              <a:t>of </a:t>
            </a:r>
            <a:r>
              <a:rPr sz="2400" spc="-5" dirty="0">
                <a:solidFill>
                  <a:srgbClr val="3D3D3D"/>
                </a:solidFill>
                <a:latin typeface="Arial"/>
                <a:cs typeface="Arial"/>
              </a:rPr>
              <a:t>positive </a:t>
            </a:r>
            <a:r>
              <a:rPr sz="2400" dirty="0">
                <a:solidFill>
                  <a:srgbClr val="3D3D3D"/>
                </a:solidFill>
                <a:latin typeface="Arial"/>
                <a:cs typeface="Arial"/>
              </a:rPr>
              <a:t>sample looking at </a:t>
            </a:r>
            <a:r>
              <a:rPr sz="2400" spc="-10" dirty="0">
                <a:solidFill>
                  <a:srgbClr val="3D3D3D"/>
                </a:solidFill>
                <a:latin typeface="Arial"/>
                <a:cs typeface="Arial"/>
              </a:rPr>
              <a:t>whether </a:t>
            </a:r>
            <a:r>
              <a:rPr sz="2400" spc="-5" dirty="0">
                <a:solidFill>
                  <a:srgbClr val="3D3D3D"/>
                </a:solidFill>
                <a:latin typeface="Arial"/>
                <a:cs typeface="Arial"/>
              </a:rPr>
              <a:t>or  not </a:t>
            </a:r>
            <a:r>
              <a:rPr sz="2400" dirty="0">
                <a:solidFill>
                  <a:srgbClr val="3D3D3D"/>
                </a:solidFill>
                <a:latin typeface="Arial"/>
                <a:cs typeface="Arial"/>
              </a:rPr>
              <a:t>sample </a:t>
            </a:r>
            <a:r>
              <a:rPr sz="2400" spc="-5" dirty="0">
                <a:solidFill>
                  <a:srgbClr val="3D3D3D"/>
                </a:solidFill>
                <a:latin typeface="Arial"/>
                <a:cs typeface="Arial"/>
              </a:rPr>
              <a:t>confirmed positive (rate </a:t>
            </a:r>
            <a:r>
              <a:rPr sz="2400" dirty="0">
                <a:solidFill>
                  <a:srgbClr val="3D3D3D"/>
                </a:solidFill>
                <a:latin typeface="Arial"/>
                <a:cs typeface="Arial"/>
              </a:rPr>
              <a:t>of </a:t>
            </a:r>
            <a:r>
              <a:rPr sz="2400" spc="-5" dirty="0">
                <a:solidFill>
                  <a:srgbClr val="3D3D3D"/>
                </a:solidFill>
                <a:latin typeface="Arial"/>
                <a:cs typeface="Arial"/>
              </a:rPr>
              <a:t>false  positive)</a:t>
            </a:r>
            <a:endParaRPr sz="2400" dirty="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5334000" y="4572000"/>
            <a:ext cx="2125979" cy="141223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/>
              <a:t>QMS Quick </a:t>
            </a:r>
            <a:r>
              <a:rPr spc="-5" dirty="0"/>
              <a:t>Learning</a:t>
            </a:r>
            <a:r>
              <a:rPr spc="-35" dirty="0"/>
              <a:t> </a:t>
            </a:r>
            <a:r>
              <a:rPr spc="-5" dirty="0"/>
              <a:t>Activity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05200" y="5715000"/>
            <a:ext cx="917491" cy="955108"/>
          </a:xfrm>
          <a:prstGeom prst="rect">
            <a:avLst/>
          </a:prstGeo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27651" y="257458"/>
            <a:ext cx="6219190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000" spc="-5" dirty="0"/>
              <a:t>Conclusions </a:t>
            </a:r>
            <a:r>
              <a:rPr sz="4000" dirty="0"/>
              <a:t>– </a:t>
            </a:r>
            <a:r>
              <a:rPr sz="4000" spc="-10" dirty="0"/>
              <a:t>Control</a:t>
            </a:r>
            <a:r>
              <a:rPr sz="4000" spc="-70" dirty="0"/>
              <a:t> </a:t>
            </a:r>
            <a:r>
              <a:rPr sz="4000" spc="5" dirty="0"/>
              <a:t>charts</a:t>
            </a:r>
            <a:endParaRPr sz="4000" dirty="0"/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/>
              <a:t>QMS Quick </a:t>
            </a:r>
            <a:r>
              <a:rPr spc="-5" dirty="0"/>
              <a:t>Learning</a:t>
            </a:r>
            <a:r>
              <a:rPr spc="-35" dirty="0"/>
              <a:t> </a:t>
            </a:r>
            <a:r>
              <a:rPr spc="-5" dirty="0"/>
              <a:t>Activity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383540" y="989379"/>
            <a:ext cx="8070215" cy="40360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265430" indent="-342900">
              <a:lnSpc>
                <a:spcPct val="100000"/>
              </a:lnSpc>
              <a:spcBef>
                <a:spcPts val="100"/>
              </a:spcBef>
              <a:buChar char="•"/>
              <a:tabLst>
                <a:tab pos="354965" algn="l"/>
                <a:tab pos="355600" algn="l"/>
              </a:tabLst>
            </a:pPr>
            <a:r>
              <a:rPr sz="2800" spc="-5" dirty="0">
                <a:solidFill>
                  <a:srgbClr val="3D3D3D"/>
                </a:solidFill>
                <a:latin typeface="Arial"/>
                <a:cs typeface="Arial"/>
              </a:rPr>
              <a:t>Are used </a:t>
            </a:r>
            <a:r>
              <a:rPr sz="2800" dirty="0">
                <a:solidFill>
                  <a:srgbClr val="3D3D3D"/>
                </a:solidFill>
                <a:latin typeface="Arial"/>
                <a:cs typeface="Arial"/>
              </a:rPr>
              <a:t>to meet </a:t>
            </a:r>
            <a:r>
              <a:rPr sz="2800" spc="-5" dirty="0">
                <a:solidFill>
                  <a:srgbClr val="3D3D3D"/>
                </a:solidFill>
                <a:latin typeface="Arial"/>
                <a:cs typeface="Arial"/>
              </a:rPr>
              <a:t>the </a:t>
            </a:r>
            <a:r>
              <a:rPr sz="2800" dirty="0">
                <a:solidFill>
                  <a:srgbClr val="3D3D3D"/>
                </a:solidFill>
                <a:latin typeface="Arial"/>
                <a:cs typeface="Arial"/>
              </a:rPr>
              <a:t>requirements of the  </a:t>
            </a:r>
            <a:r>
              <a:rPr sz="2800" spc="-5" dirty="0">
                <a:solidFill>
                  <a:srgbClr val="3D3D3D"/>
                </a:solidFill>
                <a:latin typeface="Arial"/>
                <a:cs typeface="Arial"/>
              </a:rPr>
              <a:t>ISO/IEC 17025 </a:t>
            </a:r>
            <a:r>
              <a:rPr sz="2800" dirty="0">
                <a:solidFill>
                  <a:srgbClr val="3D3D3D"/>
                </a:solidFill>
                <a:latin typeface="Arial"/>
                <a:cs typeface="Arial"/>
              </a:rPr>
              <a:t>standard </a:t>
            </a:r>
            <a:r>
              <a:rPr sz="2800" spc="-5" dirty="0">
                <a:solidFill>
                  <a:srgbClr val="3D3D3D"/>
                </a:solidFill>
                <a:latin typeface="Arial"/>
                <a:cs typeface="Arial"/>
              </a:rPr>
              <a:t>by </a:t>
            </a:r>
            <a:r>
              <a:rPr sz="2800" dirty="0">
                <a:solidFill>
                  <a:srgbClr val="3D3D3D"/>
                </a:solidFill>
                <a:latin typeface="Arial"/>
                <a:cs typeface="Arial"/>
              </a:rPr>
              <a:t>providing </a:t>
            </a:r>
            <a:r>
              <a:rPr sz="2800" spc="-5" dirty="0">
                <a:solidFill>
                  <a:srgbClr val="3D3D3D"/>
                </a:solidFill>
                <a:latin typeface="Arial"/>
                <a:cs typeface="Arial"/>
              </a:rPr>
              <a:t>a </a:t>
            </a:r>
            <a:r>
              <a:rPr sz="2800" spc="-10" dirty="0">
                <a:solidFill>
                  <a:srgbClr val="3D3D3D"/>
                </a:solidFill>
                <a:latin typeface="Arial"/>
                <a:cs typeface="Arial"/>
              </a:rPr>
              <a:t>way </a:t>
            </a:r>
            <a:r>
              <a:rPr sz="2800" dirty="0">
                <a:solidFill>
                  <a:srgbClr val="3D3D3D"/>
                </a:solidFill>
                <a:latin typeface="Arial"/>
                <a:cs typeface="Arial"/>
              </a:rPr>
              <a:t>for  </a:t>
            </a:r>
            <a:r>
              <a:rPr sz="2800" spc="-5" dirty="0">
                <a:solidFill>
                  <a:srgbClr val="3D3D3D"/>
                </a:solidFill>
                <a:latin typeface="Arial"/>
                <a:cs typeface="Arial"/>
              </a:rPr>
              <a:t>laboratories </a:t>
            </a:r>
            <a:r>
              <a:rPr sz="2800" dirty="0">
                <a:solidFill>
                  <a:srgbClr val="3D3D3D"/>
                </a:solidFill>
                <a:latin typeface="Arial"/>
                <a:cs typeface="Arial"/>
              </a:rPr>
              <a:t>to </a:t>
            </a:r>
            <a:r>
              <a:rPr sz="2800" spc="-5" dirty="0">
                <a:solidFill>
                  <a:srgbClr val="3D3D3D"/>
                </a:solidFill>
                <a:latin typeface="Arial"/>
                <a:cs typeface="Arial"/>
              </a:rPr>
              <a:t>monitor </a:t>
            </a:r>
            <a:r>
              <a:rPr sz="2800" dirty="0">
                <a:solidFill>
                  <a:srgbClr val="3D3D3D"/>
                </a:solidFill>
                <a:latin typeface="Arial"/>
                <a:cs typeface="Arial"/>
              </a:rPr>
              <a:t>the validity of test  performed</a:t>
            </a:r>
            <a:endParaRPr sz="2800" dirty="0">
              <a:latin typeface="Arial"/>
              <a:cs typeface="Arial"/>
            </a:endParaRPr>
          </a:p>
          <a:p>
            <a:pPr marL="355600" marR="1191260" indent="-342900">
              <a:lnSpc>
                <a:spcPct val="100000"/>
              </a:lnSpc>
              <a:spcBef>
                <a:spcPts val="680"/>
              </a:spcBef>
              <a:buChar char="•"/>
              <a:tabLst>
                <a:tab pos="354965" algn="l"/>
                <a:tab pos="355600" algn="l"/>
              </a:tabLst>
            </a:pPr>
            <a:r>
              <a:rPr sz="2800" spc="-5" dirty="0">
                <a:solidFill>
                  <a:srgbClr val="3D3D3D"/>
                </a:solidFill>
                <a:latin typeface="Arial"/>
                <a:cs typeface="Arial"/>
              </a:rPr>
              <a:t>Use </a:t>
            </a:r>
            <a:r>
              <a:rPr sz="2800" dirty="0">
                <a:solidFill>
                  <a:srgbClr val="3D3D3D"/>
                </a:solidFill>
                <a:latin typeface="Arial"/>
                <a:cs typeface="Arial"/>
              </a:rPr>
              <a:t>RM, </a:t>
            </a:r>
            <a:r>
              <a:rPr sz="2800" spc="-5" dirty="0">
                <a:solidFill>
                  <a:srgbClr val="3D3D3D"/>
                </a:solidFill>
                <a:latin typeface="Arial"/>
                <a:cs typeface="Arial"/>
              </a:rPr>
              <a:t>spiked samples, </a:t>
            </a:r>
            <a:r>
              <a:rPr sz="2800" dirty="0">
                <a:solidFill>
                  <a:srgbClr val="3D3D3D"/>
                </a:solidFill>
                <a:latin typeface="Arial"/>
                <a:cs typeface="Arial"/>
              </a:rPr>
              <a:t>laboratory  characterized </a:t>
            </a:r>
            <a:r>
              <a:rPr sz="2800" spc="-5" dirty="0">
                <a:solidFill>
                  <a:srgbClr val="3D3D3D"/>
                </a:solidFill>
                <a:latin typeface="Arial"/>
                <a:cs typeface="Arial"/>
              </a:rPr>
              <a:t>materials, percent/absolute  </a:t>
            </a:r>
            <a:r>
              <a:rPr sz="2800" spc="-10" dirty="0">
                <a:solidFill>
                  <a:srgbClr val="3D3D3D"/>
                </a:solidFill>
                <a:latin typeface="Arial"/>
                <a:cs typeface="Arial"/>
              </a:rPr>
              <a:t>difference </a:t>
            </a:r>
            <a:r>
              <a:rPr sz="2800" spc="-5" dirty="0">
                <a:solidFill>
                  <a:srgbClr val="3D3D3D"/>
                </a:solidFill>
                <a:latin typeface="Arial"/>
                <a:cs typeface="Arial"/>
              </a:rPr>
              <a:t>in duplicate</a:t>
            </a:r>
            <a:r>
              <a:rPr sz="2800" spc="45" dirty="0">
                <a:solidFill>
                  <a:srgbClr val="3D3D3D"/>
                </a:solidFill>
                <a:latin typeface="Arial"/>
                <a:cs typeface="Arial"/>
              </a:rPr>
              <a:t> </a:t>
            </a:r>
            <a:r>
              <a:rPr sz="2800" spc="-5" dirty="0">
                <a:solidFill>
                  <a:srgbClr val="3D3D3D"/>
                </a:solidFill>
                <a:latin typeface="Arial"/>
                <a:cs typeface="Arial"/>
              </a:rPr>
              <a:t>samples</a:t>
            </a:r>
            <a:endParaRPr sz="2800" dirty="0">
              <a:latin typeface="Arial"/>
              <a:cs typeface="Arial"/>
            </a:endParaRPr>
          </a:p>
          <a:p>
            <a:pPr marL="355600" marR="5080" indent="-342900">
              <a:lnSpc>
                <a:spcPct val="100000"/>
              </a:lnSpc>
              <a:spcBef>
                <a:spcPts val="660"/>
              </a:spcBef>
              <a:buChar char="•"/>
              <a:tabLst>
                <a:tab pos="354965" algn="l"/>
                <a:tab pos="355600" algn="l"/>
              </a:tabLst>
            </a:pPr>
            <a:r>
              <a:rPr sz="2800" spc="-5" dirty="0">
                <a:solidFill>
                  <a:srgbClr val="3D3D3D"/>
                </a:solidFill>
                <a:latin typeface="Arial"/>
                <a:cs typeface="Arial"/>
              </a:rPr>
              <a:t>Make it possible </a:t>
            </a:r>
            <a:r>
              <a:rPr sz="2800" dirty="0">
                <a:solidFill>
                  <a:srgbClr val="3D3D3D"/>
                </a:solidFill>
                <a:latin typeface="Arial"/>
                <a:cs typeface="Arial"/>
              </a:rPr>
              <a:t>for the laboratory to track trends  </a:t>
            </a:r>
            <a:r>
              <a:rPr sz="2800" spc="-5" dirty="0">
                <a:solidFill>
                  <a:srgbClr val="3D3D3D"/>
                </a:solidFill>
                <a:latin typeface="Arial"/>
                <a:cs typeface="Arial"/>
              </a:rPr>
              <a:t>in </a:t>
            </a:r>
            <a:r>
              <a:rPr sz="2800" spc="-10" dirty="0">
                <a:solidFill>
                  <a:srgbClr val="3D3D3D"/>
                </a:solidFill>
                <a:latin typeface="Arial"/>
                <a:cs typeface="Arial"/>
              </a:rPr>
              <a:t>analysis</a:t>
            </a:r>
            <a:endParaRPr sz="2800" dirty="0">
              <a:latin typeface="Arial"/>
              <a:cs typeface="Arial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05200" y="5715000"/>
            <a:ext cx="917491" cy="955108"/>
          </a:xfrm>
          <a:prstGeom prst="rect">
            <a:avLst/>
          </a:prstGeom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44500" y="276859"/>
            <a:ext cx="2477770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000" spc="-15" dirty="0"/>
              <a:t>References</a:t>
            </a:r>
            <a:endParaRPr sz="4000" dirty="0"/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/>
              <a:t>QMS Quick </a:t>
            </a:r>
            <a:r>
              <a:rPr spc="-5" dirty="0"/>
              <a:t>Learning</a:t>
            </a:r>
            <a:r>
              <a:rPr spc="-35" dirty="0"/>
              <a:t> </a:t>
            </a:r>
            <a:r>
              <a:rPr spc="-5" dirty="0"/>
              <a:t>Activity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35940" y="1630335"/>
            <a:ext cx="8021955" cy="2213426"/>
          </a:xfrm>
          <a:prstGeom prst="rect">
            <a:avLst/>
          </a:prstGeom>
        </p:spPr>
        <p:txBody>
          <a:bodyPr vert="horz" wrap="square" lIns="0" tIns="86360" rIns="0" bIns="0" rtlCol="0">
            <a:spAutoFit/>
          </a:bodyPr>
          <a:lstStyle/>
          <a:p>
            <a:pPr marL="354965" indent="-342265">
              <a:lnSpc>
                <a:spcPct val="100000"/>
              </a:lnSpc>
              <a:spcBef>
                <a:spcPts val="1560"/>
              </a:spcBef>
              <a:buChar char="•"/>
              <a:tabLst>
                <a:tab pos="354965" algn="l"/>
                <a:tab pos="355600" algn="l"/>
              </a:tabLst>
            </a:pPr>
            <a:r>
              <a:rPr lang="en-US" sz="2400" spc="-10" dirty="0">
                <a:solidFill>
                  <a:srgbClr val="3E3E3E"/>
                </a:solidFill>
                <a:latin typeface="Arial"/>
                <a:cs typeface="Arial"/>
              </a:rPr>
              <a:t>ISO/IEC 17025:2017</a:t>
            </a:r>
          </a:p>
          <a:p>
            <a:pPr marL="755650" lvl="1" indent="-285750">
              <a:spcBef>
                <a:spcPts val="1280"/>
              </a:spcBef>
              <a:buClr>
                <a:srgbClr val="3E3E3E"/>
              </a:buClr>
              <a:buFontTx/>
              <a:buChar char="–"/>
              <a:tabLst>
                <a:tab pos="755650" algn="l"/>
              </a:tabLst>
            </a:pPr>
            <a:r>
              <a:rPr lang="en-US" sz="2000" spc="-10" dirty="0">
                <a:solidFill>
                  <a:srgbClr val="3E3E3E"/>
                </a:solidFill>
                <a:latin typeface="Arial"/>
                <a:cs typeface="Arial"/>
                <a:hlinkClick r:id="rId2"/>
              </a:rPr>
              <a:t>https://www.iso.org/standard/66912.html</a:t>
            </a:r>
            <a:r>
              <a:rPr lang="en-US" sz="2000" spc="-10" dirty="0">
                <a:solidFill>
                  <a:srgbClr val="3E3E3E"/>
                </a:solidFill>
                <a:latin typeface="Arial"/>
                <a:cs typeface="Arial"/>
              </a:rPr>
              <a:t> </a:t>
            </a: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3450" dirty="0">
              <a:latin typeface="Times New Roman"/>
              <a:cs typeface="Times New Roman"/>
            </a:endParaRPr>
          </a:p>
          <a:p>
            <a:pPr marL="355600" marR="5080" indent="-342900">
              <a:lnSpc>
                <a:spcPct val="100000"/>
              </a:lnSpc>
              <a:buChar char="•"/>
              <a:tabLst>
                <a:tab pos="354965" algn="l"/>
                <a:tab pos="355600" algn="l"/>
              </a:tabLst>
            </a:pPr>
            <a:r>
              <a:rPr sz="2400" spc="-50" dirty="0">
                <a:solidFill>
                  <a:srgbClr val="3D3D3D"/>
                </a:solidFill>
                <a:latin typeface="Arial"/>
                <a:cs typeface="Arial"/>
              </a:rPr>
              <a:t>Youden </a:t>
            </a:r>
            <a:r>
              <a:rPr sz="2400" spc="25" dirty="0">
                <a:solidFill>
                  <a:srgbClr val="3D3D3D"/>
                </a:solidFill>
                <a:latin typeface="Arial"/>
                <a:cs typeface="Arial"/>
              </a:rPr>
              <a:t>WJ </a:t>
            </a:r>
            <a:r>
              <a:rPr sz="2400" spc="-5" dirty="0">
                <a:solidFill>
                  <a:srgbClr val="3D3D3D"/>
                </a:solidFill>
                <a:latin typeface="Arial"/>
                <a:cs typeface="Arial"/>
              </a:rPr>
              <a:t>(1959) Graphical </a:t>
            </a:r>
            <a:r>
              <a:rPr sz="2400" dirty="0">
                <a:solidFill>
                  <a:srgbClr val="3D3D3D"/>
                </a:solidFill>
                <a:latin typeface="Arial"/>
                <a:cs typeface="Arial"/>
              </a:rPr>
              <a:t>diagnosis of </a:t>
            </a:r>
            <a:r>
              <a:rPr sz="2400" spc="-5" dirty="0">
                <a:solidFill>
                  <a:srgbClr val="3D3D3D"/>
                </a:solidFill>
                <a:latin typeface="Arial"/>
                <a:cs typeface="Arial"/>
              </a:rPr>
              <a:t>interlaboratory  test results. Industrial Quality Control, </a:t>
            </a:r>
            <a:r>
              <a:rPr sz="2400" dirty="0">
                <a:solidFill>
                  <a:srgbClr val="3D3D3D"/>
                </a:solidFill>
                <a:latin typeface="Arial"/>
                <a:cs typeface="Arial"/>
              </a:rPr>
              <a:t>15,</a:t>
            </a:r>
            <a:r>
              <a:rPr sz="2400" spc="-25" dirty="0">
                <a:solidFill>
                  <a:srgbClr val="3D3D3D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3D3D3D"/>
                </a:solidFill>
                <a:latin typeface="Arial"/>
                <a:cs typeface="Arial"/>
              </a:rPr>
              <a:t>24-28.</a:t>
            </a:r>
            <a:endParaRPr sz="2400" dirty="0">
              <a:latin typeface="Arial"/>
              <a:cs typeface="Arial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05200" y="5715000"/>
            <a:ext cx="917491" cy="955108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12140" y="2114758"/>
            <a:ext cx="7608570" cy="268022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5080" indent="-342900">
              <a:lnSpc>
                <a:spcPct val="100000"/>
              </a:lnSpc>
              <a:spcBef>
                <a:spcPts val="100"/>
              </a:spcBef>
              <a:buClr>
                <a:srgbClr val="3D3D3D"/>
              </a:buClr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3200" spc="-5" dirty="0">
                <a:solidFill>
                  <a:srgbClr val="3D3D3D"/>
                </a:solidFill>
                <a:latin typeface="Arial"/>
                <a:cs typeface="Arial"/>
              </a:rPr>
              <a:t>quality control procedures for monitoring  the </a:t>
            </a:r>
            <a:r>
              <a:rPr sz="3200" dirty="0">
                <a:solidFill>
                  <a:srgbClr val="3D3D3D"/>
                </a:solidFill>
                <a:latin typeface="Arial"/>
                <a:cs typeface="Arial"/>
              </a:rPr>
              <a:t>validity of </a:t>
            </a:r>
            <a:r>
              <a:rPr sz="3200" spc="-5" dirty="0">
                <a:solidFill>
                  <a:srgbClr val="3D3D3D"/>
                </a:solidFill>
                <a:latin typeface="Arial"/>
                <a:cs typeface="Arial"/>
              </a:rPr>
              <a:t>tests</a:t>
            </a:r>
            <a:r>
              <a:rPr sz="3200" spc="-55" dirty="0">
                <a:solidFill>
                  <a:srgbClr val="3D3D3D"/>
                </a:solidFill>
                <a:latin typeface="Arial"/>
                <a:cs typeface="Arial"/>
              </a:rPr>
              <a:t> </a:t>
            </a:r>
            <a:r>
              <a:rPr sz="3200" spc="-5" dirty="0">
                <a:solidFill>
                  <a:srgbClr val="3D3D3D"/>
                </a:solidFill>
                <a:latin typeface="Arial"/>
                <a:cs typeface="Arial"/>
              </a:rPr>
              <a:t>undertaken</a:t>
            </a:r>
            <a:endParaRPr sz="3200" dirty="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760"/>
              </a:spcBef>
              <a:buChar char="•"/>
              <a:tabLst>
                <a:tab pos="354965" algn="l"/>
                <a:tab pos="355600" algn="l"/>
              </a:tabLst>
            </a:pPr>
            <a:r>
              <a:rPr sz="3200" spc="-5" dirty="0">
                <a:solidFill>
                  <a:srgbClr val="3D3D3D"/>
                </a:solidFill>
                <a:latin typeface="Arial"/>
                <a:cs typeface="Arial"/>
              </a:rPr>
              <a:t>data recorded so trends are</a:t>
            </a:r>
            <a:r>
              <a:rPr sz="3200" spc="-45" dirty="0">
                <a:solidFill>
                  <a:srgbClr val="3D3D3D"/>
                </a:solidFill>
                <a:latin typeface="Arial"/>
                <a:cs typeface="Arial"/>
              </a:rPr>
              <a:t> </a:t>
            </a:r>
            <a:r>
              <a:rPr sz="3200" spc="-5" dirty="0">
                <a:solidFill>
                  <a:srgbClr val="3D3D3D"/>
                </a:solidFill>
                <a:latin typeface="Arial"/>
                <a:cs typeface="Arial"/>
              </a:rPr>
              <a:t>detect</a:t>
            </a:r>
            <a:r>
              <a:rPr lang="en-US" sz="3200" spc="-5" dirty="0">
                <a:solidFill>
                  <a:srgbClr val="3D3D3D"/>
                </a:solidFill>
                <a:latin typeface="Arial"/>
                <a:cs typeface="Arial"/>
              </a:rPr>
              <a:t>able</a:t>
            </a:r>
            <a:endParaRPr sz="3200" dirty="0">
              <a:latin typeface="Arial"/>
              <a:cs typeface="Arial"/>
            </a:endParaRPr>
          </a:p>
          <a:p>
            <a:pPr marL="355600" marR="90805" indent="-342900">
              <a:lnSpc>
                <a:spcPct val="100000"/>
              </a:lnSpc>
              <a:spcBef>
                <a:spcPts val="760"/>
              </a:spcBef>
              <a:buChar char="•"/>
              <a:tabLst>
                <a:tab pos="354965" algn="l"/>
                <a:tab pos="355600" algn="l"/>
              </a:tabLst>
            </a:pPr>
            <a:r>
              <a:rPr sz="3200" spc="-15" dirty="0">
                <a:solidFill>
                  <a:srgbClr val="3D3D3D"/>
                </a:solidFill>
                <a:latin typeface="Arial"/>
                <a:cs typeface="Arial"/>
              </a:rPr>
              <a:t>where </a:t>
            </a:r>
            <a:r>
              <a:rPr sz="3200" spc="-5" dirty="0">
                <a:solidFill>
                  <a:srgbClr val="3D3D3D"/>
                </a:solidFill>
                <a:latin typeface="Arial"/>
                <a:cs typeface="Arial"/>
              </a:rPr>
              <a:t>practicable, statistical techniques  </a:t>
            </a:r>
            <a:r>
              <a:rPr sz="3200" dirty="0">
                <a:solidFill>
                  <a:srgbClr val="3D3D3D"/>
                </a:solidFill>
                <a:latin typeface="Arial"/>
                <a:cs typeface="Arial"/>
              </a:rPr>
              <a:t>applied </a:t>
            </a:r>
            <a:r>
              <a:rPr sz="3200" spc="-5" dirty="0">
                <a:solidFill>
                  <a:srgbClr val="3D3D3D"/>
                </a:solidFill>
                <a:latin typeface="Arial"/>
                <a:cs typeface="Arial"/>
              </a:rPr>
              <a:t>to the reviewing </a:t>
            </a:r>
            <a:r>
              <a:rPr sz="3200" dirty="0">
                <a:solidFill>
                  <a:srgbClr val="3D3D3D"/>
                </a:solidFill>
                <a:latin typeface="Arial"/>
                <a:cs typeface="Arial"/>
              </a:rPr>
              <a:t>of </a:t>
            </a:r>
            <a:r>
              <a:rPr sz="3200" spc="-5" dirty="0">
                <a:solidFill>
                  <a:srgbClr val="3D3D3D"/>
                </a:solidFill>
                <a:latin typeface="Arial"/>
                <a:cs typeface="Arial"/>
              </a:rPr>
              <a:t>the</a:t>
            </a:r>
            <a:r>
              <a:rPr sz="3200" spc="-95" dirty="0">
                <a:solidFill>
                  <a:srgbClr val="3D3D3D"/>
                </a:solidFill>
                <a:latin typeface="Arial"/>
                <a:cs typeface="Arial"/>
              </a:rPr>
              <a:t> </a:t>
            </a:r>
            <a:r>
              <a:rPr sz="3200" spc="-5" dirty="0">
                <a:solidFill>
                  <a:srgbClr val="3D3D3D"/>
                </a:solidFill>
                <a:latin typeface="Arial"/>
                <a:cs typeface="Arial"/>
              </a:rPr>
              <a:t>results</a:t>
            </a:r>
            <a:endParaRPr sz="3200" dirty="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5334000" y="4754879"/>
            <a:ext cx="2133599" cy="143001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524158" y="187892"/>
            <a:ext cx="7153275" cy="1779974"/>
          </a:xfrm>
          <a:prstGeom prst="rect">
            <a:avLst/>
          </a:prstGeom>
        </p:spPr>
        <p:txBody>
          <a:bodyPr vert="horz" wrap="square" lIns="0" tIns="90170" rIns="0" bIns="0" rtlCol="0">
            <a:spAutoFit/>
          </a:bodyPr>
          <a:lstStyle/>
          <a:p>
            <a:pPr marL="12700" marR="5080" indent="23495">
              <a:lnSpc>
                <a:spcPct val="108400"/>
              </a:lnSpc>
              <a:spcBef>
                <a:spcPts val="710"/>
              </a:spcBef>
            </a:pPr>
            <a:r>
              <a:rPr sz="4000" spc="-10" dirty="0"/>
              <a:t>ISO/IEC </a:t>
            </a:r>
            <a:r>
              <a:rPr sz="4000" spc="-60" dirty="0"/>
              <a:t>17025 </a:t>
            </a:r>
            <a:r>
              <a:rPr sz="4000" spc="-10" dirty="0"/>
              <a:t>Requirements  </a:t>
            </a:r>
            <a:r>
              <a:rPr sz="3200" spc="-5" dirty="0">
                <a:solidFill>
                  <a:srgbClr val="3D3D3D"/>
                </a:solidFill>
                <a:latin typeface="Arial"/>
                <a:cs typeface="Arial"/>
              </a:rPr>
              <a:t>Section </a:t>
            </a:r>
            <a:r>
              <a:rPr lang="en-US" sz="3200" spc="-5" dirty="0">
                <a:solidFill>
                  <a:srgbClr val="3D3D3D"/>
                </a:solidFill>
                <a:latin typeface="Arial"/>
                <a:cs typeface="Arial"/>
              </a:rPr>
              <a:t>7.7</a:t>
            </a:r>
            <a:r>
              <a:rPr sz="3200" spc="-5" dirty="0">
                <a:solidFill>
                  <a:srgbClr val="3D3D3D"/>
                </a:solidFill>
                <a:latin typeface="Arial"/>
                <a:cs typeface="Arial"/>
              </a:rPr>
              <a:t> </a:t>
            </a:r>
            <a:r>
              <a:rPr sz="3200" dirty="0">
                <a:solidFill>
                  <a:srgbClr val="3D3D3D"/>
                </a:solidFill>
                <a:latin typeface="Arial"/>
                <a:cs typeface="Arial"/>
              </a:rPr>
              <a:t>- </a:t>
            </a:r>
            <a:r>
              <a:rPr lang="en-US" sz="3200" spc="-5" dirty="0">
                <a:solidFill>
                  <a:srgbClr val="3D3D3D"/>
                </a:solidFill>
                <a:latin typeface="Arial"/>
                <a:cs typeface="Arial"/>
              </a:rPr>
              <a:t>En</a:t>
            </a:r>
            <a:r>
              <a:rPr sz="3200" spc="-5" dirty="0">
                <a:solidFill>
                  <a:srgbClr val="3D3D3D"/>
                </a:solidFill>
                <a:latin typeface="Arial"/>
                <a:cs typeface="Arial"/>
              </a:rPr>
              <a:t>suring the </a:t>
            </a:r>
            <a:r>
              <a:rPr lang="en-US" sz="3200" spc="-5" dirty="0">
                <a:solidFill>
                  <a:srgbClr val="3D3D3D"/>
                </a:solidFill>
                <a:latin typeface="Arial"/>
                <a:cs typeface="Arial"/>
              </a:rPr>
              <a:t>validity of</a:t>
            </a:r>
            <a:r>
              <a:rPr sz="3200" spc="-220" dirty="0">
                <a:solidFill>
                  <a:srgbClr val="3D3D3D"/>
                </a:solidFill>
                <a:latin typeface="Arial"/>
                <a:cs typeface="Arial"/>
              </a:rPr>
              <a:t> </a:t>
            </a:r>
            <a:r>
              <a:rPr sz="3200" spc="-5" dirty="0">
                <a:solidFill>
                  <a:srgbClr val="3D3D3D"/>
                </a:solidFill>
                <a:latin typeface="Arial"/>
                <a:cs typeface="Arial"/>
              </a:rPr>
              <a:t>test  results</a:t>
            </a:r>
            <a:r>
              <a:rPr lang="en-US" sz="3200" spc="-5" dirty="0">
                <a:solidFill>
                  <a:srgbClr val="3D3D3D"/>
                </a:solidFill>
                <a:latin typeface="Arial"/>
                <a:cs typeface="Arial"/>
              </a:rPr>
              <a:t>:  The laboratory shall have:</a:t>
            </a:r>
            <a:endParaRPr sz="3200" dirty="0">
              <a:latin typeface="Arial"/>
              <a:cs typeface="Arial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/>
              <a:t>QMS Quick </a:t>
            </a:r>
            <a:r>
              <a:rPr spc="-5" dirty="0"/>
              <a:t>Learning</a:t>
            </a:r>
            <a:r>
              <a:rPr spc="-35" dirty="0"/>
              <a:t> </a:t>
            </a:r>
            <a:r>
              <a:rPr spc="-5" dirty="0"/>
              <a:t>Activity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05200" y="5715000"/>
            <a:ext cx="917491" cy="955108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44500" y="276859"/>
            <a:ext cx="6511290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000" spc="-10" dirty="0"/>
              <a:t>ISO/IEC </a:t>
            </a:r>
            <a:r>
              <a:rPr sz="4000" spc="-60" dirty="0"/>
              <a:t>17025</a:t>
            </a:r>
            <a:r>
              <a:rPr sz="4000" spc="50" dirty="0"/>
              <a:t> </a:t>
            </a:r>
            <a:r>
              <a:rPr sz="4000" spc="-10" dirty="0"/>
              <a:t>Requirements</a:t>
            </a:r>
            <a:endParaRPr sz="4000" dirty="0"/>
          </a:p>
        </p:txBody>
      </p:sp>
      <p:sp>
        <p:nvSpPr>
          <p:cNvPr id="3" name="object 3"/>
          <p:cNvSpPr txBox="1"/>
          <p:nvPr/>
        </p:nvSpPr>
        <p:spPr>
          <a:xfrm>
            <a:off x="444500" y="911859"/>
            <a:ext cx="8432800" cy="4242187"/>
          </a:xfrm>
          <a:prstGeom prst="rect">
            <a:avLst/>
          </a:prstGeom>
        </p:spPr>
        <p:txBody>
          <a:bodyPr vert="horz" wrap="square" lIns="0" tIns="1168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20"/>
              </a:spcBef>
            </a:pPr>
            <a:r>
              <a:rPr sz="3200" spc="-5" dirty="0">
                <a:solidFill>
                  <a:srgbClr val="3D3D3D"/>
                </a:solidFill>
                <a:latin typeface="Arial"/>
                <a:cs typeface="Arial"/>
              </a:rPr>
              <a:t>Monitoring</a:t>
            </a:r>
            <a:r>
              <a:rPr lang="en-US" sz="3200" spc="-5" dirty="0">
                <a:solidFill>
                  <a:srgbClr val="3D3D3D"/>
                </a:solidFill>
                <a:latin typeface="Arial"/>
                <a:cs typeface="Arial"/>
              </a:rPr>
              <a:t> shall be:</a:t>
            </a:r>
            <a:endParaRPr sz="3200" dirty="0">
              <a:latin typeface="Arial"/>
              <a:cs typeface="Arial"/>
            </a:endParaRPr>
          </a:p>
          <a:p>
            <a:pPr marL="622300" indent="-457200">
              <a:lnSpc>
                <a:spcPct val="100000"/>
              </a:lnSpc>
              <a:spcBef>
                <a:spcPts val="820"/>
              </a:spcBef>
              <a:buChar char="•"/>
              <a:tabLst>
                <a:tab pos="621665" algn="l"/>
                <a:tab pos="622300" algn="l"/>
              </a:tabLst>
            </a:pPr>
            <a:r>
              <a:rPr sz="3200" dirty="0">
                <a:solidFill>
                  <a:srgbClr val="3D3D3D"/>
                </a:solidFill>
                <a:latin typeface="Arial"/>
                <a:cs typeface="Arial"/>
              </a:rPr>
              <a:t>Planned</a:t>
            </a:r>
            <a:endParaRPr sz="3200" dirty="0">
              <a:latin typeface="Arial"/>
              <a:cs typeface="Arial"/>
            </a:endParaRPr>
          </a:p>
          <a:p>
            <a:pPr marL="622300" indent="-457200">
              <a:lnSpc>
                <a:spcPct val="100000"/>
              </a:lnSpc>
              <a:spcBef>
                <a:spcPts val="760"/>
              </a:spcBef>
              <a:buChar char="•"/>
              <a:tabLst>
                <a:tab pos="621665" algn="l"/>
                <a:tab pos="622300" algn="l"/>
              </a:tabLst>
            </a:pPr>
            <a:r>
              <a:rPr sz="3200" spc="-5" dirty="0">
                <a:solidFill>
                  <a:srgbClr val="3D3D3D"/>
                </a:solidFill>
                <a:latin typeface="Arial"/>
                <a:cs typeface="Arial"/>
              </a:rPr>
              <a:t>Reviewed</a:t>
            </a:r>
            <a:endParaRPr sz="3200" dirty="0">
              <a:latin typeface="Arial"/>
              <a:cs typeface="Arial"/>
            </a:endParaRPr>
          </a:p>
          <a:p>
            <a:pPr marL="622300" indent="-457200">
              <a:lnSpc>
                <a:spcPct val="100000"/>
              </a:lnSpc>
              <a:spcBef>
                <a:spcPts val="760"/>
              </a:spcBef>
              <a:buChar char="•"/>
              <a:tabLst>
                <a:tab pos="621665" algn="l"/>
                <a:tab pos="622300" algn="l"/>
              </a:tabLst>
            </a:pPr>
            <a:r>
              <a:rPr lang="en-US" sz="3200" spc="-5" dirty="0">
                <a:solidFill>
                  <a:srgbClr val="3D3D3D"/>
                </a:solidFill>
                <a:latin typeface="Arial"/>
                <a:cs typeface="Arial"/>
              </a:rPr>
              <a:t>Includes</a:t>
            </a:r>
            <a:r>
              <a:rPr lang="en-US" sz="3200" dirty="0">
                <a:solidFill>
                  <a:srgbClr val="3D3D3D"/>
                </a:solidFill>
                <a:latin typeface="Arial"/>
                <a:cs typeface="Arial"/>
              </a:rPr>
              <a:t>, as appropriate, not limited to:</a:t>
            </a:r>
            <a:endParaRPr sz="3200" dirty="0">
              <a:latin typeface="Arial"/>
              <a:cs typeface="Arial"/>
            </a:endParaRPr>
          </a:p>
          <a:p>
            <a:pPr marL="1366520" marR="5080" lvl="1" indent="-457200">
              <a:lnSpc>
                <a:spcPct val="100000"/>
              </a:lnSpc>
              <a:spcBef>
                <a:spcPts val="40"/>
              </a:spcBef>
              <a:buFont typeface="Courier New"/>
              <a:buChar char="o"/>
              <a:tabLst>
                <a:tab pos="1366520" algn="l"/>
              </a:tabLst>
            </a:pPr>
            <a:r>
              <a:rPr sz="2400" dirty="0">
                <a:solidFill>
                  <a:srgbClr val="3D3D3D"/>
                </a:solidFill>
                <a:latin typeface="Arial"/>
                <a:cs typeface="Arial"/>
              </a:rPr>
              <a:t>Use of </a:t>
            </a:r>
            <a:r>
              <a:rPr sz="2400" spc="-5" dirty="0">
                <a:solidFill>
                  <a:srgbClr val="3D3D3D"/>
                </a:solidFill>
                <a:latin typeface="Arial"/>
                <a:cs typeface="Arial"/>
              </a:rPr>
              <a:t>Reference Materials</a:t>
            </a:r>
            <a:r>
              <a:rPr sz="2400" spc="-35" dirty="0">
                <a:solidFill>
                  <a:srgbClr val="3D3D3D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3D3D3D"/>
                </a:solidFill>
                <a:latin typeface="Arial"/>
                <a:cs typeface="Arial"/>
              </a:rPr>
              <a:t>(RM)</a:t>
            </a:r>
            <a:r>
              <a:rPr lang="en-US" sz="2400" dirty="0">
                <a:solidFill>
                  <a:srgbClr val="3D3D3D"/>
                </a:solidFill>
                <a:latin typeface="Arial"/>
                <a:cs typeface="Arial"/>
              </a:rPr>
              <a:t> or Quality Control materials</a:t>
            </a:r>
            <a:endParaRPr sz="2400" dirty="0">
              <a:latin typeface="Arial"/>
              <a:cs typeface="Arial"/>
            </a:endParaRPr>
          </a:p>
          <a:p>
            <a:pPr marL="1366520" lvl="1" indent="-457200">
              <a:lnSpc>
                <a:spcPct val="100000"/>
              </a:lnSpc>
              <a:buFont typeface="Courier New"/>
              <a:buChar char="o"/>
              <a:tabLst>
                <a:tab pos="1366520" algn="l"/>
              </a:tabLst>
            </a:pPr>
            <a:r>
              <a:rPr sz="2400" dirty="0">
                <a:solidFill>
                  <a:srgbClr val="3D3D3D"/>
                </a:solidFill>
                <a:latin typeface="Arial"/>
                <a:cs typeface="Arial"/>
              </a:rPr>
              <a:t>Replicate</a:t>
            </a:r>
            <a:r>
              <a:rPr sz="2400" spc="-30" dirty="0">
                <a:solidFill>
                  <a:srgbClr val="3D3D3D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3D3D3D"/>
                </a:solidFill>
                <a:latin typeface="Arial"/>
                <a:cs typeface="Arial"/>
              </a:rPr>
              <a:t>tests</a:t>
            </a:r>
            <a:r>
              <a:rPr lang="en-US" sz="2400" spc="-5" dirty="0">
                <a:solidFill>
                  <a:srgbClr val="3D3D3D"/>
                </a:solidFill>
                <a:latin typeface="Arial"/>
                <a:cs typeface="Arial"/>
              </a:rPr>
              <a:t> using same or different methods</a:t>
            </a:r>
            <a:endParaRPr sz="2400" dirty="0">
              <a:latin typeface="Arial"/>
              <a:cs typeface="Arial"/>
            </a:endParaRPr>
          </a:p>
          <a:p>
            <a:pPr marL="1366520" lvl="1" indent="-457200">
              <a:lnSpc>
                <a:spcPct val="100000"/>
              </a:lnSpc>
              <a:buFont typeface="Courier New"/>
              <a:buChar char="o"/>
              <a:tabLst>
                <a:tab pos="1366520" algn="l"/>
              </a:tabLst>
            </a:pPr>
            <a:r>
              <a:rPr sz="2400" spc="-5" dirty="0">
                <a:solidFill>
                  <a:srgbClr val="3D3D3D"/>
                </a:solidFill>
                <a:latin typeface="Arial"/>
                <a:cs typeface="Arial"/>
              </a:rPr>
              <a:t>Retesting</a:t>
            </a:r>
            <a:endParaRPr sz="2400" dirty="0">
              <a:latin typeface="Arial"/>
              <a:cs typeface="Arial"/>
            </a:endParaRPr>
          </a:p>
          <a:p>
            <a:pPr marL="1366520" lvl="1" indent="-457200">
              <a:lnSpc>
                <a:spcPct val="100000"/>
              </a:lnSpc>
              <a:buFont typeface="Courier New"/>
              <a:buChar char="o"/>
              <a:tabLst>
                <a:tab pos="1366520" algn="l"/>
              </a:tabLst>
            </a:pPr>
            <a:r>
              <a:rPr sz="2400" dirty="0">
                <a:solidFill>
                  <a:srgbClr val="3D3D3D"/>
                </a:solidFill>
                <a:latin typeface="Arial"/>
                <a:cs typeface="Arial"/>
              </a:rPr>
              <a:t>Correlation of </a:t>
            </a:r>
            <a:r>
              <a:rPr sz="2400" spc="-5" dirty="0">
                <a:solidFill>
                  <a:srgbClr val="3D3D3D"/>
                </a:solidFill>
                <a:latin typeface="Arial"/>
                <a:cs typeface="Arial"/>
              </a:rPr>
              <a:t>results for </a:t>
            </a:r>
            <a:r>
              <a:rPr sz="2400" spc="-10" dirty="0">
                <a:solidFill>
                  <a:srgbClr val="3D3D3D"/>
                </a:solidFill>
                <a:latin typeface="Arial"/>
                <a:cs typeface="Arial"/>
              </a:rPr>
              <a:t>different</a:t>
            </a:r>
            <a:r>
              <a:rPr sz="2400" spc="-50" dirty="0">
                <a:solidFill>
                  <a:srgbClr val="3D3D3D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3D3D3D"/>
                </a:solidFill>
                <a:latin typeface="Arial"/>
                <a:cs typeface="Arial"/>
              </a:rPr>
              <a:t>characteristics</a:t>
            </a:r>
            <a:endParaRPr sz="2400" dirty="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6400800" y="1143000"/>
            <a:ext cx="2476500" cy="159016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/>
              <a:t>QMS Quick </a:t>
            </a:r>
            <a:r>
              <a:rPr spc="-5" dirty="0"/>
              <a:t>Learning</a:t>
            </a:r>
            <a:r>
              <a:rPr spc="-35" dirty="0"/>
              <a:t> </a:t>
            </a:r>
            <a:r>
              <a:rPr spc="-5" dirty="0"/>
              <a:t>Activity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05200" y="5715000"/>
            <a:ext cx="917491" cy="955108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46998" y="427517"/>
            <a:ext cx="6511290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000" spc="-10" dirty="0"/>
              <a:t>ISO/IEC </a:t>
            </a:r>
            <a:r>
              <a:rPr sz="4000" spc="-60" dirty="0"/>
              <a:t>17025</a:t>
            </a:r>
            <a:r>
              <a:rPr sz="4000" spc="50" dirty="0"/>
              <a:t> </a:t>
            </a:r>
            <a:r>
              <a:rPr sz="4000" spc="-10" dirty="0"/>
              <a:t>Requirements</a:t>
            </a:r>
            <a:endParaRPr sz="4000" dirty="0"/>
          </a:p>
        </p:txBody>
      </p:sp>
      <p:sp>
        <p:nvSpPr>
          <p:cNvPr id="3" name="object 3"/>
          <p:cNvSpPr txBox="1"/>
          <p:nvPr/>
        </p:nvSpPr>
        <p:spPr>
          <a:xfrm>
            <a:off x="446998" y="1062517"/>
            <a:ext cx="8432800" cy="3195747"/>
          </a:xfrm>
          <a:prstGeom prst="rect">
            <a:avLst/>
          </a:prstGeom>
        </p:spPr>
        <p:txBody>
          <a:bodyPr vert="horz" wrap="square" lIns="0" tIns="1168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20"/>
              </a:spcBef>
            </a:pPr>
            <a:r>
              <a:rPr sz="3200" spc="-5" dirty="0">
                <a:solidFill>
                  <a:srgbClr val="3D3D3D"/>
                </a:solidFill>
                <a:latin typeface="Arial"/>
                <a:cs typeface="Arial"/>
              </a:rPr>
              <a:t>Monitoring</a:t>
            </a:r>
            <a:r>
              <a:rPr lang="en-US" sz="3200" spc="-5" dirty="0">
                <a:solidFill>
                  <a:srgbClr val="3D3D3D"/>
                </a:solidFill>
                <a:latin typeface="Arial"/>
                <a:cs typeface="Arial"/>
              </a:rPr>
              <a:t> includes: (continued) </a:t>
            </a:r>
            <a:endParaRPr sz="3200" dirty="0">
              <a:latin typeface="Arial"/>
              <a:cs typeface="Arial"/>
            </a:endParaRPr>
          </a:p>
          <a:p>
            <a:pPr marL="1366520" marR="5080" lvl="1" indent="-457200">
              <a:lnSpc>
                <a:spcPct val="100000"/>
              </a:lnSpc>
              <a:spcBef>
                <a:spcPts val="40"/>
              </a:spcBef>
              <a:buFont typeface="Courier New"/>
              <a:buChar char="o"/>
              <a:tabLst>
                <a:tab pos="1366520" algn="l"/>
              </a:tabLst>
            </a:pPr>
            <a:r>
              <a:rPr sz="2400" dirty="0">
                <a:solidFill>
                  <a:srgbClr val="3D3D3D"/>
                </a:solidFill>
                <a:latin typeface="Arial"/>
                <a:cs typeface="Arial"/>
              </a:rPr>
              <a:t>Use of </a:t>
            </a:r>
            <a:r>
              <a:rPr lang="en-US" sz="2400" dirty="0">
                <a:solidFill>
                  <a:srgbClr val="3D3D3D"/>
                </a:solidFill>
                <a:latin typeface="Arial"/>
                <a:cs typeface="Arial"/>
              </a:rPr>
              <a:t>alternative instrumentation</a:t>
            </a:r>
            <a:endParaRPr sz="2400" dirty="0">
              <a:latin typeface="Arial"/>
              <a:cs typeface="Arial"/>
            </a:endParaRPr>
          </a:p>
          <a:p>
            <a:pPr marL="1366520" lvl="1" indent="-457200">
              <a:lnSpc>
                <a:spcPct val="100000"/>
              </a:lnSpc>
              <a:buFont typeface="Courier New"/>
              <a:buChar char="o"/>
              <a:tabLst>
                <a:tab pos="1366520" algn="l"/>
              </a:tabLst>
            </a:pPr>
            <a:r>
              <a:rPr lang="en-US" sz="2400" spc="-5" dirty="0">
                <a:solidFill>
                  <a:srgbClr val="3D3D3D"/>
                </a:solidFill>
                <a:latin typeface="Arial"/>
                <a:cs typeface="Arial"/>
              </a:rPr>
              <a:t>Functional checks of equipment</a:t>
            </a:r>
          </a:p>
          <a:p>
            <a:pPr marL="1366520" lvl="1" indent="-457200">
              <a:lnSpc>
                <a:spcPct val="100000"/>
              </a:lnSpc>
              <a:buFont typeface="Courier New"/>
              <a:buChar char="o"/>
              <a:tabLst>
                <a:tab pos="1366520" algn="l"/>
              </a:tabLst>
            </a:pPr>
            <a:r>
              <a:rPr lang="en-US" sz="2400" spc="-5" dirty="0">
                <a:solidFill>
                  <a:srgbClr val="3D3D3D"/>
                </a:solidFill>
                <a:latin typeface="Arial"/>
                <a:cs typeface="Arial"/>
              </a:rPr>
              <a:t>Use of check or working standards with control charts, where applicable</a:t>
            </a:r>
          </a:p>
          <a:p>
            <a:pPr marL="1366520" lvl="1" indent="-457200">
              <a:lnSpc>
                <a:spcPct val="100000"/>
              </a:lnSpc>
              <a:buFont typeface="Courier New"/>
              <a:buChar char="o"/>
              <a:tabLst>
                <a:tab pos="1366520" algn="l"/>
              </a:tabLst>
            </a:pPr>
            <a:r>
              <a:rPr lang="en-US" sz="2400" spc="-5" dirty="0">
                <a:solidFill>
                  <a:srgbClr val="3D3D3D"/>
                </a:solidFill>
                <a:latin typeface="Arial"/>
                <a:cs typeface="Arial"/>
              </a:rPr>
              <a:t>Intermediate checks on measuring equipment</a:t>
            </a:r>
          </a:p>
          <a:p>
            <a:pPr marL="1366520" lvl="1" indent="-457200">
              <a:lnSpc>
                <a:spcPct val="100000"/>
              </a:lnSpc>
              <a:buFont typeface="Courier New"/>
              <a:buChar char="o"/>
              <a:tabLst>
                <a:tab pos="1366520" algn="l"/>
              </a:tabLst>
            </a:pPr>
            <a:r>
              <a:rPr lang="en-US" sz="2400" spc="-5" dirty="0">
                <a:solidFill>
                  <a:srgbClr val="3D3D3D"/>
                </a:solidFill>
                <a:latin typeface="Arial"/>
                <a:cs typeface="Arial"/>
              </a:rPr>
              <a:t>Review of reported results</a:t>
            </a:r>
          </a:p>
          <a:p>
            <a:pPr marL="1366520" lvl="1" indent="-457200">
              <a:lnSpc>
                <a:spcPct val="100000"/>
              </a:lnSpc>
              <a:buFont typeface="Courier New"/>
              <a:buChar char="o"/>
              <a:tabLst>
                <a:tab pos="1366520" algn="l"/>
              </a:tabLst>
            </a:pPr>
            <a:r>
              <a:rPr lang="en-US" sz="2400" spc="-5" dirty="0">
                <a:solidFill>
                  <a:srgbClr val="3D3D3D"/>
                </a:solidFill>
                <a:latin typeface="Arial"/>
                <a:cs typeface="Arial"/>
              </a:rPr>
              <a:t>Testing of blind samples </a:t>
            </a:r>
            <a:endParaRPr sz="2400" dirty="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6193020" y="4589897"/>
            <a:ext cx="2476500" cy="159016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/>
              <a:t>QMS Quick </a:t>
            </a:r>
            <a:r>
              <a:rPr spc="-5" dirty="0"/>
              <a:t>Learning</a:t>
            </a:r>
            <a:r>
              <a:rPr spc="-35" dirty="0"/>
              <a:t> </a:t>
            </a:r>
            <a:r>
              <a:rPr spc="-5" dirty="0"/>
              <a:t>Activity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05200" y="5715000"/>
            <a:ext cx="917491" cy="9551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55447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44500" y="394337"/>
            <a:ext cx="6511290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000" spc="-10" dirty="0"/>
              <a:t>ISO/IEC </a:t>
            </a:r>
            <a:r>
              <a:rPr sz="4000" spc="-60" dirty="0"/>
              <a:t>17025</a:t>
            </a:r>
            <a:r>
              <a:rPr sz="4000" spc="50" dirty="0"/>
              <a:t> </a:t>
            </a:r>
            <a:r>
              <a:rPr sz="4000" spc="-10" dirty="0"/>
              <a:t>Requirements</a:t>
            </a:r>
            <a:endParaRPr sz="4000" dirty="0"/>
          </a:p>
        </p:txBody>
      </p:sp>
      <p:sp>
        <p:nvSpPr>
          <p:cNvPr id="3" name="object 3"/>
          <p:cNvSpPr txBox="1"/>
          <p:nvPr/>
        </p:nvSpPr>
        <p:spPr>
          <a:xfrm>
            <a:off x="444500" y="1029337"/>
            <a:ext cx="8432800" cy="2457083"/>
          </a:xfrm>
          <a:prstGeom prst="rect">
            <a:avLst/>
          </a:prstGeom>
        </p:spPr>
        <p:txBody>
          <a:bodyPr vert="horz" wrap="square" lIns="0" tIns="1168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20"/>
              </a:spcBef>
            </a:pPr>
            <a:r>
              <a:rPr sz="3200" spc="-5" dirty="0">
                <a:solidFill>
                  <a:srgbClr val="3D3D3D"/>
                </a:solidFill>
                <a:latin typeface="Arial"/>
                <a:cs typeface="Arial"/>
              </a:rPr>
              <a:t>Monitoring</a:t>
            </a:r>
            <a:r>
              <a:rPr lang="en-US" sz="3200" spc="-5" dirty="0">
                <a:solidFill>
                  <a:srgbClr val="3D3D3D"/>
                </a:solidFill>
                <a:latin typeface="Arial"/>
                <a:cs typeface="Arial"/>
              </a:rPr>
              <a:t> includes: (continued) </a:t>
            </a:r>
            <a:endParaRPr sz="3200" dirty="0">
              <a:latin typeface="Arial"/>
              <a:cs typeface="Arial"/>
            </a:endParaRPr>
          </a:p>
          <a:p>
            <a:pPr marL="1366520" marR="5080" lvl="1" indent="-457200">
              <a:lnSpc>
                <a:spcPct val="100000"/>
              </a:lnSpc>
              <a:spcBef>
                <a:spcPts val="40"/>
              </a:spcBef>
              <a:buFont typeface="Courier New"/>
              <a:buChar char="o"/>
              <a:tabLst>
                <a:tab pos="1366520" algn="l"/>
              </a:tabLst>
            </a:pPr>
            <a:r>
              <a:rPr lang="en-US" sz="2400" dirty="0">
                <a:solidFill>
                  <a:srgbClr val="3D3D3D"/>
                </a:solidFill>
                <a:latin typeface="Arial"/>
                <a:cs typeface="Arial"/>
              </a:rPr>
              <a:t>Comparison of results with other laboratories (if available and appropriate).  Shall include participation in:</a:t>
            </a:r>
          </a:p>
          <a:p>
            <a:pPr marL="1823720" marR="5080" lvl="2" indent="-457200">
              <a:spcBef>
                <a:spcPts val="40"/>
              </a:spcBef>
              <a:buFont typeface="Courier New"/>
              <a:buChar char="o"/>
              <a:tabLst>
                <a:tab pos="1366520" algn="l"/>
              </a:tabLst>
            </a:pPr>
            <a:r>
              <a:rPr lang="en-US" sz="2400" dirty="0">
                <a:solidFill>
                  <a:srgbClr val="3D3D3D"/>
                </a:solidFill>
                <a:latin typeface="Arial"/>
                <a:cs typeface="Arial"/>
              </a:rPr>
              <a:t>Proficiency testing (PT) </a:t>
            </a:r>
          </a:p>
          <a:p>
            <a:pPr marL="1823720" marR="5080" lvl="2" indent="-457200">
              <a:spcBef>
                <a:spcPts val="40"/>
              </a:spcBef>
              <a:buFont typeface="Courier New"/>
              <a:buChar char="o"/>
              <a:tabLst>
                <a:tab pos="1366520" algn="l"/>
              </a:tabLst>
            </a:pPr>
            <a:r>
              <a:rPr lang="en-US" sz="2400" dirty="0">
                <a:solidFill>
                  <a:srgbClr val="3D3D3D"/>
                </a:solidFill>
                <a:latin typeface="Arial"/>
                <a:cs typeface="Arial"/>
              </a:rPr>
              <a:t>Interlaboratory comparisons other than PTs</a:t>
            </a:r>
          </a:p>
        </p:txBody>
      </p:sp>
      <p:sp>
        <p:nvSpPr>
          <p:cNvPr id="4" name="object 4"/>
          <p:cNvSpPr/>
          <p:nvPr/>
        </p:nvSpPr>
        <p:spPr>
          <a:xfrm>
            <a:off x="6131525" y="4003394"/>
            <a:ext cx="2476500" cy="159016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/>
              <a:t>QMS Quick </a:t>
            </a:r>
            <a:r>
              <a:rPr spc="-5" dirty="0"/>
              <a:t>Learning</a:t>
            </a:r>
            <a:r>
              <a:rPr spc="-35" dirty="0"/>
              <a:t> </a:t>
            </a:r>
            <a:r>
              <a:rPr spc="-5" dirty="0"/>
              <a:t>Activity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05200" y="5715000"/>
            <a:ext cx="917491" cy="9551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65013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44500" y="276859"/>
            <a:ext cx="7757159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000" spc="-5" dirty="0"/>
              <a:t>Quality Management </a:t>
            </a:r>
            <a:r>
              <a:rPr sz="4000" spc="-15" dirty="0"/>
              <a:t>System</a:t>
            </a:r>
            <a:r>
              <a:rPr sz="4000" spc="-35" dirty="0"/>
              <a:t> </a:t>
            </a:r>
            <a:r>
              <a:rPr sz="4000" spc="-5" dirty="0"/>
              <a:t>(QMS)</a:t>
            </a:r>
            <a:endParaRPr sz="4000" dirty="0"/>
          </a:p>
        </p:txBody>
      </p:sp>
      <p:sp>
        <p:nvSpPr>
          <p:cNvPr id="3" name="object 3"/>
          <p:cNvSpPr txBox="1"/>
          <p:nvPr/>
        </p:nvSpPr>
        <p:spPr>
          <a:xfrm>
            <a:off x="535940" y="1242059"/>
            <a:ext cx="7778750" cy="36550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633095">
              <a:lnSpc>
                <a:spcPct val="100000"/>
              </a:lnSpc>
              <a:spcBef>
                <a:spcPts val="100"/>
              </a:spcBef>
            </a:pPr>
            <a:r>
              <a:rPr sz="3200" spc="-5" dirty="0">
                <a:solidFill>
                  <a:srgbClr val="3D3D3D"/>
                </a:solidFill>
                <a:latin typeface="Arial"/>
                <a:cs typeface="Arial"/>
              </a:rPr>
              <a:t>The term ‘Quality Management</a:t>
            </a:r>
            <a:r>
              <a:rPr sz="3200" spc="-70" dirty="0">
                <a:solidFill>
                  <a:srgbClr val="3D3D3D"/>
                </a:solidFill>
                <a:latin typeface="Arial"/>
                <a:cs typeface="Arial"/>
              </a:rPr>
              <a:t> </a:t>
            </a:r>
            <a:r>
              <a:rPr sz="3200" spc="-5" dirty="0">
                <a:solidFill>
                  <a:srgbClr val="3D3D3D"/>
                </a:solidFill>
                <a:latin typeface="Arial"/>
                <a:cs typeface="Arial"/>
              </a:rPr>
              <a:t>System’  </a:t>
            </a:r>
            <a:r>
              <a:rPr sz="3200" dirty="0">
                <a:solidFill>
                  <a:srgbClr val="3D3D3D"/>
                </a:solidFill>
                <a:latin typeface="Arial"/>
                <a:cs typeface="Arial"/>
              </a:rPr>
              <a:t>covers </a:t>
            </a:r>
            <a:r>
              <a:rPr sz="3200" spc="-5" dirty="0">
                <a:solidFill>
                  <a:srgbClr val="3D3D3D"/>
                </a:solidFill>
                <a:latin typeface="Arial"/>
                <a:cs typeface="Arial"/>
              </a:rPr>
              <a:t>the </a:t>
            </a:r>
            <a:r>
              <a:rPr sz="3200" spc="-35" dirty="0">
                <a:solidFill>
                  <a:srgbClr val="3D3D3D"/>
                </a:solidFill>
                <a:latin typeface="Arial"/>
                <a:cs typeface="Arial"/>
              </a:rPr>
              <a:t>quality, </a:t>
            </a:r>
            <a:r>
              <a:rPr sz="3200" spc="-5" dirty="0">
                <a:solidFill>
                  <a:srgbClr val="3D3D3D"/>
                </a:solidFill>
                <a:latin typeface="Arial"/>
                <a:cs typeface="Arial"/>
              </a:rPr>
              <a:t>technical, and  administrative system that </a:t>
            </a:r>
            <a:r>
              <a:rPr sz="3200" dirty="0">
                <a:solidFill>
                  <a:srgbClr val="3D3D3D"/>
                </a:solidFill>
                <a:latin typeface="Arial"/>
                <a:cs typeface="Arial"/>
              </a:rPr>
              <a:t>governs </a:t>
            </a:r>
            <a:r>
              <a:rPr sz="3200" spc="-5" dirty="0">
                <a:solidFill>
                  <a:srgbClr val="3D3D3D"/>
                </a:solidFill>
                <a:latin typeface="Arial"/>
                <a:cs typeface="Arial"/>
              </a:rPr>
              <a:t>the  operations </a:t>
            </a:r>
            <a:r>
              <a:rPr sz="3200" dirty="0">
                <a:solidFill>
                  <a:srgbClr val="3D3D3D"/>
                </a:solidFill>
                <a:latin typeface="Arial"/>
                <a:cs typeface="Arial"/>
              </a:rPr>
              <a:t>of </a:t>
            </a:r>
            <a:r>
              <a:rPr sz="3200" spc="-5" dirty="0">
                <a:solidFill>
                  <a:srgbClr val="3D3D3D"/>
                </a:solidFill>
                <a:latin typeface="Arial"/>
                <a:cs typeface="Arial"/>
              </a:rPr>
              <a:t>the</a:t>
            </a:r>
            <a:r>
              <a:rPr sz="3200" spc="-45" dirty="0">
                <a:solidFill>
                  <a:srgbClr val="3D3D3D"/>
                </a:solidFill>
                <a:latin typeface="Arial"/>
                <a:cs typeface="Arial"/>
              </a:rPr>
              <a:t> </a:t>
            </a:r>
            <a:r>
              <a:rPr sz="3200" spc="-25" dirty="0">
                <a:solidFill>
                  <a:srgbClr val="3D3D3D"/>
                </a:solidFill>
                <a:latin typeface="Arial"/>
                <a:cs typeface="Arial"/>
              </a:rPr>
              <a:t>laboratory.</a:t>
            </a:r>
            <a:endParaRPr sz="3200" dirty="0">
              <a:latin typeface="Arial"/>
              <a:cs typeface="Arial"/>
            </a:endParaRPr>
          </a:p>
          <a:p>
            <a:pPr marL="12700" marR="5080">
              <a:lnSpc>
                <a:spcPct val="96600"/>
              </a:lnSpc>
              <a:spcBef>
                <a:spcPts val="2085"/>
              </a:spcBef>
            </a:pPr>
            <a:r>
              <a:rPr sz="3200" spc="-5" dirty="0">
                <a:solidFill>
                  <a:srgbClr val="3D3D3D"/>
                </a:solidFill>
                <a:latin typeface="Arial"/>
                <a:cs typeface="Arial"/>
              </a:rPr>
              <a:t>The </a:t>
            </a:r>
            <a:r>
              <a:rPr sz="3200" spc="-10" dirty="0">
                <a:solidFill>
                  <a:srgbClr val="3D3D3D"/>
                </a:solidFill>
                <a:latin typeface="Arial"/>
                <a:cs typeface="Arial"/>
              </a:rPr>
              <a:t>laboratory’s QMS </a:t>
            </a:r>
            <a:r>
              <a:rPr sz="3200" spc="-15" dirty="0">
                <a:solidFill>
                  <a:srgbClr val="3D3D3D"/>
                </a:solidFill>
                <a:latin typeface="Arial"/>
                <a:cs typeface="Arial"/>
              </a:rPr>
              <a:t>will </a:t>
            </a:r>
            <a:r>
              <a:rPr sz="3200" dirty="0">
                <a:solidFill>
                  <a:srgbClr val="3D3D3D"/>
                </a:solidFill>
                <a:latin typeface="Arial"/>
                <a:cs typeface="Arial"/>
              </a:rPr>
              <a:t>have </a:t>
            </a:r>
            <a:r>
              <a:rPr sz="3200" spc="-5" dirty="0">
                <a:solidFill>
                  <a:srgbClr val="3D3D3D"/>
                </a:solidFill>
                <a:latin typeface="Arial"/>
                <a:cs typeface="Arial"/>
              </a:rPr>
              <a:t>procedures  for </a:t>
            </a:r>
            <a:r>
              <a:rPr sz="3200" i="1" dirty="0">
                <a:solidFill>
                  <a:srgbClr val="3D3D3D"/>
                </a:solidFill>
                <a:latin typeface="Perpetua"/>
                <a:cs typeface="Perpetua"/>
              </a:rPr>
              <a:t>monitoring the </a:t>
            </a:r>
            <a:r>
              <a:rPr sz="3200" i="1" spc="-25" dirty="0">
                <a:solidFill>
                  <a:srgbClr val="3D3D3D"/>
                </a:solidFill>
                <a:latin typeface="Perpetua"/>
                <a:cs typeface="Perpetua"/>
              </a:rPr>
              <a:t>validity </a:t>
            </a:r>
            <a:r>
              <a:rPr sz="3200" i="1" spc="-10" dirty="0">
                <a:solidFill>
                  <a:srgbClr val="3D3D3D"/>
                </a:solidFill>
                <a:latin typeface="Perpetua"/>
                <a:cs typeface="Perpetua"/>
              </a:rPr>
              <a:t>of </a:t>
            </a:r>
            <a:r>
              <a:rPr sz="3200" i="1" dirty="0">
                <a:solidFill>
                  <a:srgbClr val="3D3D3D"/>
                </a:solidFill>
                <a:latin typeface="Perpetua"/>
                <a:cs typeface="Perpetua"/>
              </a:rPr>
              <a:t>tests </a:t>
            </a:r>
            <a:r>
              <a:rPr sz="3200" i="1" spc="-5" dirty="0">
                <a:solidFill>
                  <a:srgbClr val="3D3D3D"/>
                </a:solidFill>
                <a:latin typeface="Perpetua"/>
                <a:cs typeface="Perpetua"/>
              </a:rPr>
              <a:t>and </a:t>
            </a:r>
            <a:r>
              <a:rPr sz="3200" i="1" spc="-20" dirty="0">
                <a:solidFill>
                  <a:srgbClr val="3D3D3D"/>
                </a:solidFill>
                <a:latin typeface="Perpetua"/>
                <a:cs typeface="Perpetua"/>
              </a:rPr>
              <a:t>calibrations  </a:t>
            </a:r>
            <a:r>
              <a:rPr sz="3200" i="1" spc="5" dirty="0">
                <a:solidFill>
                  <a:srgbClr val="3D3D3D"/>
                </a:solidFill>
                <a:latin typeface="Perpetua"/>
                <a:cs typeface="Perpetua"/>
              </a:rPr>
              <a:t>undertaken </a:t>
            </a:r>
            <a:r>
              <a:rPr sz="3200" dirty="0">
                <a:solidFill>
                  <a:srgbClr val="3D3D3D"/>
                </a:solidFill>
                <a:latin typeface="Arial"/>
                <a:cs typeface="Arial"/>
              </a:rPr>
              <a:t>in </a:t>
            </a:r>
            <a:r>
              <a:rPr sz="3200" spc="-5" dirty="0">
                <a:solidFill>
                  <a:srgbClr val="3D3D3D"/>
                </a:solidFill>
                <a:latin typeface="Arial"/>
                <a:cs typeface="Arial"/>
              </a:rPr>
              <a:t>the</a:t>
            </a:r>
            <a:r>
              <a:rPr sz="3200" spc="145" dirty="0">
                <a:solidFill>
                  <a:srgbClr val="3D3D3D"/>
                </a:solidFill>
                <a:latin typeface="Arial"/>
                <a:cs typeface="Arial"/>
              </a:rPr>
              <a:t> </a:t>
            </a:r>
            <a:r>
              <a:rPr sz="3200" spc="-25" dirty="0">
                <a:solidFill>
                  <a:srgbClr val="3D3D3D"/>
                </a:solidFill>
                <a:latin typeface="Arial"/>
                <a:cs typeface="Arial"/>
              </a:rPr>
              <a:t>laboratory.</a:t>
            </a:r>
            <a:endParaRPr sz="3200" dirty="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5943600" y="4343400"/>
            <a:ext cx="2209799" cy="165608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/>
              <a:t>QMS Quick </a:t>
            </a:r>
            <a:r>
              <a:rPr spc="-5" dirty="0"/>
              <a:t>Learning</a:t>
            </a:r>
            <a:r>
              <a:rPr spc="-35" dirty="0"/>
              <a:t> </a:t>
            </a:r>
            <a:r>
              <a:rPr spc="-5" dirty="0"/>
              <a:t>Activity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05200" y="5715000"/>
            <a:ext cx="917491" cy="955108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44500" y="276859"/>
            <a:ext cx="7757159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000" spc="-5" dirty="0"/>
              <a:t>Quality Management </a:t>
            </a:r>
            <a:r>
              <a:rPr sz="4000" spc="-15" dirty="0"/>
              <a:t>System</a:t>
            </a:r>
            <a:r>
              <a:rPr sz="4000" spc="-35" dirty="0"/>
              <a:t> </a:t>
            </a:r>
            <a:r>
              <a:rPr sz="4000" spc="-5" dirty="0"/>
              <a:t>(QMS)</a:t>
            </a:r>
            <a:endParaRPr sz="4000" dirty="0"/>
          </a:p>
        </p:txBody>
      </p:sp>
      <p:sp>
        <p:nvSpPr>
          <p:cNvPr id="3" name="object 3"/>
          <p:cNvSpPr txBox="1"/>
          <p:nvPr/>
        </p:nvSpPr>
        <p:spPr>
          <a:xfrm>
            <a:off x="545772" y="1115059"/>
            <a:ext cx="7659370" cy="3357879"/>
          </a:xfrm>
          <a:prstGeom prst="rect">
            <a:avLst/>
          </a:prstGeom>
        </p:spPr>
        <p:txBody>
          <a:bodyPr vert="horz" wrap="square" lIns="0" tIns="2159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700"/>
              </a:spcBef>
            </a:pPr>
            <a:r>
              <a:rPr sz="3200" spc="-5" dirty="0">
                <a:solidFill>
                  <a:srgbClr val="3D3D3D"/>
                </a:solidFill>
                <a:latin typeface="Arial"/>
                <a:cs typeface="Arial"/>
              </a:rPr>
              <a:t>Quality Manual may</a:t>
            </a:r>
            <a:r>
              <a:rPr sz="3200" spc="-35" dirty="0">
                <a:solidFill>
                  <a:srgbClr val="3D3D3D"/>
                </a:solidFill>
                <a:latin typeface="Arial"/>
                <a:cs typeface="Arial"/>
              </a:rPr>
              <a:t> </a:t>
            </a:r>
            <a:r>
              <a:rPr sz="3200" spc="-5" dirty="0">
                <a:solidFill>
                  <a:srgbClr val="3D3D3D"/>
                </a:solidFill>
                <a:latin typeface="Arial"/>
                <a:cs typeface="Arial"/>
              </a:rPr>
              <a:t>state:</a:t>
            </a:r>
            <a:endParaRPr sz="3200" dirty="0">
              <a:latin typeface="Arial"/>
              <a:cs typeface="Arial"/>
            </a:endParaRPr>
          </a:p>
          <a:p>
            <a:pPr marL="12700" marR="5080">
              <a:lnSpc>
                <a:spcPct val="100000"/>
              </a:lnSpc>
              <a:spcBef>
                <a:spcPts val="1600"/>
              </a:spcBef>
            </a:pPr>
            <a:r>
              <a:rPr sz="3200" i="1" spc="-5" dirty="0">
                <a:solidFill>
                  <a:srgbClr val="3D3D3D"/>
                </a:solidFill>
                <a:latin typeface="Perpetua"/>
                <a:cs typeface="Perpetua"/>
              </a:rPr>
              <a:t>The </a:t>
            </a:r>
            <a:r>
              <a:rPr sz="3200" i="1" spc="-25" dirty="0">
                <a:solidFill>
                  <a:srgbClr val="3D3D3D"/>
                </a:solidFill>
                <a:latin typeface="Perpetua"/>
                <a:cs typeface="Perpetua"/>
              </a:rPr>
              <a:t>laboratory </a:t>
            </a:r>
            <a:r>
              <a:rPr sz="3200" i="1" spc="-5" dirty="0">
                <a:solidFill>
                  <a:srgbClr val="3D3D3D"/>
                </a:solidFill>
                <a:latin typeface="Perpetua"/>
                <a:cs typeface="Perpetua"/>
              </a:rPr>
              <a:t>monitors </a:t>
            </a:r>
            <a:r>
              <a:rPr sz="3200" i="1" dirty="0">
                <a:solidFill>
                  <a:srgbClr val="3D3D3D"/>
                </a:solidFill>
                <a:latin typeface="Perpetua"/>
                <a:cs typeface="Perpetua"/>
              </a:rPr>
              <a:t>the </a:t>
            </a:r>
            <a:r>
              <a:rPr sz="3200" i="1" spc="-5" dirty="0">
                <a:solidFill>
                  <a:srgbClr val="3D3D3D"/>
                </a:solidFill>
                <a:latin typeface="Perpetua"/>
                <a:cs typeface="Perpetua"/>
              </a:rPr>
              <a:t>quality </a:t>
            </a:r>
            <a:r>
              <a:rPr sz="3200" i="1" spc="-10" dirty="0">
                <a:solidFill>
                  <a:srgbClr val="3D3D3D"/>
                </a:solidFill>
                <a:latin typeface="Perpetua"/>
                <a:cs typeface="Perpetua"/>
              </a:rPr>
              <a:t>of </a:t>
            </a:r>
            <a:r>
              <a:rPr sz="3200" i="1" dirty="0">
                <a:solidFill>
                  <a:srgbClr val="3D3D3D"/>
                </a:solidFill>
                <a:latin typeface="Perpetua"/>
                <a:cs typeface="Perpetua"/>
              </a:rPr>
              <a:t>test </a:t>
            </a:r>
            <a:r>
              <a:rPr sz="3200" i="1" spc="-10" dirty="0">
                <a:solidFill>
                  <a:srgbClr val="3D3D3D"/>
                </a:solidFill>
                <a:latin typeface="Perpetua"/>
                <a:cs typeface="Perpetua"/>
              </a:rPr>
              <a:t>results </a:t>
            </a:r>
            <a:r>
              <a:rPr sz="3200" i="1" spc="-45" dirty="0">
                <a:solidFill>
                  <a:srgbClr val="3D3D3D"/>
                </a:solidFill>
                <a:latin typeface="Perpetua"/>
                <a:cs typeface="Perpetua"/>
              </a:rPr>
              <a:t>by </a:t>
            </a:r>
            <a:r>
              <a:rPr sz="3200" i="1" dirty="0">
                <a:solidFill>
                  <a:srgbClr val="3D3D3D"/>
                </a:solidFill>
                <a:latin typeface="Perpetua"/>
                <a:cs typeface="Perpetua"/>
              </a:rPr>
              <a:t>the  </a:t>
            </a:r>
            <a:r>
              <a:rPr sz="3200" i="1" spc="-10" dirty="0">
                <a:solidFill>
                  <a:srgbClr val="3D3D3D"/>
                </a:solidFill>
                <a:latin typeface="Perpetua"/>
                <a:cs typeface="Perpetua"/>
              </a:rPr>
              <a:t>inclusion of </a:t>
            </a:r>
            <a:r>
              <a:rPr sz="3200" i="1" spc="-5" dirty="0">
                <a:solidFill>
                  <a:srgbClr val="3D3D3D"/>
                </a:solidFill>
                <a:latin typeface="Perpetua"/>
                <a:cs typeface="Perpetua"/>
              </a:rPr>
              <a:t>quality control </a:t>
            </a:r>
            <a:r>
              <a:rPr sz="3200" i="1" spc="-10" dirty="0">
                <a:solidFill>
                  <a:srgbClr val="3D3D3D"/>
                </a:solidFill>
                <a:latin typeface="Perpetua"/>
                <a:cs typeface="Perpetua"/>
              </a:rPr>
              <a:t>measures in </a:t>
            </a:r>
            <a:r>
              <a:rPr sz="3200" i="1" dirty="0">
                <a:solidFill>
                  <a:srgbClr val="3D3D3D"/>
                </a:solidFill>
                <a:latin typeface="Perpetua"/>
                <a:cs typeface="Perpetua"/>
              </a:rPr>
              <a:t>the </a:t>
            </a:r>
            <a:r>
              <a:rPr sz="3200" i="1" spc="-5" dirty="0">
                <a:solidFill>
                  <a:srgbClr val="3D3D3D"/>
                </a:solidFill>
                <a:latin typeface="Perpetua"/>
                <a:cs typeface="Perpetua"/>
              </a:rPr>
              <a:t>performance </a:t>
            </a:r>
            <a:r>
              <a:rPr sz="3200" i="1" spc="-15" dirty="0">
                <a:solidFill>
                  <a:srgbClr val="3D3D3D"/>
                </a:solidFill>
                <a:latin typeface="Perpetua"/>
                <a:cs typeface="Perpetua"/>
              </a:rPr>
              <a:t>of  </a:t>
            </a:r>
            <a:r>
              <a:rPr sz="3200" i="1" dirty="0">
                <a:solidFill>
                  <a:srgbClr val="3D3D3D"/>
                </a:solidFill>
                <a:latin typeface="Perpetua"/>
                <a:cs typeface="Perpetua"/>
              </a:rPr>
              <a:t>tests </a:t>
            </a:r>
            <a:r>
              <a:rPr sz="3200" i="1" spc="-5" dirty="0">
                <a:solidFill>
                  <a:srgbClr val="3D3D3D"/>
                </a:solidFill>
                <a:latin typeface="Perpetua"/>
                <a:cs typeface="Perpetua"/>
              </a:rPr>
              <a:t>and participation </a:t>
            </a:r>
            <a:r>
              <a:rPr sz="3200" i="1" spc="-10" dirty="0">
                <a:solidFill>
                  <a:srgbClr val="3D3D3D"/>
                </a:solidFill>
                <a:latin typeface="Perpetua"/>
                <a:cs typeface="Perpetua"/>
              </a:rPr>
              <a:t>in </a:t>
            </a:r>
            <a:r>
              <a:rPr sz="3200" i="1" spc="-5" dirty="0">
                <a:solidFill>
                  <a:srgbClr val="3D3D3D"/>
                </a:solidFill>
                <a:latin typeface="Perpetua"/>
                <a:cs typeface="Perpetua"/>
              </a:rPr>
              <a:t>proficiency testing </a:t>
            </a:r>
            <a:r>
              <a:rPr sz="3200" i="1" spc="-20" dirty="0">
                <a:solidFill>
                  <a:srgbClr val="3D3D3D"/>
                </a:solidFill>
                <a:latin typeface="Perpetua"/>
                <a:cs typeface="Perpetua"/>
              </a:rPr>
              <a:t>programs.The  </a:t>
            </a:r>
            <a:r>
              <a:rPr sz="3200" i="1" spc="-25" dirty="0">
                <a:solidFill>
                  <a:srgbClr val="3D3D3D"/>
                </a:solidFill>
                <a:latin typeface="Perpetua"/>
                <a:cs typeface="Perpetua"/>
              </a:rPr>
              <a:t>laboratory </a:t>
            </a:r>
            <a:r>
              <a:rPr sz="3200" i="1" spc="10" dirty="0">
                <a:solidFill>
                  <a:srgbClr val="3D3D3D"/>
                </a:solidFill>
                <a:latin typeface="Perpetua"/>
                <a:cs typeface="Perpetua"/>
              </a:rPr>
              <a:t>runs </a:t>
            </a:r>
            <a:r>
              <a:rPr sz="3200" i="1" spc="-5" dirty="0">
                <a:solidFill>
                  <a:srgbClr val="3D3D3D"/>
                </a:solidFill>
                <a:latin typeface="Perpetua"/>
                <a:cs typeface="Perpetua"/>
              </a:rPr>
              <a:t>Quality Control (QC) samples </a:t>
            </a:r>
            <a:r>
              <a:rPr sz="3200" i="1" dirty="0">
                <a:solidFill>
                  <a:srgbClr val="3D3D3D"/>
                </a:solidFill>
                <a:latin typeface="Perpetua"/>
                <a:cs typeface="Perpetua"/>
              </a:rPr>
              <a:t>with </a:t>
            </a:r>
            <a:r>
              <a:rPr sz="3200" i="1" spc="-10" dirty="0">
                <a:solidFill>
                  <a:srgbClr val="3D3D3D"/>
                </a:solidFill>
                <a:latin typeface="Perpetua"/>
                <a:cs typeface="Perpetua"/>
              </a:rPr>
              <a:t>each  </a:t>
            </a:r>
            <a:r>
              <a:rPr sz="3200" i="1" spc="-15" dirty="0">
                <a:solidFill>
                  <a:srgbClr val="3D3D3D"/>
                </a:solidFill>
                <a:latin typeface="Perpetua"/>
                <a:cs typeface="Perpetua"/>
              </a:rPr>
              <a:t>batch </a:t>
            </a:r>
            <a:r>
              <a:rPr sz="3200" i="1" spc="-10" dirty="0">
                <a:solidFill>
                  <a:srgbClr val="3D3D3D"/>
                </a:solidFill>
                <a:latin typeface="Perpetua"/>
                <a:cs typeface="Perpetua"/>
              </a:rPr>
              <a:t>of</a:t>
            </a:r>
            <a:r>
              <a:rPr sz="3200" i="1" spc="55" dirty="0">
                <a:solidFill>
                  <a:srgbClr val="3D3D3D"/>
                </a:solidFill>
                <a:latin typeface="Perpetua"/>
                <a:cs typeface="Perpetua"/>
              </a:rPr>
              <a:t> </a:t>
            </a:r>
            <a:r>
              <a:rPr sz="3200" i="1" spc="-15" dirty="0">
                <a:solidFill>
                  <a:srgbClr val="3D3D3D"/>
                </a:solidFill>
                <a:latin typeface="Perpetua"/>
                <a:cs typeface="Perpetua"/>
              </a:rPr>
              <a:t>samples.</a:t>
            </a:r>
            <a:endParaRPr sz="3200" dirty="0">
              <a:latin typeface="Perpetua"/>
              <a:cs typeface="Perpetua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4542020" y="3856259"/>
            <a:ext cx="2704870" cy="247542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/>
              <a:t>QMS Quick </a:t>
            </a:r>
            <a:r>
              <a:rPr spc="-5" dirty="0"/>
              <a:t>Learning</a:t>
            </a:r>
            <a:r>
              <a:rPr spc="-35" dirty="0"/>
              <a:t> </a:t>
            </a:r>
            <a:r>
              <a:rPr spc="-5" dirty="0"/>
              <a:t>Activity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05200" y="5715000"/>
            <a:ext cx="917491" cy="955108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7200" y="212096"/>
            <a:ext cx="6511290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000" spc="-10" dirty="0"/>
              <a:t>ISO/IEC </a:t>
            </a:r>
            <a:r>
              <a:rPr sz="4000" spc="-60" dirty="0"/>
              <a:t>17025</a:t>
            </a:r>
            <a:r>
              <a:rPr sz="4000" spc="50" dirty="0"/>
              <a:t> </a:t>
            </a:r>
            <a:r>
              <a:rPr sz="4000" spc="-10" dirty="0"/>
              <a:t>Requirements</a:t>
            </a:r>
            <a:endParaRPr sz="4000" dirty="0"/>
          </a:p>
        </p:txBody>
      </p:sp>
      <p:sp>
        <p:nvSpPr>
          <p:cNvPr id="3" name="object 3"/>
          <p:cNvSpPr/>
          <p:nvPr/>
        </p:nvSpPr>
        <p:spPr>
          <a:xfrm>
            <a:off x="7311118" y="5029200"/>
            <a:ext cx="1861184" cy="116335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" name="object 4"/>
          <p:cNvSpPr txBox="1"/>
          <p:nvPr/>
        </p:nvSpPr>
        <p:spPr>
          <a:xfrm>
            <a:off x="241488" y="548464"/>
            <a:ext cx="7907655" cy="4830168"/>
          </a:xfrm>
          <a:prstGeom prst="rect">
            <a:avLst/>
          </a:prstGeom>
        </p:spPr>
        <p:txBody>
          <a:bodyPr vert="horz" wrap="square" lIns="0" tIns="29781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345"/>
              </a:spcBef>
            </a:pPr>
            <a:r>
              <a:rPr lang="en-US" sz="3200" spc="-5" dirty="0">
                <a:solidFill>
                  <a:srgbClr val="3D3D3D"/>
                </a:solidFill>
                <a:latin typeface="Arial"/>
                <a:cs typeface="Arial"/>
              </a:rPr>
              <a:t>  </a:t>
            </a:r>
            <a:r>
              <a:rPr sz="3200" spc="-5" dirty="0">
                <a:solidFill>
                  <a:srgbClr val="3D3D3D"/>
                </a:solidFill>
                <a:latin typeface="Arial"/>
                <a:cs typeface="Arial"/>
              </a:rPr>
              <a:t>Section</a:t>
            </a:r>
            <a:r>
              <a:rPr sz="3200" spc="-15" dirty="0">
                <a:solidFill>
                  <a:srgbClr val="3D3D3D"/>
                </a:solidFill>
                <a:latin typeface="Arial"/>
                <a:cs typeface="Arial"/>
              </a:rPr>
              <a:t> </a:t>
            </a:r>
            <a:r>
              <a:rPr lang="en-US" sz="3200" spc="-15" dirty="0">
                <a:solidFill>
                  <a:srgbClr val="3D3D3D"/>
                </a:solidFill>
                <a:latin typeface="Arial"/>
                <a:cs typeface="Arial"/>
              </a:rPr>
              <a:t>7.7.3</a:t>
            </a:r>
            <a:endParaRPr sz="3200" dirty="0">
              <a:latin typeface="Arial"/>
              <a:cs typeface="Arial"/>
            </a:endParaRPr>
          </a:p>
          <a:p>
            <a:pPr marL="522605" marR="5080" indent="-342900">
              <a:lnSpc>
                <a:spcPct val="100000"/>
              </a:lnSpc>
              <a:spcBef>
                <a:spcPts val="2250"/>
              </a:spcBef>
              <a:buChar char="•"/>
              <a:tabLst>
                <a:tab pos="522605" algn="l"/>
                <a:tab pos="523240" algn="l"/>
              </a:tabLst>
            </a:pPr>
            <a:r>
              <a:rPr lang="en-US" sz="3200" spc="-5" dirty="0">
                <a:solidFill>
                  <a:srgbClr val="3D3D3D"/>
                </a:solidFill>
                <a:latin typeface="Arial"/>
                <a:cs typeface="Arial"/>
              </a:rPr>
              <a:t>Monitoring </a:t>
            </a:r>
            <a:r>
              <a:rPr sz="3200" spc="-5" dirty="0">
                <a:solidFill>
                  <a:srgbClr val="3D3D3D"/>
                </a:solidFill>
                <a:latin typeface="Arial"/>
                <a:cs typeface="Arial"/>
              </a:rPr>
              <a:t>data </a:t>
            </a:r>
            <a:r>
              <a:rPr sz="3200" dirty="0">
                <a:solidFill>
                  <a:srgbClr val="3D3D3D"/>
                </a:solidFill>
                <a:latin typeface="Arial"/>
                <a:cs typeface="Arial"/>
              </a:rPr>
              <a:t>analyzed</a:t>
            </a:r>
            <a:r>
              <a:rPr lang="en-US" sz="3200" dirty="0">
                <a:solidFill>
                  <a:srgbClr val="3D3D3D"/>
                </a:solidFill>
                <a:latin typeface="Arial"/>
                <a:cs typeface="Arial"/>
              </a:rPr>
              <a:t> and used to control, and if applicable to improve the activities of the laboratory</a:t>
            </a:r>
          </a:p>
          <a:p>
            <a:pPr marL="522605" marR="5080" indent="-342900">
              <a:lnSpc>
                <a:spcPct val="100000"/>
              </a:lnSpc>
              <a:spcBef>
                <a:spcPts val="2250"/>
              </a:spcBef>
              <a:buChar char="•"/>
              <a:tabLst>
                <a:tab pos="522605" algn="l"/>
                <a:tab pos="523240" algn="l"/>
              </a:tabLst>
            </a:pPr>
            <a:r>
              <a:rPr lang="en-US" sz="3200" spc="-15" dirty="0">
                <a:solidFill>
                  <a:srgbClr val="3D3D3D"/>
                </a:solidFill>
                <a:latin typeface="Arial"/>
                <a:cs typeface="Arial"/>
              </a:rPr>
              <a:t>If</a:t>
            </a:r>
            <a:r>
              <a:rPr sz="3200" spc="-15" dirty="0">
                <a:solidFill>
                  <a:srgbClr val="3D3D3D"/>
                </a:solidFill>
                <a:latin typeface="Arial"/>
                <a:cs typeface="Arial"/>
              </a:rPr>
              <a:t>  </a:t>
            </a:r>
            <a:r>
              <a:rPr sz="3200" spc="-5" dirty="0">
                <a:solidFill>
                  <a:srgbClr val="3D3D3D"/>
                </a:solidFill>
                <a:latin typeface="Arial"/>
                <a:cs typeface="Arial"/>
              </a:rPr>
              <a:t>found to be outside </a:t>
            </a:r>
            <a:r>
              <a:rPr sz="3200" dirty="0">
                <a:solidFill>
                  <a:srgbClr val="3D3D3D"/>
                </a:solidFill>
                <a:latin typeface="Arial"/>
                <a:cs typeface="Arial"/>
              </a:rPr>
              <a:t>of </a:t>
            </a:r>
            <a:r>
              <a:rPr sz="3200" spc="-5" dirty="0">
                <a:solidFill>
                  <a:srgbClr val="3D3D3D"/>
                </a:solidFill>
                <a:latin typeface="Arial"/>
                <a:cs typeface="Arial"/>
              </a:rPr>
              <a:t>predefined criteria</a:t>
            </a:r>
            <a:r>
              <a:rPr lang="en-US" sz="3200" spc="-5" dirty="0">
                <a:solidFill>
                  <a:srgbClr val="3D3D3D"/>
                </a:solidFill>
                <a:latin typeface="Arial"/>
                <a:cs typeface="Arial"/>
              </a:rPr>
              <a:t>, appropriate </a:t>
            </a:r>
            <a:r>
              <a:rPr sz="3200" spc="-5" dirty="0">
                <a:solidFill>
                  <a:srgbClr val="3D3D3D"/>
                </a:solidFill>
                <a:latin typeface="Arial"/>
                <a:cs typeface="Arial"/>
              </a:rPr>
              <a:t>action </a:t>
            </a:r>
            <a:r>
              <a:rPr sz="3200" dirty="0">
                <a:solidFill>
                  <a:srgbClr val="3D3D3D"/>
                </a:solidFill>
                <a:latin typeface="Arial"/>
                <a:cs typeface="Arial"/>
              </a:rPr>
              <a:t>shall </a:t>
            </a:r>
            <a:r>
              <a:rPr sz="3200" spc="-5" dirty="0">
                <a:solidFill>
                  <a:srgbClr val="3D3D3D"/>
                </a:solidFill>
                <a:latin typeface="Arial"/>
                <a:cs typeface="Arial"/>
              </a:rPr>
              <a:t>be taken to correct the problem and </a:t>
            </a:r>
            <a:r>
              <a:rPr sz="3200" dirty="0">
                <a:solidFill>
                  <a:srgbClr val="3D3D3D"/>
                </a:solidFill>
                <a:latin typeface="Arial"/>
                <a:cs typeface="Arial"/>
              </a:rPr>
              <a:t>prevent </a:t>
            </a:r>
            <a:r>
              <a:rPr sz="3200" spc="-5" dirty="0">
                <a:solidFill>
                  <a:srgbClr val="3D3D3D"/>
                </a:solidFill>
                <a:latin typeface="Arial"/>
                <a:cs typeface="Arial"/>
              </a:rPr>
              <a:t>incorrect</a:t>
            </a:r>
            <a:r>
              <a:rPr sz="3200" spc="-105" dirty="0">
                <a:solidFill>
                  <a:srgbClr val="3D3D3D"/>
                </a:solidFill>
                <a:latin typeface="Arial"/>
                <a:cs typeface="Arial"/>
              </a:rPr>
              <a:t> </a:t>
            </a:r>
            <a:r>
              <a:rPr sz="3200" spc="-5" dirty="0">
                <a:solidFill>
                  <a:srgbClr val="3D3D3D"/>
                </a:solidFill>
                <a:latin typeface="Arial"/>
                <a:cs typeface="Arial"/>
              </a:rPr>
              <a:t>results  from </a:t>
            </a:r>
            <a:r>
              <a:rPr sz="3200" dirty="0">
                <a:solidFill>
                  <a:srgbClr val="3D3D3D"/>
                </a:solidFill>
                <a:latin typeface="Arial"/>
                <a:cs typeface="Arial"/>
              </a:rPr>
              <a:t>being</a:t>
            </a:r>
            <a:r>
              <a:rPr sz="3200" spc="-25" dirty="0">
                <a:solidFill>
                  <a:srgbClr val="3D3D3D"/>
                </a:solidFill>
                <a:latin typeface="Arial"/>
                <a:cs typeface="Arial"/>
              </a:rPr>
              <a:t> </a:t>
            </a:r>
            <a:r>
              <a:rPr sz="3200" spc="-5" dirty="0">
                <a:solidFill>
                  <a:srgbClr val="3D3D3D"/>
                </a:solidFill>
                <a:latin typeface="Arial"/>
                <a:cs typeface="Arial"/>
              </a:rPr>
              <a:t>reported</a:t>
            </a:r>
            <a:endParaRPr sz="3200" dirty="0">
              <a:latin typeface="Arial"/>
              <a:cs typeface="Arial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/>
              <a:t>QMS Quick </a:t>
            </a:r>
            <a:r>
              <a:rPr spc="-5" dirty="0"/>
              <a:t>Learning</a:t>
            </a:r>
            <a:r>
              <a:rPr spc="-35" dirty="0"/>
              <a:t> </a:t>
            </a:r>
            <a:r>
              <a:rPr spc="-5" dirty="0"/>
              <a:t>Activity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05200" y="5715000"/>
            <a:ext cx="917491" cy="955108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23A49D5CB2C7542997766C405C38DF7" ma:contentTypeVersion="1" ma:contentTypeDescription="Create a new document." ma:contentTypeScope="" ma:versionID="df78e06e75b3a5453fd7f17a21c20878">
  <xsd:schema xmlns:xsd="http://www.w3.org/2001/XMLSchema" xmlns:xs="http://www.w3.org/2001/XMLSchema" xmlns:p="http://schemas.microsoft.com/office/2006/metadata/properties" xmlns:ns1="http://schemas.microsoft.com/sharepoint/v3" targetNamespace="http://schemas.microsoft.com/office/2006/metadata/properties" ma:root="true" ma:fieldsID="48c5b5cd9b8d25ff6dd15848836f4270" ns1:_="">
    <xsd:import namespace="http://schemas.microsoft.com/sharepoint/v3"/>
    <xsd:element name="properties">
      <xsd:complexType>
        <xsd:sequence>
          <xsd:element name="documentManagement">
            <xsd:complexType>
              <xsd:all>
                <xsd:element ref="ns1:PublishingStartDate" minOccurs="0"/>
                <xsd:element ref="ns1:PublishingExpirationDat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8" nillable="true" ma:displayName="Scheduling Start Date" ma:description="Scheduling Start Date is a site column created by the Publishing feature. It is used to specify the date and time on which this page will first appear to site visitors." ma:hidden="true" ma:internalName="PublishingStartDate">
      <xsd:simpleType>
        <xsd:restriction base="dms:Unknown"/>
      </xsd:simpleType>
    </xsd:element>
    <xsd:element name="PublishingExpirationDate" ma:index="9" nillable="true" ma:displayName="Scheduling End Date" ma:description="Scheduling End Date is a site column created by the Publishing feature. It is used to specify the date and time on which this page will no longer appear to site visitors." ma:hidden="true" ma:internalName="PublishingExpirationDat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PublishingExpirationDate xmlns="http://schemas.microsoft.com/sharepoint/v3" xsi:nil="true"/>
    <PublishingStartDate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6A2CEC5A-B34E-4ADC-A1A5-467FB730C11B}"/>
</file>

<file path=customXml/itemProps2.xml><?xml version="1.0" encoding="utf-8"?>
<ds:datastoreItem xmlns:ds="http://schemas.openxmlformats.org/officeDocument/2006/customXml" ds:itemID="{4D6C327E-A4DA-495B-9AD6-FEA9EC432ABB}"/>
</file>

<file path=customXml/itemProps3.xml><?xml version="1.0" encoding="utf-8"?>
<ds:datastoreItem xmlns:ds="http://schemas.openxmlformats.org/officeDocument/2006/customXml" ds:itemID="{C8E0122A-ED06-4D8D-A3BC-0A631A6B05A6}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44</TotalTime>
  <Words>1478</Words>
  <Application>Microsoft Office PowerPoint</Application>
  <PresentationFormat>On-screen Show (4:3)</PresentationFormat>
  <Paragraphs>216</Paragraphs>
  <Slides>29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8" baseType="lpstr">
      <vt:lpstr>Arial</vt:lpstr>
      <vt:lpstr>Calibri</vt:lpstr>
      <vt:lpstr>Courier New</vt:lpstr>
      <vt:lpstr>Franklin Gothic Demi</vt:lpstr>
      <vt:lpstr>Franklin Gothic Medium</vt:lpstr>
      <vt:lpstr>Lucida Handwriting</vt:lpstr>
      <vt:lpstr>Perpetua</vt:lpstr>
      <vt:lpstr>Times New Roman</vt:lpstr>
      <vt:lpstr>Office Theme</vt:lpstr>
      <vt:lpstr>PowerPoint Presentation</vt:lpstr>
      <vt:lpstr>Abbreviation and Acronyms</vt:lpstr>
      <vt:lpstr>ISO/IEC 17025 Requirements  Section 7.7 - Ensuring the validity of test  results:  The laboratory shall have:</vt:lpstr>
      <vt:lpstr>ISO/IEC 17025 Requirements</vt:lpstr>
      <vt:lpstr>ISO/IEC 17025 Requirements</vt:lpstr>
      <vt:lpstr>ISO/IEC 17025 Requirements</vt:lpstr>
      <vt:lpstr>Quality Management System (QMS)</vt:lpstr>
      <vt:lpstr>Quality Management System (QMS)</vt:lpstr>
      <vt:lpstr>ISO/IEC 17025 Requirements</vt:lpstr>
      <vt:lpstr>Range Control Charts</vt:lpstr>
      <vt:lpstr>Mean Value Control Charts Types</vt:lpstr>
      <vt:lpstr>Laboratory Control Sample Control Charts</vt:lpstr>
      <vt:lpstr>Matrix Spike Sample Control Charts</vt:lpstr>
      <vt:lpstr>Matrix Spike Sample Control Charts</vt:lpstr>
      <vt:lpstr>Parts of a Control Chart</vt:lpstr>
      <vt:lpstr>Parts of a Control Chart</vt:lpstr>
      <vt:lpstr>Parts of a Control Chart - Axis</vt:lpstr>
      <vt:lpstr>Parts of a Control Chart - Mean</vt:lpstr>
      <vt:lpstr>Parts of a Control Chart –  Upper/Lower Control Limits</vt:lpstr>
      <vt:lpstr>Parts of a Control Chart –  Upper/Lower Warning Limits</vt:lpstr>
      <vt:lpstr>Parts of a Control Chart –Plotted Value</vt:lpstr>
      <vt:lpstr>Control Charting Statistics</vt:lpstr>
      <vt:lpstr>Statistical Control</vt:lpstr>
      <vt:lpstr>Out of control!</vt:lpstr>
      <vt:lpstr>Control Charts - Trending</vt:lpstr>
      <vt:lpstr>Control Charts – Qualitative Trending</vt:lpstr>
      <vt:lpstr>Control Charts – Qualitative Trending</vt:lpstr>
      <vt:lpstr>Conclusions – Control charts</vt:lpstr>
      <vt:lpstr>References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Smith,  Alexandra | APHL</dc:creator>
  <cp:lastModifiedBy>Randolph, Robyn | APHL</cp:lastModifiedBy>
  <cp:revision>7</cp:revision>
  <dcterms:created xsi:type="dcterms:W3CDTF">2020-09-21T12:24:10Z</dcterms:created>
  <dcterms:modified xsi:type="dcterms:W3CDTF">2021-01-25T19:01:54Z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2017-08-14T00:00:00Z</vt:filetime>
  </property>
  <property fmtid="{D5CDD505-2E9C-101B-9397-08002B2CF9AE}" pid="3" name="Creator">
    <vt:lpwstr>Acrobat PDFMaker 11 for PowerPoint</vt:lpwstr>
  </property>
  <property fmtid="{D5CDD505-2E9C-101B-9397-08002B2CF9AE}" pid="4" name="LastSaved">
    <vt:filetime>2020-09-21T00:00:00Z</vt:filetime>
  </property>
  <property fmtid="{D5CDD505-2E9C-101B-9397-08002B2CF9AE}" pid="5" name="ContentTypeId">
    <vt:lpwstr>0x010100E23A49D5CB2C7542997766C405C38DF7</vt:lpwstr>
  </property>
</Properties>
</file>