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20" r:id="rId65"/>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ndolph, Robyn | APHL" initials="RR|A" lastIdx="7" clrIdx="0">
    <p:extLst>
      <p:ext uri="{19B8F6BF-5375-455C-9EA6-DF929625EA0E}">
        <p15:presenceInfo xmlns:p15="http://schemas.microsoft.com/office/powerpoint/2012/main" userId="S-1-5-21-376835676-564275060-233764494-1120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7" d="100"/>
          <a:sy n="57" d="100"/>
        </p:scale>
        <p:origin x="1376" y="44"/>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9-11-25T15:11:08.233" idx="5">
    <p:pos x="10" y="10"/>
    <p:text/>
    <p:extLst mod="1">
      <p:ext uri="{C676402C-5697-4E1C-873F-D02D1690AC5C}">
        <p15:threadingInfo xmlns:p15="http://schemas.microsoft.com/office/powerpoint/2012/main" timeZoneBias="300"/>
      </p:ext>
    </p:extLs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754380" y="2409444"/>
            <a:ext cx="8549640" cy="1632204"/>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508760" y="4352544"/>
            <a:ext cx="7040880" cy="19431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200" b="0" i="0">
                <a:solidFill>
                  <a:srgbClr val="00A0AF"/>
                </a:solidFill>
                <a:latin typeface="Franklin Gothic Medium"/>
                <a:cs typeface="Franklin Gothic Medium"/>
              </a:defRPr>
            </a:lvl1pPr>
          </a:lstStyle>
          <a:p>
            <a:pPr marL="12700">
              <a:lnSpc>
                <a:spcPct val="100000"/>
              </a:lnSpc>
            </a:pPr>
            <a:r>
              <a:rPr dirty="0"/>
              <a:t>QMS </a:t>
            </a:r>
            <a:r>
              <a:rPr spc="-5" dirty="0"/>
              <a:t>Quick </a:t>
            </a:r>
            <a:r>
              <a:rPr dirty="0"/>
              <a:t>Learning</a:t>
            </a:r>
            <a:r>
              <a:rPr spc="-70" dirty="0"/>
              <a:t> </a:t>
            </a:r>
            <a:r>
              <a:rPr spc="-5" dirty="0"/>
              <a:t>Activity</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1/29/2020</a:t>
            </a:fld>
            <a:endParaRPr lang="en-US"/>
          </a:p>
        </p:txBody>
      </p:sp>
      <p:sp>
        <p:nvSpPr>
          <p:cNvPr id="6" name="Holder 6"/>
          <p:cNvSpPr>
            <a:spLocks noGrp="1"/>
          </p:cNvSpPr>
          <p:nvPr>
            <p:ph type="sldNum" sz="quarter" idx="7"/>
          </p:nvPr>
        </p:nvSpPr>
        <p:spPr/>
        <p:txBody>
          <a:bodyPr lIns="0" tIns="0" rIns="0" bIns="0"/>
          <a:lstStyle>
            <a:lvl1pPr>
              <a:defRPr sz="1800" b="0" i="0">
                <a:solidFill>
                  <a:srgbClr val="3E3E3E"/>
                </a:solidFill>
                <a:latin typeface="Arial"/>
                <a:cs typeface="Arial"/>
              </a:defRPr>
            </a:lvl1pPr>
          </a:lstStyle>
          <a:p>
            <a:pPr marL="25400">
              <a:lnSpc>
                <a:spcPts val="2090"/>
              </a:lnSpc>
            </a:pPr>
            <a:fld id="{81D60167-4931-47E6-BA6A-407CBD079E47}" type="slidenum">
              <a:rPr dirty="0"/>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000" b="0" i="0">
                <a:solidFill>
                  <a:srgbClr val="00A0AF"/>
                </a:solidFill>
                <a:latin typeface="Franklin Gothic Medium"/>
                <a:cs typeface="Franklin Gothic Medium"/>
              </a:defRPr>
            </a:lvl1pPr>
          </a:lstStyle>
          <a:p>
            <a:endParaRPr/>
          </a:p>
        </p:txBody>
      </p:sp>
      <p:sp>
        <p:nvSpPr>
          <p:cNvPr id="3" name="Holder 3"/>
          <p:cNvSpPr>
            <a:spLocks noGrp="1"/>
          </p:cNvSpPr>
          <p:nvPr>
            <p:ph type="body" idx="1"/>
          </p:nvPr>
        </p:nvSpPr>
        <p:spPr/>
        <p:txBody>
          <a:bodyPr lIns="0" tIns="0" rIns="0" bIns="0"/>
          <a:lstStyle>
            <a:lvl1pPr>
              <a:defRPr sz="2800" b="0" i="0">
                <a:solidFill>
                  <a:srgbClr val="1E1E1E"/>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defRPr sz="1200" b="0" i="0">
                <a:solidFill>
                  <a:srgbClr val="00A0AF"/>
                </a:solidFill>
                <a:latin typeface="Franklin Gothic Medium"/>
                <a:cs typeface="Franklin Gothic Medium"/>
              </a:defRPr>
            </a:lvl1pPr>
          </a:lstStyle>
          <a:p>
            <a:pPr marL="12700">
              <a:lnSpc>
                <a:spcPct val="100000"/>
              </a:lnSpc>
            </a:pPr>
            <a:r>
              <a:rPr dirty="0"/>
              <a:t>QMS </a:t>
            </a:r>
            <a:r>
              <a:rPr spc="-5" dirty="0"/>
              <a:t>Quick </a:t>
            </a:r>
            <a:r>
              <a:rPr dirty="0"/>
              <a:t>Learning</a:t>
            </a:r>
            <a:r>
              <a:rPr spc="-70" dirty="0"/>
              <a:t> </a:t>
            </a:r>
            <a:r>
              <a:rPr spc="-5" dirty="0"/>
              <a:t>Activity</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1/29/2020</a:t>
            </a:fld>
            <a:endParaRPr lang="en-US"/>
          </a:p>
        </p:txBody>
      </p:sp>
      <p:sp>
        <p:nvSpPr>
          <p:cNvPr id="6" name="Holder 6"/>
          <p:cNvSpPr>
            <a:spLocks noGrp="1"/>
          </p:cNvSpPr>
          <p:nvPr>
            <p:ph type="sldNum" sz="quarter" idx="7"/>
          </p:nvPr>
        </p:nvSpPr>
        <p:spPr/>
        <p:txBody>
          <a:bodyPr lIns="0" tIns="0" rIns="0" bIns="0"/>
          <a:lstStyle>
            <a:lvl1pPr>
              <a:defRPr sz="1800" b="0" i="0">
                <a:solidFill>
                  <a:srgbClr val="3E3E3E"/>
                </a:solidFill>
                <a:latin typeface="Arial"/>
                <a:cs typeface="Arial"/>
              </a:defRPr>
            </a:lvl1pPr>
          </a:lstStyle>
          <a:p>
            <a:pPr marL="25400">
              <a:lnSpc>
                <a:spcPts val="2090"/>
              </a:lnSpc>
            </a:pPr>
            <a:fld id="{81D60167-4931-47E6-BA6A-407CBD079E47}" type="slidenum">
              <a:rPr dirty="0"/>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000" b="0" i="0">
                <a:solidFill>
                  <a:srgbClr val="00A0AF"/>
                </a:solidFill>
                <a:latin typeface="Franklin Gothic Medium"/>
                <a:cs typeface="Franklin Gothic Medium"/>
              </a:defRPr>
            </a:lvl1pPr>
          </a:lstStyle>
          <a:p>
            <a:endParaRPr/>
          </a:p>
        </p:txBody>
      </p:sp>
      <p:sp>
        <p:nvSpPr>
          <p:cNvPr id="3" name="Holder 3"/>
          <p:cNvSpPr>
            <a:spLocks noGrp="1"/>
          </p:cNvSpPr>
          <p:nvPr>
            <p:ph sz="half" idx="2"/>
          </p:nvPr>
        </p:nvSpPr>
        <p:spPr>
          <a:xfrm>
            <a:off x="993139" y="2083562"/>
            <a:ext cx="3819525" cy="3964940"/>
          </a:xfrm>
          <a:prstGeom prst="rect">
            <a:avLst/>
          </a:prstGeom>
        </p:spPr>
        <p:txBody>
          <a:bodyPr wrap="square" lIns="0" tIns="0" rIns="0" bIns="0">
            <a:spAutoFit/>
          </a:bodyPr>
          <a:lstStyle>
            <a:lvl1pPr>
              <a:defRPr sz="2000" b="0" i="0">
                <a:solidFill>
                  <a:srgbClr val="3E3E3E"/>
                </a:solidFill>
                <a:latin typeface="Arial"/>
                <a:cs typeface="Arial"/>
              </a:defRPr>
            </a:lvl1pPr>
          </a:lstStyle>
          <a:p>
            <a:endParaRPr/>
          </a:p>
        </p:txBody>
      </p:sp>
      <p:sp>
        <p:nvSpPr>
          <p:cNvPr id="4" name="Holder 4"/>
          <p:cNvSpPr>
            <a:spLocks noGrp="1"/>
          </p:cNvSpPr>
          <p:nvPr>
            <p:ph sz="half" idx="3"/>
          </p:nvPr>
        </p:nvSpPr>
        <p:spPr>
          <a:xfrm>
            <a:off x="5184140" y="2083562"/>
            <a:ext cx="3806190" cy="4074160"/>
          </a:xfrm>
          <a:prstGeom prst="rect">
            <a:avLst/>
          </a:prstGeom>
        </p:spPr>
        <p:txBody>
          <a:bodyPr wrap="square" lIns="0" tIns="0" rIns="0" bIns="0">
            <a:spAutoFit/>
          </a:bodyPr>
          <a:lstStyle>
            <a:lvl1pPr>
              <a:defRPr sz="2000" b="0" i="0">
                <a:solidFill>
                  <a:srgbClr val="3E3E3E"/>
                </a:solidFill>
                <a:latin typeface="Arial"/>
                <a:cs typeface="Arial"/>
              </a:defRPr>
            </a:lvl1pPr>
          </a:lstStyle>
          <a:p>
            <a:endParaRPr/>
          </a:p>
        </p:txBody>
      </p:sp>
      <p:sp>
        <p:nvSpPr>
          <p:cNvPr id="5" name="Holder 5"/>
          <p:cNvSpPr>
            <a:spLocks noGrp="1"/>
          </p:cNvSpPr>
          <p:nvPr>
            <p:ph type="ftr" sz="quarter" idx="5"/>
          </p:nvPr>
        </p:nvSpPr>
        <p:spPr/>
        <p:txBody>
          <a:bodyPr lIns="0" tIns="0" rIns="0" bIns="0"/>
          <a:lstStyle>
            <a:lvl1pPr>
              <a:defRPr sz="1200" b="0" i="0">
                <a:solidFill>
                  <a:srgbClr val="00A0AF"/>
                </a:solidFill>
                <a:latin typeface="Franklin Gothic Medium"/>
                <a:cs typeface="Franklin Gothic Medium"/>
              </a:defRPr>
            </a:lvl1pPr>
          </a:lstStyle>
          <a:p>
            <a:pPr marL="12700">
              <a:lnSpc>
                <a:spcPct val="100000"/>
              </a:lnSpc>
            </a:pPr>
            <a:r>
              <a:rPr dirty="0"/>
              <a:t>QMS </a:t>
            </a:r>
            <a:r>
              <a:rPr spc="-5" dirty="0"/>
              <a:t>Quick </a:t>
            </a:r>
            <a:r>
              <a:rPr dirty="0"/>
              <a:t>Learning</a:t>
            </a:r>
            <a:r>
              <a:rPr spc="-70" dirty="0"/>
              <a:t> </a:t>
            </a:r>
            <a:r>
              <a:rPr spc="-5" dirty="0"/>
              <a:t>Activity</a:t>
            </a: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1/29/2020</a:t>
            </a:fld>
            <a:endParaRPr lang="en-US"/>
          </a:p>
        </p:txBody>
      </p:sp>
      <p:sp>
        <p:nvSpPr>
          <p:cNvPr id="7" name="Holder 7"/>
          <p:cNvSpPr>
            <a:spLocks noGrp="1"/>
          </p:cNvSpPr>
          <p:nvPr>
            <p:ph type="sldNum" sz="quarter" idx="7"/>
          </p:nvPr>
        </p:nvSpPr>
        <p:spPr/>
        <p:txBody>
          <a:bodyPr lIns="0" tIns="0" rIns="0" bIns="0"/>
          <a:lstStyle>
            <a:lvl1pPr>
              <a:defRPr sz="1800" b="0" i="0">
                <a:solidFill>
                  <a:srgbClr val="3E3E3E"/>
                </a:solidFill>
                <a:latin typeface="Arial"/>
                <a:cs typeface="Arial"/>
              </a:defRPr>
            </a:lvl1pPr>
          </a:lstStyle>
          <a:p>
            <a:pPr marL="25400">
              <a:lnSpc>
                <a:spcPts val="2090"/>
              </a:lnSpc>
            </a:pPr>
            <a:fld id="{81D60167-4931-47E6-BA6A-407CBD079E47}" type="slidenum">
              <a:rPr dirty="0"/>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2010917" y="6429755"/>
            <a:ext cx="1796072" cy="552450"/>
          </a:xfrm>
          <a:prstGeom prst="rect">
            <a:avLst/>
          </a:prstGeom>
          <a:blipFill>
            <a:blip r:embed="rId2" cstate="print"/>
            <a:stretch>
              <a:fillRect/>
            </a:stretch>
          </a:blipFill>
        </p:spPr>
        <p:txBody>
          <a:bodyPr wrap="square" lIns="0" tIns="0" rIns="0" bIns="0" rtlCol="0"/>
          <a:lstStyle/>
          <a:p>
            <a:endParaRPr/>
          </a:p>
        </p:txBody>
      </p:sp>
      <p:sp>
        <p:nvSpPr>
          <p:cNvPr id="17" name="bk object 17"/>
          <p:cNvSpPr/>
          <p:nvPr/>
        </p:nvSpPr>
        <p:spPr>
          <a:xfrm>
            <a:off x="3955459" y="6259171"/>
            <a:ext cx="912958" cy="800913"/>
          </a:xfrm>
          <a:prstGeom prst="rect">
            <a:avLst/>
          </a:prstGeom>
          <a:blipFill>
            <a:blip r:embed="rId3" cstate="print"/>
            <a:stretch>
              <a:fillRect/>
            </a:stretch>
          </a:blipFill>
        </p:spPr>
        <p:txBody>
          <a:bodyPr wrap="square" lIns="0" tIns="0" rIns="0" bIns="0" rtlCol="0"/>
          <a:lstStyle/>
          <a:p>
            <a:endParaRPr/>
          </a:p>
        </p:txBody>
      </p:sp>
      <p:sp>
        <p:nvSpPr>
          <p:cNvPr id="18" name="bk object 18"/>
          <p:cNvSpPr/>
          <p:nvPr/>
        </p:nvSpPr>
        <p:spPr>
          <a:xfrm>
            <a:off x="906017" y="6323838"/>
            <a:ext cx="965453" cy="664463"/>
          </a:xfrm>
          <a:prstGeom prst="rect">
            <a:avLst/>
          </a:prstGeom>
          <a:blipFill>
            <a:blip r:embed="rId4"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000" b="0" i="0">
                <a:solidFill>
                  <a:srgbClr val="00A0AF"/>
                </a:solidFill>
                <a:latin typeface="Franklin Gothic Medium"/>
                <a:cs typeface="Franklin Gothic Medium"/>
              </a:defRPr>
            </a:lvl1pPr>
          </a:lstStyle>
          <a:p>
            <a:endParaRPr/>
          </a:p>
        </p:txBody>
      </p:sp>
      <p:sp>
        <p:nvSpPr>
          <p:cNvPr id="3" name="Holder 3"/>
          <p:cNvSpPr>
            <a:spLocks noGrp="1"/>
          </p:cNvSpPr>
          <p:nvPr>
            <p:ph type="ftr" sz="quarter" idx="5"/>
          </p:nvPr>
        </p:nvSpPr>
        <p:spPr/>
        <p:txBody>
          <a:bodyPr lIns="0" tIns="0" rIns="0" bIns="0"/>
          <a:lstStyle>
            <a:lvl1pPr>
              <a:defRPr sz="1200" b="0" i="0">
                <a:solidFill>
                  <a:srgbClr val="00A0AF"/>
                </a:solidFill>
                <a:latin typeface="Franklin Gothic Medium"/>
                <a:cs typeface="Franklin Gothic Medium"/>
              </a:defRPr>
            </a:lvl1pPr>
          </a:lstStyle>
          <a:p>
            <a:pPr marL="12700">
              <a:lnSpc>
                <a:spcPct val="100000"/>
              </a:lnSpc>
            </a:pPr>
            <a:r>
              <a:rPr dirty="0"/>
              <a:t>QMS </a:t>
            </a:r>
            <a:r>
              <a:rPr spc="-5" dirty="0"/>
              <a:t>Quick </a:t>
            </a:r>
            <a:r>
              <a:rPr dirty="0"/>
              <a:t>Learning</a:t>
            </a:r>
            <a:r>
              <a:rPr spc="-70" dirty="0"/>
              <a:t> </a:t>
            </a:r>
            <a:r>
              <a:rPr spc="-5" dirty="0"/>
              <a:t>Activity</a:t>
            </a: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1/29/2020</a:t>
            </a:fld>
            <a:endParaRPr lang="en-US"/>
          </a:p>
        </p:txBody>
      </p:sp>
      <p:sp>
        <p:nvSpPr>
          <p:cNvPr id="5" name="Holder 5"/>
          <p:cNvSpPr>
            <a:spLocks noGrp="1"/>
          </p:cNvSpPr>
          <p:nvPr>
            <p:ph type="sldNum" sz="quarter" idx="7"/>
          </p:nvPr>
        </p:nvSpPr>
        <p:spPr/>
        <p:txBody>
          <a:bodyPr lIns="0" tIns="0" rIns="0" bIns="0"/>
          <a:lstStyle>
            <a:lvl1pPr>
              <a:defRPr sz="1800" b="0" i="0">
                <a:solidFill>
                  <a:srgbClr val="3E3E3E"/>
                </a:solidFill>
                <a:latin typeface="Arial"/>
                <a:cs typeface="Arial"/>
              </a:defRPr>
            </a:lvl1pPr>
          </a:lstStyle>
          <a:p>
            <a:pPr marL="25400">
              <a:lnSpc>
                <a:spcPts val="2090"/>
              </a:lnSpc>
            </a:pPr>
            <a:fld id="{81D60167-4931-47E6-BA6A-407CBD079E47}" type="slidenum">
              <a:rPr dirty="0"/>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2010917" y="6429755"/>
            <a:ext cx="1796072" cy="552450"/>
          </a:xfrm>
          <a:prstGeom prst="rect">
            <a:avLst/>
          </a:prstGeom>
          <a:blipFill>
            <a:blip r:embed="rId2" cstate="print"/>
            <a:stretch>
              <a:fillRect/>
            </a:stretch>
          </a:blipFill>
        </p:spPr>
        <p:txBody>
          <a:bodyPr wrap="square" lIns="0" tIns="0" rIns="0" bIns="0" rtlCol="0"/>
          <a:lstStyle/>
          <a:p>
            <a:endParaRPr/>
          </a:p>
        </p:txBody>
      </p:sp>
      <p:sp>
        <p:nvSpPr>
          <p:cNvPr id="17" name="bk object 17"/>
          <p:cNvSpPr/>
          <p:nvPr/>
        </p:nvSpPr>
        <p:spPr>
          <a:xfrm>
            <a:off x="3955459" y="6259171"/>
            <a:ext cx="912958" cy="800913"/>
          </a:xfrm>
          <a:prstGeom prst="rect">
            <a:avLst/>
          </a:prstGeom>
          <a:blipFill>
            <a:blip r:embed="rId3" cstate="print"/>
            <a:stretch>
              <a:fillRect/>
            </a:stretch>
          </a:blipFill>
        </p:spPr>
        <p:txBody>
          <a:bodyPr wrap="square" lIns="0" tIns="0" rIns="0" bIns="0" rtlCol="0"/>
          <a:lstStyle/>
          <a:p>
            <a:endParaRPr/>
          </a:p>
        </p:txBody>
      </p:sp>
      <p:sp>
        <p:nvSpPr>
          <p:cNvPr id="18" name="bk object 18"/>
          <p:cNvSpPr/>
          <p:nvPr/>
        </p:nvSpPr>
        <p:spPr>
          <a:xfrm>
            <a:off x="914400" y="6324600"/>
            <a:ext cx="950213" cy="657605"/>
          </a:xfrm>
          <a:prstGeom prst="rect">
            <a:avLst/>
          </a:prstGeom>
          <a:blipFill>
            <a:blip r:embed="rId4" cstate="print"/>
            <a:stretch>
              <a:fillRect/>
            </a:stretch>
          </a:blip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defRPr sz="1200" b="0" i="0">
                <a:solidFill>
                  <a:srgbClr val="00A0AF"/>
                </a:solidFill>
                <a:latin typeface="Franklin Gothic Medium"/>
                <a:cs typeface="Franklin Gothic Medium"/>
              </a:defRPr>
            </a:lvl1pPr>
          </a:lstStyle>
          <a:p>
            <a:pPr marL="12700">
              <a:lnSpc>
                <a:spcPct val="100000"/>
              </a:lnSpc>
            </a:pPr>
            <a:r>
              <a:rPr dirty="0"/>
              <a:t>QMS </a:t>
            </a:r>
            <a:r>
              <a:rPr spc="-5" dirty="0"/>
              <a:t>Quick </a:t>
            </a:r>
            <a:r>
              <a:rPr dirty="0"/>
              <a:t>Learning</a:t>
            </a:r>
            <a:r>
              <a:rPr spc="-70" dirty="0"/>
              <a:t> </a:t>
            </a:r>
            <a:r>
              <a:rPr spc="-5" dirty="0"/>
              <a:t>Activity</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1/29/2020</a:t>
            </a:fld>
            <a:endParaRPr lang="en-US"/>
          </a:p>
        </p:txBody>
      </p:sp>
      <p:sp>
        <p:nvSpPr>
          <p:cNvPr id="4" name="Holder 4"/>
          <p:cNvSpPr>
            <a:spLocks noGrp="1"/>
          </p:cNvSpPr>
          <p:nvPr>
            <p:ph type="sldNum" sz="quarter" idx="7"/>
          </p:nvPr>
        </p:nvSpPr>
        <p:spPr/>
        <p:txBody>
          <a:bodyPr lIns="0" tIns="0" rIns="0" bIns="0"/>
          <a:lstStyle>
            <a:lvl1pPr>
              <a:defRPr sz="1800" b="0" i="0">
                <a:solidFill>
                  <a:srgbClr val="3E3E3E"/>
                </a:solidFill>
                <a:latin typeface="Arial"/>
                <a:cs typeface="Arial"/>
              </a:defRPr>
            </a:lvl1pPr>
          </a:lstStyle>
          <a:p>
            <a:pPr marL="25400">
              <a:lnSpc>
                <a:spcPts val="2090"/>
              </a:lnSpc>
            </a:pPr>
            <a:fld id="{81D60167-4931-47E6-BA6A-407CBD079E47}" type="slidenum">
              <a:rPr dirty="0"/>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2010917" y="6429755"/>
            <a:ext cx="1796072" cy="552450"/>
          </a:xfrm>
          <a:prstGeom prst="rect">
            <a:avLst/>
          </a:prstGeom>
          <a:blipFill>
            <a:blip r:embed="rId7" cstate="print"/>
            <a:stretch>
              <a:fillRect/>
            </a:stretch>
          </a:blipFill>
        </p:spPr>
        <p:txBody>
          <a:bodyPr wrap="square" lIns="0" tIns="0" rIns="0" bIns="0" rtlCol="0"/>
          <a:lstStyle/>
          <a:p>
            <a:endParaRPr/>
          </a:p>
        </p:txBody>
      </p:sp>
      <p:sp>
        <p:nvSpPr>
          <p:cNvPr id="17" name="bk object 17"/>
          <p:cNvSpPr/>
          <p:nvPr/>
        </p:nvSpPr>
        <p:spPr>
          <a:xfrm>
            <a:off x="3955459" y="6259171"/>
            <a:ext cx="912958" cy="800913"/>
          </a:xfrm>
          <a:prstGeom prst="rect">
            <a:avLst/>
          </a:prstGeom>
          <a:blipFill>
            <a:blip r:embed="rId8" cstate="print"/>
            <a:stretch>
              <a:fillRect/>
            </a:stretch>
          </a:blipFill>
        </p:spPr>
        <p:txBody>
          <a:bodyPr wrap="square" lIns="0" tIns="0" rIns="0" bIns="0" rtlCol="0"/>
          <a:lstStyle/>
          <a:p>
            <a:endParaRPr/>
          </a:p>
        </p:txBody>
      </p:sp>
      <p:sp>
        <p:nvSpPr>
          <p:cNvPr id="2" name="Holder 2"/>
          <p:cNvSpPr>
            <a:spLocks noGrp="1"/>
          </p:cNvSpPr>
          <p:nvPr>
            <p:ph type="title"/>
          </p:nvPr>
        </p:nvSpPr>
        <p:spPr>
          <a:xfrm>
            <a:off x="901700" y="734060"/>
            <a:ext cx="8255000" cy="1854835"/>
          </a:xfrm>
          <a:prstGeom prst="rect">
            <a:avLst/>
          </a:prstGeom>
        </p:spPr>
        <p:txBody>
          <a:bodyPr wrap="square" lIns="0" tIns="0" rIns="0" bIns="0">
            <a:spAutoFit/>
          </a:bodyPr>
          <a:lstStyle>
            <a:lvl1pPr>
              <a:defRPr sz="4000" b="0" i="0">
                <a:solidFill>
                  <a:srgbClr val="00A0AF"/>
                </a:solidFill>
                <a:latin typeface="Franklin Gothic Medium"/>
                <a:cs typeface="Franklin Gothic Medium"/>
              </a:defRPr>
            </a:lvl1pPr>
          </a:lstStyle>
          <a:p>
            <a:endParaRPr/>
          </a:p>
        </p:txBody>
      </p:sp>
      <p:sp>
        <p:nvSpPr>
          <p:cNvPr id="3" name="Holder 3"/>
          <p:cNvSpPr>
            <a:spLocks noGrp="1"/>
          </p:cNvSpPr>
          <p:nvPr>
            <p:ph type="body" idx="1"/>
          </p:nvPr>
        </p:nvSpPr>
        <p:spPr>
          <a:xfrm>
            <a:off x="1435861" y="1739044"/>
            <a:ext cx="7736205" cy="4276725"/>
          </a:xfrm>
          <a:prstGeom prst="rect">
            <a:avLst/>
          </a:prstGeom>
        </p:spPr>
        <p:txBody>
          <a:bodyPr wrap="square" lIns="0" tIns="0" rIns="0" bIns="0">
            <a:spAutoFit/>
          </a:bodyPr>
          <a:lstStyle>
            <a:lvl1pPr>
              <a:defRPr sz="2800" b="0" i="0">
                <a:solidFill>
                  <a:srgbClr val="1E1E1E"/>
                </a:solidFill>
                <a:latin typeface="Arial"/>
                <a:cs typeface="Arial"/>
              </a:defRPr>
            </a:lvl1pPr>
          </a:lstStyle>
          <a:p>
            <a:endParaRPr/>
          </a:p>
        </p:txBody>
      </p:sp>
      <p:sp>
        <p:nvSpPr>
          <p:cNvPr id="4" name="Holder 4"/>
          <p:cNvSpPr>
            <a:spLocks noGrp="1"/>
          </p:cNvSpPr>
          <p:nvPr>
            <p:ph type="ftr" sz="quarter" idx="5"/>
          </p:nvPr>
        </p:nvSpPr>
        <p:spPr>
          <a:xfrm>
            <a:off x="7204202" y="6746009"/>
            <a:ext cx="1859915" cy="397509"/>
          </a:xfrm>
          <a:prstGeom prst="rect">
            <a:avLst/>
          </a:prstGeom>
        </p:spPr>
        <p:txBody>
          <a:bodyPr wrap="square" lIns="0" tIns="0" rIns="0" bIns="0">
            <a:spAutoFit/>
          </a:bodyPr>
          <a:lstStyle>
            <a:lvl1pPr>
              <a:defRPr sz="1200" b="0" i="0">
                <a:solidFill>
                  <a:srgbClr val="00A0AF"/>
                </a:solidFill>
                <a:latin typeface="Franklin Gothic Medium"/>
                <a:cs typeface="Franklin Gothic Medium"/>
              </a:defRPr>
            </a:lvl1pPr>
          </a:lstStyle>
          <a:p>
            <a:pPr marL="12700">
              <a:lnSpc>
                <a:spcPct val="100000"/>
              </a:lnSpc>
            </a:pPr>
            <a:r>
              <a:rPr dirty="0"/>
              <a:t>QMS </a:t>
            </a:r>
            <a:r>
              <a:rPr spc="-5" dirty="0"/>
              <a:t>Quick </a:t>
            </a:r>
            <a:r>
              <a:rPr dirty="0"/>
              <a:t>Learning</a:t>
            </a:r>
            <a:r>
              <a:rPr spc="-70" dirty="0"/>
              <a:t> </a:t>
            </a:r>
            <a:r>
              <a:rPr spc="-5" dirty="0"/>
              <a:t>Activity</a:t>
            </a:r>
          </a:p>
        </p:txBody>
      </p:sp>
      <p:sp>
        <p:nvSpPr>
          <p:cNvPr id="5" name="Holder 5"/>
          <p:cNvSpPr>
            <a:spLocks noGrp="1"/>
          </p:cNvSpPr>
          <p:nvPr>
            <p:ph type="dt" sz="half" idx="6"/>
          </p:nvPr>
        </p:nvSpPr>
        <p:spPr>
          <a:xfrm>
            <a:off x="502920" y="7228332"/>
            <a:ext cx="2313432" cy="38862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1/29/2020</a:t>
            </a:fld>
            <a:endParaRPr lang="en-US"/>
          </a:p>
        </p:txBody>
      </p:sp>
      <p:sp>
        <p:nvSpPr>
          <p:cNvPr id="6" name="Holder 6"/>
          <p:cNvSpPr>
            <a:spLocks noGrp="1"/>
          </p:cNvSpPr>
          <p:nvPr>
            <p:ph type="sldNum" sz="quarter" idx="7"/>
          </p:nvPr>
        </p:nvSpPr>
        <p:spPr>
          <a:xfrm>
            <a:off x="7533632" y="6862374"/>
            <a:ext cx="306070" cy="281304"/>
          </a:xfrm>
          <a:prstGeom prst="rect">
            <a:avLst/>
          </a:prstGeom>
        </p:spPr>
        <p:txBody>
          <a:bodyPr wrap="square" lIns="0" tIns="0" rIns="0" bIns="0">
            <a:spAutoFit/>
          </a:bodyPr>
          <a:lstStyle>
            <a:lvl1pPr>
              <a:defRPr sz="1800" b="0" i="0">
                <a:solidFill>
                  <a:srgbClr val="3E3E3E"/>
                </a:solidFill>
                <a:latin typeface="Arial"/>
                <a:cs typeface="Arial"/>
              </a:defRPr>
            </a:lvl1pPr>
          </a:lstStyle>
          <a:p>
            <a:pPr marL="25400">
              <a:lnSpc>
                <a:spcPts val="2090"/>
              </a:lnSpc>
            </a:pPr>
            <a:fld id="{81D60167-4931-47E6-BA6A-407CBD079E47}" type="slidenum">
              <a:rPr dirty="0"/>
              <a:t>‹#›</a:t>
            </a:fld>
            <a:endParaRPr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7"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5.xml"/><Relationship Id="rId6" Type="http://schemas.openxmlformats.org/officeDocument/2006/relationships/image" Target="../media/image8.jpg"/><Relationship Id="rId5" Type="http://schemas.openxmlformats.org/officeDocument/2006/relationships/hyperlink" Target="http://www.aphl.org/" TargetMode="Externa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31.jpg"/><Relationship Id="rId13" Type="http://schemas.openxmlformats.org/officeDocument/2006/relationships/image" Target="../media/image9.png"/><Relationship Id="rId3" Type="http://schemas.openxmlformats.org/officeDocument/2006/relationships/image" Target="../media/image1.jpg"/><Relationship Id="rId7" Type="http://schemas.openxmlformats.org/officeDocument/2006/relationships/image" Target="../media/image30.png"/><Relationship Id="rId12" Type="http://schemas.openxmlformats.org/officeDocument/2006/relationships/image" Target="../media/image35.jp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29.jp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jpg"/><Relationship Id="rId4" Type="http://schemas.openxmlformats.org/officeDocument/2006/relationships/image" Target="../media/image2.jpg"/><Relationship Id="rId9"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9.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jpg"/><Relationship Id="rId4" Type="http://schemas.openxmlformats.org/officeDocument/2006/relationships/image" Target="../media/image37.png"/></Relationships>
</file>

<file path=ppt/slides/_rels/slide12.xml.rels><?xml version="1.0" encoding="UTF-8" standalone="yes"?>
<Relationships xmlns="http://schemas.openxmlformats.org/package/2006/relationships"><Relationship Id="rId8" Type="http://schemas.openxmlformats.org/officeDocument/2006/relationships/image" Target="../media/image45.jpg"/><Relationship Id="rId3" Type="http://schemas.openxmlformats.org/officeDocument/2006/relationships/image" Target="../media/image40.png"/><Relationship Id="rId7" Type="http://schemas.openxmlformats.org/officeDocument/2006/relationships/image" Target="../media/image44.jp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43.jpg"/><Relationship Id="rId5" Type="http://schemas.openxmlformats.org/officeDocument/2006/relationships/image" Target="../media/image42.png"/><Relationship Id="rId10" Type="http://schemas.openxmlformats.org/officeDocument/2006/relationships/image" Target="../media/image9.png"/><Relationship Id="rId4" Type="http://schemas.openxmlformats.org/officeDocument/2006/relationships/image" Target="../media/image41.png"/><Relationship Id="rId9" Type="http://schemas.openxmlformats.org/officeDocument/2006/relationships/image" Target="../media/image46.jp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1.jp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1.jp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8" Type="http://schemas.openxmlformats.org/officeDocument/2006/relationships/image" Target="../media/image59.png"/><Relationship Id="rId13" Type="http://schemas.openxmlformats.org/officeDocument/2006/relationships/image" Target="../media/image64.png"/><Relationship Id="rId3" Type="http://schemas.openxmlformats.org/officeDocument/2006/relationships/image" Target="../media/image54.png"/><Relationship Id="rId7" Type="http://schemas.openxmlformats.org/officeDocument/2006/relationships/image" Target="../media/image58.png"/><Relationship Id="rId12" Type="http://schemas.openxmlformats.org/officeDocument/2006/relationships/image" Target="../media/image63.png"/><Relationship Id="rId17" Type="http://schemas.openxmlformats.org/officeDocument/2006/relationships/image" Target="../media/image9.png"/><Relationship Id="rId2" Type="http://schemas.openxmlformats.org/officeDocument/2006/relationships/image" Target="../media/image21.png"/><Relationship Id="rId16" Type="http://schemas.openxmlformats.org/officeDocument/2006/relationships/image" Target="../media/image67.png"/><Relationship Id="rId1" Type="http://schemas.openxmlformats.org/officeDocument/2006/relationships/slideLayout" Target="../slideLayouts/slideLayout2.xml"/><Relationship Id="rId6" Type="http://schemas.openxmlformats.org/officeDocument/2006/relationships/image" Target="../media/image57.png"/><Relationship Id="rId11" Type="http://schemas.openxmlformats.org/officeDocument/2006/relationships/image" Target="../media/image62.png"/><Relationship Id="rId5" Type="http://schemas.openxmlformats.org/officeDocument/2006/relationships/image" Target="../media/image56.png"/><Relationship Id="rId15" Type="http://schemas.openxmlformats.org/officeDocument/2006/relationships/image" Target="../media/image66.png"/><Relationship Id="rId10" Type="http://schemas.openxmlformats.org/officeDocument/2006/relationships/image" Target="../media/image61.png"/><Relationship Id="rId4" Type="http://schemas.openxmlformats.org/officeDocument/2006/relationships/image" Target="../media/image55.png"/><Relationship Id="rId9" Type="http://schemas.openxmlformats.org/officeDocument/2006/relationships/image" Target="../media/image60.png"/><Relationship Id="rId14" Type="http://schemas.openxmlformats.org/officeDocument/2006/relationships/image" Target="../media/image65.png"/></Relationships>
</file>

<file path=ppt/slides/_rels/slide25.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image" Target="../media/image21.png"/><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70.jpg"/></Relationships>
</file>

<file path=ppt/slides/_rels/slide27.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72.jpg"/></Relationships>
</file>

<file path=ppt/slides/_rels/slide2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74.jpg"/></Relationships>
</file>

<file path=ppt/slides/_rels/slide29.xml.rels><?xml version="1.0" encoding="UTF-8" standalone="yes"?>
<Relationships xmlns="http://schemas.openxmlformats.org/package/2006/relationships"><Relationship Id="rId3" Type="http://schemas.openxmlformats.org/officeDocument/2006/relationships/image" Target="../media/image75.png"/><Relationship Id="rId7" Type="http://schemas.openxmlformats.org/officeDocument/2006/relationships/image" Target="../media/image9.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2.jpg"/><Relationship Id="rId7" Type="http://schemas.openxmlformats.org/officeDocument/2006/relationships/image" Target="../media/image16.jp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30.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0.jp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2.jpg"/></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3.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84.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21.png"/><Relationship Id="rId4" Type="http://schemas.openxmlformats.org/officeDocument/2006/relationships/image" Target="../media/image85.jpg"/></Relationships>
</file>

<file path=ppt/slides/_rels/slide35.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87.jpg"/><Relationship Id="rId2" Type="http://schemas.openxmlformats.org/officeDocument/2006/relationships/image" Target="../media/image86.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png"/><Relationship Id="rId4" Type="http://schemas.openxmlformats.org/officeDocument/2006/relationships/image" Target="../media/image85.jpg"/></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8.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38.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92.png"/><Relationship Id="rId4" Type="http://schemas.openxmlformats.org/officeDocument/2006/relationships/image" Target="../media/image91.png"/></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93.jp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image" Target="../media/image94.jpg"/><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41.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96.png"/></Relationships>
</file>

<file path=ppt/slides/_rels/slide42.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43.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4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99.png"/><Relationship Id="rId7" Type="http://schemas.openxmlformats.org/officeDocument/2006/relationships/image" Target="../media/image103.png"/><Relationship Id="rId2" Type="http://schemas.openxmlformats.org/officeDocument/2006/relationships/image" Target="../media/image10.png"/><Relationship Id="rId1" Type="http://schemas.openxmlformats.org/officeDocument/2006/relationships/slideLayout" Target="../slideLayouts/slideLayout3.xml"/><Relationship Id="rId6" Type="http://schemas.openxmlformats.org/officeDocument/2006/relationships/image" Target="../media/image102.jpg"/><Relationship Id="rId5" Type="http://schemas.openxmlformats.org/officeDocument/2006/relationships/image" Target="../media/image101.png"/><Relationship Id="rId4" Type="http://schemas.openxmlformats.org/officeDocument/2006/relationships/image" Target="../media/image100.jpg"/></Relationships>
</file>

<file path=ppt/slides/_rels/slide45.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4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0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21.png"/><Relationship Id="rId4" Type="http://schemas.openxmlformats.org/officeDocument/2006/relationships/image" Target="../media/image2.jpg"/></Relationships>
</file>

<file path=ppt/slides/_rels/slide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20.jpg"/><Relationship Id="rId4" Type="http://schemas.openxmlformats.org/officeDocument/2006/relationships/image" Target="../media/image19.png"/></Relationships>
</file>

<file path=ppt/slides/_rels/slide50.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07.jpg"/></Relationships>
</file>

<file path=ppt/slides/_rels/slide5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09.png"/></Relationships>
</file>

<file path=ppt/slides/_rels/slide53.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9.png"/><Relationship Id="rId2" Type="http://schemas.openxmlformats.org/officeDocument/2006/relationships/image" Target="../media/image110.png"/><Relationship Id="rId1" Type="http://schemas.openxmlformats.org/officeDocument/2006/relationships/slideLayout" Target="../slideLayouts/slideLayout2.xml"/><Relationship Id="rId6" Type="http://schemas.openxmlformats.org/officeDocument/2006/relationships/image" Target="../media/image111.jpg"/><Relationship Id="rId5" Type="http://schemas.openxmlformats.org/officeDocument/2006/relationships/image" Target="../media/image10.png"/><Relationship Id="rId4" Type="http://schemas.openxmlformats.org/officeDocument/2006/relationships/image" Target="../media/image85.jpg"/></Relationships>
</file>

<file path=ppt/slides/_rels/slide54.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6.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16.jp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2.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3.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comments" Target="../comments/comment1.xml"/><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hyperlink" Target="https://aiha-assets.sfo2.digitaloceanspaces.com/AIHA/lap-uploads/LAP-Policies/Guidance_EvaluationofMU_R4_FINAL.pdf" TargetMode="External"/><Relationship Id="rId4" Type="http://schemas.openxmlformats.org/officeDocument/2006/relationships/image" Target="../media/image21.png"/></Relationships>
</file>

<file path=ppt/slides/_rels/slide64.xml.rels><?xml version="1.0" encoding="UTF-8" standalone="yes"?>
<Relationships xmlns="http://schemas.openxmlformats.org/package/2006/relationships"><Relationship Id="rId3" Type="http://schemas.openxmlformats.org/officeDocument/2006/relationships/hyperlink" Target="https://www.iso.org/standard/66912.html" TargetMode="External"/><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1.jp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25.png"/><Relationship Id="rId4" Type="http://schemas.openxmlformats.org/officeDocument/2006/relationships/image" Target="../media/image24.jpg"/></Relationships>
</file>

<file path=ppt/slides/_rels/slide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7543800" y="2033777"/>
            <a:ext cx="2057400" cy="365760"/>
          </a:xfrm>
          <a:custGeom>
            <a:avLst/>
            <a:gdLst/>
            <a:ahLst/>
            <a:cxnLst/>
            <a:rect l="l" t="t" r="r" b="b"/>
            <a:pathLst>
              <a:path w="2057400" h="365760">
                <a:moveTo>
                  <a:pt x="0" y="365760"/>
                </a:moveTo>
                <a:lnTo>
                  <a:pt x="2057400" y="365760"/>
                </a:lnTo>
                <a:lnTo>
                  <a:pt x="2057400" y="0"/>
                </a:lnTo>
                <a:lnTo>
                  <a:pt x="0" y="0"/>
                </a:lnTo>
                <a:lnTo>
                  <a:pt x="0" y="365760"/>
                </a:lnTo>
                <a:close/>
              </a:path>
            </a:pathLst>
          </a:custGeom>
          <a:solidFill>
            <a:srgbClr val="B42E34"/>
          </a:solidFill>
        </p:spPr>
        <p:txBody>
          <a:bodyPr wrap="square" lIns="0" tIns="0" rIns="0" bIns="0" rtlCol="0"/>
          <a:lstStyle/>
          <a:p>
            <a:endParaRPr/>
          </a:p>
        </p:txBody>
      </p:sp>
      <p:sp>
        <p:nvSpPr>
          <p:cNvPr id="3" name="object 3"/>
          <p:cNvSpPr/>
          <p:nvPr/>
        </p:nvSpPr>
        <p:spPr>
          <a:xfrm>
            <a:off x="457200" y="2033777"/>
            <a:ext cx="7086600" cy="365760"/>
          </a:xfrm>
          <a:custGeom>
            <a:avLst/>
            <a:gdLst/>
            <a:ahLst/>
            <a:cxnLst/>
            <a:rect l="l" t="t" r="r" b="b"/>
            <a:pathLst>
              <a:path w="7086600" h="365760">
                <a:moveTo>
                  <a:pt x="0" y="0"/>
                </a:moveTo>
                <a:lnTo>
                  <a:pt x="0" y="365760"/>
                </a:lnTo>
                <a:lnTo>
                  <a:pt x="7086600" y="365759"/>
                </a:lnTo>
                <a:lnTo>
                  <a:pt x="7086600" y="0"/>
                </a:lnTo>
                <a:lnTo>
                  <a:pt x="0" y="0"/>
                </a:lnTo>
                <a:close/>
              </a:path>
            </a:pathLst>
          </a:custGeom>
          <a:solidFill>
            <a:srgbClr val="00A0AF"/>
          </a:solidFill>
        </p:spPr>
        <p:txBody>
          <a:bodyPr wrap="square" lIns="0" tIns="0" rIns="0" bIns="0" rtlCol="0"/>
          <a:lstStyle/>
          <a:p>
            <a:endParaRPr/>
          </a:p>
        </p:txBody>
      </p:sp>
      <p:sp>
        <p:nvSpPr>
          <p:cNvPr id="4" name="object 4"/>
          <p:cNvSpPr txBox="1"/>
          <p:nvPr/>
        </p:nvSpPr>
        <p:spPr>
          <a:xfrm>
            <a:off x="841502" y="2044700"/>
            <a:ext cx="2778760" cy="299720"/>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FFFFFF"/>
                </a:solidFill>
                <a:latin typeface="Franklin Gothic Medium"/>
                <a:cs typeface="Franklin Gothic Medium"/>
              </a:rPr>
              <a:t>QMS </a:t>
            </a:r>
            <a:r>
              <a:rPr sz="1800" spc="-5" dirty="0">
                <a:solidFill>
                  <a:srgbClr val="FFFFFF"/>
                </a:solidFill>
                <a:latin typeface="Franklin Gothic Medium"/>
                <a:cs typeface="Franklin Gothic Medium"/>
              </a:rPr>
              <a:t>Quick </a:t>
            </a:r>
            <a:r>
              <a:rPr sz="1800" dirty="0">
                <a:solidFill>
                  <a:srgbClr val="FFFFFF"/>
                </a:solidFill>
                <a:latin typeface="Franklin Gothic Medium"/>
                <a:cs typeface="Franklin Gothic Medium"/>
              </a:rPr>
              <a:t>Learning</a:t>
            </a:r>
            <a:r>
              <a:rPr sz="1800" spc="-10" dirty="0">
                <a:solidFill>
                  <a:srgbClr val="FFFFFF"/>
                </a:solidFill>
                <a:latin typeface="Franklin Gothic Medium"/>
                <a:cs typeface="Franklin Gothic Medium"/>
              </a:rPr>
              <a:t> Activity</a:t>
            </a:r>
            <a:endParaRPr sz="1800">
              <a:latin typeface="Franklin Gothic Medium"/>
              <a:cs typeface="Franklin Gothic Medium"/>
            </a:endParaRPr>
          </a:p>
        </p:txBody>
      </p:sp>
      <p:sp>
        <p:nvSpPr>
          <p:cNvPr id="5" name="object 5"/>
          <p:cNvSpPr/>
          <p:nvPr/>
        </p:nvSpPr>
        <p:spPr>
          <a:xfrm>
            <a:off x="941793" y="914377"/>
            <a:ext cx="2135181" cy="900774"/>
          </a:xfrm>
          <a:prstGeom prst="rect">
            <a:avLst/>
          </a:prstGeom>
          <a:blipFill>
            <a:blip r:embed="rId2" cstate="print"/>
            <a:stretch>
              <a:fillRect/>
            </a:stretch>
          </a:blipFill>
        </p:spPr>
        <p:txBody>
          <a:bodyPr wrap="square" lIns="0" tIns="0" rIns="0" bIns="0" rtlCol="0"/>
          <a:lstStyle/>
          <a:p>
            <a:endParaRPr/>
          </a:p>
        </p:txBody>
      </p:sp>
      <p:sp>
        <p:nvSpPr>
          <p:cNvPr id="6" name="object 6"/>
          <p:cNvSpPr/>
          <p:nvPr/>
        </p:nvSpPr>
        <p:spPr>
          <a:xfrm>
            <a:off x="7239000" y="1905000"/>
            <a:ext cx="561340" cy="723265"/>
          </a:xfrm>
          <a:custGeom>
            <a:avLst/>
            <a:gdLst/>
            <a:ahLst/>
            <a:cxnLst/>
            <a:rect l="l" t="t" r="r" b="b"/>
            <a:pathLst>
              <a:path w="561340" h="723264">
                <a:moveTo>
                  <a:pt x="560832" y="361949"/>
                </a:moveTo>
                <a:lnTo>
                  <a:pt x="280416" y="0"/>
                </a:lnTo>
                <a:lnTo>
                  <a:pt x="0" y="0"/>
                </a:lnTo>
                <a:lnTo>
                  <a:pt x="280416" y="361950"/>
                </a:lnTo>
                <a:lnTo>
                  <a:pt x="280416" y="723138"/>
                </a:lnTo>
                <a:lnTo>
                  <a:pt x="560832" y="361949"/>
                </a:lnTo>
                <a:close/>
              </a:path>
              <a:path w="561340" h="723264">
                <a:moveTo>
                  <a:pt x="280416" y="723138"/>
                </a:moveTo>
                <a:lnTo>
                  <a:pt x="280416" y="361950"/>
                </a:lnTo>
                <a:lnTo>
                  <a:pt x="0" y="723138"/>
                </a:lnTo>
                <a:lnTo>
                  <a:pt x="280416" y="723138"/>
                </a:lnTo>
                <a:close/>
              </a:path>
            </a:pathLst>
          </a:custGeom>
          <a:solidFill>
            <a:srgbClr val="FFFFFF"/>
          </a:solidFill>
        </p:spPr>
        <p:txBody>
          <a:bodyPr wrap="square" lIns="0" tIns="0" rIns="0" bIns="0" rtlCol="0"/>
          <a:lstStyle/>
          <a:p>
            <a:endParaRPr/>
          </a:p>
        </p:txBody>
      </p:sp>
      <p:sp>
        <p:nvSpPr>
          <p:cNvPr id="7" name="object 7"/>
          <p:cNvSpPr/>
          <p:nvPr/>
        </p:nvSpPr>
        <p:spPr>
          <a:xfrm>
            <a:off x="4181301" y="707828"/>
            <a:ext cx="1267690" cy="1163781"/>
          </a:xfrm>
          <a:prstGeom prst="rect">
            <a:avLst/>
          </a:prstGeom>
          <a:blipFill>
            <a:blip r:embed="rId3" cstate="print"/>
            <a:stretch>
              <a:fillRect/>
            </a:stretch>
          </a:blipFill>
        </p:spPr>
        <p:txBody>
          <a:bodyPr wrap="square" lIns="0" tIns="0" rIns="0" bIns="0" rtlCol="0"/>
          <a:lstStyle/>
          <a:p>
            <a:endParaRPr/>
          </a:p>
        </p:txBody>
      </p:sp>
      <p:sp>
        <p:nvSpPr>
          <p:cNvPr id="8" name="object 8"/>
          <p:cNvSpPr/>
          <p:nvPr/>
        </p:nvSpPr>
        <p:spPr>
          <a:xfrm>
            <a:off x="6587363" y="1004130"/>
            <a:ext cx="2682557" cy="811838"/>
          </a:xfrm>
          <a:prstGeom prst="rect">
            <a:avLst/>
          </a:prstGeom>
          <a:blipFill>
            <a:blip r:embed="rId4" cstate="print"/>
            <a:stretch>
              <a:fillRect/>
            </a:stretch>
          </a:blipFill>
        </p:spPr>
        <p:txBody>
          <a:bodyPr wrap="square" lIns="0" tIns="0" rIns="0" bIns="0" rtlCol="0"/>
          <a:lstStyle/>
          <a:p>
            <a:endParaRPr/>
          </a:p>
        </p:txBody>
      </p:sp>
      <p:sp>
        <p:nvSpPr>
          <p:cNvPr id="9" name="object 9"/>
          <p:cNvSpPr txBox="1"/>
          <p:nvPr/>
        </p:nvSpPr>
        <p:spPr>
          <a:xfrm>
            <a:off x="7928102" y="6878066"/>
            <a:ext cx="1203960" cy="269875"/>
          </a:xfrm>
          <a:prstGeom prst="rect">
            <a:avLst/>
          </a:prstGeom>
        </p:spPr>
        <p:txBody>
          <a:bodyPr vert="horz" wrap="square" lIns="0" tIns="12700" rIns="0" bIns="0" rtlCol="0">
            <a:spAutoFit/>
          </a:bodyPr>
          <a:lstStyle/>
          <a:p>
            <a:pPr marL="12700">
              <a:lnSpc>
                <a:spcPct val="100000"/>
              </a:lnSpc>
              <a:spcBef>
                <a:spcPts val="100"/>
              </a:spcBef>
            </a:pPr>
            <a:r>
              <a:rPr sz="1600" dirty="0">
                <a:solidFill>
                  <a:srgbClr val="00A0AF"/>
                </a:solidFill>
                <a:latin typeface="Franklin Gothic Medium"/>
                <a:cs typeface="Franklin Gothic Medium"/>
                <a:hlinkClick r:id="rId5"/>
              </a:rPr>
              <a:t>ww</a:t>
            </a:r>
            <a:r>
              <a:rPr sz="1600" spc="-45" dirty="0">
                <a:solidFill>
                  <a:srgbClr val="00A0AF"/>
                </a:solidFill>
                <a:latin typeface="Franklin Gothic Medium"/>
                <a:cs typeface="Franklin Gothic Medium"/>
                <a:hlinkClick r:id="rId5"/>
              </a:rPr>
              <a:t>w</a:t>
            </a:r>
            <a:r>
              <a:rPr sz="1600" dirty="0">
                <a:solidFill>
                  <a:srgbClr val="00A0AF"/>
                </a:solidFill>
                <a:latin typeface="Franklin Gothic Medium"/>
                <a:cs typeface="Franklin Gothic Medium"/>
                <a:hlinkClick r:id="rId5"/>
              </a:rPr>
              <a:t>.aphl.org</a:t>
            </a:r>
            <a:endParaRPr sz="1600">
              <a:latin typeface="Franklin Gothic Medium"/>
              <a:cs typeface="Franklin Gothic Medium"/>
            </a:endParaRPr>
          </a:p>
        </p:txBody>
      </p:sp>
      <p:sp>
        <p:nvSpPr>
          <p:cNvPr id="10" name="object 10"/>
          <p:cNvSpPr txBox="1"/>
          <p:nvPr/>
        </p:nvSpPr>
        <p:spPr>
          <a:xfrm>
            <a:off x="902461" y="3224275"/>
            <a:ext cx="5842000" cy="1811020"/>
          </a:xfrm>
          <a:prstGeom prst="rect">
            <a:avLst/>
          </a:prstGeom>
        </p:spPr>
        <p:txBody>
          <a:bodyPr vert="horz" wrap="square" lIns="0" tIns="12700" rIns="0" bIns="0" rtlCol="0">
            <a:spAutoFit/>
          </a:bodyPr>
          <a:lstStyle/>
          <a:p>
            <a:pPr marL="12700" marR="5080">
              <a:lnSpc>
                <a:spcPct val="100000"/>
              </a:lnSpc>
              <a:spcBef>
                <a:spcPts val="100"/>
              </a:spcBef>
            </a:pPr>
            <a:r>
              <a:rPr sz="4000" b="1" spc="-5" dirty="0">
                <a:solidFill>
                  <a:srgbClr val="00A0AF"/>
                </a:solidFill>
                <a:latin typeface="Arial"/>
                <a:cs typeface="Arial"/>
              </a:rPr>
              <a:t>Analytical Measurement  Uncertainty</a:t>
            </a:r>
            <a:endParaRPr sz="4000" dirty="0">
              <a:latin typeface="Arial"/>
              <a:cs typeface="Arial"/>
            </a:endParaRPr>
          </a:p>
          <a:p>
            <a:pPr marL="12700">
              <a:lnSpc>
                <a:spcPct val="100000"/>
              </a:lnSpc>
              <a:spcBef>
                <a:spcPts val="615"/>
              </a:spcBef>
            </a:pPr>
            <a:r>
              <a:rPr sz="3200" spc="-5" dirty="0">
                <a:solidFill>
                  <a:srgbClr val="3E3E3E"/>
                </a:solidFill>
                <a:latin typeface="Arial"/>
                <a:cs typeface="Arial"/>
              </a:rPr>
              <a:t>ISO/IEC</a:t>
            </a:r>
            <a:r>
              <a:rPr sz="3200" spc="-10" dirty="0">
                <a:solidFill>
                  <a:srgbClr val="3E3E3E"/>
                </a:solidFill>
                <a:latin typeface="Arial"/>
                <a:cs typeface="Arial"/>
              </a:rPr>
              <a:t> </a:t>
            </a:r>
            <a:r>
              <a:rPr sz="3200" spc="-10" dirty="0" smtClean="0">
                <a:solidFill>
                  <a:srgbClr val="3E3E3E"/>
                </a:solidFill>
                <a:latin typeface="Arial"/>
                <a:cs typeface="Arial"/>
              </a:rPr>
              <a:t>17025:20</a:t>
            </a:r>
            <a:r>
              <a:rPr lang="en-US" sz="3200" spc="-10" dirty="0" smtClean="0">
                <a:solidFill>
                  <a:srgbClr val="3E3E3E"/>
                </a:solidFill>
                <a:latin typeface="Arial"/>
                <a:cs typeface="Arial"/>
              </a:rPr>
              <a:t>17</a:t>
            </a:r>
            <a:endParaRPr sz="3200" dirty="0">
              <a:latin typeface="Arial"/>
              <a:cs typeface="Arial"/>
            </a:endParaRPr>
          </a:p>
        </p:txBody>
      </p:sp>
      <p:sp>
        <p:nvSpPr>
          <p:cNvPr id="11" name="object 11"/>
          <p:cNvSpPr/>
          <p:nvPr/>
        </p:nvSpPr>
        <p:spPr>
          <a:xfrm>
            <a:off x="3291291" y="5635752"/>
            <a:ext cx="3051596" cy="1097764"/>
          </a:xfrm>
          <a:prstGeom prst="rect">
            <a:avLst/>
          </a:prstGeom>
          <a:blipFill>
            <a:blip r:embed="rId6" cstate="print"/>
            <a:stretch>
              <a:fillRect/>
            </a:stretch>
          </a:blipFill>
        </p:spPr>
        <p:txBody>
          <a:bodyPr wrap="square" lIns="0" tIns="0" rIns="0" bIns="0" rtlCol="0"/>
          <a:lstStyle/>
          <a:p>
            <a:endParaRPr/>
          </a:p>
        </p:txBody>
      </p:sp>
      <p:pic>
        <p:nvPicPr>
          <p:cNvPr id="12" name="Picture 11"/>
          <p:cNvPicPr>
            <a:picLocks noChangeAspect="1"/>
          </p:cNvPicPr>
          <p:nvPr/>
        </p:nvPicPr>
        <p:blipFill>
          <a:blip r:embed="rId7"/>
          <a:stretch>
            <a:fillRect/>
          </a:stretch>
        </p:blipFill>
        <p:spPr>
          <a:xfrm>
            <a:off x="4195813" y="616493"/>
            <a:ext cx="1272721" cy="132490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906017" y="2319527"/>
            <a:ext cx="8594597" cy="4668773"/>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2010917" y="6429755"/>
            <a:ext cx="1796072" cy="552450"/>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955459" y="6259171"/>
            <a:ext cx="912958" cy="800913"/>
          </a:xfrm>
          <a:prstGeom prst="rect">
            <a:avLst/>
          </a:prstGeom>
          <a:blipFill>
            <a:blip r:embed="rId4" cstate="print"/>
            <a:stretch>
              <a:fillRect/>
            </a:stretch>
          </a:blipFill>
        </p:spPr>
        <p:txBody>
          <a:bodyPr wrap="square" lIns="0" tIns="0" rIns="0" bIns="0" rtlCol="0"/>
          <a:lstStyle/>
          <a:p>
            <a:endParaRPr/>
          </a:p>
        </p:txBody>
      </p:sp>
      <p:sp>
        <p:nvSpPr>
          <p:cNvPr id="5" name="object 5"/>
          <p:cNvSpPr txBox="1">
            <a:spLocks noGrp="1"/>
          </p:cNvSpPr>
          <p:nvPr>
            <p:ph type="title"/>
          </p:nvPr>
        </p:nvSpPr>
        <p:spPr>
          <a:xfrm>
            <a:off x="902461" y="734060"/>
            <a:ext cx="2176780" cy="635635"/>
          </a:xfrm>
          <a:prstGeom prst="rect">
            <a:avLst/>
          </a:prstGeom>
        </p:spPr>
        <p:txBody>
          <a:bodyPr vert="horz" wrap="square" lIns="0" tIns="12700" rIns="0" bIns="0" rtlCol="0">
            <a:spAutoFit/>
          </a:bodyPr>
          <a:lstStyle/>
          <a:p>
            <a:pPr marL="12700">
              <a:lnSpc>
                <a:spcPct val="100000"/>
              </a:lnSpc>
              <a:spcBef>
                <a:spcPts val="100"/>
              </a:spcBef>
            </a:pPr>
            <a:r>
              <a:rPr dirty="0"/>
              <a:t>Logic</a:t>
            </a:r>
            <a:r>
              <a:rPr spc="-70" dirty="0"/>
              <a:t> </a:t>
            </a:r>
            <a:r>
              <a:rPr spc="-50" dirty="0"/>
              <a:t>101</a:t>
            </a:r>
          </a:p>
        </p:txBody>
      </p:sp>
      <p:sp>
        <p:nvSpPr>
          <p:cNvPr id="6" name="object 6"/>
          <p:cNvSpPr/>
          <p:nvPr/>
        </p:nvSpPr>
        <p:spPr>
          <a:xfrm>
            <a:off x="814577" y="2283714"/>
            <a:ext cx="5510022" cy="630174"/>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810005" y="2279142"/>
            <a:ext cx="5520055" cy="639445"/>
          </a:xfrm>
          <a:custGeom>
            <a:avLst/>
            <a:gdLst/>
            <a:ahLst/>
            <a:cxnLst/>
            <a:rect l="l" t="t" r="r" b="b"/>
            <a:pathLst>
              <a:path w="5520055" h="639444">
                <a:moveTo>
                  <a:pt x="5519928" y="637031"/>
                </a:moveTo>
                <a:lnTo>
                  <a:pt x="5519928" y="1523"/>
                </a:lnTo>
                <a:lnTo>
                  <a:pt x="5517642" y="0"/>
                </a:lnTo>
                <a:lnTo>
                  <a:pt x="2285" y="0"/>
                </a:lnTo>
                <a:lnTo>
                  <a:pt x="0" y="1524"/>
                </a:lnTo>
                <a:lnTo>
                  <a:pt x="0" y="637032"/>
                </a:lnTo>
                <a:lnTo>
                  <a:pt x="2286" y="639318"/>
                </a:lnTo>
                <a:lnTo>
                  <a:pt x="4572" y="639318"/>
                </a:lnTo>
                <a:lnTo>
                  <a:pt x="4572" y="9144"/>
                </a:lnTo>
                <a:lnTo>
                  <a:pt x="9905" y="4572"/>
                </a:lnTo>
                <a:lnTo>
                  <a:pt x="9905" y="9144"/>
                </a:lnTo>
                <a:lnTo>
                  <a:pt x="5510022" y="9143"/>
                </a:lnTo>
                <a:lnTo>
                  <a:pt x="5510022" y="4571"/>
                </a:lnTo>
                <a:lnTo>
                  <a:pt x="5514594" y="9143"/>
                </a:lnTo>
                <a:lnTo>
                  <a:pt x="5514594" y="639317"/>
                </a:lnTo>
                <a:lnTo>
                  <a:pt x="5517642" y="639317"/>
                </a:lnTo>
                <a:lnTo>
                  <a:pt x="5519928" y="637031"/>
                </a:lnTo>
                <a:close/>
              </a:path>
              <a:path w="5520055" h="639444">
                <a:moveTo>
                  <a:pt x="9905" y="9144"/>
                </a:moveTo>
                <a:lnTo>
                  <a:pt x="9905" y="4572"/>
                </a:lnTo>
                <a:lnTo>
                  <a:pt x="4572" y="9144"/>
                </a:lnTo>
                <a:lnTo>
                  <a:pt x="9905" y="9144"/>
                </a:lnTo>
                <a:close/>
              </a:path>
              <a:path w="5520055" h="639444">
                <a:moveTo>
                  <a:pt x="9905" y="629412"/>
                </a:moveTo>
                <a:lnTo>
                  <a:pt x="9905" y="9144"/>
                </a:lnTo>
                <a:lnTo>
                  <a:pt x="4572" y="9144"/>
                </a:lnTo>
                <a:lnTo>
                  <a:pt x="4572" y="629412"/>
                </a:lnTo>
                <a:lnTo>
                  <a:pt x="9905" y="629412"/>
                </a:lnTo>
                <a:close/>
              </a:path>
              <a:path w="5520055" h="639444">
                <a:moveTo>
                  <a:pt x="5514594" y="629411"/>
                </a:moveTo>
                <a:lnTo>
                  <a:pt x="4572" y="629412"/>
                </a:lnTo>
                <a:lnTo>
                  <a:pt x="9905" y="634745"/>
                </a:lnTo>
                <a:lnTo>
                  <a:pt x="9905" y="639318"/>
                </a:lnTo>
                <a:lnTo>
                  <a:pt x="5510022" y="639317"/>
                </a:lnTo>
                <a:lnTo>
                  <a:pt x="5510022" y="634745"/>
                </a:lnTo>
                <a:lnTo>
                  <a:pt x="5514594" y="629411"/>
                </a:lnTo>
                <a:close/>
              </a:path>
              <a:path w="5520055" h="639444">
                <a:moveTo>
                  <a:pt x="9905" y="639318"/>
                </a:moveTo>
                <a:lnTo>
                  <a:pt x="9905" y="634745"/>
                </a:lnTo>
                <a:lnTo>
                  <a:pt x="4572" y="629412"/>
                </a:lnTo>
                <a:lnTo>
                  <a:pt x="4572" y="639318"/>
                </a:lnTo>
                <a:lnTo>
                  <a:pt x="9905" y="639318"/>
                </a:lnTo>
                <a:close/>
              </a:path>
              <a:path w="5520055" h="639444">
                <a:moveTo>
                  <a:pt x="5514594" y="9143"/>
                </a:moveTo>
                <a:lnTo>
                  <a:pt x="5510022" y="4571"/>
                </a:lnTo>
                <a:lnTo>
                  <a:pt x="5510022" y="9143"/>
                </a:lnTo>
                <a:lnTo>
                  <a:pt x="5514594" y="9143"/>
                </a:lnTo>
                <a:close/>
              </a:path>
              <a:path w="5520055" h="639444">
                <a:moveTo>
                  <a:pt x="5514594" y="629411"/>
                </a:moveTo>
                <a:lnTo>
                  <a:pt x="5514594" y="9143"/>
                </a:lnTo>
                <a:lnTo>
                  <a:pt x="5510022" y="9143"/>
                </a:lnTo>
                <a:lnTo>
                  <a:pt x="5510022" y="629411"/>
                </a:lnTo>
                <a:lnTo>
                  <a:pt x="5514594" y="629411"/>
                </a:lnTo>
                <a:close/>
              </a:path>
              <a:path w="5520055" h="639444">
                <a:moveTo>
                  <a:pt x="5514594" y="639317"/>
                </a:moveTo>
                <a:lnTo>
                  <a:pt x="5514594" y="629411"/>
                </a:lnTo>
                <a:lnTo>
                  <a:pt x="5510022" y="634745"/>
                </a:lnTo>
                <a:lnTo>
                  <a:pt x="5510022" y="639317"/>
                </a:lnTo>
                <a:lnTo>
                  <a:pt x="5514594" y="639317"/>
                </a:lnTo>
                <a:close/>
              </a:path>
            </a:pathLst>
          </a:custGeom>
          <a:solidFill>
            <a:srgbClr val="4BACC6"/>
          </a:solidFill>
        </p:spPr>
        <p:txBody>
          <a:bodyPr wrap="square" lIns="0" tIns="0" rIns="0" bIns="0" rtlCol="0"/>
          <a:lstStyle/>
          <a:p>
            <a:endParaRPr/>
          </a:p>
        </p:txBody>
      </p:sp>
      <p:sp>
        <p:nvSpPr>
          <p:cNvPr id="8" name="object 8"/>
          <p:cNvSpPr/>
          <p:nvPr/>
        </p:nvSpPr>
        <p:spPr>
          <a:xfrm>
            <a:off x="1072133" y="1907286"/>
            <a:ext cx="5258561" cy="752855"/>
          </a:xfrm>
          <a:prstGeom prst="rect">
            <a:avLst/>
          </a:prstGeom>
          <a:blipFill>
            <a:blip r:embed="rId6" cstate="print"/>
            <a:stretch>
              <a:fillRect/>
            </a:stretch>
          </a:blipFill>
        </p:spPr>
        <p:txBody>
          <a:bodyPr wrap="square" lIns="0" tIns="0" rIns="0" bIns="0" rtlCol="0"/>
          <a:lstStyle/>
          <a:p>
            <a:endParaRPr/>
          </a:p>
        </p:txBody>
      </p:sp>
      <p:sp>
        <p:nvSpPr>
          <p:cNvPr id="9" name="object 9"/>
          <p:cNvSpPr/>
          <p:nvPr/>
        </p:nvSpPr>
        <p:spPr>
          <a:xfrm>
            <a:off x="814577" y="3417570"/>
            <a:ext cx="5510022" cy="630174"/>
          </a:xfrm>
          <a:prstGeom prst="rect">
            <a:avLst/>
          </a:prstGeom>
          <a:blipFill>
            <a:blip r:embed="rId7" cstate="print"/>
            <a:stretch>
              <a:fillRect/>
            </a:stretch>
          </a:blipFill>
        </p:spPr>
        <p:txBody>
          <a:bodyPr wrap="square" lIns="0" tIns="0" rIns="0" bIns="0" rtlCol="0"/>
          <a:lstStyle/>
          <a:p>
            <a:endParaRPr/>
          </a:p>
        </p:txBody>
      </p:sp>
      <p:sp>
        <p:nvSpPr>
          <p:cNvPr id="10" name="object 10"/>
          <p:cNvSpPr/>
          <p:nvPr/>
        </p:nvSpPr>
        <p:spPr>
          <a:xfrm>
            <a:off x="810005" y="3412997"/>
            <a:ext cx="5520055" cy="639445"/>
          </a:xfrm>
          <a:custGeom>
            <a:avLst/>
            <a:gdLst/>
            <a:ahLst/>
            <a:cxnLst/>
            <a:rect l="l" t="t" r="r" b="b"/>
            <a:pathLst>
              <a:path w="5520055" h="639445">
                <a:moveTo>
                  <a:pt x="5519928" y="637031"/>
                </a:moveTo>
                <a:lnTo>
                  <a:pt x="5519928" y="2285"/>
                </a:lnTo>
                <a:lnTo>
                  <a:pt x="5517642" y="0"/>
                </a:lnTo>
                <a:lnTo>
                  <a:pt x="2285" y="0"/>
                </a:lnTo>
                <a:lnTo>
                  <a:pt x="0" y="2286"/>
                </a:lnTo>
                <a:lnTo>
                  <a:pt x="0" y="637032"/>
                </a:lnTo>
                <a:lnTo>
                  <a:pt x="2286" y="639318"/>
                </a:lnTo>
                <a:lnTo>
                  <a:pt x="4572" y="639318"/>
                </a:lnTo>
                <a:lnTo>
                  <a:pt x="4572" y="9144"/>
                </a:lnTo>
                <a:lnTo>
                  <a:pt x="9905" y="4572"/>
                </a:lnTo>
                <a:lnTo>
                  <a:pt x="9905" y="9144"/>
                </a:lnTo>
                <a:lnTo>
                  <a:pt x="5510022" y="9143"/>
                </a:lnTo>
                <a:lnTo>
                  <a:pt x="5510022" y="4571"/>
                </a:lnTo>
                <a:lnTo>
                  <a:pt x="5514594" y="9143"/>
                </a:lnTo>
                <a:lnTo>
                  <a:pt x="5514594" y="639317"/>
                </a:lnTo>
                <a:lnTo>
                  <a:pt x="5517642" y="639317"/>
                </a:lnTo>
                <a:lnTo>
                  <a:pt x="5519928" y="637031"/>
                </a:lnTo>
                <a:close/>
              </a:path>
              <a:path w="5520055" h="639445">
                <a:moveTo>
                  <a:pt x="9905" y="9144"/>
                </a:moveTo>
                <a:lnTo>
                  <a:pt x="9905" y="4572"/>
                </a:lnTo>
                <a:lnTo>
                  <a:pt x="4572" y="9144"/>
                </a:lnTo>
                <a:lnTo>
                  <a:pt x="9905" y="9144"/>
                </a:lnTo>
                <a:close/>
              </a:path>
              <a:path w="5520055" h="639445">
                <a:moveTo>
                  <a:pt x="9905" y="630174"/>
                </a:moveTo>
                <a:lnTo>
                  <a:pt x="9905" y="9144"/>
                </a:lnTo>
                <a:lnTo>
                  <a:pt x="4572" y="9144"/>
                </a:lnTo>
                <a:lnTo>
                  <a:pt x="4572" y="630174"/>
                </a:lnTo>
                <a:lnTo>
                  <a:pt x="9905" y="630174"/>
                </a:lnTo>
                <a:close/>
              </a:path>
              <a:path w="5520055" h="639445">
                <a:moveTo>
                  <a:pt x="5514594" y="630173"/>
                </a:moveTo>
                <a:lnTo>
                  <a:pt x="4572" y="630174"/>
                </a:lnTo>
                <a:lnTo>
                  <a:pt x="9905" y="634745"/>
                </a:lnTo>
                <a:lnTo>
                  <a:pt x="9905" y="639318"/>
                </a:lnTo>
                <a:lnTo>
                  <a:pt x="5510022" y="639317"/>
                </a:lnTo>
                <a:lnTo>
                  <a:pt x="5510022" y="634745"/>
                </a:lnTo>
                <a:lnTo>
                  <a:pt x="5514594" y="630173"/>
                </a:lnTo>
                <a:close/>
              </a:path>
              <a:path w="5520055" h="639445">
                <a:moveTo>
                  <a:pt x="9905" y="639318"/>
                </a:moveTo>
                <a:lnTo>
                  <a:pt x="9905" y="634745"/>
                </a:lnTo>
                <a:lnTo>
                  <a:pt x="4572" y="630174"/>
                </a:lnTo>
                <a:lnTo>
                  <a:pt x="4572" y="639318"/>
                </a:lnTo>
                <a:lnTo>
                  <a:pt x="9905" y="639318"/>
                </a:lnTo>
                <a:close/>
              </a:path>
              <a:path w="5520055" h="639445">
                <a:moveTo>
                  <a:pt x="5514594" y="9143"/>
                </a:moveTo>
                <a:lnTo>
                  <a:pt x="5510022" y="4571"/>
                </a:lnTo>
                <a:lnTo>
                  <a:pt x="5510022" y="9143"/>
                </a:lnTo>
                <a:lnTo>
                  <a:pt x="5514594" y="9143"/>
                </a:lnTo>
                <a:close/>
              </a:path>
              <a:path w="5520055" h="639445">
                <a:moveTo>
                  <a:pt x="5514594" y="630173"/>
                </a:moveTo>
                <a:lnTo>
                  <a:pt x="5514594" y="9143"/>
                </a:lnTo>
                <a:lnTo>
                  <a:pt x="5510022" y="9143"/>
                </a:lnTo>
                <a:lnTo>
                  <a:pt x="5510022" y="630173"/>
                </a:lnTo>
                <a:lnTo>
                  <a:pt x="5514594" y="630173"/>
                </a:lnTo>
                <a:close/>
              </a:path>
              <a:path w="5520055" h="639445">
                <a:moveTo>
                  <a:pt x="5514594" y="639317"/>
                </a:moveTo>
                <a:lnTo>
                  <a:pt x="5514594" y="630173"/>
                </a:lnTo>
                <a:lnTo>
                  <a:pt x="5510022" y="634745"/>
                </a:lnTo>
                <a:lnTo>
                  <a:pt x="5510022" y="639317"/>
                </a:lnTo>
                <a:lnTo>
                  <a:pt x="5514594" y="639317"/>
                </a:lnTo>
                <a:close/>
              </a:path>
            </a:pathLst>
          </a:custGeom>
          <a:solidFill>
            <a:srgbClr val="47D872"/>
          </a:solidFill>
        </p:spPr>
        <p:txBody>
          <a:bodyPr wrap="square" lIns="0" tIns="0" rIns="0" bIns="0" rtlCol="0"/>
          <a:lstStyle/>
          <a:p>
            <a:endParaRPr/>
          </a:p>
        </p:txBody>
      </p:sp>
      <p:sp>
        <p:nvSpPr>
          <p:cNvPr id="11" name="object 11"/>
          <p:cNvSpPr/>
          <p:nvPr/>
        </p:nvSpPr>
        <p:spPr>
          <a:xfrm>
            <a:off x="1072133" y="3041904"/>
            <a:ext cx="5258561" cy="749045"/>
          </a:xfrm>
          <a:prstGeom prst="rect">
            <a:avLst/>
          </a:prstGeom>
          <a:blipFill>
            <a:blip r:embed="rId8" cstate="print"/>
            <a:stretch>
              <a:fillRect/>
            </a:stretch>
          </a:blipFill>
        </p:spPr>
        <p:txBody>
          <a:bodyPr wrap="square" lIns="0" tIns="0" rIns="0" bIns="0" rtlCol="0"/>
          <a:lstStyle/>
          <a:p>
            <a:endParaRPr/>
          </a:p>
        </p:txBody>
      </p:sp>
      <p:sp>
        <p:nvSpPr>
          <p:cNvPr id="12" name="object 12"/>
          <p:cNvSpPr/>
          <p:nvPr/>
        </p:nvSpPr>
        <p:spPr>
          <a:xfrm>
            <a:off x="814577" y="4551426"/>
            <a:ext cx="5510021" cy="630174"/>
          </a:xfrm>
          <a:prstGeom prst="rect">
            <a:avLst/>
          </a:prstGeom>
          <a:blipFill>
            <a:blip r:embed="rId9" cstate="print"/>
            <a:stretch>
              <a:fillRect/>
            </a:stretch>
          </a:blipFill>
        </p:spPr>
        <p:txBody>
          <a:bodyPr wrap="square" lIns="0" tIns="0" rIns="0" bIns="0" rtlCol="0"/>
          <a:lstStyle/>
          <a:p>
            <a:endParaRPr/>
          </a:p>
        </p:txBody>
      </p:sp>
      <p:sp>
        <p:nvSpPr>
          <p:cNvPr id="13" name="object 13"/>
          <p:cNvSpPr/>
          <p:nvPr/>
        </p:nvSpPr>
        <p:spPr>
          <a:xfrm>
            <a:off x="810005" y="4546853"/>
            <a:ext cx="5520055" cy="639445"/>
          </a:xfrm>
          <a:custGeom>
            <a:avLst/>
            <a:gdLst/>
            <a:ahLst/>
            <a:cxnLst/>
            <a:rect l="l" t="t" r="r" b="b"/>
            <a:pathLst>
              <a:path w="5520055" h="639445">
                <a:moveTo>
                  <a:pt x="5519928" y="637793"/>
                </a:moveTo>
                <a:lnTo>
                  <a:pt x="5519928" y="2285"/>
                </a:lnTo>
                <a:lnTo>
                  <a:pt x="5517642" y="0"/>
                </a:lnTo>
                <a:lnTo>
                  <a:pt x="2285" y="0"/>
                </a:lnTo>
                <a:lnTo>
                  <a:pt x="0" y="2286"/>
                </a:lnTo>
                <a:lnTo>
                  <a:pt x="0" y="637794"/>
                </a:lnTo>
                <a:lnTo>
                  <a:pt x="2286" y="639318"/>
                </a:lnTo>
                <a:lnTo>
                  <a:pt x="4572" y="639318"/>
                </a:lnTo>
                <a:lnTo>
                  <a:pt x="4572" y="9906"/>
                </a:lnTo>
                <a:lnTo>
                  <a:pt x="9905" y="4572"/>
                </a:lnTo>
                <a:lnTo>
                  <a:pt x="9905" y="9906"/>
                </a:lnTo>
                <a:lnTo>
                  <a:pt x="5510022" y="9905"/>
                </a:lnTo>
                <a:lnTo>
                  <a:pt x="5510022" y="4571"/>
                </a:lnTo>
                <a:lnTo>
                  <a:pt x="5514594" y="9905"/>
                </a:lnTo>
                <a:lnTo>
                  <a:pt x="5514594" y="639317"/>
                </a:lnTo>
                <a:lnTo>
                  <a:pt x="5517642" y="639317"/>
                </a:lnTo>
                <a:lnTo>
                  <a:pt x="5519928" y="637793"/>
                </a:lnTo>
                <a:close/>
              </a:path>
              <a:path w="5520055" h="639445">
                <a:moveTo>
                  <a:pt x="9905" y="9906"/>
                </a:moveTo>
                <a:lnTo>
                  <a:pt x="9905" y="4572"/>
                </a:lnTo>
                <a:lnTo>
                  <a:pt x="4572" y="9906"/>
                </a:lnTo>
                <a:lnTo>
                  <a:pt x="9905" y="9906"/>
                </a:lnTo>
                <a:close/>
              </a:path>
              <a:path w="5520055" h="639445">
                <a:moveTo>
                  <a:pt x="9905" y="630174"/>
                </a:moveTo>
                <a:lnTo>
                  <a:pt x="9905" y="9906"/>
                </a:lnTo>
                <a:lnTo>
                  <a:pt x="4572" y="9906"/>
                </a:lnTo>
                <a:lnTo>
                  <a:pt x="4572" y="630174"/>
                </a:lnTo>
                <a:lnTo>
                  <a:pt x="9905" y="630174"/>
                </a:lnTo>
                <a:close/>
              </a:path>
              <a:path w="5520055" h="639445">
                <a:moveTo>
                  <a:pt x="5514594" y="630173"/>
                </a:moveTo>
                <a:lnTo>
                  <a:pt x="4572" y="630174"/>
                </a:lnTo>
                <a:lnTo>
                  <a:pt x="9905" y="634745"/>
                </a:lnTo>
                <a:lnTo>
                  <a:pt x="9905" y="639318"/>
                </a:lnTo>
                <a:lnTo>
                  <a:pt x="5510022" y="639317"/>
                </a:lnTo>
                <a:lnTo>
                  <a:pt x="5510022" y="634745"/>
                </a:lnTo>
                <a:lnTo>
                  <a:pt x="5514594" y="630173"/>
                </a:lnTo>
                <a:close/>
              </a:path>
              <a:path w="5520055" h="639445">
                <a:moveTo>
                  <a:pt x="9905" y="639318"/>
                </a:moveTo>
                <a:lnTo>
                  <a:pt x="9905" y="634745"/>
                </a:lnTo>
                <a:lnTo>
                  <a:pt x="4572" y="630174"/>
                </a:lnTo>
                <a:lnTo>
                  <a:pt x="4572" y="639318"/>
                </a:lnTo>
                <a:lnTo>
                  <a:pt x="9905" y="639318"/>
                </a:lnTo>
                <a:close/>
              </a:path>
              <a:path w="5520055" h="639445">
                <a:moveTo>
                  <a:pt x="5514594" y="9905"/>
                </a:moveTo>
                <a:lnTo>
                  <a:pt x="5510022" y="4571"/>
                </a:lnTo>
                <a:lnTo>
                  <a:pt x="5510022" y="9905"/>
                </a:lnTo>
                <a:lnTo>
                  <a:pt x="5514594" y="9905"/>
                </a:lnTo>
                <a:close/>
              </a:path>
              <a:path w="5520055" h="639445">
                <a:moveTo>
                  <a:pt x="5514594" y="630173"/>
                </a:moveTo>
                <a:lnTo>
                  <a:pt x="5514594" y="9905"/>
                </a:lnTo>
                <a:lnTo>
                  <a:pt x="5510022" y="9905"/>
                </a:lnTo>
                <a:lnTo>
                  <a:pt x="5510022" y="630173"/>
                </a:lnTo>
                <a:lnTo>
                  <a:pt x="5514594" y="630173"/>
                </a:lnTo>
                <a:close/>
              </a:path>
              <a:path w="5520055" h="639445">
                <a:moveTo>
                  <a:pt x="5514594" y="639317"/>
                </a:moveTo>
                <a:lnTo>
                  <a:pt x="5514594" y="630173"/>
                </a:lnTo>
                <a:lnTo>
                  <a:pt x="5510022" y="634745"/>
                </a:lnTo>
                <a:lnTo>
                  <a:pt x="5510022" y="639317"/>
                </a:lnTo>
                <a:lnTo>
                  <a:pt x="5514594" y="639317"/>
                </a:lnTo>
                <a:close/>
              </a:path>
            </a:pathLst>
          </a:custGeom>
          <a:solidFill>
            <a:srgbClr val="ACE946"/>
          </a:solidFill>
        </p:spPr>
        <p:txBody>
          <a:bodyPr wrap="square" lIns="0" tIns="0" rIns="0" bIns="0" rtlCol="0"/>
          <a:lstStyle/>
          <a:p>
            <a:endParaRPr/>
          </a:p>
        </p:txBody>
      </p:sp>
      <p:sp>
        <p:nvSpPr>
          <p:cNvPr id="14" name="object 14"/>
          <p:cNvSpPr/>
          <p:nvPr/>
        </p:nvSpPr>
        <p:spPr>
          <a:xfrm>
            <a:off x="1072133" y="4176521"/>
            <a:ext cx="5258561" cy="749045"/>
          </a:xfrm>
          <a:prstGeom prst="rect">
            <a:avLst/>
          </a:prstGeom>
          <a:blipFill>
            <a:blip r:embed="rId10" cstate="print"/>
            <a:stretch>
              <a:fillRect/>
            </a:stretch>
          </a:blipFill>
        </p:spPr>
        <p:txBody>
          <a:bodyPr wrap="square" lIns="0" tIns="0" rIns="0" bIns="0" rtlCol="0"/>
          <a:lstStyle/>
          <a:p>
            <a:endParaRPr/>
          </a:p>
        </p:txBody>
      </p:sp>
      <p:sp>
        <p:nvSpPr>
          <p:cNvPr id="15" name="object 15"/>
          <p:cNvSpPr/>
          <p:nvPr/>
        </p:nvSpPr>
        <p:spPr>
          <a:xfrm>
            <a:off x="814577" y="5685282"/>
            <a:ext cx="5510022" cy="630174"/>
          </a:xfrm>
          <a:prstGeom prst="rect">
            <a:avLst/>
          </a:prstGeom>
          <a:blipFill>
            <a:blip r:embed="rId11" cstate="print"/>
            <a:stretch>
              <a:fillRect/>
            </a:stretch>
          </a:blipFill>
        </p:spPr>
        <p:txBody>
          <a:bodyPr wrap="square" lIns="0" tIns="0" rIns="0" bIns="0" rtlCol="0"/>
          <a:lstStyle/>
          <a:p>
            <a:endParaRPr/>
          </a:p>
        </p:txBody>
      </p:sp>
      <p:sp>
        <p:nvSpPr>
          <p:cNvPr id="16" name="object 16"/>
          <p:cNvSpPr/>
          <p:nvPr/>
        </p:nvSpPr>
        <p:spPr>
          <a:xfrm>
            <a:off x="810005" y="5680709"/>
            <a:ext cx="5520055" cy="640080"/>
          </a:xfrm>
          <a:custGeom>
            <a:avLst/>
            <a:gdLst/>
            <a:ahLst/>
            <a:cxnLst/>
            <a:rect l="l" t="t" r="r" b="b"/>
            <a:pathLst>
              <a:path w="5520055" h="640079">
                <a:moveTo>
                  <a:pt x="5519928" y="637793"/>
                </a:moveTo>
                <a:lnTo>
                  <a:pt x="5519928" y="2285"/>
                </a:lnTo>
                <a:lnTo>
                  <a:pt x="5517642" y="0"/>
                </a:lnTo>
                <a:lnTo>
                  <a:pt x="2285" y="0"/>
                </a:lnTo>
                <a:lnTo>
                  <a:pt x="0" y="2286"/>
                </a:lnTo>
                <a:lnTo>
                  <a:pt x="0" y="637794"/>
                </a:lnTo>
                <a:lnTo>
                  <a:pt x="2286" y="640080"/>
                </a:lnTo>
                <a:lnTo>
                  <a:pt x="4572" y="640080"/>
                </a:lnTo>
                <a:lnTo>
                  <a:pt x="4572" y="9906"/>
                </a:lnTo>
                <a:lnTo>
                  <a:pt x="9905" y="4572"/>
                </a:lnTo>
                <a:lnTo>
                  <a:pt x="9905" y="9906"/>
                </a:lnTo>
                <a:lnTo>
                  <a:pt x="5510022" y="9905"/>
                </a:lnTo>
                <a:lnTo>
                  <a:pt x="5510022" y="4571"/>
                </a:lnTo>
                <a:lnTo>
                  <a:pt x="5514594" y="9905"/>
                </a:lnTo>
                <a:lnTo>
                  <a:pt x="5514594" y="640079"/>
                </a:lnTo>
                <a:lnTo>
                  <a:pt x="5517642" y="640079"/>
                </a:lnTo>
                <a:lnTo>
                  <a:pt x="5519928" y="637793"/>
                </a:lnTo>
                <a:close/>
              </a:path>
              <a:path w="5520055" h="640079">
                <a:moveTo>
                  <a:pt x="9905" y="9906"/>
                </a:moveTo>
                <a:lnTo>
                  <a:pt x="9905" y="4572"/>
                </a:lnTo>
                <a:lnTo>
                  <a:pt x="4572" y="9906"/>
                </a:lnTo>
                <a:lnTo>
                  <a:pt x="9905" y="9906"/>
                </a:lnTo>
                <a:close/>
              </a:path>
              <a:path w="5520055" h="640079">
                <a:moveTo>
                  <a:pt x="9905" y="630174"/>
                </a:moveTo>
                <a:lnTo>
                  <a:pt x="9905" y="9906"/>
                </a:lnTo>
                <a:lnTo>
                  <a:pt x="4572" y="9906"/>
                </a:lnTo>
                <a:lnTo>
                  <a:pt x="4572" y="630174"/>
                </a:lnTo>
                <a:lnTo>
                  <a:pt x="9905" y="630174"/>
                </a:lnTo>
                <a:close/>
              </a:path>
              <a:path w="5520055" h="640079">
                <a:moveTo>
                  <a:pt x="5514594" y="630173"/>
                </a:moveTo>
                <a:lnTo>
                  <a:pt x="4572" y="630174"/>
                </a:lnTo>
                <a:lnTo>
                  <a:pt x="9905" y="634745"/>
                </a:lnTo>
                <a:lnTo>
                  <a:pt x="9905" y="640080"/>
                </a:lnTo>
                <a:lnTo>
                  <a:pt x="5510022" y="640079"/>
                </a:lnTo>
                <a:lnTo>
                  <a:pt x="5510022" y="634745"/>
                </a:lnTo>
                <a:lnTo>
                  <a:pt x="5514594" y="630173"/>
                </a:lnTo>
                <a:close/>
              </a:path>
              <a:path w="5520055" h="640079">
                <a:moveTo>
                  <a:pt x="9905" y="640080"/>
                </a:moveTo>
                <a:lnTo>
                  <a:pt x="9905" y="634745"/>
                </a:lnTo>
                <a:lnTo>
                  <a:pt x="4572" y="630174"/>
                </a:lnTo>
                <a:lnTo>
                  <a:pt x="4572" y="640080"/>
                </a:lnTo>
                <a:lnTo>
                  <a:pt x="9905" y="640080"/>
                </a:lnTo>
                <a:close/>
              </a:path>
              <a:path w="5520055" h="640079">
                <a:moveTo>
                  <a:pt x="5514594" y="9905"/>
                </a:moveTo>
                <a:lnTo>
                  <a:pt x="5510022" y="4571"/>
                </a:lnTo>
                <a:lnTo>
                  <a:pt x="5510022" y="9905"/>
                </a:lnTo>
                <a:lnTo>
                  <a:pt x="5514594" y="9905"/>
                </a:lnTo>
                <a:close/>
              </a:path>
              <a:path w="5520055" h="640079">
                <a:moveTo>
                  <a:pt x="5514594" y="630173"/>
                </a:moveTo>
                <a:lnTo>
                  <a:pt x="5514594" y="9905"/>
                </a:lnTo>
                <a:lnTo>
                  <a:pt x="5510022" y="9905"/>
                </a:lnTo>
                <a:lnTo>
                  <a:pt x="5510022" y="630173"/>
                </a:lnTo>
                <a:lnTo>
                  <a:pt x="5514594" y="630173"/>
                </a:lnTo>
                <a:close/>
              </a:path>
              <a:path w="5520055" h="640079">
                <a:moveTo>
                  <a:pt x="5514594" y="640079"/>
                </a:moveTo>
                <a:lnTo>
                  <a:pt x="5514594" y="630173"/>
                </a:lnTo>
                <a:lnTo>
                  <a:pt x="5510022" y="634745"/>
                </a:lnTo>
                <a:lnTo>
                  <a:pt x="5510022" y="640079"/>
                </a:lnTo>
                <a:lnTo>
                  <a:pt x="5514594" y="640079"/>
                </a:lnTo>
                <a:close/>
              </a:path>
            </a:pathLst>
          </a:custGeom>
          <a:solidFill>
            <a:srgbClr val="F79646"/>
          </a:solidFill>
        </p:spPr>
        <p:txBody>
          <a:bodyPr wrap="square" lIns="0" tIns="0" rIns="0" bIns="0" rtlCol="0"/>
          <a:lstStyle/>
          <a:p>
            <a:endParaRPr/>
          </a:p>
        </p:txBody>
      </p:sp>
      <p:sp>
        <p:nvSpPr>
          <p:cNvPr id="17" name="object 17"/>
          <p:cNvSpPr/>
          <p:nvPr/>
        </p:nvSpPr>
        <p:spPr>
          <a:xfrm>
            <a:off x="1072133" y="5311140"/>
            <a:ext cx="5258561" cy="749045"/>
          </a:xfrm>
          <a:prstGeom prst="rect">
            <a:avLst/>
          </a:prstGeom>
          <a:blipFill>
            <a:blip r:embed="rId12" cstate="print"/>
            <a:stretch>
              <a:fillRect/>
            </a:stretch>
          </a:blipFill>
        </p:spPr>
        <p:txBody>
          <a:bodyPr wrap="square" lIns="0" tIns="0" rIns="0" bIns="0" rtlCol="0"/>
          <a:lstStyle/>
          <a:p>
            <a:endParaRPr/>
          </a:p>
        </p:txBody>
      </p:sp>
      <p:sp>
        <p:nvSpPr>
          <p:cNvPr id="18" name="object 18"/>
          <p:cNvSpPr txBox="1"/>
          <p:nvPr/>
        </p:nvSpPr>
        <p:spPr>
          <a:xfrm>
            <a:off x="902461" y="1349755"/>
            <a:ext cx="6254750" cy="4747453"/>
          </a:xfrm>
          <a:prstGeom prst="rect">
            <a:avLst/>
          </a:prstGeom>
        </p:spPr>
        <p:txBody>
          <a:bodyPr vert="horz" wrap="square" lIns="0" tIns="12700" rIns="0" bIns="0" rtlCol="0">
            <a:spAutoFit/>
          </a:bodyPr>
          <a:lstStyle/>
          <a:p>
            <a:pPr marL="12700">
              <a:lnSpc>
                <a:spcPct val="100000"/>
              </a:lnSpc>
              <a:spcBef>
                <a:spcPts val="100"/>
              </a:spcBef>
            </a:pPr>
            <a:r>
              <a:rPr sz="2400" spc="-15" dirty="0">
                <a:solidFill>
                  <a:srgbClr val="00A0AF"/>
                </a:solidFill>
                <a:latin typeface="Franklin Gothic Medium"/>
                <a:cs typeface="Franklin Gothic Medium"/>
              </a:rPr>
              <a:t>Follow </a:t>
            </a:r>
            <a:r>
              <a:rPr sz="2400" dirty="0">
                <a:solidFill>
                  <a:srgbClr val="00A0AF"/>
                </a:solidFill>
                <a:latin typeface="Franklin Gothic Medium"/>
                <a:cs typeface="Franklin Gothic Medium"/>
              </a:rPr>
              <a:t>along as </a:t>
            </a:r>
            <a:r>
              <a:rPr sz="2400" spc="-5" dirty="0">
                <a:solidFill>
                  <a:srgbClr val="00A0AF"/>
                </a:solidFill>
                <a:latin typeface="Franklin Gothic Medium"/>
                <a:cs typeface="Franklin Gothic Medium"/>
              </a:rPr>
              <a:t>the professor </a:t>
            </a:r>
            <a:r>
              <a:rPr sz="2400" dirty="0">
                <a:solidFill>
                  <a:srgbClr val="00A0AF"/>
                </a:solidFill>
                <a:latin typeface="Franklin Gothic Medium"/>
                <a:cs typeface="Franklin Gothic Medium"/>
              </a:rPr>
              <a:t>presents his</a:t>
            </a:r>
            <a:r>
              <a:rPr sz="2400" spc="-40" dirty="0">
                <a:solidFill>
                  <a:srgbClr val="00A0AF"/>
                </a:solidFill>
                <a:latin typeface="Franklin Gothic Medium"/>
                <a:cs typeface="Franklin Gothic Medium"/>
              </a:rPr>
              <a:t> </a:t>
            </a:r>
            <a:r>
              <a:rPr sz="2400" dirty="0">
                <a:solidFill>
                  <a:srgbClr val="00A0AF"/>
                </a:solidFill>
                <a:latin typeface="Franklin Gothic Medium"/>
                <a:cs typeface="Franklin Gothic Medium"/>
              </a:rPr>
              <a:t>logic:</a:t>
            </a:r>
            <a:endParaRPr sz="2400" dirty="0">
              <a:latin typeface="Franklin Gothic Medium"/>
              <a:cs typeface="Franklin Gothic Medium"/>
            </a:endParaRPr>
          </a:p>
          <a:p>
            <a:pPr marL="356870" marR="1175385">
              <a:lnSpc>
                <a:spcPts val="2070"/>
              </a:lnSpc>
              <a:spcBef>
                <a:spcPts val="2290"/>
              </a:spcBef>
            </a:pPr>
            <a:r>
              <a:rPr sz="2000" spc="-5" dirty="0">
                <a:solidFill>
                  <a:srgbClr val="3E3E3E"/>
                </a:solidFill>
                <a:latin typeface="Arial"/>
                <a:cs typeface="Arial"/>
              </a:rPr>
              <a:t>A </a:t>
            </a:r>
            <a:r>
              <a:rPr sz="2000" b="1" spc="-30" dirty="0">
                <a:solidFill>
                  <a:srgbClr val="3E3E3E"/>
                </a:solidFill>
                <a:latin typeface="Arial"/>
                <a:cs typeface="Arial"/>
              </a:rPr>
              <a:t>True </a:t>
            </a:r>
            <a:r>
              <a:rPr sz="2000" b="1" spc="-5" dirty="0">
                <a:solidFill>
                  <a:srgbClr val="3E3E3E"/>
                </a:solidFill>
                <a:latin typeface="Arial"/>
                <a:cs typeface="Arial"/>
              </a:rPr>
              <a:t>value </a:t>
            </a:r>
            <a:r>
              <a:rPr sz="2000" spc="-5" dirty="0">
                <a:solidFill>
                  <a:srgbClr val="3E3E3E"/>
                </a:solidFill>
                <a:latin typeface="Arial"/>
                <a:cs typeface="Arial"/>
              </a:rPr>
              <a:t>is </a:t>
            </a:r>
            <a:r>
              <a:rPr sz="2000" spc="-10" dirty="0">
                <a:solidFill>
                  <a:srgbClr val="3E3E3E"/>
                </a:solidFill>
                <a:latin typeface="Arial"/>
                <a:cs typeface="Arial"/>
              </a:rPr>
              <a:t>obtained </a:t>
            </a:r>
            <a:r>
              <a:rPr sz="2000" spc="-5" dirty="0">
                <a:solidFill>
                  <a:srgbClr val="3E3E3E"/>
                </a:solidFill>
                <a:latin typeface="Arial"/>
                <a:cs typeface="Arial"/>
              </a:rPr>
              <a:t>only by a </a:t>
            </a:r>
            <a:r>
              <a:rPr sz="2000" spc="-10" dirty="0">
                <a:solidFill>
                  <a:srgbClr val="3E3E3E"/>
                </a:solidFill>
                <a:latin typeface="Arial"/>
                <a:cs typeface="Arial"/>
              </a:rPr>
              <a:t>perfect  measurement.</a:t>
            </a:r>
            <a:endParaRPr sz="2000" dirty="0">
              <a:latin typeface="Arial"/>
              <a:cs typeface="Arial"/>
            </a:endParaRPr>
          </a:p>
          <a:p>
            <a:pPr>
              <a:lnSpc>
                <a:spcPct val="100000"/>
              </a:lnSpc>
            </a:pPr>
            <a:endParaRPr sz="2200" dirty="0">
              <a:latin typeface="Times New Roman"/>
              <a:cs typeface="Times New Roman"/>
            </a:endParaRPr>
          </a:p>
          <a:p>
            <a:pPr>
              <a:lnSpc>
                <a:spcPct val="100000"/>
              </a:lnSpc>
              <a:spcBef>
                <a:spcPts val="15"/>
              </a:spcBef>
            </a:pPr>
            <a:endParaRPr sz="2550" dirty="0">
              <a:latin typeface="Times New Roman"/>
              <a:cs typeface="Times New Roman"/>
            </a:endParaRPr>
          </a:p>
          <a:p>
            <a:pPr marL="356870">
              <a:lnSpc>
                <a:spcPct val="100000"/>
              </a:lnSpc>
            </a:pPr>
            <a:r>
              <a:rPr sz="2000" spc="-5" dirty="0">
                <a:solidFill>
                  <a:srgbClr val="3E3E3E"/>
                </a:solidFill>
                <a:latin typeface="Arial"/>
                <a:cs typeface="Arial"/>
              </a:rPr>
              <a:t>No measurement system is</a:t>
            </a:r>
            <a:r>
              <a:rPr sz="2000" spc="30" dirty="0">
                <a:solidFill>
                  <a:srgbClr val="3E3E3E"/>
                </a:solidFill>
                <a:latin typeface="Arial"/>
                <a:cs typeface="Arial"/>
              </a:rPr>
              <a:t> </a:t>
            </a:r>
            <a:r>
              <a:rPr sz="2000" spc="-5" dirty="0">
                <a:solidFill>
                  <a:srgbClr val="3E3E3E"/>
                </a:solidFill>
                <a:latin typeface="Arial"/>
                <a:cs typeface="Arial"/>
              </a:rPr>
              <a:t>perfect!</a:t>
            </a:r>
            <a:endParaRPr sz="2000" dirty="0">
              <a:latin typeface="Arial"/>
              <a:cs typeface="Arial"/>
            </a:endParaRPr>
          </a:p>
          <a:p>
            <a:pPr>
              <a:lnSpc>
                <a:spcPct val="100000"/>
              </a:lnSpc>
            </a:pPr>
            <a:endParaRPr sz="2200" dirty="0">
              <a:latin typeface="Times New Roman"/>
              <a:cs typeface="Times New Roman"/>
            </a:endParaRPr>
          </a:p>
          <a:p>
            <a:pPr>
              <a:lnSpc>
                <a:spcPct val="100000"/>
              </a:lnSpc>
              <a:spcBef>
                <a:spcPts val="30"/>
              </a:spcBef>
            </a:pPr>
            <a:endParaRPr sz="2850" dirty="0">
              <a:latin typeface="Times New Roman"/>
              <a:cs typeface="Times New Roman"/>
            </a:endParaRPr>
          </a:p>
          <a:p>
            <a:pPr marL="356870" marR="1611630">
              <a:lnSpc>
                <a:spcPts val="2070"/>
              </a:lnSpc>
            </a:pPr>
            <a:r>
              <a:rPr sz="2000" spc="-5" dirty="0">
                <a:solidFill>
                  <a:srgbClr val="3E3E3E"/>
                </a:solidFill>
                <a:latin typeface="Arial"/>
                <a:cs typeface="Arial"/>
              </a:rPr>
              <a:t>Therefore, we can never obtain a </a:t>
            </a:r>
            <a:r>
              <a:rPr sz="2000" b="1" spc="-10" dirty="0">
                <a:solidFill>
                  <a:srgbClr val="3E3E3E"/>
                </a:solidFill>
                <a:latin typeface="Arial"/>
                <a:cs typeface="Arial"/>
              </a:rPr>
              <a:t>true  value.</a:t>
            </a:r>
            <a:endParaRPr sz="2000" dirty="0">
              <a:latin typeface="Arial"/>
              <a:cs typeface="Arial"/>
            </a:endParaRPr>
          </a:p>
          <a:p>
            <a:pPr>
              <a:lnSpc>
                <a:spcPct val="100000"/>
              </a:lnSpc>
            </a:pPr>
            <a:endParaRPr sz="2200" dirty="0">
              <a:latin typeface="Times New Roman"/>
              <a:cs typeface="Times New Roman"/>
            </a:endParaRPr>
          </a:p>
          <a:p>
            <a:pPr>
              <a:lnSpc>
                <a:spcPct val="100000"/>
              </a:lnSpc>
              <a:spcBef>
                <a:spcPts val="15"/>
              </a:spcBef>
            </a:pPr>
            <a:endParaRPr sz="1950" dirty="0">
              <a:latin typeface="Times New Roman"/>
              <a:cs typeface="Times New Roman"/>
            </a:endParaRPr>
          </a:p>
          <a:p>
            <a:pPr marL="356870" marR="1160145">
              <a:lnSpc>
                <a:spcPts val="2070"/>
              </a:lnSpc>
              <a:spcBef>
                <a:spcPts val="5"/>
              </a:spcBef>
            </a:pPr>
            <a:r>
              <a:rPr sz="2000" spc="-5" dirty="0" smtClean="0">
                <a:solidFill>
                  <a:srgbClr val="3E3E3E"/>
                </a:solidFill>
                <a:latin typeface="Arial"/>
                <a:cs typeface="Arial"/>
              </a:rPr>
              <a:t>So</a:t>
            </a:r>
            <a:r>
              <a:rPr lang="en-US" sz="2000" spc="-5" dirty="0" smtClean="0">
                <a:solidFill>
                  <a:srgbClr val="3E3E3E"/>
                </a:solidFill>
                <a:latin typeface="Arial"/>
                <a:cs typeface="Arial"/>
              </a:rPr>
              <a:t>,</a:t>
            </a:r>
            <a:r>
              <a:rPr sz="2000" spc="-5" dirty="0" smtClean="0">
                <a:solidFill>
                  <a:srgbClr val="3E3E3E"/>
                </a:solidFill>
                <a:latin typeface="Arial"/>
                <a:cs typeface="Arial"/>
              </a:rPr>
              <a:t> </a:t>
            </a:r>
            <a:r>
              <a:rPr sz="2000" spc="-5" dirty="0">
                <a:solidFill>
                  <a:srgbClr val="3E3E3E"/>
                </a:solidFill>
                <a:latin typeface="Arial"/>
                <a:cs typeface="Arial"/>
              </a:rPr>
              <a:t>some </a:t>
            </a:r>
            <a:r>
              <a:rPr sz="2000" b="1" spc="-10" dirty="0">
                <a:solidFill>
                  <a:srgbClr val="3E3E3E"/>
                </a:solidFill>
                <a:latin typeface="Arial"/>
                <a:cs typeface="Arial"/>
              </a:rPr>
              <a:t>statistical </a:t>
            </a:r>
            <a:r>
              <a:rPr sz="2000" b="1" spc="-5" dirty="0">
                <a:solidFill>
                  <a:srgbClr val="3E3E3E"/>
                </a:solidFill>
                <a:latin typeface="Arial"/>
                <a:cs typeface="Arial"/>
              </a:rPr>
              <a:t>predicatability </a:t>
            </a:r>
            <a:r>
              <a:rPr sz="2000" spc="-5" dirty="0">
                <a:solidFill>
                  <a:srgbClr val="3E3E3E"/>
                </a:solidFill>
                <a:latin typeface="Arial"/>
                <a:cs typeface="Arial"/>
              </a:rPr>
              <a:t>must  be </a:t>
            </a:r>
            <a:r>
              <a:rPr sz="2000" spc="-10" dirty="0">
                <a:solidFill>
                  <a:srgbClr val="3E3E3E"/>
                </a:solidFill>
                <a:latin typeface="Arial"/>
                <a:cs typeface="Arial"/>
              </a:rPr>
              <a:t>provided </a:t>
            </a:r>
            <a:r>
              <a:rPr sz="2000" spc="-5" dirty="0">
                <a:solidFill>
                  <a:srgbClr val="3E3E3E"/>
                </a:solidFill>
                <a:latin typeface="Arial"/>
                <a:cs typeface="Arial"/>
              </a:rPr>
              <a:t>in a</a:t>
            </a:r>
            <a:r>
              <a:rPr sz="2000" spc="10" dirty="0">
                <a:solidFill>
                  <a:srgbClr val="3E3E3E"/>
                </a:solidFill>
                <a:latin typeface="Arial"/>
                <a:cs typeface="Arial"/>
              </a:rPr>
              <a:t> </a:t>
            </a:r>
            <a:r>
              <a:rPr sz="2000" spc="-10" dirty="0">
                <a:solidFill>
                  <a:srgbClr val="3E3E3E"/>
                </a:solidFill>
                <a:latin typeface="Arial"/>
                <a:cs typeface="Arial"/>
              </a:rPr>
              <a:t>measurement.</a:t>
            </a:r>
            <a:endParaRPr sz="2000" dirty="0">
              <a:latin typeface="Arial"/>
              <a:cs typeface="Arial"/>
            </a:endParaRPr>
          </a:p>
        </p:txBody>
      </p:sp>
      <p:sp>
        <p:nvSpPr>
          <p:cNvPr id="19" name="object 19"/>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20" name="Picture 19"/>
          <p:cNvPicPr>
            <a:picLocks noChangeAspect="1"/>
          </p:cNvPicPr>
          <p:nvPr/>
        </p:nvPicPr>
        <p:blipFill>
          <a:blip r:embed="rId13"/>
          <a:stretch>
            <a:fillRect/>
          </a:stretch>
        </p:blipFill>
        <p:spPr>
          <a:xfrm>
            <a:off x="3962400" y="6238576"/>
            <a:ext cx="917491" cy="955108"/>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6553200" y="2295905"/>
            <a:ext cx="2414905" cy="1934845"/>
          </a:xfrm>
          <a:custGeom>
            <a:avLst/>
            <a:gdLst/>
            <a:ahLst/>
            <a:cxnLst/>
            <a:rect l="l" t="t" r="r" b="b"/>
            <a:pathLst>
              <a:path w="2414904" h="1934845">
                <a:moveTo>
                  <a:pt x="2414777" y="1610867"/>
                </a:moveTo>
                <a:lnTo>
                  <a:pt x="1901189" y="108965"/>
                </a:lnTo>
                <a:lnTo>
                  <a:pt x="1844801" y="22859"/>
                </a:lnTo>
                <a:lnTo>
                  <a:pt x="1128521" y="0"/>
                </a:lnTo>
                <a:lnTo>
                  <a:pt x="361949" y="7619"/>
                </a:lnTo>
                <a:lnTo>
                  <a:pt x="268985" y="68579"/>
                </a:lnTo>
                <a:lnTo>
                  <a:pt x="18287" y="1487423"/>
                </a:lnTo>
                <a:lnTo>
                  <a:pt x="0" y="1671827"/>
                </a:lnTo>
                <a:lnTo>
                  <a:pt x="68579" y="1900427"/>
                </a:lnTo>
                <a:lnTo>
                  <a:pt x="2161793" y="1934717"/>
                </a:lnTo>
                <a:lnTo>
                  <a:pt x="2311145" y="1908047"/>
                </a:lnTo>
                <a:lnTo>
                  <a:pt x="2414777" y="1610867"/>
                </a:lnTo>
                <a:close/>
              </a:path>
            </a:pathLst>
          </a:custGeom>
          <a:solidFill>
            <a:srgbClr val="C2FAE3"/>
          </a:solidFill>
        </p:spPr>
        <p:txBody>
          <a:bodyPr wrap="square" lIns="0" tIns="0" rIns="0" bIns="0" rtlCol="0"/>
          <a:lstStyle/>
          <a:p>
            <a:endParaRPr/>
          </a:p>
        </p:txBody>
      </p:sp>
      <p:sp>
        <p:nvSpPr>
          <p:cNvPr id="4" name="object 4"/>
          <p:cNvSpPr/>
          <p:nvPr/>
        </p:nvSpPr>
        <p:spPr>
          <a:xfrm>
            <a:off x="6601968" y="2345435"/>
            <a:ext cx="2276475" cy="1572895"/>
          </a:xfrm>
          <a:custGeom>
            <a:avLst/>
            <a:gdLst/>
            <a:ahLst/>
            <a:cxnLst/>
            <a:rect l="l" t="t" r="r" b="b"/>
            <a:pathLst>
              <a:path w="2276475" h="1572895">
                <a:moveTo>
                  <a:pt x="2276094" y="1572767"/>
                </a:moveTo>
                <a:lnTo>
                  <a:pt x="1780794" y="22859"/>
                </a:lnTo>
                <a:lnTo>
                  <a:pt x="288798" y="0"/>
                </a:lnTo>
                <a:lnTo>
                  <a:pt x="0" y="1559814"/>
                </a:lnTo>
                <a:lnTo>
                  <a:pt x="2276094" y="1572767"/>
                </a:lnTo>
                <a:close/>
              </a:path>
            </a:pathLst>
          </a:custGeom>
          <a:solidFill>
            <a:srgbClr val="000000"/>
          </a:solidFill>
        </p:spPr>
        <p:txBody>
          <a:bodyPr wrap="square" lIns="0" tIns="0" rIns="0" bIns="0" rtlCol="0"/>
          <a:lstStyle/>
          <a:p>
            <a:endParaRPr/>
          </a:p>
        </p:txBody>
      </p:sp>
      <p:sp>
        <p:nvSpPr>
          <p:cNvPr id="5" name="object 5"/>
          <p:cNvSpPr/>
          <p:nvPr/>
        </p:nvSpPr>
        <p:spPr>
          <a:xfrm>
            <a:off x="6606540" y="3960114"/>
            <a:ext cx="2262505" cy="205740"/>
          </a:xfrm>
          <a:custGeom>
            <a:avLst/>
            <a:gdLst/>
            <a:ahLst/>
            <a:cxnLst/>
            <a:rect l="l" t="t" r="r" b="b"/>
            <a:pathLst>
              <a:path w="2262504" h="205739">
                <a:moveTo>
                  <a:pt x="2262378" y="0"/>
                </a:moveTo>
                <a:lnTo>
                  <a:pt x="0" y="0"/>
                </a:lnTo>
                <a:lnTo>
                  <a:pt x="42672" y="163830"/>
                </a:lnTo>
                <a:lnTo>
                  <a:pt x="2236470" y="205739"/>
                </a:lnTo>
                <a:lnTo>
                  <a:pt x="2262378" y="0"/>
                </a:lnTo>
                <a:close/>
              </a:path>
            </a:pathLst>
          </a:custGeom>
          <a:solidFill>
            <a:srgbClr val="000000"/>
          </a:solidFill>
        </p:spPr>
        <p:txBody>
          <a:bodyPr wrap="square" lIns="0" tIns="0" rIns="0" bIns="0" rtlCol="0"/>
          <a:lstStyle/>
          <a:p>
            <a:endParaRPr/>
          </a:p>
        </p:txBody>
      </p:sp>
      <p:sp>
        <p:nvSpPr>
          <p:cNvPr id="6" name="object 6"/>
          <p:cNvSpPr/>
          <p:nvPr/>
        </p:nvSpPr>
        <p:spPr>
          <a:xfrm>
            <a:off x="6704838" y="2406395"/>
            <a:ext cx="1967483" cy="1344168"/>
          </a:xfrm>
          <a:prstGeom prst="rect">
            <a:avLst/>
          </a:prstGeom>
          <a:blipFill>
            <a:blip r:embed="rId3" cstate="print"/>
            <a:stretch>
              <a:fillRect/>
            </a:stretch>
          </a:blipFill>
        </p:spPr>
        <p:txBody>
          <a:bodyPr wrap="square" lIns="0" tIns="0" rIns="0" bIns="0" rtlCol="0"/>
          <a:lstStyle/>
          <a:p>
            <a:endParaRPr/>
          </a:p>
        </p:txBody>
      </p:sp>
      <p:sp>
        <p:nvSpPr>
          <p:cNvPr id="7" name="object 7"/>
          <p:cNvSpPr/>
          <p:nvPr/>
        </p:nvSpPr>
        <p:spPr>
          <a:xfrm>
            <a:off x="6609588" y="4040123"/>
            <a:ext cx="2250440" cy="86360"/>
          </a:xfrm>
          <a:custGeom>
            <a:avLst/>
            <a:gdLst/>
            <a:ahLst/>
            <a:cxnLst/>
            <a:rect l="l" t="t" r="r" b="b"/>
            <a:pathLst>
              <a:path w="2250440" h="86360">
                <a:moveTo>
                  <a:pt x="2250186" y="6095"/>
                </a:moveTo>
                <a:lnTo>
                  <a:pt x="0" y="0"/>
                </a:lnTo>
                <a:lnTo>
                  <a:pt x="12192" y="41910"/>
                </a:lnTo>
                <a:lnTo>
                  <a:pt x="2241042" y="86105"/>
                </a:lnTo>
                <a:lnTo>
                  <a:pt x="2250186" y="6095"/>
                </a:lnTo>
                <a:close/>
              </a:path>
            </a:pathLst>
          </a:custGeom>
          <a:solidFill>
            <a:srgbClr val="FFFFFF"/>
          </a:solidFill>
        </p:spPr>
        <p:txBody>
          <a:bodyPr wrap="square" lIns="0" tIns="0" rIns="0" bIns="0" rtlCol="0"/>
          <a:lstStyle/>
          <a:p>
            <a:endParaRPr/>
          </a:p>
        </p:txBody>
      </p:sp>
      <p:sp>
        <p:nvSpPr>
          <p:cNvPr id="8" name="object 8"/>
          <p:cNvSpPr txBox="1">
            <a:spLocks noGrp="1"/>
          </p:cNvSpPr>
          <p:nvPr>
            <p:ph type="title"/>
          </p:nvPr>
        </p:nvSpPr>
        <p:spPr>
          <a:xfrm>
            <a:off x="901700" y="735583"/>
            <a:ext cx="7954009" cy="574040"/>
          </a:xfrm>
          <a:prstGeom prst="rect">
            <a:avLst/>
          </a:prstGeom>
        </p:spPr>
        <p:txBody>
          <a:bodyPr vert="horz" wrap="square" lIns="0" tIns="12700" rIns="0" bIns="0" rtlCol="0">
            <a:spAutoFit/>
          </a:bodyPr>
          <a:lstStyle/>
          <a:p>
            <a:pPr marL="12700">
              <a:lnSpc>
                <a:spcPct val="100000"/>
              </a:lnSpc>
              <a:spcBef>
                <a:spcPts val="100"/>
              </a:spcBef>
            </a:pPr>
            <a:r>
              <a:rPr sz="3600" spc="-5" dirty="0"/>
              <a:t>What </a:t>
            </a:r>
            <a:r>
              <a:rPr sz="3600" dirty="0"/>
              <a:t>is Measurement </a:t>
            </a:r>
            <a:r>
              <a:rPr sz="3600" spc="5" dirty="0"/>
              <a:t>Uncertainty</a:t>
            </a:r>
            <a:r>
              <a:rPr sz="3600" spc="-85" dirty="0"/>
              <a:t> </a:t>
            </a:r>
            <a:r>
              <a:rPr sz="3600" spc="-5" dirty="0"/>
              <a:t>(MU)?</a:t>
            </a:r>
            <a:endParaRPr sz="3600"/>
          </a:p>
        </p:txBody>
      </p:sp>
      <p:sp>
        <p:nvSpPr>
          <p:cNvPr id="9" name="object 9"/>
          <p:cNvSpPr txBox="1"/>
          <p:nvPr/>
        </p:nvSpPr>
        <p:spPr>
          <a:xfrm>
            <a:off x="916939" y="1776475"/>
            <a:ext cx="4997450" cy="3455035"/>
          </a:xfrm>
          <a:prstGeom prst="rect">
            <a:avLst/>
          </a:prstGeom>
        </p:spPr>
        <p:txBody>
          <a:bodyPr vert="horz" wrap="square" lIns="0" tIns="88900" rIns="0" bIns="0" rtlCol="0">
            <a:spAutoFit/>
          </a:bodyPr>
          <a:lstStyle/>
          <a:p>
            <a:pPr marL="354965" marR="6350" indent="-342265">
              <a:lnSpc>
                <a:spcPct val="80000"/>
              </a:lnSpc>
              <a:spcBef>
                <a:spcPts val="700"/>
              </a:spcBef>
              <a:buChar char="•"/>
              <a:tabLst>
                <a:tab pos="354965" algn="l"/>
                <a:tab pos="355600" algn="l"/>
              </a:tabLst>
            </a:pPr>
            <a:r>
              <a:rPr sz="2500" spc="-5" dirty="0">
                <a:solidFill>
                  <a:srgbClr val="1E1E1E"/>
                </a:solidFill>
                <a:latin typeface="Arial"/>
                <a:cs typeface="Arial"/>
              </a:rPr>
              <a:t>MU is </a:t>
            </a:r>
            <a:r>
              <a:rPr sz="2500" dirty="0">
                <a:solidFill>
                  <a:srgbClr val="1E1E1E"/>
                </a:solidFill>
                <a:latin typeface="Arial"/>
                <a:cs typeface="Arial"/>
              </a:rPr>
              <a:t>the doubt that exists</a:t>
            </a:r>
            <a:r>
              <a:rPr sz="2500" spc="-75" dirty="0">
                <a:solidFill>
                  <a:srgbClr val="1E1E1E"/>
                </a:solidFill>
                <a:latin typeface="Arial"/>
                <a:cs typeface="Arial"/>
              </a:rPr>
              <a:t> </a:t>
            </a:r>
            <a:r>
              <a:rPr sz="2500" dirty="0">
                <a:solidFill>
                  <a:srgbClr val="1E1E1E"/>
                </a:solidFill>
                <a:latin typeface="Arial"/>
                <a:cs typeface="Arial"/>
              </a:rPr>
              <a:t>about  the result </a:t>
            </a:r>
            <a:r>
              <a:rPr sz="2500" spc="-5" dirty="0">
                <a:solidFill>
                  <a:srgbClr val="1E1E1E"/>
                </a:solidFill>
                <a:latin typeface="Arial"/>
                <a:cs typeface="Arial"/>
              </a:rPr>
              <a:t>of any</a:t>
            </a:r>
            <a:r>
              <a:rPr sz="2500" spc="-35" dirty="0">
                <a:solidFill>
                  <a:srgbClr val="1E1E1E"/>
                </a:solidFill>
                <a:latin typeface="Arial"/>
                <a:cs typeface="Arial"/>
              </a:rPr>
              <a:t> </a:t>
            </a:r>
            <a:r>
              <a:rPr sz="2500" dirty="0">
                <a:solidFill>
                  <a:srgbClr val="1E1E1E"/>
                </a:solidFill>
                <a:latin typeface="Arial"/>
                <a:cs typeface="Arial"/>
              </a:rPr>
              <a:t>measurement.</a:t>
            </a:r>
            <a:endParaRPr sz="2500">
              <a:latin typeface="Arial"/>
              <a:cs typeface="Arial"/>
            </a:endParaRPr>
          </a:p>
          <a:p>
            <a:pPr marL="354965" marR="5080" indent="-342265">
              <a:lnSpc>
                <a:spcPct val="80000"/>
              </a:lnSpc>
              <a:spcBef>
                <a:spcPts val="1200"/>
              </a:spcBef>
              <a:buChar char="•"/>
              <a:tabLst>
                <a:tab pos="354965" algn="l"/>
                <a:tab pos="355600" algn="l"/>
              </a:tabLst>
            </a:pPr>
            <a:r>
              <a:rPr sz="2500" spc="-80" dirty="0">
                <a:solidFill>
                  <a:srgbClr val="1E1E1E"/>
                </a:solidFill>
                <a:latin typeface="Arial"/>
                <a:cs typeface="Arial"/>
              </a:rPr>
              <a:t>You </a:t>
            </a:r>
            <a:r>
              <a:rPr sz="2500" spc="-5" dirty="0">
                <a:solidFill>
                  <a:srgbClr val="1E1E1E"/>
                </a:solidFill>
                <a:latin typeface="Arial"/>
                <a:cs typeface="Arial"/>
              </a:rPr>
              <a:t>might </a:t>
            </a:r>
            <a:r>
              <a:rPr sz="2500" dirty="0">
                <a:solidFill>
                  <a:srgbClr val="1E1E1E"/>
                </a:solidFill>
                <a:latin typeface="Arial"/>
                <a:cs typeface="Arial"/>
              </a:rPr>
              <a:t>think that </a:t>
            </a:r>
            <a:r>
              <a:rPr sz="2500" spc="-5" dirty="0">
                <a:solidFill>
                  <a:srgbClr val="1E1E1E"/>
                </a:solidFill>
                <a:latin typeface="Arial"/>
                <a:cs typeface="Arial"/>
              </a:rPr>
              <a:t>well-made  </a:t>
            </a:r>
            <a:r>
              <a:rPr sz="2500" dirty="0">
                <a:solidFill>
                  <a:srgbClr val="1E1E1E"/>
                </a:solidFill>
                <a:latin typeface="Arial"/>
                <a:cs typeface="Arial"/>
              </a:rPr>
              <a:t>rulers, thermometers, </a:t>
            </a:r>
            <a:r>
              <a:rPr sz="2500" spc="-5" dirty="0">
                <a:solidFill>
                  <a:srgbClr val="1E1E1E"/>
                </a:solidFill>
                <a:latin typeface="Arial"/>
                <a:cs typeface="Arial"/>
              </a:rPr>
              <a:t>and</a:t>
            </a:r>
            <a:r>
              <a:rPr sz="2500" spc="-70" dirty="0">
                <a:solidFill>
                  <a:srgbClr val="1E1E1E"/>
                </a:solidFill>
                <a:latin typeface="Arial"/>
                <a:cs typeface="Arial"/>
              </a:rPr>
              <a:t> </a:t>
            </a:r>
            <a:r>
              <a:rPr sz="2500" dirty="0">
                <a:solidFill>
                  <a:srgbClr val="1E1E1E"/>
                </a:solidFill>
                <a:latin typeface="Arial"/>
                <a:cs typeface="Arial"/>
              </a:rPr>
              <a:t>scales  </a:t>
            </a:r>
            <a:r>
              <a:rPr sz="2500" spc="-5" dirty="0">
                <a:solidFill>
                  <a:srgbClr val="1E1E1E"/>
                </a:solidFill>
                <a:latin typeface="Arial"/>
                <a:cs typeface="Arial"/>
              </a:rPr>
              <a:t>always give the right </a:t>
            </a:r>
            <a:r>
              <a:rPr sz="2500" spc="-25" dirty="0">
                <a:solidFill>
                  <a:srgbClr val="1E1E1E"/>
                </a:solidFill>
                <a:latin typeface="Arial"/>
                <a:cs typeface="Arial"/>
              </a:rPr>
              <a:t>answer. </a:t>
            </a:r>
            <a:r>
              <a:rPr sz="2500" spc="-5" dirty="0">
                <a:solidFill>
                  <a:srgbClr val="1E1E1E"/>
                </a:solidFill>
                <a:latin typeface="Arial"/>
                <a:cs typeface="Arial"/>
              </a:rPr>
              <a:t>But  </a:t>
            </a:r>
            <a:r>
              <a:rPr sz="2500" dirty="0">
                <a:solidFill>
                  <a:srgbClr val="1E1E1E"/>
                </a:solidFill>
                <a:latin typeface="Arial"/>
                <a:cs typeface="Arial"/>
              </a:rPr>
              <a:t>for </a:t>
            </a:r>
            <a:r>
              <a:rPr sz="2500" spc="-5" dirty="0">
                <a:solidFill>
                  <a:srgbClr val="1E1E1E"/>
                </a:solidFill>
                <a:latin typeface="Arial"/>
                <a:cs typeface="Arial"/>
              </a:rPr>
              <a:t>every </a:t>
            </a:r>
            <a:r>
              <a:rPr sz="2500" dirty="0">
                <a:solidFill>
                  <a:srgbClr val="1E1E1E"/>
                </a:solidFill>
                <a:latin typeface="Arial"/>
                <a:cs typeface="Arial"/>
              </a:rPr>
              <a:t>measurement - </a:t>
            </a:r>
            <a:r>
              <a:rPr sz="2500" spc="-5" dirty="0">
                <a:solidFill>
                  <a:srgbClr val="1E1E1E"/>
                </a:solidFill>
                <a:latin typeface="Arial"/>
                <a:cs typeface="Arial"/>
              </a:rPr>
              <a:t>even  </a:t>
            </a:r>
            <a:r>
              <a:rPr sz="2500" dirty="0">
                <a:solidFill>
                  <a:srgbClr val="1E1E1E"/>
                </a:solidFill>
                <a:latin typeface="Arial"/>
                <a:cs typeface="Arial"/>
              </a:rPr>
              <a:t>the most careful one - there is  </a:t>
            </a:r>
            <a:r>
              <a:rPr sz="2500" spc="-5" dirty="0">
                <a:solidFill>
                  <a:srgbClr val="1E1E1E"/>
                </a:solidFill>
                <a:latin typeface="Arial"/>
                <a:cs typeface="Arial"/>
              </a:rPr>
              <a:t>always </a:t>
            </a:r>
            <a:r>
              <a:rPr sz="2500" dirty="0">
                <a:solidFill>
                  <a:srgbClr val="1E1E1E"/>
                </a:solidFill>
                <a:latin typeface="Arial"/>
                <a:cs typeface="Arial"/>
              </a:rPr>
              <a:t>a </a:t>
            </a:r>
            <a:r>
              <a:rPr sz="2500" spc="-5" dirty="0">
                <a:solidFill>
                  <a:srgbClr val="1E1E1E"/>
                </a:solidFill>
                <a:latin typeface="Arial"/>
                <a:cs typeface="Arial"/>
              </a:rPr>
              <a:t>margin of</a:t>
            </a:r>
            <a:r>
              <a:rPr sz="2500" spc="-30" dirty="0">
                <a:solidFill>
                  <a:srgbClr val="1E1E1E"/>
                </a:solidFill>
                <a:latin typeface="Arial"/>
                <a:cs typeface="Arial"/>
              </a:rPr>
              <a:t> </a:t>
            </a:r>
            <a:r>
              <a:rPr sz="2500" spc="-5" dirty="0">
                <a:solidFill>
                  <a:srgbClr val="1E1E1E"/>
                </a:solidFill>
                <a:latin typeface="Arial"/>
                <a:cs typeface="Arial"/>
              </a:rPr>
              <a:t>doubt.</a:t>
            </a:r>
            <a:endParaRPr sz="2500">
              <a:latin typeface="Arial"/>
              <a:cs typeface="Arial"/>
            </a:endParaRPr>
          </a:p>
          <a:p>
            <a:pPr marL="354965" marR="170180" indent="-342265">
              <a:lnSpc>
                <a:spcPct val="80000"/>
              </a:lnSpc>
              <a:spcBef>
                <a:spcPts val="1200"/>
              </a:spcBef>
              <a:buChar char="•"/>
              <a:tabLst>
                <a:tab pos="354965" algn="l"/>
                <a:tab pos="355600" algn="l"/>
                <a:tab pos="2966085" algn="l"/>
              </a:tabLst>
            </a:pPr>
            <a:r>
              <a:rPr sz="2500" spc="-5" dirty="0">
                <a:latin typeface="Arial"/>
                <a:cs typeface="Arial"/>
              </a:rPr>
              <a:t>This is expressed </a:t>
            </a:r>
            <a:r>
              <a:rPr sz="2500" dirty="0">
                <a:latin typeface="Arial"/>
                <a:cs typeface="Arial"/>
              </a:rPr>
              <a:t>in </a:t>
            </a:r>
            <a:r>
              <a:rPr sz="2500" spc="-5" dirty="0">
                <a:latin typeface="Arial"/>
                <a:cs typeface="Arial"/>
              </a:rPr>
              <a:t>our  </a:t>
            </a:r>
            <a:r>
              <a:rPr sz="2500" dirty="0">
                <a:latin typeface="Arial"/>
                <a:cs typeface="Arial"/>
              </a:rPr>
              <a:t>everyday</a:t>
            </a:r>
            <a:r>
              <a:rPr sz="2500" spc="-15" dirty="0">
                <a:latin typeface="Arial"/>
                <a:cs typeface="Arial"/>
              </a:rPr>
              <a:t> </a:t>
            </a:r>
            <a:r>
              <a:rPr sz="2500" dirty="0">
                <a:latin typeface="Arial"/>
                <a:cs typeface="Arial"/>
              </a:rPr>
              <a:t>lives</a:t>
            </a:r>
            <a:r>
              <a:rPr sz="2500" spc="-15" dirty="0">
                <a:latin typeface="Arial"/>
                <a:cs typeface="Arial"/>
              </a:rPr>
              <a:t> </a:t>
            </a:r>
            <a:r>
              <a:rPr sz="2500" dirty="0">
                <a:latin typeface="Arial"/>
                <a:cs typeface="Arial"/>
              </a:rPr>
              <a:t>as	'give or</a:t>
            </a:r>
            <a:r>
              <a:rPr sz="2500" spc="-100" dirty="0">
                <a:latin typeface="Arial"/>
                <a:cs typeface="Arial"/>
              </a:rPr>
              <a:t> </a:t>
            </a:r>
            <a:r>
              <a:rPr sz="2500" dirty="0">
                <a:latin typeface="Arial"/>
                <a:cs typeface="Arial"/>
              </a:rPr>
              <a:t>take'.</a:t>
            </a:r>
            <a:endParaRPr sz="2500">
              <a:latin typeface="Arial"/>
              <a:cs typeface="Arial"/>
            </a:endParaRPr>
          </a:p>
        </p:txBody>
      </p:sp>
      <p:sp>
        <p:nvSpPr>
          <p:cNvPr id="10" name="object 10"/>
          <p:cNvSpPr txBox="1"/>
          <p:nvPr/>
        </p:nvSpPr>
        <p:spPr>
          <a:xfrm>
            <a:off x="6555740" y="4423664"/>
            <a:ext cx="2661285" cy="939800"/>
          </a:xfrm>
          <a:prstGeom prst="rect">
            <a:avLst/>
          </a:prstGeom>
        </p:spPr>
        <p:txBody>
          <a:bodyPr vert="horz" wrap="square" lIns="0" tIns="12065" rIns="0" bIns="0" rtlCol="0">
            <a:spAutoFit/>
          </a:bodyPr>
          <a:lstStyle/>
          <a:p>
            <a:pPr marL="12700" marR="5080">
              <a:lnSpc>
                <a:spcPct val="100000"/>
              </a:lnSpc>
              <a:spcBef>
                <a:spcPts val="95"/>
              </a:spcBef>
            </a:pPr>
            <a:r>
              <a:rPr sz="2000" spc="-5" dirty="0">
                <a:latin typeface="Arial"/>
                <a:cs typeface="Arial"/>
              </a:rPr>
              <a:t>My cat </a:t>
            </a:r>
            <a:r>
              <a:rPr sz="2000" spc="-10" dirty="0">
                <a:latin typeface="Arial"/>
                <a:cs typeface="Arial"/>
              </a:rPr>
              <a:t>weighs twelve  pounds, </a:t>
            </a:r>
            <a:r>
              <a:rPr sz="2000" spc="-5" dirty="0">
                <a:latin typeface="Arial"/>
                <a:cs typeface="Arial"/>
              </a:rPr>
              <a:t>give or take </a:t>
            </a:r>
            <a:r>
              <a:rPr sz="2000" spc="-10" dirty="0">
                <a:latin typeface="Arial"/>
                <a:cs typeface="Arial"/>
              </a:rPr>
              <a:t>an  ounce </a:t>
            </a:r>
            <a:r>
              <a:rPr sz="2000" spc="-5" dirty="0">
                <a:latin typeface="Arial"/>
                <a:cs typeface="Arial"/>
              </a:rPr>
              <a:t>or</a:t>
            </a:r>
            <a:r>
              <a:rPr sz="2000" spc="-10" dirty="0">
                <a:latin typeface="Arial"/>
                <a:cs typeface="Arial"/>
              </a:rPr>
              <a:t> two.</a:t>
            </a:r>
            <a:endParaRPr sz="2000">
              <a:latin typeface="Arial"/>
              <a:cs typeface="Arial"/>
            </a:endParaRPr>
          </a:p>
        </p:txBody>
      </p:sp>
      <p:sp>
        <p:nvSpPr>
          <p:cNvPr id="11" name="object 11"/>
          <p:cNvSpPr/>
          <p:nvPr/>
        </p:nvSpPr>
        <p:spPr>
          <a:xfrm>
            <a:off x="6553200" y="1699260"/>
            <a:ext cx="2139696" cy="1627632"/>
          </a:xfrm>
          <a:prstGeom prst="rect">
            <a:avLst/>
          </a:prstGeom>
          <a:blipFill>
            <a:blip r:embed="rId4" cstate="print"/>
            <a:stretch>
              <a:fillRect/>
            </a:stretch>
          </a:blipFill>
        </p:spPr>
        <p:txBody>
          <a:bodyPr wrap="square" lIns="0" tIns="0" rIns="0" bIns="0" rtlCol="0"/>
          <a:lstStyle/>
          <a:p>
            <a:endParaRPr/>
          </a:p>
        </p:txBody>
      </p:sp>
      <p:sp>
        <p:nvSpPr>
          <p:cNvPr id="12" name="object 12"/>
          <p:cNvSpPr/>
          <p:nvPr/>
        </p:nvSpPr>
        <p:spPr>
          <a:xfrm>
            <a:off x="6851904" y="3290315"/>
            <a:ext cx="1816607" cy="77723"/>
          </a:xfrm>
          <a:prstGeom prst="rect">
            <a:avLst/>
          </a:prstGeom>
          <a:blipFill>
            <a:blip r:embed="rId5" cstate="print"/>
            <a:stretch>
              <a:fillRect/>
            </a:stretch>
          </a:blipFill>
        </p:spPr>
        <p:txBody>
          <a:bodyPr wrap="square" lIns="0" tIns="0" rIns="0" bIns="0" rtlCol="0"/>
          <a:lstStyle/>
          <a:p>
            <a:endParaRPr/>
          </a:p>
        </p:txBody>
      </p:sp>
      <p:sp>
        <p:nvSpPr>
          <p:cNvPr id="13" name="object 13"/>
          <p:cNvSpPr/>
          <p:nvPr/>
        </p:nvSpPr>
        <p:spPr>
          <a:xfrm>
            <a:off x="6827519" y="3331464"/>
            <a:ext cx="1877567" cy="397002"/>
          </a:xfrm>
          <a:prstGeom prst="rect">
            <a:avLst/>
          </a:prstGeom>
          <a:blipFill>
            <a:blip r:embed="rId6" cstate="print"/>
            <a:stretch>
              <a:fillRect/>
            </a:stretch>
          </a:blipFill>
        </p:spPr>
        <p:txBody>
          <a:bodyPr wrap="square" lIns="0" tIns="0" rIns="0" bIns="0" rtlCol="0"/>
          <a:lstStyle/>
          <a:p>
            <a:endParaRPr/>
          </a:p>
        </p:txBody>
      </p:sp>
      <p:sp>
        <p:nvSpPr>
          <p:cNvPr id="14" name="object 1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15" name="Picture 14"/>
          <p:cNvPicPr>
            <a:picLocks noChangeAspect="1"/>
          </p:cNvPicPr>
          <p:nvPr/>
        </p:nvPicPr>
        <p:blipFill>
          <a:blip r:embed="rId7"/>
          <a:stretch>
            <a:fillRect/>
          </a:stretch>
        </p:blipFill>
        <p:spPr>
          <a:xfrm>
            <a:off x="3962400" y="6238576"/>
            <a:ext cx="917491" cy="955108"/>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06017" y="6323838"/>
            <a:ext cx="965453" cy="66446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2461" y="734060"/>
            <a:ext cx="3009900" cy="635635"/>
          </a:xfrm>
          <a:prstGeom prst="rect">
            <a:avLst/>
          </a:prstGeom>
        </p:spPr>
        <p:txBody>
          <a:bodyPr vert="horz" wrap="square" lIns="0" tIns="12700" rIns="0" bIns="0" rtlCol="0">
            <a:spAutoFit/>
          </a:bodyPr>
          <a:lstStyle/>
          <a:p>
            <a:pPr marL="12700">
              <a:lnSpc>
                <a:spcPct val="100000"/>
              </a:lnSpc>
              <a:spcBef>
                <a:spcPts val="100"/>
              </a:spcBef>
            </a:pPr>
            <a:r>
              <a:rPr spc="-5" dirty="0"/>
              <a:t>Think </a:t>
            </a:r>
            <a:r>
              <a:rPr dirty="0"/>
              <a:t>about</a:t>
            </a:r>
            <a:r>
              <a:rPr spc="-110" dirty="0"/>
              <a:t> </a:t>
            </a:r>
            <a:r>
              <a:rPr dirty="0"/>
              <a:t>it</a:t>
            </a:r>
          </a:p>
        </p:txBody>
      </p:sp>
      <p:sp>
        <p:nvSpPr>
          <p:cNvPr id="4" name="object 4"/>
          <p:cNvSpPr/>
          <p:nvPr/>
        </p:nvSpPr>
        <p:spPr>
          <a:xfrm>
            <a:off x="7045452" y="3875532"/>
            <a:ext cx="2403348" cy="2802636"/>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7287768" y="3877817"/>
            <a:ext cx="2117598" cy="2718054"/>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7045452" y="3875532"/>
            <a:ext cx="2403348" cy="2802636"/>
          </a:xfrm>
          <a:prstGeom prst="rect">
            <a:avLst/>
          </a:prstGeom>
          <a:blipFill>
            <a:blip r:embed="rId3" cstate="print"/>
            <a:stretch>
              <a:fillRect/>
            </a:stretch>
          </a:blipFill>
        </p:spPr>
        <p:txBody>
          <a:bodyPr wrap="square" lIns="0" tIns="0" rIns="0" bIns="0" rtlCol="0"/>
          <a:lstStyle/>
          <a:p>
            <a:endParaRPr/>
          </a:p>
        </p:txBody>
      </p:sp>
      <p:sp>
        <p:nvSpPr>
          <p:cNvPr id="7" name="object 7"/>
          <p:cNvSpPr/>
          <p:nvPr/>
        </p:nvSpPr>
        <p:spPr>
          <a:xfrm>
            <a:off x="7287768" y="3877817"/>
            <a:ext cx="2117598" cy="2718054"/>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760061" y="3054790"/>
            <a:ext cx="5944844" cy="735812"/>
          </a:xfrm>
          <a:prstGeom prst="rect">
            <a:avLst/>
          </a:prstGeom>
          <a:blipFill>
            <a:blip r:embed="rId5" cstate="print"/>
            <a:stretch>
              <a:fillRect/>
            </a:stretch>
          </a:blipFill>
        </p:spPr>
        <p:txBody>
          <a:bodyPr wrap="square" lIns="0" tIns="0" rIns="0" bIns="0" rtlCol="0"/>
          <a:lstStyle/>
          <a:p>
            <a:endParaRPr/>
          </a:p>
        </p:txBody>
      </p:sp>
      <p:sp>
        <p:nvSpPr>
          <p:cNvPr id="9" name="object 9"/>
          <p:cNvSpPr/>
          <p:nvPr/>
        </p:nvSpPr>
        <p:spPr>
          <a:xfrm>
            <a:off x="760061" y="3848449"/>
            <a:ext cx="5944844" cy="740314"/>
          </a:xfrm>
          <a:prstGeom prst="rect">
            <a:avLst/>
          </a:prstGeom>
          <a:blipFill>
            <a:blip r:embed="rId6" cstate="print"/>
            <a:stretch>
              <a:fillRect/>
            </a:stretch>
          </a:blipFill>
        </p:spPr>
        <p:txBody>
          <a:bodyPr wrap="square" lIns="0" tIns="0" rIns="0" bIns="0" rtlCol="0"/>
          <a:lstStyle/>
          <a:p>
            <a:endParaRPr/>
          </a:p>
        </p:txBody>
      </p:sp>
      <p:sp>
        <p:nvSpPr>
          <p:cNvPr id="10" name="object 10"/>
          <p:cNvSpPr txBox="1"/>
          <p:nvPr/>
        </p:nvSpPr>
        <p:spPr>
          <a:xfrm>
            <a:off x="858266" y="3910838"/>
            <a:ext cx="4907280" cy="564515"/>
          </a:xfrm>
          <a:prstGeom prst="rect">
            <a:avLst/>
          </a:prstGeom>
        </p:spPr>
        <p:txBody>
          <a:bodyPr vert="horz" wrap="square" lIns="0" tIns="55244" rIns="0" bIns="0" rtlCol="0">
            <a:spAutoFit/>
          </a:bodyPr>
          <a:lstStyle/>
          <a:p>
            <a:pPr marL="12700" marR="5080">
              <a:lnSpc>
                <a:spcPts val="1960"/>
              </a:lnSpc>
              <a:spcBef>
                <a:spcPts val="434"/>
              </a:spcBef>
            </a:pPr>
            <a:r>
              <a:rPr sz="1900" spc="-25" dirty="0">
                <a:solidFill>
                  <a:srgbClr val="1E1E1E"/>
                </a:solidFill>
                <a:latin typeface="Arial"/>
                <a:cs typeface="Arial"/>
              </a:rPr>
              <a:t>Test-where </a:t>
            </a:r>
            <a:r>
              <a:rPr sz="1900" dirty="0">
                <a:solidFill>
                  <a:srgbClr val="1E1E1E"/>
                </a:solidFill>
                <a:latin typeface="Arial"/>
                <a:cs typeface="Arial"/>
              </a:rPr>
              <a:t>the </a:t>
            </a:r>
            <a:r>
              <a:rPr sz="1900" spc="-5" dirty="0">
                <a:solidFill>
                  <a:srgbClr val="1E1E1E"/>
                </a:solidFill>
                <a:latin typeface="Arial"/>
                <a:cs typeface="Arial"/>
              </a:rPr>
              <a:t>uncertainty of measurement is  needed </a:t>
            </a:r>
            <a:r>
              <a:rPr sz="1900" dirty="0">
                <a:solidFill>
                  <a:srgbClr val="1E1E1E"/>
                </a:solidFill>
                <a:latin typeface="Arial"/>
                <a:cs typeface="Arial"/>
              </a:rPr>
              <a:t>to </a:t>
            </a:r>
            <a:r>
              <a:rPr sz="1900" spc="-5" dirty="0">
                <a:solidFill>
                  <a:srgbClr val="1E1E1E"/>
                </a:solidFill>
                <a:latin typeface="Arial"/>
                <a:cs typeface="Arial"/>
              </a:rPr>
              <a:t>determine pass or</a:t>
            </a:r>
            <a:r>
              <a:rPr sz="1900" spc="-30" dirty="0">
                <a:solidFill>
                  <a:srgbClr val="1E1E1E"/>
                </a:solidFill>
                <a:latin typeface="Arial"/>
                <a:cs typeface="Arial"/>
              </a:rPr>
              <a:t> </a:t>
            </a:r>
            <a:r>
              <a:rPr sz="1900" spc="-5" dirty="0">
                <a:solidFill>
                  <a:srgbClr val="1E1E1E"/>
                </a:solidFill>
                <a:latin typeface="Arial"/>
                <a:cs typeface="Arial"/>
              </a:rPr>
              <a:t>fail.</a:t>
            </a:r>
            <a:endParaRPr sz="1900">
              <a:latin typeface="Arial"/>
              <a:cs typeface="Arial"/>
            </a:endParaRPr>
          </a:p>
        </p:txBody>
      </p:sp>
      <p:sp>
        <p:nvSpPr>
          <p:cNvPr id="11" name="object 11"/>
          <p:cNvSpPr/>
          <p:nvPr/>
        </p:nvSpPr>
        <p:spPr>
          <a:xfrm>
            <a:off x="760061" y="4638234"/>
            <a:ext cx="5944844" cy="736561"/>
          </a:xfrm>
          <a:prstGeom prst="rect">
            <a:avLst/>
          </a:prstGeom>
          <a:blipFill>
            <a:blip r:embed="rId7" cstate="print"/>
            <a:stretch>
              <a:fillRect/>
            </a:stretch>
          </a:blipFill>
        </p:spPr>
        <p:txBody>
          <a:bodyPr wrap="square" lIns="0" tIns="0" rIns="0" bIns="0" rtlCol="0"/>
          <a:lstStyle/>
          <a:p>
            <a:endParaRPr/>
          </a:p>
        </p:txBody>
      </p:sp>
      <p:sp>
        <p:nvSpPr>
          <p:cNvPr id="12" name="object 12"/>
          <p:cNvSpPr txBox="1"/>
          <p:nvPr/>
        </p:nvSpPr>
        <p:spPr>
          <a:xfrm>
            <a:off x="6137776" y="4735089"/>
            <a:ext cx="187960" cy="269875"/>
          </a:xfrm>
          <a:prstGeom prst="rect">
            <a:avLst/>
          </a:prstGeom>
        </p:spPr>
        <p:txBody>
          <a:bodyPr vert="horz" wrap="square" lIns="0" tIns="0" rIns="0" bIns="0" rtlCol="0">
            <a:spAutoFit/>
          </a:bodyPr>
          <a:lstStyle/>
          <a:p>
            <a:pPr>
              <a:lnSpc>
                <a:spcPts val="2100"/>
              </a:lnSpc>
            </a:pPr>
            <a:r>
              <a:rPr sz="1900" spc="-5" dirty="0">
                <a:solidFill>
                  <a:srgbClr val="1E1E1E"/>
                </a:solidFill>
                <a:latin typeface="Arial"/>
                <a:cs typeface="Arial"/>
              </a:rPr>
              <a:t>ty</a:t>
            </a:r>
            <a:endParaRPr sz="1900">
              <a:latin typeface="Arial"/>
              <a:cs typeface="Arial"/>
            </a:endParaRPr>
          </a:p>
        </p:txBody>
      </p:sp>
      <p:sp>
        <p:nvSpPr>
          <p:cNvPr id="13" name="object 13"/>
          <p:cNvSpPr/>
          <p:nvPr/>
        </p:nvSpPr>
        <p:spPr>
          <a:xfrm>
            <a:off x="760061" y="5423507"/>
            <a:ext cx="5944844" cy="741072"/>
          </a:xfrm>
          <a:prstGeom prst="rect">
            <a:avLst/>
          </a:prstGeom>
          <a:blipFill>
            <a:blip r:embed="rId8" cstate="print"/>
            <a:stretch>
              <a:fillRect/>
            </a:stretch>
          </a:blipFill>
        </p:spPr>
        <p:txBody>
          <a:bodyPr wrap="square" lIns="0" tIns="0" rIns="0" bIns="0" rtlCol="0"/>
          <a:lstStyle/>
          <a:p>
            <a:endParaRPr/>
          </a:p>
        </p:txBody>
      </p:sp>
      <p:sp>
        <p:nvSpPr>
          <p:cNvPr id="14" name="object 14"/>
          <p:cNvSpPr txBox="1"/>
          <p:nvPr/>
        </p:nvSpPr>
        <p:spPr>
          <a:xfrm>
            <a:off x="858266" y="4699508"/>
            <a:ext cx="5542915" cy="1352550"/>
          </a:xfrm>
          <a:prstGeom prst="rect">
            <a:avLst/>
          </a:prstGeom>
        </p:spPr>
        <p:txBody>
          <a:bodyPr vert="horz" wrap="square" lIns="0" tIns="55244" rIns="0" bIns="0" rtlCol="0">
            <a:spAutoFit/>
          </a:bodyPr>
          <a:lstStyle/>
          <a:p>
            <a:pPr marL="12700" marR="255270">
              <a:lnSpc>
                <a:spcPts val="1960"/>
              </a:lnSpc>
              <a:spcBef>
                <a:spcPts val="434"/>
              </a:spcBef>
            </a:pPr>
            <a:r>
              <a:rPr sz="1900" spc="-5" dirty="0">
                <a:solidFill>
                  <a:srgbClr val="1E1E1E"/>
                </a:solidFill>
                <a:latin typeface="Arial"/>
                <a:cs typeface="Arial"/>
              </a:rPr>
              <a:t>Meet </a:t>
            </a:r>
            <a:r>
              <a:rPr sz="1900" dirty="0">
                <a:solidFill>
                  <a:srgbClr val="1E1E1E"/>
                </a:solidFill>
                <a:latin typeface="Arial"/>
                <a:cs typeface="Arial"/>
              </a:rPr>
              <a:t>a </a:t>
            </a:r>
            <a:r>
              <a:rPr sz="1900" spc="-20" dirty="0">
                <a:solidFill>
                  <a:srgbClr val="1E1E1E"/>
                </a:solidFill>
                <a:latin typeface="Arial"/>
                <a:cs typeface="Arial"/>
              </a:rPr>
              <a:t>Tolerance-you </a:t>
            </a:r>
            <a:r>
              <a:rPr sz="1900" spc="-5" dirty="0">
                <a:solidFill>
                  <a:srgbClr val="1E1E1E"/>
                </a:solidFill>
                <a:latin typeface="Arial"/>
                <a:cs typeface="Arial"/>
              </a:rPr>
              <a:t>have </a:t>
            </a:r>
            <a:r>
              <a:rPr sz="1900" dirty="0">
                <a:solidFill>
                  <a:srgbClr val="1E1E1E"/>
                </a:solidFill>
                <a:latin typeface="Arial"/>
                <a:cs typeface="Arial"/>
              </a:rPr>
              <a:t>to </a:t>
            </a:r>
            <a:r>
              <a:rPr sz="1900" spc="-5" dirty="0">
                <a:solidFill>
                  <a:srgbClr val="1E1E1E"/>
                </a:solidFill>
                <a:latin typeface="Arial"/>
                <a:cs typeface="Arial"/>
              </a:rPr>
              <a:t>know </a:t>
            </a:r>
            <a:r>
              <a:rPr sz="1900" dirty="0">
                <a:solidFill>
                  <a:srgbClr val="1E1E1E"/>
                </a:solidFill>
                <a:latin typeface="Arial"/>
                <a:cs typeface="Arial"/>
              </a:rPr>
              <a:t>the </a:t>
            </a:r>
            <a:r>
              <a:rPr sz="1900" spc="-5" dirty="0">
                <a:solidFill>
                  <a:srgbClr val="1E1E1E"/>
                </a:solidFill>
                <a:latin typeface="Arial"/>
                <a:cs typeface="Arial"/>
              </a:rPr>
              <a:t>uncertain  before you can decide if the tolerance is</a:t>
            </a:r>
            <a:r>
              <a:rPr sz="1900" spc="-20" dirty="0">
                <a:solidFill>
                  <a:srgbClr val="1E1E1E"/>
                </a:solidFill>
                <a:latin typeface="Arial"/>
                <a:cs typeface="Arial"/>
              </a:rPr>
              <a:t> </a:t>
            </a:r>
            <a:r>
              <a:rPr sz="1900" spc="-5" dirty="0">
                <a:solidFill>
                  <a:srgbClr val="1E1E1E"/>
                </a:solidFill>
                <a:latin typeface="Arial"/>
                <a:cs typeface="Arial"/>
              </a:rPr>
              <a:t>met.</a:t>
            </a:r>
            <a:endParaRPr sz="1900">
              <a:latin typeface="Arial"/>
              <a:cs typeface="Arial"/>
            </a:endParaRPr>
          </a:p>
          <a:p>
            <a:pPr>
              <a:lnSpc>
                <a:spcPct val="100000"/>
              </a:lnSpc>
              <a:spcBef>
                <a:spcPts val="40"/>
              </a:spcBef>
            </a:pPr>
            <a:endParaRPr sz="1950">
              <a:latin typeface="Times New Roman"/>
              <a:cs typeface="Times New Roman"/>
            </a:endParaRPr>
          </a:p>
          <a:p>
            <a:pPr marL="12700" marR="5080">
              <a:lnSpc>
                <a:spcPts val="1960"/>
              </a:lnSpc>
            </a:pPr>
            <a:r>
              <a:rPr sz="1900" spc="-65" dirty="0">
                <a:solidFill>
                  <a:srgbClr val="1E1E1E"/>
                </a:solidFill>
                <a:latin typeface="Arial"/>
                <a:cs typeface="Arial"/>
              </a:rPr>
              <a:t>You </a:t>
            </a:r>
            <a:r>
              <a:rPr sz="1900" spc="-5" dirty="0">
                <a:solidFill>
                  <a:srgbClr val="1E1E1E"/>
                </a:solidFill>
                <a:latin typeface="Arial"/>
                <a:cs typeface="Arial"/>
              </a:rPr>
              <a:t>must read </a:t>
            </a:r>
            <a:r>
              <a:rPr sz="1900" dirty="0">
                <a:solidFill>
                  <a:srgbClr val="1E1E1E"/>
                </a:solidFill>
                <a:latin typeface="Arial"/>
                <a:cs typeface="Arial"/>
              </a:rPr>
              <a:t>&amp; </a:t>
            </a:r>
            <a:r>
              <a:rPr sz="1900" spc="-5" dirty="0">
                <a:solidFill>
                  <a:srgbClr val="1E1E1E"/>
                </a:solidFill>
                <a:latin typeface="Arial"/>
                <a:cs typeface="Arial"/>
              </a:rPr>
              <a:t>understand </a:t>
            </a:r>
            <a:r>
              <a:rPr sz="1900" dirty="0">
                <a:solidFill>
                  <a:srgbClr val="1E1E1E"/>
                </a:solidFill>
                <a:latin typeface="Arial"/>
                <a:cs typeface="Arial"/>
              </a:rPr>
              <a:t>a </a:t>
            </a:r>
            <a:r>
              <a:rPr sz="1900" spc="-5" dirty="0">
                <a:solidFill>
                  <a:srgbClr val="1E1E1E"/>
                </a:solidFill>
                <a:latin typeface="Arial"/>
                <a:cs typeface="Arial"/>
              </a:rPr>
              <a:t>calibration certificate  or </a:t>
            </a:r>
            <a:r>
              <a:rPr sz="1900" dirty="0">
                <a:solidFill>
                  <a:srgbClr val="1E1E1E"/>
                </a:solidFill>
                <a:latin typeface="Arial"/>
                <a:cs typeface="Arial"/>
              </a:rPr>
              <a:t>a </a:t>
            </a:r>
            <a:r>
              <a:rPr sz="1900" spc="-5" dirty="0">
                <a:solidFill>
                  <a:srgbClr val="1E1E1E"/>
                </a:solidFill>
                <a:latin typeface="Arial"/>
                <a:cs typeface="Arial"/>
              </a:rPr>
              <a:t>written specification for </a:t>
            </a:r>
            <a:r>
              <a:rPr sz="1900" dirty="0">
                <a:solidFill>
                  <a:srgbClr val="1E1E1E"/>
                </a:solidFill>
                <a:latin typeface="Arial"/>
                <a:cs typeface="Arial"/>
              </a:rPr>
              <a:t>a </a:t>
            </a:r>
            <a:r>
              <a:rPr sz="1900" spc="-5" dirty="0">
                <a:solidFill>
                  <a:srgbClr val="1E1E1E"/>
                </a:solidFill>
                <a:latin typeface="Arial"/>
                <a:cs typeface="Arial"/>
              </a:rPr>
              <a:t>test or</a:t>
            </a:r>
            <a:r>
              <a:rPr sz="1900" spc="-35" dirty="0">
                <a:solidFill>
                  <a:srgbClr val="1E1E1E"/>
                </a:solidFill>
                <a:latin typeface="Arial"/>
                <a:cs typeface="Arial"/>
              </a:rPr>
              <a:t> </a:t>
            </a:r>
            <a:r>
              <a:rPr sz="1900" spc="-5" dirty="0">
                <a:solidFill>
                  <a:srgbClr val="1E1E1E"/>
                </a:solidFill>
                <a:latin typeface="Arial"/>
                <a:cs typeface="Arial"/>
              </a:rPr>
              <a:t>measurement.</a:t>
            </a:r>
            <a:endParaRPr sz="1900">
              <a:latin typeface="Arial"/>
              <a:cs typeface="Arial"/>
            </a:endParaRPr>
          </a:p>
        </p:txBody>
      </p:sp>
      <p:sp>
        <p:nvSpPr>
          <p:cNvPr id="15" name="object 15"/>
          <p:cNvSpPr/>
          <p:nvPr/>
        </p:nvSpPr>
        <p:spPr>
          <a:xfrm>
            <a:off x="6225540" y="3848100"/>
            <a:ext cx="1439417" cy="1082039"/>
          </a:xfrm>
          <a:prstGeom prst="rect">
            <a:avLst/>
          </a:prstGeom>
          <a:blipFill>
            <a:blip r:embed="rId9" cstate="print"/>
            <a:stretch>
              <a:fillRect/>
            </a:stretch>
          </a:blipFill>
        </p:spPr>
        <p:txBody>
          <a:bodyPr wrap="square" lIns="0" tIns="0" rIns="0" bIns="0" rtlCol="0"/>
          <a:lstStyle/>
          <a:p>
            <a:endParaRPr/>
          </a:p>
        </p:txBody>
      </p:sp>
      <p:sp>
        <p:nvSpPr>
          <p:cNvPr id="16" name="object 16"/>
          <p:cNvSpPr txBox="1"/>
          <p:nvPr/>
        </p:nvSpPr>
        <p:spPr>
          <a:xfrm>
            <a:off x="6439144" y="3887978"/>
            <a:ext cx="931544" cy="757555"/>
          </a:xfrm>
          <a:prstGeom prst="rect">
            <a:avLst/>
          </a:prstGeom>
        </p:spPr>
        <p:txBody>
          <a:bodyPr vert="horz" wrap="square" lIns="0" tIns="12700" rIns="0" bIns="0" rtlCol="0">
            <a:spAutoFit/>
          </a:bodyPr>
          <a:lstStyle/>
          <a:p>
            <a:pPr marL="12700" marR="5080" indent="1270" algn="ctr">
              <a:lnSpc>
                <a:spcPct val="100000"/>
              </a:lnSpc>
              <a:spcBef>
                <a:spcPts val="100"/>
              </a:spcBef>
            </a:pPr>
            <a:r>
              <a:rPr sz="1600" dirty="0">
                <a:solidFill>
                  <a:srgbClr val="1E1E1E"/>
                </a:solidFill>
                <a:latin typeface="Arial"/>
                <a:cs typeface="Arial"/>
              </a:rPr>
              <a:t>Quality  </a:t>
            </a:r>
            <a:r>
              <a:rPr sz="1600" spc="-5" dirty="0">
                <a:solidFill>
                  <a:srgbClr val="1E1E1E"/>
                </a:solidFill>
                <a:latin typeface="Arial"/>
                <a:cs typeface="Arial"/>
              </a:rPr>
              <a:t>matters</a:t>
            </a:r>
            <a:r>
              <a:rPr sz="1600" spc="-60" dirty="0">
                <a:solidFill>
                  <a:srgbClr val="1E1E1E"/>
                </a:solidFill>
                <a:latin typeface="Arial"/>
                <a:cs typeface="Arial"/>
              </a:rPr>
              <a:t> </a:t>
            </a:r>
            <a:r>
              <a:rPr sz="1600" spc="-5" dirty="0">
                <a:solidFill>
                  <a:srgbClr val="1E1E1E"/>
                </a:solidFill>
                <a:latin typeface="Arial"/>
                <a:cs typeface="Arial"/>
              </a:rPr>
              <a:t>to  me!</a:t>
            </a:r>
            <a:endParaRPr sz="1600">
              <a:latin typeface="Arial"/>
              <a:cs typeface="Arial"/>
            </a:endParaRPr>
          </a:p>
        </p:txBody>
      </p:sp>
      <p:sp>
        <p:nvSpPr>
          <p:cNvPr id="18" name="object 18"/>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17" name="object 17"/>
          <p:cNvSpPr txBox="1"/>
          <p:nvPr/>
        </p:nvSpPr>
        <p:spPr>
          <a:xfrm>
            <a:off x="858266" y="1643126"/>
            <a:ext cx="7896859" cy="2037080"/>
          </a:xfrm>
          <a:prstGeom prst="rect">
            <a:avLst/>
          </a:prstGeom>
        </p:spPr>
        <p:txBody>
          <a:bodyPr vert="horz" wrap="square" lIns="0" tIns="12700" rIns="0" bIns="0" rtlCol="0">
            <a:spAutoFit/>
          </a:bodyPr>
          <a:lstStyle/>
          <a:p>
            <a:pPr marL="147955" marR="5080">
              <a:lnSpc>
                <a:spcPct val="100000"/>
              </a:lnSpc>
              <a:spcBef>
                <a:spcPts val="100"/>
              </a:spcBef>
            </a:pPr>
            <a:r>
              <a:rPr sz="1800" spc="-60" dirty="0">
                <a:latin typeface="Arial"/>
                <a:cs typeface="Arial"/>
              </a:rPr>
              <a:t>You </a:t>
            </a:r>
            <a:r>
              <a:rPr sz="1800" spc="-5" dirty="0">
                <a:latin typeface="Arial"/>
                <a:cs typeface="Arial"/>
              </a:rPr>
              <a:t>may be interested in measurement uncertainty just because </a:t>
            </a:r>
            <a:r>
              <a:rPr sz="1800" spc="5" dirty="0">
                <a:latin typeface="Arial"/>
                <a:cs typeface="Arial"/>
              </a:rPr>
              <a:t>you </a:t>
            </a:r>
            <a:r>
              <a:rPr sz="1800" spc="-5" dirty="0">
                <a:latin typeface="Arial"/>
                <a:cs typeface="Arial"/>
              </a:rPr>
              <a:t>want to  </a:t>
            </a:r>
            <a:r>
              <a:rPr sz="1800" dirty="0">
                <a:latin typeface="Arial"/>
                <a:cs typeface="Arial"/>
              </a:rPr>
              <a:t>make </a:t>
            </a:r>
            <a:r>
              <a:rPr sz="1800" spc="-5" dirty="0">
                <a:latin typeface="Arial"/>
                <a:cs typeface="Arial"/>
              </a:rPr>
              <a:t>good, quality </a:t>
            </a:r>
            <a:r>
              <a:rPr sz="1800" dirty="0">
                <a:latin typeface="Arial"/>
                <a:cs typeface="Arial"/>
              </a:rPr>
              <a:t>measurements </a:t>
            </a:r>
            <a:r>
              <a:rPr sz="1800" spc="-5" dirty="0">
                <a:latin typeface="Arial"/>
                <a:cs typeface="Arial"/>
              </a:rPr>
              <a:t>and to be able to understand </a:t>
            </a:r>
            <a:r>
              <a:rPr sz="1800" dirty="0">
                <a:latin typeface="Arial"/>
                <a:cs typeface="Arial"/>
              </a:rPr>
              <a:t>the </a:t>
            </a:r>
            <a:r>
              <a:rPr sz="1800" spc="-5" dirty="0">
                <a:latin typeface="Arial"/>
                <a:cs typeface="Arial"/>
              </a:rPr>
              <a:t>results,  or because your clients or certifying agency requires it. Here are </a:t>
            </a:r>
            <a:r>
              <a:rPr sz="1800" dirty="0">
                <a:latin typeface="Arial"/>
                <a:cs typeface="Arial"/>
              </a:rPr>
              <a:t>a few  </a:t>
            </a:r>
            <a:r>
              <a:rPr sz="1800" spc="-5" dirty="0">
                <a:latin typeface="Arial"/>
                <a:cs typeface="Arial"/>
              </a:rPr>
              <a:t>specific instances when you'll have </a:t>
            </a:r>
            <a:r>
              <a:rPr sz="1800" dirty="0">
                <a:latin typeface="Arial"/>
                <a:cs typeface="Arial"/>
              </a:rPr>
              <a:t>to </a:t>
            </a:r>
            <a:r>
              <a:rPr sz="1800" spc="-5" dirty="0">
                <a:latin typeface="Arial"/>
                <a:cs typeface="Arial"/>
              </a:rPr>
              <a:t>be aware of measurement </a:t>
            </a:r>
            <a:r>
              <a:rPr sz="1800" spc="-20" dirty="0">
                <a:latin typeface="Arial"/>
                <a:cs typeface="Arial"/>
              </a:rPr>
              <a:t>uncertainty.</a:t>
            </a:r>
            <a:endParaRPr sz="1800">
              <a:latin typeface="Arial"/>
              <a:cs typeface="Arial"/>
            </a:endParaRPr>
          </a:p>
          <a:p>
            <a:pPr>
              <a:lnSpc>
                <a:spcPct val="100000"/>
              </a:lnSpc>
              <a:spcBef>
                <a:spcPts val="5"/>
              </a:spcBef>
            </a:pPr>
            <a:endParaRPr sz="2850">
              <a:latin typeface="Times New Roman"/>
              <a:cs typeface="Times New Roman"/>
            </a:endParaRPr>
          </a:p>
          <a:p>
            <a:pPr marL="12700" marR="2392045">
              <a:lnSpc>
                <a:spcPts val="1960"/>
              </a:lnSpc>
            </a:pPr>
            <a:r>
              <a:rPr sz="1900" spc="-5" dirty="0">
                <a:solidFill>
                  <a:srgbClr val="1E1E1E"/>
                </a:solidFill>
                <a:latin typeface="Arial"/>
                <a:cs typeface="Arial"/>
              </a:rPr>
              <a:t>Calibration-the uncertainty of the measurement has  </a:t>
            </a:r>
            <a:r>
              <a:rPr sz="1900" dirty="0">
                <a:solidFill>
                  <a:srgbClr val="1E1E1E"/>
                </a:solidFill>
                <a:latin typeface="Arial"/>
                <a:cs typeface="Arial"/>
              </a:rPr>
              <a:t>to </a:t>
            </a:r>
            <a:r>
              <a:rPr sz="1900" spc="-5" dirty="0">
                <a:solidFill>
                  <a:srgbClr val="1E1E1E"/>
                </a:solidFill>
                <a:latin typeface="Arial"/>
                <a:cs typeface="Arial"/>
              </a:rPr>
              <a:t>be reported on </a:t>
            </a:r>
            <a:r>
              <a:rPr sz="1900" dirty="0">
                <a:solidFill>
                  <a:srgbClr val="1E1E1E"/>
                </a:solidFill>
                <a:latin typeface="Arial"/>
                <a:cs typeface="Arial"/>
              </a:rPr>
              <a:t>the</a:t>
            </a:r>
            <a:r>
              <a:rPr sz="1900" spc="-10" dirty="0">
                <a:solidFill>
                  <a:srgbClr val="1E1E1E"/>
                </a:solidFill>
                <a:latin typeface="Arial"/>
                <a:cs typeface="Arial"/>
              </a:rPr>
              <a:t> </a:t>
            </a:r>
            <a:r>
              <a:rPr sz="1900" spc="-5" dirty="0">
                <a:solidFill>
                  <a:srgbClr val="1E1E1E"/>
                </a:solidFill>
                <a:latin typeface="Arial"/>
                <a:cs typeface="Arial"/>
              </a:rPr>
              <a:t>certificate.</a:t>
            </a:r>
            <a:endParaRPr sz="1900">
              <a:latin typeface="Arial"/>
              <a:cs typeface="Arial"/>
            </a:endParaRPr>
          </a:p>
        </p:txBody>
      </p:sp>
      <p:pic>
        <p:nvPicPr>
          <p:cNvPr id="19" name="Picture 18"/>
          <p:cNvPicPr>
            <a:picLocks noChangeAspect="1"/>
          </p:cNvPicPr>
          <p:nvPr/>
        </p:nvPicPr>
        <p:blipFill>
          <a:blip r:embed="rId10"/>
          <a:stretch>
            <a:fillRect/>
          </a:stretch>
        </p:blipFill>
        <p:spPr>
          <a:xfrm>
            <a:off x="3962400" y="6238576"/>
            <a:ext cx="917491" cy="955108"/>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1700" y="734060"/>
            <a:ext cx="4928235" cy="635635"/>
          </a:xfrm>
          <a:prstGeom prst="rect">
            <a:avLst/>
          </a:prstGeom>
        </p:spPr>
        <p:txBody>
          <a:bodyPr vert="horz" wrap="square" lIns="0" tIns="12700" rIns="0" bIns="0" rtlCol="0">
            <a:spAutoFit/>
          </a:bodyPr>
          <a:lstStyle/>
          <a:p>
            <a:pPr marL="12700">
              <a:lnSpc>
                <a:spcPct val="100000"/>
              </a:lnSpc>
              <a:spcBef>
                <a:spcPts val="100"/>
              </a:spcBef>
            </a:pPr>
            <a:r>
              <a:rPr spc="-15" dirty="0"/>
              <a:t>Analyte </a:t>
            </a:r>
            <a:r>
              <a:rPr spc="-5" dirty="0"/>
              <a:t>vs.</a:t>
            </a:r>
            <a:r>
              <a:rPr spc="-75" dirty="0"/>
              <a:t> </a:t>
            </a:r>
            <a:r>
              <a:rPr dirty="0"/>
              <a:t>Measurand</a:t>
            </a:r>
          </a:p>
        </p:txBody>
      </p:sp>
      <p:sp>
        <p:nvSpPr>
          <p:cNvPr id="7" name="object 7"/>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4" name="object 4"/>
          <p:cNvSpPr txBox="1"/>
          <p:nvPr/>
        </p:nvSpPr>
        <p:spPr>
          <a:xfrm>
            <a:off x="5184140" y="1399753"/>
            <a:ext cx="3562350" cy="4368800"/>
          </a:xfrm>
          <a:prstGeom prst="rect">
            <a:avLst/>
          </a:prstGeom>
        </p:spPr>
        <p:txBody>
          <a:bodyPr vert="horz" wrap="square" lIns="0" tIns="149860" rIns="0" bIns="0" rtlCol="0">
            <a:spAutoFit/>
          </a:bodyPr>
          <a:lstStyle/>
          <a:p>
            <a:pPr marL="354965" indent="-342265">
              <a:lnSpc>
                <a:spcPct val="100000"/>
              </a:lnSpc>
              <a:spcBef>
                <a:spcPts val="1180"/>
              </a:spcBef>
              <a:buChar char="•"/>
              <a:tabLst>
                <a:tab pos="354965" algn="l"/>
                <a:tab pos="355600" algn="l"/>
              </a:tabLst>
            </a:pPr>
            <a:r>
              <a:rPr sz="2000" spc="-10" dirty="0">
                <a:solidFill>
                  <a:srgbClr val="3E3E3E"/>
                </a:solidFill>
                <a:latin typeface="Arial"/>
                <a:cs typeface="Arial"/>
              </a:rPr>
              <a:t>Measurand:</a:t>
            </a:r>
            <a:endParaRPr sz="2000" dirty="0">
              <a:latin typeface="Arial"/>
              <a:cs typeface="Arial"/>
            </a:endParaRPr>
          </a:p>
          <a:p>
            <a:pPr marL="755650" marR="147955" lvl="1" indent="-285750">
              <a:lnSpc>
                <a:spcPct val="100000"/>
              </a:lnSpc>
              <a:spcBef>
                <a:spcPts val="1080"/>
              </a:spcBef>
              <a:buChar char="–"/>
              <a:tabLst>
                <a:tab pos="755015" algn="l"/>
                <a:tab pos="755650" algn="l"/>
              </a:tabLst>
            </a:pPr>
            <a:r>
              <a:rPr sz="2000" spc="-5" dirty="0">
                <a:solidFill>
                  <a:srgbClr val="3E3E3E"/>
                </a:solidFill>
                <a:latin typeface="Arial"/>
                <a:cs typeface="Arial"/>
              </a:rPr>
              <a:t>A </a:t>
            </a:r>
            <a:r>
              <a:rPr sz="2000" spc="-10" dirty="0">
                <a:solidFill>
                  <a:srgbClr val="3E3E3E"/>
                </a:solidFill>
                <a:latin typeface="Arial"/>
                <a:cs typeface="Arial"/>
              </a:rPr>
              <a:t>particular </a:t>
            </a:r>
            <a:r>
              <a:rPr sz="2000" u="heavy" spc="-5" dirty="0">
                <a:solidFill>
                  <a:srgbClr val="3E3E3E"/>
                </a:solidFill>
                <a:uFill>
                  <a:solidFill>
                    <a:srgbClr val="3F3F3F"/>
                  </a:solidFill>
                </a:uFill>
                <a:latin typeface="Arial"/>
                <a:cs typeface="Arial"/>
              </a:rPr>
              <a:t>Quantity</a:t>
            </a:r>
            <a:r>
              <a:rPr sz="2000" spc="-130" dirty="0">
                <a:solidFill>
                  <a:srgbClr val="3E3E3E"/>
                </a:solidFill>
                <a:latin typeface="Arial"/>
                <a:cs typeface="Arial"/>
              </a:rPr>
              <a:t> </a:t>
            </a:r>
            <a:r>
              <a:rPr sz="2000" spc="-5" dirty="0">
                <a:solidFill>
                  <a:srgbClr val="3E3E3E"/>
                </a:solidFill>
                <a:latin typeface="Arial"/>
                <a:cs typeface="Arial"/>
              </a:rPr>
              <a:t>(of  </a:t>
            </a:r>
            <a:r>
              <a:rPr sz="2000" spc="-10" dirty="0">
                <a:solidFill>
                  <a:srgbClr val="3E3E3E"/>
                </a:solidFill>
                <a:latin typeface="Arial"/>
                <a:cs typeface="Arial"/>
              </a:rPr>
              <a:t>something) being  measured.</a:t>
            </a:r>
            <a:endParaRPr sz="2000" dirty="0">
              <a:latin typeface="Arial"/>
              <a:cs typeface="Arial"/>
            </a:endParaRPr>
          </a:p>
          <a:p>
            <a:pPr marL="755650" marR="471170" lvl="1" indent="-285750">
              <a:lnSpc>
                <a:spcPct val="100000"/>
              </a:lnSpc>
              <a:spcBef>
                <a:spcPts val="1080"/>
              </a:spcBef>
              <a:buChar char="–"/>
              <a:tabLst>
                <a:tab pos="755015" algn="l"/>
                <a:tab pos="755650" algn="l"/>
              </a:tabLst>
            </a:pPr>
            <a:r>
              <a:rPr sz="2000" spc="-10" dirty="0">
                <a:solidFill>
                  <a:srgbClr val="3E3E3E"/>
                </a:solidFill>
                <a:latin typeface="Arial"/>
                <a:cs typeface="Arial"/>
              </a:rPr>
              <a:t>Which </a:t>
            </a:r>
            <a:r>
              <a:rPr sz="2000" spc="-5" dirty="0">
                <a:solidFill>
                  <a:srgbClr val="3E3E3E"/>
                </a:solidFill>
                <a:latin typeface="Arial"/>
                <a:cs typeface="Arial"/>
              </a:rPr>
              <a:t>uses a </a:t>
            </a:r>
            <a:r>
              <a:rPr sz="2000" u="heavy" spc="-5" dirty="0">
                <a:solidFill>
                  <a:srgbClr val="3E3E3E"/>
                </a:solidFill>
                <a:uFill>
                  <a:solidFill>
                    <a:srgbClr val="3F3F3F"/>
                  </a:solidFill>
                </a:uFill>
                <a:latin typeface="Arial"/>
                <a:cs typeface="Arial"/>
              </a:rPr>
              <a:t>Unit</a:t>
            </a:r>
            <a:r>
              <a:rPr sz="2000" spc="-5" dirty="0">
                <a:solidFill>
                  <a:srgbClr val="3E3E3E"/>
                </a:solidFill>
                <a:latin typeface="Arial"/>
                <a:cs typeface="Arial"/>
              </a:rPr>
              <a:t> </a:t>
            </a:r>
            <a:r>
              <a:rPr sz="2000" spc="-10" dirty="0">
                <a:solidFill>
                  <a:srgbClr val="3E3E3E"/>
                </a:solidFill>
                <a:latin typeface="Arial"/>
                <a:cs typeface="Arial"/>
              </a:rPr>
              <a:t>of  measurement.</a:t>
            </a:r>
            <a:endParaRPr sz="2000" dirty="0">
              <a:latin typeface="Arial"/>
              <a:cs typeface="Arial"/>
            </a:endParaRPr>
          </a:p>
          <a:p>
            <a:pPr marL="755650" marR="356870" lvl="1" indent="-285750" algn="just">
              <a:lnSpc>
                <a:spcPct val="100000"/>
              </a:lnSpc>
              <a:spcBef>
                <a:spcPts val="1080"/>
              </a:spcBef>
              <a:buChar char="–"/>
              <a:tabLst>
                <a:tab pos="755650" algn="l"/>
              </a:tabLst>
            </a:pPr>
            <a:r>
              <a:rPr sz="2000" spc="-5" dirty="0">
                <a:solidFill>
                  <a:srgbClr val="3E3E3E"/>
                </a:solidFill>
                <a:latin typeface="Arial"/>
                <a:cs typeface="Arial"/>
              </a:rPr>
              <a:t>Is </a:t>
            </a:r>
            <a:r>
              <a:rPr sz="2000" spc="-10" dirty="0">
                <a:solidFill>
                  <a:srgbClr val="3E3E3E"/>
                </a:solidFill>
                <a:latin typeface="Arial"/>
                <a:cs typeface="Arial"/>
              </a:rPr>
              <a:t>based </a:t>
            </a:r>
            <a:r>
              <a:rPr sz="2000" spc="-5" dirty="0">
                <a:solidFill>
                  <a:srgbClr val="3E3E3E"/>
                </a:solidFill>
                <a:latin typeface="Arial"/>
                <a:cs typeface="Arial"/>
              </a:rPr>
              <a:t>on a </a:t>
            </a:r>
            <a:r>
              <a:rPr sz="2000" u="heavy" spc="-5" dirty="0">
                <a:solidFill>
                  <a:srgbClr val="3E3E3E"/>
                </a:solidFill>
                <a:uFill>
                  <a:solidFill>
                    <a:srgbClr val="3F3F3F"/>
                  </a:solidFill>
                </a:uFill>
                <a:latin typeface="Arial"/>
                <a:cs typeface="Arial"/>
              </a:rPr>
              <a:t>Matrix- </a:t>
            </a:r>
            <a:r>
              <a:rPr sz="2000" spc="-5" dirty="0">
                <a:solidFill>
                  <a:srgbClr val="3E3E3E"/>
                </a:solidFill>
                <a:latin typeface="Arial"/>
                <a:cs typeface="Arial"/>
              </a:rPr>
              <a:t> </a:t>
            </a:r>
            <a:r>
              <a:rPr sz="2000" spc="-10" dirty="0">
                <a:solidFill>
                  <a:srgbClr val="3E3E3E"/>
                </a:solidFill>
                <a:latin typeface="Arial"/>
                <a:cs typeface="Arial"/>
              </a:rPr>
              <a:t>examples: </a:t>
            </a:r>
            <a:r>
              <a:rPr sz="2000" spc="-5" dirty="0">
                <a:solidFill>
                  <a:srgbClr val="3E3E3E"/>
                </a:solidFill>
                <a:latin typeface="Arial"/>
                <a:cs typeface="Arial"/>
              </a:rPr>
              <a:t>fish, feed,  vegetables, juice,</a:t>
            </a:r>
            <a:r>
              <a:rPr sz="2000" spc="-35" dirty="0">
                <a:solidFill>
                  <a:srgbClr val="3E3E3E"/>
                </a:solidFill>
                <a:latin typeface="Arial"/>
                <a:cs typeface="Arial"/>
              </a:rPr>
              <a:t> </a:t>
            </a:r>
            <a:r>
              <a:rPr sz="2000" spc="-5" dirty="0">
                <a:solidFill>
                  <a:srgbClr val="3E3E3E"/>
                </a:solidFill>
                <a:latin typeface="Arial"/>
                <a:cs typeface="Arial"/>
              </a:rPr>
              <a:t>etc.</a:t>
            </a:r>
            <a:endParaRPr sz="2000" dirty="0">
              <a:latin typeface="Arial"/>
              <a:cs typeface="Arial"/>
            </a:endParaRPr>
          </a:p>
          <a:p>
            <a:pPr marL="755650" marR="5080" lvl="1" indent="-285750">
              <a:lnSpc>
                <a:spcPct val="100000"/>
              </a:lnSpc>
              <a:spcBef>
                <a:spcPts val="1080"/>
              </a:spcBef>
              <a:buChar char="–"/>
              <a:tabLst>
                <a:tab pos="755015" algn="l"/>
                <a:tab pos="755650" algn="l"/>
              </a:tabLst>
            </a:pPr>
            <a:r>
              <a:rPr sz="2000" spc="-5" dirty="0">
                <a:solidFill>
                  <a:srgbClr val="3E3E3E"/>
                </a:solidFill>
                <a:latin typeface="Arial"/>
                <a:cs typeface="Arial"/>
              </a:rPr>
              <a:t>And contains the</a:t>
            </a:r>
            <a:r>
              <a:rPr sz="2000" spc="-135" dirty="0">
                <a:solidFill>
                  <a:srgbClr val="3E3E3E"/>
                </a:solidFill>
                <a:latin typeface="Arial"/>
                <a:cs typeface="Arial"/>
              </a:rPr>
              <a:t> </a:t>
            </a:r>
            <a:r>
              <a:rPr sz="2000" u="heavy" spc="-5" dirty="0">
                <a:solidFill>
                  <a:srgbClr val="3E3E3E"/>
                </a:solidFill>
                <a:uFill>
                  <a:solidFill>
                    <a:srgbClr val="3F3F3F"/>
                  </a:solidFill>
                </a:uFill>
                <a:latin typeface="Arial"/>
                <a:cs typeface="Arial"/>
              </a:rPr>
              <a:t>Analyte </a:t>
            </a:r>
            <a:r>
              <a:rPr sz="2000" spc="-5" dirty="0">
                <a:solidFill>
                  <a:srgbClr val="3E3E3E"/>
                </a:solidFill>
                <a:latin typeface="Arial"/>
                <a:cs typeface="Arial"/>
              </a:rPr>
              <a:t> (the </a:t>
            </a:r>
            <a:r>
              <a:rPr sz="2000" spc="-10" dirty="0">
                <a:solidFill>
                  <a:srgbClr val="3E3E3E"/>
                </a:solidFill>
                <a:latin typeface="Arial"/>
                <a:cs typeface="Arial"/>
              </a:rPr>
              <a:t>substance being  measured).</a:t>
            </a:r>
            <a:endParaRPr sz="2000" dirty="0">
              <a:latin typeface="Arial"/>
              <a:cs typeface="Arial"/>
            </a:endParaRPr>
          </a:p>
        </p:txBody>
      </p:sp>
      <p:sp>
        <p:nvSpPr>
          <p:cNvPr id="5" name="object 5"/>
          <p:cNvSpPr txBox="1"/>
          <p:nvPr/>
        </p:nvSpPr>
        <p:spPr>
          <a:xfrm>
            <a:off x="993139" y="1422447"/>
            <a:ext cx="3992245" cy="3159326"/>
          </a:xfrm>
          <a:prstGeom prst="rect">
            <a:avLst/>
          </a:prstGeom>
        </p:spPr>
        <p:txBody>
          <a:bodyPr vert="horz" wrap="square" lIns="0" tIns="88900" rIns="0" bIns="0" rtlCol="0">
            <a:spAutoFit/>
          </a:bodyPr>
          <a:lstStyle/>
          <a:p>
            <a:pPr marL="354965" indent="-342265">
              <a:lnSpc>
                <a:spcPct val="100000"/>
              </a:lnSpc>
              <a:spcBef>
                <a:spcPts val="700"/>
              </a:spcBef>
              <a:buChar char="•"/>
              <a:tabLst>
                <a:tab pos="354965" algn="l"/>
                <a:tab pos="355600" algn="l"/>
              </a:tabLst>
            </a:pPr>
            <a:r>
              <a:rPr sz="2200" dirty="0">
                <a:solidFill>
                  <a:srgbClr val="3E3E3E"/>
                </a:solidFill>
                <a:latin typeface="Arial"/>
                <a:cs typeface="Arial"/>
              </a:rPr>
              <a:t>Analyte:</a:t>
            </a:r>
            <a:endParaRPr sz="2200" dirty="0">
              <a:latin typeface="Arial"/>
              <a:cs typeface="Arial"/>
            </a:endParaRPr>
          </a:p>
          <a:p>
            <a:pPr marL="755650" marR="288290" lvl="1" indent="-285750">
              <a:lnSpc>
                <a:spcPct val="80000"/>
              </a:lnSpc>
              <a:spcBef>
                <a:spcPts val="1125"/>
              </a:spcBef>
              <a:buChar char="–"/>
              <a:tabLst>
                <a:tab pos="755015" algn="l"/>
                <a:tab pos="755650" algn="l"/>
              </a:tabLst>
            </a:pPr>
            <a:r>
              <a:rPr sz="2200" spc="-5" dirty="0">
                <a:solidFill>
                  <a:srgbClr val="3E3E3E"/>
                </a:solidFill>
                <a:latin typeface="Arial"/>
                <a:cs typeface="Arial"/>
              </a:rPr>
              <a:t>Use </a:t>
            </a:r>
            <a:r>
              <a:rPr sz="2200" dirty="0">
                <a:solidFill>
                  <a:srgbClr val="3E3E3E"/>
                </a:solidFill>
                <a:latin typeface="Arial"/>
                <a:cs typeface="Arial"/>
              </a:rPr>
              <a:t>“analyte” to refer</a:t>
            </a:r>
            <a:r>
              <a:rPr sz="2200" spc="-60" dirty="0">
                <a:solidFill>
                  <a:srgbClr val="3E3E3E"/>
                </a:solidFill>
                <a:latin typeface="Arial"/>
                <a:cs typeface="Arial"/>
              </a:rPr>
              <a:t> </a:t>
            </a:r>
            <a:r>
              <a:rPr sz="2200" dirty="0">
                <a:solidFill>
                  <a:srgbClr val="3E3E3E"/>
                </a:solidFill>
                <a:latin typeface="Arial"/>
                <a:cs typeface="Arial"/>
              </a:rPr>
              <a:t>to  the substance </a:t>
            </a:r>
            <a:r>
              <a:rPr sz="2200" spc="-5" dirty="0">
                <a:solidFill>
                  <a:srgbClr val="3E3E3E"/>
                </a:solidFill>
                <a:latin typeface="Arial"/>
                <a:cs typeface="Arial"/>
              </a:rPr>
              <a:t>being  measured, not </a:t>
            </a:r>
            <a:r>
              <a:rPr sz="2200" dirty="0">
                <a:solidFill>
                  <a:srgbClr val="3E3E3E"/>
                </a:solidFill>
                <a:latin typeface="Arial"/>
                <a:cs typeface="Arial"/>
              </a:rPr>
              <a:t>the  </a:t>
            </a:r>
            <a:r>
              <a:rPr sz="2200" spc="-25" dirty="0">
                <a:solidFill>
                  <a:srgbClr val="3E3E3E"/>
                </a:solidFill>
                <a:latin typeface="Arial"/>
                <a:cs typeface="Arial"/>
              </a:rPr>
              <a:t>quantity.</a:t>
            </a:r>
            <a:endParaRPr sz="2200" dirty="0">
              <a:latin typeface="Arial"/>
              <a:cs typeface="Arial"/>
            </a:endParaRPr>
          </a:p>
          <a:p>
            <a:pPr marL="755650" marR="151130" lvl="1" indent="-285750">
              <a:lnSpc>
                <a:spcPct val="80000"/>
              </a:lnSpc>
              <a:spcBef>
                <a:spcPts val="1130"/>
              </a:spcBef>
              <a:buChar char="–"/>
              <a:tabLst>
                <a:tab pos="755015" algn="l"/>
                <a:tab pos="755650" algn="l"/>
              </a:tabLst>
            </a:pPr>
            <a:r>
              <a:rPr sz="2200" dirty="0">
                <a:solidFill>
                  <a:srgbClr val="3E3E3E"/>
                </a:solidFill>
                <a:latin typeface="Arial"/>
                <a:cs typeface="Arial"/>
              </a:rPr>
              <a:t>Examples: </a:t>
            </a:r>
            <a:r>
              <a:rPr sz="2200" spc="-20" dirty="0">
                <a:solidFill>
                  <a:srgbClr val="3E3E3E"/>
                </a:solidFill>
                <a:latin typeface="Arial"/>
                <a:cs typeface="Arial"/>
              </a:rPr>
              <a:t>mercury,  </a:t>
            </a:r>
            <a:r>
              <a:rPr sz="2200" dirty="0">
                <a:solidFill>
                  <a:srgbClr val="3E3E3E"/>
                </a:solidFill>
                <a:latin typeface="Arial"/>
                <a:cs typeface="Arial"/>
              </a:rPr>
              <a:t>arsenic, </a:t>
            </a:r>
            <a:r>
              <a:rPr sz="2200" i="1" dirty="0">
                <a:solidFill>
                  <a:srgbClr val="3E3E3E"/>
                </a:solidFill>
                <a:latin typeface="Arial"/>
                <a:cs typeface="Arial"/>
              </a:rPr>
              <a:t>Escherichia</a:t>
            </a:r>
            <a:r>
              <a:rPr sz="2200" i="1" spc="-95" dirty="0">
                <a:solidFill>
                  <a:srgbClr val="3E3E3E"/>
                </a:solidFill>
                <a:latin typeface="Arial"/>
                <a:cs typeface="Arial"/>
              </a:rPr>
              <a:t> </a:t>
            </a:r>
            <a:r>
              <a:rPr sz="2200" i="1" dirty="0">
                <a:solidFill>
                  <a:srgbClr val="3E3E3E"/>
                </a:solidFill>
                <a:latin typeface="Arial"/>
                <a:cs typeface="Arial"/>
              </a:rPr>
              <a:t>coli,  Salmonella</a:t>
            </a:r>
            <a:r>
              <a:rPr sz="2200" dirty="0">
                <a:solidFill>
                  <a:srgbClr val="3E3E3E"/>
                </a:solidFill>
                <a:latin typeface="Arial"/>
                <a:cs typeface="Arial"/>
              </a:rPr>
              <a:t>,</a:t>
            </a:r>
            <a:r>
              <a:rPr sz="2200" spc="-35" dirty="0">
                <a:solidFill>
                  <a:srgbClr val="3E3E3E"/>
                </a:solidFill>
                <a:latin typeface="Arial"/>
                <a:cs typeface="Arial"/>
              </a:rPr>
              <a:t> </a:t>
            </a:r>
            <a:r>
              <a:rPr sz="2200" dirty="0">
                <a:solidFill>
                  <a:srgbClr val="3E3E3E"/>
                </a:solidFill>
                <a:latin typeface="Arial"/>
                <a:cs typeface="Arial"/>
              </a:rPr>
              <a:t>pesticides</a:t>
            </a:r>
            <a:r>
              <a:rPr sz="2200" dirty="0" smtClean="0">
                <a:solidFill>
                  <a:srgbClr val="3E3E3E"/>
                </a:solidFill>
                <a:latin typeface="Arial"/>
                <a:cs typeface="Arial"/>
              </a:rPr>
              <a:t>,</a:t>
            </a:r>
            <a:r>
              <a:rPr lang="en-US" sz="2200" dirty="0" smtClean="0">
                <a:solidFill>
                  <a:srgbClr val="3E3E3E"/>
                </a:solidFill>
                <a:latin typeface="Arial"/>
                <a:cs typeface="Arial"/>
              </a:rPr>
              <a:t> etc.</a:t>
            </a:r>
            <a:endParaRPr sz="2200" dirty="0">
              <a:latin typeface="Arial"/>
              <a:cs typeface="Arial"/>
            </a:endParaRPr>
          </a:p>
          <a:p>
            <a:pPr marL="165100">
              <a:lnSpc>
                <a:spcPts val="2195"/>
              </a:lnSpc>
            </a:pPr>
            <a:endParaRPr lang="en-US" sz="2400" i="1" u="heavy" spc="-280" dirty="0" smtClean="0">
              <a:solidFill>
                <a:srgbClr val="FF0000"/>
              </a:solidFill>
              <a:uFill>
                <a:solidFill>
                  <a:srgbClr val="FF0000"/>
                </a:solidFill>
              </a:uFill>
              <a:latin typeface="Arial"/>
              <a:cs typeface="Arial"/>
            </a:endParaRPr>
          </a:p>
        </p:txBody>
      </p:sp>
      <p:sp>
        <p:nvSpPr>
          <p:cNvPr id="6" name="object 6"/>
          <p:cNvSpPr txBox="1"/>
          <p:nvPr/>
        </p:nvSpPr>
        <p:spPr>
          <a:xfrm>
            <a:off x="1128178" y="4569244"/>
            <a:ext cx="4039235" cy="1256754"/>
          </a:xfrm>
          <a:prstGeom prst="rect">
            <a:avLst/>
          </a:prstGeom>
        </p:spPr>
        <p:txBody>
          <a:bodyPr vert="horz" wrap="square" lIns="0" tIns="12700" rIns="0" bIns="0" rtlCol="0">
            <a:spAutoFit/>
          </a:bodyPr>
          <a:lstStyle/>
          <a:p>
            <a:pPr marL="12700" marR="5080">
              <a:lnSpc>
                <a:spcPct val="100000"/>
              </a:lnSpc>
              <a:spcBef>
                <a:spcPts val="100"/>
              </a:spcBef>
            </a:pPr>
            <a:r>
              <a:rPr lang="en-US" sz="2000" b="1" i="1" spc="-5" dirty="0" smtClean="0">
                <a:uFill>
                  <a:solidFill>
                    <a:srgbClr val="FF0000"/>
                  </a:solidFill>
                </a:uFill>
                <a:latin typeface="Arial"/>
                <a:cs typeface="Arial"/>
              </a:rPr>
              <a:t>Measurand is expressed as:</a:t>
            </a:r>
          </a:p>
          <a:p>
            <a:pPr marL="12700" marR="5080">
              <a:lnSpc>
                <a:spcPct val="100000"/>
              </a:lnSpc>
              <a:spcBef>
                <a:spcPts val="100"/>
              </a:spcBef>
            </a:pPr>
            <a:r>
              <a:rPr sz="2000" i="1" spc="-5" dirty="0" smtClean="0">
                <a:uFill>
                  <a:solidFill>
                    <a:srgbClr val="FF0000"/>
                  </a:solidFill>
                </a:uFill>
                <a:latin typeface="Arial"/>
                <a:cs typeface="Arial"/>
              </a:rPr>
              <a:t>The </a:t>
            </a:r>
            <a:r>
              <a:rPr sz="2000" i="1" spc="-5" dirty="0">
                <a:uFill>
                  <a:solidFill>
                    <a:srgbClr val="FF0000"/>
                  </a:solidFill>
                </a:uFill>
                <a:latin typeface="Arial"/>
                <a:cs typeface="Arial"/>
              </a:rPr>
              <a:t>fish (matrix) contains </a:t>
            </a:r>
            <a:r>
              <a:rPr sz="2000" i="1" spc="-10" dirty="0">
                <a:uFill>
                  <a:solidFill>
                    <a:srgbClr val="FF0000"/>
                  </a:solidFill>
                </a:uFill>
                <a:latin typeface="Arial"/>
                <a:cs typeface="Arial"/>
              </a:rPr>
              <a:t>462 </a:t>
            </a:r>
            <a:r>
              <a:rPr sz="2000" i="1" spc="-10" dirty="0">
                <a:latin typeface="Arial"/>
                <a:cs typeface="Arial"/>
              </a:rPr>
              <a:t> </a:t>
            </a:r>
            <a:r>
              <a:rPr sz="2000" i="1" spc="-10" dirty="0">
                <a:uFill>
                  <a:solidFill>
                    <a:srgbClr val="3F3F3F"/>
                  </a:solidFill>
                </a:uFill>
                <a:latin typeface="Arial"/>
                <a:cs typeface="Arial"/>
              </a:rPr>
              <a:t>(quantity) </a:t>
            </a:r>
            <a:r>
              <a:rPr sz="2000" i="1" spc="-5" dirty="0">
                <a:uFill>
                  <a:solidFill>
                    <a:srgbClr val="3F3F3F"/>
                  </a:solidFill>
                </a:uFill>
                <a:latin typeface="Arial"/>
                <a:cs typeface="Arial"/>
              </a:rPr>
              <a:t>µg/kg</a:t>
            </a:r>
            <a:r>
              <a:rPr sz="2000" i="1" spc="30" dirty="0">
                <a:uFill>
                  <a:solidFill>
                    <a:srgbClr val="3F3F3F"/>
                  </a:solidFill>
                </a:uFill>
                <a:latin typeface="Arial"/>
                <a:cs typeface="Arial"/>
              </a:rPr>
              <a:t> </a:t>
            </a:r>
            <a:r>
              <a:rPr sz="2000" i="1" spc="-10" dirty="0">
                <a:uFill>
                  <a:solidFill>
                    <a:srgbClr val="3F3F3F"/>
                  </a:solidFill>
                </a:uFill>
                <a:latin typeface="Arial"/>
                <a:cs typeface="Arial"/>
              </a:rPr>
              <a:t>(units)</a:t>
            </a:r>
            <a:endParaRPr sz="2000" dirty="0">
              <a:latin typeface="Arial"/>
              <a:cs typeface="Arial"/>
            </a:endParaRPr>
          </a:p>
          <a:p>
            <a:pPr marL="12700">
              <a:lnSpc>
                <a:spcPct val="100000"/>
              </a:lnSpc>
            </a:pPr>
            <a:r>
              <a:rPr sz="2000" i="1" spc="-5" dirty="0">
                <a:uFill>
                  <a:solidFill>
                    <a:srgbClr val="FF0000"/>
                  </a:solidFill>
                </a:uFill>
                <a:latin typeface="Arial"/>
                <a:cs typeface="Arial"/>
              </a:rPr>
              <a:t>of arsenic</a:t>
            </a:r>
            <a:r>
              <a:rPr sz="2000" i="1" spc="5" dirty="0">
                <a:uFill>
                  <a:solidFill>
                    <a:srgbClr val="FF0000"/>
                  </a:solidFill>
                </a:uFill>
                <a:latin typeface="Arial"/>
                <a:cs typeface="Arial"/>
              </a:rPr>
              <a:t> </a:t>
            </a:r>
            <a:r>
              <a:rPr sz="2000" i="1" spc="-5" dirty="0">
                <a:uFill>
                  <a:solidFill>
                    <a:srgbClr val="FF0000"/>
                  </a:solidFill>
                </a:uFill>
                <a:latin typeface="Arial"/>
                <a:cs typeface="Arial"/>
              </a:rPr>
              <a:t>(analyte).</a:t>
            </a:r>
            <a:endParaRPr sz="2000" dirty="0">
              <a:latin typeface="Arial"/>
              <a:cs typeface="Arial"/>
            </a:endParaRPr>
          </a:p>
        </p:txBody>
      </p:sp>
      <p:pic>
        <p:nvPicPr>
          <p:cNvPr id="8" name="Picture 7"/>
          <p:cNvPicPr>
            <a:picLocks noChangeAspect="1"/>
          </p:cNvPicPr>
          <p:nvPr/>
        </p:nvPicPr>
        <p:blipFill>
          <a:blip r:embed="rId3"/>
          <a:stretch>
            <a:fillRect/>
          </a:stretch>
        </p:blipFill>
        <p:spPr>
          <a:xfrm>
            <a:off x="3962400" y="6238576"/>
            <a:ext cx="917491" cy="955108"/>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6248400" y="2133600"/>
            <a:ext cx="3276600" cy="3276600"/>
          </a:xfrm>
          <a:prstGeom prst="rect">
            <a:avLst/>
          </a:prstGeom>
          <a:blipFill>
            <a:blip r:embed="rId3"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673100" y="703579"/>
            <a:ext cx="6525895" cy="635635"/>
          </a:xfrm>
          <a:prstGeom prst="rect">
            <a:avLst/>
          </a:prstGeom>
        </p:spPr>
        <p:txBody>
          <a:bodyPr vert="horz" wrap="square" lIns="0" tIns="12700" rIns="0" bIns="0" rtlCol="0">
            <a:spAutoFit/>
          </a:bodyPr>
          <a:lstStyle/>
          <a:p>
            <a:pPr marL="12700">
              <a:lnSpc>
                <a:spcPct val="100000"/>
              </a:lnSpc>
              <a:spcBef>
                <a:spcPts val="100"/>
              </a:spcBef>
            </a:pPr>
            <a:r>
              <a:rPr spc="-10" dirty="0"/>
              <a:t>Begin </a:t>
            </a:r>
            <a:r>
              <a:rPr spc="-5" dirty="0"/>
              <a:t>With </a:t>
            </a:r>
            <a:r>
              <a:rPr dirty="0"/>
              <a:t>a </a:t>
            </a:r>
            <a:r>
              <a:rPr spc="-10" dirty="0"/>
              <a:t>Reference</a:t>
            </a:r>
            <a:r>
              <a:rPr spc="-85" dirty="0"/>
              <a:t> </a:t>
            </a:r>
            <a:r>
              <a:rPr spc="-15" dirty="0"/>
              <a:t>Point:</a:t>
            </a:r>
          </a:p>
        </p:txBody>
      </p:sp>
      <p:sp>
        <p:nvSpPr>
          <p:cNvPr id="6" name="object 6"/>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5" name="object 5"/>
          <p:cNvSpPr txBox="1"/>
          <p:nvPr/>
        </p:nvSpPr>
        <p:spPr>
          <a:xfrm>
            <a:off x="840739" y="1852675"/>
            <a:ext cx="5307330" cy="4185285"/>
          </a:xfrm>
          <a:prstGeom prst="rect">
            <a:avLst/>
          </a:prstGeom>
        </p:spPr>
        <p:txBody>
          <a:bodyPr vert="horz" wrap="square" lIns="0" tIns="12065" rIns="0" bIns="0" rtlCol="0">
            <a:spAutoFit/>
          </a:bodyPr>
          <a:lstStyle/>
          <a:p>
            <a:pPr marL="355600" marR="643255" indent="-342900">
              <a:lnSpc>
                <a:spcPct val="100000"/>
              </a:lnSpc>
              <a:spcBef>
                <a:spcPts val="95"/>
              </a:spcBef>
              <a:buChar char="•"/>
              <a:tabLst>
                <a:tab pos="354965" algn="l"/>
                <a:tab pos="355600" algn="l"/>
              </a:tabLst>
            </a:pPr>
            <a:r>
              <a:rPr sz="2600" spc="-5" dirty="0">
                <a:solidFill>
                  <a:srgbClr val="3E3E3E"/>
                </a:solidFill>
                <a:latin typeface="Arial"/>
                <a:cs typeface="Arial"/>
              </a:rPr>
              <a:t>What are the units (degree or  </a:t>
            </a:r>
            <a:r>
              <a:rPr sz="2600" spc="-10" dirty="0">
                <a:solidFill>
                  <a:srgbClr val="3E3E3E"/>
                </a:solidFill>
                <a:latin typeface="Arial"/>
                <a:cs typeface="Arial"/>
              </a:rPr>
              <a:t>quantity) </a:t>
            </a:r>
            <a:r>
              <a:rPr sz="2600" spc="-5" dirty="0">
                <a:solidFill>
                  <a:srgbClr val="3E3E3E"/>
                </a:solidFill>
                <a:latin typeface="Arial"/>
                <a:cs typeface="Arial"/>
              </a:rPr>
              <a:t>of the measuring  </a:t>
            </a:r>
            <a:r>
              <a:rPr sz="2600" spc="-10" dirty="0">
                <a:solidFill>
                  <a:srgbClr val="3E3E3E"/>
                </a:solidFill>
                <a:latin typeface="Arial"/>
                <a:cs typeface="Arial"/>
              </a:rPr>
              <a:t>instrument </a:t>
            </a:r>
            <a:r>
              <a:rPr sz="2600" spc="-5" dirty="0">
                <a:solidFill>
                  <a:srgbClr val="3E3E3E"/>
                </a:solidFill>
                <a:latin typeface="Arial"/>
                <a:cs typeface="Arial"/>
              </a:rPr>
              <a:t>or</a:t>
            </a:r>
            <a:r>
              <a:rPr sz="2600" spc="25" dirty="0">
                <a:solidFill>
                  <a:srgbClr val="3E3E3E"/>
                </a:solidFill>
                <a:latin typeface="Arial"/>
                <a:cs typeface="Arial"/>
              </a:rPr>
              <a:t> </a:t>
            </a:r>
            <a:r>
              <a:rPr sz="2600" spc="-5" dirty="0">
                <a:solidFill>
                  <a:srgbClr val="3E3E3E"/>
                </a:solidFill>
                <a:latin typeface="Arial"/>
                <a:cs typeface="Arial"/>
              </a:rPr>
              <a:t>device?</a:t>
            </a:r>
            <a:endParaRPr sz="2600">
              <a:latin typeface="Arial"/>
              <a:cs typeface="Arial"/>
            </a:endParaRPr>
          </a:p>
          <a:p>
            <a:pPr marL="755650" marR="33655" lvl="1" indent="-285750">
              <a:lnSpc>
                <a:spcPct val="100000"/>
              </a:lnSpc>
              <a:spcBef>
                <a:spcPts val="1145"/>
              </a:spcBef>
              <a:buChar char="–"/>
              <a:tabLst>
                <a:tab pos="755015" algn="l"/>
                <a:tab pos="755650" algn="l"/>
              </a:tabLst>
            </a:pPr>
            <a:r>
              <a:rPr sz="2200" dirty="0">
                <a:solidFill>
                  <a:srgbClr val="3E3E3E"/>
                </a:solidFill>
                <a:latin typeface="Arial"/>
                <a:cs typeface="Arial"/>
              </a:rPr>
              <a:t>Example: a clock can indicate  seconds, minutes, </a:t>
            </a:r>
            <a:r>
              <a:rPr sz="2200" spc="-5" dirty="0">
                <a:solidFill>
                  <a:srgbClr val="3E3E3E"/>
                </a:solidFill>
                <a:latin typeface="Arial"/>
                <a:cs typeface="Arial"/>
              </a:rPr>
              <a:t>hours. </a:t>
            </a:r>
            <a:r>
              <a:rPr sz="2200" dirty="0">
                <a:solidFill>
                  <a:srgbClr val="3E3E3E"/>
                </a:solidFill>
                <a:latin typeface="Arial"/>
                <a:cs typeface="Arial"/>
              </a:rPr>
              <a:t>If I say </a:t>
            </a:r>
            <a:r>
              <a:rPr sz="2200" spc="-5" dirty="0">
                <a:solidFill>
                  <a:srgbClr val="3E3E3E"/>
                </a:solidFill>
                <a:latin typeface="Arial"/>
                <a:cs typeface="Arial"/>
              </a:rPr>
              <a:t>it is  ‘one’, do </a:t>
            </a:r>
            <a:r>
              <a:rPr sz="2200" dirty="0">
                <a:solidFill>
                  <a:srgbClr val="3E3E3E"/>
                </a:solidFill>
                <a:latin typeface="Arial"/>
                <a:cs typeface="Arial"/>
              </a:rPr>
              <a:t>I mean </a:t>
            </a:r>
            <a:r>
              <a:rPr sz="2200" spc="-5" dirty="0">
                <a:solidFill>
                  <a:srgbClr val="3E3E3E"/>
                </a:solidFill>
                <a:latin typeface="Arial"/>
                <a:cs typeface="Arial"/>
              </a:rPr>
              <a:t>‘one </a:t>
            </a:r>
            <a:r>
              <a:rPr sz="2200" dirty="0">
                <a:solidFill>
                  <a:srgbClr val="3E3E3E"/>
                </a:solidFill>
                <a:latin typeface="Arial"/>
                <a:cs typeface="Arial"/>
              </a:rPr>
              <a:t>second’, </a:t>
            </a:r>
            <a:r>
              <a:rPr sz="2200" spc="-5" dirty="0">
                <a:solidFill>
                  <a:srgbClr val="3E3E3E"/>
                </a:solidFill>
                <a:latin typeface="Arial"/>
                <a:cs typeface="Arial"/>
              </a:rPr>
              <a:t>‘one  </a:t>
            </a:r>
            <a:r>
              <a:rPr sz="2200" spc="10" dirty="0">
                <a:solidFill>
                  <a:srgbClr val="3E3E3E"/>
                </a:solidFill>
                <a:latin typeface="Arial"/>
                <a:cs typeface="Arial"/>
              </a:rPr>
              <a:t>hour’, </a:t>
            </a:r>
            <a:r>
              <a:rPr sz="2200" spc="-5" dirty="0">
                <a:solidFill>
                  <a:srgbClr val="3E3E3E"/>
                </a:solidFill>
                <a:latin typeface="Arial"/>
                <a:cs typeface="Arial"/>
              </a:rPr>
              <a:t>or ‘one </a:t>
            </a:r>
            <a:r>
              <a:rPr sz="2200" dirty="0">
                <a:solidFill>
                  <a:srgbClr val="3E3E3E"/>
                </a:solidFill>
                <a:latin typeface="Arial"/>
                <a:cs typeface="Arial"/>
              </a:rPr>
              <a:t>o’clock’?</a:t>
            </a:r>
            <a:endParaRPr sz="2200">
              <a:latin typeface="Arial"/>
              <a:cs typeface="Arial"/>
            </a:endParaRPr>
          </a:p>
          <a:p>
            <a:pPr marL="755650" marR="5080" lvl="1" indent="-285750">
              <a:lnSpc>
                <a:spcPct val="100000"/>
              </a:lnSpc>
              <a:spcBef>
                <a:spcPts val="1130"/>
              </a:spcBef>
              <a:buChar char="–"/>
              <a:tabLst>
                <a:tab pos="755015" algn="l"/>
                <a:tab pos="755650" algn="l"/>
              </a:tabLst>
            </a:pPr>
            <a:r>
              <a:rPr sz="2200" spc="-5" dirty="0">
                <a:solidFill>
                  <a:srgbClr val="3E3E3E"/>
                </a:solidFill>
                <a:latin typeface="Arial"/>
                <a:cs typeface="Arial"/>
              </a:rPr>
              <a:t>What units does </a:t>
            </a:r>
            <a:r>
              <a:rPr sz="2200" dirty="0">
                <a:solidFill>
                  <a:srgbClr val="3E3E3E"/>
                </a:solidFill>
                <a:latin typeface="Arial"/>
                <a:cs typeface="Arial"/>
              </a:rPr>
              <a:t>your </a:t>
            </a:r>
            <a:r>
              <a:rPr sz="2200" spc="-5" dirty="0">
                <a:solidFill>
                  <a:srgbClr val="3E3E3E"/>
                </a:solidFill>
                <a:latin typeface="Arial"/>
                <a:cs typeface="Arial"/>
              </a:rPr>
              <a:t>instrument use  </a:t>
            </a:r>
            <a:r>
              <a:rPr sz="2200" dirty="0">
                <a:solidFill>
                  <a:srgbClr val="3E3E3E"/>
                </a:solidFill>
                <a:latin typeface="Arial"/>
                <a:cs typeface="Arial"/>
              </a:rPr>
              <a:t>for measuring? Is </a:t>
            </a:r>
            <a:r>
              <a:rPr sz="2200" spc="-5" dirty="0">
                <a:solidFill>
                  <a:srgbClr val="3E3E3E"/>
                </a:solidFill>
                <a:latin typeface="Arial"/>
                <a:cs typeface="Arial"/>
              </a:rPr>
              <a:t>it </a:t>
            </a:r>
            <a:r>
              <a:rPr sz="2200" dirty="0">
                <a:solidFill>
                  <a:srgbClr val="3E3E3E"/>
                </a:solidFill>
                <a:latin typeface="Arial"/>
                <a:cs typeface="Arial"/>
              </a:rPr>
              <a:t>measuring  </a:t>
            </a:r>
            <a:r>
              <a:rPr sz="2200" spc="-5" dirty="0">
                <a:solidFill>
                  <a:srgbClr val="3E3E3E"/>
                </a:solidFill>
                <a:latin typeface="Arial"/>
                <a:cs typeface="Arial"/>
              </a:rPr>
              <a:t>weight </a:t>
            </a:r>
            <a:r>
              <a:rPr sz="2200" dirty="0">
                <a:solidFill>
                  <a:srgbClr val="3E3E3E"/>
                </a:solidFill>
                <a:latin typeface="Arial"/>
                <a:cs typeface="Arial"/>
              </a:rPr>
              <a:t>(e.g., </a:t>
            </a:r>
            <a:r>
              <a:rPr sz="2200" spc="-5" dirty="0">
                <a:solidFill>
                  <a:srgbClr val="3E3E3E"/>
                </a:solidFill>
                <a:latin typeface="Arial"/>
                <a:cs typeface="Arial"/>
              </a:rPr>
              <a:t>µg/kg, </a:t>
            </a:r>
            <a:r>
              <a:rPr sz="2200" dirty="0">
                <a:solidFill>
                  <a:srgbClr val="3E3E3E"/>
                </a:solidFill>
                <a:latin typeface="Arial"/>
                <a:cs typeface="Arial"/>
              </a:rPr>
              <a:t>kg), </a:t>
            </a:r>
            <a:r>
              <a:rPr sz="2200" spc="-5" dirty="0">
                <a:solidFill>
                  <a:srgbClr val="3E3E3E"/>
                </a:solidFill>
                <a:latin typeface="Arial"/>
                <a:cs typeface="Arial"/>
              </a:rPr>
              <a:t>degrees,  wavelength, </a:t>
            </a:r>
            <a:r>
              <a:rPr sz="2200" dirty="0">
                <a:solidFill>
                  <a:srgbClr val="3E3E3E"/>
                </a:solidFill>
                <a:latin typeface="Arial"/>
                <a:cs typeface="Arial"/>
              </a:rPr>
              <a:t>volume (e.g., mL),</a:t>
            </a:r>
            <a:r>
              <a:rPr sz="2200" spc="-30" dirty="0">
                <a:solidFill>
                  <a:srgbClr val="3E3E3E"/>
                </a:solidFill>
                <a:latin typeface="Arial"/>
                <a:cs typeface="Arial"/>
              </a:rPr>
              <a:t> </a:t>
            </a:r>
            <a:r>
              <a:rPr sz="2200" spc="-5" dirty="0">
                <a:solidFill>
                  <a:srgbClr val="3E3E3E"/>
                </a:solidFill>
                <a:latin typeface="Arial"/>
                <a:cs typeface="Arial"/>
              </a:rPr>
              <a:t>etc.?</a:t>
            </a:r>
            <a:endParaRPr sz="2200">
              <a:latin typeface="Arial"/>
              <a:cs typeface="Arial"/>
            </a:endParaRPr>
          </a:p>
        </p:txBody>
      </p:sp>
      <p:pic>
        <p:nvPicPr>
          <p:cNvPr id="7" name="Picture 6"/>
          <p:cNvPicPr>
            <a:picLocks noChangeAspect="1"/>
          </p:cNvPicPr>
          <p:nvPr/>
        </p:nvPicPr>
        <p:blipFill>
          <a:blip r:embed="rId4"/>
          <a:stretch>
            <a:fillRect/>
          </a:stretch>
        </p:blipFill>
        <p:spPr>
          <a:xfrm>
            <a:off x="3962400" y="6238576"/>
            <a:ext cx="917491" cy="955108"/>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1700" y="734060"/>
            <a:ext cx="5190490" cy="635635"/>
          </a:xfrm>
          <a:prstGeom prst="rect">
            <a:avLst/>
          </a:prstGeom>
        </p:spPr>
        <p:txBody>
          <a:bodyPr vert="horz" wrap="square" lIns="0" tIns="12700" rIns="0" bIns="0" rtlCol="0">
            <a:spAutoFit/>
          </a:bodyPr>
          <a:lstStyle/>
          <a:p>
            <a:pPr marL="12700">
              <a:lnSpc>
                <a:spcPct val="100000"/>
              </a:lnSpc>
              <a:spcBef>
                <a:spcPts val="100"/>
              </a:spcBef>
            </a:pPr>
            <a:r>
              <a:rPr dirty="0"/>
              <a:t>Other </a:t>
            </a:r>
            <a:r>
              <a:rPr spc="-10" dirty="0"/>
              <a:t>Reference</a:t>
            </a:r>
            <a:r>
              <a:rPr spc="-85" dirty="0"/>
              <a:t> </a:t>
            </a:r>
            <a:r>
              <a:rPr spc="-10" dirty="0"/>
              <a:t>Points:</a:t>
            </a:r>
          </a:p>
        </p:txBody>
      </p:sp>
      <p:sp>
        <p:nvSpPr>
          <p:cNvPr id="4" name="object 4"/>
          <p:cNvSpPr txBox="1"/>
          <p:nvPr/>
        </p:nvSpPr>
        <p:spPr>
          <a:xfrm>
            <a:off x="4726940" y="2080513"/>
            <a:ext cx="4192270" cy="3336290"/>
          </a:xfrm>
          <a:prstGeom prst="rect">
            <a:avLst/>
          </a:prstGeom>
        </p:spPr>
        <p:txBody>
          <a:bodyPr vert="horz" wrap="square" lIns="0" tIns="12700" rIns="0" bIns="0" rtlCol="0">
            <a:spAutoFit/>
          </a:bodyPr>
          <a:lstStyle/>
          <a:p>
            <a:pPr marL="355600" marR="264795" indent="-342900">
              <a:lnSpc>
                <a:spcPct val="100000"/>
              </a:lnSpc>
              <a:spcBef>
                <a:spcPts val="100"/>
              </a:spcBef>
              <a:buChar char="•"/>
              <a:tabLst>
                <a:tab pos="354965" algn="l"/>
                <a:tab pos="355600" algn="l"/>
              </a:tabLst>
            </a:pPr>
            <a:r>
              <a:rPr sz="2800" spc="-5" dirty="0">
                <a:solidFill>
                  <a:srgbClr val="3E3E3E"/>
                </a:solidFill>
                <a:latin typeface="Arial"/>
                <a:cs typeface="Arial"/>
              </a:rPr>
              <a:t>The </a:t>
            </a:r>
            <a:r>
              <a:rPr sz="2800" dirty="0">
                <a:solidFill>
                  <a:srgbClr val="3E3E3E"/>
                </a:solidFill>
                <a:latin typeface="Arial"/>
                <a:cs typeface="Arial"/>
              </a:rPr>
              <a:t>uncorrected</a:t>
            </a:r>
            <a:r>
              <a:rPr sz="2800" spc="-65" dirty="0">
                <a:solidFill>
                  <a:srgbClr val="3E3E3E"/>
                </a:solidFill>
                <a:latin typeface="Arial"/>
                <a:cs typeface="Arial"/>
              </a:rPr>
              <a:t> </a:t>
            </a:r>
            <a:r>
              <a:rPr sz="2800" dirty="0">
                <a:solidFill>
                  <a:srgbClr val="3E3E3E"/>
                </a:solidFill>
                <a:latin typeface="Arial"/>
                <a:cs typeface="Arial"/>
              </a:rPr>
              <a:t>result  (raw</a:t>
            </a:r>
            <a:r>
              <a:rPr sz="2800" spc="-5" dirty="0">
                <a:solidFill>
                  <a:srgbClr val="3E3E3E"/>
                </a:solidFill>
                <a:latin typeface="Arial"/>
                <a:cs typeface="Arial"/>
              </a:rPr>
              <a:t> </a:t>
            </a:r>
            <a:r>
              <a:rPr sz="2800" dirty="0">
                <a:solidFill>
                  <a:srgbClr val="3E3E3E"/>
                </a:solidFill>
                <a:latin typeface="Arial"/>
                <a:cs typeface="Arial"/>
              </a:rPr>
              <a:t>number),</a:t>
            </a:r>
            <a:endParaRPr sz="2800">
              <a:latin typeface="Arial"/>
              <a:cs typeface="Arial"/>
            </a:endParaRPr>
          </a:p>
          <a:p>
            <a:pPr marL="355600" marR="5080" indent="-342900">
              <a:lnSpc>
                <a:spcPct val="100000"/>
              </a:lnSpc>
              <a:spcBef>
                <a:spcPts val="1270"/>
              </a:spcBef>
              <a:buChar char="•"/>
              <a:tabLst>
                <a:tab pos="354965" algn="l"/>
                <a:tab pos="355600" algn="l"/>
              </a:tabLst>
            </a:pPr>
            <a:r>
              <a:rPr sz="2800" spc="-5" dirty="0">
                <a:solidFill>
                  <a:srgbClr val="3E3E3E"/>
                </a:solidFill>
                <a:latin typeface="Arial"/>
                <a:cs typeface="Arial"/>
              </a:rPr>
              <a:t>The </a:t>
            </a:r>
            <a:r>
              <a:rPr sz="2800" dirty="0">
                <a:solidFill>
                  <a:srgbClr val="3E3E3E"/>
                </a:solidFill>
                <a:latin typeface="Arial"/>
                <a:cs typeface="Arial"/>
              </a:rPr>
              <a:t>corrected result  (calculations used in</a:t>
            </a:r>
            <a:r>
              <a:rPr sz="2800" spc="-80" dirty="0">
                <a:solidFill>
                  <a:srgbClr val="3E3E3E"/>
                </a:solidFill>
                <a:latin typeface="Arial"/>
                <a:cs typeface="Arial"/>
              </a:rPr>
              <a:t> </a:t>
            </a:r>
            <a:r>
              <a:rPr sz="2800" dirty="0">
                <a:solidFill>
                  <a:srgbClr val="3E3E3E"/>
                </a:solidFill>
                <a:latin typeface="Arial"/>
                <a:cs typeface="Arial"/>
              </a:rPr>
              <a:t>the  method),</a:t>
            </a:r>
            <a:endParaRPr sz="2800">
              <a:latin typeface="Arial"/>
              <a:cs typeface="Arial"/>
            </a:endParaRPr>
          </a:p>
          <a:p>
            <a:pPr marL="355600" marR="48895" indent="-342900">
              <a:lnSpc>
                <a:spcPct val="100000"/>
              </a:lnSpc>
              <a:spcBef>
                <a:spcPts val="1275"/>
              </a:spcBef>
              <a:buChar char="•"/>
              <a:tabLst>
                <a:tab pos="354965" algn="l"/>
                <a:tab pos="355600" algn="l"/>
              </a:tabLst>
            </a:pPr>
            <a:r>
              <a:rPr sz="2800" dirty="0">
                <a:solidFill>
                  <a:srgbClr val="3E3E3E"/>
                </a:solidFill>
                <a:latin typeface="Arial"/>
                <a:cs typeface="Arial"/>
              </a:rPr>
              <a:t>Whether averages</a:t>
            </a:r>
            <a:r>
              <a:rPr sz="2800" spc="-80" dirty="0">
                <a:solidFill>
                  <a:srgbClr val="3E3E3E"/>
                </a:solidFill>
                <a:latin typeface="Arial"/>
                <a:cs typeface="Arial"/>
              </a:rPr>
              <a:t> </a:t>
            </a:r>
            <a:r>
              <a:rPr sz="2800" dirty="0">
                <a:solidFill>
                  <a:srgbClr val="3E3E3E"/>
                </a:solidFill>
                <a:latin typeface="Arial"/>
                <a:cs typeface="Arial"/>
              </a:rPr>
              <a:t>were  used to obtain</a:t>
            </a:r>
            <a:r>
              <a:rPr sz="2800" spc="-35" dirty="0">
                <a:solidFill>
                  <a:srgbClr val="3E3E3E"/>
                </a:solidFill>
                <a:latin typeface="Arial"/>
                <a:cs typeface="Arial"/>
              </a:rPr>
              <a:t> </a:t>
            </a:r>
            <a:r>
              <a:rPr sz="2800" dirty="0">
                <a:solidFill>
                  <a:srgbClr val="3E3E3E"/>
                </a:solidFill>
                <a:latin typeface="Arial"/>
                <a:cs typeface="Arial"/>
              </a:rPr>
              <a:t>result.</a:t>
            </a:r>
            <a:endParaRPr sz="2800">
              <a:latin typeface="Arial"/>
              <a:cs typeface="Arial"/>
            </a:endParaRPr>
          </a:p>
        </p:txBody>
      </p:sp>
      <p:sp>
        <p:nvSpPr>
          <p:cNvPr id="5" name="object 5"/>
          <p:cNvSpPr/>
          <p:nvPr/>
        </p:nvSpPr>
        <p:spPr>
          <a:xfrm>
            <a:off x="1371600" y="2514600"/>
            <a:ext cx="2133600" cy="2590800"/>
          </a:xfrm>
          <a:prstGeom prst="rect">
            <a:avLst/>
          </a:prstGeom>
          <a:blipFill>
            <a:blip r:embed="rId3" cstate="print"/>
            <a:stretch>
              <a:fillRect/>
            </a:stretch>
          </a:blipFill>
        </p:spPr>
        <p:txBody>
          <a:bodyPr wrap="square" lIns="0" tIns="0" rIns="0" bIns="0" rtlCol="0"/>
          <a:lstStyle/>
          <a:p>
            <a:endParaRPr/>
          </a:p>
        </p:txBody>
      </p:sp>
      <p:sp>
        <p:nvSpPr>
          <p:cNvPr id="6" name="object 6"/>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7" name="Picture 6"/>
          <p:cNvPicPr>
            <a:picLocks noChangeAspect="1"/>
          </p:cNvPicPr>
          <p:nvPr/>
        </p:nvPicPr>
        <p:blipFill>
          <a:blip r:embed="rId4"/>
          <a:stretch>
            <a:fillRect/>
          </a:stretch>
        </p:blipFill>
        <p:spPr>
          <a:xfrm>
            <a:off x="3962400" y="6238576"/>
            <a:ext cx="917491" cy="955108"/>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1700" y="734060"/>
            <a:ext cx="4919345" cy="635635"/>
          </a:xfrm>
          <a:prstGeom prst="rect">
            <a:avLst/>
          </a:prstGeom>
        </p:spPr>
        <p:txBody>
          <a:bodyPr vert="horz" wrap="square" lIns="0" tIns="12700" rIns="0" bIns="0" rtlCol="0">
            <a:spAutoFit/>
          </a:bodyPr>
          <a:lstStyle/>
          <a:p>
            <a:pPr marL="12700">
              <a:lnSpc>
                <a:spcPct val="100000"/>
              </a:lnSpc>
              <a:spcBef>
                <a:spcPts val="100"/>
              </a:spcBef>
            </a:pPr>
            <a:r>
              <a:rPr spc="-114" dirty="0"/>
              <a:t>To </a:t>
            </a:r>
            <a:r>
              <a:rPr dirty="0"/>
              <a:t>Express</a:t>
            </a:r>
            <a:r>
              <a:rPr spc="30" dirty="0"/>
              <a:t> </a:t>
            </a:r>
            <a:r>
              <a:rPr spc="5" dirty="0"/>
              <a:t>Uncertainty</a:t>
            </a:r>
          </a:p>
        </p:txBody>
      </p:sp>
      <p:sp>
        <p:nvSpPr>
          <p:cNvPr id="4" name="object 4"/>
          <p:cNvSpPr txBox="1"/>
          <p:nvPr/>
        </p:nvSpPr>
        <p:spPr>
          <a:xfrm>
            <a:off x="4345940" y="1528321"/>
            <a:ext cx="4139565" cy="4919345"/>
          </a:xfrm>
          <a:prstGeom prst="rect">
            <a:avLst/>
          </a:prstGeom>
        </p:spPr>
        <p:txBody>
          <a:bodyPr vert="horz" wrap="square" lIns="0" tIns="98425" rIns="0" bIns="0" rtlCol="0">
            <a:spAutoFit/>
          </a:bodyPr>
          <a:lstStyle/>
          <a:p>
            <a:pPr marL="354965" indent="-342265">
              <a:lnSpc>
                <a:spcPct val="100000"/>
              </a:lnSpc>
              <a:spcBef>
                <a:spcPts val="775"/>
              </a:spcBef>
              <a:buChar char="•"/>
              <a:tabLst>
                <a:tab pos="354965" algn="l"/>
                <a:tab pos="355600" algn="l"/>
              </a:tabLst>
            </a:pPr>
            <a:r>
              <a:rPr sz="2800" spc="-90" dirty="0">
                <a:solidFill>
                  <a:srgbClr val="3E3E3E"/>
                </a:solidFill>
                <a:latin typeface="Arial"/>
                <a:cs typeface="Arial"/>
              </a:rPr>
              <a:t>You </a:t>
            </a:r>
            <a:r>
              <a:rPr sz="2800" dirty="0">
                <a:solidFill>
                  <a:srgbClr val="3E3E3E"/>
                </a:solidFill>
                <a:latin typeface="Arial"/>
                <a:cs typeface="Arial"/>
              </a:rPr>
              <a:t>need to</a:t>
            </a:r>
            <a:r>
              <a:rPr sz="2800" spc="65" dirty="0">
                <a:solidFill>
                  <a:srgbClr val="3E3E3E"/>
                </a:solidFill>
                <a:latin typeface="Arial"/>
                <a:cs typeface="Arial"/>
              </a:rPr>
              <a:t> </a:t>
            </a:r>
            <a:r>
              <a:rPr sz="2800" dirty="0">
                <a:solidFill>
                  <a:srgbClr val="3E3E3E"/>
                </a:solidFill>
                <a:latin typeface="Arial"/>
                <a:cs typeface="Arial"/>
              </a:rPr>
              <a:t>know:</a:t>
            </a:r>
            <a:endParaRPr sz="2800">
              <a:latin typeface="Arial"/>
              <a:cs typeface="Arial"/>
            </a:endParaRPr>
          </a:p>
          <a:p>
            <a:pPr marL="755650" marR="216535" lvl="1" indent="-285750">
              <a:lnSpc>
                <a:spcPct val="80000"/>
              </a:lnSpc>
              <a:spcBef>
                <a:spcPts val="1205"/>
              </a:spcBef>
              <a:buChar char="–"/>
              <a:tabLst>
                <a:tab pos="755650" algn="l"/>
              </a:tabLst>
            </a:pPr>
            <a:r>
              <a:rPr sz="2500" spc="-5" dirty="0">
                <a:solidFill>
                  <a:srgbClr val="3E3E3E"/>
                </a:solidFill>
                <a:latin typeface="Arial"/>
                <a:cs typeface="Arial"/>
              </a:rPr>
              <a:t>“How big is </a:t>
            </a:r>
            <a:r>
              <a:rPr sz="2500" dirty="0">
                <a:solidFill>
                  <a:srgbClr val="3E3E3E"/>
                </a:solidFill>
                <a:latin typeface="Arial"/>
                <a:cs typeface="Arial"/>
              </a:rPr>
              <a:t>the</a:t>
            </a:r>
            <a:r>
              <a:rPr sz="2500" spc="-70" dirty="0">
                <a:solidFill>
                  <a:srgbClr val="3E3E3E"/>
                </a:solidFill>
                <a:latin typeface="Arial"/>
                <a:cs typeface="Arial"/>
              </a:rPr>
              <a:t> </a:t>
            </a:r>
            <a:r>
              <a:rPr sz="2500" dirty="0">
                <a:solidFill>
                  <a:srgbClr val="3E3E3E"/>
                </a:solidFill>
                <a:latin typeface="Arial"/>
                <a:cs typeface="Arial"/>
              </a:rPr>
              <a:t>margin  (possible</a:t>
            </a:r>
            <a:r>
              <a:rPr sz="2500" spc="-35" dirty="0">
                <a:solidFill>
                  <a:srgbClr val="3E3E3E"/>
                </a:solidFill>
                <a:latin typeface="Arial"/>
                <a:cs typeface="Arial"/>
              </a:rPr>
              <a:t> </a:t>
            </a:r>
            <a:r>
              <a:rPr sz="2500" dirty="0">
                <a:solidFill>
                  <a:srgbClr val="3E3E3E"/>
                </a:solidFill>
                <a:latin typeface="Arial"/>
                <a:cs typeface="Arial"/>
              </a:rPr>
              <a:t>range)?”</a:t>
            </a:r>
            <a:endParaRPr sz="2500">
              <a:latin typeface="Arial"/>
              <a:cs typeface="Arial"/>
            </a:endParaRPr>
          </a:p>
          <a:p>
            <a:pPr marL="1155065" marR="7620" lvl="2" indent="-227965">
              <a:lnSpc>
                <a:spcPct val="80000"/>
              </a:lnSpc>
              <a:spcBef>
                <a:spcPts val="1145"/>
              </a:spcBef>
              <a:buChar char="•"/>
              <a:tabLst>
                <a:tab pos="1155065" algn="l"/>
                <a:tab pos="1155700" algn="l"/>
              </a:tabLst>
            </a:pPr>
            <a:r>
              <a:rPr sz="2200" dirty="0">
                <a:solidFill>
                  <a:srgbClr val="3E3E3E"/>
                </a:solidFill>
                <a:latin typeface="Arial"/>
                <a:cs typeface="Arial"/>
              </a:rPr>
              <a:t>Example: </a:t>
            </a:r>
            <a:r>
              <a:rPr sz="2200" spc="-5" dirty="0">
                <a:solidFill>
                  <a:srgbClr val="3E3E3E"/>
                </a:solidFill>
                <a:latin typeface="Arial"/>
                <a:cs typeface="Arial"/>
              </a:rPr>
              <a:t>working in</a:t>
            </a:r>
            <a:r>
              <a:rPr sz="2200" spc="-80" dirty="0">
                <a:solidFill>
                  <a:srgbClr val="3E3E3E"/>
                </a:solidFill>
                <a:latin typeface="Arial"/>
                <a:cs typeface="Arial"/>
              </a:rPr>
              <a:t> </a:t>
            </a:r>
            <a:r>
              <a:rPr sz="2200" dirty="0">
                <a:solidFill>
                  <a:srgbClr val="3E3E3E"/>
                </a:solidFill>
                <a:latin typeface="Arial"/>
                <a:cs typeface="Arial"/>
              </a:rPr>
              <a:t>the  </a:t>
            </a:r>
            <a:r>
              <a:rPr sz="2200" spc="-5" dirty="0">
                <a:solidFill>
                  <a:srgbClr val="3E3E3E"/>
                </a:solidFill>
                <a:latin typeface="Arial"/>
                <a:cs typeface="Arial"/>
              </a:rPr>
              <a:t>linear portion of </a:t>
            </a:r>
            <a:r>
              <a:rPr sz="2200" dirty="0">
                <a:solidFill>
                  <a:srgbClr val="3E3E3E"/>
                </a:solidFill>
                <a:latin typeface="Arial"/>
                <a:cs typeface="Arial"/>
              </a:rPr>
              <a:t>the  calibration curve vs.  </a:t>
            </a:r>
            <a:r>
              <a:rPr sz="2200" spc="-5" dirty="0">
                <a:solidFill>
                  <a:srgbClr val="3E3E3E"/>
                </a:solidFill>
                <a:latin typeface="Arial"/>
                <a:cs typeface="Arial"/>
              </a:rPr>
              <a:t>working </a:t>
            </a:r>
            <a:r>
              <a:rPr sz="2200" dirty="0">
                <a:solidFill>
                  <a:srgbClr val="3E3E3E"/>
                </a:solidFill>
                <a:latin typeface="Arial"/>
                <a:cs typeface="Arial"/>
              </a:rPr>
              <a:t>close to the  detection</a:t>
            </a:r>
            <a:r>
              <a:rPr sz="2200" spc="-10" dirty="0">
                <a:solidFill>
                  <a:srgbClr val="3E3E3E"/>
                </a:solidFill>
                <a:latin typeface="Arial"/>
                <a:cs typeface="Arial"/>
              </a:rPr>
              <a:t> </a:t>
            </a:r>
            <a:r>
              <a:rPr sz="2200" dirty="0">
                <a:solidFill>
                  <a:srgbClr val="3E3E3E"/>
                </a:solidFill>
                <a:latin typeface="Arial"/>
                <a:cs typeface="Arial"/>
              </a:rPr>
              <a:t>limits.</a:t>
            </a:r>
            <a:endParaRPr sz="2200">
              <a:latin typeface="Arial"/>
              <a:cs typeface="Arial"/>
            </a:endParaRPr>
          </a:p>
          <a:p>
            <a:pPr marL="755650" marR="5080" lvl="1" indent="-285750">
              <a:lnSpc>
                <a:spcPct val="80000"/>
              </a:lnSpc>
              <a:spcBef>
                <a:spcPts val="1185"/>
              </a:spcBef>
              <a:buChar char="–"/>
              <a:tabLst>
                <a:tab pos="755650" algn="l"/>
              </a:tabLst>
            </a:pPr>
            <a:r>
              <a:rPr sz="2500" spc="-5" dirty="0">
                <a:solidFill>
                  <a:srgbClr val="3E3E3E"/>
                </a:solidFill>
                <a:latin typeface="Arial"/>
                <a:cs typeface="Arial"/>
              </a:rPr>
              <a:t>“How bad is </a:t>
            </a:r>
            <a:r>
              <a:rPr sz="2500" dirty="0">
                <a:solidFill>
                  <a:srgbClr val="3E3E3E"/>
                </a:solidFill>
                <a:latin typeface="Arial"/>
                <a:cs typeface="Arial"/>
              </a:rPr>
              <a:t>the</a:t>
            </a:r>
            <a:r>
              <a:rPr sz="2500" spc="-60" dirty="0">
                <a:solidFill>
                  <a:srgbClr val="3E3E3E"/>
                </a:solidFill>
                <a:latin typeface="Arial"/>
                <a:cs typeface="Arial"/>
              </a:rPr>
              <a:t> </a:t>
            </a:r>
            <a:r>
              <a:rPr sz="2500" spc="-5" dirty="0">
                <a:solidFill>
                  <a:srgbClr val="3E3E3E"/>
                </a:solidFill>
                <a:latin typeface="Arial"/>
                <a:cs typeface="Arial"/>
              </a:rPr>
              <a:t>doubt?”  </a:t>
            </a:r>
            <a:r>
              <a:rPr sz="2500" dirty="0">
                <a:solidFill>
                  <a:srgbClr val="3E3E3E"/>
                </a:solidFill>
                <a:latin typeface="Arial"/>
                <a:cs typeface="Arial"/>
              </a:rPr>
              <a:t>(Do I trust this</a:t>
            </a:r>
            <a:r>
              <a:rPr sz="2500" spc="-50" dirty="0">
                <a:solidFill>
                  <a:srgbClr val="3E3E3E"/>
                </a:solidFill>
                <a:latin typeface="Arial"/>
                <a:cs typeface="Arial"/>
              </a:rPr>
              <a:t> </a:t>
            </a:r>
            <a:r>
              <a:rPr sz="2500" dirty="0">
                <a:solidFill>
                  <a:srgbClr val="3E3E3E"/>
                </a:solidFill>
                <a:latin typeface="Arial"/>
                <a:cs typeface="Arial"/>
              </a:rPr>
              <a:t>value?)</a:t>
            </a:r>
            <a:endParaRPr sz="2500">
              <a:latin typeface="Arial"/>
              <a:cs typeface="Arial"/>
            </a:endParaRPr>
          </a:p>
          <a:p>
            <a:pPr marL="755650" marR="23495" lvl="1" indent="-285750">
              <a:lnSpc>
                <a:spcPct val="80000"/>
              </a:lnSpc>
              <a:spcBef>
                <a:spcPts val="1200"/>
              </a:spcBef>
              <a:buChar char="–"/>
              <a:tabLst>
                <a:tab pos="755650" algn="l"/>
              </a:tabLst>
            </a:pPr>
            <a:r>
              <a:rPr sz="2500" spc="-5" dirty="0">
                <a:solidFill>
                  <a:srgbClr val="3E3E3E"/>
                </a:solidFill>
                <a:latin typeface="Arial"/>
                <a:cs typeface="Arial"/>
              </a:rPr>
              <a:t>Once you know </a:t>
            </a:r>
            <a:r>
              <a:rPr sz="2500" dirty="0">
                <a:solidFill>
                  <a:srgbClr val="3E3E3E"/>
                </a:solidFill>
                <a:latin typeface="Arial"/>
                <a:cs typeface="Arial"/>
              </a:rPr>
              <a:t>the  </a:t>
            </a:r>
            <a:r>
              <a:rPr sz="2500" spc="-5" dirty="0">
                <a:solidFill>
                  <a:srgbClr val="3E3E3E"/>
                </a:solidFill>
                <a:latin typeface="Arial"/>
                <a:cs typeface="Arial"/>
              </a:rPr>
              <a:t>possible range, you can  decide if you </a:t>
            </a:r>
            <a:r>
              <a:rPr sz="2500" dirty="0">
                <a:solidFill>
                  <a:srgbClr val="3E3E3E"/>
                </a:solidFill>
                <a:latin typeface="Arial"/>
                <a:cs typeface="Arial"/>
              </a:rPr>
              <a:t>trust the  </a:t>
            </a:r>
            <a:r>
              <a:rPr sz="2500" spc="-5" dirty="0">
                <a:solidFill>
                  <a:srgbClr val="3E3E3E"/>
                </a:solidFill>
                <a:latin typeface="Arial"/>
                <a:cs typeface="Arial"/>
              </a:rPr>
              <a:t>value.</a:t>
            </a:r>
            <a:endParaRPr sz="2500">
              <a:latin typeface="Arial"/>
              <a:cs typeface="Arial"/>
            </a:endParaRPr>
          </a:p>
        </p:txBody>
      </p:sp>
      <p:sp>
        <p:nvSpPr>
          <p:cNvPr id="5" name="object 5"/>
          <p:cNvSpPr/>
          <p:nvPr/>
        </p:nvSpPr>
        <p:spPr>
          <a:xfrm>
            <a:off x="845675" y="2609850"/>
            <a:ext cx="2811924" cy="3032760"/>
          </a:xfrm>
          <a:prstGeom prst="rect">
            <a:avLst/>
          </a:prstGeom>
          <a:blipFill>
            <a:blip r:embed="rId3" cstate="print"/>
            <a:stretch>
              <a:fillRect/>
            </a:stretch>
          </a:blipFill>
        </p:spPr>
        <p:txBody>
          <a:bodyPr wrap="square" lIns="0" tIns="0" rIns="0" bIns="0" rtlCol="0"/>
          <a:lstStyle/>
          <a:p>
            <a:endParaRPr/>
          </a:p>
        </p:txBody>
      </p:sp>
      <p:sp>
        <p:nvSpPr>
          <p:cNvPr id="6" name="object 6"/>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7" name="Picture 6"/>
          <p:cNvPicPr>
            <a:picLocks noChangeAspect="1"/>
          </p:cNvPicPr>
          <p:nvPr/>
        </p:nvPicPr>
        <p:blipFill>
          <a:blip r:embed="rId4"/>
          <a:stretch>
            <a:fillRect/>
          </a:stretch>
        </p:blipFill>
        <p:spPr>
          <a:xfrm>
            <a:off x="3962400" y="6238576"/>
            <a:ext cx="917491" cy="955108"/>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prstGeom prst="rect">
            <a:avLst/>
          </a:prstGeom>
        </p:spPr>
        <p:txBody>
          <a:bodyPr vert="horz" wrap="square" lIns="0" tIns="12700" rIns="0" bIns="0" rtlCol="0">
            <a:spAutoFit/>
          </a:bodyPr>
          <a:lstStyle/>
          <a:p>
            <a:pPr marL="12700" marR="5080">
              <a:lnSpc>
                <a:spcPct val="100000"/>
              </a:lnSpc>
              <a:spcBef>
                <a:spcPts val="100"/>
              </a:spcBef>
            </a:pPr>
            <a:r>
              <a:rPr sz="3600" spc="-75" dirty="0"/>
              <a:t>You </a:t>
            </a:r>
            <a:r>
              <a:rPr sz="3600" dirty="0"/>
              <a:t>need 2 </a:t>
            </a:r>
            <a:r>
              <a:rPr sz="3600" spc="5" dirty="0"/>
              <a:t>numbers </a:t>
            </a:r>
            <a:r>
              <a:rPr sz="3600" spc="-35" dirty="0"/>
              <a:t>to </a:t>
            </a:r>
            <a:r>
              <a:rPr sz="3600" spc="-10" dirty="0"/>
              <a:t>express </a:t>
            </a:r>
            <a:r>
              <a:rPr sz="3600" spc="-5" dirty="0"/>
              <a:t>(quantify)  </a:t>
            </a:r>
            <a:r>
              <a:rPr sz="3600" dirty="0"/>
              <a:t>an </a:t>
            </a:r>
            <a:r>
              <a:rPr sz="3600" spc="5" dirty="0"/>
              <a:t>uncertainty</a:t>
            </a:r>
            <a:endParaRPr sz="3600"/>
          </a:p>
        </p:txBody>
      </p:sp>
      <p:sp>
        <p:nvSpPr>
          <p:cNvPr id="4" name="object 4"/>
          <p:cNvSpPr txBox="1"/>
          <p:nvPr/>
        </p:nvSpPr>
        <p:spPr>
          <a:xfrm>
            <a:off x="1028953" y="2144050"/>
            <a:ext cx="3862704" cy="3995420"/>
          </a:xfrm>
          <a:prstGeom prst="rect">
            <a:avLst/>
          </a:prstGeom>
        </p:spPr>
        <p:txBody>
          <a:bodyPr vert="horz" wrap="square" lIns="0" tIns="179070" rIns="0" bIns="0" rtlCol="0">
            <a:spAutoFit/>
          </a:bodyPr>
          <a:lstStyle/>
          <a:p>
            <a:pPr marL="354965" indent="-342265">
              <a:lnSpc>
                <a:spcPct val="100000"/>
              </a:lnSpc>
              <a:spcBef>
                <a:spcPts val="1410"/>
              </a:spcBef>
              <a:buChar char="•"/>
              <a:tabLst>
                <a:tab pos="354965" algn="l"/>
                <a:tab pos="355600" algn="l"/>
              </a:tabLst>
            </a:pPr>
            <a:r>
              <a:rPr sz="2400" spc="-5" dirty="0">
                <a:solidFill>
                  <a:srgbClr val="3E3E3E"/>
                </a:solidFill>
                <a:latin typeface="Arial"/>
                <a:cs typeface="Arial"/>
              </a:rPr>
              <a:t>Confidence</a:t>
            </a:r>
            <a:r>
              <a:rPr sz="2400" spc="10" dirty="0">
                <a:solidFill>
                  <a:srgbClr val="3E3E3E"/>
                </a:solidFill>
                <a:latin typeface="Arial"/>
                <a:cs typeface="Arial"/>
              </a:rPr>
              <a:t> </a:t>
            </a:r>
            <a:r>
              <a:rPr sz="2400" spc="-5" dirty="0">
                <a:solidFill>
                  <a:srgbClr val="3E3E3E"/>
                </a:solidFill>
                <a:latin typeface="Arial"/>
                <a:cs typeface="Arial"/>
              </a:rPr>
              <a:t>Intervals:</a:t>
            </a:r>
            <a:endParaRPr sz="2400">
              <a:latin typeface="Arial"/>
              <a:cs typeface="Arial"/>
            </a:endParaRPr>
          </a:p>
          <a:p>
            <a:pPr marL="755650" marR="5080" lvl="1" indent="-285750">
              <a:lnSpc>
                <a:spcPct val="100000"/>
              </a:lnSpc>
              <a:spcBef>
                <a:spcPts val="1090"/>
              </a:spcBef>
              <a:buChar char="–"/>
              <a:tabLst>
                <a:tab pos="755015" algn="l"/>
                <a:tab pos="755650" algn="l"/>
              </a:tabLst>
            </a:pPr>
            <a:r>
              <a:rPr sz="2000" spc="-5" dirty="0">
                <a:solidFill>
                  <a:srgbClr val="3E3E3E"/>
                </a:solidFill>
                <a:latin typeface="Arial"/>
                <a:cs typeface="Arial"/>
              </a:rPr>
              <a:t>A </a:t>
            </a:r>
            <a:r>
              <a:rPr sz="2000" u="heavy" spc="-5" dirty="0">
                <a:solidFill>
                  <a:srgbClr val="3E3E3E"/>
                </a:solidFill>
                <a:uFill>
                  <a:solidFill>
                    <a:srgbClr val="3F3F3F"/>
                  </a:solidFill>
                </a:uFill>
                <a:latin typeface="Arial"/>
                <a:cs typeface="Arial"/>
              </a:rPr>
              <a:t>range</a:t>
            </a:r>
            <a:r>
              <a:rPr sz="2000" spc="-5" dirty="0">
                <a:solidFill>
                  <a:srgbClr val="3E3E3E"/>
                </a:solidFill>
                <a:latin typeface="Arial"/>
                <a:cs typeface="Arial"/>
              </a:rPr>
              <a:t> of </a:t>
            </a:r>
            <a:r>
              <a:rPr sz="2000" spc="-10" dirty="0">
                <a:solidFill>
                  <a:srgbClr val="3E3E3E"/>
                </a:solidFill>
                <a:latin typeface="Arial"/>
                <a:cs typeface="Arial"/>
              </a:rPr>
              <a:t>values about  something </a:t>
            </a:r>
            <a:r>
              <a:rPr sz="2000" spc="-5" dirty="0">
                <a:solidFill>
                  <a:srgbClr val="3E3E3E"/>
                </a:solidFill>
                <a:latin typeface="Arial"/>
                <a:cs typeface="Arial"/>
              </a:rPr>
              <a:t>(a </a:t>
            </a:r>
            <a:r>
              <a:rPr sz="2000" spc="-20" dirty="0">
                <a:solidFill>
                  <a:srgbClr val="3E3E3E"/>
                </a:solidFill>
                <a:latin typeface="Arial"/>
                <a:cs typeface="Arial"/>
              </a:rPr>
              <a:t>parameter,  </a:t>
            </a:r>
            <a:r>
              <a:rPr sz="2000" spc="-5" dirty="0">
                <a:solidFill>
                  <a:srgbClr val="3E3E3E"/>
                </a:solidFill>
                <a:latin typeface="Arial"/>
                <a:cs typeface="Arial"/>
              </a:rPr>
              <a:t>e.g., the </a:t>
            </a:r>
            <a:r>
              <a:rPr sz="2000" spc="-10" dirty="0">
                <a:solidFill>
                  <a:srgbClr val="3E3E3E"/>
                </a:solidFill>
                <a:latin typeface="Arial"/>
                <a:cs typeface="Arial"/>
              </a:rPr>
              <a:t>length </a:t>
            </a:r>
            <a:r>
              <a:rPr sz="2000" spc="-5" dirty="0">
                <a:solidFill>
                  <a:srgbClr val="3E3E3E"/>
                </a:solidFill>
                <a:latin typeface="Arial"/>
                <a:cs typeface="Arial"/>
              </a:rPr>
              <a:t>of my  </a:t>
            </a:r>
            <a:r>
              <a:rPr sz="2000" spc="-10" dirty="0">
                <a:solidFill>
                  <a:srgbClr val="3E3E3E"/>
                </a:solidFill>
                <a:latin typeface="Arial"/>
                <a:cs typeface="Arial"/>
              </a:rPr>
              <a:t>shoe). </a:t>
            </a:r>
            <a:r>
              <a:rPr sz="2000" spc="-25" dirty="0">
                <a:solidFill>
                  <a:srgbClr val="3E3E3E"/>
                </a:solidFill>
                <a:latin typeface="Arial"/>
                <a:cs typeface="Arial"/>
              </a:rPr>
              <a:t>We </a:t>
            </a:r>
            <a:r>
              <a:rPr sz="2000" spc="-10" dirty="0">
                <a:solidFill>
                  <a:srgbClr val="3E3E3E"/>
                </a:solidFill>
                <a:latin typeface="Arial"/>
                <a:cs typeface="Arial"/>
              </a:rPr>
              <a:t>estimate </a:t>
            </a:r>
            <a:r>
              <a:rPr sz="2000" spc="-5" dirty="0">
                <a:solidFill>
                  <a:srgbClr val="3E3E3E"/>
                </a:solidFill>
                <a:latin typeface="Arial"/>
                <a:cs typeface="Arial"/>
              </a:rPr>
              <a:t>that the  true value lies within this  </a:t>
            </a:r>
            <a:r>
              <a:rPr sz="2000" spc="-10" dirty="0">
                <a:solidFill>
                  <a:srgbClr val="3E3E3E"/>
                </a:solidFill>
                <a:latin typeface="Arial"/>
                <a:cs typeface="Arial"/>
              </a:rPr>
              <a:t>range.</a:t>
            </a:r>
            <a:endParaRPr sz="2000">
              <a:latin typeface="Arial"/>
              <a:cs typeface="Arial"/>
            </a:endParaRPr>
          </a:p>
          <a:p>
            <a:pPr marL="354965" indent="-342265">
              <a:lnSpc>
                <a:spcPct val="100000"/>
              </a:lnSpc>
              <a:spcBef>
                <a:spcPts val="1165"/>
              </a:spcBef>
              <a:buChar char="•"/>
              <a:tabLst>
                <a:tab pos="354965" algn="l"/>
                <a:tab pos="355600" algn="l"/>
              </a:tabLst>
            </a:pPr>
            <a:r>
              <a:rPr sz="2400" spc="-5" dirty="0">
                <a:solidFill>
                  <a:srgbClr val="3E3E3E"/>
                </a:solidFill>
                <a:latin typeface="Arial"/>
                <a:cs typeface="Arial"/>
              </a:rPr>
              <a:t>Confidence</a:t>
            </a:r>
            <a:r>
              <a:rPr sz="2400" spc="15" dirty="0">
                <a:solidFill>
                  <a:srgbClr val="3E3E3E"/>
                </a:solidFill>
                <a:latin typeface="Arial"/>
                <a:cs typeface="Arial"/>
              </a:rPr>
              <a:t> </a:t>
            </a:r>
            <a:r>
              <a:rPr sz="2400" spc="-5" dirty="0">
                <a:solidFill>
                  <a:srgbClr val="3E3E3E"/>
                </a:solidFill>
                <a:latin typeface="Arial"/>
                <a:cs typeface="Arial"/>
              </a:rPr>
              <a:t>level:</a:t>
            </a:r>
            <a:endParaRPr sz="2400">
              <a:latin typeface="Arial"/>
              <a:cs typeface="Arial"/>
            </a:endParaRPr>
          </a:p>
          <a:p>
            <a:pPr marL="755650" marR="165100" lvl="1" indent="-285750">
              <a:lnSpc>
                <a:spcPct val="100000"/>
              </a:lnSpc>
              <a:spcBef>
                <a:spcPts val="1050"/>
              </a:spcBef>
              <a:buChar char="–"/>
              <a:tabLst>
                <a:tab pos="755015" algn="l"/>
                <a:tab pos="755650" algn="l"/>
              </a:tabLst>
            </a:pPr>
            <a:r>
              <a:rPr sz="1800" spc="-5" dirty="0">
                <a:solidFill>
                  <a:srgbClr val="3E3E3E"/>
                </a:solidFill>
                <a:latin typeface="Arial"/>
                <a:cs typeface="Arial"/>
              </a:rPr>
              <a:t>The </a:t>
            </a:r>
            <a:r>
              <a:rPr sz="1800" u="heavy" spc="-5" dirty="0">
                <a:solidFill>
                  <a:srgbClr val="3E3E3E"/>
                </a:solidFill>
                <a:uFill>
                  <a:solidFill>
                    <a:srgbClr val="3F3F3F"/>
                  </a:solidFill>
                </a:uFill>
                <a:latin typeface="Arial"/>
                <a:cs typeface="Arial"/>
              </a:rPr>
              <a:t>doubt</a:t>
            </a:r>
            <a:r>
              <a:rPr sz="1800" spc="-5" dirty="0">
                <a:solidFill>
                  <a:srgbClr val="3E3E3E"/>
                </a:solidFill>
                <a:latin typeface="Arial"/>
                <a:cs typeface="Arial"/>
              </a:rPr>
              <a:t> </a:t>
            </a:r>
            <a:r>
              <a:rPr sz="1800" dirty="0">
                <a:solidFill>
                  <a:srgbClr val="3E3E3E"/>
                </a:solidFill>
                <a:latin typeface="Arial"/>
                <a:cs typeface="Arial"/>
              </a:rPr>
              <a:t>that </a:t>
            </a:r>
            <a:r>
              <a:rPr sz="1800" spc="-5" dirty="0">
                <a:solidFill>
                  <a:srgbClr val="3E3E3E"/>
                </a:solidFill>
                <a:latin typeface="Arial"/>
                <a:cs typeface="Arial"/>
              </a:rPr>
              <a:t>exists </a:t>
            </a:r>
            <a:r>
              <a:rPr sz="1800" dirty="0">
                <a:solidFill>
                  <a:srgbClr val="3E3E3E"/>
                </a:solidFill>
                <a:latin typeface="Arial"/>
                <a:cs typeface="Arial"/>
              </a:rPr>
              <a:t>that</a:t>
            </a:r>
            <a:r>
              <a:rPr sz="1800" spc="-95" dirty="0">
                <a:solidFill>
                  <a:srgbClr val="3E3E3E"/>
                </a:solidFill>
                <a:latin typeface="Arial"/>
                <a:cs typeface="Arial"/>
              </a:rPr>
              <a:t> </a:t>
            </a:r>
            <a:r>
              <a:rPr sz="1800" dirty="0">
                <a:solidFill>
                  <a:srgbClr val="3E3E3E"/>
                </a:solidFill>
                <a:latin typeface="Arial"/>
                <a:cs typeface="Arial"/>
              </a:rPr>
              <a:t>my  true </a:t>
            </a:r>
            <a:r>
              <a:rPr sz="1800" spc="-5" dirty="0">
                <a:solidFill>
                  <a:srgbClr val="3E3E3E"/>
                </a:solidFill>
                <a:latin typeface="Arial"/>
                <a:cs typeface="Arial"/>
              </a:rPr>
              <a:t>value </a:t>
            </a:r>
            <a:r>
              <a:rPr sz="1800" dirty="0">
                <a:solidFill>
                  <a:srgbClr val="3E3E3E"/>
                </a:solidFill>
                <a:latin typeface="Arial"/>
                <a:cs typeface="Arial"/>
              </a:rPr>
              <a:t>falls </a:t>
            </a:r>
            <a:r>
              <a:rPr sz="1800" spc="-5" dirty="0">
                <a:solidFill>
                  <a:srgbClr val="3E3E3E"/>
                </a:solidFill>
                <a:latin typeface="Arial"/>
                <a:cs typeface="Arial"/>
              </a:rPr>
              <a:t>within </a:t>
            </a:r>
            <a:r>
              <a:rPr sz="1800" dirty="0">
                <a:solidFill>
                  <a:srgbClr val="3E3E3E"/>
                </a:solidFill>
                <a:latin typeface="Arial"/>
                <a:cs typeface="Arial"/>
              </a:rPr>
              <a:t>the  range.</a:t>
            </a:r>
            <a:endParaRPr sz="1800">
              <a:latin typeface="Arial"/>
              <a:cs typeface="Arial"/>
            </a:endParaRPr>
          </a:p>
        </p:txBody>
      </p:sp>
      <p:sp>
        <p:nvSpPr>
          <p:cNvPr id="5" name="object 5"/>
          <p:cNvSpPr/>
          <p:nvPr/>
        </p:nvSpPr>
        <p:spPr>
          <a:xfrm>
            <a:off x="5928719" y="2974076"/>
            <a:ext cx="2820309" cy="2650001"/>
          </a:xfrm>
          <a:prstGeom prst="rect">
            <a:avLst/>
          </a:prstGeom>
          <a:blipFill>
            <a:blip r:embed="rId3" cstate="print"/>
            <a:stretch>
              <a:fillRect/>
            </a:stretch>
          </a:blipFill>
        </p:spPr>
        <p:txBody>
          <a:bodyPr wrap="square" lIns="0" tIns="0" rIns="0" bIns="0" rtlCol="0"/>
          <a:lstStyle/>
          <a:p>
            <a:endParaRPr/>
          </a:p>
        </p:txBody>
      </p:sp>
      <p:sp>
        <p:nvSpPr>
          <p:cNvPr id="6" name="object 6"/>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7" name="Picture 6"/>
          <p:cNvPicPr>
            <a:picLocks noChangeAspect="1"/>
          </p:cNvPicPr>
          <p:nvPr/>
        </p:nvPicPr>
        <p:blipFill>
          <a:blip r:embed="rId4"/>
          <a:stretch>
            <a:fillRect/>
          </a:stretch>
        </p:blipFill>
        <p:spPr>
          <a:xfrm>
            <a:off x="3962400" y="6238576"/>
            <a:ext cx="917491" cy="955108"/>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1700" y="735583"/>
            <a:ext cx="7553325" cy="574040"/>
          </a:xfrm>
          <a:prstGeom prst="rect">
            <a:avLst/>
          </a:prstGeom>
        </p:spPr>
        <p:txBody>
          <a:bodyPr vert="horz" wrap="square" lIns="0" tIns="12700" rIns="0" bIns="0" rtlCol="0">
            <a:spAutoFit/>
          </a:bodyPr>
          <a:lstStyle/>
          <a:p>
            <a:pPr marL="12700">
              <a:lnSpc>
                <a:spcPct val="100000"/>
              </a:lnSpc>
              <a:spcBef>
                <a:spcPts val="100"/>
              </a:spcBef>
            </a:pPr>
            <a:r>
              <a:rPr sz="3600" dirty="0"/>
              <a:t>Expressing, or Quantifying,</a:t>
            </a:r>
            <a:r>
              <a:rPr sz="3600" spc="-95" dirty="0"/>
              <a:t> </a:t>
            </a:r>
            <a:r>
              <a:rPr sz="3600" dirty="0"/>
              <a:t>Uncertainty</a:t>
            </a:r>
            <a:endParaRPr sz="3600"/>
          </a:p>
        </p:txBody>
      </p:sp>
      <p:sp>
        <p:nvSpPr>
          <p:cNvPr id="5" name="object 5"/>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4" name="object 4"/>
          <p:cNvSpPr txBox="1"/>
          <p:nvPr/>
        </p:nvSpPr>
        <p:spPr>
          <a:xfrm>
            <a:off x="993139" y="1688509"/>
            <a:ext cx="8000365" cy="4038600"/>
          </a:xfrm>
          <a:prstGeom prst="rect">
            <a:avLst/>
          </a:prstGeom>
        </p:spPr>
        <p:txBody>
          <a:bodyPr vert="horz" wrap="square" lIns="0" tIns="100965" rIns="0" bIns="0" rtlCol="0">
            <a:spAutoFit/>
          </a:bodyPr>
          <a:lstStyle/>
          <a:p>
            <a:pPr marL="354965" indent="-342265">
              <a:lnSpc>
                <a:spcPct val="100000"/>
              </a:lnSpc>
              <a:spcBef>
                <a:spcPts val="795"/>
              </a:spcBef>
              <a:buChar char="•"/>
              <a:tabLst>
                <a:tab pos="354965" algn="l"/>
                <a:tab pos="355600" algn="l"/>
              </a:tabLst>
            </a:pPr>
            <a:r>
              <a:rPr sz="2500" spc="-5" dirty="0">
                <a:solidFill>
                  <a:srgbClr val="3E3E3E"/>
                </a:solidFill>
                <a:latin typeface="Arial"/>
                <a:cs typeface="Arial"/>
              </a:rPr>
              <a:t>Confidence intervals: </a:t>
            </a:r>
            <a:r>
              <a:rPr sz="2500" dirty="0">
                <a:solidFill>
                  <a:srgbClr val="3E3E3E"/>
                </a:solidFill>
                <a:latin typeface="Arial"/>
                <a:cs typeface="Arial"/>
              </a:rPr>
              <a:t>the </a:t>
            </a:r>
            <a:r>
              <a:rPr sz="2500" spc="-5" dirty="0">
                <a:solidFill>
                  <a:srgbClr val="3E3E3E"/>
                </a:solidFill>
                <a:latin typeface="Arial"/>
                <a:cs typeface="Arial"/>
              </a:rPr>
              <a:t>width of </a:t>
            </a:r>
            <a:r>
              <a:rPr sz="2500" dirty="0">
                <a:solidFill>
                  <a:srgbClr val="3E3E3E"/>
                </a:solidFill>
                <a:latin typeface="Arial"/>
                <a:cs typeface="Arial"/>
              </a:rPr>
              <a:t>the </a:t>
            </a:r>
            <a:r>
              <a:rPr sz="2500" spc="-5" dirty="0">
                <a:solidFill>
                  <a:srgbClr val="3E3E3E"/>
                </a:solidFill>
                <a:latin typeface="Arial"/>
                <a:cs typeface="Arial"/>
              </a:rPr>
              <a:t>margin</a:t>
            </a:r>
            <a:r>
              <a:rPr sz="2500" spc="-30" dirty="0">
                <a:solidFill>
                  <a:srgbClr val="3E3E3E"/>
                </a:solidFill>
                <a:latin typeface="Arial"/>
                <a:cs typeface="Arial"/>
              </a:rPr>
              <a:t> </a:t>
            </a:r>
            <a:r>
              <a:rPr sz="2500" spc="-5" dirty="0">
                <a:solidFill>
                  <a:srgbClr val="3E3E3E"/>
                </a:solidFill>
                <a:latin typeface="Arial"/>
                <a:cs typeface="Arial"/>
              </a:rPr>
              <a:t>(range)</a:t>
            </a:r>
            <a:endParaRPr sz="2500">
              <a:latin typeface="Arial"/>
              <a:cs typeface="Arial"/>
            </a:endParaRPr>
          </a:p>
          <a:p>
            <a:pPr marL="755650" lvl="1" indent="-285750">
              <a:lnSpc>
                <a:spcPct val="100000"/>
              </a:lnSpc>
              <a:spcBef>
                <a:spcPts val="610"/>
              </a:spcBef>
              <a:buChar char="–"/>
              <a:tabLst>
                <a:tab pos="755015" algn="l"/>
                <a:tab pos="755650" algn="l"/>
              </a:tabLst>
            </a:pPr>
            <a:r>
              <a:rPr sz="2200" spc="-5" dirty="0">
                <a:solidFill>
                  <a:srgbClr val="3E3E3E"/>
                </a:solidFill>
                <a:latin typeface="Arial"/>
                <a:cs typeface="Arial"/>
              </a:rPr>
              <a:t>Can be based on </a:t>
            </a:r>
            <a:r>
              <a:rPr sz="2200" dirty="0">
                <a:solidFill>
                  <a:srgbClr val="3E3E3E"/>
                </a:solidFill>
                <a:latin typeface="Arial"/>
                <a:cs typeface="Arial"/>
              </a:rPr>
              <a:t>standard</a:t>
            </a:r>
            <a:r>
              <a:rPr sz="2200" spc="10" dirty="0">
                <a:solidFill>
                  <a:srgbClr val="3E3E3E"/>
                </a:solidFill>
                <a:latin typeface="Arial"/>
                <a:cs typeface="Arial"/>
              </a:rPr>
              <a:t> </a:t>
            </a:r>
            <a:r>
              <a:rPr sz="2200" dirty="0">
                <a:solidFill>
                  <a:srgbClr val="3E3E3E"/>
                </a:solidFill>
                <a:latin typeface="Arial"/>
                <a:cs typeface="Arial"/>
              </a:rPr>
              <a:t>deviation.</a:t>
            </a:r>
            <a:endParaRPr sz="2200">
              <a:latin typeface="Arial"/>
              <a:cs typeface="Arial"/>
            </a:endParaRPr>
          </a:p>
          <a:p>
            <a:pPr marL="755650" marR="611505" lvl="1" indent="-285750">
              <a:lnSpc>
                <a:spcPct val="80000"/>
              </a:lnSpc>
              <a:spcBef>
                <a:spcPts val="1130"/>
              </a:spcBef>
              <a:buChar char="–"/>
              <a:tabLst>
                <a:tab pos="755015" algn="l"/>
                <a:tab pos="755650" algn="l"/>
              </a:tabLst>
            </a:pPr>
            <a:r>
              <a:rPr sz="2200" spc="-5" dirty="0">
                <a:solidFill>
                  <a:srgbClr val="3E3E3E"/>
                </a:solidFill>
                <a:latin typeface="Arial"/>
                <a:cs typeface="Arial"/>
              </a:rPr>
              <a:t>The </a:t>
            </a:r>
            <a:r>
              <a:rPr sz="2200" dirty="0">
                <a:solidFill>
                  <a:srgbClr val="3E3E3E"/>
                </a:solidFill>
                <a:latin typeface="Arial"/>
                <a:cs typeface="Arial"/>
              </a:rPr>
              <a:t>fewer the </a:t>
            </a:r>
            <a:r>
              <a:rPr sz="2200" spc="-5" dirty="0">
                <a:solidFill>
                  <a:srgbClr val="3E3E3E"/>
                </a:solidFill>
                <a:latin typeface="Arial"/>
                <a:cs typeface="Arial"/>
              </a:rPr>
              <a:t>numbers, </a:t>
            </a:r>
            <a:r>
              <a:rPr sz="2200" dirty="0">
                <a:solidFill>
                  <a:srgbClr val="3E3E3E"/>
                </a:solidFill>
                <a:latin typeface="Arial"/>
                <a:cs typeface="Arial"/>
              </a:rPr>
              <a:t>the </a:t>
            </a:r>
            <a:r>
              <a:rPr sz="2200" spc="-5" dirty="0">
                <a:solidFill>
                  <a:srgbClr val="3E3E3E"/>
                </a:solidFill>
                <a:latin typeface="Arial"/>
                <a:cs typeface="Arial"/>
              </a:rPr>
              <a:t>wider </a:t>
            </a:r>
            <a:r>
              <a:rPr sz="2200" dirty="0">
                <a:solidFill>
                  <a:srgbClr val="3E3E3E"/>
                </a:solidFill>
                <a:latin typeface="Arial"/>
                <a:cs typeface="Arial"/>
              </a:rPr>
              <a:t>the margin. </a:t>
            </a:r>
            <a:r>
              <a:rPr sz="2200" spc="-5" dirty="0">
                <a:solidFill>
                  <a:srgbClr val="3E3E3E"/>
                </a:solidFill>
                <a:latin typeface="Arial"/>
                <a:cs typeface="Arial"/>
              </a:rPr>
              <a:t>Narrow  </a:t>
            </a:r>
            <a:r>
              <a:rPr sz="2200" dirty="0">
                <a:solidFill>
                  <a:srgbClr val="3E3E3E"/>
                </a:solidFill>
                <a:latin typeface="Arial"/>
                <a:cs typeface="Arial"/>
              </a:rPr>
              <a:t>margins </a:t>
            </a:r>
            <a:r>
              <a:rPr sz="2200" spc="-5" dirty="0">
                <a:solidFill>
                  <a:srgbClr val="3E3E3E"/>
                </a:solidFill>
                <a:latin typeface="Arial"/>
                <a:cs typeface="Arial"/>
              </a:rPr>
              <a:t>are preferred, </a:t>
            </a:r>
            <a:r>
              <a:rPr sz="2200" dirty="0">
                <a:solidFill>
                  <a:srgbClr val="3E3E3E"/>
                </a:solidFill>
                <a:latin typeface="Arial"/>
                <a:cs typeface="Arial"/>
              </a:rPr>
              <a:t>so </a:t>
            </a:r>
            <a:r>
              <a:rPr sz="2200" spc="-5" dirty="0">
                <a:solidFill>
                  <a:srgbClr val="3E3E3E"/>
                </a:solidFill>
                <a:latin typeface="Arial"/>
                <a:cs typeface="Arial"/>
              </a:rPr>
              <a:t>use </a:t>
            </a:r>
            <a:r>
              <a:rPr sz="2200" dirty="0">
                <a:solidFill>
                  <a:srgbClr val="3E3E3E"/>
                </a:solidFill>
                <a:latin typeface="Arial"/>
                <a:cs typeface="Arial"/>
              </a:rPr>
              <a:t>more </a:t>
            </a:r>
            <a:r>
              <a:rPr sz="2200" spc="-5" dirty="0">
                <a:solidFill>
                  <a:srgbClr val="3E3E3E"/>
                </a:solidFill>
                <a:latin typeface="Arial"/>
                <a:cs typeface="Arial"/>
              </a:rPr>
              <a:t>data</a:t>
            </a:r>
            <a:r>
              <a:rPr sz="2200" spc="25" dirty="0">
                <a:solidFill>
                  <a:srgbClr val="3E3E3E"/>
                </a:solidFill>
                <a:latin typeface="Arial"/>
                <a:cs typeface="Arial"/>
              </a:rPr>
              <a:t> </a:t>
            </a:r>
            <a:r>
              <a:rPr sz="2200" spc="-5" dirty="0">
                <a:solidFill>
                  <a:srgbClr val="3E3E3E"/>
                </a:solidFill>
                <a:latin typeface="Arial"/>
                <a:cs typeface="Arial"/>
              </a:rPr>
              <a:t>points.</a:t>
            </a:r>
            <a:endParaRPr sz="2200">
              <a:latin typeface="Arial"/>
              <a:cs typeface="Arial"/>
            </a:endParaRPr>
          </a:p>
          <a:p>
            <a:pPr marL="755650" marR="116839" lvl="1" indent="-285750">
              <a:lnSpc>
                <a:spcPct val="80000"/>
              </a:lnSpc>
              <a:spcBef>
                <a:spcPts val="1125"/>
              </a:spcBef>
              <a:buChar char="–"/>
              <a:tabLst>
                <a:tab pos="755015" algn="l"/>
                <a:tab pos="755650" algn="l"/>
              </a:tabLst>
            </a:pPr>
            <a:r>
              <a:rPr sz="2200" dirty="0">
                <a:solidFill>
                  <a:srgbClr val="3E3E3E"/>
                </a:solidFill>
                <a:latin typeface="Arial"/>
                <a:cs typeface="Arial"/>
              </a:rPr>
              <a:t>Applies only to a </a:t>
            </a:r>
            <a:r>
              <a:rPr sz="2200" spc="-15" dirty="0">
                <a:solidFill>
                  <a:srgbClr val="3E3E3E"/>
                </a:solidFill>
                <a:latin typeface="Arial"/>
                <a:cs typeface="Arial"/>
              </a:rPr>
              <a:t>parameter, </a:t>
            </a:r>
            <a:r>
              <a:rPr sz="2200" dirty="0">
                <a:solidFill>
                  <a:srgbClr val="3E3E3E"/>
                </a:solidFill>
                <a:latin typeface="Arial"/>
                <a:cs typeface="Arial"/>
              </a:rPr>
              <a:t>not the </a:t>
            </a:r>
            <a:r>
              <a:rPr sz="2200" spc="-5" dirty="0">
                <a:solidFill>
                  <a:srgbClr val="3E3E3E"/>
                </a:solidFill>
                <a:latin typeface="Arial"/>
                <a:cs typeface="Arial"/>
              </a:rPr>
              <a:t>individual </a:t>
            </a:r>
            <a:r>
              <a:rPr sz="2200" dirty="0">
                <a:solidFill>
                  <a:srgbClr val="3E3E3E"/>
                </a:solidFill>
                <a:latin typeface="Arial"/>
                <a:cs typeface="Arial"/>
              </a:rPr>
              <a:t>numbers of  </a:t>
            </a:r>
            <a:r>
              <a:rPr sz="2200" spc="-5" dirty="0">
                <a:solidFill>
                  <a:srgbClr val="3E3E3E"/>
                </a:solidFill>
                <a:latin typeface="Arial"/>
                <a:cs typeface="Arial"/>
              </a:rPr>
              <a:t>each </a:t>
            </a:r>
            <a:r>
              <a:rPr sz="2200" dirty="0">
                <a:solidFill>
                  <a:srgbClr val="3E3E3E"/>
                </a:solidFill>
                <a:latin typeface="Arial"/>
                <a:cs typeface="Arial"/>
              </a:rPr>
              <a:t>measurement.</a:t>
            </a:r>
            <a:endParaRPr sz="2200">
              <a:latin typeface="Arial"/>
              <a:cs typeface="Arial"/>
            </a:endParaRPr>
          </a:p>
          <a:p>
            <a:pPr marL="1155700" marR="5080" lvl="2" indent="-228600">
              <a:lnSpc>
                <a:spcPts val="1820"/>
              </a:lnSpc>
              <a:spcBef>
                <a:spcPts val="1050"/>
              </a:spcBef>
              <a:buChar char="•"/>
              <a:tabLst>
                <a:tab pos="1155065" algn="l"/>
                <a:tab pos="1155700" algn="l"/>
              </a:tabLst>
            </a:pPr>
            <a:r>
              <a:rPr sz="1900" spc="-5" dirty="0">
                <a:solidFill>
                  <a:srgbClr val="3E3E3E"/>
                </a:solidFill>
                <a:latin typeface="Arial"/>
                <a:cs typeface="Arial"/>
              </a:rPr>
              <a:t>Example: my shoe </a:t>
            </a:r>
            <a:r>
              <a:rPr sz="1900" u="heavy" spc="-5" dirty="0">
                <a:solidFill>
                  <a:srgbClr val="3E3E3E"/>
                </a:solidFill>
                <a:uFill>
                  <a:solidFill>
                    <a:srgbClr val="3F3F3F"/>
                  </a:solidFill>
                </a:uFill>
                <a:latin typeface="Arial"/>
                <a:cs typeface="Arial"/>
              </a:rPr>
              <a:t>length (parameter)</a:t>
            </a:r>
            <a:r>
              <a:rPr sz="1900" spc="-5" dirty="0">
                <a:solidFill>
                  <a:srgbClr val="3E3E3E"/>
                </a:solidFill>
                <a:latin typeface="Arial"/>
                <a:cs typeface="Arial"/>
              </a:rPr>
              <a:t> measures between </a:t>
            </a:r>
            <a:r>
              <a:rPr sz="1900" dirty="0">
                <a:solidFill>
                  <a:srgbClr val="3E3E3E"/>
                </a:solidFill>
                <a:latin typeface="Arial"/>
                <a:cs typeface="Arial"/>
              </a:rPr>
              <a:t>9 </a:t>
            </a:r>
            <a:r>
              <a:rPr sz="1900" spc="-5" dirty="0">
                <a:solidFill>
                  <a:srgbClr val="3E3E3E"/>
                </a:solidFill>
                <a:latin typeface="Arial"/>
                <a:cs typeface="Arial"/>
              </a:rPr>
              <a:t>and  </a:t>
            </a:r>
            <a:r>
              <a:rPr sz="1900" spc="-75" dirty="0">
                <a:solidFill>
                  <a:srgbClr val="3E3E3E"/>
                </a:solidFill>
                <a:latin typeface="Arial"/>
                <a:cs typeface="Arial"/>
              </a:rPr>
              <a:t>11 </a:t>
            </a:r>
            <a:r>
              <a:rPr sz="1900" spc="-5" dirty="0">
                <a:solidFill>
                  <a:srgbClr val="3E3E3E"/>
                </a:solidFill>
                <a:latin typeface="Arial"/>
                <a:cs typeface="Arial"/>
              </a:rPr>
              <a:t>inches every </a:t>
            </a:r>
            <a:r>
              <a:rPr sz="1900" dirty="0">
                <a:solidFill>
                  <a:srgbClr val="3E3E3E"/>
                </a:solidFill>
                <a:latin typeface="Arial"/>
                <a:cs typeface="Arial"/>
              </a:rPr>
              <a:t>time I </a:t>
            </a:r>
            <a:r>
              <a:rPr sz="1900" spc="-5" dirty="0">
                <a:solidFill>
                  <a:srgbClr val="3E3E3E"/>
                </a:solidFill>
                <a:latin typeface="Arial"/>
                <a:cs typeface="Arial"/>
              </a:rPr>
              <a:t>measure it (9, 9.5, 9.7,10.6,</a:t>
            </a:r>
            <a:r>
              <a:rPr sz="1900" spc="165" dirty="0">
                <a:solidFill>
                  <a:srgbClr val="3E3E3E"/>
                </a:solidFill>
                <a:latin typeface="Arial"/>
                <a:cs typeface="Arial"/>
              </a:rPr>
              <a:t> </a:t>
            </a:r>
            <a:r>
              <a:rPr sz="1900" spc="-25" dirty="0">
                <a:solidFill>
                  <a:srgbClr val="3E3E3E"/>
                </a:solidFill>
                <a:latin typeface="Arial"/>
                <a:cs typeface="Arial"/>
              </a:rPr>
              <a:t>10.9,11).</a:t>
            </a:r>
            <a:endParaRPr sz="1900">
              <a:latin typeface="Arial"/>
              <a:cs typeface="Arial"/>
            </a:endParaRPr>
          </a:p>
          <a:p>
            <a:pPr marL="354965" marR="153035" indent="-342265">
              <a:lnSpc>
                <a:spcPct val="80000"/>
              </a:lnSpc>
              <a:spcBef>
                <a:spcPts val="1205"/>
              </a:spcBef>
              <a:buChar char="•"/>
              <a:tabLst>
                <a:tab pos="354965" algn="l"/>
                <a:tab pos="355600" algn="l"/>
              </a:tabLst>
            </a:pPr>
            <a:r>
              <a:rPr sz="2500" spc="-5" dirty="0">
                <a:solidFill>
                  <a:srgbClr val="3E3E3E"/>
                </a:solidFill>
                <a:latin typeface="Arial"/>
                <a:cs typeface="Arial"/>
              </a:rPr>
              <a:t>Confidence level: how sure are we </a:t>
            </a:r>
            <a:r>
              <a:rPr sz="2500" dirty="0">
                <a:solidFill>
                  <a:srgbClr val="3E3E3E"/>
                </a:solidFill>
                <a:latin typeface="Arial"/>
                <a:cs typeface="Arial"/>
              </a:rPr>
              <a:t>that the true </a:t>
            </a:r>
            <a:r>
              <a:rPr sz="2500" spc="-5" dirty="0">
                <a:solidFill>
                  <a:srgbClr val="3E3E3E"/>
                </a:solidFill>
                <a:latin typeface="Arial"/>
                <a:cs typeface="Arial"/>
              </a:rPr>
              <a:t>value  is within </a:t>
            </a:r>
            <a:r>
              <a:rPr sz="2500" dirty="0">
                <a:solidFill>
                  <a:srgbClr val="3E3E3E"/>
                </a:solidFill>
                <a:latin typeface="Arial"/>
                <a:cs typeface="Arial"/>
              </a:rPr>
              <a:t>the </a:t>
            </a:r>
            <a:r>
              <a:rPr sz="2500" spc="-5" dirty="0">
                <a:solidFill>
                  <a:srgbClr val="3E3E3E"/>
                </a:solidFill>
                <a:latin typeface="Arial"/>
                <a:cs typeface="Arial"/>
              </a:rPr>
              <a:t>margin</a:t>
            </a:r>
            <a:r>
              <a:rPr sz="2500" spc="-10" dirty="0">
                <a:solidFill>
                  <a:srgbClr val="3E3E3E"/>
                </a:solidFill>
                <a:latin typeface="Arial"/>
                <a:cs typeface="Arial"/>
              </a:rPr>
              <a:t> </a:t>
            </a:r>
            <a:r>
              <a:rPr sz="2500" spc="-5" dirty="0">
                <a:solidFill>
                  <a:srgbClr val="3E3E3E"/>
                </a:solidFill>
                <a:latin typeface="Arial"/>
                <a:cs typeface="Arial"/>
              </a:rPr>
              <a:t>(interval)?</a:t>
            </a:r>
            <a:endParaRPr sz="2500">
              <a:latin typeface="Arial"/>
              <a:cs typeface="Arial"/>
            </a:endParaRPr>
          </a:p>
          <a:p>
            <a:pPr marL="755015" lvl="1" indent="-285115">
              <a:lnSpc>
                <a:spcPct val="100000"/>
              </a:lnSpc>
              <a:spcBef>
                <a:spcPts val="610"/>
              </a:spcBef>
              <a:buChar char="–"/>
              <a:tabLst>
                <a:tab pos="755015" algn="l"/>
                <a:tab pos="755650" algn="l"/>
              </a:tabLst>
            </a:pPr>
            <a:r>
              <a:rPr sz="2200" dirty="0">
                <a:solidFill>
                  <a:srgbClr val="3E3E3E"/>
                </a:solidFill>
                <a:latin typeface="Arial"/>
                <a:cs typeface="Arial"/>
              </a:rPr>
              <a:t>Example: “I can </a:t>
            </a:r>
            <a:r>
              <a:rPr sz="2200" spc="-5" dirty="0">
                <a:solidFill>
                  <a:srgbClr val="3E3E3E"/>
                </a:solidFill>
                <a:latin typeface="Arial"/>
                <a:cs typeface="Arial"/>
              </a:rPr>
              <a:t>be 95% </a:t>
            </a:r>
            <a:r>
              <a:rPr sz="2200" dirty="0">
                <a:solidFill>
                  <a:srgbClr val="3E3E3E"/>
                </a:solidFill>
                <a:latin typeface="Arial"/>
                <a:cs typeface="Arial"/>
              </a:rPr>
              <a:t>sure that my value </a:t>
            </a:r>
            <a:r>
              <a:rPr sz="2200" spc="-5" dirty="0">
                <a:solidFill>
                  <a:srgbClr val="3E3E3E"/>
                </a:solidFill>
                <a:latin typeface="Arial"/>
                <a:cs typeface="Arial"/>
              </a:rPr>
              <a:t>is</a:t>
            </a:r>
            <a:r>
              <a:rPr sz="2200" spc="-35" dirty="0">
                <a:solidFill>
                  <a:srgbClr val="3E3E3E"/>
                </a:solidFill>
                <a:latin typeface="Arial"/>
                <a:cs typeface="Arial"/>
              </a:rPr>
              <a:t> </a:t>
            </a:r>
            <a:r>
              <a:rPr sz="2200" dirty="0">
                <a:solidFill>
                  <a:srgbClr val="3E3E3E"/>
                </a:solidFill>
                <a:latin typeface="Arial"/>
                <a:cs typeface="Arial"/>
              </a:rPr>
              <a:t>correct.”</a:t>
            </a:r>
            <a:endParaRPr sz="2200">
              <a:latin typeface="Arial"/>
              <a:cs typeface="Arial"/>
            </a:endParaRPr>
          </a:p>
        </p:txBody>
      </p:sp>
      <p:pic>
        <p:nvPicPr>
          <p:cNvPr id="6" name="Picture 5"/>
          <p:cNvPicPr>
            <a:picLocks noChangeAspect="1"/>
          </p:cNvPicPr>
          <p:nvPr/>
        </p:nvPicPr>
        <p:blipFill>
          <a:blip r:embed="rId3"/>
          <a:stretch>
            <a:fillRect/>
          </a:stretch>
        </p:blipFill>
        <p:spPr>
          <a:xfrm>
            <a:off x="3962400" y="6238576"/>
            <a:ext cx="917491" cy="955108"/>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1700" y="734060"/>
            <a:ext cx="1901825" cy="635635"/>
          </a:xfrm>
          <a:prstGeom prst="rect">
            <a:avLst/>
          </a:prstGeom>
        </p:spPr>
        <p:txBody>
          <a:bodyPr vert="horz" wrap="square" lIns="0" tIns="12700" rIns="0" bIns="0" rtlCol="0">
            <a:spAutoFit/>
          </a:bodyPr>
          <a:lstStyle/>
          <a:p>
            <a:pPr marL="12700">
              <a:lnSpc>
                <a:spcPct val="100000"/>
              </a:lnSpc>
              <a:spcBef>
                <a:spcPts val="100"/>
              </a:spcBef>
            </a:pPr>
            <a:r>
              <a:rPr dirty="0"/>
              <a:t>E</a:t>
            </a:r>
            <a:r>
              <a:rPr spc="-35" dirty="0"/>
              <a:t>x</a:t>
            </a:r>
            <a:r>
              <a:rPr dirty="0"/>
              <a:t>ample</a:t>
            </a:r>
          </a:p>
        </p:txBody>
      </p:sp>
      <p:sp>
        <p:nvSpPr>
          <p:cNvPr id="4" name="object 4"/>
          <p:cNvSpPr txBox="1"/>
          <p:nvPr/>
        </p:nvSpPr>
        <p:spPr>
          <a:xfrm>
            <a:off x="4650740" y="1241551"/>
            <a:ext cx="4470400" cy="5249545"/>
          </a:xfrm>
          <a:prstGeom prst="rect">
            <a:avLst/>
          </a:prstGeom>
        </p:spPr>
        <p:txBody>
          <a:bodyPr vert="horz" wrap="square" lIns="0" tIns="12065" rIns="0" bIns="0" rtlCol="0">
            <a:spAutoFit/>
          </a:bodyPr>
          <a:lstStyle/>
          <a:p>
            <a:pPr marL="355600" marR="5080" indent="-342900">
              <a:lnSpc>
                <a:spcPct val="100000"/>
              </a:lnSpc>
              <a:spcBef>
                <a:spcPts val="95"/>
              </a:spcBef>
              <a:buChar char="•"/>
              <a:tabLst>
                <a:tab pos="354965" algn="l"/>
                <a:tab pos="355600" algn="l"/>
              </a:tabLst>
            </a:pPr>
            <a:r>
              <a:rPr sz="3200" spc="-5" dirty="0">
                <a:solidFill>
                  <a:srgbClr val="3E3E3E"/>
                </a:solidFill>
                <a:latin typeface="Arial"/>
                <a:cs typeface="Arial"/>
              </a:rPr>
              <a:t>The </a:t>
            </a:r>
            <a:r>
              <a:rPr sz="3200" spc="-10" dirty="0">
                <a:solidFill>
                  <a:srgbClr val="3E3E3E"/>
                </a:solidFill>
                <a:latin typeface="Arial"/>
                <a:cs typeface="Arial"/>
              </a:rPr>
              <a:t>length </a:t>
            </a:r>
            <a:r>
              <a:rPr sz="3200" spc="-5" dirty="0">
                <a:solidFill>
                  <a:srgbClr val="3E3E3E"/>
                </a:solidFill>
                <a:latin typeface="Arial"/>
                <a:cs typeface="Arial"/>
              </a:rPr>
              <a:t>of a shoe</a:t>
            </a:r>
            <a:r>
              <a:rPr sz="3200" spc="-70" dirty="0">
                <a:solidFill>
                  <a:srgbClr val="3E3E3E"/>
                </a:solidFill>
                <a:latin typeface="Arial"/>
                <a:cs typeface="Arial"/>
              </a:rPr>
              <a:t> </a:t>
            </a:r>
            <a:r>
              <a:rPr sz="3200" spc="-10" dirty="0">
                <a:solidFill>
                  <a:srgbClr val="3E3E3E"/>
                </a:solidFill>
                <a:latin typeface="Arial"/>
                <a:cs typeface="Arial"/>
              </a:rPr>
              <a:t>is  </a:t>
            </a:r>
            <a:r>
              <a:rPr sz="3200" spc="-5" dirty="0">
                <a:solidFill>
                  <a:srgbClr val="3E3E3E"/>
                </a:solidFill>
                <a:latin typeface="Arial"/>
                <a:cs typeface="Arial"/>
              </a:rPr>
              <a:t>10 </a:t>
            </a:r>
            <a:r>
              <a:rPr sz="3200" spc="-10" dirty="0">
                <a:solidFill>
                  <a:srgbClr val="3E3E3E"/>
                </a:solidFill>
                <a:latin typeface="Arial"/>
                <a:cs typeface="Arial"/>
              </a:rPr>
              <a:t>inches </a:t>
            </a:r>
            <a:r>
              <a:rPr sz="3200" spc="-5" dirty="0">
                <a:solidFill>
                  <a:srgbClr val="3E3E3E"/>
                </a:solidFill>
                <a:latin typeface="Arial"/>
                <a:cs typeface="Arial"/>
              </a:rPr>
              <a:t>plus </a:t>
            </a:r>
            <a:r>
              <a:rPr sz="3200" spc="-10" dirty="0">
                <a:solidFill>
                  <a:srgbClr val="3E3E3E"/>
                </a:solidFill>
                <a:latin typeface="Arial"/>
                <a:cs typeface="Arial"/>
              </a:rPr>
              <a:t>or  minus </a:t>
            </a:r>
            <a:r>
              <a:rPr sz="3200" spc="-5" dirty="0">
                <a:solidFill>
                  <a:srgbClr val="3E3E3E"/>
                </a:solidFill>
                <a:latin typeface="Arial"/>
                <a:cs typeface="Arial"/>
              </a:rPr>
              <a:t>1 inch, at the </a:t>
            </a:r>
            <a:r>
              <a:rPr sz="3200" spc="-10" dirty="0">
                <a:solidFill>
                  <a:srgbClr val="3E3E3E"/>
                </a:solidFill>
                <a:latin typeface="Arial"/>
                <a:cs typeface="Arial"/>
              </a:rPr>
              <a:t>95  percent confidence  level</a:t>
            </a:r>
            <a:endParaRPr sz="3200">
              <a:latin typeface="Arial"/>
              <a:cs typeface="Arial"/>
            </a:endParaRPr>
          </a:p>
          <a:p>
            <a:pPr marL="355600" marR="259715" indent="-342900">
              <a:lnSpc>
                <a:spcPct val="100000"/>
              </a:lnSpc>
              <a:spcBef>
                <a:spcPts val="1370"/>
              </a:spcBef>
              <a:buChar char="•"/>
              <a:tabLst>
                <a:tab pos="354965" algn="l"/>
                <a:tab pos="355600" algn="l"/>
              </a:tabLst>
            </a:pPr>
            <a:r>
              <a:rPr sz="3200" spc="-15" dirty="0">
                <a:solidFill>
                  <a:srgbClr val="3E3E3E"/>
                </a:solidFill>
                <a:latin typeface="Arial"/>
                <a:cs typeface="Arial"/>
              </a:rPr>
              <a:t>Written </a:t>
            </a:r>
            <a:r>
              <a:rPr sz="3200" spc="-5" dirty="0">
                <a:solidFill>
                  <a:srgbClr val="3E3E3E"/>
                </a:solidFill>
                <a:latin typeface="Arial"/>
                <a:cs typeface="Arial"/>
              </a:rPr>
              <a:t>as, “10 in. ± 1  in., at a level </a:t>
            </a:r>
            <a:r>
              <a:rPr sz="3200" spc="-10" dirty="0">
                <a:solidFill>
                  <a:srgbClr val="3E3E3E"/>
                </a:solidFill>
                <a:latin typeface="Arial"/>
                <a:cs typeface="Arial"/>
              </a:rPr>
              <a:t>of  confidence </a:t>
            </a:r>
            <a:r>
              <a:rPr sz="3200" spc="-5" dirty="0">
                <a:solidFill>
                  <a:srgbClr val="3E3E3E"/>
                </a:solidFill>
                <a:latin typeface="Arial"/>
                <a:cs typeface="Arial"/>
              </a:rPr>
              <a:t>of</a:t>
            </a:r>
            <a:r>
              <a:rPr sz="3200" spc="-15" dirty="0">
                <a:solidFill>
                  <a:srgbClr val="3E3E3E"/>
                </a:solidFill>
                <a:latin typeface="Arial"/>
                <a:cs typeface="Arial"/>
              </a:rPr>
              <a:t> </a:t>
            </a:r>
            <a:r>
              <a:rPr sz="3200" spc="-10" dirty="0">
                <a:solidFill>
                  <a:srgbClr val="3E3E3E"/>
                </a:solidFill>
                <a:latin typeface="Arial"/>
                <a:cs typeface="Arial"/>
              </a:rPr>
              <a:t>95%</a:t>
            </a:r>
            <a:endParaRPr sz="3200">
              <a:latin typeface="Arial"/>
              <a:cs typeface="Arial"/>
            </a:endParaRPr>
          </a:p>
          <a:p>
            <a:pPr marL="355600" marR="136525" indent="-342900">
              <a:lnSpc>
                <a:spcPct val="100000"/>
              </a:lnSpc>
              <a:spcBef>
                <a:spcPts val="1370"/>
              </a:spcBef>
              <a:buChar char="•"/>
              <a:tabLst>
                <a:tab pos="354965" algn="l"/>
                <a:tab pos="355600" algn="l"/>
              </a:tabLst>
            </a:pPr>
            <a:r>
              <a:rPr sz="3200" spc="-5" dirty="0">
                <a:solidFill>
                  <a:srgbClr val="3E3E3E"/>
                </a:solidFill>
                <a:latin typeface="Arial"/>
                <a:cs typeface="Arial"/>
              </a:rPr>
              <a:t>“I’m 95% sure that</a:t>
            </a:r>
            <a:r>
              <a:rPr sz="3200" spc="-90" dirty="0">
                <a:solidFill>
                  <a:srgbClr val="3E3E3E"/>
                </a:solidFill>
                <a:latin typeface="Arial"/>
                <a:cs typeface="Arial"/>
              </a:rPr>
              <a:t> </a:t>
            </a:r>
            <a:r>
              <a:rPr sz="3200" spc="-10" dirty="0">
                <a:solidFill>
                  <a:srgbClr val="3E3E3E"/>
                </a:solidFill>
                <a:latin typeface="Arial"/>
                <a:cs typeface="Arial"/>
              </a:rPr>
              <a:t>the  </a:t>
            </a:r>
            <a:r>
              <a:rPr sz="3200" spc="-5" dirty="0">
                <a:solidFill>
                  <a:srgbClr val="3E3E3E"/>
                </a:solidFill>
                <a:latin typeface="Arial"/>
                <a:cs typeface="Arial"/>
              </a:rPr>
              <a:t>shoe is </a:t>
            </a:r>
            <a:r>
              <a:rPr sz="3200" spc="-65" dirty="0">
                <a:solidFill>
                  <a:srgbClr val="3E3E3E"/>
                </a:solidFill>
                <a:latin typeface="Arial"/>
                <a:cs typeface="Arial"/>
              </a:rPr>
              <a:t>9-11 </a:t>
            </a:r>
            <a:r>
              <a:rPr sz="3200" spc="-5" dirty="0">
                <a:solidFill>
                  <a:srgbClr val="3E3E3E"/>
                </a:solidFill>
                <a:latin typeface="Arial"/>
                <a:cs typeface="Arial"/>
              </a:rPr>
              <a:t>in.</a:t>
            </a:r>
            <a:r>
              <a:rPr sz="3200" spc="5" dirty="0">
                <a:solidFill>
                  <a:srgbClr val="3E3E3E"/>
                </a:solidFill>
                <a:latin typeface="Arial"/>
                <a:cs typeface="Arial"/>
              </a:rPr>
              <a:t> </a:t>
            </a:r>
            <a:r>
              <a:rPr sz="3200" spc="-10" dirty="0">
                <a:solidFill>
                  <a:srgbClr val="3E3E3E"/>
                </a:solidFill>
                <a:latin typeface="Arial"/>
                <a:cs typeface="Arial"/>
              </a:rPr>
              <a:t>long”</a:t>
            </a:r>
            <a:endParaRPr sz="3200">
              <a:latin typeface="Arial"/>
              <a:cs typeface="Arial"/>
            </a:endParaRPr>
          </a:p>
        </p:txBody>
      </p:sp>
      <p:sp>
        <p:nvSpPr>
          <p:cNvPr id="5" name="object 5"/>
          <p:cNvSpPr/>
          <p:nvPr/>
        </p:nvSpPr>
        <p:spPr>
          <a:xfrm>
            <a:off x="762000" y="2286000"/>
            <a:ext cx="4038600" cy="2705100"/>
          </a:xfrm>
          <a:prstGeom prst="rect">
            <a:avLst/>
          </a:prstGeom>
          <a:blipFill>
            <a:blip r:embed="rId3" cstate="print"/>
            <a:stretch>
              <a:fillRect/>
            </a:stretch>
          </a:blipFill>
        </p:spPr>
        <p:txBody>
          <a:bodyPr wrap="square" lIns="0" tIns="0" rIns="0" bIns="0" rtlCol="0"/>
          <a:lstStyle/>
          <a:p>
            <a:endParaRPr/>
          </a:p>
        </p:txBody>
      </p:sp>
      <p:sp>
        <p:nvSpPr>
          <p:cNvPr id="6" name="object 6"/>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7" name="Picture 6"/>
          <p:cNvPicPr>
            <a:picLocks noChangeAspect="1"/>
          </p:cNvPicPr>
          <p:nvPr/>
        </p:nvPicPr>
        <p:blipFill>
          <a:blip r:embed="rId4"/>
          <a:stretch>
            <a:fillRect/>
          </a:stretch>
        </p:blipFill>
        <p:spPr>
          <a:xfrm>
            <a:off x="3962400" y="6238576"/>
            <a:ext cx="917491" cy="95510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217662" y="6758709"/>
            <a:ext cx="1834514" cy="173355"/>
          </a:xfrm>
          <a:prstGeom prst="rect">
            <a:avLst/>
          </a:prstGeom>
        </p:spPr>
        <p:txBody>
          <a:bodyPr vert="horz" wrap="square" lIns="0" tIns="0" rIns="0" bIns="0" rtlCol="0">
            <a:spAutoFit/>
          </a:bodyPr>
          <a:lstStyle/>
          <a:p>
            <a:pPr>
              <a:lnSpc>
                <a:spcPts val="1340"/>
              </a:lnSpc>
            </a:pPr>
            <a:r>
              <a:rPr sz="1200" dirty="0">
                <a:solidFill>
                  <a:srgbClr val="00A0AF"/>
                </a:solidFill>
                <a:latin typeface="Franklin Gothic Medium"/>
                <a:cs typeface="Franklin Gothic Medium"/>
              </a:rPr>
              <a:t>QMS </a:t>
            </a:r>
            <a:r>
              <a:rPr sz="1200" spc="-5" dirty="0">
                <a:solidFill>
                  <a:srgbClr val="00A0AF"/>
                </a:solidFill>
                <a:latin typeface="Franklin Gothic Medium"/>
                <a:cs typeface="Franklin Gothic Medium"/>
              </a:rPr>
              <a:t>Quick </a:t>
            </a:r>
            <a:r>
              <a:rPr sz="1200" dirty="0">
                <a:solidFill>
                  <a:srgbClr val="00A0AF"/>
                </a:solidFill>
                <a:latin typeface="Franklin Gothic Medium"/>
                <a:cs typeface="Franklin Gothic Medium"/>
              </a:rPr>
              <a:t>Learning</a:t>
            </a:r>
            <a:r>
              <a:rPr sz="1200" spc="-75" dirty="0">
                <a:solidFill>
                  <a:srgbClr val="00A0AF"/>
                </a:solidFill>
                <a:latin typeface="Franklin Gothic Medium"/>
                <a:cs typeface="Franklin Gothic Medium"/>
              </a:rPr>
              <a:t> </a:t>
            </a:r>
            <a:r>
              <a:rPr sz="1200" spc="-5" dirty="0">
                <a:solidFill>
                  <a:srgbClr val="00A0AF"/>
                </a:solidFill>
                <a:latin typeface="Franklin Gothic Medium"/>
                <a:cs typeface="Franklin Gothic Medium"/>
              </a:rPr>
              <a:t>Activity</a:t>
            </a:r>
            <a:endParaRPr sz="1200">
              <a:latin typeface="Franklin Gothic Medium"/>
              <a:cs typeface="Franklin Gothic Medium"/>
            </a:endParaRPr>
          </a:p>
        </p:txBody>
      </p:sp>
      <p:sp>
        <p:nvSpPr>
          <p:cNvPr id="3" name="object 3"/>
          <p:cNvSpPr/>
          <p:nvPr/>
        </p:nvSpPr>
        <p:spPr>
          <a:xfrm>
            <a:off x="2010917" y="6429755"/>
            <a:ext cx="1796072" cy="55245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3955459" y="6259171"/>
            <a:ext cx="912958" cy="800913"/>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906017" y="6323838"/>
            <a:ext cx="965453" cy="664463"/>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6550152" y="5939028"/>
            <a:ext cx="2586227" cy="997981"/>
          </a:xfrm>
          <a:prstGeom prst="rect">
            <a:avLst/>
          </a:prstGeom>
          <a:blipFill>
            <a:blip r:embed="rId5" cstate="print"/>
            <a:stretch>
              <a:fillRect/>
            </a:stretch>
          </a:blipFill>
        </p:spPr>
        <p:txBody>
          <a:bodyPr wrap="square" lIns="0" tIns="0" rIns="0" bIns="0" rtlCol="0"/>
          <a:lstStyle/>
          <a:p>
            <a:endParaRPr/>
          </a:p>
        </p:txBody>
      </p:sp>
      <p:sp>
        <p:nvSpPr>
          <p:cNvPr id="7" name="object 7"/>
          <p:cNvSpPr txBox="1">
            <a:spLocks noGrp="1"/>
          </p:cNvSpPr>
          <p:nvPr>
            <p:ph type="title"/>
          </p:nvPr>
        </p:nvSpPr>
        <p:spPr>
          <a:xfrm>
            <a:off x="902461" y="734060"/>
            <a:ext cx="6207760" cy="635635"/>
          </a:xfrm>
          <a:prstGeom prst="rect">
            <a:avLst/>
          </a:prstGeom>
        </p:spPr>
        <p:txBody>
          <a:bodyPr vert="horz" wrap="square" lIns="0" tIns="12700" rIns="0" bIns="0" rtlCol="0">
            <a:spAutoFit/>
          </a:bodyPr>
          <a:lstStyle/>
          <a:p>
            <a:pPr marL="12700">
              <a:lnSpc>
                <a:spcPct val="100000"/>
              </a:lnSpc>
              <a:spcBef>
                <a:spcPts val="100"/>
              </a:spcBef>
            </a:pPr>
            <a:r>
              <a:rPr spc="-5" dirty="0"/>
              <a:t>Abbreviations </a:t>
            </a:r>
            <a:r>
              <a:rPr dirty="0"/>
              <a:t>and</a:t>
            </a:r>
            <a:r>
              <a:rPr spc="-95" dirty="0"/>
              <a:t> </a:t>
            </a:r>
            <a:r>
              <a:rPr spc="-20" dirty="0"/>
              <a:t>Acronyms</a:t>
            </a:r>
          </a:p>
        </p:txBody>
      </p:sp>
      <p:sp>
        <p:nvSpPr>
          <p:cNvPr id="8" name="object 8"/>
          <p:cNvSpPr txBox="1"/>
          <p:nvPr/>
        </p:nvSpPr>
        <p:spPr>
          <a:xfrm>
            <a:off x="993876" y="1702562"/>
            <a:ext cx="7873365" cy="3500120"/>
          </a:xfrm>
          <a:prstGeom prst="rect">
            <a:avLst/>
          </a:prstGeom>
        </p:spPr>
        <p:txBody>
          <a:bodyPr vert="horz" wrap="square" lIns="0" tIns="12065" rIns="0" bIns="0" rtlCol="0">
            <a:spAutoFit/>
          </a:bodyPr>
          <a:lstStyle/>
          <a:p>
            <a:pPr marL="355600" marR="5080" indent="-342900">
              <a:lnSpc>
                <a:spcPct val="100000"/>
              </a:lnSpc>
              <a:spcBef>
                <a:spcPts val="95"/>
              </a:spcBef>
              <a:buChar char="•"/>
              <a:tabLst>
                <a:tab pos="354965" algn="l"/>
                <a:tab pos="356235" algn="l"/>
              </a:tabLst>
            </a:pPr>
            <a:r>
              <a:rPr sz="2000" spc="-10" dirty="0">
                <a:solidFill>
                  <a:srgbClr val="3E3E3E"/>
                </a:solidFill>
                <a:latin typeface="Arial"/>
                <a:cs typeface="Arial"/>
              </a:rPr>
              <a:t>Please </a:t>
            </a:r>
            <a:r>
              <a:rPr sz="2000" spc="-5" dirty="0">
                <a:solidFill>
                  <a:srgbClr val="3E3E3E"/>
                </a:solidFill>
                <a:latin typeface="Arial"/>
                <a:cs typeface="Arial"/>
              </a:rPr>
              <a:t>see the </a:t>
            </a:r>
            <a:r>
              <a:rPr sz="2000" spc="-10" dirty="0">
                <a:solidFill>
                  <a:srgbClr val="3E3E3E"/>
                </a:solidFill>
                <a:latin typeface="Arial"/>
                <a:cs typeface="Arial"/>
              </a:rPr>
              <a:t>accompanying Analytical Measurement Uncertainty  Learning </a:t>
            </a:r>
            <a:r>
              <a:rPr sz="2000" spc="-5" dirty="0">
                <a:solidFill>
                  <a:srgbClr val="3E3E3E"/>
                </a:solidFill>
                <a:latin typeface="Arial"/>
                <a:cs typeface="Arial"/>
              </a:rPr>
              <a:t>Aid, </a:t>
            </a:r>
            <a:r>
              <a:rPr sz="2000" spc="-10" dirty="0">
                <a:solidFill>
                  <a:srgbClr val="3E3E3E"/>
                </a:solidFill>
                <a:latin typeface="Arial"/>
                <a:cs typeface="Arial"/>
              </a:rPr>
              <a:t>including Dictionary </a:t>
            </a:r>
            <a:r>
              <a:rPr sz="2000" spc="-5" dirty="0">
                <a:solidFill>
                  <a:srgbClr val="3E3E3E"/>
                </a:solidFill>
                <a:latin typeface="Arial"/>
                <a:cs typeface="Arial"/>
              </a:rPr>
              <a:t>of</a:t>
            </a:r>
            <a:r>
              <a:rPr sz="2000" spc="-100" dirty="0">
                <a:solidFill>
                  <a:srgbClr val="3E3E3E"/>
                </a:solidFill>
                <a:latin typeface="Arial"/>
                <a:cs typeface="Arial"/>
              </a:rPr>
              <a:t> </a:t>
            </a:r>
            <a:r>
              <a:rPr sz="2000" spc="-55" dirty="0">
                <a:solidFill>
                  <a:srgbClr val="3E3E3E"/>
                </a:solidFill>
                <a:latin typeface="Arial"/>
                <a:cs typeface="Arial"/>
              </a:rPr>
              <a:t>Terms</a:t>
            </a:r>
            <a:endParaRPr sz="2000">
              <a:latin typeface="Arial"/>
              <a:cs typeface="Arial"/>
            </a:endParaRPr>
          </a:p>
          <a:p>
            <a:pPr>
              <a:lnSpc>
                <a:spcPct val="100000"/>
              </a:lnSpc>
              <a:spcBef>
                <a:spcPts val="5"/>
              </a:spcBef>
              <a:buClr>
                <a:srgbClr val="3E3E3E"/>
              </a:buClr>
              <a:buFont typeface="Arial"/>
              <a:buChar char="•"/>
            </a:pPr>
            <a:endParaRPr sz="2500">
              <a:latin typeface="Times New Roman"/>
              <a:cs typeface="Times New Roman"/>
            </a:endParaRPr>
          </a:p>
          <a:p>
            <a:pPr marL="355600" indent="-342900">
              <a:lnSpc>
                <a:spcPct val="100000"/>
              </a:lnSpc>
              <a:buFont typeface="Arial"/>
              <a:buChar char="•"/>
              <a:tabLst>
                <a:tab pos="354965" algn="l"/>
                <a:tab pos="356235" algn="l"/>
              </a:tabLst>
            </a:pPr>
            <a:r>
              <a:rPr sz="2000" b="1" spc="-10" dirty="0">
                <a:solidFill>
                  <a:srgbClr val="3E3E3E"/>
                </a:solidFill>
                <a:latin typeface="Arial"/>
                <a:cs typeface="Arial"/>
              </a:rPr>
              <a:t>FDA</a:t>
            </a:r>
            <a:r>
              <a:rPr sz="2000" spc="-10" dirty="0">
                <a:solidFill>
                  <a:srgbClr val="3E3E3E"/>
                </a:solidFill>
                <a:latin typeface="Arial"/>
                <a:cs typeface="Arial"/>
              </a:rPr>
              <a:t>-Food </a:t>
            </a:r>
            <a:r>
              <a:rPr sz="2000" spc="-5" dirty="0">
                <a:solidFill>
                  <a:srgbClr val="3E3E3E"/>
                </a:solidFill>
                <a:latin typeface="Arial"/>
                <a:cs typeface="Arial"/>
              </a:rPr>
              <a:t>and Drug</a:t>
            </a:r>
            <a:r>
              <a:rPr sz="2000" spc="-80" dirty="0">
                <a:solidFill>
                  <a:srgbClr val="3E3E3E"/>
                </a:solidFill>
                <a:latin typeface="Arial"/>
                <a:cs typeface="Arial"/>
              </a:rPr>
              <a:t> </a:t>
            </a:r>
            <a:r>
              <a:rPr sz="2000" spc="-10" dirty="0">
                <a:solidFill>
                  <a:srgbClr val="3E3E3E"/>
                </a:solidFill>
                <a:latin typeface="Arial"/>
                <a:cs typeface="Arial"/>
              </a:rPr>
              <a:t>Adminstration</a:t>
            </a:r>
            <a:endParaRPr sz="2000">
              <a:latin typeface="Arial"/>
              <a:cs typeface="Arial"/>
            </a:endParaRPr>
          </a:p>
          <a:p>
            <a:pPr marL="355600" indent="-342900">
              <a:lnSpc>
                <a:spcPct val="100000"/>
              </a:lnSpc>
              <a:spcBef>
                <a:spcPts val="480"/>
              </a:spcBef>
              <a:buFont typeface="Arial"/>
              <a:buChar char="•"/>
              <a:tabLst>
                <a:tab pos="354965" algn="l"/>
                <a:tab pos="356235" algn="l"/>
              </a:tabLst>
            </a:pPr>
            <a:r>
              <a:rPr sz="2000" b="1" spc="-5" dirty="0">
                <a:solidFill>
                  <a:srgbClr val="3E3E3E"/>
                </a:solidFill>
                <a:latin typeface="Arial"/>
                <a:cs typeface="Arial"/>
              </a:rPr>
              <a:t>SOP</a:t>
            </a:r>
            <a:r>
              <a:rPr sz="2000" spc="-5" dirty="0">
                <a:solidFill>
                  <a:srgbClr val="3E3E3E"/>
                </a:solidFill>
                <a:latin typeface="Arial"/>
                <a:cs typeface="Arial"/>
              </a:rPr>
              <a:t>-Standard Operating</a:t>
            </a:r>
            <a:r>
              <a:rPr sz="2000" dirty="0">
                <a:solidFill>
                  <a:srgbClr val="3E3E3E"/>
                </a:solidFill>
                <a:latin typeface="Arial"/>
                <a:cs typeface="Arial"/>
              </a:rPr>
              <a:t> </a:t>
            </a:r>
            <a:r>
              <a:rPr sz="2000" spc="-5" dirty="0">
                <a:solidFill>
                  <a:srgbClr val="3E3E3E"/>
                </a:solidFill>
                <a:latin typeface="Arial"/>
                <a:cs typeface="Arial"/>
              </a:rPr>
              <a:t>Procedure</a:t>
            </a:r>
            <a:endParaRPr sz="2000">
              <a:latin typeface="Arial"/>
              <a:cs typeface="Arial"/>
            </a:endParaRPr>
          </a:p>
          <a:p>
            <a:pPr marL="355600" indent="-342900">
              <a:lnSpc>
                <a:spcPct val="100000"/>
              </a:lnSpc>
              <a:spcBef>
                <a:spcPts val="480"/>
              </a:spcBef>
              <a:buFont typeface="Arial"/>
              <a:buChar char="•"/>
              <a:tabLst>
                <a:tab pos="354965" algn="l"/>
                <a:tab pos="356235" algn="l"/>
              </a:tabLst>
            </a:pPr>
            <a:r>
              <a:rPr sz="2000" b="1" spc="-15" dirty="0">
                <a:solidFill>
                  <a:srgbClr val="3E3E3E"/>
                </a:solidFill>
                <a:latin typeface="Arial"/>
                <a:cs typeface="Arial"/>
              </a:rPr>
              <a:t>EPA</a:t>
            </a:r>
            <a:r>
              <a:rPr sz="2000" spc="-15" dirty="0">
                <a:solidFill>
                  <a:srgbClr val="3E3E3E"/>
                </a:solidFill>
                <a:latin typeface="Arial"/>
                <a:cs typeface="Arial"/>
              </a:rPr>
              <a:t>-Environmental </a:t>
            </a:r>
            <a:r>
              <a:rPr sz="2000" spc="-5" dirty="0">
                <a:solidFill>
                  <a:srgbClr val="3E3E3E"/>
                </a:solidFill>
                <a:latin typeface="Arial"/>
                <a:cs typeface="Arial"/>
              </a:rPr>
              <a:t>Protection</a:t>
            </a:r>
            <a:r>
              <a:rPr sz="2000" spc="-80" dirty="0">
                <a:solidFill>
                  <a:srgbClr val="3E3E3E"/>
                </a:solidFill>
                <a:latin typeface="Arial"/>
                <a:cs typeface="Arial"/>
              </a:rPr>
              <a:t> </a:t>
            </a:r>
            <a:r>
              <a:rPr sz="2000" spc="-5" dirty="0">
                <a:solidFill>
                  <a:srgbClr val="3E3E3E"/>
                </a:solidFill>
                <a:latin typeface="Arial"/>
                <a:cs typeface="Arial"/>
              </a:rPr>
              <a:t>Agency</a:t>
            </a:r>
            <a:endParaRPr sz="2000">
              <a:latin typeface="Arial"/>
              <a:cs typeface="Arial"/>
            </a:endParaRPr>
          </a:p>
          <a:p>
            <a:pPr marL="355600" indent="-342900">
              <a:lnSpc>
                <a:spcPct val="100000"/>
              </a:lnSpc>
              <a:spcBef>
                <a:spcPts val="480"/>
              </a:spcBef>
              <a:buFont typeface="Arial"/>
              <a:buChar char="•"/>
              <a:tabLst>
                <a:tab pos="355600" algn="l"/>
                <a:tab pos="356235" algn="l"/>
              </a:tabLst>
            </a:pPr>
            <a:r>
              <a:rPr sz="2000" b="1" spc="-5" dirty="0">
                <a:solidFill>
                  <a:srgbClr val="3E3E3E"/>
                </a:solidFill>
                <a:latin typeface="Arial"/>
                <a:cs typeface="Arial"/>
              </a:rPr>
              <a:t>NIOSH</a:t>
            </a:r>
            <a:r>
              <a:rPr sz="2000" spc="-5" dirty="0">
                <a:solidFill>
                  <a:srgbClr val="3E3E3E"/>
                </a:solidFill>
                <a:latin typeface="Arial"/>
                <a:cs typeface="Arial"/>
              </a:rPr>
              <a:t>-National Institute for Occupational Safety and</a:t>
            </a:r>
            <a:r>
              <a:rPr sz="2000" spc="25" dirty="0">
                <a:solidFill>
                  <a:srgbClr val="3E3E3E"/>
                </a:solidFill>
                <a:latin typeface="Arial"/>
                <a:cs typeface="Arial"/>
              </a:rPr>
              <a:t> </a:t>
            </a:r>
            <a:r>
              <a:rPr sz="2000" spc="-10" dirty="0">
                <a:solidFill>
                  <a:srgbClr val="3E3E3E"/>
                </a:solidFill>
                <a:latin typeface="Arial"/>
                <a:cs typeface="Arial"/>
              </a:rPr>
              <a:t>Health</a:t>
            </a:r>
            <a:endParaRPr sz="2000">
              <a:latin typeface="Arial"/>
              <a:cs typeface="Arial"/>
            </a:endParaRPr>
          </a:p>
          <a:p>
            <a:pPr marL="355600" indent="-342900">
              <a:lnSpc>
                <a:spcPct val="100000"/>
              </a:lnSpc>
              <a:spcBef>
                <a:spcPts val="480"/>
              </a:spcBef>
              <a:buFont typeface="Arial"/>
              <a:buChar char="•"/>
              <a:tabLst>
                <a:tab pos="355600" algn="l"/>
                <a:tab pos="356235" algn="l"/>
              </a:tabLst>
            </a:pPr>
            <a:r>
              <a:rPr sz="2000" b="1" spc="-5" dirty="0">
                <a:solidFill>
                  <a:srgbClr val="3E3E3E"/>
                </a:solidFill>
                <a:latin typeface="Arial"/>
                <a:cs typeface="Arial"/>
              </a:rPr>
              <a:t>OSHA</a:t>
            </a:r>
            <a:r>
              <a:rPr sz="2000" spc="-5" dirty="0">
                <a:solidFill>
                  <a:srgbClr val="3E3E3E"/>
                </a:solidFill>
                <a:latin typeface="Arial"/>
                <a:cs typeface="Arial"/>
              </a:rPr>
              <a:t>-Occupational </a:t>
            </a:r>
            <a:r>
              <a:rPr sz="2000" spc="-10" dirty="0">
                <a:solidFill>
                  <a:srgbClr val="3E3E3E"/>
                </a:solidFill>
                <a:latin typeface="Arial"/>
                <a:cs typeface="Arial"/>
              </a:rPr>
              <a:t>Safety </a:t>
            </a:r>
            <a:r>
              <a:rPr sz="2000" spc="-5" dirty="0">
                <a:solidFill>
                  <a:srgbClr val="3E3E3E"/>
                </a:solidFill>
                <a:latin typeface="Arial"/>
                <a:cs typeface="Arial"/>
              </a:rPr>
              <a:t>and </a:t>
            </a:r>
            <a:r>
              <a:rPr sz="2000" spc="-10" dirty="0">
                <a:solidFill>
                  <a:srgbClr val="3E3E3E"/>
                </a:solidFill>
                <a:latin typeface="Arial"/>
                <a:cs typeface="Arial"/>
              </a:rPr>
              <a:t>Health</a:t>
            </a:r>
            <a:r>
              <a:rPr sz="2000" spc="-75" dirty="0">
                <a:solidFill>
                  <a:srgbClr val="3E3E3E"/>
                </a:solidFill>
                <a:latin typeface="Arial"/>
                <a:cs typeface="Arial"/>
              </a:rPr>
              <a:t> </a:t>
            </a:r>
            <a:r>
              <a:rPr sz="2000" spc="-10" dirty="0">
                <a:solidFill>
                  <a:srgbClr val="3E3E3E"/>
                </a:solidFill>
                <a:latin typeface="Arial"/>
                <a:cs typeface="Arial"/>
              </a:rPr>
              <a:t>Administration</a:t>
            </a:r>
            <a:endParaRPr sz="2000">
              <a:latin typeface="Arial"/>
              <a:cs typeface="Arial"/>
            </a:endParaRPr>
          </a:p>
          <a:p>
            <a:pPr marL="355600" indent="-342900">
              <a:lnSpc>
                <a:spcPct val="100000"/>
              </a:lnSpc>
              <a:spcBef>
                <a:spcPts val="480"/>
              </a:spcBef>
              <a:buFont typeface="Arial"/>
              <a:buChar char="•"/>
              <a:tabLst>
                <a:tab pos="355600" algn="l"/>
                <a:tab pos="356235" algn="l"/>
              </a:tabLst>
            </a:pPr>
            <a:r>
              <a:rPr sz="2000" b="1" spc="-5" dirty="0">
                <a:solidFill>
                  <a:srgbClr val="3E3E3E"/>
                </a:solidFill>
                <a:latin typeface="Arial"/>
                <a:cs typeface="Arial"/>
              </a:rPr>
              <a:t>ASTM</a:t>
            </a:r>
            <a:r>
              <a:rPr sz="2000" spc="-5" dirty="0">
                <a:solidFill>
                  <a:srgbClr val="3E3E3E"/>
                </a:solidFill>
                <a:latin typeface="Arial"/>
                <a:cs typeface="Arial"/>
              </a:rPr>
              <a:t>-American Society for </a:t>
            </a:r>
            <a:r>
              <a:rPr sz="2000" spc="-35" dirty="0">
                <a:solidFill>
                  <a:srgbClr val="3E3E3E"/>
                </a:solidFill>
                <a:latin typeface="Arial"/>
                <a:cs typeface="Arial"/>
              </a:rPr>
              <a:t>Testing </a:t>
            </a:r>
            <a:r>
              <a:rPr sz="2000" spc="-5" dirty="0">
                <a:solidFill>
                  <a:srgbClr val="3E3E3E"/>
                </a:solidFill>
                <a:latin typeface="Arial"/>
                <a:cs typeface="Arial"/>
              </a:rPr>
              <a:t>and Materials</a:t>
            </a:r>
            <a:r>
              <a:rPr sz="2000" spc="50" dirty="0">
                <a:solidFill>
                  <a:srgbClr val="3E3E3E"/>
                </a:solidFill>
                <a:latin typeface="Arial"/>
                <a:cs typeface="Arial"/>
              </a:rPr>
              <a:t> </a:t>
            </a:r>
            <a:r>
              <a:rPr sz="2000" spc="-5" dirty="0">
                <a:solidFill>
                  <a:srgbClr val="3E3E3E"/>
                </a:solidFill>
                <a:latin typeface="Arial"/>
                <a:cs typeface="Arial"/>
              </a:rPr>
              <a:t>Internationa</a:t>
            </a:r>
            <a:endParaRPr sz="2000">
              <a:latin typeface="Arial"/>
              <a:cs typeface="Arial"/>
            </a:endParaRPr>
          </a:p>
          <a:p>
            <a:pPr marL="355600" indent="-342900">
              <a:lnSpc>
                <a:spcPct val="100000"/>
              </a:lnSpc>
              <a:spcBef>
                <a:spcPts val="480"/>
              </a:spcBef>
              <a:buFont typeface="Arial"/>
              <a:buChar char="•"/>
              <a:tabLst>
                <a:tab pos="355600" algn="l"/>
                <a:tab pos="356235" algn="l"/>
              </a:tabLst>
            </a:pPr>
            <a:r>
              <a:rPr sz="2000" b="1" spc="-5" dirty="0">
                <a:solidFill>
                  <a:srgbClr val="3E3E3E"/>
                </a:solidFill>
                <a:latin typeface="Arial"/>
                <a:cs typeface="Arial"/>
              </a:rPr>
              <a:t>AIHA</a:t>
            </a:r>
            <a:r>
              <a:rPr sz="2000" spc="-5" dirty="0">
                <a:solidFill>
                  <a:srgbClr val="3E3E3E"/>
                </a:solidFill>
                <a:latin typeface="Arial"/>
                <a:cs typeface="Arial"/>
              </a:rPr>
              <a:t>-American Industrial </a:t>
            </a:r>
            <a:r>
              <a:rPr sz="2000" spc="-10" dirty="0">
                <a:solidFill>
                  <a:srgbClr val="3E3E3E"/>
                </a:solidFill>
                <a:latin typeface="Arial"/>
                <a:cs typeface="Arial"/>
              </a:rPr>
              <a:t>Hygiene</a:t>
            </a:r>
            <a:r>
              <a:rPr sz="2000" spc="-60" dirty="0">
                <a:solidFill>
                  <a:srgbClr val="3E3E3E"/>
                </a:solidFill>
                <a:latin typeface="Arial"/>
                <a:cs typeface="Arial"/>
              </a:rPr>
              <a:t> </a:t>
            </a:r>
            <a:r>
              <a:rPr sz="2000" spc="-5" dirty="0">
                <a:solidFill>
                  <a:srgbClr val="3E3E3E"/>
                </a:solidFill>
                <a:latin typeface="Arial"/>
                <a:cs typeface="Arial"/>
              </a:rPr>
              <a:t>Association</a:t>
            </a:r>
            <a:endParaRPr sz="2000">
              <a:latin typeface="Arial"/>
              <a:cs typeface="Arial"/>
            </a:endParaRPr>
          </a:p>
        </p:txBody>
      </p:sp>
      <p:pic>
        <p:nvPicPr>
          <p:cNvPr id="10" name="Picture 9"/>
          <p:cNvPicPr>
            <a:picLocks noChangeAspect="1"/>
          </p:cNvPicPr>
          <p:nvPr/>
        </p:nvPicPr>
        <p:blipFill>
          <a:blip r:embed="rId6"/>
          <a:stretch>
            <a:fillRect/>
          </a:stretch>
        </p:blipFill>
        <p:spPr>
          <a:xfrm>
            <a:off x="3962400" y="6238576"/>
            <a:ext cx="917491" cy="955108"/>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217662" y="6758709"/>
            <a:ext cx="1834514" cy="173355"/>
          </a:xfrm>
          <a:prstGeom prst="rect">
            <a:avLst/>
          </a:prstGeom>
        </p:spPr>
        <p:txBody>
          <a:bodyPr vert="horz" wrap="square" lIns="0" tIns="0" rIns="0" bIns="0" rtlCol="0">
            <a:spAutoFit/>
          </a:bodyPr>
          <a:lstStyle/>
          <a:p>
            <a:pPr>
              <a:lnSpc>
                <a:spcPts val="1340"/>
              </a:lnSpc>
            </a:pPr>
            <a:r>
              <a:rPr sz="1200" dirty="0">
                <a:solidFill>
                  <a:srgbClr val="00A0AF"/>
                </a:solidFill>
                <a:latin typeface="Franklin Gothic Medium"/>
                <a:cs typeface="Franklin Gothic Medium"/>
              </a:rPr>
              <a:t>QMS </a:t>
            </a:r>
            <a:r>
              <a:rPr sz="1200" spc="-5" dirty="0">
                <a:solidFill>
                  <a:srgbClr val="00A0AF"/>
                </a:solidFill>
                <a:latin typeface="Franklin Gothic Medium"/>
                <a:cs typeface="Franklin Gothic Medium"/>
              </a:rPr>
              <a:t>Quick </a:t>
            </a:r>
            <a:r>
              <a:rPr sz="1200" dirty="0">
                <a:solidFill>
                  <a:srgbClr val="00A0AF"/>
                </a:solidFill>
                <a:latin typeface="Franklin Gothic Medium"/>
                <a:cs typeface="Franklin Gothic Medium"/>
              </a:rPr>
              <a:t>Learning</a:t>
            </a:r>
            <a:r>
              <a:rPr sz="1200" spc="-75" dirty="0">
                <a:solidFill>
                  <a:srgbClr val="00A0AF"/>
                </a:solidFill>
                <a:latin typeface="Franklin Gothic Medium"/>
                <a:cs typeface="Franklin Gothic Medium"/>
              </a:rPr>
              <a:t> </a:t>
            </a:r>
            <a:r>
              <a:rPr sz="1200" spc="-5" dirty="0">
                <a:solidFill>
                  <a:srgbClr val="00A0AF"/>
                </a:solidFill>
                <a:latin typeface="Franklin Gothic Medium"/>
                <a:cs typeface="Franklin Gothic Medium"/>
              </a:rPr>
              <a:t>Activity</a:t>
            </a:r>
            <a:endParaRPr sz="1200">
              <a:latin typeface="Franklin Gothic Medium"/>
              <a:cs typeface="Franklin Gothic Medium"/>
            </a:endParaRPr>
          </a:p>
        </p:txBody>
      </p:sp>
      <p:sp>
        <p:nvSpPr>
          <p:cNvPr id="3" name="object 3"/>
          <p:cNvSpPr/>
          <p:nvPr/>
        </p:nvSpPr>
        <p:spPr>
          <a:xfrm>
            <a:off x="2010917" y="6429755"/>
            <a:ext cx="1796072" cy="55245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3955459" y="6259171"/>
            <a:ext cx="912958" cy="800913"/>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906017" y="6323838"/>
            <a:ext cx="965453" cy="664463"/>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6550152" y="5939028"/>
            <a:ext cx="2586227" cy="997981"/>
          </a:xfrm>
          <a:prstGeom prst="rect">
            <a:avLst/>
          </a:prstGeom>
          <a:blipFill>
            <a:blip r:embed="rId5" cstate="print"/>
            <a:stretch>
              <a:fillRect/>
            </a:stretch>
          </a:blipFill>
        </p:spPr>
        <p:txBody>
          <a:bodyPr wrap="square" lIns="0" tIns="0" rIns="0" bIns="0" rtlCol="0"/>
          <a:lstStyle/>
          <a:p>
            <a:endParaRPr/>
          </a:p>
        </p:txBody>
      </p:sp>
      <p:sp>
        <p:nvSpPr>
          <p:cNvPr id="7" name="object 7"/>
          <p:cNvSpPr txBox="1">
            <a:spLocks noGrp="1"/>
          </p:cNvSpPr>
          <p:nvPr>
            <p:ph type="title"/>
          </p:nvPr>
        </p:nvSpPr>
        <p:spPr>
          <a:xfrm>
            <a:off x="902461" y="734060"/>
            <a:ext cx="5189220" cy="635635"/>
          </a:xfrm>
          <a:prstGeom prst="rect">
            <a:avLst/>
          </a:prstGeom>
        </p:spPr>
        <p:txBody>
          <a:bodyPr vert="horz" wrap="square" lIns="0" tIns="12700" rIns="0" bIns="0" rtlCol="0">
            <a:spAutoFit/>
          </a:bodyPr>
          <a:lstStyle/>
          <a:p>
            <a:pPr marL="12700">
              <a:lnSpc>
                <a:spcPct val="100000"/>
              </a:lnSpc>
              <a:spcBef>
                <a:spcPts val="100"/>
              </a:spcBef>
            </a:pPr>
            <a:r>
              <a:rPr spc="5" dirty="0"/>
              <a:t>Uncertainty </a:t>
            </a:r>
            <a:r>
              <a:rPr dirty="0"/>
              <a:t>is </a:t>
            </a:r>
            <a:r>
              <a:rPr spc="-5" dirty="0"/>
              <a:t>Not</a:t>
            </a:r>
            <a:r>
              <a:rPr spc="-114" dirty="0"/>
              <a:t> </a:t>
            </a:r>
            <a:r>
              <a:rPr spc="-10" dirty="0"/>
              <a:t>Error!</a:t>
            </a:r>
          </a:p>
        </p:txBody>
      </p:sp>
      <p:sp>
        <p:nvSpPr>
          <p:cNvPr id="8" name="object 8"/>
          <p:cNvSpPr txBox="1"/>
          <p:nvPr/>
        </p:nvSpPr>
        <p:spPr>
          <a:xfrm>
            <a:off x="993902" y="1534450"/>
            <a:ext cx="7761605" cy="3953510"/>
          </a:xfrm>
          <a:prstGeom prst="rect">
            <a:avLst/>
          </a:prstGeom>
        </p:spPr>
        <p:txBody>
          <a:bodyPr vert="horz" wrap="square" lIns="0" tIns="179070" rIns="0" bIns="0" rtlCol="0">
            <a:spAutoFit/>
          </a:bodyPr>
          <a:lstStyle/>
          <a:p>
            <a:pPr marL="355600" indent="-342900">
              <a:lnSpc>
                <a:spcPct val="100000"/>
              </a:lnSpc>
              <a:spcBef>
                <a:spcPts val="1410"/>
              </a:spcBef>
              <a:buChar char="•"/>
              <a:tabLst>
                <a:tab pos="354965" algn="l"/>
                <a:tab pos="355600" algn="l"/>
              </a:tabLst>
            </a:pPr>
            <a:r>
              <a:rPr sz="2400" spc="-5" dirty="0">
                <a:solidFill>
                  <a:srgbClr val="3E3E3E"/>
                </a:solidFill>
                <a:latin typeface="Arial"/>
                <a:cs typeface="Arial"/>
              </a:rPr>
              <a:t>Uncertainty should not be confused</a:t>
            </a:r>
            <a:r>
              <a:rPr sz="2400" spc="45" dirty="0">
                <a:solidFill>
                  <a:srgbClr val="3E3E3E"/>
                </a:solidFill>
                <a:latin typeface="Arial"/>
                <a:cs typeface="Arial"/>
              </a:rPr>
              <a:t> </a:t>
            </a:r>
            <a:r>
              <a:rPr sz="2400" spc="-5" dirty="0">
                <a:solidFill>
                  <a:srgbClr val="3E3E3E"/>
                </a:solidFill>
                <a:latin typeface="Arial"/>
                <a:cs typeface="Arial"/>
              </a:rPr>
              <a:t>with:</a:t>
            </a:r>
            <a:endParaRPr sz="2400">
              <a:latin typeface="Arial"/>
              <a:cs typeface="Arial"/>
            </a:endParaRPr>
          </a:p>
          <a:p>
            <a:pPr marL="755650" lvl="1" indent="-285750">
              <a:lnSpc>
                <a:spcPct val="100000"/>
              </a:lnSpc>
              <a:spcBef>
                <a:spcPts val="1090"/>
              </a:spcBef>
              <a:buChar char="–"/>
              <a:tabLst>
                <a:tab pos="755015" algn="l"/>
                <a:tab pos="755650" algn="l"/>
              </a:tabLst>
            </a:pPr>
            <a:r>
              <a:rPr sz="2000" spc="-10" dirty="0">
                <a:solidFill>
                  <a:srgbClr val="3E3E3E"/>
                </a:solidFill>
                <a:latin typeface="Arial"/>
                <a:cs typeface="Arial"/>
              </a:rPr>
              <a:t>Errors </a:t>
            </a:r>
            <a:r>
              <a:rPr sz="2000" spc="-5" dirty="0">
                <a:solidFill>
                  <a:srgbClr val="3E3E3E"/>
                </a:solidFill>
                <a:latin typeface="Arial"/>
                <a:cs typeface="Arial"/>
              </a:rPr>
              <a:t>or </a:t>
            </a:r>
            <a:r>
              <a:rPr sz="2000" spc="-10" dirty="0">
                <a:solidFill>
                  <a:srgbClr val="3E3E3E"/>
                </a:solidFill>
                <a:latin typeface="Arial"/>
                <a:cs typeface="Arial"/>
              </a:rPr>
              <a:t>mistakes,</a:t>
            </a:r>
            <a:endParaRPr sz="2000">
              <a:latin typeface="Arial"/>
              <a:cs typeface="Arial"/>
            </a:endParaRPr>
          </a:p>
          <a:p>
            <a:pPr marL="755650" lvl="1" indent="-285750">
              <a:lnSpc>
                <a:spcPct val="100000"/>
              </a:lnSpc>
              <a:spcBef>
                <a:spcPts val="1080"/>
              </a:spcBef>
              <a:buChar char="–"/>
              <a:tabLst>
                <a:tab pos="755015" algn="l"/>
                <a:tab pos="755650" algn="l"/>
              </a:tabLst>
            </a:pPr>
            <a:r>
              <a:rPr sz="2000" spc="-30" dirty="0">
                <a:solidFill>
                  <a:srgbClr val="3E3E3E"/>
                </a:solidFill>
                <a:latin typeface="Arial"/>
                <a:cs typeface="Arial"/>
              </a:rPr>
              <a:t>Tolerances </a:t>
            </a:r>
            <a:r>
              <a:rPr sz="2000" spc="-5" dirty="0">
                <a:solidFill>
                  <a:srgbClr val="3E3E3E"/>
                </a:solidFill>
                <a:latin typeface="Arial"/>
                <a:cs typeface="Arial"/>
              </a:rPr>
              <a:t>(which are </a:t>
            </a:r>
            <a:r>
              <a:rPr sz="2000" spc="-10" dirty="0">
                <a:solidFill>
                  <a:srgbClr val="3E3E3E"/>
                </a:solidFill>
                <a:latin typeface="Arial"/>
                <a:cs typeface="Arial"/>
              </a:rPr>
              <a:t>usually based </a:t>
            </a:r>
            <a:r>
              <a:rPr sz="2000" spc="-5" dirty="0">
                <a:solidFill>
                  <a:srgbClr val="3E3E3E"/>
                </a:solidFill>
                <a:latin typeface="Arial"/>
                <a:cs typeface="Arial"/>
              </a:rPr>
              <a:t>on</a:t>
            </a:r>
            <a:r>
              <a:rPr sz="2000" spc="90" dirty="0">
                <a:solidFill>
                  <a:srgbClr val="3E3E3E"/>
                </a:solidFill>
                <a:latin typeface="Arial"/>
                <a:cs typeface="Arial"/>
              </a:rPr>
              <a:t> </a:t>
            </a:r>
            <a:r>
              <a:rPr sz="2000" spc="-10" dirty="0">
                <a:solidFill>
                  <a:srgbClr val="3E3E3E"/>
                </a:solidFill>
                <a:latin typeface="Arial"/>
                <a:cs typeface="Arial"/>
              </a:rPr>
              <a:t>instrumentation),</a:t>
            </a:r>
            <a:endParaRPr sz="2000">
              <a:latin typeface="Arial"/>
              <a:cs typeface="Arial"/>
            </a:endParaRPr>
          </a:p>
          <a:p>
            <a:pPr marL="755650" lvl="1" indent="-285750">
              <a:lnSpc>
                <a:spcPct val="100000"/>
              </a:lnSpc>
              <a:spcBef>
                <a:spcPts val="1080"/>
              </a:spcBef>
              <a:buChar char="–"/>
              <a:tabLst>
                <a:tab pos="755015" algn="l"/>
                <a:tab pos="755650" algn="l"/>
              </a:tabLst>
            </a:pPr>
            <a:r>
              <a:rPr sz="2000" spc="-5" dirty="0">
                <a:solidFill>
                  <a:srgbClr val="3E3E3E"/>
                </a:solidFill>
                <a:latin typeface="Arial"/>
                <a:cs typeface="Arial"/>
              </a:rPr>
              <a:t>Specifications (which can be </a:t>
            </a:r>
            <a:r>
              <a:rPr sz="2000" spc="-10" dirty="0">
                <a:solidFill>
                  <a:srgbClr val="3E3E3E"/>
                </a:solidFill>
                <a:latin typeface="Arial"/>
                <a:cs typeface="Arial"/>
              </a:rPr>
              <a:t>method </a:t>
            </a:r>
            <a:r>
              <a:rPr sz="2000" spc="-5" dirty="0">
                <a:solidFill>
                  <a:srgbClr val="3E3E3E"/>
                </a:solidFill>
                <a:latin typeface="Arial"/>
                <a:cs typeface="Arial"/>
              </a:rPr>
              <a:t>or </a:t>
            </a:r>
            <a:r>
              <a:rPr sz="2000" spc="-10" dirty="0">
                <a:solidFill>
                  <a:srgbClr val="3E3E3E"/>
                </a:solidFill>
                <a:latin typeface="Arial"/>
                <a:cs typeface="Arial"/>
              </a:rPr>
              <a:t>instrument</a:t>
            </a:r>
            <a:r>
              <a:rPr sz="2000" spc="70" dirty="0">
                <a:solidFill>
                  <a:srgbClr val="3E3E3E"/>
                </a:solidFill>
                <a:latin typeface="Arial"/>
                <a:cs typeface="Arial"/>
              </a:rPr>
              <a:t> </a:t>
            </a:r>
            <a:r>
              <a:rPr sz="2000" spc="-10" dirty="0">
                <a:solidFill>
                  <a:srgbClr val="3E3E3E"/>
                </a:solidFill>
                <a:latin typeface="Arial"/>
                <a:cs typeface="Arial"/>
              </a:rPr>
              <a:t>based),</a:t>
            </a:r>
            <a:endParaRPr sz="2000">
              <a:latin typeface="Arial"/>
              <a:cs typeface="Arial"/>
            </a:endParaRPr>
          </a:p>
          <a:p>
            <a:pPr marL="755650" lvl="1" indent="-285750">
              <a:lnSpc>
                <a:spcPct val="100000"/>
              </a:lnSpc>
              <a:spcBef>
                <a:spcPts val="1080"/>
              </a:spcBef>
              <a:buChar char="–"/>
              <a:tabLst>
                <a:tab pos="755015" algn="l"/>
                <a:tab pos="755650" algn="l"/>
              </a:tabLst>
            </a:pPr>
            <a:r>
              <a:rPr sz="2000" spc="-20" dirty="0">
                <a:solidFill>
                  <a:srgbClr val="3E3E3E"/>
                </a:solidFill>
                <a:latin typeface="Arial"/>
                <a:cs typeface="Arial"/>
              </a:rPr>
              <a:t>Accuracy, </a:t>
            </a:r>
            <a:r>
              <a:rPr sz="2000" spc="-5" dirty="0">
                <a:solidFill>
                  <a:srgbClr val="3E3E3E"/>
                </a:solidFill>
                <a:latin typeface="Arial"/>
                <a:cs typeface="Arial"/>
              </a:rPr>
              <a:t>or </a:t>
            </a:r>
            <a:r>
              <a:rPr sz="2000" spc="-20" dirty="0">
                <a:solidFill>
                  <a:srgbClr val="3E3E3E"/>
                </a:solidFill>
                <a:latin typeface="Arial"/>
                <a:cs typeface="Arial"/>
              </a:rPr>
              <a:t>rather,</a:t>
            </a:r>
            <a:r>
              <a:rPr sz="2000" spc="-15" dirty="0">
                <a:solidFill>
                  <a:srgbClr val="3E3E3E"/>
                </a:solidFill>
                <a:latin typeface="Arial"/>
                <a:cs typeface="Arial"/>
              </a:rPr>
              <a:t> Inaccuracy,</a:t>
            </a:r>
            <a:endParaRPr sz="2000">
              <a:latin typeface="Arial"/>
              <a:cs typeface="Arial"/>
            </a:endParaRPr>
          </a:p>
          <a:p>
            <a:pPr marL="755650" marR="140335" lvl="1" indent="-285750">
              <a:lnSpc>
                <a:spcPct val="100000"/>
              </a:lnSpc>
              <a:spcBef>
                <a:spcPts val="1080"/>
              </a:spcBef>
              <a:buChar char="–"/>
              <a:tabLst>
                <a:tab pos="755015" algn="l"/>
                <a:tab pos="755650" algn="l"/>
              </a:tabLst>
            </a:pPr>
            <a:r>
              <a:rPr sz="2000" spc="-5" dirty="0">
                <a:solidFill>
                  <a:srgbClr val="3E3E3E"/>
                </a:solidFill>
                <a:latin typeface="Arial"/>
                <a:cs typeface="Arial"/>
              </a:rPr>
              <a:t>Statistical Analysis (uncertainty analysis is one of the </a:t>
            </a:r>
            <a:r>
              <a:rPr sz="2000" b="1" spc="-5" dirty="0">
                <a:solidFill>
                  <a:srgbClr val="3E3E3E"/>
                </a:solidFill>
                <a:latin typeface="Arial"/>
                <a:cs typeface="Arial"/>
              </a:rPr>
              <a:t>uses </a:t>
            </a:r>
            <a:r>
              <a:rPr sz="2000" spc="-5" dirty="0">
                <a:solidFill>
                  <a:srgbClr val="3E3E3E"/>
                </a:solidFill>
                <a:latin typeface="Arial"/>
                <a:cs typeface="Arial"/>
              </a:rPr>
              <a:t>of  statistics).</a:t>
            </a:r>
            <a:endParaRPr sz="2000">
              <a:latin typeface="Arial"/>
              <a:cs typeface="Arial"/>
            </a:endParaRPr>
          </a:p>
          <a:p>
            <a:pPr marL="355600" marR="5080" indent="-342900">
              <a:lnSpc>
                <a:spcPct val="100000"/>
              </a:lnSpc>
              <a:spcBef>
                <a:spcPts val="1165"/>
              </a:spcBef>
              <a:buFont typeface="Arial"/>
              <a:buChar char="•"/>
              <a:tabLst>
                <a:tab pos="354965" algn="l"/>
                <a:tab pos="355600" algn="l"/>
              </a:tabLst>
            </a:pPr>
            <a:r>
              <a:rPr sz="2400" b="1" spc="-5" dirty="0">
                <a:solidFill>
                  <a:srgbClr val="00A0AF"/>
                </a:solidFill>
                <a:latin typeface="Arial"/>
                <a:cs typeface="Arial"/>
              </a:rPr>
              <a:t>Uncertainty is the quantification of the doubt about  the measurement</a:t>
            </a:r>
            <a:r>
              <a:rPr sz="2400" b="1" spc="15" dirty="0">
                <a:solidFill>
                  <a:srgbClr val="00A0AF"/>
                </a:solidFill>
                <a:latin typeface="Arial"/>
                <a:cs typeface="Arial"/>
              </a:rPr>
              <a:t> </a:t>
            </a:r>
            <a:r>
              <a:rPr sz="2400" b="1" spc="-5" dirty="0">
                <a:solidFill>
                  <a:srgbClr val="00A0AF"/>
                </a:solidFill>
                <a:latin typeface="Arial"/>
                <a:cs typeface="Arial"/>
              </a:rPr>
              <a:t>result.</a:t>
            </a:r>
            <a:endParaRPr sz="2400">
              <a:latin typeface="Arial"/>
              <a:cs typeface="Arial"/>
            </a:endParaRPr>
          </a:p>
        </p:txBody>
      </p:sp>
      <p:pic>
        <p:nvPicPr>
          <p:cNvPr id="10" name="Picture 9"/>
          <p:cNvPicPr>
            <a:picLocks noChangeAspect="1"/>
          </p:cNvPicPr>
          <p:nvPr/>
        </p:nvPicPr>
        <p:blipFill>
          <a:blip r:embed="rId6"/>
          <a:stretch>
            <a:fillRect/>
          </a:stretch>
        </p:blipFill>
        <p:spPr>
          <a:xfrm>
            <a:off x="3962400" y="6238576"/>
            <a:ext cx="917491" cy="955108"/>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1700" y="734060"/>
            <a:ext cx="4387850" cy="635635"/>
          </a:xfrm>
          <a:prstGeom prst="rect">
            <a:avLst/>
          </a:prstGeom>
        </p:spPr>
        <p:txBody>
          <a:bodyPr vert="horz" wrap="square" lIns="0" tIns="12700" rIns="0" bIns="0" rtlCol="0">
            <a:spAutoFit/>
          </a:bodyPr>
          <a:lstStyle/>
          <a:p>
            <a:pPr marL="12700">
              <a:lnSpc>
                <a:spcPct val="100000"/>
              </a:lnSpc>
              <a:spcBef>
                <a:spcPts val="100"/>
              </a:spcBef>
            </a:pPr>
            <a:r>
              <a:rPr spc="-5" dirty="0"/>
              <a:t>Error vs.</a:t>
            </a:r>
            <a:r>
              <a:rPr spc="-70" dirty="0"/>
              <a:t> </a:t>
            </a:r>
            <a:r>
              <a:rPr spc="5" dirty="0"/>
              <a:t>Uncertainty</a:t>
            </a:r>
          </a:p>
        </p:txBody>
      </p:sp>
      <p:sp>
        <p:nvSpPr>
          <p:cNvPr id="6" name="object 6"/>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4" name="object 4"/>
          <p:cNvSpPr txBox="1"/>
          <p:nvPr/>
        </p:nvSpPr>
        <p:spPr>
          <a:xfrm>
            <a:off x="993139" y="1854199"/>
            <a:ext cx="3805554" cy="4000500"/>
          </a:xfrm>
          <a:prstGeom prst="rect">
            <a:avLst/>
          </a:prstGeom>
        </p:spPr>
        <p:txBody>
          <a:bodyPr vert="horz" wrap="square" lIns="0" tIns="12700" rIns="0" bIns="0" rtlCol="0">
            <a:spAutoFit/>
          </a:bodyPr>
          <a:lstStyle/>
          <a:p>
            <a:pPr marL="355600" marR="144145" indent="-342900">
              <a:lnSpc>
                <a:spcPct val="100000"/>
              </a:lnSpc>
              <a:spcBef>
                <a:spcPts val="100"/>
              </a:spcBef>
              <a:buChar char="•"/>
              <a:tabLst>
                <a:tab pos="354965" algn="l"/>
                <a:tab pos="355600" algn="l"/>
              </a:tabLst>
            </a:pPr>
            <a:r>
              <a:rPr sz="2200" dirty="0">
                <a:solidFill>
                  <a:srgbClr val="3E3E3E"/>
                </a:solidFill>
                <a:latin typeface="Arial"/>
                <a:cs typeface="Arial"/>
              </a:rPr>
              <a:t>Error </a:t>
            </a:r>
            <a:r>
              <a:rPr sz="2200" spc="-5" dirty="0">
                <a:solidFill>
                  <a:srgbClr val="3E3E3E"/>
                </a:solidFill>
                <a:latin typeface="Arial"/>
                <a:cs typeface="Arial"/>
              </a:rPr>
              <a:t>is the </a:t>
            </a:r>
            <a:r>
              <a:rPr sz="2200" spc="-10" dirty="0">
                <a:solidFill>
                  <a:srgbClr val="3E3E3E"/>
                </a:solidFill>
                <a:latin typeface="Arial"/>
                <a:cs typeface="Arial"/>
              </a:rPr>
              <a:t>difference  </a:t>
            </a:r>
            <a:r>
              <a:rPr sz="2200" spc="-5" dirty="0">
                <a:solidFill>
                  <a:srgbClr val="3E3E3E"/>
                </a:solidFill>
                <a:latin typeface="Arial"/>
                <a:cs typeface="Arial"/>
              </a:rPr>
              <a:t>between </a:t>
            </a:r>
            <a:r>
              <a:rPr sz="2200" dirty="0">
                <a:solidFill>
                  <a:srgbClr val="3E3E3E"/>
                </a:solidFill>
                <a:latin typeface="Arial"/>
                <a:cs typeface="Arial"/>
              </a:rPr>
              <a:t>the measured  </a:t>
            </a:r>
            <a:r>
              <a:rPr sz="2200" spc="-5" dirty="0">
                <a:solidFill>
                  <a:srgbClr val="3E3E3E"/>
                </a:solidFill>
                <a:latin typeface="Arial"/>
                <a:cs typeface="Arial"/>
              </a:rPr>
              <a:t>value and </a:t>
            </a:r>
            <a:r>
              <a:rPr sz="2200" dirty="0">
                <a:solidFill>
                  <a:srgbClr val="3E3E3E"/>
                </a:solidFill>
                <a:latin typeface="Arial"/>
                <a:cs typeface="Arial"/>
              </a:rPr>
              <a:t>the true </a:t>
            </a:r>
            <a:r>
              <a:rPr sz="2200" spc="-5" dirty="0">
                <a:solidFill>
                  <a:srgbClr val="3E3E3E"/>
                </a:solidFill>
                <a:latin typeface="Arial"/>
                <a:cs typeface="Arial"/>
              </a:rPr>
              <a:t>value of  </a:t>
            </a:r>
            <a:r>
              <a:rPr sz="2200" dirty="0">
                <a:solidFill>
                  <a:srgbClr val="3E3E3E"/>
                </a:solidFill>
                <a:latin typeface="Arial"/>
                <a:cs typeface="Arial"/>
              </a:rPr>
              <a:t>the </a:t>
            </a:r>
            <a:r>
              <a:rPr sz="2200" dirty="0" err="1">
                <a:solidFill>
                  <a:srgbClr val="3E3E3E"/>
                </a:solidFill>
                <a:latin typeface="Arial"/>
                <a:cs typeface="Arial"/>
              </a:rPr>
              <a:t>measurand</a:t>
            </a:r>
            <a:r>
              <a:rPr sz="2200" dirty="0">
                <a:solidFill>
                  <a:srgbClr val="3E3E3E"/>
                </a:solidFill>
                <a:latin typeface="Arial"/>
                <a:cs typeface="Arial"/>
              </a:rPr>
              <a:t>, </a:t>
            </a:r>
            <a:r>
              <a:rPr sz="2200" spc="-5" dirty="0">
                <a:solidFill>
                  <a:srgbClr val="3E3E3E"/>
                </a:solidFill>
                <a:latin typeface="Arial"/>
                <a:cs typeface="Arial"/>
              </a:rPr>
              <a:t>which </a:t>
            </a:r>
            <a:r>
              <a:rPr sz="2200" dirty="0">
                <a:solidFill>
                  <a:srgbClr val="3E3E3E"/>
                </a:solidFill>
                <a:latin typeface="Arial"/>
                <a:cs typeface="Arial"/>
              </a:rPr>
              <a:t>can  never be exactly</a:t>
            </a:r>
            <a:r>
              <a:rPr sz="2200" spc="-50" dirty="0">
                <a:solidFill>
                  <a:srgbClr val="3E3E3E"/>
                </a:solidFill>
                <a:latin typeface="Arial"/>
                <a:cs typeface="Arial"/>
              </a:rPr>
              <a:t> </a:t>
            </a:r>
            <a:r>
              <a:rPr sz="2200" dirty="0">
                <a:solidFill>
                  <a:srgbClr val="3E3E3E"/>
                </a:solidFill>
                <a:latin typeface="Arial"/>
                <a:cs typeface="Arial"/>
              </a:rPr>
              <a:t>known.</a:t>
            </a:r>
            <a:endParaRPr sz="2200" dirty="0">
              <a:latin typeface="Arial"/>
              <a:cs typeface="Arial"/>
            </a:endParaRPr>
          </a:p>
          <a:p>
            <a:pPr marL="354965" indent="-342265">
              <a:lnSpc>
                <a:spcPct val="100000"/>
              </a:lnSpc>
              <a:spcBef>
                <a:spcPts val="1130"/>
              </a:spcBef>
              <a:buChar char="•"/>
              <a:tabLst>
                <a:tab pos="354965" algn="l"/>
                <a:tab pos="355600" algn="l"/>
              </a:tabLst>
            </a:pPr>
            <a:r>
              <a:rPr sz="2200" spc="-5" dirty="0">
                <a:solidFill>
                  <a:srgbClr val="3E3E3E"/>
                </a:solidFill>
                <a:latin typeface="Arial"/>
                <a:cs typeface="Arial"/>
              </a:rPr>
              <a:t>Uncertainty is</a:t>
            </a:r>
            <a:r>
              <a:rPr sz="2200" spc="-30" dirty="0">
                <a:solidFill>
                  <a:srgbClr val="3E3E3E"/>
                </a:solidFill>
                <a:latin typeface="Arial"/>
                <a:cs typeface="Arial"/>
              </a:rPr>
              <a:t> </a:t>
            </a:r>
            <a:r>
              <a:rPr sz="2200" spc="-5" dirty="0">
                <a:solidFill>
                  <a:srgbClr val="3E3E3E"/>
                </a:solidFill>
                <a:latin typeface="Arial"/>
                <a:cs typeface="Arial"/>
              </a:rPr>
              <a:t>quantifiable.</a:t>
            </a:r>
            <a:endParaRPr sz="2200" dirty="0">
              <a:latin typeface="Arial"/>
              <a:cs typeface="Arial"/>
            </a:endParaRPr>
          </a:p>
          <a:p>
            <a:pPr marL="355600" marR="5080" indent="-342900">
              <a:lnSpc>
                <a:spcPct val="100000"/>
              </a:lnSpc>
              <a:spcBef>
                <a:spcPts val="1125"/>
              </a:spcBef>
              <a:buChar char="•"/>
              <a:tabLst>
                <a:tab pos="354965" algn="l"/>
                <a:tab pos="355600" algn="l"/>
              </a:tabLst>
            </a:pPr>
            <a:r>
              <a:rPr sz="2200" spc="-5" dirty="0">
                <a:solidFill>
                  <a:srgbClr val="3E3E3E"/>
                </a:solidFill>
                <a:latin typeface="Arial"/>
                <a:cs typeface="Arial"/>
              </a:rPr>
              <a:t>Uncertainty is not an  </a:t>
            </a:r>
            <a:r>
              <a:rPr sz="2200" dirty="0">
                <a:solidFill>
                  <a:srgbClr val="3E3E3E"/>
                </a:solidFill>
                <a:latin typeface="Arial"/>
                <a:cs typeface="Arial"/>
              </a:rPr>
              <a:t>estimate of error or </a:t>
            </a:r>
            <a:r>
              <a:rPr sz="2200" spc="-5" dirty="0">
                <a:solidFill>
                  <a:srgbClr val="3E3E3E"/>
                </a:solidFill>
                <a:latin typeface="Arial"/>
                <a:cs typeface="Arial"/>
              </a:rPr>
              <a:t>its</a:t>
            </a:r>
            <a:r>
              <a:rPr sz="2200" spc="-60" dirty="0">
                <a:solidFill>
                  <a:srgbClr val="3E3E3E"/>
                </a:solidFill>
                <a:latin typeface="Arial"/>
                <a:cs typeface="Arial"/>
              </a:rPr>
              <a:t> </a:t>
            </a:r>
            <a:r>
              <a:rPr sz="2200" spc="-5" dirty="0">
                <a:solidFill>
                  <a:srgbClr val="3E3E3E"/>
                </a:solidFill>
                <a:latin typeface="Arial"/>
                <a:cs typeface="Arial"/>
              </a:rPr>
              <a:t>limits  unless </a:t>
            </a:r>
            <a:r>
              <a:rPr sz="2200" dirty="0">
                <a:solidFill>
                  <a:srgbClr val="3E3E3E"/>
                </a:solidFill>
                <a:latin typeface="Arial"/>
                <a:cs typeface="Arial"/>
              </a:rPr>
              <a:t>you </a:t>
            </a:r>
            <a:r>
              <a:rPr sz="2200" spc="-5" dirty="0">
                <a:solidFill>
                  <a:srgbClr val="3E3E3E"/>
                </a:solidFill>
                <a:latin typeface="Arial"/>
                <a:cs typeface="Arial"/>
              </a:rPr>
              <a:t>are </a:t>
            </a:r>
            <a:r>
              <a:rPr sz="2200" dirty="0">
                <a:solidFill>
                  <a:srgbClr val="3E3E3E"/>
                </a:solidFill>
                <a:latin typeface="Arial"/>
                <a:cs typeface="Arial"/>
              </a:rPr>
              <a:t>sure that </a:t>
            </a:r>
            <a:r>
              <a:rPr sz="2200" spc="-5" dirty="0">
                <a:solidFill>
                  <a:srgbClr val="3E3E3E"/>
                </a:solidFill>
                <a:latin typeface="Arial"/>
                <a:cs typeface="Arial"/>
              </a:rPr>
              <a:t>no  </a:t>
            </a:r>
            <a:r>
              <a:rPr sz="2200" dirty="0">
                <a:solidFill>
                  <a:srgbClr val="3E3E3E"/>
                </a:solidFill>
                <a:latin typeface="Arial"/>
                <a:cs typeface="Arial"/>
              </a:rPr>
              <a:t>systematic </a:t>
            </a:r>
            <a:r>
              <a:rPr sz="2200" spc="-10" dirty="0">
                <a:solidFill>
                  <a:srgbClr val="3E3E3E"/>
                </a:solidFill>
                <a:latin typeface="Arial"/>
                <a:cs typeface="Arial"/>
              </a:rPr>
              <a:t>effects </a:t>
            </a:r>
            <a:r>
              <a:rPr sz="2200" dirty="0">
                <a:solidFill>
                  <a:srgbClr val="3E3E3E"/>
                </a:solidFill>
                <a:latin typeface="Arial"/>
                <a:cs typeface="Arial"/>
              </a:rPr>
              <a:t>have  </a:t>
            </a:r>
            <a:r>
              <a:rPr sz="2200" spc="-5" dirty="0">
                <a:solidFill>
                  <a:srgbClr val="3E3E3E"/>
                </a:solidFill>
                <a:latin typeface="Arial"/>
                <a:cs typeface="Arial"/>
              </a:rPr>
              <a:t>been </a:t>
            </a:r>
            <a:r>
              <a:rPr sz="2200" dirty="0">
                <a:solidFill>
                  <a:srgbClr val="3E3E3E"/>
                </a:solidFill>
                <a:latin typeface="Arial"/>
                <a:cs typeface="Arial"/>
              </a:rPr>
              <a:t>overlooked.</a:t>
            </a:r>
            <a:endParaRPr sz="2200" dirty="0">
              <a:latin typeface="Arial"/>
              <a:cs typeface="Arial"/>
            </a:endParaRPr>
          </a:p>
        </p:txBody>
      </p:sp>
      <p:sp>
        <p:nvSpPr>
          <p:cNvPr id="5" name="object 5"/>
          <p:cNvSpPr txBox="1"/>
          <p:nvPr/>
        </p:nvSpPr>
        <p:spPr>
          <a:xfrm>
            <a:off x="5184140" y="1851913"/>
            <a:ext cx="3866515" cy="4258945"/>
          </a:xfrm>
          <a:prstGeom prst="rect">
            <a:avLst/>
          </a:prstGeom>
        </p:spPr>
        <p:txBody>
          <a:bodyPr vert="horz" wrap="square" lIns="0" tIns="12700" rIns="0" bIns="0" rtlCol="0">
            <a:spAutoFit/>
          </a:bodyPr>
          <a:lstStyle/>
          <a:p>
            <a:pPr marL="355600" marR="353695" indent="-342900">
              <a:lnSpc>
                <a:spcPct val="100000"/>
              </a:lnSpc>
              <a:spcBef>
                <a:spcPts val="100"/>
              </a:spcBef>
              <a:buChar char="•"/>
              <a:tabLst>
                <a:tab pos="354965" algn="l"/>
                <a:tab pos="355600" algn="l"/>
              </a:tabLst>
            </a:pPr>
            <a:r>
              <a:rPr sz="2800" dirty="0">
                <a:solidFill>
                  <a:srgbClr val="3E3E3E"/>
                </a:solidFill>
                <a:latin typeface="Arial"/>
                <a:cs typeface="Arial"/>
              </a:rPr>
              <a:t>There are two</a:t>
            </a:r>
            <a:r>
              <a:rPr sz="2800" spc="-85" dirty="0">
                <a:solidFill>
                  <a:srgbClr val="3E3E3E"/>
                </a:solidFill>
                <a:latin typeface="Arial"/>
                <a:cs typeface="Arial"/>
              </a:rPr>
              <a:t> </a:t>
            </a:r>
            <a:r>
              <a:rPr sz="2800" dirty="0">
                <a:solidFill>
                  <a:srgbClr val="3E3E3E"/>
                </a:solidFill>
                <a:latin typeface="Arial"/>
                <a:cs typeface="Arial"/>
              </a:rPr>
              <a:t>types  of</a:t>
            </a:r>
            <a:r>
              <a:rPr sz="2800" spc="-5" dirty="0">
                <a:solidFill>
                  <a:srgbClr val="3E3E3E"/>
                </a:solidFill>
                <a:latin typeface="Arial"/>
                <a:cs typeface="Arial"/>
              </a:rPr>
              <a:t> </a:t>
            </a:r>
            <a:r>
              <a:rPr sz="2800" dirty="0">
                <a:solidFill>
                  <a:srgbClr val="3E3E3E"/>
                </a:solidFill>
                <a:latin typeface="Arial"/>
                <a:cs typeface="Arial"/>
              </a:rPr>
              <a:t>errors:</a:t>
            </a:r>
            <a:endParaRPr sz="2800">
              <a:latin typeface="Arial"/>
              <a:cs typeface="Arial"/>
            </a:endParaRPr>
          </a:p>
          <a:p>
            <a:pPr marL="755650" marR="5080" lvl="1" indent="-285750">
              <a:lnSpc>
                <a:spcPct val="100000"/>
              </a:lnSpc>
              <a:spcBef>
                <a:spcPts val="1185"/>
              </a:spcBef>
              <a:buChar char="–"/>
              <a:tabLst>
                <a:tab pos="755650" algn="l"/>
              </a:tabLst>
            </a:pPr>
            <a:r>
              <a:rPr sz="2400" spc="-5" dirty="0">
                <a:solidFill>
                  <a:srgbClr val="3E3E3E"/>
                </a:solidFill>
                <a:latin typeface="Arial"/>
                <a:cs typeface="Arial"/>
              </a:rPr>
              <a:t>Systematic; also called  measurement</a:t>
            </a:r>
            <a:r>
              <a:rPr sz="2400" dirty="0">
                <a:solidFill>
                  <a:srgbClr val="3E3E3E"/>
                </a:solidFill>
                <a:latin typeface="Arial"/>
                <a:cs typeface="Arial"/>
              </a:rPr>
              <a:t> </a:t>
            </a:r>
            <a:r>
              <a:rPr sz="2400" spc="-5" dirty="0">
                <a:solidFill>
                  <a:srgbClr val="3E3E3E"/>
                </a:solidFill>
                <a:latin typeface="Arial"/>
                <a:cs typeface="Arial"/>
              </a:rPr>
              <a:t>bias.</a:t>
            </a:r>
            <a:endParaRPr sz="2400">
              <a:latin typeface="Arial"/>
              <a:cs typeface="Arial"/>
            </a:endParaRPr>
          </a:p>
          <a:p>
            <a:pPr marL="1155065" lvl="2" indent="-227965">
              <a:lnSpc>
                <a:spcPct val="100000"/>
              </a:lnSpc>
              <a:spcBef>
                <a:spcPts val="1090"/>
              </a:spcBef>
              <a:buChar char="•"/>
              <a:tabLst>
                <a:tab pos="1155065" algn="l"/>
                <a:tab pos="1155700" algn="l"/>
              </a:tabLst>
            </a:pPr>
            <a:r>
              <a:rPr sz="2000" spc="-10" dirty="0">
                <a:solidFill>
                  <a:srgbClr val="3E3E3E"/>
                </a:solidFill>
                <a:latin typeface="Arial"/>
                <a:cs typeface="Arial"/>
              </a:rPr>
              <a:t>Remains</a:t>
            </a:r>
            <a:r>
              <a:rPr sz="2000" spc="5" dirty="0">
                <a:solidFill>
                  <a:srgbClr val="3E3E3E"/>
                </a:solidFill>
                <a:latin typeface="Arial"/>
                <a:cs typeface="Arial"/>
              </a:rPr>
              <a:t> </a:t>
            </a:r>
            <a:r>
              <a:rPr sz="2000" spc="-10" dirty="0">
                <a:solidFill>
                  <a:srgbClr val="3E3E3E"/>
                </a:solidFill>
                <a:latin typeface="Arial"/>
                <a:cs typeface="Arial"/>
              </a:rPr>
              <a:t>constant.</a:t>
            </a:r>
            <a:endParaRPr sz="2000">
              <a:latin typeface="Arial"/>
              <a:cs typeface="Arial"/>
            </a:endParaRPr>
          </a:p>
          <a:p>
            <a:pPr marL="755650" marR="544195" lvl="1" indent="-285750">
              <a:lnSpc>
                <a:spcPct val="100000"/>
              </a:lnSpc>
              <a:spcBef>
                <a:spcPts val="1170"/>
              </a:spcBef>
              <a:buChar char="–"/>
              <a:tabLst>
                <a:tab pos="755650" algn="l"/>
              </a:tabLst>
            </a:pPr>
            <a:r>
              <a:rPr sz="2400" spc="-5" dirty="0">
                <a:solidFill>
                  <a:srgbClr val="3E3E3E"/>
                </a:solidFill>
                <a:latin typeface="Arial"/>
                <a:cs typeface="Arial"/>
              </a:rPr>
              <a:t>Random; when</a:t>
            </a:r>
            <a:r>
              <a:rPr sz="2400" spc="-60" dirty="0">
                <a:solidFill>
                  <a:srgbClr val="3E3E3E"/>
                </a:solidFill>
                <a:latin typeface="Arial"/>
                <a:cs typeface="Arial"/>
              </a:rPr>
              <a:t> </a:t>
            </a:r>
            <a:r>
              <a:rPr sz="2400" spc="-5" dirty="0">
                <a:solidFill>
                  <a:srgbClr val="3E3E3E"/>
                </a:solidFill>
                <a:latin typeface="Arial"/>
                <a:cs typeface="Arial"/>
              </a:rPr>
              <a:t>the  repeated value is  </a:t>
            </a:r>
            <a:r>
              <a:rPr sz="2400" spc="-10" dirty="0">
                <a:solidFill>
                  <a:srgbClr val="3E3E3E"/>
                </a:solidFill>
                <a:latin typeface="Arial"/>
                <a:cs typeface="Arial"/>
              </a:rPr>
              <a:t>different </a:t>
            </a:r>
            <a:r>
              <a:rPr sz="2400" spc="-5" dirty="0">
                <a:solidFill>
                  <a:srgbClr val="3E3E3E"/>
                </a:solidFill>
                <a:latin typeface="Arial"/>
                <a:cs typeface="Arial"/>
              </a:rPr>
              <a:t>from the  previous</a:t>
            </a:r>
            <a:r>
              <a:rPr sz="2400" spc="5" dirty="0">
                <a:solidFill>
                  <a:srgbClr val="3E3E3E"/>
                </a:solidFill>
                <a:latin typeface="Arial"/>
                <a:cs typeface="Arial"/>
              </a:rPr>
              <a:t> </a:t>
            </a:r>
            <a:r>
              <a:rPr sz="2400" spc="-5" dirty="0">
                <a:solidFill>
                  <a:srgbClr val="3E3E3E"/>
                </a:solidFill>
                <a:latin typeface="Arial"/>
                <a:cs typeface="Arial"/>
              </a:rPr>
              <a:t>value.</a:t>
            </a:r>
            <a:endParaRPr sz="2400">
              <a:latin typeface="Arial"/>
              <a:cs typeface="Arial"/>
            </a:endParaRPr>
          </a:p>
          <a:p>
            <a:pPr marL="1155065" lvl="2" indent="-227965">
              <a:lnSpc>
                <a:spcPct val="100000"/>
              </a:lnSpc>
              <a:spcBef>
                <a:spcPts val="1090"/>
              </a:spcBef>
              <a:buChar char="•"/>
              <a:tabLst>
                <a:tab pos="1155065" algn="l"/>
                <a:tab pos="1155700" algn="l"/>
              </a:tabLst>
            </a:pPr>
            <a:r>
              <a:rPr sz="2000" spc="-10" dirty="0">
                <a:solidFill>
                  <a:srgbClr val="3E3E3E"/>
                </a:solidFill>
                <a:latin typeface="Arial"/>
                <a:cs typeface="Arial"/>
              </a:rPr>
              <a:t>Cannot </a:t>
            </a:r>
            <a:r>
              <a:rPr sz="2000" spc="-5" dirty="0">
                <a:solidFill>
                  <a:srgbClr val="3E3E3E"/>
                </a:solidFill>
                <a:latin typeface="Arial"/>
                <a:cs typeface="Arial"/>
              </a:rPr>
              <a:t>be</a:t>
            </a:r>
            <a:r>
              <a:rPr sz="2000" dirty="0">
                <a:solidFill>
                  <a:srgbClr val="3E3E3E"/>
                </a:solidFill>
                <a:latin typeface="Arial"/>
                <a:cs typeface="Arial"/>
              </a:rPr>
              <a:t> </a:t>
            </a:r>
            <a:r>
              <a:rPr sz="2000" spc="-10" dirty="0">
                <a:solidFill>
                  <a:srgbClr val="3E3E3E"/>
                </a:solidFill>
                <a:latin typeface="Arial"/>
                <a:cs typeface="Arial"/>
              </a:rPr>
              <a:t>predicted.</a:t>
            </a:r>
            <a:endParaRPr sz="2000">
              <a:latin typeface="Arial"/>
              <a:cs typeface="Arial"/>
            </a:endParaRPr>
          </a:p>
        </p:txBody>
      </p:sp>
      <p:pic>
        <p:nvPicPr>
          <p:cNvPr id="7" name="Picture 6"/>
          <p:cNvPicPr>
            <a:picLocks noChangeAspect="1"/>
          </p:cNvPicPr>
          <p:nvPr/>
        </p:nvPicPr>
        <p:blipFill>
          <a:blip r:embed="rId3"/>
          <a:stretch>
            <a:fillRect/>
          </a:stretch>
        </p:blipFill>
        <p:spPr>
          <a:xfrm>
            <a:off x="3962400" y="6238576"/>
            <a:ext cx="917491" cy="955108"/>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7095743" y="2820923"/>
            <a:ext cx="2057400" cy="2590800"/>
          </a:xfrm>
          <a:prstGeom prst="rect">
            <a:avLst/>
          </a:prstGeom>
          <a:blipFill>
            <a:blip r:embed="rId3"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901700" y="737108"/>
            <a:ext cx="5856605" cy="1000760"/>
          </a:xfrm>
          <a:prstGeom prst="rect">
            <a:avLst/>
          </a:prstGeom>
        </p:spPr>
        <p:txBody>
          <a:bodyPr vert="horz" wrap="square" lIns="0" tIns="12065" rIns="0" bIns="0" rtlCol="0">
            <a:spAutoFit/>
          </a:bodyPr>
          <a:lstStyle/>
          <a:p>
            <a:pPr marL="12700" marR="5080">
              <a:lnSpc>
                <a:spcPct val="100000"/>
              </a:lnSpc>
              <a:spcBef>
                <a:spcPts val="95"/>
              </a:spcBef>
            </a:pPr>
            <a:r>
              <a:rPr sz="3200" spc="-10" dirty="0"/>
              <a:t>Systematic </a:t>
            </a:r>
            <a:r>
              <a:rPr sz="3200" spc="-5" dirty="0"/>
              <a:t>Error is also </a:t>
            </a:r>
            <a:r>
              <a:rPr sz="3200" spc="-15" dirty="0"/>
              <a:t>known </a:t>
            </a:r>
            <a:r>
              <a:rPr sz="3200" spc="-5" dirty="0"/>
              <a:t>as  Measurement</a:t>
            </a:r>
            <a:r>
              <a:rPr sz="3200" spc="-15" dirty="0"/>
              <a:t> </a:t>
            </a:r>
            <a:r>
              <a:rPr sz="3200" spc="-10" dirty="0"/>
              <a:t>Bias</a:t>
            </a:r>
            <a:endParaRPr sz="3200"/>
          </a:p>
        </p:txBody>
      </p:sp>
      <p:sp>
        <p:nvSpPr>
          <p:cNvPr id="6" name="object 6"/>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5" name="object 5"/>
          <p:cNvSpPr txBox="1"/>
          <p:nvPr/>
        </p:nvSpPr>
        <p:spPr>
          <a:xfrm>
            <a:off x="993139" y="2101088"/>
            <a:ext cx="5909945" cy="3811904"/>
          </a:xfrm>
          <a:prstGeom prst="rect">
            <a:avLst/>
          </a:prstGeom>
        </p:spPr>
        <p:txBody>
          <a:bodyPr vert="horz" wrap="square" lIns="0" tIns="71120" rIns="0" bIns="0" rtlCol="0">
            <a:spAutoFit/>
          </a:bodyPr>
          <a:lstStyle/>
          <a:p>
            <a:pPr marL="355600" marR="260350" indent="-342900">
              <a:lnSpc>
                <a:spcPts val="1920"/>
              </a:lnSpc>
              <a:spcBef>
                <a:spcPts val="560"/>
              </a:spcBef>
              <a:buChar char="•"/>
              <a:tabLst>
                <a:tab pos="354965" algn="l"/>
                <a:tab pos="355600" algn="l"/>
              </a:tabLst>
            </a:pPr>
            <a:r>
              <a:rPr sz="2000" spc="-10" dirty="0">
                <a:solidFill>
                  <a:srgbClr val="3E3E3E"/>
                </a:solidFill>
                <a:latin typeface="Arial"/>
                <a:cs typeface="Arial"/>
              </a:rPr>
              <a:t>Measurement </a:t>
            </a:r>
            <a:r>
              <a:rPr sz="2000" spc="-5" dirty="0">
                <a:solidFill>
                  <a:srgbClr val="3E3E3E"/>
                </a:solidFill>
                <a:latin typeface="Arial"/>
                <a:cs typeface="Arial"/>
              </a:rPr>
              <a:t>Bias is a </a:t>
            </a:r>
            <a:r>
              <a:rPr sz="2000" spc="-10" dirty="0">
                <a:solidFill>
                  <a:srgbClr val="3E3E3E"/>
                </a:solidFill>
                <a:latin typeface="Arial"/>
                <a:cs typeface="Arial"/>
              </a:rPr>
              <a:t>component </a:t>
            </a:r>
            <a:r>
              <a:rPr sz="2000" spc="-5" dirty="0">
                <a:solidFill>
                  <a:srgbClr val="3E3E3E"/>
                </a:solidFill>
                <a:latin typeface="Arial"/>
                <a:cs typeface="Arial"/>
              </a:rPr>
              <a:t>of error that  remains constant.</a:t>
            </a:r>
            <a:endParaRPr sz="2000">
              <a:latin typeface="Arial"/>
              <a:cs typeface="Arial"/>
            </a:endParaRPr>
          </a:p>
          <a:p>
            <a:pPr marL="755650" marR="143510" lvl="1" indent="-285750">
              <a:lnSpc>
                <a:spcPct val="80000"/>
              </a:lnSpc>
              <a:spcBef>
                <a:spcPts val="1055"/>
              </a:spcBef>
              <a:buChar char="–"/>
              <a:tabLst>
                <a:tab pos="755015" algn="l"/>
                <a:tab pos="755650" algn="l"/>
              </a:tabLst>
            </a:pPr>
            <a:r>
              <a:rPr sz="1800" spc="-5" dirty="0">
                <a:solidFill>
                  <a:srgbClr val="3E3E3E"/>
                </a:solidFill>
                <a:latin typeface="Arial"/>
                <a:cs typeface="Arial"/>
              </a:rPr>
              <a:t>Example: </a:t>
            </a:r>
            <a:r>
              <a:rPr sz="1800" dirty="0">
                <a:solidFill>
                  <a:srgbClr val="3E3E3E"/>
                </a:solidFill>
                <a:latin typeface="Arial"/>
                <a:cs typeface="Arial"/>
              </a:rPr>
              <a:t>the </a:t>
            </a:r>
            <a:r>
              <a:rPr sz="1800" spc="-5" dirty="0">
                <a:solidFill>
                  <a:srgbClr val="3E3E3E"/>
                </a:solidFill>
                <a:latin typeface="Arial"/>
                <a:cs typeface="Arial"/>
              </a:rPr>
              <a:t>analyst consistently uses </a:t>
            </a:r>
            <a:r>
              <a:rPr sz="1800" dirty="0">
                <a:solidFill>
                  <a:srgbClr val="3E3E3E"/>
                </a:solidFill>
                <a:latin typeface="Arial"/>
                <a:cs typeface="Arial"/>
              </a:rPr>
              <a:t>the  </a:t>
            </a:r>
            <a:r>
              <a:rPr sz="1800" spc="-5" dirty="0">
                <a:solidFill>
                  <a:srgbClr val="3E3E3E"/>
                </a:solidFill>
                <a:latin typeface="Arial"/>
                <a:cs typeface="Arial"/>
              </a:rPr>
              <a:t>incorrect pipette setting each </a:t>
            </a:r>
            <a:r>
              <a:rPr sz="1800" dirty="0">
                <a:solidFill>
                  <a:srgbClr val="3E3E3E"/>
                </a:solidFill>
                <a:latin typeface="Arial"/>
                <a:cs typeface="Arial"/>
              </a:rPr>
              <a:t>time </a:t>
            </a:r>
            <a:r>
              <a:rPr sz="1800" spc="-5" dirty="0">
                <a:solidFill>
                  <a:srgbClr val="3E3E3E"/>
                </a:solidFill>
                <a:latin typeface="Arial"/>
                <a:cs typeface="Arial"/>
              </a:rPr>
              <a:t>of use </a:t>
            </a:r>
            <a:r>
              <a:rPr sz="1800" dirty="0">
                <a:solidFill>
                  <a:srgbClr val="3E3E3E"/>
                </a:solidFill>
                <a:latin typeface="Arial"/>
                <a:cs typeface="Arial"/>
              </a:rPr>
              <a:t>- </a:t>
            </a:r>
            <a:r>
              <a:rPr sz="1800" spc="-5" dirty="0">
                <a:solidFill>
                  <a:srgbClr val="3E3E3E"/>
                </a:solidFill>
                <a:latin typeface="Arial"/>
                <a:cs typeface="Arial"/>
              </a:rPr>
              <a:t>20 end  </a:t>
            </a:r>
            <a:r>
              <a:rPr sz="1800" dirty="0">
                <a:solidFill>
                  <a:srgbClr val="3E3E3E"/>
                </a:solidFill>
                <a:latin typeface="Arial"/>
                <a:cs typeface="Arial"/>
              </a:rPr>
              <a:t>results </a:t>
            </a:r>
            <a:r>
              <a:rPr sz="1800" spc="-5" dirty="0">
                <a:solidFill>
                  <a:srgbClr val="3E3E3E"/>
                </a:solidFill>
                <a:latin typeface="Arial"/>
                <a:cs typeface="Arial"/>
              </a:rPr>
              <a:t>will </a:t>
            </a:r>
            <a:r>
              <a:rPr sz="1800" dirty="0">
                <a:solidFill>
                  <a:srgbClr val="3E3E3E"/>
                </a:solidFill>
                <a:latin typeface="Arial"/>
                <a:cs typeface="Arial"/>
              </a:rPr>
              <a:t>be </a:t>
            </a:r>
            <a:r>
              <a:rPr sz="1800" spc="-5" dirty="0">
                <a:solidFill>
                  <a:srgbClr val="3E3E3E"/>
                </a:solidFill>
                <a:latin typeface="Arial"/>
                <a:cs typeface="Arial"/>
              </a:rPr>
              <a:t>incorrect </a:t>
            </a:r>
            <a:r>
              <a:rPr sz="1800" dirty="0">
                <a:solidFill>
                  <a:srgbClr val="3E3E3E"/>
                </a:solidFill>
                <a:latin typeface="Arial"/>
                <a:cs typeface="Arial"/>
              </a:rPr>
              <a:t>20</a:t>
            </a:r>
            <a:r>
              <a:rPr sz="1800" spc="-35" dirty="0">
                <a:solidFill>
                  <a:srgbClr val="3E3E3E"/>
                </a:solidFill>
                <a:latin typeface="Arial"/>
                <a:cs typeface="Arial"/>
              </a:rPr>
              <a:t> </a:t>
            </a:r>
            <a:r>
              <a:rPr sz="1800" dirty="0">
                <a:solidFill>
                  <a:srgbClr val="3E3E3E"/>
                </a:solidFill>
                <a:latin typeface="Arial"/>
                <a:cs typeface="Arial"/>
              </a:rPr>
              <a:t>times.</a:t>
            </a:r>
            <a:endParaRPr sz="1800">
              <a:latin typeface="Arial"/>
              <a:cs typeface="Arial"/>
            </a:endParaRPr>
          </a:p>
          <a:p>
            <a:pPr marL="755650" marR="191770" lvl="1" indent="-285750">
              <a:lnSpc>
                <a:spcPct val="80000"/>
              </a:lnSpc>
              <a:spcBef>
                <a:spcPts val="1035"/>
              </a:spcBef>
              <a:buChar char="–"/>
              <a:tabLst>
                <a:tab pos="755015" algn="l"/>
                <a:tab pos="755650" algn="l"/>
              </a:tabLst>
            </a:pPr>
            <a:r>
              <a:rPr sz="1800" spc="-5" dirty="0">
                <a:solidFill>
                  <a:srgbClr val="3E3E3E"/>
                </a:solidFill>
                <a:latin typeface="Arial"/>
                <a:cs typeface="Arial"/>
              </a:rPr>
              <a:t>The error cannot be </a:t>
            </a:r>
            <a:r>
              <a:rPr sz="1800" dirty="0">
                <a:solidFill>
                  <a:srgbClr val="3E3E3E"/>
                </a:solidFill>
                <a:latin typeface="Arial"/>
                <a:cs typeface="Arial"/>
              </a:rPr>
              <a:t>fixed </a:t>
            </a:r>
            <a:r>
              <a:rPr sz="1800" spc="-5" dirty="0">
                <a:solidFill>
                  <a:srgbClr val="3E3E3E"/>
                </a:solidFill>
                <a:latin typeface="Arial"/>
                <a:cs typeface="Arial"/>
              </a:rPr>
              <a:t>by repeating </a:t>
            </a:r>
            <a:r>
              <a:rPr sz="1800" dirty="0">
                <a:solidFill>
                  <a:srgbClr val="3E3E3E"/>
                </a:solidFill>
                <a:latin typeface="Arial"/>
                <a:cs typeface="Arial"/>
              </a:rPr>
              <a:t>the  </a:t>
            </a:r>
            <a:r>
              <a:rPr sz="1800" spc="-5" dirty="0">
                <a:solidFill>
                  <a:srgbClr val="3E3E3E"/>
                </a:solidFill>
                <a:latin typeface="Arial"/>
                <a:cs typeface="Arial"/>
              </a:rPr>
              <a:t>measurement, no matter how many </a:t>
            </a:r>
            <a:r>
              <a:rPr sz="1800" dirty="0">
                <a:solidFill>
                  <a:srgbClr val="3E3E3E"/>
                </a:solidFill>
                <a:latin typeface="Arial"/>
                <a:cs typeface="Arial"/>
              </a:rPr>
              <a:t>times </a:t>
            </a:r>
            <a:r>
              <a:rPr sz="1800" spc="-5" dirty="0">
                <a:solidFill>
                  <a:srgbClr val="3E3E3E"/>
                </a:solidFill>
                <a:latin typeface="Arial"/>
                <a:cs typeface="Arial"/>
              </a:rPr>
              <a:t>you do  it.</a:t>
            </a:r>
            <a:endParaRPr sz="1800">
              <a:latin typeface="Arial"/>
              <a:cs typeface="Arial"/>
            </a:endParaRPr>
          </a:p>
          <a:p>
            <a:pPr marL="355600" marR="177165" indent="-342900">
              <a:lnSpc>
                <a:spcPts val="1920"/>
              </a:lnSpc>
              <a:spcBef>
                <a:spcPts val="1055"/>
              </a:spcBef>
              <a:buChar char="•"/>
              <a:tabLst>
                <a:tab pos="354965" algn="l"/>
                <a:tab pos="355600" algn="l"/>
              </a:tabLst>
            </a:pPr>
            <a:r>
              <a:rPr sz="2000" spc="-10" dirty="0">
                <a:solidFill>
                  <a:srgbClr val="3E3E3E"/>
                </a:solidFill>
                <a:latin typeface="Arial"/>
                <a:cs typeface="Arial"/>
              </a:rPr>
              <a:t>Sometimes, </a:t>
            </a:r>
            <a:r>
              <a:rPr sz="2000" spc="-5" dirty="0">
                <a:solidFill>
                  <a:srgbClr val="3E3E3E"/>
                </a:solidFill>
                <a:latin typeface="Arial"/>
                <a:cs typeface="Arial"/>
              </a:rPr>
              <a:t>systematic error can be reduced </a:t>
            </a:r>
            <a:r>
              <a:rPr sz="2000" spc="-10" dirty="0">
                <a:solidFill>
                  <a:srgbClr val="3E3E3E"/>
                </a:solidFill>
                <a:latin typeface="Arial"/>
                <a:cs typeface="Arial"/>
              </a:rPr>
              <a:t>by  applying </a:t>
            </a:r>
            <a:r>
              <a:rPr sz="2000" spc="-5" dirty="0">
                <a:solidFill>
                  <a:srgbClr val="3E3E3E"/>
                </a:solidFill>
                <a:latin typeface="Arial"/>
                <a:cs typeface="Arial"/>
              </a:rPr>
              <a:t>a calibration factor to correct </a:t>
            </a:r>
            <a:r>
              <a:rPr sz="2000" spc="-10" dirty="0">
                <a:solidFill>
                  <a:srgbClr val="3E3E3E"/>
                </a:solidFill>
                <a:latin typeface="Arial"/>
                <a:cs typeface="Arial"/>
              </a:rPr>
              <a:t>an  instrument reading.</a:t>
            </a:r>
            <a:endParaRPr sz="2000">
              <a:latin typeface="Arial"/>
              <a:cs typeface="Arial"/>
            </a:endParaRPr>
          </a:p>
          <a:p>
            <a:pPr marL="755650" marR="5080" lvl="1" indent="-285750">
              <a:lnSpc>
                <a:spcPct val="80000"/>
              </a:lnSpc>
              <a:spcBef>
                <a:spcPts val="1055"/>
              </a:spcBef>
              <a:buChar char="–"/>
              <a:tabLst>
                <a:tab pos="755015" algn="l"/>
                <a:tab pos="755650" algn="l"/>
              </a:tabLst>
            </a:pPr>
            <a:r>
              <a:rPr sz="1800" spc="-5" dirty="0">
                <a:solidFill>
                  <a:srgbClr val="3E3E3E"/>
                </a:solidFill>
                <a:latin typeface="Arial"/>
                <a:cs typeface="Arial"/>
              </a:rPr>
              <a:t>Adding, </a:t>
            </a:r>
            <a:r>
              <a:rPr sz="1800" dirty="0">
                <a:solidFill>
                  <a:srgbClr val="3E3E3E"/>
                </a:solidFill>
                <a:latin typeface="Arial"/>
                <a:cs typeface="Arial"/>
              </a:rPr>
              <a:t>subtracting, multiplying </a:t>
            </a:r>
            <a:r>
              <a:rPr sz="1800" spc="-5" dirty="0">
                <a:solidFill>
                  <a:srgbClr val="3E3E3E"/>
                </a:solidFill>
                <a:latin typeface="Arial"/>
                <a:cs typeface="Arial"/>
              </a:rPr>
              <a:t>or dividing by </a:t>
            </a:r>
            <a:r>
              <a:rPr sz="1800" dirty="0">
                <a:solidFill>
                  <a:srgbClr val="3E3E3E"/>
                </a:solidFill>
                <a:latin typeface="Arial"/>
                <a:cs typeface="Arial"/>
              </a:rPr>
              <a:t>a  correction factor </a:t>
            </a:r>
            <a:r>
              <a:rPr sz="1800" spc="-5" dirty="0">
                <a:solidFill>
                  <a:srgbClr val="3E3E3E"/>
                </a:solidFill>
                <a:latin typeface="Arial"/>
                <a:cs typeface="Arial"/>
              </a:rPr>
              <a:t>that’s </a:t>
            </a:r>
            <a:r>
              <a:rPr sz="1800" dirty="0">
                <a:solidFill>
                  <a:srgbClr val="3E3E3E"/>
                </a:solidFill>
                <a:latin typeface="Arial"/>
                <a:cs typeface="Arial"/>
              </a:rPr>
              <a:t>recognized </a:t>
            </a:r>
            <a:r>
              <a:rPr sz="1800" spc="-5" dirty="0">
                <a:solidFill>
                  <a:srgbClr val="3E3E3E"/>
                </a:solidFill>
                <a:latin typeface="Arial"/>
                <a:cs typeface="Arial"/>
              </a:rPr>
              <a:t>when</a:t>
            </a:r>
            <a:r>
              <a:rPr sz="1800" spc="-110" dirty="0">
                <a:solidFill>
                  <a:srgbClr val="3E3E3E"/>
                </a:solidFill>
                <a:latin typeface="Arial"/>
                <a:cs typeface="Arial"/>
              </a:rPr>
              <a:t> </a:t>
            </a:r>
            <a:r>
              <a:rPr sz="1800" dirty="0">
                <a:solidFill>
                  <a:srgbClr val="3E3E3E"/>
                </a:solidFill>
                <a:latin typeface="Arial"/>
                <a:cs typeface="Arial"/>
              </a:rPr>
              <a:t>calibrating  a</a:t>
            </a:r>
            <a:r>
              <a:rPr sz="1800" spc="-5" dirty="0">
                <a:solidFill>
                  <a:srgbClr val="3E3E3E"/>
                </a:solidFill>
                <a:latin typeface="Arial"/>
                <a:cs typeface="Arial"/>
              </a:rPr>
              <a:t> </a:t>
            </a:r>
            <a:r>
              <a:rPr sz="1800" dirty="0">
                <a:solidFill>
                  <a:srgbClr val="3E3E3E"/>
                </a:solidFill>
                <a:latin typeface="Arial"/>
                <a:cs typeface="Arial"/>
              </a:rPr>
              <a:t>standard.</a:t>
            </a:r>
            <a:endParaRPr sz="1800">
              <a:latin typeface="Arial"/>
              <a:cs typeface="Arial"/>
            </a:endParaRPr>
          </a:p>
        </p:txBody>
      </p:sp>
      <p:pic>
        <p:nvPicPr>
          <p:cNvPr id="7" name="Picture 6"/>
          <p:cNvPicPr>
            <a:picLocks noChangeAspect="1"/>
          </p:cNvPicPr>
          <p:nvPr/>
        </p:nvPicPr>
        <p:blipFill>
          <a:blip r:embed="rId4"/>
          <a:stretch>
            <a:fillRect/>
          </a:stretch>
        </p:blipFill>
        <p:spPr>
          <a:xfrm>
            <a:off x="3962400" y="6238576"/>
            <a:ext cx="917491" cy="955108"/>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1700" y="734060"/>
            <a:ext cx="5954395" cy="635635"/>
          </a:xfrm>
          <a:prstGeom prst="rect">
            <a:avLst/>
          </a:prstGeom>
        </p:spPr>
        <p:txBody>
          <a:bodyPr vert="horz" wrap="square" lIns="0" tIns="12700" rIns="0" bIns="0" rtlCol="0">
            <a:spAutoFit/>
          </a:bodyPr>
          <a:lstStyle/>
          <a:p>
            <a:pPr marL="12700">
              <a:lnSpc>
                <a:spcPct val="100000"/>
              </a:lnSpc>
              <a:spcBef>
                <a:spcPts val="100"/>
              </a:spcBef>
            </a:pPr>
            <a:r>
              <a:rPr spc="-5" dirty="0"/>
              <a:t>Correcting </a:t>
            </a:r>
            <a:r>
              <a:rPr spc="-10" dirty="0"/>
              <a:t>Systematic</a:t>
            </a:r>
            <a:r>
              <a:rPr spc="-105" dirty="0"/>
              <a:t> </a:t>
            </a:r>
            <a:r>
              <a:rPr spc="-5" dirty="0"/>
              <a:t>Error</a:t>
            </a:r>
          </a:p>
        </p:txBody>
      </p:sp>
      <p:sp>
        <p:nvSpPr>
          <p:cNvPr id="4" name="object 4"/>
          <p:cNvSpPr txBox="1"/>
          <p:nvPr/>
        </p:nvSpPr>
        <p:spPr>
          <a:xfrm>
            <a:off x="901700" y="1425193"/>
            <a:ext cx="7696200" cy="2810510"/>
          </a:xfrm>
          <a:prstGeom prst="rect">
            <a:avLst/>
          </a:prstGeom>
        </p:spPr>
        <p:txBody>
          <a:bodyPr vert="horz" wrap="square" lIns="0" tIns="12700" rIns="0" bIns="0" rtlCol="0">
            <a:spAutoFit/>
          </a:bodyPr>
          <a:lstStyle/>
          <a:p>
            <a:pPr marL="12700">
              <a:lnSpc>
                <a:spcPct val="100000"/>
              </a:lnSpc>
              <a:spcBef>
                <a:spcPts val="100"/>
              </a:spcBef>
            </a:pPr>
            <a:r>
              <a:rPr sz="2800" spc="-10" dirty="0">
                <a:solidFill>
                  <a:srgbClr val="3E3E3E"/>
                </a:solidFill>
                <a:latin typeface="Arial"/>
                <a:cs typeface="Arial"/>
              </a:rPr>
              <a:t>Offset</a:t>
            </a:r>
            <a:r>
              <a:rPr sz="2800" spc="-20" dirty="0">
                <a:solidFill>
                  <a:srgbClr val="3E3E3E"/>
                </a:solidFill>
                <a:latin typeface="Arial"/>
                <a:cs typeface="Arial"/>
              </a:rPr>
              <a:t> </a:t>
            </a:r>
            <a:r>
              <a:rPr sz="2800" spc="-45" dirty="0">
                <a:solidFill>
                  <a:srgbClr val="3E3E3E"/>
                </a:solidFill>
                <a:latin typeface="Arial"/>
                <a:cs typeface="Arial"/>
              </a:rPr>
              <a:t>Value</a:t>
            </a:r>
            <a:endParaRPr sz="2800">
              <a:latin typeface="Arial"/>
              <a:cs typeface="Arial"/>
            </a:endParaRPr>
          </a:p>
          <a:p>
            <a:pPr marL="447040" marR="831850" indent="-342900">
              <a:lnSpc>
                <a:spcPts val="1920"/>
              </a:lnSpc>
              <a:spcBef>
                <a:spcPts val="2110"/>
              </a:spcBef>
              <a:buChar char="•"/>
              <a:tabLst>
                <a:tab pos="446405" algn="l"/>
                <a:tab pos="447040" algn="l"/>
              </a:tabLst>
            </a:pPr>
            <a:r>
              <a:rPr sz="2000" spc="-5" dirty="0">
                <a:solidFill>
                  <a:srgbClr val="3E3E3E"/>
                </a:solidFill>
                <a:latin typeface="Arial"/>
                <a:cs typeface="Arial"/>
              </a:rPr>
              <a:t>An </a:t>
            </a:r>
            <a:r>
              <a:rPr sz="2000" spc="-10" dirty="0">
                <a:solidFill>
                  <a:srgbClr val="3E3E3E"/>
                </a:solidFill>
                <a:latin typeface="Arial"/>
                <a:cs typeface="Arial"/>
              </a:rPr>
              <a:t>offset </a:t>
            </a:r>
            <a:r>
              <a:rPr sz="2000" spc="-5" dirty="0">
                <a:solidFill>
                  <a:srgbClr val="3E3E3E"/>
                </a:solidFill>
                <a:latin typeface="Arial"/>
                <a:cs typeface="Arial"/>
              </a:rPr>
              <a:t>value is the </a:t>
            </a:r>
            <a:r>
              <a:rPr sz="2000" spc="-10" dirty="0">
                <a:solidFill>
                  <a:srgbClr val="3E3E3E"/>
                </a:solidFill>
                <a:latin typeface="Arial"/>
                <a:cs typeface="Arial"/>
              </a:rPr>
              <a:t>amount </a:t>
            </a:r>
            <a:r>
              <a:rPr sz="2000" spc="-5" dirty="0">
                <a:solidFill>
                  <a:srgbClr val="3E3E3E"/>
                </a:solidFill>
                <a:latin typeface="Arial"/>
                <a:cs typeface="Arial"/>
              </a:rPr>
              <a:t>by which a </a:t>
            </a:r>
            <a:r>
              <a:rPr sz="2000" spc="-10" dirty="0">
                <a:solidFill>
                  <a:srgbClr val="3E3E3E"/>
                </a:solidFill>
                <a:latin typeface="Arial"/>
                <a:cs typeface="Arial"/>
              </a:rPr>
              <a:t>measurement is  affected </a:t>
            </a:r>
            <a:r>
              <a:rPr sz="2000" spc="-5" dirty="0">
                <a:solidFill>
                  <a:srgbClr val="3E3E3E"/>
                </a:solidFill>
                <a:latin typeface="Arial"/>
                <a:cs typeface="Arial"/>
              </a:rPr>
              <a:t>due to some other factor or</a:t>
            </a:r>
            <a:r>
              <a:rPr sz="2000" spc="-50" dirty="0">
                <a:solidFill>
                  <a:srgbClr val="3E3E3E"/>
                </a:solidFill>
                <a:latin typeface="Arial"/>
                <a:cs typeface="Arial"/>
              </a:rPr>
              <a:t> </a:t>
            </a:r>
            <a:r>
              <a:rPr sz="2000" spc="-10" dirty="0">
                <a:solidFill>
                  <a:srgbClr val="3E3E3E"/>
                </a:solidFill>
                <a:latin typeface="Arial"/>
                <a:cs typeface="Arial"/>
              </a:rPr>
              <a:t>effect.</a:t>
            </a:r>
            <a:endParaRPr sz="2000">
              <a:latin typeface="Arial"/>
              <a:cs typeface="Arial"/>
            </a:endParaRPr>
          </a:p>
          <a:p>
            <a:pPr marL="447040" marR="5080" indent="-342900">
              <a:lnSpc>
                <a:spcPts val="1920"/>
              </a:lnSpc>
              <a:spcBef>
                <a:spcPts val="1080"/>
              </a:spcBef>
              <a:buChar char="•"/>
              <a:tabLst>
                <a:tab pos="446405" algn="l"/>
                <a:tab pos="447040" algn="l"/>
              </a:tabLst>
            </a:pPr>
            <a:r>
              <a:rPr sz="2000" spc="-5" dirty="0">
                <a:solidFill>
                  <a:srgbClr val="3E3E3E"/>
                </a:solidFill>
                <a:latin typeface="Arial"/>
                <a:cs typeface="Arial"/>
              </a:rPr>
              <a:t>If my </a:t>
            </a:r>
            <a:r>
              <a:rPr sz="2000" spc="-10" dirty="0">
                <a:solidFill>
                  <a:srgbClr val="3E3E3E"/>
                </a:solidFill>
                <a:latin typeface="Arial"/>
                <a:cs typeface="Arial"/>
              </a:rPr>
              <a:t>bathroom </a:t>
            </a:r>
            <a:r>
              <a:rPr sz="2000" spc="-5" dirty="0">
                <a:solidFill>
                  <a:srgbClr val="3E3E3E"/>
                </a:solidFill>
                <a:latin typeface="Arial"/>
                <a:cs typeface="Arial"/>
              </a:rPr>
              <a:t>scale, with </a:t>
            </a:r>
            <a:r>
              <a:rPr sz="2000" spc="-10" dirty="0">
                <a:solidFill>
                  <a:srgbClr val="3E3E3E"/>
                </a:solidFill>
                <a:latin typeface="Arial"/>
                <a:cs typeface="Arial"/>
              </a:rPr>
              <a:t>nothing </a:t>
            </a:r>
            <a:r>
              <a:rPr sz="2000" spc="-5" dirty="0">
                <a:solidFill>
                  <a:srgbClr val="3E3E3E"/>
                </a:solidFill>
                <a:latin typeface="Arial"/>
                <a:cs typeface="Arial"/>
              </a:rPr>
              <a:t>on it, reads 3 </a:t>
            </a:r>
            <a:r>
              <a:rPr sz="2000" spc="-10" dirty="0">
                <a:solidFill>
                  <a:srgbClr val="3E3E3E"/>
                </a:solidFill>
                <a:latin typeface="Arial"/>
                <a:cs typeface="Arial"/>
              </a:rPr>
              <a:t>pounds, </a:t>
            </a:r>
            <a:r>
              <a:rPr sz="2000" spc="-5" dirty="0">
                <a:solidFill>
                  <a:srgbClr val="3E3E3E"/>
                </a:solidFill>
                <a:latin typeface="Arial"/>
                <a:cs typeface="Arial"/>
              </a:rPr>
              <a:t>I can  weigh my cat as many times as I can catch her and </a:t>
            </a:r>
            <a:r>
              <a:rPr sz="2000" spc="-10" dirty="0">
                <a:solidFill>
                  <a:srgbClr val="3E3E3E"/>
                </a:solidFill>
                <a:latin typeface="Arial"/>
                <a:cs typeface="Arial"/>
              </a:rPr>
              <a:t>every  measurement </a:t>
            </a:r>
            <a:r>
              <a:rPr sz="2000" spc="-5" dirty="0">
                <a:solidFill>
                  <a:srgbClr val="3E3E3E"/>
                </a:solidFill>
                <a:latin typeface="Arial"/>
                <a:cs typeface="Arial"/>
              </a:rPr>
              <a:t>will be </a:t>
            </a:r>
            <a:r>
              <a:rPr sz="2000" spc="-10" dirty="0">
                <a:solidFill>
                  <a:srgbClr val="3E3E3E"/>
                </a:solidFill>
                <a:latin typeface="Arial"/>
                <a:cs typeface="Arial"/>
              </a:rPr>
              <a:t>affected </a:t>
            </a:r>
            <a:r>
              <a:rPr sz="2000" spc="-5" dirty="0">
                <a:solidFill>
                  <a:srgbClr val="3E3E3E"/>
                </a:solidFill>
                <a:latin typeface="Arial"/>
                <a:cs typeface="Arial"/>
              </a:rPr>
              <a:t>by the same </a:t>
            </a:r>
            <a:r>
              <a:rPr sz="2000" spc="-10" dirty="0">
                <a:solidFill>
                  <a:srgbClr val="3E3E3E"/>
                </a:solidFill>
                <a:latin typeface="Arial"/>
                <a:cs typeface="Arial"/>
              </a:rPr>
              <a:t>offset </a:t>
            </a:r>
            <a:r>
              <a:rPr sz="2000" spc="-5" dirty="0">
                <a:solidFill>
                  <a:srgbClr val="3E3E3E"/>
                </a:solidFill>
                <a:latin typeface="Arial"/>
                <a:cs typeface="Arial"/>
              </a:rPr>
              <a:t>value of three  </a:t>
            </a:r>
            <a:r>
              <a:rPr sz="2000" spc="-10" dirty="0">
                <a:solidFill>
                  <a:srgbClr val="3E3E3E"/>
                </a:solidFill>
                <a:latin typeface="Arial"/>
                <a:cs typeface="Arial"/>
              </a:rPr>
              <a:t>pounds. </a:t>
            </a:r>
            <a:r>
              <a:rPr sz="2000" spc="-5" dirty="0">
                <a:solidFill>
                  <a:srgbClr val="3E3E3E"/>
                </a:solidFill>
                <a:latin typeface="Arial"/>
                <a:cs typeface="Arial"/>
              </a:rPr>
              <a:t>Since I know the scale </a:t>
            </a:r>
            <a:r>
              <a:rPr sz="2000" spc="-10" dirty="0">
                <a:solidFill>
                  <a:srgbClr val="3E3E3E"/>
                </a:solidFill>
                <a:latin typeface="Arial"/>
                <a:cs typeface="Arial"/>
              </a:rPr>
              <a:t>should </a:t>
            </a:r>
            <a:r>
              <a:rPr sz="2000" spc="-5" dirty="0">
                <a:solidFill>
                  <a:srgbClr val="3E3E3E"/>
                </a:solidFill>
                <a:latin typeface="Arial"/>
                <a:cs typeface="Arial"/>
              </a:rPr>
              <a:t>read zero with </a:t>
            </a:r>
            <a:r>
              <a:rPr sz="2000" spc="-10" dirty="0">
                <a:solidFill>
                  <a:srgbClr val="3E3E3E"/>
                </a:solidFill>
                <a:latin typeface="Arial"/>
                <a:cs typeface="Arial"/>
              </a:rPr>
              <a:t>nothing on  </a:t>
            </a:r>
            <a:r>
              <a:rPr sz="2000" spc="-5" dirty="0">
                <a:solidFill>
                  <a:srgbClr val="3E3E3E"/>
                </a:solidFill>
                <a:latin typeface="Arial"/>
                <a:cs typeface="Arial"/>
              </a:rPr>
              <a:t>it, I can </a:t>
            </a:r>
            <a:r>
              <a:rPr sz="2000" spc="-10" dirty="0">
                <a:solidFill>
                  <a:srgbClr val="3E3E3E"/>
                </a:solidFill>
                <a:latin typeface="Arial"/>
                <a:cs typeface="Arial"/>
              </a:rPr>
              <a:t>compensate </a:t>
            </a:r>
            <a:r>
              <a:rPr sz="2000" spc="-5" dirty="0">
                <a:solidFill>
                  <a:srgbClr val="3E3E3E"/>
                </a:solidFill>
                <a:latin typeface="Arial"/>
                <a:cs typeface="Arial"/>
              </a:rPr>
              <a:t>for the </a:t>
            </a:r>
            <a:r>
              <a:rPr sz="2000" spc="-10" dirty="0">
                <a:solidFill>
                  <a:srgbClr val="3E3E3E"/>
                </a:solidFill>
                <a:latin typeface="Arial"/>
                <a:cs typeface="Arial"/>
              </a:rPr>
              <a:t>offset </a:t>
            </a:r>
            <a:r>
              <a:rPr sz="2000" spc="-5" dirty="0">
                <a:solidFill>
                  <a:srgbClr val="3E3E3E"/>
                </a:solidFill>
                <a:latin typeface="Arial"/>
                <a:cs typeface="Arial"/>
              </a:rPr>
              <a:t>by </a:t>
            </a:r>
            <a:r>
              <a:rPr sz="2000" spc="-10" dirty="0">
                <a:solidFill>
                  <a:srgbClr val="3E3E3E"/>
                </a:solidFill>
                <a:latin typeface="Arial"/>
                <a:cs typeface="Arial"/>
              </a:rPr>
              <a:t>subtracting </a:t>
            </a:r>
            <a:r>
              <a:rPr sz="2000" spc="-5" dirty="0">
                <a:solidFill>
                  <a:srgbClr val="3E3E3E"/>
                </a:solidFill>
                <a:latin typeface="Arial"/>
                <a:cs typeface="Arial"/>
              </a:rPr>
              <a:t>three </a:t>
            </a:r>
            <a:r>
              <a:rPr sz="2000" spc="-10" dirty="0">
                <a:solidFill>
                  <a:srgbClr val="3E3E3E"/>
                </a:solidFill>
                <a:latin typeface="Arial"/>
                <a:cs typeface="Arial"/>
              </a:rPr>
              <a:t>pounds  </a:t>
            </a:r>
            <a:r>
              <a:rPr sz="2000" spc="-5" dirty="0">
                <a:solidFill>
                  <a:srgbClr val="3E3E3E"/>
                </a:solidFill>
                <a:latin typeface="Arial"/>
                <a:cs typeface="Arial"/>
              </a:rPr>
              <a:t>from each </a:t>
            </a:r>
            <a:r>
              <a:rPr sz="2000" spc="-10" dirty="0">
                <a:solidFill>
                  <a:srgbClr val="3E3E3E"/>
                </a:solidFill>
                <a:latin typeface="Arial"/>
                <a:cs typeface="Arial"/>
              </a:rPr>
              <a:t>measurement </a:t>
            </a:r>
            <a:r>
              <a:rPr sz="2000" spc="-5" dirty="0">
                <a:solidFill>
                  <a:srgbClr val="3E3E3E"/>
                </a:solidFill>
                <a:latin typeface="Arial"/>
                <a:cs typeface="Arial"/>
              </a:rPr>
              <a:t>I</a:t>
            </a:r>
            <a:r>
              <a:rPr sz="2000" spc="-25" dirty="0">
                <a:solidFill>
                  <a:srgbClr val="3E3E3E"/>
                </a:solidFill>
                <a:latin typeface="Arial"/>
                <a:cs typeface="Arial"/>
              </a:rPr>
              <a:t> </a:t>
            </a:r>
            <a:r>
              <a:rPr sz="2000" spc="-10" dirty="0">
                <a:solidFill>
                  <a:srgbClr val="3E3E3E"/>
                </a:solidFill>
                <a:latin typeface="Arial"/>
                <a:cs typeface="Arial"/>
              </a:rPr>
              <a:t>make.</a:t>
            </a:r>
            <a:endParaRPr sz="2000">
              <a:latin typeface="Arial"/>
              <a:cs typeface="Arial"/>
            </a:endParaRPr>
          </a:p>
        </p:txBody>
      </p:sp>
      <p:sp>
        <p:nvSpPr>
          <p:cNvPr id="5" name="object 5"/>
          <p:cNvSpPr/>
          <p:nvPr/>
        </p:nvSpPr>
        <p:spPr>
          <a:xfrm>
            <a:off x="2590800" y="4551426"/>
            <a:ext cx="4181855" cy="1634489"/>
          </a:xfrm>
          <a:prstGeom prst="rect">
            <a:avLst/>
          </a:prstGeom>
          <a:blipFill>
            <a:blip r:embed="rId3" cstate="print"/>
            <a:stretch>
              <a:fillRect/>
            </a:stretch>
          </a:blipFill>
        </p:spPr>
        <p:txBody>
          <a:bodyPr wrap="square" lIns="0" tIns="0" rIns="0" bIns="0" rtlCol="0"/>
          <a:lstStyle/>
          <a:p>
            <a:endParaRPr/>
          </a:p>
        </p:txBody>
      </p:sp>
      <p:sp>
        <p:nvSpPr>
          <p:cNvPr id="6" name="object 6"/>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7" name="Picture 6"/>
          <p:cNvPicPr>
            <a:picLocks noChangeAspect="1"/>
          </p:cNvPicPr>
          <p:nvPr/>
        </p:nvPicPr>
        <p:blipFill>
          <a:blip r:embed="rId4"/>
          <a:stretch>
            <a:fillRect/>
          </a:stretch>
        </p:blipFill>
        <p:spPr>
          <a:xfrm>
            <a:off x="3962400" y="6238576"/>
            <a:ext cx="917491" cy="955108"/>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1700" y="734060"/>
            <a:ext cx="1070610" cy="635635"/>
          </a:xfrm>
          <a:prstGeom prst="rect">
            <a:avLst/>
          </a:prstGeom>
        </p:spPr>
        <p:txBody>
          <a:bodyPr vert="horz" wrap="square" lIns="0" tIns="12700" rIns="0" bIns="0" rtlCol="0">
            <a:spAutoFit/>
          </a:bodyPr>
          <a:lstStyle/>
          <a:p>
            <a:pPr marL="12700">
              <a:lnSpc>
                <a:spcPct val="100000"/>
              </a:lnSpc>
              <a:spcBef>
                <a:spcPts val="100"/>
              </a:spcBef>
            </a:pPr>
            <a:r>
              <a:rPr dirty="0"/>
              <a:t>Er</a:t>
            </a:r>
            <a:r>
              <a:rPr spc="-25" dirty="0"/>
              <a:t>r</a:t>
            </a:r>
            <a:r>
              <a:rPr dirty="0"/>
              <a:t>or</a:t>
            </a:r>
          </a:p>
        </p:txBody>
      </p:sp>
      <p:sp>
        <p:nvSpPr>
          <p:cNvPr id="4" name="object 4"/>
          <p:cNvSpPr txBox="1"/>
          <p:nvPr/>
        </p:nvSpPr>
        <p:spPr>
          <a:xfrm>
            <a:off x="901700" y="1425193"/>
            <a:ext cx="8117840" cy="3169920"/>
          </a:xfrm>
          <a:prstGeom prst="rect">
            <a:avLst/>
          </a:prstGeom>
        </p:spPr>
        <p:txBody>
          <a:bodyPr vert="horz" wrap="square" lIns="0" tIns="12700" rIns="0" bIns="0" rtlCol="0">
            <a:spAutoFit/>
          </a:bodyPr>
          <a:lstStyle/>
          <a:p>
            <a:pPr marL="12700">
              <a:lnSpc>
                <a:spcPct val="100000"/>
              </a:lnSpc>
              <a:spcBef>
                <a:spcPts val="100"/>
              </a:spcBef>
            </a:pPr>
            <a:r>
              <a:rPr sz="2800" dirty="0">
                <a:solidFill>
                  <a:srgbClr val="3E3E3E"/>
                </a:solidFill>
                <a:latin typeface="Arial"/>
                <a:cs typeface="Arial"/>
              </a:rPr>
              <a:t>Random</a:t>
            </a:r>
            <a:r>
              <a:rPr sz="2800" spc="-5" dirty="0">
                <a:solidFill>
                  <a:srgbClr val="3E3E3E"/>
                </a:solidFill>
                <a:latin typeface="Arial"/>
                <a:cs typeface="Arial"/>
              </a:rPr>
              <a:t> </a:t>
            </a:r>
            <a:r>
              <a:rPr sz="2800" dirty="0">
                <a:solidFill>
                  <a:srgbClr val="3E3E3E"/>
                </a:solidFill>
                <a:latin typeface="Arial"/>
                <a:cs typeface="Arial"/>
              </a:rPr>
              <a:t>Error</a:t>
            </a:r>
            <a:endParaRPr sz="2800">
              <a:latin typeface="Arial"/>
              <a:cs typeface="Arial"/>
            </a:endParaRPr>
          </a:p>
          <a:p>
            <a:pPr marL="447040" marR="5080" indent="-342900">
              <a:lnSpc>
                <a:spcPct val="100000"/>
              </a:lnSpc>
              <a:spcBef>
                <a:spcPts val="2440"/>
              </a:spcBef>
              <a:buChar char="•"/>
              <a:tabLst>
                <a:tab pos="446405" algn="l"/>
                <a:tab pos="447040" algn="l"/>
              </a:tabLst>
            </a:pPr>
            <a:r>
              <a:rPr sz="2000" spc="-10" dirty="0">
                <a:solidFill>
                  <a:srgbClr val="3E3E3E"/>
                </a:solidFill>
                <a:latin typeface="Arial"/>
                <a:cs typeface="Arial"/>
              </a:rPr>
              <a:t>Random </a:t>
            </a:r>
            <a:r>
              <a:rPr sz="2000" spc="-5" dirty="0">
                <a:solidFill>
                  <a:srgbClr val="3E3E3E"/>
                </a:solidFill>
                <a:latin typeface="Arial"/>
                <a:cs typeface="Arial"/>
              </a:rPr>
              <a:t>error is </a:t>
            </a:r>
            <a:r>
              <a:rPr sz="2000" spc="-10" dirty="0">
                <a:solidFill>
                  <a:srgbClr val="3E3E3E"/>
                </a:solidFill>
                <a:latin typeface="Arial"/>
                <a:cs typeface="Arial"/>
              </a:rPr>
              <a:t>always present </a:t>
            </a:r>
            <a:r>
              <a:rPr sz="2000" spc="-5" dirty="0">
                <a:solidFill>
                  <a:srgbClr val="3E3E3E"/>
                </a:solidFill>
                <a:latin typeface="Arial"/>
                <a:cs typeface="Arial"/>
              </a:rPr>
              <a:t>in a </a:t>
            </a:r>
            <a:r>
              <a:rPr sz="2000" spc="-10" dirty="0">
                <a:solidFill>
                  <a:srgbClr val="3E3E3E"/>
                </a:solidFill>
                <a:latin typeface="Arial"/>
                <a:cs typeface="Arial"/>
              </a:rPr>
              <a:t>measurement </a:t>
            </a:r>
            <a:r>
              <a:rPr sz="2000" spc="-5" dirty="0">
                <a:solidFill>
                  <a:srgbClr val="3E3E3E"/>
                </a:solidFill>
                <a:latin typeface="Arial"/>
                <a:cs typeface="Arial"/>
              </a:rPr>
              <a:t>and is </a:t>
            </a:r>
            <a:r>
              <a:rPr sz="2000" spc="-10" dirty="0">
                <a:solidFill>
                  <a:srgbClr val="3E3E3E"/>
                </a:solidFill>
                <a:latin typeface="Arial"/>
                <a:cs typeface="Arial"/>
              </a:rPr>
              <a:t>caused </a:t>
            </a:r>
            <a:r>
              <a:rPr sz="2000" spc="-5" dirty="0">
                <a:solidFill>
                  <a:srgbClr val="3E3E3E"/>
                </a:solidFill>
                <a:latin typeface="Arial"/>
                <a:cs typeface="Arial"/>
              </a:rPr>
              <a:t>by  variations in the readings of the </a:t>
            </a:r>
            <a:r>
              <a:rPr sz="2000" spc="-10" dirty="0">
                <a:solidFill>
                  <a:srgbClr val="3E3E3E"/>
                </a:solidFill>
                <a:latin typeface="Arial"/>
                <a:cs typeface="Arial"/>
              </a:rPr>
              <a:t>instrument </a:t>
            </a:r>
            <a:r>
              <a:rPr sz="2000" spc="-5" dirty="0">
                <a:solidFill>
                  <a:srgbClr val="3E3E3E"/>
                </a:solidFill>
                <a:latin typeface="Arial"/>
                <a:cs typeface="Arial"/>
              </a:rPr>
              <a:t>due to </a:t>
            </a:r>
            <a:r>
              <a:rPr sz="2000" spc="-10" dirty="0">
                <a:solidFill>
                  <a:srgbClr val="3E3E3E"/>
                </a:solidFill>
                <a:latin typeface="Arial"/>
                <a:cs typeface="Arial"/>
              </a:rPr>
              <a:t>precision  limitations </a:t>
            </a:r>
            <a:r>
              <a:rPr sz="2000" spc="-5" dirty="0">
                <a:solidFill>
                  <a:srgbClr val="3E3E3E"/>
                </a:solidFill>
                <a:latin typeface="Arial"/>
                <a:cs typeface="Arial"/>
              </a:rPr>
              <a:t>or in the operator’s</a:t>
            </a:r>
            <a:r>
              <a:rPr sz="2000" spc="15" dirty="0">
                <a:solidFill>
                  <a:srgbClr val="3E3E3E"/>
                </a:solidFill>
                <a:latin typeface="Arial"/>
                <a:cs typeface="Arial"/>
              </a:rPr>
              <a:t> </a:t>
            </a:r>
            <a:r>
              <a:rPr sz="2000" spc="-10" dirty="0">
                <a:solidFill>
                  <a:srgbClr val="3E3E3E"/>
                </a:solidFill>
                <a:latin typeface="Arial"/>
                <a:cs typeface="Arial"/>
              </a:rPr>
              <a:t>interpretations.</a:t>
            </a:r>
            <a:endParaRPr sz="2000">
              <a:latin typeface="Arial"/>
              <a:cs typeface="Arial"/>
            </a:endParaRPr>
          </a:p>
          <a:p>
            <a:pPr marL="447040" marR="133350" indent="-342900">
              <a:lnSpc>
                <a:spcPct val="100000"/>
              </a:lnSpc>
              <a:spcBef>
                <a:spcPts val="1080"/>
              </a:spcBef>
              <a:buChar char="•"/>
              <a:tabLst>
                <a:tab pos="446405" algn="l"/>
                <a:tab pos="447040" algn="l"/>
              </a:tabLst>
            </a:pPr>
            <a:r>
              <a:rPr sz="2000" spc="-10" dirty="0">
                <a:solidFill>
                  <a:srgbClr val="3E3E3E"/>
                </a:solidFill>
                <a:latin typeface="Arial"/>
                <a:cs typeface="Arial"/>
              </a:rPr>
              <a:t>Random </a:t>
            </a:r>
            <a:r>
              <a:rPr sz="2000" spc="-5" dirty="0">
                <a:solidFill>
                  <a:srgbClr val="3E3E3E"/>
                </a:solidFill>
                <a:latin typeface="Arial"/>
                <a:cs typeface="Arial"/>
              </a:rPr>
              <a:t>errors can not be </a:t>
            </a:r>
            <a:r>
              <a:rPr sz="2000" spc="-10" dirty="0">
                <a:solidFill>
                  <a:srgbClr val="3E3E3E"/>
                </a:solidFill>
                <a:latin typeface="Arial"/>
                <a:cs typeface="Arial"/>
              </a:rPr>
              <a:t>predicted because </a:t>
            </a:r>
            <a:r>
              <a:rPr sz="2000" spc="-5" dirty="0">
                <a:solidFill>
                  <a:srgbClr val="3E3E3E"/>
                </a:solidFill>
                <a:latin typeface="Arial"/>
                <a:cs typeface="Arial"/>
              </a:rPr>
              <a:t>every </a:t>
            </a:r>
            <a:r>
              <a:rPr sz="2000" spc="-10" dirty="0">
                <a:solidFill>
                  <a:srgbClr val="3E3E3E"/>
                </a:solidFill>
                <a:latin typeface="Arial"/>
                <a:cs typeface="Arial"/>
              </a:rPr>
              <a:t>repeated </a:t>
            </a:r>
            <a:r>
              <a:rPr sz="2000" spc="-5" dirty="0">
                <a:solidFill>
                  <a:srgbClr val="3E3E3E"/>
                </a:solidFill>
                <a:latin typeface="Arial"/>
                <a:cs typeface="Arial"/>
              </a:rPr>
              <a:t>value  is </a:t>
            </a:r>
            <a:r>
              <a:rPr sz="2000" spc="-10" dirty="0">
                <a:solidFill>
                  <a:srgbClr val="3E3E3E"/>
                </a:solidFill>
                <a:latin typeface="Arial"/>
                <a:cs typeface="Arial"/>
              </a:rPr>
              <a:t>different </a:t>
            </a:r>
            <a:r>
              <a:rPr sz="2000" spc="-5" dirty="0">
                <a:solidFill>
                  <a:srgbClr val="3E3E3E"/>
                </a:solidFill>
                <a:latin typeface="Arial"/>
                <a:cs typeface="Arial"/>
              </a:rPr>
              <a:t>from the </a:t>
            </a:r>
            <a:r>
              <a:rPr sz="2000" spc="-10" dirty="0">
                <a:solidFill>
                  <a:srgbClr val="3E3E3E"/>
                </a:solidFill>
                <a:latin typeface="Arial"/>
                <a:cs typeface="Arial"/>
              </a:rPr>
              <a:t>previous</a:t>
            </a:r>
            <a:r>
              <a:rPr sz="2000" spc="-20" dirty="0">
                <a:solidFill>
                  <a:srgbClr val="3E3E3E"/>
                </a:solidFill>
                <a:latin typeface="Arial"/>
                <a:cs typeface="Arial"/>
              </a:rPr>
              <a:t> </a:t>
            </a:r>
            <a:r>
              <a:rPr sz="2000" spc="-5" dirty="0">
                <a:solidFill>
                  <a:srgbClr val="3E3E3E"/>
                </a:solidFill>
                <a:latin typeface="Arial"/>
                <a:cs typeface="Arial"/>
              </a:rPr>
              <a:t>value.</a:t>
            </a:r>
            <a:endParaRPr sz="2000">
              <a:latin typeface="Arial"/>
              <a:cs typeface="Arial"/>
            </a:endParaRPr>
          </a:p>
          <a:p>
            <a:pPr marL="447040" marR="1066165" indent="-342900">
              <a:lnSpc>
                <a:spcPct val="100000"/>
              </a:lnSpc>
              <a:spcBef>
                <a:spcPts val="1080"/>
              </a:spcBef>
              <a:buChar char="•"/>
              <a:tabLst>
                <a:tab pos="446405" algn="l"/>
                <a:tab pos="447040" algn="l"/>
              </a:tabLst>
            </a:pPr>
            <a:r>
              <a:rPr sz="2000" spc="-10" dirty="0">
                <a:solidFill>
                  <a:srgbClr val="3E3E3E"/>
                </a:solidFill>
                <a:latin typeface="Arial"/>
                <a:cs typeface="Arial"/>
              </a:rPr>
              <a:t>Unlike </a:t>
            </a:r>
            <a:r>
              <a:rPr sz="2000" spc="-5" dirty="0">
                <a:solidFill>
                  <a:srgbClr val="3E3E3E"/>
                </a:solidFill>
                <a:latin typeface="Arial"/>
                <a:cs typeface="Arial"/>
              </a:rPr>
              <a:t>systematic errors, random errors can be reduced </a:t>
            </a:r>
            <a:r>
              <a:rPr sz="2000" spc="-10" dirty="0">
                <a:solidFill>
                  <a:srgbClr val="3E3E3E"/>
                </a:solidFill>
                <a:latin typeface="Arial"/>
                <a:cs typeface="Arial"/>
              </a:rPr>
              <a:t>by  averaging </a:t>
            </a:r>
            <a:r>
              <a:rPr sz="2000" spc="-5" dirty="0">
                <a:solidFill>
                  <a:srgbClr val="3E3E3E"/>
                </a:solidFill>
                <a:latin typeface="Arial"/>
                <a:cs typeface="Arial"/>
              </a:rPr>
              <a:t>a large </a:t>
            </a:r>
            <a:r>
              <a:rPr sz="2000" spc="-10" dirty="0">
                <a:solidFill>
                  <a:srgbClr val="3E3E3E"/>
                </a:solidFill>
                <a:latin typeface="Arial"/>
                <a:cs typeface="Arial"/>
              </a:rPr>
              <a:t>number </a:t>
            </a:r>
            <a:r>
              <a:rPr sz="2000" spc="-5" dirty="0">
                <a:solidFill>
                  <a:srgbClr val="3E3E3E"/>
                </a:solidFill>
                <a:latin typeface="Arial"/>
                <a:cs typeface="Arial"/>
              </a:rPr>
              <a:t>of</a:t>
            </a:r>
            <a:r>
              <a:rPr sz="2000" spc="10" dirty="0">
                <a:solidFill>
                  <a:srgbClr val="3E3E3E"/>
                </a:solidFill>
                <a:latin typeface="Arial"/>
                <a:cs typeface="Arial"/>
              </a:rPr>
              <a:t> </a:t>
            </a:r>
            <a:r>
              <a:rPr sz="2000" spc="-10" dirty="0">
                <a:solidFill>
                  <a:srgbClr val="3E3E3E"/>
                </a:solidFill>
                <a:latin typeface="Arial"/>
                <a:cs typeface="Arial"/>
              </a:rPr>
              <a:t>observations.</a:t>
            </a:r>
            <a:endParaRPr sz="2000">
              <a:latin typeface="Arial"/>
              <a:cs typeface="Arial"/>
            </a:endParaRPr>
          </a:p>
        </p:txBody>
      </p:sp>
      <p:sp>
        <p:nvSpPr>
          <p:cNvPr id="5" name="object 5"/>
          <p:cNvSpPr/>
          <p:nvPr/>
        </p:nvSpPr>
        <p:spPr>
          <a:xfrm>
            <a:off x="4972811" y="5318759"/>
            <a:ext cx="714756" cy="489965"/>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5213603" y="4760976"/>
            <a:ext cx="579881" cy="397763"/>
          </a:xfrm>
          <a:prstGeom prst="rect">
            <a:avLst/>
          </a:prstGeom>
          <a:blipFill>
            <a:blip r:embed="rId4" cstate="print"/>
            <a:stretch>
              <a:fillRect/>
            </a:stretch>
          </a:blipFill>
        </p:spPr>
        <p:txBody>
          <a:bodyPr wrap="square" lIns="0" tIns="0" rIns="0" bIns="0" rtlCol="0"/>
          <a:lstStyle/>
          <a:p>
            <a:endParaRPr/>
          </a:p>
        </p:txBody>
      </p:sp>
      <p:sp>
        <p:nvSpPr>
          <p:cNvPr id="7" name="object 7"/>
          <p:cNvSpPr/>
          <p:nvPr/>
        </p:nvSpPr>
        <p:spPr>
          <a:xfrm>
            <a:off x="7011161" y="5271515"/>
            <a:ext cx="493775" cy="338327"/>
          </a:xfrm>
          <a:prstGeom prst="rect">
            <a:avLst/>
          </a:prstGeom>
          <a:blipFill>
            <a:blip r:embed="rId5" cstate="print"/>
            <a:stretch>
              <a:fillRect/>
            </a:stretch>
          </a:blipFill>
        </p:spPr>
        <p:txBody>
          <a:bodyPr wrap="square" lIns="0" tIns="0" rIns="0" bIns="0" rtlCol="0"/>
          <a:lstStyle/>
          <a:p>
            <a:endParaRPr/>
          </a:p>
        </p:txBody>
      </p:sp>
      <p:sp>
        <p:nvSpPr>
          <p:cNvPr id="8" name="object 8"/>
          <p:cNvSpPr/>
          <p:nvPr/>
        </p:nvSpPr>
        <p:spPr>
          <a:xfrm>
            <a:off x="7440930" y="4884420"/>
            <a:ext cx="714755" cy="489203"/>
          </a:xfrm>
          <a:prstGeom prst="rect">
            <a:avLst/>
          </a:prstGeom>
          <a:blipFill>
            <a:blip r:embed="rId6" cstate="print"/>
            <a:stretch>
              <a:fillRect/>
            </a:stretch>
          </a:blipFill>
        </p:spPr>
        <p:txBody>
          <a:bodyPr wrap="square" lIns="0" tIns="0" rIns="0" bIns="0" rtlCol="0"/>
          <a:lstStyle/>
          <a:p>
            <a:endParaRPr/>
          </a:p>
        </p:txBody>
      </p:sp>
      <p:sp>
        <p:nvSpPr>
          <p:cNvPr id="9" name="object 9"/>
          <p:cNvSpPr/>
          <p:nvPr/>
        </p:nvSpPr>
        <p:spPr>
          <a:xfrm>
            <a:off x="6307835" y="5307329"/>
            <a:ext cx="732282" cy="501396"/>
          </a:xfrm>
          <a:prstGeom prst="rect">
            <a:avLst/>
          </a:prstGeom>
          <a:blipFill>
            <a:blip r:embed="rId7" cstate="print"/>
            <a:stretch>
              <a:fillRect/>
            </a:stretch>
          </a:blipFill>
        </p:spPr>
        <p:txBody>
          <a:bodyPr wrap="square" lIns="0" tIns="0" rIns="0" bIns="0" rtlCol="0"/>
          <a:lstStyle/>
          <a:p>
            <a:endParaRPr/>
          </a:p>
        </p:txBody>
      </p:sp>
      <p:sp>
        <p:nvSpPr>
          <p:cNvPr id="10" name="object 10"/>
          <p:cNvSpPr/>
          <p:nvPr/>
        </p:nvSpPr>
        <p:spPr>
          <a:xfrm>
            <a:off x="7589519" y="5440679"/>
            <a:ext cx="714755" cy="489203"/>
          </a:xfrm>
          <a:prstGeom prst="rect">
            <a:avLst/>
          </a:prstGeom>
          <a:blipFill>
            <a:blip r:embed="rId8" cstate="print"/>
            <a:stretch>
              <a:fillRect/>
            </a:stretch>
          </a:blipFill>
        </p:spPr>
        <p:txBody>
          <a:bodyPr wrap="square" lIns="0" tIns="0" rIns="0" bIns="0" rtlCol="0"/>
          <a:lstStyle/>
          <a:p>
            <a:endParaRPr/>
          </a:p>
        </p:txBody>
      </p:sp>
      <p:sp>
        <p:nvSpPr>
          <p:cNvPr id="11" name="object 11"/>
          <p:cNvSpPr/>
          <p:nvPr/>
        </p:nvSpPr>
        <p:spPr>
          <a:xfrm>
            <a:off x="8211311" y="4959858"/>
            <a:ext cx="493014" cy="338327"/>
          </a:xfrm>
          <a:prstGeom prst="rect">
            <a:avLst/>
          </a:prstGeom>
          <a:blipFill>
            <a:blip r:embed="rId9" cstate="print"/>
            <a:stretch>
              <a:fillRect/>
            </a:stretch>
          </a:blipFill>
        </p:spPr>
        <p:txBody>
          <a:bodyPr wrap="square" lIns="0" tIns="0" rIns="0" bIns="0" rtlCol="0"/>
          <a:lstStyle/>
          <a:p>
            <a:endParaRPr/>
          </a:p>
        </p:txBody>
      </p:sp>
      <p:sp>
        <p:nvSpPr>
          <p:cNvPr id="12" name="object 12"/>
          <p:cNvSpPr/>
          <p:nvPr/>
        </p:nvSpPr>
        <p:spPr>
          <a:xfrm>
            <a:off x="8457438" y="5294376"/>
            <a:ext cx="715518" cy="489965"/>
          </a:xfrm>
          <a:prstGeom prst="rect">
            <a:avLst/>
          </a:prstGeom>
          <a:blipFill>
            <a:blip r:embed="rId10" cstate="print"/>
            <a:stretch>
              <a:fillRect/>
            </a:stretch>
          </a:blipFill>
        </p:spPr>
        <p:txBody>
          <a:bodyPr wrap="square" lIns="0" tIns="0" rIns="0" bIns="0" rtlCol="0"/>
          <a:lstStyle/>
          <a:p>
            <a:endParaRPr/>
          </a:p>
        </p:txBody>
      </p:sp>
      <p:sp>
        <p:nvSpPr>
          <p:cNvPr id="13" name="object 13"/>
          <p:cNvSpPr/>
          <p:nvPr/>
        </p:nvSpPr>
        <p:spPr>
          <a:xfrm>
            <a:off x="6307835" y="4868417"/>
            <a:ext cx="493776" cy="337565"/>
          </a:xfrm>
          <a:prstGeom prst="rect">
            <a:avLst/>
          </a:prstGeom>
          <a:blipFill>
            <a:blip r:embed="rId11" cstate="print"/>
            <a:stretch>
              <a:fillRect/>
            </a:stretch>
          </a:blipFill>
        </p:spPr>
        <p:txBody>
          <a:bodyPr wrap="square" lIns="0" tIns="0" rIns="0" bIns="0" rtlCol="0"/>
          <a:lstStyle/>
          <a:p>
            <a:endParaRPr/>
          </a:p>
        </p:txBody>
      </p:sp>
      <p:sp>
        <p:nvSpPr>
          <p:cNvPr id="14" name="object 14"/>
          <p:cNvSpPr/>
          <p:nvPr/>
        </p:nvSpPr>
        <p:spPr>
          <a:xfrm>
            <a:off x="6872478" y="5646420"/>
            <a:ext cx="829055" cy="567689"/>
          </a:xfrm>
          <a:prstGeom prst="rect">
            <a:avLst/>
          </a:prstGeom>
          <a:blipFill>
            <a:blip r:embed="rId12" cstate="print"/>
            <a:stretch>
              <a:fillRect/>
            </a:stretch>
          </a:blipFill>
        </p:spPr>
        <p:txBody>
          <a:bodyPr wrap="square" lIns="0" tIns="0" rIns="0" bIns="0" rtlCol="0"/>
          <a:lstStyle/>
          <a:p>
            <a:endParaRPr/>
          </a:p>
        </p:txBody>
      </p:sp>
      <p:sp>
        <p:nvSpPr>
          <p:cNvPr id="15" name="object 15"/>
          <p:cNvSpPr/>
          <p:nvPr/>
        </p:nvSpPr>
        <p:spPr>
          <a:xfrm>
            <a:off x="6790181" y="4837176"/>
            <a:ext cx="714755" cy="489965"/>
          </a:xfrm>
          <a:prstGeom prst="rect">
            <a:avLst/>
          </a:prstGeom>
          <a:blipFill>
            <a:blip r:embed="rId13" cstate="print"/>
            <a:stretch>
              <a:fillRect/>
            </a:stretch>
          </a:blipFill>
        </p:spPr>
        <p:txBody>
          <a:bodyPr wrap="square" lIns="0" tIns="0" rIns="0" bIns="0" rtlCol="0"/>
          <a:lstStyle/>
          <a:p>
            <a:endParaRPr/>
          </a:p>
        </p:txBody>
      </p:sp>
      <p:sp>
        <p:nvSpPr>
          <p:cNvPr id="16" name="object 16"/>
          <p:cNvSpPr/>
          <p:nvPr/>
        </p:nvSpPr>
        <p:spPr>
          <a:xfrm>
            <a:off x="5600700" y="5646420"/>
            <a:ext cx="829818" cy="567690"/>
          </a:xfrm>
          <a:prstGeom prst="rect">
            <a:avLst/>
          </a:prstGeom>
          <a:blipFill>
            <a:blip r:embed="rId14" cstate="print"/>
            <a:stretch>
              <a:fillRect/>
            </a:stretch>
          </a:blipFill>
        </p:spPr>
        <p:txBody>
          <a:bodyPr wrap="square" lIns="0" tIns="0" rIns="0" bIns="0" rtlCol="0"/>
          <a:lstStyle/>
          <a:p>
            <a:endParaRPr/>
          </a:p>
        </p:txBody>
      </p:sp>
      <p:sp>
        <p:nvSpPr>
          <p:cNvPr id="17" name="object 17"/>
          <p:cNvSpPr/>
          <p:nvPr/>
        </p:nvSpPr>
        <p:spPr>
          <a:xfrm>
            <a:off x="5626608" y="5084826"/>
            <a:ext cx="714756" cy="489204"/>
          </a:xfrm>
          <a:prstGeom prst="rect">
            <a:avLst/>
          </a:prstGeom>
          <a:blipFill>
            <a:blip r:embed="rId15" cstate="print"/>
            <a:stretch>
              <a:fillRect/>
            </a:stretch>
          </a:blipFill>
        </p:spPr>
        <p:txBody>
          <a:bodyPr wrap="square" lIns="0" tIns="0" rIns="0" bIns="0" rtlCol="0"/>
          <a:lstStyle/>
          <a:p>
            <a:endParaRPr/>
          </a:p>
        </p:txBody>
      </p:sp>
      <p:sp>
        <p:nvSpPr>
          <p:cNvPr id="18" name="object 18"/>
          <p:cNvSpPr/>
          <p:nvPr/>
        </p:nvSpPr>
        <p:spPr>
          <a:xfrm>
            <a:off x="1371600" y="5196840"/>
            <a:ext cx="1752600" cy="685800"/>
          </a:xfrm>
          <a:prstGeom prst="rect">
            <a:avLst/>
          </a:prstGeom>
          <a:blipFill>
            <a:blip r:embed="rId16" cstate="print"/>
            <a:stretch>
              <a:fillRect/>
            </a:stretch>
          </a:blipFill>
        </p:spPr>
        <p:txBody>
          <a:bodyPr wrap="square" lIns="0" tIns="0" rIns="0" bIns="0" rtlCol="0"/>
          <a:lstStyle/>
          <a:p>
            <a:endParaRPr/>
          </a:p>
        </p:txBody>
      </p:sp>
      <p:sp>
        <p:nvSpPr>
          <p:cNvPr id="19" name="object 19"/>
          <p:cNvSpPr/>
          <p:nvPr/>
        </p:nvSpPr>
        <p:spPr>
          <a:xfrm>
            <a:off x="1367027" y="5191505"/>
            <a:ext cx="1762760" cy="696595"/>
          </a:xfrm>
          <a:custGeom>
            <a:avLst/>
            <a:gdLst/>
            <a:ahLst/>
            <a:cxnLst/>
            <a:rect l="l" t="t" r="r" b="b"/>
            <a:pathLst>
              <a:path w="1762760" h="696595">
                <a:moveTo>
                  <a:pt x="1762506" y="347472"/>
                </a:moveTo>
                <a:lnTo>
                  <a:pt x="1751838" y="293370"/>
                </a:lnTo>
                <a:lnTo>
                  <a:pt x="1732527" y="258791"/>
                </a:lnTo>
                <a:lnTo>
                  <a:pt x="1707039" y="226824"/>
                </a:lnTo>
                <a:lnTo>
                  <a:pt x="1675990" y="197383"/>
                </a:lnTo>
                <a:lnTo>
                  <a:pt x="1639999" y="170384"/>
                </a:lnTo>
                <a:lnTo>
                  <a:pt x="1599681" y="145741"/>
                </a:lnTo>
                <a:lnTo>
                  <a:pt x="1555654" y="123371"/>
                </a:lnTo>
                <a:lnTo>
                  <a:pt x="1508536" y="103189"/>
                </a:lnTo>
                <a:lnTo>
                  <a:pt x="1458942" y="85108"/>
                </a:lnTo>
                <a:lnTo>
                  <a:pt x="1407492" y="69046"/>
                </a:lnTo>
                <a:lnTo>
                  <a:pt x="1354801" y="54917"/>
                </a:lnTo>
                <a:lnTo>
                  <a:pt x="1301486" y="42636"/>
                </a:lnTo>
                <a:lnTo>
                  <a:pt x="1248166" y="32119"/>
                </a:lnTo>
                <a:lnTo>
                  <a:pt x="1195456" y="23281"/>
                </a:lnTo>
                <a:lnTo>
                  <a:pt x="1143975" y="16037"/>
                </a:lnTo>
                <a:lnTo>
                  <a:pt x="1094339" y="10302"/>
                </a:lnTo>
                <a:lnTo>
                  <a:pt x="1047166" y="5992"/>
                </a:lnTo>
                <a:lnTo>
                  <a:pt x="1003072" y="3022"/>
                </a:lnTo>
                <a:lnTo>
                  <a:pt x="962675" y="1306"/>
                </a:lnTo>
                <a:lnTo>
                  <a:pt x="925830" y="749"/>
                </a:lnTo>
                <a:lnTo>
                  <a:pt x="880872" y="0"/>
                </a:lnTo>
                <a:lnTo>
                  <a:pt x="835913" y="762"/>
                </a:lnTo>
                <a:lnTo>
                  <a:pt x="800090" y="1259"/>
                </a:lnTo>
                <a:lnTo>
                  <a:pt x="759839" y="2948"/>
                </a:lnTo>
                <a:lnTo>
                  <a:pt x="715793" y="5910"/>
                </a:lnTo>
                <a:lnTo>
                  <a:pt x="668585" y="10228"/>
                </a:lnTo>
                <a:lnTo>
                  <a:pt x="618845" y="15986"/>
                </a:lnTo>
                <a:lnTo>
                  <a:pt x="567206" y="23266"/>
                </a:lnTo>
                <a:lnTo>
                  <a:pt x="514301" y="32152"/>
                </a:lnTo>
                <a:lnTo>
                  <a:pt x="460761" y="42725"/>
                </a:lnTo>
                <a:lnTo>
                  <a:pt x="407218" y="55069"/>
                </a:lnTo>
                <a:lnTo>
                  <a:pt x="354303" y="69267"/>
                </a:lnTo>
                <a:lnTo>
                  <a:pt x="302650" y="85401"/>
                </a:lnTo>
                <a:lnTo>
                  <a:pt x="252891" y="103555"/>
                </a:lnTo>
                <a:lnTo>
                  <a:pt x="205656" y="123810"/>
                </a:lnTo>
                <a:lnTo>
                  <a:pt x="161578" y="146251"/>
                </a:lnTo>
                <a:lnTo>
                  <a:pt x="121290" y="170960"/>
                </a:lnTo>
                <a:lnTo>
                  <a:pt x="85422" y="198020"/>
                </a:lnTo>
                <a:lnTo>
                  <a:pt x="54608" y="227513"/>
                </a:lnTo>
                <a:lnTo>
                  <a:pt x="29479" y="259522"/>
                </a:lnTo>
                <a:lnTo>
                  <a:pt x="10667" y="294132"/>
                </a:lnTo>
                <a:lnTo>
                  <a:pt x="0" y="348234"/>
                </a:lnTo>
                <a:lnTo>
                  <a:pt x="1524" y="366522"/>
                </a:lnTo>
                <a:lnTo>
                  <a:pt x="4572" y="384048"/>
                </a:lnTo>
                <a:lnTo>
                  <a:pt x="9906" y="400050"/>
                </a:lnTo>
                <a:lnTo>
                  <a:pt x="9906" y="347472"/>
                </a:lnTo>
                <a:lnTo>
                  <a:pt x="10667" y="330708"/>
                </a:lnTo>
                <a:lnTo>
                  <a:pt x="38150" y="263812"/>
                </a:lnTo>
                <a:lnTo>
                  <a:pt x="62605" y="232883"/>
                </a:lnTo>
                <a:lnTo>
                  <a:pt x="92591" y="204321"/>
                </a:lnTo>
                <a:lnTo>
                  <a:pt x="127523" y="178053"/>
                </a:lnTo>
                <a:lnTo>
                  <a:pt x="166816" y="154004"/>
                </a:lnTo>
                <a:lnTo>
                  <a:pt x="209884" y="132102"/>
                </a:lnTo>
                <a:lnTo>
                  <a:pt x="256143" y="112273"/>
                </a:lnTo>
                <a:lnTo>
                  <a:pt x="305007" y="94445"/>
                </a:lnTo>
                <a:lnTo>
                  <a:pt x="355892" y="78545"/>
                </a:lnTo>
                <a:lnTo>
                  <a:pt x="408212" y="64498"/>
                </a:lnTo>
                <a:lnTo>
                  <a:pt x="461383" y="52232"/>
                </a:lnTo>
                <a:lnTo>
                  <a:pt x="514818" y="41674"/>
                </a:lnTo>
                <a:lnTo>
                  <a:pt x="567934" y="32751"/>
                </a:lnTo>
                <a:lnTo>
                  <a:pt x="620144" y="25388"/>
                </a:lnTo>
                <a:lnTo>
                  <a:pt x="670864" y="19514"/>
                </a:lnTo>
                <a:lnTo>
                  <a:pt x="719509" y="15055"/>
                </a:lnTo>
                <a:lnTo>
                  <a:pt x="765494" y="11938"/>
                </a:lnTo>
                <a:lnTo>
                  <a:pt x="808233" y="10090"/>
                </a:lnTo>
                <a:lnTo>
                  <a:pt x="843541" y="9497"/>
                </a:lnTo>
                <a:lnTo>
                  <a:pt x="851750" y="9499"/>
                </a:lnTo>
                <a:lnTo>
                  <a:pt x="880872" y="9895"/>
                </a:lnTo>
                <a:lnTo>
                  <a:pt x="926591" y="9906"/>
                </a:lnTo>
                <a:lnTo>
                  <a:pt x="970788" y="11430"/>
                </a:lnTo>
                <a:lnTo>
                  <a:pt x="1004193" y="12492"/>
                </a:lnTo>
                <a:lnTo>
                  <a:pt x="1042179" y="14785"/>
                </a:lnTo>
                <a:lnTo>
                  <a:pt x="1084237" y="18401"/>
                </a:lnTo>
                <a:lnTo>
                  <a:pt x="1129249" y="23363"/>
                </a:lnTo>
                <a:lnTo>
                  <a:pt x="1177013" y="29795"/>
                </a:lnTo>
                <a:lnTo>
                  <a:pt x="1226716" y="37755"/>
                </a:lnTo>
                <a:lnTo>
                  <a:pt x="1277697" y="47317"/>
                </a:lnTo>
                <a:lnTo>
                  <a:pt x="1329296" y="58554"/>
                </a:lnTo>
                <a:lnTo>
                  <a:pt x="1380853" y="71541"/>
                </a:lnTo>
                <a:lnTo>
                  <a:pt x="1431923" y="86425"/>
                </a:lnTo>
                <a:lnTo>
                  <a:pt x="1481196" y="103061"/>
                </a:lnTo>
                <a:lnTo>
                  <a:pt x="1528663" y="121742"/>
                </a:lnTo>
                <a:lnTo>
                  <a:pt x="1573445" y="142469"/>
                </a:lnTo>
                <a:lnTo>
                  <a:pt x="1614883" y="165316"/>
                </a:lnTo>
                <a:lnTo>
                  <a:pt x="1652316" y="190357"/>
                </a:lnTo>
                <a:lnTo>
                  <a:pt x="1685083" y="217666"/>
                </a:lnTo>
                <a:lnTo>
                  <a:pt x="1712525" y="247318"/>
                </a:lnTo>
                <a:lnTo>
                  <a:pt x="1733981" y="279385"/>
                </a:lnTo>
                <a:lnTo>
                  <a:pt x="1751838" y="331470"/>
                </a:lnTo>
                <a:lnTo>
                  <a:pt x="1752600" y="348234"/>
                </a:lnTo>
                <a:lnTo>
                  <a:pt x="1752600" y="395858"/>
                </a:lnTo>
                <a:lnTo>
                  <a:pt x="1760982" y="365760"/>
                </a:lnTo>
                <a:lnTo>
                  <a:pt x="1762506" y="347472"/>
                </a:lnTo>
                <a:close/>
              </a:path>
              <a:path w="1762760" h="696595">
                <a:moveTo>
                  <a:pt x="1752600" y="395858"/>
                </a:moveTo>
                <a:lnTo>
                  <a:pt x="1752600" y="348234"/>
                </a:lnTo>
                <a:lnTo>
                  <a:pt x="1751838" y="364998"/>
                </a:lnTo>
                <a:lnTo>
                  <a:pt x="1748027" y="381762"/>
                </a:lnTo>
                <a:lnTo>
                  <a:pt x="1712755" y="448191"/>
                </a:lnTo>
                <a:lnTo>
                  <a:pt x="1685592" y="477795"/>
                </a:lnTo>
                <a:lnTo>
                  <a:pt x="1652981" y="505086"/>
                </a:lnTo>
                <a:lnTo>
                  <a:pt x="1615600" y="530132"/>
                </a:lnTo>
                <a:lnTo>
                  <a:pt x="1574126" y="553004"/>
                </a:lnTo>
                <a:lnTo>
                  <a:pt x="1529237" y="573772"/>
                </a:lnTo>
                <a:lnTo>
                  <a:pt x="1481610" y="592505"/>
                </a:lnTo>
                <a:lnTo>
                  <a:pt x="1431706" y="609337"/>
                </a:lnTo>
                <a:lnTo>
                  <a:pt x="1380853" y="624148"/>
                </a:lnTo>
                <a:lnTo>
                  <a:pt x="1329078" y="637197"/>
                </a:lnTo>
                <a:lnTo>
                  <a:pt x="1277275" y="648491"/>
                </a:lnTo>
                <a:lnTo>
                  <a:pt x="1226122" y="658100"/>
                </a:lnTo>
                <a:lnTo>
                  <a:pt x="1176296" y="666093"/>
                </a:lnTo>
                <a:lnTo>
                  <a:pt x="1128475" y="672541"/>
                </a:lnTo>
                <a:lnTo>
                  <a:pt x="1083336" y="677513"/>
                </a:lnTo>
                <a:lnTo>
                  <a:pt x="1041556" y="681080"/>
                </a:lnTo>
                <a:lnTo>
                  <a:pt x="970788" y="684276"/>
                </a:lnTo>
                <a:lnTo>
                  <a:pt x="926591" y="685774"/>
                </a:lnTo>
                <a:lnTo>
                  <a:pt x="880872" y="685800"/>
                </a:lnTo>
                <a:lnTo>
                  <a:pt x="843541" y="686028"/>
                </a:lnTo>
                <a:lnTo>
                  <a:pt x="802058" y="685123"/>
                </a:lnTo>
                <a:lnTo>
                  <a:pt x="757007" y="683002"/>
                </a:lnTo>
                <a:lnTo>
                  <a:pt x="708969" y="679579"/>
                </a:lnTo>
                <a:lnTo>
                  <a:pt x="658529" y="674770"/>
                </a:lnTo>
                <a:lnTo>
                  <a:pt x="606269" y="668490"/>
                </a:lnTo>
                <a:lnTo>
                  <a:pt x="552773" y="660655"/>
                </a:lnTo>
                <a:lnTo>
                  <a:pt x="498624" y="651180"/>
                </a:lnTo>
                <a:lnTo>
                  <a:pt x="444405" y="639980"/>
                </a:lnTo>
                <a:lnTo>
                  <a:pt x="390699" y="626972"/>
                </a:lnTo>
                <a:lnTo>
                  <a:pt x="338090" y="612069"/>
                </a:lnTo>
                <a:lnTo>
                  <a:pt x="287160" y="595189"/>
                </a:lnTo>
                <a:lnTo>
                  <a:pt x="238494" y="576245"/>
                </a:lnTo>
                <a:lnTo>
                  <a:pt x="192673" y="555154"/>
                </a:lnTo>
                <a:lnTo>
                  <a:pt x="150281" y="531831"/>
                </a:lnTo>
                <a:lnTo>
                  <a:pt x="111902" y="506192"/>
                </a:lnTo>
                <a:lnTo>
                  <a:pt x="78118" y="478151"/>
                </a:lnTo>
                <a:lnTo>
                  <a:pt x="49513" y="447624"/>
                </a:lnTo>
                <a:lnTo>
                  <a:pt x="26670" y="414528"/>
                </a:lnTo>
                <a:lnTo>
                  <a:pt x="10668" y="364998"/>
                </a:lnTo>
                <a:lnTo>
                  <a:pt x="9906" y="347472"/>
                </a:lnTo>
                <a:lnTo>
                  <a:pt x="9906" y="400050"/>
                </a:lnTo>
                <a:lnTo>
                  <a:pt x="40056" y="450942"/>
                </a:lnTo>
                <a:lnTo>
                  <a:pt x="66888" y="480459"/>
                </a:lnTo>
                <a:lnTo>
                  <a:pt x="98324" y="507723"/>
                </a:lnTo>
                <a:lnTo>
                  <a:pt x="133904" y="532806"/>
                </a:lnTo>
                <a:lnTo>
                  <a:pt x="173167" y="555778"/>
                </a:lnTo>
                <a:lnTo>
                  <a:pt x="215652" y="576712"/>
                </a:lnTo>
                <a:lnTo>
                  <a:pt x="260900" y="595680"/>
                </a:lnTo>
                <a:lnTo>
                  <a:pt x="308449" y="612754"/>
                </a:lnTo>
                <a:lnTo>
                  <a:pt x="357840" y="628004"/>
                </a:lnTo>
                <a:lnTo>
                  <a:pt x="408613" y="641503"/>
                </a:lnTo>
                <a:lnTo>
                  <a:pt x="460306" y="653323"/>
                </a:lnTo>
                <a:lnTo>
                  <a:pt x="512459" y="663535"/>
                </a:lnTo>
                <a:lnTo>
                  <a:pt x="564612" y="672212"/>
                </a:lnTo>
                <a:lnTo>
                  <a:pt x="616305" y="679424"/>
                </a:lnTo>
                <a:lnTo>
                  <a:pt x="667077" y="685244"/>
                </a:lnTo>
                <a:lnTo>
                  <a:pt x="716468" y="689744"/>
                </a:lnTo>
                <a:lnTo>
                  <a:pt x="764017" y="692994"/>
                </a:lnTo>
                <a:lnTo>
                  <a:pt x="809265" y="695068"/>
                </a:lnTo>
                <a:lnTo>
                  <a:pt x="891012" y="695971"/>
                </a:lnTo>
                <a:lnTo>
                  <a:pt x="926591" y="694944"/>
                </a:lnTo>
                <a:lnTo>
                  <a:pt x="1014984" y="691896"/>
                </a:lnTo>
                <a:lnTo>
                  <a:pt x="1084237" y="687285"/>
                </a:lnTo>
                <a:lnTo>
                  <a:pt x="1125363" y="682911"/>
                </a:lnTo>
                <a:lnTo>
                  <a:pt x="1169874" y="677065"/>
                </a:lnTo>
                <a:lnTo>
                  <a:pt x="1217062" y="669678"/>
                </a:lnTo>
                <a:lnTo>
                  <a:pt x="1266215" y="660681"/>
                </a:lnTo>
                <a:lnTo>
                  <a:pt x="1316624" y="650005"/>
                </a:lnTo>
                <a:lnTo>
                  <a:pt x="1367579" y="637580"/>
                </a:lnTo>
                <a:lnTo>
                  <a:pt x="1418369" y="623338"/>
                </a:lnTo>
                <a:lnTo>
                  <a:pt x="1468284" y="607210"/>
                </a:lnTo>
                <a:lnTo>
                  <a:pt x="1516614" y="589126"/>
                </a:lnTo>
                <a:lnTo>
                  <a:pt x="1562649" y="569018"/>
                </a:lnTo>
                <a:lnTo>
                  <a:pt x="1605679" y="546816"/>
                </a:lnTo>
                <a:lnTo>
                  <a:pt x="1644993" y="522450"/>
                </a:lnTo>
                <a:lnTo>
                  <a:pt x="1679882" y="495853"/>
                </a:lnTo>
                <a:lnTo>
                  <a:pt x="1709636" y="466954"/>
                </a:lnTo>
                <a:lnTo>
                  <a:pt x="1733544" y="435685"/>
                </a:lnTo>
                <a:lnTo>
                  <a:pt x="1750895" y="401977"/>
                </a:lnTo>
                <a:lnTo>
                  <a:pt x="1752600" y="395858"/>
                </a:lnTo>
                <a:close/>
              </a:path>
            </a:pathLst>
          </a:custGeom>
          <a:solidFill>
            <a:srgbClr val="4BACC6"/>
          </a:solidFill>
        </p:spPr>
        <p:txBody>
          <a:bodyPr wrap="square" lIns="0" tIns="0" rIns="0" bIns="0" rtlCol="0"/>
          <a:lstStyle/>
          <a:p>
            <a:endParaRPr/>
          </a:p>
        </p:txBody>
      </p:sp>
      <p:sp>
        <p:nvSpPr>
          <p:cNvPr id="20" name="object 20"/>
          <p:cNvSpPr txBox="1"/>
          <p:nvPr/>
        </p:nvSpPr>
        <p:spPr>
          <a:xfrm>
            <a:off x="1802383" y="5383021"/>
            <a:ext cx="890269" cy="299720"/>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3E3E3E"/>
                </a:solidFill>
                <a:latin typeface="Arial"/>
                <a:cs typeface="Arial"/>
              </a:rPr>
              <a:t>Random</a:t>
            </a:r>
            <a:endParaRPr sz="1800">
              <a:latin typeface="Arial"/>
              <a:cs typeface="Arial"/>
            </a:endParaRPr>
          </a:p>
        </p:txBody>
      </p:sp>
      <p:sp>
        <p:nvSpPr>
          <p:cNvPr id="21" name="object 21"/>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22" name="Picture 21"/>
          <p:cNvPicPr>
            <a:picLocks noChangeAspect="1"/>
          </p:cNvPicPr>
          <p:nvPr/>
        </p:nvPicPr>
        <p:blipFill>
          <a:blip r:embed="rId17"/>
          <a:stretch>
            <a:fillRect/>
          </a:stretch>
        </p:blipFill>
        <p:spPr>
          <a:xfrm>
            <a:off x="3962400" y="6238576"/>
            <a:ext cx="917491" cy="955108"/>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1700" y="734060"/>
            <a:ext cx="5054600" cy="635635"/>
          </a:xfrm>
          <a:prstGeom prst="rect">
            <a:avLst/>
          </a:prstGeom>
        </p:spPr>
        <p:txBody>
          <a:bodyPr vert="horz" wrap="square" lIns="0" tIns="12700" rIns="0" bIns="0" rtlCol="0">
            <a:spAutoFit/>
          </a:bodyPr>
          <a:lstStyle/>
          <a:p>
            <a:pPr marL="12700">
              <a:lnSpc>
                <a:spcPct val="100000"/>
              </a:lnSpc>
              <a:spcBef>
                <a:spcPts val="100"/>
              </a:spcBef>
            </a:pPr>
            <a:r>
              <a:rPr spc="-10" dirty="0"/>
              <a:t>Reducing </a:t>
            </a:r>
            <a:r>
              <a:rPr dirty="0"/>
              <a:t>random</a:t>
            </a:r>
            <a:r>
              <a:rPr spc="-60" dirty="0"/>
              <a:t> </a:t>
            </a:r>
            <a:r>
              <a:rPr spc="-10" dirty="0"/>
              <a:t>error</a:t>
            </a:r>
          </a:p>
        </p:txBody>
      </p:sp>
      <p:sp>
        <p:nvSpPr>
          <p:cNvPr id="4" name="object 4"/>
          <p:cNvSpPr txBox="1"/>
          <p:nvPr/>
        </p:nvSpPr>
        <p:spPr>
          <a:xfrm>
            <a:off x="993139" y="1680002"/>
            <a:ext cx="3800475" cy="4623435"/>
          </a:xfrm>
          <a:prstGeom prst="rect">
            <a:avLst/>
          </a:prstGeom>
        </p:spPr>
        <p:txBody>
          <a:bodyPr vert="horz" wrap="square" lIns="0" tIns="12700" rIns="0" bIns="0" rtlCol="0">
            <a:spAutoFit/>
          </a:bodyPr>
          <a:lstStyle/>
          <a:p>
            <a:pPr marL="355600" marR="12065" indent="-342900">
              <a:lnSpc>
                <a:spcPct val="114999"/>
              </a:lnSpc>
              <a:spcBef>
                <a:spcPts val="100"/>
              </a:spcBef>
              <a:buChar char="•"/>
              <a:tabLst>
                <a:tab pos="354965" algn="l"/>
                <a:tab pos="355600" algn="l"/>
              </a:tabLst>
            </a:pPr>
            <a:r>
              <a:rPr sz="1600" spc="-5" dirty="0">
                <a:latin typeface="Arial"/>
                <a:cs typeface="Arial"/>
              </a:rPr>
              <a:t>Reduce the </a:t>
            </a:r>
            <a:r>
              <a:rPr sz="1600" spc="-10" dirty="0">
                <a:latin typeface="Arial"/>
                <a:cs typeface="Arial"/>
              </a:rPr>
              <a:t>effects </a:t>
            </a:r>
            <a:r>
              <a:rPr sz="1600" spc="-5" dirty="0">
                <a:latin typeface="Arial"/>
                <a:cs typeface="Arial"/>
              </a:rPr>
              <a:t>of random error by  increasing the number of  measurements.</a:t>
            </a:r>
            <a:endParaRPr sz="1600">
              <a:latin typeface="Arial"/>
              <a:cs typeface="Arial"/>
            </a:endParaRPr>
          </a:p>
          <a:p>
            <a:pPr marL="755015" marR="20320" lvl="1" indent="-285115">
              <a:lnSpc>
                <a:spcPct val="114999"/>
              </a:lnSpc>
              <a:spcBef>
                <a:spcPts val="965"/>
              </a:spcBef>
              <a:buChar char="–"/>
              <a:tabLst>
                <a:tab pos="755015" algn="l"/>
                <a:tab pos="755650" algn="l"/>
              </a:tabLst>
            </a:pPr>
            <a:r>
              <a:rPr sz="1400" spc="-5" dirty="0">
                <a:latin typeface="Arial"/>
                <a:cs typeface="Arial"/>
              </a:rPr>
              <a:t>The first time the scientist weighed the  substance, the result was 9.54  milligrams.</a:t>
            </a:r>
            <a:endParaRPr sz="1400">
              <a:latin typeface="Arial"/>
              <a:cs typeface="Arial"/>
            </a:endParaRPr>
          </a:p>
          <a:p>
            <a:pPr marL="755015" marR="218440" lvl="1" indent="-285115">
              <a:lnSpc>
                <a:spcPct val="114999"/>
              </a:lnSpc>
              <a:spcBef>
                <a:spcPts val="935"/>
              </a:spcBef>
              <a:buChar char="–"/>
              <a:tabLst>
                <a:tab pos="755015" algn="l"/>
                <a:tab pos="755650" algn="l"/>
              </a:tabLst>
            </a:pPr>
            <a:r>
              <a:rPr sz="1400" spc="-5" dirty="0">
                <a:latin typeface="Arial"/>
                <a:cs typeface="Arial"/>
              </a:rPr>
              <a:t>The second measurement was</a:t>
            </a:r>
            <a:r>
              <a:rPr sz="1400" spc="-55" dirty="0">
                <a:latin typeface="Arial"/>
                <a:cs typeface="Arial"/>
              </a:rPr>
              <a:t> </a:t>
            </a:r>
            <a:r>
              <a:rPr sz="1400" spc="-5" dirty="0">
                <a:latin typeface="Arial"/>
                <a:cs typeface="Arial"/>
              </a:rPr>
              <a:t>9.48  mg.</a:t>
            </a:r>
            <a:endParaRPr sz="1400">
              <a:latin typeface="Arial"/>
              <a:cs typeface="Arial"/>
            </a:endParaRPr>
          </a:p>
          <a:p>
            <a:pPr marL="755015" marR="5080" lvl="1" indent="-285115" algn="just">
              <a:lnSpc>
                <a:spcPct val="114999"/>
              </a:lnSpc>
              <a:spcBef>
                <a:spcPts val="940"/>
              </a:spcBef>
              <a:buChar char="–"/>
              <a:tabLst>
                <a:tab pos="755650" algn="l"/>
              </a:tabLst>
            </a:pPr>
            <a:r>
              <a:rPr sz="1400" spc="-15" dirty="0">
                <a:latin typeface="Arial"/>
                <a:cs typeface="Arial"/>
              </a:rPr>
              <a:t>We </a:t>
            </a:r>
            <a:r>
              <a:rPr sz="1400" spc="-5" dirty="0">
                <a:latin typeface="Arial"/>
                <a:cs typeface="Arial"/>
              </a:rPr>
              <a:t>have no way of knowing if either of  these two numbers is close to the true  weight.</a:t>
            </a:r>
            <a:endParaRPr sz="1400">
              <a:latin typeface="Arial"/>
              <a:cs typeface="Arial"/>
            </a:endParaRPr>
          </a:p>
          <a:p>
            <a:pPr marL="355600" marR="398780" indent="-342900">
              <a:lnSpc>
                <a:spcPct val="114999"/>
              </a:lnSpc>
              <a:spcBef>
                <a:spcPts val="950"/>
              </a:spcBef>
              <a:buChar char="•"/>
              <a:tabLst>
                <a:tab pos="354965" algn="l"/>
                <a:tab pos="355600" algn="l"/>
              </a:tabLst>
            </a:pPr>
            <a:r>
              <a:rPr sz="1600" spc="-5" dirty="0">
                <a:solidFill>
                  <a:srgbClr val="3E3E3E"/>
                </a:solidFill>
                <a:latin typeface="Arial"/>
                <a:cs typeface="Arial"/>
              </a:rPr>
              <a:t>Random error is closely related to  precision.</a:t>
            </a:r>
            <a:endParaRPr sz="1600">
              <a:latin typeface="Arial"/>
              <a:cs typeface="Arial"/>
            </a:endParaRPr>
          </a:p>
          <a:p>
            <a:pPr marL="755650" marR="78105" lvl="1" indent="-285750">
              <a:lnSpc>
                <a:spcPct val="114999"/>
              </a:lnSpc>
              <a:spcBef>
                <a:spcPts val="944"/>
              </a:spcBef>
              <a:buChar char="–"/>
              <a:tabLst>
                <a:tab pos="755015" algn="l"/>
                <a:tab pos="755650" algn="l"/>
              </a:tabLst>
            </a:pPr>
            <a:r>
              <a:rPr sz="1200" spc="-5" dirty="0">
                <a:solidFill>
                  <a:srgbClr val="3E3E3E"/>
                </a:solidFill>
                <a:latin typeface="Arial"/>
                <a:cs typeface="Arial"/>
              </a:rPr>
              <a:t>The greater the precision of </a:t>
            </a:r>
            <a:r>
              <a:rPr sz="1200" dirty="0">
                <a:solidFill>
                  <a:srgbClr val="3E3E3E"/>
                </a:solidFill>
                <a:latin typeface="Arial"/>
                <a:cs typeface="Arial"/>
              </a:rPr>
              <a:t>a </a:t>
            </a:r>
            <a:r>
              <a:rPr sz="1200" spc="-5" dirty="0">
                <a:solidFill>
                  <a:srgbClr val="3E3E3E"/>
                </a:solidFill>
                <a:latin typeface="Arial"/>
                <a:cs typeface="Arial"/>
              </a:rPr>
              <a:t>measurement  instrument, </a:t>
            </a:r>
            <a:r>
              <a:rPr sz="1200" dirty="0">
                <a:solidFill>
                  <a:srgbClr val="3E3E3E"/>
                </a:solidFill>
                <a:latin typeface="Arial"/>
                <a:cs typeface="Arial"/>
              </a:rPr>
              <a:t>the </a:t>
            </a:r>
            <a:r>
              <a:rPr sz="1200" spc="-5" dirty="0">
                <a:solidFill>
                  <a:srgbClr val="3E3E3E"/>
                </a:solidFill>
                <a:latin typeface="Arial"/>
                <a:cs typeface="Arial"/>
              </a:rPr>
              <a:t>smaller </a:t>
            </a:r>
            <a:r>
              <a:rPr sz="1200" dirty="0">
                <a:solidFill>
                  <a:srgbClr val="3E3E3E"/>
                </a:solidFill>
                <a:latin typeface="Arial"/>
                <a:cs typeface="Arial"/>
              </a:rPr>
              <a:t>the </a:t>
            </a:r>
            <a:r>
              <a:rPr sz="1200" spc="-5" dirty="0">
                <a:solidFill>
                  <a:srgbClr val="3E3E3E"/>
                </a:solidFill>
                <a:latin typeface="Arial"/>
                <a:cs typeface="Arial"/>
              </a:rPr>
              <a:t>variations in its  readings.</a:t>
            </a:r>
            <a:endParaRPr sz="1200">
              <a:latin typeface="Arial"/>
              <a:cs typeface="Arial"/>
            </a:endParaRPr>
          </a:p>
        </p:txBody>
      </p:sp>
      <p:sp>
        <p:nvSpPr>
          <p:cNvPr id="5" name="object 5"/>
          <p:cNvSpPr txBox="1"/>
          <p:nvPr/>
        </p:nvSpPr>
        <p:spPr>
          <a:xfrm>
            <a:off x="5184140" y="1703324"/>
            <a:ext cx="3848100" cy="2101850"/>
          </a:xfrm>
          <a:prstGeom prst="rect">
            <a:avLst/>
          </a:prstGeom>
        </p:spPr>
        <p:txBody>
          <a:bodyPr vert="horz" wrap="square" lIns="0" tIns="12700" rIns="0" bIns="0" rtlCol="0">
            <a:spAutoFit/>
          </a:bodyPr>
          <a:lstStyle/>
          <a:p>
            <a:pPr marL="355600" marR="5080" indent="-342900">
              <a:lnSpc>
                <a:spcPct val="100000"/>
              </a:lnSpc>
              <a:spcBef>
                <a:spcPts val="100"/>
              </a:spcBef>
              <a:buChar char="•"/>
              <a:tabLst>
                <a:tab pos="354965" algn="l"/>
                <a:tab pos="355600" algn="l"/>
              </a:tabLst>
            </a:pPr>
            <a:r>
              <a:rPr sz="1600" spc="-5" dirty="0">
                <a:latin typeface="Arial"/>
                <a:cs typeface="Arial"/>
              </a:rPr>
              <a:t>By taking ten separate measurements,  we can total them and find the  average, or mean</a:t>
            </a:r>
            <a:r>
              <a:rPr sz="1600" spc="10" dirty="0">
                <a:latin typeface="Arial"/>
                <a:cs typeface="Arial"/>
              </a:rPr>
              <a:t> </a:t>
            </a:r>
            <a:r>
              <a:rPr sz="1600" spc="-5" dirty="0">
                <a:latin typeface="Arial"/>
                <a:cs typeface="Arial"/>
              </a:rPr>
              <a:t>value.</a:t>
            </a:r>
            <a:endParaRPr sz="1600">
              <a:latin typeface="Arial"/>
              <a:cs typeface="Arial"/>
            </a:endParaRPr>
          </a:p>
          <a:p>
            <a:pPr marL="355600" marR="80010" indent="-342900">
              <a:lnSpc>
                <a:spcPct val="100000"/>
              </a:lnSpc>
              <a:spcBef>
                <a:spcPts val="985"/>
              </a:spcBef>
              <a:buChar char="•"/>
              <a:tabLst>
                <a:tab pos="354965" algn="l"/>
                <a:tab pos="355600" algn="l"/>
              </a:tabLst>
            </a:pPr>
            <a:r>
              <a:rPr sz="1600" spc="-35" dirty="0">
                <a:latin typeface="Arial"/>
                <a:cs typeface="Arial"/>
              </a:rPr>
              <a:t>Taking </a:t>
            </a:r>
            <a:r>
              <a:rPr sz="1600" spc="-5" dirty="0">
                <a:latin typeface="Arial"/>
                <a:cs typeface="Arial"/>
              </a:rPr>
              <a:t>multiple measurements  reduces the </a:t>
            </a:r>
            <a:r>
              <a:rPr sz="1600" spc="-10" dirty="0">
                <a:latin typeface="Arial"/>
                <a:cs typeface="Arial"/>
              </a:rPr>
              <a:t>effects </a:t>
            </a:r>
            <a:r>
              <a:rPr sz="1600" spc="-5" dirty="0">
                <a:latin typeface="Arial"/>
                <a:cs typeface="Arial"/>
              </a:rPr>
              <a:t>of random error  and the average provides </a:t>
            </a:r>
            <a:r>
              <a:rPr sz="1600" dirty="0">
                <a:latin typeface="Arial"/>
                <a:cs typeface="Arial"/>
              </a:rPr>
              <a:t>a </a:t>
            </a:r>
            <a:r>
              <a:rPr sz="1600" spc="-5" dirty="0">
                <a:latin typeface="Arial"/>
                <a:cs typeface="Arial"/>
              </a:rPr>
              <a:t>better  estimate of the true value than does </a:t>
            </a:r>
            <a:r>
              <a:rPr sz="1600" dirty="0">
                <a:latin typeface="Arial"/>
                <a:cs typeface="Arial"/>
              </a:rPr>
              <a:t>a  </a:t>
            </a:r>
            <a:r>
              <a:rPr sz="1600" spc="-5" dirty="0">
                <a:latin typeface="Arial"/>
                <a:cs typeface="Arial"/>
              </a:rPr>
              <a:t>single</a:t>
            </a:r>
            <a:r>
              <a:rPr sz="1600" spc="-10" dirty="0">
                <a:latin typeface="Arial"/>
                <a:cs typeface="Arial"/>
              </a:rPr>
              <a:t> </a:t>
            </a:r>
            <a:r>
              <a:rPr sz="1600" spc="-5" dirty="0">
                <a:latin typeface="Arial"/>
                <a:cs typeface="Arial"/>
              </a:rPr>
              <a:t>measurement.</a:t>
            </a:r>
            <a:endParaRPr sz="1600">
              <a:latin typeface="Arial"/>
              <a:cs typeface="Arial"/>
            </a:endParaRPr>
          </a:p>
        </p:txBody>
      </p:sp>
      <p:sp>
        <p:nvSpPr>
          <p:cNvPr id="6" name="object 6"/>
          <p:cNvSpPr/>
          <p:nvPr/>
        </p:nvSpPr>
        <p:spPr>
          <a:xfrm>
            <a:off x="5555556" y="4014850"/>
            <a:ext cx="3256109" cy="2391728"/>
          </a:xfrm>
          <a:prstGeom prst="rect">
            <a:avLst/>
          </a:prstGeom>
          <a:blipFill>
            <a:blip r:embed="rId3" cstate="print"/>
            <a:stretch>
              <a:fillRect/>
            </a:stretch>
          </a:blipFill>
        </p:spPr>
        <p:txBody>
          <a:bodyPr wrap="square" lIns="0" tIns="0" rIns="0" bIns="0" rtlCol="0"/>
          <a:lstStyle/>
          <a:p>
            <a:endParaRPr/>
          </a:p>
        </p:txBody>
      </p:sp>
      <p:sp>
        <p:nvSpPr>
          <p:cNvPr id="7" name="object 7"/>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8" name="Picture 7"/>
          <p:cNvPicPr>
            <a:picLocks noChangeAspect="1"/>
          </p:cNvPicPr>
          <p:nvPr/>
        </p:nvPicPr>
        <p:blipFill>
          <a:blip r:embed="rId4"/>
          <a:stretch>
            <a:fillRect/>
          </a:stretch>
        </p:blipFill>
        <p:spPr>
          <a:xfrm>
            <a:off x="3962400" y="6238576"/>
            <a:ext cx="917491" cy="955108"/>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06017" y="6323838"/>
            <a:ext cx="965453" cy="66446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2461" y="734060"/>
            <a:ext cx="2024380" cy="635635"/>
          </a:xfrm>
          <a:prstGeom prst="rect">
            <a:avLst/>
          </a:prstGeom>
        </p:spPr>
        <p:txBody>
          <a:bodyPr vert="horz" wrap="square" lIns="0" tIns="12700" rIns="0" bIns="0" rtlCol="0">
            <a:spAutoFit/>
          </a:bodyPr>
          <a:lstStyle/>
          <a:p>
            <a:pPr marL="12700">
              <a:lnSpc>
                <a:spcPct val="100000"/>
              </a:lnSpc>
              <a:spcBef>
                <a:spcPts val="100"/>
              </a:spcBef>
            </a:pPr>
            <a:r>
              <a:rPr spc="-5" dirty="0"/>
              <a:t>Precision</a:t>
            </a:r>
          </a:p>
        </p:txBody>
      </p:sp>
      <p:sp>
        <p:nvSpPr>
          <p:cNvPr id="4" name="object 4"/>
          <p:cNvSpPr txBox="1"/>
          <p:nvPr/>
        </p:nvSpPr>
        <p:spPr>
          <a:xfrm>
            <a:off x="4892802" y="3171847"/>
            <a:ext cx="88900" cy="1640205"/>
          </a:xfrm>
          <a:prstGeom prst="rect">
            <a:avLst/>
          </a:prstGeom>
        </p:spPr>
        <p:txBody>
          <a:bodyPr vert="horz" wrap="square" lIns="0" tIns="0" rIns="0" bIns="0" rtlCol="0">
            <a:spAutoFit/>
          </a:bodyPr>
          <a:lstStyle/>
          <a:p>
            <a:pPr>
              <a:lnSpc>
                <a:spcPts val="2210"/>
              </a:lnSpc>
            </a:pPr>
            <a:r>
              <a:rPr sz="2000" spc="-5" dirty="0">
                <a:latin typeface="Arial"/>
                <a:cs typeface="Arial"/>
              </a:rPr>
              <a:t>•</a:t>
            </a:r>
            <a:endParaRPr sz="2000">
              <a:latin typeface="Arial"/>
              <a:cs typeface="Arial"/>
            </a:endParaRPr>
          </a:p>
          <a:p>
            <a:pPr>
              <a:lnSpc>
                <a:spcPct val="100000"/>
              </a:lnSpc>
            </a:pPr>
            <a:endParaRPr sz="2200">
              <a:latin typeface="Times New Roman"/>
              <a:cs typeface="Times New Roman"/>
            </a:endParaRPr>
          </a:p>
          <a:p>
            <a:pPr>
              <a:lnSpc>
                <a:spcPct val="100000"/>
              </a:lnSpc>
            </a:pPr>
            <a:endParaRPr sz="2200">
              <a:latin typeface="Times New Roman"/>
              <a:cs typeface="Times New Roman"/>
            </a:endParaRPr>
          </a:p>
          <a:p>
            <a:pPr>
              <a:lnSpc>
                <a:spcPct val="100000"/>
              </a:lnSpc>
            </a:pPr>
            <a:endParaRPr sz="2800">
              <a:latin typeface="Times New Roman"/>
              <a:cs typeface="Times New Roman"/>
            </a:endParaRPr>
          </a:p>
          <a:p>
            <a:pPr>
              <a:lnSpc>
                <a:spcPct val="100000"/>
              </a:lnSpc>
            </a:pPr>
            <a:r>
              <a:rPr sz="2000" spc="-5" dirty="0">
                <a:latin typeface="Arial"/>
                <a:cs typeface="Arial"/>
              </a:rPr>
              <a:t>•</a:t>
            </a:r>
            <a:endParaRPr sz="2000">
              <a:latin typeface="Arial"/>
              <a:cs typeface="Arial"/>
            </a:endParaRPr>
          </a:p>
        </p:txBody>
      </p:sp>
      <p:sp>
        <p:nvSpPr>
          <p:cNvPr id="5" name="object 5"/>
          <p:cNvSpPr txBox="1"/>
          <p:nvPr/>
        </p:nvSpPr>
        <p:spPr>
          <a:xfrm>
            <a:off x="4880102" y="2083562"/>
            <a:ext cx="4159250" cy="3957320"/>
          </a:xfrm>
          <a:prstGeom prst="rect">
            <a:avLst/>
          </a:prstGeom>
        </p:spPr>
        <p:txBody>
          <a:bodyPr vert="horz" wrap="square" lIns="0" tIns="12065" rIns="0" bIns="0" rtlCol="0">
            <a:spAutoFit/>
          </a:bodyPr>
          <a:lstStyle/>
          <a:p>
            <a:pPr marL="355600" marR="5080" indent="-342900">
              <a:lnSpc>
                <a:spcPct val="100000"/>
              </a:lnSpc>
              <a:spcBef>
                <a:spcPts val="95"/>
              </a:spcBef>
              <a:buChar char="•"/>
              <a:tabLst>
                <a:tab pos="354965" algn="l"/>
                <a:tab pos="355600" algn="l"/>
              </a:tabLst>
            </a:pPr>
            <a:r>
              <a:rPr sz="2000" spc="-5" dirty="0">
                <a:latin typeface="Arial"/>
                <a:cs typeface="Arial"/>
              </a:rPr>
              <a:t>Precision exists when the same,  or </a:t>
            </a:r>
            <a:r>
              <a:rPr sz="2000" spc="-10" dirty="0">
                <a:latin typeface="Arial"/>
                <a:cs typeface="Arial"/>
              </a:rPr>
              <a:t>nearly </a:t>
            </a:r>
            <a:r>
              <a:rPr sz="2000" spc="-5" dirty="0">
                <a:latin typeface="Arial"/>
                <a:cs typeface="Arial"/>
              </a:rPr>
              <a:t>the </a:t>
            </a:r>
            <a:r>
              <a:rPr sz="2000" spc="-10" dirty="0">
                <a:latin typeface="Arial"/>
                <a:cs typeface="Arial"/>
              </a:rPr>
              <a:t>same, measurement  repeats </a:t>
            </a:r>
            <a:r>
              <a:rPr sz="2000" spc="-5" dirty="0">
                <a:latin typeface="Arial"/>
                <a:cs typeface="Arial"/>
              </a:rPr>
              <a:t>again and</a:t>
            </a:r>
            <a:r>
              <a:rPr sz="2000" spc="-10" dirty="0">
                <a:latin typeface="Arial"/>
                <a:cs typeface="Arial"/>
              </a:rPr>
              <a:t> again.</a:t>
            </a:r>
            <a:endParaRPr sz="2000">
              <a:latin typeface="Arial"/>
              <a:cs typeface="Arial"/>
            </a:endParaRPr>
          </a:p>
          <a:p>
            <a:pPr marL="355600" marR="356870" indent="-635">
              <a:lnSpc>
                <a:spcPct val="100000"/>
              </a:lnSpc>
              <a:spcBef>
                <a:spcPts val="1080"/>
              </a:spcBef>
            </a:pPr>
            <a:r>
              <a:rPr sz="2000" spc="-5" dirty="0">
                <a:latin typeface="Arial"/>
                <a:cs typeface="Arial"/>
              </a:rPr>
              <a:t>In the </a:t>
            </a:r>
            <a:r>
              <a:rPr sz="2000" spc="-10" dirty="0">
                <a:latin typeface="Arial"/>
                <a:cs typeface="Arial"/>
              </a:rPr>
              <a:t>diagram, </a:t>
            </a:r>
            <a:r>
              <a:rPr sz="2000" spc="-5" dirty="0">
                <a:latin typeface="Arial"/>
                <a:cs typeface="Arial"/>
              </a:rPr>
              <a:t>the </a:t>
            </a:r>
            <a:r>
              <a:rPr sz="2000" spc="-10" dirty="0">
                <a:latin typeface="Arial"/>
                <a:cs typeface="Arial"/>
              </a:rPr>
              <a:t>center line  represents </a:t>
            </a:r>
            <a:r>
              <a:rPr sz="2000" spc="-5" dirty="0">
                <a:latin typeface="Arial"/>
                <a:cs typeface="Arial"/>
              </a:rPr>
              <a:t>the true value of </a:t>
            </a:r>
            <a:r>
              <a:rPr sz="2000" spc="-10" dirty="0">
                <a:latin typeface="Arial"/>
                <a:cs typeface="Arial"/>
              </a:rPr>
              <a:t>38  </a:t>
            </a:r>
            <a:r>
              <a:rPr sz="2000" spc="-5" dirty="0">
                <a:latin typeface="Arial"/>
                <a:cs typeface="Arial"/>
              </a:rPr>
              <a:t>and the red dots </a:t>
            </a:r>
            <a:r>
              <a:rPr sz="2000" spc="-10" dirty="0">
                <a:latin typeface="Arial"/>
                <a:cs typeface="Arial"/>
              </a:rPr>
              <a:t>indicate </a:t>
            </a:r>
            <a:r>
              <a:rPr sz="2000" spc="-5" dirty="0">
                <a:latin typeface="Arial"/>
                <a:cs typeface="Arial"/>
              </a:rPr>
              <a:t>the  measurement results.</a:t>
            </a:r>
            <a:endParaRPr sz="2000">
              <a:latin typeface="Arial"/>
              <a:cs typeface="Arial"/>
            </a:endParaRPr>
          </a:p>
          <a:p>
            <a:pPr marL="355600" marR="227329" indent="-635">
              <a:lnSpc>
                <a:spcPct val="100000"/>
              </a:lnSpc>
              <a:spcBef>
                <a:spcPts val="1080"/>
              </a:spcBef>
            </a:pPr>
            <a:r>
              <a:rPr sz="2000" spc="-5" dirty="0">
                <a:latin typeface="Arial"/>
                <a:cs typeface="Arial"/>
              </a:rPr>
              <a:t>Here, the results are all close to  the same </a:t>
            </a:r>
            <a:r>
              <a:rPr sz="2000" spc="-10" dirty="0">
                <a:latin typeface="Arial"/>
                <a:cs typeface="Arial"/>
              </a:rPr>
              <a:t>value, </a:t>
            </a:r>
            <a:r>
              <a:rPr sz="2000" spc="-5" dirty="0">
                <a:latin typeface="Arial"/>
                <a:cs typeface="Arial"/>
              </a:rPr>
              <a:t>40, </a:t>
            </a:r>
            <a:r>
              <a:rPr sz="2000" spc="-10" dirty="0">
                <a:latin typeface="Arial"/>
                <a:cs typeface="Arial"/>
              </a:rPr>
              <a:t>indicating  precision, </a:t>
            </a:r>
            <a:r>
              <a:rPr sz="2000" spc="-5" dirty="0">
                <a:latin typeface="Arial"/>
                <a:cs typeface="Arial"/>
              </a:rPr>
              <a:t>but they are not </a:t>
            </a:r>
            <a:r>
              <a:rPr sz="2000" spc="-10" dirty="0">
                <a:latin typeface="Arial"/>
                <a:cs typeface="Arial"/>
              </a:rPr>
              <a:t>near  </a:t>
            </a:r>
            <a:r>
              <a:rPr sz="2000" spc="-5" dirty="0">
                <a:latin typeface="Arial"/>
                <a:cs typeface="Arial"/>
              </a:rPr>
              <a:t>the true value and are therefore  not</a:t>
            </a:r>
            <a:r>
              <a:rPr sz="2000" spc="-10" dirty="0">
                <a:latin typeface="Arial"/>
                <a:cs typeface="Arial"/>
              </a:rPr>
              <a:t> accurate.</a:t>
            </a:r>
            <a:endParaRPr sz="2000">
              <a:latin typeface="Arial"/>
              <a:cs typeface="Arial"/>
            </a:endParaRPr>
          </a:p>
        </p:txBody>
      </p:sp>
      <p:sp>
        <p:nvSpPr>
          <p:cNvPr id="6" name="object 6"/>
          <p:cNvSpPr/>
          <p:nvPr/>
        </p:nvSpPr>
        <p:spPr>
          <a:xfrm>
            <a:off x="3345179" y="755904"/>
            <a:ext cx="5728715" cy="898397"/>
          </a:xfrm>
          <a:prstGeom prst="rect">
            <a:avLst/>
          </a:prstGeom>
          <a:blipFill>
            <a:blip r:embed="rId3" cstate="print"/>
            <a:stretch>
              <a:fillRect/>
            </a:stretch>
          </a:blipFill>
        </p:spPr>
        <p:txBody>
          <a:bodyPr wrap="square" lIns="0" tIns="0" rIns="0" bIns="0" rtlCol="0"/>
          <a:lstStyle/>
          <a:p>
            <a:endParaRPr/>
          </a:p>
        </p:txBody>
      </p:sp>
      <p:sp>
        <p:nvSpPr>
          <p:cNvPr id="7" name="object 7"/>
          <p:cNvSpPr txBox="1"/>
          <p:nvPr/>
        </p:nvSpPr>
        <p:spPr>
          <a:xfrm>
            <a:off x="3471926" y="839216"/>
            <a:ext cx="5318125" cy="678180"/>
          </a:xfrm>
          <a:prstGeom prst="rect">
            <a:avLst/>
          </a:prstGeom>
        </p:spPr>
        <p:txBody>
          <a:bodyPr vert="horz" wrap="square" lIns="0" tIns="62230" rIns="0" bIns="0" rtlCol="0">
            <a:spAutoFit/>
          </a:bodyPr>
          <a:lstStyle/>
          <a:p>
            <a:pPr marL="12700" marR="5080">
              <a:lnSpc>
                <a:spcPts val="2380"/>
              </a:lnSpc>
              <a:spcBef>
                <a:spcPts val="490"/>
              </a:spcBef>
            </a:pPr>
            <a:r>
              <a:rPr sz="2300" spc="-5" dirty="0">
                <a:solidFill>
                  <a:srgbClr val="FFFFFF"/>
                </a:solidFill>
                <a:latin typeface="Arial"/>
                <a:cs typeface="Arial"/>
              </a:rPr>
              <a:t>The measurement repeats and is  reproduced under certain</a:t>
            </a:r>
            <a:r>
              <a:rPr sz="2300" spc="50" dirty="0">
                <a:solidFill>
                  <a:srgbClr val="FFFFFF"/>
                </a:solidFill>
                <a:latin typeface="Arial"/>
                <a:cs typeface="Arial"/>
              </a:rPr>
              <a:t> </a:t>
            </a:r>
            <a:r>
              <a:rPr sz="2300" spc="-5" dirty="0">
                <a:solidFill>
                  <a:srgbClr val="FFFFFF"/>
                </a:solidFill>
                <a:latin typeface="Arial"/>
                <a:cs typeface="Arial"/>
              </a:rPr>
              <a:t>circumstances.</a:t>
            </a:r>
            <a:endParaRPr sz="2300">
              <a:latin typeface="Arial"/>
              <a:cs typeface="Arial"/>
            </a:endParaRPr>
          </a:p>
        </p:txBody>
      </p:sp>
      <p:sp>
        <p:nvSpPr>
          <p:cNvPr id="8" name="object 8"/>
          <p:cNvSpPr/>
          <p:nvPr/>
        </p:nvSpPr>
        <p:spPr>
          <a:xfrm>
            <a:off x="793241" y="3153917"/>
            <a:ext cx="4256736" cy="2328324"/>
          </a:xfrm>
          <a:prstGeom prst="rect">
            <a:avLst/>
          </a:prstGeom>
          <a:blipFill>
            <a:blip r:embed="rId4" cstate="print"/>
            <a:stretch>
              <a:fillRect/>
            </a:stretch>
          </a:blipFill>
        </p:spPr>
        <p:txBody>
          <a:bodyPr wrap="square" lIns="0" tIns="0" rIns="0" bIns="0" rtlCol="0"/>
          <a:lstStyle/>
          <a:p>
            <a:endParaRPr/>
          </a:p>
        </p:txBody>
      </p:sp>
      <p:sp>
        <p:nvSpPr>
          <p:cNvPr id="9" name="object 9"/>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10" name="Picture 9"/>
          <p:cNvPicPr>
            <a:picLocks noChangeAspect="1"/>
          </p:cNvPicPr>
          <p:nvPr/>
        </p:nvPicPr>
        <p:blipFill>
          <a:blip r:embed="rId5"/>
          <a:stretch>
            <a:fillRect/>
          </a:stretch>
        </p:blipFill>
        <p:spPr>
          <a:xfrm>
            <a:off x="3962400" y="6238576"/>
            <a:ext cx="917491" cy="955108"/>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06017" y="6323838"/>
            <a:ext cx="965453" cy="66446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2461" y="734060"/>
            <a:ext cx="1982470" cy="635635"/>
          </a:xfrm>
          <a:prstGeom prst="rect">
            <a:avLst/>
          </a:prstGeom>
        </p:spPr>
        <p:txBody>
          <a:bodyPr vert="horz" wrap="square" lIns="0" tIns="12700" rIns="0" bIns="0" rtlCol="0">
            <a:spAutoFit/>
          </a:bodyPr>
          <a:lstStyle/>
          <a:p>
            <a:pPr marL="12700">
              <a:lnSpc>
                <a:spcPct val="100000"/>
              </a:lnSpc>
              <a:spcBef>
                <a:spcPts val="100"/>
              </a:spcBef>
            </a:pPr>
            <a:r>
              <a:rPr spc="-35" dirty="0"/>
              <a:t>A</a:t>
            </a:r>
            <a:r>
              <a:rPr dirty="0"/>
              <a:t>ccuracy</a:t>
            </a:r>
          </a:p>
        </p:txBody>
      </p:sp>
      <p:sp>
        <p:nvSpPr>
          <p:cNvPr id="4" name="object 4"/>
          <p:cNvSpPr txBox="1"/>
          <p:nvPr/>
        </p:nvSpPr>
        <p:spPr>
          <a:xfrm>
            <a:off x="4880102" y="2053534"/>
            <a:ext cx="3903979" cy="3805554"/>
          </a:xfrm>
          <a:prstGeom prst="rect">
            <a:avLst/>
          </a:prstGeom>
        </p:spPr>
        <p:txBody>
          <a:bodyPr vert="horz" wrap="square" lIns="0" tIns="12700" rIns="0" bIns="0" rtlCol="0">
            <a:spAutoFit/>
          </a:bodyPr>
          <a:lstStyle/>
          <a:p>
            <a:pPr marL="355600" marR="91440" indent="-342900">
              <a:lnSpc>
                <a:spcPct val="114999"/>
              </a:lnSpc>
              <a:spcBef>
                <a:spcPts val="100"/>
              </a:spcBef>
              <a:buChar char="•"/>
              <a:tabLst>
                <a:tab pos="354965" algn="l"/>
                <a:tab pos="355600" algn="l"/>
              </a:tabLst>
            </a:pPr>
            <a:r>
              <a:rPr sz="2000" spc="-5" dirty="0">
                <a:latin typeface="Arial"/>
                <a:cs typeface="Arial"/>
              </a:rPr>
              <a:t>Accuracy </a:t>
            </a:r>
            <a:r>
              <a:rPr sz="2000" spc="-10" dirty="0">
                <a:latin typeface="Arial"/>
                <a:cs typeface="Arial"/>
              </a:rPr>
              <a:t>indicates </a:t>
            </a:r>
            <a:r>
              <a:rPr sz="2000" spc="-5" dirty="0">
                <a:latin typeface="Arial"/>
                <a:cs typeface="Arial"/>
              </a:rPr>
              <a:t>how much  your </a:t>
            </a:r>
            <a:r>
              <a:rPr sz="2000" spc="-10" dirty="0">
                <a:latin typeface="Arial"/>
                <a:cs typeface="Arial"/>
              </a:rPr>
              <a:t>measurement differs </a:t>
            </a:r>
            <a:r>
              <a:rPr sz="2000" spc="-5" dirty="0">
                <a:latin typeface="Arial"/>
                <a:cs typeface="Arial"/>
              </a:rPr>
              <a:t>from  the true</a:t>
            </a:r>
            <a:r>
              <a:rPr sz="2000" spc="-10" dirty="0">
                <a:latin typeface="Arial"/>
                <a:cs typeface="Arial"/>
              </a:rPr>
              <a:t> value.</a:t>
            </a:r>
            <a:endParaRPr sz="2000">
              <a:latin typeface="Arial"/>
              <a:cs typeface="Arial"/>
            </a:endParaRPr>
          </a:p>
          <a:p>
            <a:pPr marL="355600" marR="111760" indent="-342900">
              <a:lnSpc>
                <a:spcPct val="114999"/>
              </a:lnSpc>
              <a:spcBef>
                <a:spcPts val="1080"/>
              </a:spcBef>
              <a:buChar char="•"/>
              <a:tabLst>
                <a:tab pos="354965" algn="l"/>
                <a:tab pos="355600" algn="l"/>
              </a:tabLst>
            </a:pPr>
            <a:r>
              <a:rPr sz="2000" spc="-5" dirty="0">
                <a:latin typeface="Arial"/>
                <a:cs typeface="Arial"/>
              </a:rPr>
              <a:t>Here, we can see that </a:t>
            </a:r>
            <a:r>
              <a:rPr sz="2000" spc="-10" dirty="0">
                <a:latin typeface="Arial"/>
                <a:cs typeface="Arial"/>
              </a:rPr>
              <a:t>every  </a:t>
            </a:r>
            <a:r>
              <a:rPr sz="2000" spc="-5" dirty="0">
                <a:latin typeface="Arial"/>
                <a:cs typeface="Arial"/>
              </a:rPr>
              <a:t>measurement value is close to  the true </a:t>
            </a:r>
            <a:r>
              <a:rPr sz="2000" spc="-10" dirty="0">
                <a:latin typeface="Arial"/>
                <a:cs typeface="Arial"/>
              </a:rPr>
              <a:t>value, </a:t>
            </a:r>
            <a:r>
              <a:rPr sz="2000" spc="-5" dirty="0">
                <a:latin typeface="Arial"/>
                <a:cs typeface="Arial"/>
              </a:rPr>
              <a:t>but the </a:t>
            </a:r>
            <a:r>
              <a:rPr sz="2000" spc="-10" dirty="0">
                <a:latin typeface="Arial"/>
                <a:cs typeface="Arial"/>
              </a:rPr>
              <a:t>same  measurement </a:t>
            </a:r>
            <a:r>
              <a:rPr sz="2000" spc="-5" dirty="0">
                <a:latin typeface="Arial"/>
                <a:cs typeface="Arial"/>
              </a:rPr>
              <a:t>is not </a:t>
            </a:r>
            <a:r>
              <a:rPr sz="2000" spc="-10" dirty="0">
                <a:latin typeface="Arial"/>
                <a:cs typeface="Arial"/>
              </a:rPr>
              <a:t>repeated  </a:t>
            </a:r>
            <a:r>
              <a:rPr sz="2000" spc="-5" dirty="0">
                <a:latin typeface="Arial"/>
                <a:cs typeface="Arial"/>
              </a:rPr>
              <a:t>again and</a:t>
            </a:r>
            <a:r>
              <a:rPr sz="2000" spc="-15" dirty="0">
                <a:latin typeface="Arial"/>
                <a:cs typeface="Arial"/>
              </a:rPr>
              <a:t> </a:t>
            </a:r>
            <a:r>
              <a:rPr sz="2000" spc="-10" dirty="0">
                <a:latin typeface="Arial"/>
                <a:cs typeface="Arial"/>
              </a:rPr>
              <a:t>again.</a:t>
            </a:r>
            <a:endParaRPr sz="2000">
              <a:latin typeface="Arial"/>
              <a:cs typeface="Arial"/>
            </a:endParaRPr>
          </a:p>
          <a:p>
            <a:pPr marL="355600" marR="5080" indent="-342900">
              <a:lnSpc>
                <a:spcPct val="114999"/>
              </a:lnSpc>
              <a:spcBef>
                <a:spcPts val="1080"/>
              </a:spcBef>
              <a:buChar char="•"/>
              <a:tabLst>
                <a:tab pos="354965" algn="l"/>
                <a:tab pos="355600" algn="l"/>
              </a:tabLst>
            </a:pPr>
            <a:r>
              <a:rPr sz="2000" spc="-5" dirty="0">
                <a:latin typeface="Arial"/>
                <a:cs typeface="Arial"/>
              </a:rPr>
              <a:t>This </a:t>
            </a:r>
            <a:r>
              <a:rPr sz="2000" spc="-10" dirty="0">
                <a:latin typeface="Arial"/>
                <a:cs typeface="Arial"/>
              </a:rPr>
              <a:t>indicates </a:t>
            </a:r>
            <a:r>
              <a:rPr sz="2000" spc="-20" dirty="0">
                <a:latin typeface="Arial"/>
                <a:cs typeface="Arial"/>
              </a:rPr>
              <a:t>accuracy, </a:t>
            </a:r>
            <a:r>
              <a:rPr sz="2000" spc="-5" dirty="0">
                <a:latin typeface="Arial"/>
                <a:cs typeface="Arial"/>
              </a:rPr>
              <a:t>but not  precision.</a:t>
            </a:r>
            <a:endParaRPr sz="2000">
              <a:latin typeface="Arial"/>
              <a:cs typeface="Arial"/>
            </a:endParaRPr>
          </a:p>
        </p:txBody>
      </p:sp>
      <p:sp>
        <p:nvSpPr>
          <p:cNvPr id="5" name="object 5"/>
          <p:cNvSpPr/>
          <p:nvPr/>
        </p:nvSpPr>
        <p:spPr>
          <a:xfrm>
            <a:off x="3345179" y="755904"/>
            <a:ext cx="5728715" cy="1172717"/>
          </a:xfrm>
          <a:prstGeom prst="rect">
            <a:avLst/>
          </a:prstGeom>
          <a:blipFill>
            <a:blip r:embed="rId3" cstate="print"/>
            <a:stretch>
              <a:fillRect/>
            </a:stretch>
          </a:blipFill>
        </p:spPr>
        <p:txBody>
          <a:bodyPr wrap="square" lIns="0" tIns="0" rIns="0" bIns="0" rtlCol="0"/>
          <a:lstStyle/>
          <a:p>
            <a:endParaRPr/>
          </a:p>
        </p:txBody>
      </p:sp>
      <p:sp>
        <p:nvSpPr>
          <p:cNvPr id="6" name="object 6"/>
          <p:cNvSpPr txBox="1"/>
          <p:nvPr/>
        </p:nvSpPr>
        <p:spPr>
          <a:xfrm>
            <a:off x="3511550" y="867409"/>
            <a:ext cx="5107305" cy="876935"/>
          </a:xfrm>
          <a:prstGeom prst="rect">
            <a:avLst/>
          </a:prstGeom>
        </p:spPr>
        <p:txBody>
          <a:bodyPr vert="horz" wrap="square" lIns="0" tIns="78740" rIns="0" bIns="0" rtlCol="0">
            <a:spAutoFit/>
          </a:bodyPr>
          <a:lstStyle/>
          <a:p>
            <a:pPr marL="12700" marR="5080">
              <a:lnSpc>
                <a:spcPts val="3100"/>
              </a:lnSpc>
              <a:spcBef>
                <a:spcPts val="620"/>
              </a:spcBef>
            </a:pPr>
            <a:r>
              <a:rPr sz="3000" spc="-5" dirty="0">
                <a:solidFill>
                  <a:srgbClr val="FFFFFF"/>
                </a:solidFill>
                <a:latin typeface="Arial"/>
                <a:cs typeface="Arial"/>
              </a:rPr>
              <a:t>How </a:t>
            </a:r>
            <a:r>
              <a:rPr sz="3000" dirty="0">
                <a:solidFill>
                  <a:srgbClr val="FFFFFF"/>
                </a:solidFill>
                <a:latin typeface="Arial"/>
                <a:cs typeface="Arial"/>
              </a:rPr>
              <a:t>much your</a:t>
            </a:r>
            <a:r>
              <a:rPr sz="3000" spc="-95" dirty="0">
                <a:solidFill>
                  <a:srgbClr val="FFFFFF"/>
                </a:solidFill>
                <a:latin typeface="Arial"/>
                <a:cs typeface="Arial"/>
              </a:rPr>
              <a:t> </a:t>
            </a:r>
            <a:r>
              <a:rPr sz="3000" dirty="0">
                <a:solidFill>
                  <a:srgbClr val="FFFFFF"/>
                </a:solidFill>
                <a:latin typeface="Arial"/>
                <a:cs typeface="Arial"/>
              </a:rPr>
              <a:t>measurement  </a:t>
            </a:r>
            <a:r>
              <a:rPr sz="3000" spc="-10" dirty="0">
                <a:solidFill>
                  <a:srgbClr val="FFFFFF"/>
                </a:solidFill>
                <a:latin typeface="Arial"/>
                <a:cs typeface="Arial"/>
              </a:rPr>
              <a:t>differs </a:t>
            </a:r>
            <a:r>
              <a:rPr sz="3000" dirty="0">
                <a:solidFill>
                  <a:srgbClr val="FFFFFF"/>
                </a:solidFill>
                <a:latin typeface="Arial"/>
                <a:cs typeface="Arial"/>
              </a:rPr>
              <a:t>from the true</a:t>
            </a:r>
            <a:r>
              <a:rPr sz="3000" spc="-30" dirty="0">
                <a:solidFill>
                  <a:srgbClr val="FFFFFF"/>
                </a:solidFill>
                <a:latin typeface="Arial"/>
                <a:cs typeface="Arial"/>
              </a:rPr>
              <a:t> </a:t>
            </a:r>
            <a:r>
              <a:rPr sz="3000" dirty="0">
                <a:solidFill>
                  <a:srgbClr val="FFFFFF"/>
                </a:solidFill>
                <a:latin typeface="Arial"/>
                <a:cs typeface="Arial"/>
              </a:rPr>
              <a:t>value.</a:t>
            </a:r>
            <a:endParaRPr sz="3000">
              <a:latin typeface="Arial"/>
              <a:cs typeface="Arial"/>
            </a:endParaRPr>
          </a:p>
        </p:txBody>
      </p:sp>
      <p:sp>
        <p:nvSpPr>
          <p:cNvPr id="7" name="object 7"/>
          <p:cNvSpPr/>
          <p:nvPr/>
        </p:nvSpPr>
        <p:spPr>
          <a:xfrm>
            <a:off x="606551" y="2850641"/>
            <a:ext cx="4256736" cy="2394966"/>
          </a:xfrm>
          <a:prstGeom prst="rect">
            <a:avLst/>
          </a:prstGeom>
          <a:blipFill>
            <a:blip r:embed="rId4" cstate="print"/>
            <a:stretch>
              <a:fillRect/>
            </a:stretch>
          </a:blipFill>
        </p:spPr>
        <p:txBody>
          <a:bodyPr wrap="square" lIns="0" tIns="0" rIns="0" bIns="0" rtlCol="0"/>
          <a:lstStyle/>
          <a:p>
            <a:endParaRPr/>
          </a:p>
        </p:txBody>
      </p:sp>
      <p:sp>
        <p:nvSpPr>
          <p:cNvPr id="8" name="object 8"/>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9" name="Picture 8"/>
          <p:cNvPicPr>
            <a:picLocks noChangeAspect="1"/>
          </p:cNvPicPr>
          <p:nvPr/>
        </p:nvPicPr>
        <p:blipFill>
          <a:blip r:embed="rId5"/>
          <a:stretch>
            <a:fillRect/>
          </a:stretch>
        </p:blipFill>
        <p:spPr>
          <a:xfrm>
            <a:off x="3962400" y="6238576"/>
            <a:ext cx="917491" cy="955108"/>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06017" y="6323838"/>
            <a:ext cx="965453" cy="66446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2461" y="734060"/>
            <a:ext cx="5057775" cy="635635"/>
          </a:xfrm>
          <a:prstGeom prst="rect">
            <a:avLst/>
          </a:prstGeom>
        </p:spPr>
        <p:txBody>
          <a:bodyPr vert="horz" wrap="square" lIns="0" tIns="12700" rIns="0" bIns="0" rtlCol="0">
            <a:spAutoFit/>
          </a:bodyPr>
          <a:lstStyle/>
          <a:p>
            <a:pPr marL="12700">
              <a:lnSpc>
                <a:spcPct val="100000"/>
              </a:lnSpc>
              <a:spcBef>
                <a:spcPts val="100"/>
              </a:spcBef>
            </a:pPr>
            <a:r>
              <a:rPr spc="-5" dirty="0"/>
              <a:t>Accuracy </a:t>
            </a:r>
            <a:r>
              <a:rPr dirty="0"/>
              <a:t>and</a:t>
            </a:r>
            <a:r>
              <a:rPr spc="-90" dirty="0"/>
              <a:t> </a:t>
            </a:r>
            <a:r>
              <a:rPr spc="-5" dirty="0"/>
              <a:t>Precision</a:t>
            </a:r>
          </a:p>
        </p:txBody>
      </p:sp>
      <p:sp>
        <p:nvSpPr>
          <p:cNvPr id="4" name="object 4"/>
          <p:cNvSpPr txBox="1"/>
          <p:nvPr/>
        </p:nvSpPr>
        <p:spPr>
          <a:xfrm>
            <a:off x="5032502" y="1596334"/>
            <a:ext cx="3988435" cy="4215765"/>
          </a:xfrm>
          <a:prstGeom prst="rect">
            <a:avLst/>
          </a:prstGeom>
        </p:spPr>
        <p:txBody>
          <a:bodyPr vert="horz" wrap="square" lIns="0" tIns="12700" rIns="0" bIns="0" rtlCol="0">
            <a:spAutoFit/>
          </a:bodyPr>
          <a:lstStyle/>
          <a:p>
            <a:pPr marL="355600" marR="5080" indent="-342900" algn="just">
              <a:lnSpc>
                <a:spcPct val="114999"/>
              </a:lnSpc>
              <a:spcBef>
                <a:spcPts val="100"/>
              </a:spcBef>
              <a:buChar char="•"/>
              <a:tabLst>
                <a:tab pos="355600" algn="l"/>
              </a:tabLst>
            </a:pPr>
            <a:r>
              <a:rPr sz="2000" spc="-5" dirty="0">
                <a:latin typeface="Arial"/>
                <a:cs typeface="Arial"/>
              </a:rPr>
              <a:t>The diagram now shows results  that are accurate, because they  are near or at the true value </a:t>
            </a:r>
            <a:r>
              <a:rPr sz="2000" spc="-10" dirty="0">
                <a:latin typeface="Arial"/>
                <a:cs typeface="Arial"/>
              </a:rPr>
              <a:t>and  precise, because </a:t>
            </a:r>
            <a:r>
              <a:rPr sz="2000" spc="-5" dirty="0">
                <a:latin typeface="Arial"/>
                <a:cs typeface="Arial"/>
              </a:rPr>
              <a:t>the </a:t>
            </a:r>
            <a:r>
              <a:rPr sz="2000" spc="-10" dirty="0">
                <a:latin typeface="Arial"/>
                <a:cs typeface="Arial"/>
              </a:rPr>
              <a:t>results are  repeated </a:t>
            </a:r>
            <a:r>
              <a:rPr sz="2000" spc="-5" dirty="0">
                <a:latin typeface="Arial"/>
                <a:cs typeface="Arial"/>
              </a:rPr>
              <a:t>again and</a:t>
            </a:r>
            <a:r>
              <a:rPr sz="2000" spc="5" dirty="0">
                <a:latin typeface="Arial"/>
                <a:cs typeface="Arial"/>
              </a:rPr>
              <a:t> </a:t>
            </a:r>
            <a:r>
              <a:rPr sz="2000" spc="-10" dirty="0">
                <a:latin typeface="Arial"/>
                <a:cs typeface="Arial"/>
              </a:rPr>
              <a:t>again.</a:t>
            </a:r>
            <a:endParaRPr sz="2000">
              <a:latin typeface="Arial"/>
              <a:cs typeface="Arial"/>
            </a:endParaRPr>
          </a:p>
          <a:p>
            <a:pPr marL="355600" marR="98425" indent="-342900">
              <a:lnSpc>
                <a:spcPct val="100000"/>
              </a:lnSpc>
              <a:spcBef>
                <a:spcPts val="1315"/>
              </a:spcBef>
              <a:buChar char="•"/>
              <a:tabLst>
                <a:tab pos="354965" algn="l"/>
                <a:tab pos="355600" algn="l"/>
              </a:tabLst>
            </a:pPr>
            <a:r>
              <a:rPr sz="2000" spc="-10" dirty="0">
                <a:solidFill>
                  <a:srgbClr val="3E3E3E"/>
                </a:solidFill>
                <a:latin typeface="Arial"/>
                <a:cs typeface="Arial"/>
              </a:rPr>
              <a:t>Highly </a:t>
            </a:r>
            <a:r>
              <a:rPr sz="2000" spc="-5" dirty="0">
                <a:solidFill>
                  <a:srgbClr val="3E3E3E"/>
                </a:solidFill>
                <a:latin typeface="Arial"/>
                <a:cs typeface="Arial"/>
              </a:rPr>
              <a:t>precise </a:t>
            </a:r>
            <a:r>
              <a:rPr sz="2000" spc="-10" dirty="0">
                <a:solidFill>
                  <a:srgbClr val="3E3E3E"/>
                </a:solidFill>
                <a:latin typeface="Arial"/>
                <a:cs typeface="Arial"/>
              </a:rPr>
              <a:t>instruments </a:t>
            </a:r>
            <a:r>
              <a:rPr sz="2000" spc="-5" dirty="0">
                <a:solidFill>
                  <a:srgbClr val="3E3E3E"/>
                </a:solidFill>
                <a:latin typeface="Arial"/>
                <a:cs typeface="Arial"/>
              </a:rPr>
              <a:t>may  give the same result over </a:t>
            </a:r>
            <a:r>
              <a:rPr sz="2000" spc="-10" dirty="0">
                <a:solidFill>
                  <a:srgbClr val="3E3E3E"/>
                </a:solidFill>
                <a:latin typeface="Arial"/>
                <a:cs typeface="Arial"/>
              </a:rPr>
              <a:t>and  </a:t>
            </a:r>
            <a:r>
              <a:rPr sz="2000" spc="-30" dirty="0">
                <a:solidFill>
                  <a:srgbClr val="3E3E3E"/>
                </a:solidFill>
                <a:latin typeface="Arial"/>
                <a:cs typeface="Arial"/>
              </a:rPr>
              <a:t>over. </a:t>
            </a:r>
            <a:r>
              <a:rPr sz="2000" spc="-5" dirty="0">
                <a:solidFill>
                  <a:srgbClr val="3E3E3E"/>
                </a:solidFill>
                <a:latin typeface="Arial"/>
                <a:cs typeface="Arial"/>
              </a:rPr>
              <a:t>That </a:t>
            </a:r>
            <a:r>
              <a:rPr sz="2000" spc="-10" dirty="0">
                <a:solidFill>
                  <a:srgbClr val="3E3E3E"/>
                </a:solidFill>
                <a:latin typeface="Arial"/>
                <a:cs typeface="Arial"/>
              </a:rPr>
              <a:t>doesn’t </a:t>
            </a:r>
            <a:r>
              <a:rPr sz="2000" spc="-5" dirty="0">
                <a:solidFill>
                  <a:srgbClr val="3E3E3E"/>
                </a:solidFill>
                <a:latin typeface="Arial"/>
                <a:cs typeface="Arial"/>
              </a:rPr>
              <a:t>mean the  result is</a:t>
            </a:r>
            <a:r>
              <a:rPr sz="2000" spc="-10" dirty="0">
                <a:solidFill>
                  <a:srgbClr val="3E3E3E"/>
                </a:solidFill>
                <a:latin typeface="Arial"/>
                <a:cs typeface="Arial"/>
              </a:rPr>
              <a:t> </a:t>
            </a:r>
            <a:r>
              <a:rPr sz="2000" spc="-5" dirty="0">
                <a:solidFill>
                  <a:srgbClr val="3E3E3E"/>
                </a:solidFill>
                <a:latin typeface="Arial"/>
                <a:cs typeface="Arial"/>
              </a:rPr>
              <a:t>accurate.</a:t>
            </a:r>
            <a:endParaRPr sz="2000">
              <a:latin typeface="Arial"/>
              <a:cs typeface="Arial"/>
            </a:endParaRPr>
          </a:p>
          <a:p>
            <a:pPr marL="355600" marR="325120" indent="-342900">
              <a:lnSpc>
                <a:spcPct val="100000"/>
              </a:lnSpc>
              <a:spcBef>
                <a:spcPts val="1080"/>
              </a:spcBef>
              <a:buChar char="•"/>
              <a:tabLst>
                <a:tab pos="354965" algn="l"/>
                <a:tab pos="355600" algn="l"/>
              </a:tabLst>
            </a:pPr>
            <a:r>
              <a:rPr sz="2000" spc="-5" dirty="0">
                <a:solidFill>
                  <a:srgbClr val="3E3E3E"/>
                </a:solidFill>
                <a:latin typeface="Arial"/>
                <a:cs typeface="Arial"/>
              </a:rPr>
              <a:t>Accuracy can never be </a:t>
            </a:r>
            <a:r>
              <a:rPr sz="2000" spc="-10" dirty="0">
                <a:solidFill>
                  <a:srgbClr val="3E3E3E"/>
                </a:solidFill>
                <a:latin typeface="Arial"/>
                <a:cs typeface="Arial"/>
              </a:rPr>
              <a:t>better  </a:t>
            </a:r>
            <a:r>
              <a:rPr sz="2000" spc="-5" dirty="0">
                <a:solidFill>
                  <a:srgbClr val="3E3E3E"/>
                </a:solidFill>
                <a:latin typeface="Arial"/>
                <a:cs typeface="Arial"/>
              </a:rPr>
              <a:t>than the </a:t>
            </a:r>
            <a:r>
              <a:rPr sz="2000" spc="-10" dirty="0">
                <a:solidFill>
                  <a:srgbClr val="3E3E3E"/>
                </a:solidFill>
                <a:latin typeface="Arial"/>
                <a:cs typeface="Arial"/>
              </a:rPr>
              <a:t>precision </a:t>
            </a:r>
            <a:r>
              <a:rPr sz="2000" spc="-5" dirty="0">
                <a:solidFill>
                  <a:srgbClr val="3E3E3E"/>
                </a:solidFill>
                <a:latin typeface="Arial"/>
                <a:cs typeface="Arial"/>
              </a:rPr>
              <a:t>and the  constraints in the</a:t>
            </a:r>
            <a:r>
              <a:rPr sz="2000" spc="-20" dirty="0">
                <a:solidFill>
                  <a:srgbClr val="3E3E3E"/>
                </a:solidFill>
                <a:latin typeface="Arial"/>
                <a:cs typeface="Arial"/>
              </a:rPr>
              <a:t> </a:t>
            </a:r>
            <a:r>
              <a:rPr sz="2000" spc="-5" dirty="0">
                <a:solidFill>
                  <a:srgbClr val="3E3E3E"/>
                </a:solidFill>
                <a:latin typeface="Arial"/>
                <a:cs typeface="Arial"/>
              </a:rPr>
              <a:t>system.</a:t>
            </a:r>
            <a:endParaRPr sz="2000">
              <a:latin typeface="Arial"/>
              <a:cs typeface="Arial"/>
            </a:endParaRPr>
          </a:p>
        </p:txBody>
      </p:sp>
      <p:sp>
        <p:nvSpPr>
          <p:cNvPr id="5" name="object 5"/>
          <p:cNvSpPr/>
          <p:nvPr/>
        </p:nvSpPr>
        <p:spPr>
          <a:xfrm>
            <a:off x="1605939" y="4572000"/>
            <a:ext cx="2146662" cy="1565413"/>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793731" y="1741170"/>
            <a:ext cx="4223480" cy="2427866"/>
          </a:xfrm>
          <a:prstGeom prst="rect">
            <a:avLst/>
          </a:prstGeom>
          <a:blipFill>
            <a:blip r:embed="rId4" cstate="print"/>
            <a:stretch>
              <a:fillRect/>
            </a:stretch>
          </a:blipFill>
        </p:spPr>
        <p:txBody>
          <a:bodyPr wrap="square" lIns="0" tIns="0" rIns="0" bIns="0" rtlCol="0"/>
          <a:lstStyle/>
          <a:p>
            <a:endParaRPr/>
          </a:p>
        </p:txBody>
      </p:sp>
      <p:sp>
        <p:nvSpPr>
          <p:cNvPr id="7" name="object 7"/>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8" name="Picture 7"/>
          <p:cNvPicPr>
            <a:picLocks noChangeAspect="1"/>
          </p:cNvPicPr>
          <p:nvPr/>
        </p:nvPicPr>
        <p:blipFill>
          <a:blip r:embed="rId5"/>
          <a:stretch>
            <a:fillRect/>
          </a:stretch>
        </p:blipFill>
        <p:spPr>
          <a:xfrm>
            <a:off x="3962400" y="6238576"/>
            <a:ext cx="917491" cy="955108"/>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1700" y="734060"/>
            <a:ext cx="6628765" cy="635635"/>
          </a:xfrm>
          <a:prstGeom prst="rect">
            <a:avLst/>
          </a:prstGeom>
        </p:spPr>
        <p:txBody>
          <a:bodyPr vert="horz" wrap="square" lIns="0" tIns="12700" rIns="0" bIns="0" rtlCol="0">
            <a:spAutoFit/>
          </a:bodyPr>
          <a:lstStyle/>
          <a:p>
            <a:pPr marL="12700">
              <a:lnSpc>
                <a:spcPct val="100000"/>
              </a:lnSpc>
              <a:spcBef>
                <a:spcPts val="100"/>
              </a:spcBef>
            </a:pPr>
            <a:r>
              <a:rPr spc="-80" dirty="0"/>
              <a:t>You </a:t>
            </a:r>
            <a:r>
              <a:rPr spc="-25" dirty="0"/>
              <a:t>have </a:t>
            </a:r>
            <a:r>
              <a:rPr spc="5" dirty="0"/>
              <a:t>numbers, </a:t>
            </a:r>
            <a:r>
              <a:rPr spc="-15" dirty="0"/>
              <a:t>now</a:t>
            </a:r>
            <a:r>
              <a:rPr dirty="0"/>
              <a:t> what?</a:t>
            </a:r>
          </a:p>
        </p:txBody>
      </p:sp>
      <p:sp>
        <p:nvSpPr>
          <p:cNvPr id="4" name="object 4"/>
          <p:cNvSpPr txBox="1"/>
          <p:nvPr/>
        </p:nvSpPr>
        <p:spPr>
          <a:xfrm>
            <a:off x="901700" y="1643126"/>
            <a:ext cx="7350125" cy="1122680"/>
          </a:xfrm>
          <a:prstGeom prst="rect">
            <a:avLst/>
          </a:prstGeom>
        </p:spPr>
        <p:txBody>
          <a:bodyPr vert="horz" wrap="square" lIns="0" tIns="12700" rIns="0" bIns="0" rtlCol="0">
            <a:spAutoFit/>
          </a:bodyPr>
          <a:lstStyle/>
          <a:p>
            <a:pPr marL="12700" marR="5080">
              <a:lnSpc>
                <a:spcPct val="100000"/>
              </a:lnSpc>
              <a:spcBef>
                <a:spcPts val="100"/>
              </a:spcBef>
            </a:pPr>
            <a:r>
              <a:rPr sz="2400" spc="-5" dirty="0">
                <a:latin typeface="Arial"/>
                <a:cs typeface="Arial"/>
              </a:rPr>
              <a:t>So, how do we arrive at </a:t>
            </a:r>
            <a:r>
              <a:rPr sz="2400" dirty="0">
                <a:latin typeface="Arial"/>
                <a:cs typeface="Arial"/>
              </a:rPr>
              <a:t>a </a:t>
            </a:r>
            <a:r>
              <a:rPr sz="2400" spc="-5" dirty="0">
                <a:latin typeface="Arial"/>
                <a:cs typeface="Arial"/>
              </a:rPr>
              <a:t>statement of uncertainty to  accompany the value? The </a:t>
            </a:r>
            <a:r>
              <a:rPr sz="2400" spc="-20" dirty="0">
                <a:latin typeface="Arial"/>
                <a:cs typeface="Arial"/>
              </a:rPr>
              <a:t>uncertainty, </a:t>
            </a:r>
            <a:r>
              <a:rPr sz="2400" spc="-5" dirty="0">
                <a:latin typeface="Arial"/>
                <a:cs typeface="Arial"/>
              </a:rPr>
              <a:t>which must be  quantitative, can be divided into two</a:t>
            </a:r>
            <a:r>
              <a:rPr sz="2400" spc="25" dirty="0">
                <a:latin typeface="Arial"/>
                <a:cs typeface="Arial"/>
              </a:rPr>
              <a:t> </a:t>
            </a:r>
            <a:r>
              <a:rPr sz="2400" spc="-5" dirty="0">
                <a:latin typeface="Arial"/>
                <a:cs typeface="Arial"/>
              </a:rPr>
              <a:t>categories.</a:t>
            </a:r>
            <a:endParaRPr sz="2400">
              <a:latin typeface="Arial"/>
              <a:cs typeface="Arial"/>
            </a:endParaRPr>
          </a:p>
        </p:txBody>
      </p:sp>
      <p:sp>
        <p:nvSpPr>
          <p:cNvPr id="5" name="object 5"/>
          <p:cNvSpPr/>
          <p:nvPr/>
        </p:nvSpPr>
        <p:spPr>
          <a:xfrm>
            <a:off x="1143000" y="3278885"/>
            <a:ext cx="1152144" cy="1645919"/>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1138427" y="3267455"/>
            <a:ext cx="1162050" cy="1664335"/>
          </a:xfrm>
          <a:custGeom>
            <a:avLst/>
            <a:gdLst/>
            <a:ahLst/>
            <a:cxnLst/>
            <a:rect l="l" t="t" r="r" b="b"/>
            <a:pathLst>
              <a:path w="1162050" h="1664335">
                <a:moveTo>
                  <a:pt x="581024" y="581025"/>
                </a:moveTo>
                <a:lnTo>
                  <a:pt x="0" y="0"/>
                </a:lnTo>
                <a:lnTo>
                  <a:pt x="0" y="1083564"/>
                </a:lnTo>
                <a:lnTo>
                  <a:pt x="1524" y="1085088"/>
                </a:lnTo>
                <a:lnTo>
                  <a:pt x="1524" y="14478"/>
                </a:lnTo>
                <a:lnTo>
                  <a:pt x="9906" y="11430"/>
                </a:lnTo>
                <a:lnTo>
                  <a:pt x="9906" y="22871"/>
                </a:lnTo>
                <a:lnTo>
                  <a:pt x="577596" y="591307"/>
                </a:lnTo>
                <a:lnTo>
                  <a:pt x="577596" y="584454"/>
                </a:lnTo>
                <a:lnTo>
                  <a:pt x="581024" y="581025"/>
                </a:lnTo>
                <a:close/>
              </a:path>
              <a:path w="1162050" h="1664335">
                <a:moveTo>
                  <a:pt x="9906" y="22871"/>
                </a:moveTo>
                <a:lnTo>
                  <a:pt x="9906" y="11430"/>
                </a:lnTo>
                <a:lnTo>
                  <a:pt x="1524" y="14478"/>
                </a:lnTo>
                <a:lnTo>
                  <a:pt x="9906" y="22871"/>
                </a:lnTo>
                <a:close/>
              </a:path>
              <a:path w="1162050" h="1664335">
                <a:moveTo>
                  <a:pt x="9906" y="1079754"/>
                </a:moveTo>
                <a:lnTo>
                  <a:pt x="9906" y="22871"/>
                </a:lnTo>
                <a:lnTo>
                  <a:pt x="1524" y="14478"/>
                </a:lnTo>
                <a:lnTo>
                  <a:pt x="1524" y="1085088"/>
                </a:lnTo>
                <a:lnTo>
                  <a:pt x="8381" y="1091945"/>
                </a:lnTo>
                <a:lnTo>
                  <a:pt x="8381" y="1078230"/>
                </a:lnTo>
                <a:lnTo>
                  <a:pt x="9906" y="1079754"/>
                </a:lnTo>
                <a:close/>
              </a:path>
              <a:path w="1162050" h="1664335">
                <a:moveTo>
                  <a:pt x="581025" y="1650872"/>
                </a:moveTo>
                <a:lnTo>
                  <a:pt x="8381" y="1078230"/>
                </a:lnTo>
                <a:lnTo>
                  <a:pt x="9906" y="1081278"/>
                </a:lnTo>
                <a:lnTo>
                  <a:pt x="9906" y="1093470"/>
                </a:lnTo>
                <a:lnTo>
                  <a:pt x="577596" y="1661159"/>
                </a:lnTo>
                <a:lnTo>
                  <a:pt x="577596" y="1654302"/>
                </a:lnTo>
                <a:lnTo>
                  <a:pt x="581025" y="1650872"/>
                </a:lnTo>
                <a:close/>
              </a:path>
              <a:path w="1162050" h="1664335">
                <a:moveTo>
                  <a:pt x="9906" y="1093470"/>
                </a:moveTo>
                <a:lnTo>
                  <a:pt x="9906" y="1081278"/>
                </a:lnTo>
                <a:lnTo>
                  <a:pt x="8381" y="1078230"/>
                </a:lnTo>
                <a:lnTo>
                  <a:pt x="8381" y="1091945"/>
                </a:lnTo>
                <a:lnTo>
                  <a:pt x="9906" y="1093470"/>
                </a:lnTo>
                <a:close/>
              </a:path>
              <a:path w="1162050" h="1664335">
                <a:moveTo>
                  <a:pt x="584454" y="584454"/>
                </a:moveTo>
                <a:lnTo>
                  <a:pt x="581024" y="581025"/>
                </a:lnTo>
                <a:lnTo>
                  <a:pt x="577596" y="584454"/>
                </a:lnTo>
                <a:lnTo>
                  <a:pt x="584454" y="584454"/>
                </a:lnTo>
                <a:close/>
              </a:path>
              <a:path w="1162050" h="1664335">
                <a:moveTo>
                  <a:pt x="584454" y="590549"/>
                </a:moveTo>
                <a:lnTo>
                  <a:pt x="584454" y="584454"/>
                </a:lnTo>
                <a:lnTo>
                  <a:pt x="577596" y="584454"/>
                </a:lnTo>
                <a:lnTo>
                  <a:pt x="577596" y="591307"/>
                </a:lnTo>
                <a:lnTo>
                  <a:pt x="580644" y="594360"/>
                </a:lnTo>
                <a:lnTo>
                  <a:pt x="584454" y="590549"/>
                </a:lnTo>
                <a:close/>
              </a:path>
              <a:path w="1162050" h="1664335">
                <a:moveTo>
                  <a:pt x="584454" y="1654302"/>
                </a:moveTo>
                <a:lnTo>
                  <a:pt x="581025" y="1650872"/>
                </a:lnTo>
                <a:lnTo>
                  <a:pt x="577596" y="1654302"/>
                </a:lnTo>
                <a:lnTo>
                  <a:pt x="584454" y="1654302"/>
                </a:lnTo>
                <a:close/>
              </a:path>
              <a:path w="1162050" h="1664335">
                <a:moveTo>
                  <a:pt x="584454" y="1660402"/>
                </a:moveTo>
                <a:lnTo>
                  <a:pt x="584454" y="1654302"/>
                </a:lnTo>
                <a:lnTo>
                  <a:pt x="577596" y="1654302"/>
                </a:lnTo>
                <a:lnTo>
                  <a:pt x="577596" y="1661159"/>
                </a:lnTo>
                <a:lnTo>
                  <a:pt x="580644" y="1664208"/>
                </a:lnTo>
                <a:lnTo>
                  <a:pt x="584454" y="1660402"/>
                </a:lnTo>
                <a:close/>
              </a:path>
              <a:path w="1162050" h="1664335">
                <a:moveTo>
                  <a:pt x="1162050" y="1083564"/>
                </a:moveTo>
                <a:lnTo>
                  <a:pt x="1162050" y="0"/>
                </a:lnTo>
                <a:lnTo>
                  <a:pt x="581024" y="581025"/>
                </a:lnTo>
                <a:lnTo>
                  <a:pt x="584454" y="584454"/>
                </a:lnTo>
                <a:lnTo>
                  <a:pt x="584454" y="590549"/>
                </a:lnTo>
                <a:lnTo>
                  <a:pt x="1152144" y="22860"/>
                </a:lnTo>
                <a:lnTo>
                  <a:pt x="1152144" y="11429"/>
                </a:lnTo>
                <a:lnTo>
                  <a:pt x="1160526" y="14478"/>
                </a:lnTo>
                <a:lnTo>
                  <a:pt x="1160526" y="1085086"/>
                </a:lnTo>
                <a:lnTo>
                  <a:pt x="1162050" y="1083564"/>
                </a:lnTo>
                <a:close/>
              </a:path>
              <a:path w="1162050" h="1664335">
                <a:moveTo>
                  <a:pt x="1153668" y="1078230"/>
                </a:moveTo>
                <a:lnTo>
                  <a:pt x="581025" y="1650872"/>
                </a:lnTo>
                <a:lnTo>
                  <a:pt x="584454" y="1654302"/>
                </a:lnTo>
                <a:lnTo>
                  <a:pt x="584454" y="1660402"/>
                </a:lnTo>
                <a:lnTo>
                  <a:pt x="1152144" y="1093457"/>
                </a:lnTo>
                <a:lnTo>
                  <a:pt x="1152144" y="1081278"/>
                </a:lnTo>
                <a:lnTo>
                  <a:pt x="1153668" y="1078230"/>
                </a:lnTo>
                <a:close/>
              </a:path>
              <a:path w="1162050" h="1664335">
                <a:moveTo>
                  <a:pt x="1160526" y="14478"/>
                </a:moveTo>
                <a:lnTo>
                  <a:pt x="1152144" y="11429"/>
                </a:lnTo>
                <a:lnTo>
                  <a:pt x="1152144" y="22860"/>
                </a:lnTo>
                <a:lnTo>
                  <a:pt x="1160526" y="14478"/>
                </a:lnTo>
                <a:close/>
              </a:path>
              <a:path w="1162050" h="1664335">
                <a:moveTo>
                  <a:pt x="1160526" y="1085086"/>
                </a:moveTo>
                <a:lnTo>
                  <a:pt x="1160526" y="14478"/>
                </a:lnTo>
                <a:lnTo>
                  <a:pt x="1152144" y="22860"/>
                </a:lnTo>
                <a:lnTo>
                  <a:pt x="1152144" y="1079754"/>
                </a:lnTo>
                <a:lnTo>
                  <a:pt x="1153668" y="1078230"/>
                </a:lnTo>
                <a:lnTo>
                  <a:pt x="1153668" y="1091935"/>
                </a:lnTo>
                <a:lnTo>
                  <a:pt x="1160526" y="1085086"/>
                </a:lnTo>
                <a:close/>
              </a:path>
              <a:path w="1162050" h="1664335">
                <a:moveTo>
                  <a:pt x="1153668" y="1091935"/>
                </a:moveTo>
                <a:lnTo>
                  <a:pt x="1153668" y="1078230"/>
                </a:lnTo>
                <a:lnTo>
                  <a:pt x="1152144" y="1081278"/>
                </a:lnTo>
                <a:lnTo>
                  <a:pt x="1152144" y="1093457"/>
                </a:lnTo>
                <a:lnTo>
                  <a:pt x="1153668" y="1091935"/>
                </a:lnTo>
                <a:close/>
              </a:path>
            </a:pathLst>
          </a:custGeom>
          <a:solidFill>
            <a:srgbClr val="4BACC6"/>
          </a:solidFill>
        </p:spPr>
        <p:txBody>
          <a:bodyPr wrap="square" lIns="0" tIns="0" rIns="0" bIns="0" rtlCol="0"/>
          <a:lstStyle/>
          <a:p>
            <a:endParaRPr/>
          </a:p>
        </p:txBody>
      </p:sp>
      <p:sp>
        <p:nvSpPr>
          <p:cNvPr id="7" name="object 7"/>
          <p:cNvSpPr txBox="1"/>
          <p:nvPr/>
        </p:nvSpPr>
        <p:spPr>
          <a:xfrm>
            <a:off x="1265936" y="3807205"/>
            <a:ext cx="906144" cy="933450"/>
          </a:xfrm>
          <a:prstGeom prst="rect">
            <a:avLst/>
          </a:prstGeom>
        </p:spPr>
        <p:txBody>
          <a:bodyPr vert="horz" wrap="square" lIns="0" tIns="82550" rIns="0" bIns="0" rtlCol="0">
            <a:spAutoFit/>
          </a:bodyPr>
          <a:lstStyle/>
          <a:p>
            <a:pPr marL="317500" marR="5080" indent="-305435">
              <a:lnSpc>
                <a:spcPts val="3310"/>
              </a:lnSpc>
              <a:spcBef>
                <a:spcPts val="650"/>
              </a:spcBef>
            </a:pPr>
            <a:r>
              <a:rPr sz="3200" spc="-180" dirty="0">
                <a:solidFill>
                  <a:srgbClr val="3E3E3E"/>
                </a:solidFill>
                <a:latin typeface="Arial"/>
                <a:cs typeface="Arial"/>
              </a:rPr>
              <a:t>T</a:t>
            </a:r>
            <a:r>
              <a:rPr sz="3200" spc="-5" dirty="0">
                <a:solidFill>
                  <a:srgbClr val="3E3E3E"/>
                </a:solidFill>
                <a:latin typeface="Arial"/>
                <a:cs typeface="Arial"/>
              </a:rPr>
              <a:t>y</a:t>
            </a:r>
            <a:r>
              <a:rPr sz="3200" spc="-10" dirty="0">
                <a:solidFill>
                  <a:srgbClr val="3E3E3E"/>
                </a:solidFill>
                <a:latin typeface="Arial"/>
                <a:cs typeface="Arial"/>
              </a:rPr>
              <a:t>pe  </a:t>
            </a:r>
            <a:r>
              <a:rPr sz="3200" spc="-5" dirty="0">
                <a:solidFill>
                  <a:srgbClr val="3E3E3E"/>
                </a:solidFill>
                <a:latin typeface="Arial"/>
                <a:cs typeface="Arial"/>
              </a:rPr>
              <a:t>A</a:t>
            </a:r>
            <a:endParaRPr sz="3200">
              <a:latin typeface="Arial"/>
              <a:cs typeface="Arial"/>
            </a:endParaRPr>
          </a:p>
        </p:txBody>
      </p:sp>
      <p:sp>
        <p:nvSpPr>
          <p:cNvPr id="8" name="object 8"/>
          <p:cNvSpPr/>
          <p:nvPr/>
        </p:nvSpPr>
        <p:spPr>
          <a:xfrm>
            <a:off x="2295144" y="3278885"/>
            <a:ext cx="6696456" cy="1070610"/>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2290572" y="3274314"/>
            <a:ext cx="6706870" cy="1080135"/>
          </a:xfrm>
          <a:custGeom>
            <a:avLst/>
            <a:gdLst/>
            <a:ahLst/>
            <a:cxnLst/>
            <a:rect l="l" t="t" r="r" b="b"/>
            <a:pathLst>
              <a:path w="6706870" h="1080135">
                <a:moveTo>
                  <a:pt x="6706361" y="896873"/>
                </a:moveTo>
                <a:lnTo>
                  <a:pt x="6706361" y="182879"/>
                </a:lnTo>
                <a:lnTo>
                  <a:pt x="6704837" y="163829"/>
                </a:lnTo>
                <a:lnTo>
                  <a:pt x="6695088" y="119597"/>
                </a:lnTo>
                <a:lnTo>
                  <a:pt x="6674688" y="80038"/>
                </a:lnTo>
                <a:lnTo>
                  <a:pt x="6645444" y="46724"/>
                </a:lnTo>
                <a:lnTo>
                  <a:pt x="6609164" y="21231"/>
                </a:lnTo>
                <a:lnTo>
                  <a:pt x="6567654" y="5132"/>
                </a:lnTo>
                <a:lnTo>
                  <a:pt x="6522719" y="0"/>
                </a:lnTo>
                <a:lnTo>
                  <a:pt x="2285" y="0"/>
                </a:lnTo>
                <a:lnTo>
                  <a:pt x="0" y="1524"/>
                </a:lnTo>
                <a:lnTo>
                  <a:pt x="0" y="1077468"/>
                </a:lnTo>
                <a:lnTo>
                  <a:pt x="2285" y="1079754"/>
                </a:lnTo>
                <a:lnTo>
                  <a:pt x="4571" y="1079754"/>
                </a:lnTo>
                <a:lnTo>
                  <a:pt x="4571" y="9144"/>
                </a:lnTo>
                <a:lnTo>
                  <a:pt x="9905" y="4572"/>
                </a:lnTo>
                <a:lnTo>
                  <a:pt x="9905" y="9144"/>
                </a:lnTo>
                <a:lnTo>
                  <a:pt x="6522719" y="9143"/>
                </a:lnTo>
                <a:lnTo>
                  <a:pt x="6574194" y="16928"/>
                </a:lnTo>
                <a:lnTo>
                  <a:pt x="6619615" y="38654"/>
                </a:lnTo>
                <a:lnTo>
                  <a:pt x="6656597" y="72109"/>
                </a:lnTo>
                <a:lnTo>
                  <a:pt x="6682752" y="115080"/>
                </a:lnTo>
                <a:lnTo>
                  <a:pt x="6695693" y="165353"/>
                </a:lnTo>
                <a:lnTo>
                  <a:pt x="6696456" y="174497"/>
                </a:lnTo>
                <a:lnTo>
                  <a:pt x="6696456" y="952861"/>
                </a:lnTo>
                <a:lnTo>
                  <a:pt x="6699586" y="945520"/>
                </a:lnTo>
                <a:lnTo>
                  <a:pt x="6706361" y="896873"/>
                </a:lnTo>
                <a:close/>
              </a:path>
              <a:path w="6706870" h="1080135">
                <a:moveTo>
                  <a:pt x="9905" y="9144"/>
                </a:moveTo>
                <a:lnTo>
                  <a:pt x="9905" y="4572"/>
                </a:lnTo>
                <a:lnTo>
                  <a:pt x="4571" y="9144"/>
                </a:lnTo>
                <a:lnTo>
                  <a:pt x="9905" y="9144"/>
                </a:lnTo>
                <a:close/>
              </a:path>
              <a:path w="6706870" h="1080135">
                <a:moveTo>
                  <a:pt x="9905" y="1070610"/>
                </a:moveTo>
                <a:lnTo>
                  <a:pt x="9905" y="9144"/>
                </a:lnTo>
                <a:lnTo>
                  <a:pt x="4571" y="9144"/>
                </a:lnTo>
                <a:lnTo>
                  <a:pt x="4571" y="1070610"/>
                </a:lnTo>
                <a:lnTo>
                  <a:pt x="9905" y="1070610"/>
                </a:lnTo>
                <a:close/>
              </a:path>
              <a:path w="6706870" h="1080135">
                <a:moveTo>
                  <a:pt x="6696456" y="952861"/>
                </a:moveTo>
                <a:lnTo>
                  <a:pt x="6696456" y="896873"/>
                </a:lnTo>
                <a:lnTo>
                  <a:pt x="6690368" y="942989"/>
                </a:lnTo>
                <a:lnTo>
                  <a:pt x="6672938" y="984337"/>
                </a:lnTo>
                <a:lnTo>
                  <a:pt x="6645811" y="1019346"/>
                </a:lnTo>
                <a:lnTo>
                  <a:pt x="6610635" y="1046443"/>
                </a:lnTo>
                <a:lnTo>
                  <a:pt x="6569055" y="1064055"/>
                </a:lnTo>
                <a:lnTo>
                  <a:pt x="6522719" y="1070609"/>
                </a:lnTo>
                <a:lnTo>
                  <a:pt x="4571" y="1070610"/>
                </a:lnTo>
                <a:lnTo>
                  <a:pt x="9905" y="1075182"/>
                </a:lnTo>
                <a:lnTo>
                  <a:pt x="9905" y="1079754"/>
                </a:lnTo>
                <a:lnTo>
                  <a:pt x="6522719" y="1079753"/>
                </a:lnTo>
                <a:lnTo>
                  <a:pt x="6571352" y="1073197"/>
                </a:lnTo>
                <a:lnTo>
                  <a:pt x="6615096" y="1054768"/>
                </a:lnTo>
                <a:lnTo>
                  <a:pt x="6652212" y="1026194"/>
                </a:lnTo>
                <a:lnTo>
                  <a:pt x="6680956" y="989202"/>
                </a:lnTo>
                <a:lnTo>
                  <a:pt x="6696456" y="952861"/>
                </a:lnTo>
                <a:close/>
              </a:path>
              <a:path w="6706870" h="1080135">
                <a:moveTo>
                  <a:pt x="9905" y="1079754"/>
                </a:moveTo>
                <a:lnTo>
                  <a:pt x="9905" y="1075182"/>
                </a:lnTo>
                <a:lnTo>
                  <a:pt x="4571" y="1070610"/>
                </a:lnTo>
                <a:lnTo>
                  <a:pt x="4571" y="1079754"/>
                </a:lnTo>
                <a:lnTo>
                  <a:pt x="9905" y="1079754"/>
                </a:lnTo>
                <a:close/>
              </a:path>
            </a:pathLst>
          </a:custGeom>
          <a:solidFill>
            <a:srgbClr val="4BACC6"/>
          </a:solidFill>
        </p:spPr>
        <p:txBody>
          <a:bodyPr wrap="square" lIns="0" tIns="0" rIns="0" bIns="0" rtlCol="0"/>
          <a:lstStyle/>
          <a:p>
            <a:endParaRPr/>
          </a:p>
        </p:txBody>
      </p:sp>
      <p:sp>
        <p:nvSpPr>
          <p:cNvPr id="10" name="object 10"/>
          <p:cNvSpPr txBox="1"/>
          <p:nvPr/>
        </p:nvSpPr>
        <p:spPr>
          <a:xfrm>
            <a:off x="2510282" y="3519169"/>
            <a:ext cx="6182360" cy="513080"/>
          </a:xfrm>
          <a:prstGeom prst="rect">
            <a:avLst/>
          </a:prstGeom>
        </p:spPr>
        <p:txBody>
          <a:bodyPr vert="horz" wrap="square" lIns="0" tIns="12065" rIns="0" bIns="0" rtlCol="0">
            <a:spAutoFit/>
          </a:bodyPr>
          <a:lstStyle/>
          <a:p>
            <a:pPr marL="297815" indent="-285115">
              <a:lnSpc>
                <a:spcPct val="100000"/>
              </a:lnSpc>
              <a:spcBef>
                <a:spcPts val="95"/>
              </a:spcBef>
              <a:buChar char="•"/>
              <a:tabLst>
                <a:tab pos="298450" algn="l"/>
              </a:tabLst>
            </a:pPr>
            <a:r>
              <a:rPr sz="3200" spc="-10" dirty="0">
                <a:solidFill>
                  <a:srgbClr val="3E3E3E"/>
                </a:solidFill>
                <a:latin typeface="Arial"/>
                <a:cs typeface="Arial"/>
              </a:rPr>
              <a:t>Evaluated </a:t>
            </a:r>
            <a:r>
              <a:rPr sz="3200" spc="-5" dirty="0">
                <a:solidFill>
                  <a:srgbClr val="3E3E3E"/>
                </a:solidFill>
                <a:latin typeface="Arial"/>
                <a:cs typeface="Arial"/>
              </a:rPr>
              <a:t>by </a:t>
            </a:r>
            <a:r>
              <a:rPr sz="3200" spc="-10" dirty="0">
                <a:solidFill>
                  <a:srgbClr val="3E3E3E"/>
                </a:solidFill>
                <a:latin typeface="Arial"/>
                <a:cs typeface="Arial"/>
              </a:rPr>
              <a:t>Statistical</a:t>
            </a:r>
            <a:r>
              <a:rPr sz="3200" spc="40" dirty="0">
                <a:solidFill>
                  <a:srgbClr val="3E3E3E"/>
                </a:solidFill>
                <a:latin typeface="Arial"/>
                <a:cs typeface="Arial"/>
              </a:rPr>
              <a:t> </a:t>
            </a:r>
            <a:r>
              <a:rPr sz="3200" spc="-10" dirty="0">
                <a:solidFill>
                  <a:srgbClr val="3E3E3E"/>
                </a:solidFill>
                <a:latin typeface="Arial"/>
                <a:cs typeface="Arial"/>
              </a:rPr>
              <a:t>Methods</a:t>
            </a:r>
            <a:endParaRPr sz="3200">
              <a:latin typeface="Arial"/>
              <a:cs typeface="Arial"/>
            </a:endParaRPr>
          </a:p>
        </p:txBody>
      </p:sp>
      <p:sp>
        <p:nvSpPr>
          <p:cNvPr id="11" name="object 11"/>
          <p:cNvSpPr/>
          <p:nvPr/>
        </p:nvSpPr>
        <p:spPr>
          <a:xfrm>
            <a:off x="1143000" y="4631435"/>
            <a:ext cx="1152144" cy="1645919"/>
          </a:xfrm>
          <a:prstGeom prst="rect">
            <a:avLst/>
          </a:prstGeom>
          <a:blipFill>
            <a:blip r:embed="rId5" cstate="print"/>
            <a:stretch>
              <a:fillRect/>
            </a:stretch>
          </a:blipFill>
        </p:spPr>
        <p:txBody>
          <a:bodyPr wrap="square" lIns="0" tIns="0" rIns="0" bIns="0" rtlCol="0"/>
          <a:lstStyle/>
          <a:p>
            <a:endParaRPr/>
          </a:p>
        </p:txBody>
      </p:sp>
      <p:sp>
        <p:nvSpPr>
          <p:cNvPr id="12" name="object 12"/>
          <p:cNvSpPr/>
          <p:nvPr/>
        </p:nvSpPr>
        <p:spPr>
          <a:xfrm>
            <a:off x="1138427" y="4619244"/>
            <a:ext cx="1162050" cy="1664335"/>
          </a:xfrm>
          <a:custGeom>
            <a:avLst/>
            <a:gdLst/>
            <a:ahLst/>
            <a:cxnLst/>
            <a:rect l="l" t="t" r="r" b="b"/>
            <a:pathLst>
              <a:path w="1162050" h="1664335">
                <a:moveTo>
                  <a:pt x="581024" y="581025"/>
                </a:moveTo>
                <a:lnTo>
                  <a:pt x="0" y="0"/>
                </a:lnTo>
                <a:lnTo>
                  <a:pt x="0" y="1083564"/>
                </a:lnTo>
                <a:lnTo>
                  <a:pt x="1524" y="1085088"/>
                </a:lnTo>
                <a:lnTo>
                  <a:pt x="1524" y="15240"/>
                </a:lnTo>
                <a:lnTo>
                  <a:pt x="9906" y="12192"/>
                </a:lnTo>
                <a:lnTo>
                  <a:pt x="9906" y="23622"/>
                </a:lnTo>
                <a:lnTo>
                  <a:pt x="577596" y="591311"/>
                </a:lnTo>
                <a:lnTo>
                  <a:pt x="577596" y="584454"/>
                </a:lnTo>
                <a:lnTo>
                  <a:pt x="581024" y="581025"/>
                </a:lnTo>
                <a:close/>
              </a:path>
              <a:path w="1162050" h="1664335">
                <a:moveTo>
                  <a:pt x="9906" y="23622"/>
                </a:moveTo>
                <a:lnTo>
                  <a:pt x="9906" y="12192"/>
                </a:lnTo>
                <a:lnTo>
                  <a:pt x="1524" y="15240"/>
                </a:lnTo>
                <a:lnTo>
                  <a:pt x="9906" y="23622"/>
                </a:lnTo>
                <a:close/>
              </a:path>
              <a:path w="1162050" h="1664335">
                <a:moveTo>
                  <a:pt x="9906" y="1079754"/>
                </a:moveTo>
                <a:lnTo>
                  <a:pt x="9906" y="23622"/>
                </a:lnTo>
                <a:lnTo>
                  <a:pt x="1524" y="15240"/>
                </a:lnTo>
                <a:lnTo>
                  <a:pt x="1524" y="1085088"/>
                </a:lnTo>
                <a:lnTo>
                  <a:pt x="8381" y="1091945"/>
                </a:lnTo>
                <a:lnTo>
                  <a:pt x="8381" y="1078230"/>
                </a:lnTo>
                <a:lnTo>
                  <a:pt x="9906" y="1079754"/>
                </a:lnTo>
                <a:close/>
              </a:path>
              <a:path w="1162050" h="1664335">
                <a:moveTo>
                  <a:pt x="581025" y="1650872"/>
                </a:moveTo>
                <a:lnTo>
                  <a:pt x="8381" y="1078230"/>
                </a:lnTo>
                <a:lnTo>
                  <a:pt x="9906" y="1082040"/>
                </a:lnTo>
                <a:lnTo>
                  <a:pt x="9906" y="1093470"/>
                </a:lnTo>
                <a:lnTo>
                  <a:pt x="577596" y="1661159"/>
                </a:lnTo>
                <a:lnTo>
                  <a:pt x="577596" y="1654302"/>
                </a:lnTo>
                <a:lnTo>
                  <a:pt x="581025" y="1650872"/>
                </a:lnTo>
                <a:close/>
              </a:path>
              <a:path w="1162050" h="1664335">
                <a:moveTo>
                  <a:pt x="9906" y="1093470"/>
                </a:moveTo>
                <a:lnTo>
                  <a:pt x="9906" y="1082040"/>
                </a:lnTo>
                <a:lnTo>
                  <a:pt x="8381" y="1078230"/>
                </a:lnTo>
                <a:lnTo>
                  <a:pt x="8381" y="1091945"/>
                </a:lnTo>
                <a:lnTo>
                  <a:pt x="9906" y="1093470"/>
                </a:lnTo>
                <a:close/>
              </a:path>
              <a:path w="1162050" h="1664335">
                <a:moveTo>
                  <a:pt x="584454" y="584454"/>
                </a:moveTo>
                <a:lnTo>
                  <a:pt x="581024" y="581025"/>
                </a:lnTo>
                <a:lnTo>
                  <a:pt x="577596" y="584454"/>
                </a:lnTo>
                <a:lnTo>
                  <a:pt x="584454" y="584454"/>
                </a:lnTo>
                <a:close/>
              </a:path>
              <a:path w="1162050" h="1664335">
                <a:moveTo>
                  <a:pt x="584454" y="590555"/>
                </a:moveTo>
                <a:lnTo>
                  <a:pt x="584454" y="584454"/>
                </a:lnTo>
                <a:lnTo>
                  <a:pt x="577596" y="584454"/>
                </a:lnTo>
                <a:lnTo>
                  <a:pt x="577596" y="591311"/>
                </a:lnTo>
                <a:lnTo>
                  <a:pt x="580644" y="594360"/>
                </a:lnTo>
                <a:lnTo>
                  <a:pt x="584454" y="590555"/>
                </a:lnTo>
                <a:close/>
              </a:path>
              <a:path w="1162050" h="1664335">
                <a:moveTo>
                  <a:pt x="584454" y="1654302"/>
                </a:moveTo>
                <a:lnTo>
                  <a:pt x="581025" y="1650872"/>
                </a:lnTo>
                <a:lnTo>
                  <a:pt x="577596" y="1654302"/>
                </a:lnTo>
                <a:lnTo>
                  <a:pt x="584454" y="1654302"/>
                </a:lnTo>
                <a:close/>
              </a:path>
              <a:path w="1162050" h="1664335">
                <a:moveTo>
                  <a:pt x="584454" y="1660402"/>
                </a:moveTo>
                <a:lnTo>
                  <a:pt x="584454" y="1654302"/>
                </a:lnTo>
                <a:lnTo>
                  <a:pt x="577596" y="1654302"/>
                </a:lnTo>
                <a:lnTo>
                  <a:pt x="577596" y="1661159"/>
                </a:lnTo>
                <a:lnTo>
                  <a:pt x="580644" y="1664208"/>
                </a:lnTo>
                <a:lnTo>
                  <a:pt x="584454" y="1660402"/>
                </a:lnTo>
                <a:close/>
              </a:path>
              <a:path w="1162050" h="1664335">
                <a:moveTo>
                  <a:pt x="1162050" y="1083564"/>
                </a:moveTo>
                <a:lnTo>
                  <a:pt x="1162050" y="0"/>
                </a:lnTo>
                <a:lnTo>
                  <a:pt x="581024" y="581025"/>
                </a:lnTo>
                <a:lnTo>
                  <a:pt x="584454" y="584454"/>
                </a:lnTo>
                <a:lnTo>
                  <a:pt x="584454" y="590555"/>
                </a:lnTo>
                <a:lnTo>
                  <a:pt x="1152144" y="23610"/>
                </a:lnTo>
                <a:lnTo>
                  <a:pt x="1152144" y="12191"/>
                </a:lnTo>
                <a:lnTo>
                  <a:pt x="1160526" y="15240"/>
                </a:lnTo>
                <a:lnTo>
                  <a:pt x="1160526" y="1085086"/>
                </a:lnTo>
                <a:lnTo>
                  <a:pt x="1162050" y="1083564"/>
                </a:lnTo>
                <a:close/>
              </a:path>
              <a:path w="1162050" h="1664335">
                <a:moveTo>
                  <a:pt x="1153668" y="1078230"/>
                </a:moveTo>
                <a:lnTo>
                  <a:pt x="581025" y="1650872"/>
                </a:lnTo>
                <a:lnTo>
                  <a:pt x="584454" y="1654302"/>
                </a:lnTo>
                <a:lnTo>
                  <a:pt x="584454" y="1660402"/>
                </a:lnTo>
                <a:lnTo>
                  <a:pt x="1152144" y="1093457"/>
                </a:lnTo>
                <a:lnTo>
                  <a:pt x="1152144" y="1082040"/>
                </a:lnTo>
                <a:lnTo>
                  <a:pt x="1153668" y="1078230"/>
                </a:lnTo>
                <a:close/>
              </a:path>
              <a:path w="1162050" h="1664335">
                <a:moveTo>
                  <a:pt x="1160526" y="15240"/>
                </a:moveTo>
                <a:lnTo>
                  <a:pt x="1152144" y="12191"/>
                </a:lnTo>
                <a:lnTo>
                  <a:pt x="1152144" y="23610"/>
                </a:lnTo>
                <a:lnTo>
                  <a:pt x="1160526" y="15240"/>
                </a:lnTo>
                <a:close/>
              </a:path>
              <a:path w="1162050" h="1664335">
                <a:moveTo>
                  <a:pt x="1160526" y="1085086"/>
                </a:moveTo>
                <a:lnTo>
                  <a:pt x="1160526" y="15240"/>
                </a:lnTo>
                <a:lnTo>
                  <a:pt x="1152144" y="23610"/>
                </a:lnTo>
                <a:lnTo>
                  <a:pt x="1152144" y="1079754"/>
                </a:lnTo>
                <a:lnTo>
                  <a:pt x="1153668" y="1078230"/>
                </a:lnTo>
                <a:lnTo>
                  <a:pt x="1153668" y="1091935"/>
                </a:lnTo>
                <a:lnTo>
                  <a:pt x="1160526" y="1085086"/>
                </a:lnTo>
                <a:close/>
              </a:path>
              <a:path w="1162050" h="1664335">
                <a:moveTo>
                  <a:pt x="1153668" y="1091935"/>
                </a:moveTo>
                <a:lnTo>
                  <a:pt x="1153668" y="1078230"/>
                </a:lnTo>
                <a:lnTo>
                  <a:pt x="1152144" y="1082040"/>
                </a:lnTo>
                <a:lnTo>
                  <a:pt x="1152144" y="1093457"/>
                </a:lnTo>
                <a:lnTo>
                  <a:pt x="1153668" y="1091935"/>
                </a:lnTo>
                <a:close/>
              </a:path>
            </a:pathLst>
          </a:custGeom>
          <a:solidFill>
            <a:srgbClr val="F79646"/>
          </a:solidFill>
        </p:spPr>
        <p:txBody>
          <a:bodyPr wrap="square" lIns="0" tIns="0" rIns="0" bIns="0" rtlCol="0"/>
          <a:lstStyle/>
          <a:p>
            <a:endParaRPr/>
          </a:p>
        </p:txBody>
      </p:sp>
      <p:sp>
        <p:nvSpPr>
          <p:cNvPr id="13" name="object 13"/>
          <p:cNvSpPr txBox="1"/>
          <p:nvPr/>
        </p:nvSpPr>
        <p:spPr>
          <a:xfrm>
            <a:off x="1265936" y="5158994"/>
            <a:ext cx="906144" cy="933450"/>
          </a:xfrm>
          <a:prstGeom prst="rect">
            <a:avLst/>
          </a:prstGeom>
        </p:spPr>
        <p:txBody>
          <a:bodyPr vert="horz" wrap="square" lIns="0" tIns="82550" rIns="0" bIns="0" rtlCol="0">
            <a:spAutoFit/>
          </a:bodyPr>
          <a:lstStyle/>
          <a:p>
            <a:pPr marL="317500" marR="5080" indent="-305435">
              <a:lnSpc>
                <a:spcPts val="3310"/>
              </a:lnSpc>
              <a:spcBef>
                <a:spcPts val="650"/>
              </a:spcBef>
            </a:pPr>
            <a:r>
              <a:rPr sz="3200" spc="-180" dirty="0">
                <a:solidFill>
                  <a:srgbClr val="3E3E3E"/>
                </a:solidFill>
                <a:latin typeface="Arial"/>
                <a:cs typeface="Arial"/>
              </a:rPr>
              <a:t>T</a:t>
            </a:r>
            <a:r>
              <a:rPr sz="3200" spc="-5" dirty="0">
                <a:solidFill>
                  <a:srgbClr val="3E3E3E"/>
                </a:solidFill>
                <a:latin typeface="Arial"/>
                <a:cs typeface="Arial"/>
              </a:rPr>
              <a:t>y</a:t>
            </a:r>
            <a:r>
              <a:rPr sz="3200" spc="-10" dirty="0">
                <a:solidFill>
                  <a:srgbClr val="3E3E3E"/>
                </a:solidFill>
                <a:latin typeface="Arial"/>
                <a:cs typeface="Arial"/>
              </a:rPr>
              <a:t>pe  </a:t>
            </a:r>
            <a:r>
              <a:rPr sz="3200" spc="-5" dirty="0">
                <a:solidFill>
                  <a:srgbClr val="3E3E3E"/>
                </a:solidFill>
                <a:latin typeface="Arial"/>
                <a:cs typeface="Arial"/>
              </a:rPr>
              <a:t>B</a:t>
            </a:r>
            <a:endParaRPr sz="3200">
              <a:latin typeface="Arial"/>
              <a:cs typeface="Arial"/>
            </a:endParaRPr>
          </a:p>
        </p:txBody>
      </p:sp>
      <p:sp>
        <p:nvSpPr>
          <p:cNvPr id="14" name="object 14"/>
          <p:cNvSpPr/>
          <p:nvPr/>
        </p:nvSpPr>
        <p:spPr>
          <a:xfrm>
            <a:off x="2295144" y="4631435"/>
            <a:ext cx="6696456" cy="1069848"/>
          </a:xfrm>
          <a:prstGeom prst="rect">
            <a:avLst/>
          </a:prstGeom>
          <a:blipFill>
            <a:blip r:embed="rId6" cstate="print"/>
            <a:stretch>
              <a:fillRect/>
            </a:stretch>
          </a:blipFill>
        </p:spPr>
        <p:txBody>
          <a:bodyPr wrap="square" lIns="0" tIns="0" rIns="0" bIns="0" rtlCol="0"/>
          <a:lstStyle/>
          <a:p>
            <a:endParaRPr/>
          </a:p>
        </p:txBody>
      </p:sp>
      <p:sp>
        <p:nvSpPr>
          <p:cNvPr id="15" name="object 15"/>
          <p:cNvSpPr/>
          <p:nvPr/>
        </p:nvSpPr>
        <p:spPr>
          <a:xfrm>
            <a:off x="2290572" y="4626102"/>
            <a:ext cx="6706870" cy="1080135"/>
          </a:xfrm>
          <a:custGeom>
            <a:avLst/>
            <a:gdLst/>
            <a:ahLst/>
            <a:cxnLst/>
            <a:rect l="l" t="t" r="r" b="b"/>
            <a:pathLst>
              <a:path w="6706870" h="1080135">
                <a:moveTo>
                  <a:pt x="6706361" y="896873"/>
                </a:moveTo>
                <a:lnTo>
                  <a:pt x="6706361" y="182879"/>
                </a:lnTo>
                <a:lnTo>
                  <a:pt x="6704837" y="164591"/>
                </a:lnTo>
                <a:lnTo>
                  <a:pt x="6695044" y="120158"/>
                </a:lnTo>
                <a:lnTo>
                  <a:pt x="6674750" y="80622"/>
                </a:lnTo>
                <a:lnTo>
                  <a:pt x="6645663" y="47410"/>
                </a:lnTo>
                <a:lnTo>
                  <a:pt x="6609492" y="21951"/>
                </a:lnTo>
                <a:lnTo>
                  <a:pt x="6567941" y="5671"/>
                </a:lnTo>
                <a:lnTo>
                  <a:pt x="6523482" y="95"/>
                </a:lnTo>
                <a:lnTo>
                  <a:pt x="2285" y="0"/>
                </a:lnTo>
                <a:lnTo>
                  <a:pt x="0" y="2286"/>
                </a:lnTo>
                <a:lnTo>
                  <a:pt x="0" y="1077468"/>
                </a:lnTo>
                <a:lnTo>
                  <a:pt x="2285" y="1079754"/>
                </a:lnTo>
                <a:lnTo>
                  <a:pt x="4571" y="1079754"/>
                </a:lnTo>
                <a:lnTo>
                  <a:pt x="4571" y="9906"/>
                </a:lnTo>
                <a:lnTo>
                  <a:pt x="9905" y="5334"/>
                </a:lnTo>
                <a:lnTo>
                  <a:pt x="9905" y="9906"/>
                </a:lnTo>
                <a:lnTo>
                  <a:pt x="6523482" y="10015"/>
                </a:lnTo>
                <a:lnTo>
                  <a:pt x="6573814" y="17215"/>
                </a:lnTo>
                <a:lnTo>
                  <a:pt x="6619261" y="38883"/>
                </a:lnTo>
                <a:lnTo>
                  <a:pt x="6656458" y="72441"/>
                </a:lnTo>
                <a:lnTo>
                  <a:pt x="6682803" y="115421"/>
                </a:lnTo>
                <a:lnTo>
                  <a:pt x="6695693" y="165353"/>
                </a:lnTo>
                <a:lnTo>
                  <a:pt x="6696456" y="174497"/>
                </a:lnTo>
                <a:lnTo>
                  <a:pt x="6696456" y="952831"/>
                </a:lnTo>
                <a:lnTo>
                  <a:pt x="6699633" y="945361"/>
                </a:lnTo>
                <a:lnTo>
                  <a:pt x="6706361" y="896873"/>
                </a:lnTo>
                <a:close/>
              </a:path>
              <a:path w="6706870" h="1080135">
                <a:moveTo>
                  <a:pt x="9905" y="9906"/>
                </a:moveTo>
                <a:lnTo>
                  <a:pt x="9905" y="5334"/>
                </a:lnTo>
                <a:lnTo>
                  <a:pt x="4571" y="9906"/>
                </a:lnTo>
                <a:lnTo>
                  <a:pt x="9905" y="9906"/>
                </a:lnTo>
                <a:close/>
              </a:path>
              <a:path w="6706870" h="1080135">
                <a:moveTo>
                  <a:pt x="9905" y="1069848"/>
                </a:moveTo>
                <a:lnTo>
                  <a:pt x="9905" y="9906"/>
                </a:lnTo>
                <a:lnTo>
                  <a:pt x="4571" y="9906"/>
                </a:lnTo>
                <a:lnTo>
                  <a:pt x="4571" y="1069848"/>
                </a:lnTo>
                <a:lnTo>
                  <a:pt x="9905" y="1069848"/>
                </a:lnTo>
                <a:close/>
              </a:path>
              <a:path w="6706870" h="1080135">
                <a:moveTo>
                  <a:pt x="6696456" y="952831"/>
                </a:moveTo>
                <a:lnTo>
                  <a:pt x="6696456" y="896873"/>
                </a:lnTo>
                <a:lnTo>
                  <a:pt x="6690563" y="942560"/>
                </a:lnTo>
                <a:lnTo>
                  <a:pt x="6672935" y="984058"/>
                </a:lnTo>
                <a:lnTo>
                  <a:pt x="6645454" y="1019451"/>
                </a:lnTo>
                <a:lnTo>
                  <a:pt x="6610002" y="1046824"/>
                </a:lnTo>
                <a:lnTo>
                  <a:pt x="6568463" y="1064261"/>
                </a:lnTo>
                <a:lnTo>
                  <a:pt x="6523482" y="1069754"/>
                </a:lnTo>
                <a:lnTo>
                  <a:pt x="4571" y="1069848"/>
                </a:lnTo>
                <a:lnTo>
                  <a:pt x="9905" y="1075182"/>
                </a:lnTo>
                <a:lnTo>
                  <a:pt x="9905" y="1079754"/>
                </a:lnTo>
                <a:lnTo>
                  <a:pt x="6523482" y="1079753"/>
                </a:lnTo>
                <a:lnTo>
                  <a:pt x="6571924" y="1073060"/>
                </a:lnTo>
                <a:lnTo>
                  <a:pt x="6615497" y="1054540"/>
                </a:lnTo>
                <a:lnTo>
                  <a:pt x="6652464" y="1025928"/>
                </a:lnTo>
                <a:lnTo>
                  <a:pt x="6681088" y="988957"/>
                </a:lnTo>
                <a:lnTo>
                  <a:pt x="6696456" y="952831"/>
                </a:lnTo>
                <a:close/>
              </a:path>
              <a:path w="6706870" h="1080135">
                <a:moveTo>
                  <a:pt x="9905" y="1079754"/>
                </a:moveTo>
                <a:lnTo>
                  <a:pt x="9905" y="1075182"/>
                </a:lnTo>
                <a:lnTo>
                  <a:pt x="4571" y="1069848"/>
                </a:lnTo>
                <a:lnTo>
                  <a:pt x="4571" y="1079754"/>
                </a:lnTo>
                <a:lnTo>
                  <a:pt x="9905" y="1079754"/>
                </a:lnTo>
                <a:close/>
              </a:path>
            </a:pathLst>
          </a:custGeom>
          <a:solidFill>
            <a:srgbClr val="F79646"/>
          </a:solidFill>
        </p:spPr>
        <p:txBody>
          <a:bodyPr wrap="square" lIns="0" tIns="0" rIns="0" bIns="0" rtlCol="0"/>
          <a:lstStyle/>
          <a:p>
            <a:endParaRPr/>
          </a:p>
        </p:txBody>
      </p:sp>
      <p:sp>
        <p:nvSpPr>
          <p:cNvPr id="16" name="object 16"/>
          <p:cNvSpPr txBox="1"/>
          <p:nvPr/>
        </p:nvSpPr>
        <p:spPr>
          <a:xfrm>
            <a:off x="2510282" y="4870958"/>
            <a:ext cx="5029835" cy="513080"/>
          </a:xfrm>
          <a:prstGeom prst="rect">
            <a:avLst/>
          </a:prstGeom>
        </p:spPr>
        <p:txBody>
          <a:bodyPr vert="horz" wrap="square" lIns="0" tIns="12065" rIns="0" bIns="0" rtlCol="0">
            <a:spAutoFit/>
          </a:bodyPr>
          <a:lstStyle/>
          <a:p>
            <a:pPr marL="297815" indent="-285115">
              <a:lnSpc>
                <a:spcPct val="100000"/>
              </a:lnSpc>
              <a:spcBef>
                <a:spcPts val="95"/>
              </a:spcBef>
              <a:buChar char="•"/>
              <a:tabLst>
                <a:tab pos="298450" algn="l"/>
              </a:tabLst>
            </a:pPr>
            <a:r>
              <a:rPr sz="3200" spc="-10" dirty="0">
                <a:solidFill>
                  <a:srgbClr val="3E3E3E"/>
                </a:solidFill>
                <a:latin typeface="Arial"/>
                <a:cs typeface="Arial"/>
              </a:rPr>
              <a:t>Evaluated </a:t>
            </a:r>
            <a:r>
              <a:rPr sz="3200" spc="-5" dirty="0">
                <a:solidFill>
                  <a:srgbClr val="3E3E3E"/>
                </a:solidFill>
                <a:latin typeface="Arial"/>
                <a:cs typeface="Arial"/>
              </a:rPr>
              <a:t>by other</a:t>
            </a:r>
            <a:r>
              <a:rPr sz="3200" spc="-15" dirty="0">
                <a:solidFill>
                  <a:srgbClr val="3E3E3E"/>
                </a:solidFill>
                <a:latin typeface="Arial"/>
                <a:cs typeface="Arial"/>
              </a:rPr>
              <a:t> </a:t>
            </a:r>
            <a:r>
              <a:rPr sz="3200" spc="-10" dirty="0">
                <a:solidFill>
                  <a:srgbClr val="3E3E3E"/>
                </a:solidFill>
                <a:latin typeface="Arial"/>
                <a:cs typeface="Arial"/>
              </a:rPr>
              <a:t>means</a:t>
            </a:r>
            <a:endParaRPr sz="3200">
              <a:latin typeface="Arial"/>
              <a:cs typeface="Arial"/>
            </a:endParaRPr>
          </a:p>
        </p:txBody>
      </p:sp>
      <p:sp>
        <p:nvSpPr>
          <p:cNvPr id="17" name="object 17"/>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18" name="Picture 17"/>
          <p:cNvPicPr>
            <a:picLocks noChangeAspect="1"/>
          </p:cNvPicPr>
          <p:nvPr/>
        </p:nvPicPr>
        <p:blipFill>
          <a:blip r:embed="rId7"/>
          <a:stretch>
            <a:fillRect/>
          </a:stretch>
        </p:blipFill>
        <p:spPr>
          <a:xfrm>
            <a:off x="3962400" y="6238576"/>
            <a:ext cx="917491" cy="95510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06017" y="6323838"/>
            <a:ext cx="965453" cy="66446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864361" y="734060"/>
            <a:ext cx="7640955" cy="635635"/>
          </a:xfrm>
          <a:prstGeom prst="rect">
            <a:avLst/>
          </a:prstGeom>
        </p:spPr>
        <p:txBody>
          <a:bodyPr vert="horz" wrap="square" lIns="0" tIns="12700" rIns="0" bIns="0" rtlCol="0">
            <a:spAutoFit/>
          </a:bodyPr>
          <a:lstStyle/>
          <a:p>
            <a:pPr marL="12700">
              <a:lnSpc>
                <a:spcPct val="100000"/>
              </a:lnSpc>
              <a:spcBef>
                <a:spcPts val="100"/>
              </a:spcBef>
            </a:pPr>
            <a:r>
              <a:rPr spc="-20" dirty="0"/>
              <a:t>Why </a:t>
            </a:r>
            <a:r>
              <a:rPr dirty="0"/>
              <a:t>ISO/IEC </a:t>
            </a:r>
            <a:r>
              <a:rPr spc="-50" dirty="0"/>
              <a:t>17025</a:t>
            </a:r>
            <a:r>
              <a:rPr spc="-40" dirty="0"/>
              <a:t> </a:t>
            </a:r>
            <a:r>
              <a:rPr spc="-10" dirty="0"/>
              <a:t>Accreditation?</a:t>
            </a:r>
          </a:p>
        </p:txBody>
      </p:sp>
      <p:sp>
        <p:nvSpPr>
          <p:cNvPr id="4" name="object 4"/>
          <p:cNvSpPr txBox="1"/>
          <p:nvPr/>
        </p:nvSpPr>
        <p:spPr>
          <a:xfrm>
            <a:off x="993902" y="1641601"/>
            <a:ext cx="3794125" cy="3123932"/>
          </a:xfrm>
          <a:prstGeom prst="rect">
            <a:avLst/>
          </a:prstGeom>
        </p:spPr>
        <p:txBody>
          <a:bodyPr vert="horz" wrap="square" lIns="0" tIns="71120" rIns="0" bIns="0" rtlCol="0">
            <a:spAutoFit/>
          </a:bodyPr>
          <a:lstStyle/>
          <a:p>
            <a:pPr marL="355600" marR="102235" indent="-342900">
              <a:lnSpc>
                <a:spcPts val="1920"/>
              </a:lnSpc>
              <a:spcBef>
                <a:spcPts val="560"/>
              </a:spcBef>
              <a:buChar char="•"/>
              <a:tabLst>
                <a:tab pos="354965" algn="l"/>
                <a:tab pos="355600" algn="l"/>
              </a:tabLst>
            </a:pPr>
            <a:r>
              <a:rPr sz="2000" spc="-5" dirty="0">
                <a:solidFill>
                  <a:srgbClr val="3E3E3E"/>
                </a:solidFill>
                <a:latin typeface="Arial"/>
                <a:cs typeface="Arial"/>
              </a:rPr>
              <a:t>Accreditation </a:t>
            </a:r>
            <a:r>
              <a:rPr sz="2000" spc="-10" dirty="0">
                <a:solidFill>
                  <a:srgbClr val="3E3E3E"/>
                </a:solidFill>
                <a:latin typeface="Arial"/>
                <a:cs typeface="Arial"/>
              </a:rPr>
              <a:t>provides </a:t>
            </a:r>
            <a:r>
              <a:rPr sz="2000" spc="-5" dirty="0">
                <a:solidFill>
                  <a:srgbClr val="3E3E3E"/>
                </a:solidFill>
                <a:latin typeface="Arial"/>
                <a:cs typeface="Arial"/>
              </a:rPr>
              <a:t>formal  recognition that laboratories  can </a:t>
            </a:r>
            <a:r>
              <a:rPr sz="2000" spc="-10" dirty="0">
                <a:solidFill>
                  <a:srgbClr val="3E3E3E"/>
                </a:solidFill>
                <a:latin typeface="Arial"/>
                <a:cs typeface="Arial"/>
              </a:rPr>
              <a:t>achieve </a:t>
            </a:r>
            <a:r>
              <a:rPr sz="2000" spc="-5" dirty="0">
                <a:solidFill>
                  <a:srgbClr val="3E3E3E"/>
                </a:solidFill>
                <a:latin typeface="Arial"/>
                <a:cs typeface="Arial"/>
              </a:rPr>
              <a:t>a level of </a:t>
            </a:r>
            <a:r>
              <a:rPr sz="2000" spc="-10" dirty="0">
                <a:solidFill>
                  <a:srgbClr val="3E3E3E"/>
                </a:solidFill>
                <a:latin typeface="Arial"/>
                <a:cs typeface="Arial"/>
              </a:rPr>
              <a:t>reliable  </a:t>
            </a:r>
            <a:r>
              <a:rPr sz="2000" spc="-5" dirty="0">
                <a:solidFill>
                  <a:srgbClr val="3E3E3E"/>
                </a:solidFill>
                <a:latin typeface="Arial"/>
                <a:cs typeface="Arial"/>
              </a:rPr>
              <a:t>testing and</a:t>
            </a:r>
            <a:r>
              <a:rPr sz="2000" spc="-15" dirty="0">
                <a:solidFill>
                  <a:srgbClr val="3E3E3E"/>
                </a:solidFill>
                <a:latin typeface="Arial"/>
                <a:cs typeface="Arial"/>
              </a:rPr>
              <a:t> </a:t>
            </a:r>
            <a:r>
              <a:rPr sz="2000" spc="-10" dirty="0">
                <a:solidFill>
                  <a:srgbClr val="3E3E3E"/>
                </a:solidFill>
                <a:latin typeface="Arial"/>
                <a:cs typeface="Arial"/>
              </a:rPr>
              <a:t>measurement.</a:t>
            </a:r>
            <a:endParaRPr sz="2000" dirty="0">
              <a:latin typeface="Arial"/>
              <a:cs typeface="Arial"/>
            </a:endParaRPr>
          </a:p>
          <a:p>
            <a:pPr marL="355600" marR="5080" indent="-342900">
              <a:lnSpc>
                <a:spcPts val="1920"/>
              </a:lnSpc>
              <a:spcBef>
                <a:spcPts val="480"/>
              </a:spcBef>
              <a:buChar char="•"/>
              <a:tabLst>
                <a:tab pos="354965" algn="l"/>
                <a:tab pos="355600" algn="l"/>
              </a:tabLst>
            </a:pPr>
            <a:r>
              <a:rPr sz="2000" spc="-10" dirty="0">
                <a:solidFill>
                  <a:srgbClr val="3E3E3E"/>
                </a:solidFill>
                <a:latin typeface="Arial"/>
                <a:cs typeface="Arial"/>
              </a:rPr>
              <a:t>Customers </a:t>
            </a:r>
            <a:r>
              <a:rPr sz="2000" spc="-5" dirty="0">
                <a:solidFill>
                  <a:srgbClr val="3E3E3E"/>
                </a:solidFill>
                <a:latin typeface="Arial"/>
                <a:cs typeface="Arial"/>
              </a:rPr>
              <a:t>are then able to  </a:t>
            </a:r>
            <a:r>
              <a:rPr sz="2000" spc="-10" dirty="0">
                <a:solidFill>
                  <a:srgbClr val="3E3E3E"/>
                </a:solidFill>
                <a:latin typeface="Arial"/>
                <a:cs typeface="Arial"/>
              </a:rPr>
              <a:t>identify </a:t>
            </a:r>
            <a:r>
              <a:rPr sz="2000" spc="-5" dirty="0">
                <a:solidFill>
                  <a:srgbClr val="3E3E3E"/>
                </a:solidFill>
                <a:latin typeface="Arial"/>
                <a:cs typeface="Arial"/>
              </a:rPr>
              <a:t>and select </a:t>
            </a:r>
            <a:r>
              <a:rPr sz="2000" spc="-10" dirty="0">
                <a:solidFill>
                  <a:srgbClr val="3E3E3E"/>
                </a:solidFill>
                <a:latin typeface="Arial"/>
                <a:cs typeface="Arial"/>
              </a:rPr>
              <a:t>laboratories  </a:t>
            </a:r>
            <a:r>
              <a:rPr sz="2000" spc="-5" dirty="0">
                <a:solidFill>
                  <a:srgbClr val="3E3E3E"/>
                </a:solidFill>
                <a:latin typeface="Arial"/>
                <a:cs typeface="Arial"/>
              </a:rPr>
              <a:t>that </a:t>
            </a:r>
            <a:r>
              <a:rPr sz="2000" spc="-10" dirty="0">
                <a:solidFill>
                  <a:srgbClr val="3E3E3E"/>
                </a:solidFill>
                <a:latin typeface="Arial"/>
                <a:cs typeface="Arial"/>
              </a:rPr>
              <a:t>produce services </a:t>
            </a:r>
            <a:r>
              <a:rPr sz="2000" spc="-5" dirty="0">
                <a:solidFill>
                  <a:srgbClr val="3E3E3E"/>
                </a:solidFill>
                <a:latin typeface="Arial"/>
                <a:cs typeface="Arial"/>
              </a:rPr>
              <a:t>to </a:t>
            </a:r>
            <a:r>
              <a:rPr sz="2000" spc="-10" dirty="0">
                <a:solidFill>
                  <a:srgbClr val="3E3E3E"/>
                </a:solidFill>
                <a:latin typeface="Arial"/>
                <a:cs typeface="Arial"/>
              </a:rPr>
              <a:t>meet  </a:t>
            </a:r>
            <a:r>
              <a:rPr sz="2000" spc="-5" dirty="0">
                <a:solidFill>
                  <a:srgbClr val="3E3E3E"/>
                </a:solidFill>
                <a:latin typeface="Arial"/>
                <a:cs typeface="Arial"/>
              </a:rPr>
              <a:t>their</a:t>
            </a:r>
            <a:r>
              <a:rPr sz="2000" spc="-10" dirty="0">
                <a:solidFill>
                  <a:srgbClr val="3E3E3E"/>
                </a:solidFill>
                <a:latin typeface="Arial"/>
                <a:cs typeface="Arial"/>
              </a:rPr>
              <a:t> needs.</a:t>
            </a:r>
            <a:endParaRPr sz="2000" dirty="0">
              <a:latin typeface="Arial"/>
              <a:cs typeface="Arial"/>
            </a:endParaRPr>
          </a:p>
          <a:p>
            <a:pPr marL="355600" marR="296545" indent="-342900">
              <a:lnSpc>
                <a:spcPts val="1920"/>
              </a:lnSpc>
              <a:spcBef>
                <a:spcPts val="480"/>
              </a:spcBef>
              <a:buChar char="•"/>
              <a:tabLst>
                <a:tab pos="354965" algn="l"/>
                <a:tab pos="355600" algn="l"/>
              </a:tabLst>
            </a:pPr>
            <a:r>
              <a:rPr lang="en-US" sz="2000" spc="-5" dirty="0" smtClean="0">
                <a:solidFill>
                  <a:srgbClr val="3E3E3E"/>
                </a:solidFill>
                <a:latin typeface="Arial"/>
                <a:cs typeface="Arial"/>
              </a:rPr>
              <a:t>It is</a:t>
            </a:r>
            <a:r>
              <a:rPr sz="2000" spc="-5" dirty="0" smtClean="0">
                <a:solidFill>
                  <a:srgbClr val="3E3E3E"/>
                </a:solidFill>
                <a:latin typeface="Arial"/>
                <a:cs typeface="Arial"/>
              </a:rPr>
              <a:t> </a:t>
            </a:r>
            <a:r>
              <a:rPr lang="en-US" sz="2000" spc="-5" dirty="0" smtClean="0">
                <a:solidFill>
                  <a:srgbClr val="3E3E3E"/>
                </a:solidFill>
                <a:latin typeface="Arial"/>
                <a:cs typeface="Arial"/>
              </a:rPr>
              <a:t>highly recommend</a:t>
            </a:r>
            <a:r>
              <a:rPr lang="en-US" sz="2000" spc="-10" dirty="0" smtClean="0">
                <a:solidFill>
                  <a:srgbClr val="3E3E3E"/>
                </a:solidFill>
                <a:latin typeface="Arial"/>
                <a:cs typeface="Arial"/>
              </a:rPr>
              <a:t>ed that</a:t>
            </a:r>
            <a:r>
              <a:rPr sz="2000" spc="-5" dirty="0" smtClean="0">
                <a:solidFill>
                  <a:srgbClr val="3E3E3E"/>
                </a:solidFill>
                <a:latin typeface="Arial"/>
                <a:cs typeface="Arial"/>
              </a:rPr>
              <a:t> </a:t>
            </a:r>
            <a:r>
              <a:rPr sz="2000" spc="-10" dirty="0">
                <a:solidFill>
                  <a:srgbClr val="3E3E3E"/>
                </a:solidFill>
                <a:latin typeface="Arial"/>
                <a:cs typeface="Arial"/>
              </a:rPr>
              <a:t>human </a:t>
            </a:r>
            <a:r>
              <a:rPr sz="2000" spc="-5" dirty="0">
                <a:solidFill>
                  <a:srgbClr val="3E3E3E"/>
                </a:solidFill>
                <a:latin typeface="Arial"/>
                <a:cs typeface="Arial"/>
              </a:rPr>
              <a:t>and </a:t>
            </a:r>
            <a:r>
              <a:rPr sz="2000" spc="-10" dirty="0">
                <a:solidFill>
                  <a:srgbClr val="3E3E3E"/>
                </a:solidFill>
                <a:latin typeface="Arial"/>
                <a:cs typeface="Arial"/>
              </a:rPr>
              <a:t>animal </a:t>
            </a:r>
            <a:r>
              <a:rPr sz="2000" spc="-5" dirty="0">
                <a:solidFill>
                  <a:srgbClr val="3E3E3E"/>
                </a:solidFill>
                <a:latin typeface="Arial"/>
                <a:cs typeface="Arial"/>
              </a:rPr>
              <a:t>food </a:t>
            </a:r>
            <a:r>
              <a:rPr sz="2000" spc="-5" dirty="0" smtClean="0">
                <a:solidFill>
                  <a:srgbClr val="3E3E3E"/>
                </a:solidFill>
                <a:latin typeface="Arial"/>
                <a:cs typeface="Arial"/>
              </a:rPr>
              <a:t>testing</a:t>
            </a:r>
            <a:r>
              <a:rPr lang="en-US" sz="2000" spc="-5" dirty="0" smtClean="0">
                <a:solidFill>
                  <a:srgbClr val="3E3E3E"/>
                </a:solidFill>
                <a:latin typeface="Arial"/>
                <a:cs typeface="Arial"/>
              </a:rPr>
              <a:t> laboratories become ISO/IEC 17025 accredited.</a:t>
            </a:r>
            <a:endParaRPr sz="2000" dirty="0">
              <a:latin typeface="Arial"/>
              <a:cs typeface="Arial"/>
            </a:endParaRPr>
          </a:p>
        </p:txBody>
      </p:sp>
      <p:sp>
        <p:nvSpPr>
          <p:cNvPr id="5" name="object 5"/>
          <p:cNvSpPr txBox="1"/>
          <p:nvPr/>
        </p:nvSpPr>
        <p:spPr>
          <a:xfrm>
            <a:off x="5184923" y="1641703"/>
            <a:ext cx="3831590" cy="2085975"/>
          </a:xfrm>
          <a:prstGeom prst="rect">
            <a:avLst/>
          </a:prstGeom>
        </p:spPr>
        <p:txBody>
          <a:bodyPr vert="horz" wrap="square" lIns="0" tIns="12065" rIns="0" bIns="0" rtlCol="0">
            <a:spAutoFit/>
          </a:bodyPr>
          <a:lstStyle/>
          <a:p>
            <a:pPr marL="354965" indent="-342265">
              <a:lnSpc>
                <a:spcPct val="100000"/>
              </a:lnSpc>
              <a:spcBef>
                <a:spcPts val="95"/>
              </a:spcBef>
              <a:buChar char="•"/>
              <a:tabLst>
                <a:tab pos="354965" algn="l"/>
                <a:tab pos="355600" algn="l"/>
              </a:tabLst>
            </a:pPr>
            <a:r>
              <a:rPr sz="2000" spc="-10" dirty="0">
                <a:solidFill>
                  <a:srgbClr val="3E3E3E"/>
                </a:solidFill>
                <a:latin typeface="Arial"/>
                <a:cs typeface="Arial"/>
              </a:rPr>
              <a:t>Becoming </a:t>
            </a:r>
            <a:r>
              <a:rPr sz="2000" spc="-5" dirty="0">
                <a:solidFill>
                  <a:srgbClr val="3E3E3E"/>
                </a:solidFill>
                <a:latin typeface="Arial"/>
                <a:cs typeface="Arial"/>
              </a:rPr>
              <a:t>ISO</a:t>
            </a:r>
            <a:r>
              <a:rPr sz="2000" spc="10" dirty="0">
                <a:solidFill>
                  <a:srgbClr val="3E3E3E"/>
                </a:solidFill>
                <a:latin typeface="Arial"/>
                <a:cs typeface="Arial"/>
              </a:rPr>
              <a:t> </a:t>
            </a:r>
            <a:r>
              <a:rPr sz="2000" spc="-10" dirty="0">
                <a:solidFill>
                  <a:srgbClr val="3E3E3E"/>
                </a:solidFill>
                <a:latin typeface="Arial"/>
                <a:cs typeface="Arial"/>
              </a:rPr>
              <a:t>compliant</a:t>
            </a:r>
            <a:endParaRPr sz="2000" dirty="0">
              <a:latin typeface="Arial"/>
              <a:cs typeface="Arial"/>
            </a:endParaRPr>
          </a:p>
          <a:p>
            <a:pPr marL="755015" marR="62865" lvl="1" indent="-285115">
              <a:lnSpc>
                <a:spcPct val="80200"/>
              </a:lnSpc>
              <a:spcBef>
                <a:spcPts val="475"/>
              </a:spcBef>
              <a:buFont typeface="Arial"/>
              <a:buChar char="–"/>
              <a:tabLst>
                <a:tab pos="755015" algn="l"/>
                <a:tab pos="755650" algn="l"/>
              </a:tabLst>
            </a:pPr>
            <a:r>
              <a:rPr sz="2000" i="1" spc="-5" dirty="0">
                <a:solidFill>
                  <a:srgbClr val="3E3E3E"/>
                </a:solidFill>
                <a:latin typeface="Arial"/>
                <a:cs typeface="Arial"/>
              </a:rPr>
              <a:t>“</a:t>
            </a:r>
            <a:r>
              <a:rPr sz="1800" i="1" spc="-5" dirty="0">
                <a:solidFill>
                  <a:srgbClr val="3E3E3E"/>
                </a:solidFill>
                <a:latin typeface="Arial"/>
                <a:cs typeface="Arial"/>
              </a:rPr>
              <a:t>General requirements </a:t>
            </a:r>
            <a:r>
              <a:rPr sz="1800" i="1" dirty="0">
                <a:solidFill>
                  <a:srgbClr val="3E3E3E"/>
                </a:solidFill>
                <a:latin typeface="Arial"/>
                <a:cs typeface="Arial"/>
              </a:rPr>
              <a:t>for the  </a:t>
            </a:r>
            <a:r>
              <a:rPr sz="1800" i="1" spc="-5" dirty="0">
                <a:solidFill>
                  <a:srgbClr val="3E3E3E"/>
                </a:solidFill>
                <a:latin typeface="Arial"/>
                <a:cs typeface="Arial"/>
              </a:rPr>
              <a:t>competence </a:t>
            </a:r>
            <a:r>
              <a:rPr sz="1800" i="1" dirty="0">
                <a:solidFill>
                  <a:srgbClr val="3E3E3E"/>
                </a:solidFill>
                <a:latin typeface="Arial"/>
                <a:cs typeface="Arial"/>
              </a:rPr>
              <a:t>of testing </a:t>
            </a:r>
            <a:r>
              <a:rPr sz="1800" i="1" spc="-5" dirty="0">
                <a:solidFill>
                  <a:srgbClr val="3E3E3E"/>
                </a:solidFill>
                <a:latin typeface="Arial"/>
                <a:cs typeface="Arial"/>
              </a:rPr>
              <a:t>and  calibration </a:t>
            </a:r>
            <a:r>
              <a:rPr sz="1800" i="1" dirty="0" smtClean="0">
                <a:solidFill>
                  <a:srgbClr val="3E3E3E"/>
                </a:solidFill>
                <a:latin typeface="Arial"/>
                <a:cs typeface="Arial"/>
              </a:rPr>
              <a:t>laboratories</a:t>
            </a:r>
            <a:r>
              <a:rPr sz="1800" i="1" dirty="0">
                <a:solidFill>
                  <a:srgbClr val="3E3E3E"/>
                </a:solidFill>
                <a:latin typeface="Arial"/>
                <a:cs typeface="Arial"/>
              </a:rPr>
              <a:t>”</a:t>
            </a:r>
            <a:r>
              <a:rPr sz="1800" b="1" dirty="0">
                <a:solidFill>
                  <a:srgbClr val="3E3E3E"/>
                </a:solidFill>
                <a:latin typeface="Arial"/>
                <a:cs typeface="Arial"/>
              </a:rPr>
              <a:t>,  </a:t>
            </a:r>
            <a:r>
              <a:rPr sz="1800" dirty="0">
                <a:solidFill>
                  <a:srgbClr val="3E3E3E"/>
                </a:solidFill>
                <a:latin typeface="Arial"/>
                <a:cs typeface="Arial"/>
              </a:rPr>
              <a:t>ISO/IEC</a:t>
            </a:r>
            <a:r>
              <a:rPr sz="1800" spc="-10" dirty="0">
                <a:solidFill>
                  <a:srgbClr val="3E3E3E"/>
                </a:solidFill>
                <a:latin typeface="Arial"/>
                <a:cs typeface="Arial"/>
              </a:rPr>
              <a:t> </a:t>
            </a:r>
            <a:r>
              <a:rPr sz="1800" spc="-5" dirty="0" smtClean="0">
                <a:solidFill>
                  <a:srgbClr val="3E3E3E"/>
                </a:solidFill>
                <a:latin typeface="Arial"/>
                <a:cs typeface="Arial"/>
              </a:rPr>
              <a:t>17025:2</a:t>
            </a:r>
            <a:r>
              <a:rPr lang="en-US" sz="1800" spc="-5" dirty="0" smtClean="0">
                <a:solidFill>
                  <a:srgbClr val="3E3E3E"/>
                </a:solidFill>
                <a:latin typeface="Arial"/>
                <a:cs typeface="Arial"/>
              </a:rPr>
              <a:t>017</a:t>
            </a:r>
            <a:r>
              <a:rPr sz="1800" spc="-5" dirty="0" smtClean="0">
                <a:solidFill>
                  <a:srgbClr val="3E3E3E"/>
                </a:solidFill>
                <a:latin typeface="Arial"/>
                <a:cs typeface="Arial"/>
              </a:rPr>
              <a:t>.</a:t>
            </a:r>
            <a:endParaRPr sz="1800" dirty="0">
              <a:latin typeface="Arial"/>
              <a:cs typeface="Arial"/>
            </a:endParaRPr>
          </a:p>
          <a:p>
            <a:pPr marL="1155065" marR="5080" lvl="2" indent="-228600">
              <a:lnSpc>
                <a:spcPts val="1920"/>
              </a:lnSpc>
              <a:spcBef>
                <a:spcPts val="459"/>
              </a:spcBef>
              <a:buChar char="•"/>
              <a:tabLst>
                <a:tab pos="1155065" algn="l"/>
                <a:tab pos="1155700" algn="l"/>
              </a:tabLst>
            </a:pPr>
            <a:r>
              <a:rPr sz="2000" spc="-10" dirty="0">
                <a:solidFill>
                  <a:srgbClr val="3E3E3E"/>
                </a:solidFill>
                <a:latin typeface="Arial"/>
                <a:cs typeface="Arial"/>
              </a:rPr>
              <a:t>Section </a:t>
            </a:r>
            <a:r>
              <a:rPr lang="en-US" sz="2000" spc="-10" dirty="0">
                <a:solidFill>
                  <a:srgbClr val="3E3E3E"/>
                </a:solidFill>
                <a:latin typeface="Arial"/>
                <a:cs typeface="Arial"/>
              </a:rPr>
              <a:t>7</a:t>
            </a:r>
            <a:r>
              <a:rPr sz="2000" spc="-10" dirty="0" smtClean="0">
                <a:solidFill>
                  <a:srgbClr val="3E3E3E"/>
                </a:solidFill>
                <a:latin typeface="Arial"/>
                <a:cs typeface="Arial"/>
              </a:rPr>
              <a:t>.6  </a:t>
            </a:r>
            <a:r>
              <a:rPr sz="2000" b="1" spc="-10" dirty="0">
                <a:solidFill>
                  <a:srgbClr val="3E3E3E"/>
                </a:solidFill>
                <a:latin typeface="Arial"/>
                <a:cs typeface="Arial"/>
              </a:rPr>
              <a:t>Estimation </a:t>
            </a:r>
            <a:r>
              <a:rPr sz="2000" b="1" spc="-5" dirty="0">
                <a:solidFill>
                  <a:srgbClr val="3E3E3E"/>
                </a:solidFill>
                <a:latin typeface="Arial"/>
                <a:cs typeface="Arial"/>
              </a:rPr>
              <a:t>of  </a:t>
            </a:r>
            <a:r>
              <a:rPr sz="2000" b="1" spc="-10" dirty="0">
                <a:solidFill>
                  <a:srgbClr val="3E3E3E"/>
                </a:solidFill>
                <a:latin typeface="Arial"/>
                <a:cs typeface="Arial"/>
              </a:rPr>
              <a:t>Analytical</a:t>
            </a:r>
            <a:r>
              <a:rPr sz="2000" b="1" spc="-15" dirty="0">
                <a:solidFill>
                  <a:srgbClr val="3E3E3E"/>
                </a:solidFill>
                <a:latin typeface="Arial"/>
                <a:cs typeface="Arial"/>
              </a:rPr>
              <a:t> </a:t>
            </a:r>
            <a:r>
              <a:rPr sz="2000" b="1" spc="-10" dirty="0">
                <a:solidFill>
                  <a:srgbClr val="3E3E3E"/>
                </a:solidFill>
                <a:latin typeface="Arial"/>
                <a:cs typeface="Arial"/>
              </a:rPr>
              <a:t>Uncertainty</a:t>
            </a:r>
            <a:endParaRPr sz="2000" dirty="0">
              <a:latin typeface="Arial"/>
              <a:cs typeface="Arial"/>
            </a:endParaRPr>
          </a:p>
        </p:txBody>
      </p:sp>
      <p:sp>
        <p:nvSpPr>
          <p:cNvPr id="6" name="object 6"/>
          <p:cNvSpPr/>
          <p:nvPr/>
        </p:nvSpPr>
        <p:spPr>
          <a:xfrm>
            <a:off x="5186934" y="4642103"/>
            <a:ext cx="1741932" cy="1746504"/>
          </a:xfrm>
          <a:prstGeom prst="rect">
            <a:avLst/>
          </a:prstGeom>
          <a:blipFill>
            <a:blip r:embed="rId3" cstate="print"/>
            <a:stretch>
              <a:fillRect/>
            </a:stretch>
          </a:blipFill>
        </p:spPr>
        <p:txBody>
          <a:bodyPr wrap="square" lIns="0" tIns="0" rIns="0" bIns="0" rtlCol="0"/>
          <a:lstStyle/>
          <a:p>
            <a:endParaRPr/>
          </a:p>
        </p:txBody>
      </p:sp>
      <p:sp>
        <p:nvSpPr>
          <p:cNvPr id="7" name="object 7"/>
          <p:cNvSpPr txBox="1"/>
          <p:nvPr/>
        </p:nvSpPr>
        <p:spPr>
          <a:xfrm>
            <a:off x="5490464" y="5075173"/>
            <a:ext cx="1136650" cy="845819"/>
          </a:xfrm>
          <a:prstGeom prst="rect">
            <a:avLst/>
          </a:prstGeom>
        </p:spPr>
        <p:txBody>
          <a:bodyPr vert="horz" wrap="square" lIns="0" tIns="12700" rIns="0" bIns="0" rtlCol="0">
            <a:spAutoFit/>
          </a:bodyPr>
          <a:lstStyle/>
          <a:p>
            <a:pPr marL="112395">
              <a:lnSpc>
                <a:spcPts val="1675"/>
              </a:lnSpc>
              <a:spcBef>
                <a:spcPts val="100"/>
              </a:spcBef>
            </a:pPr>
            <a:r>
              <a:rPr sz="1500" dirty="0">
                <a:solidFill>
                  <a:srgbClr val="3E3E3E"/>
                </a:solidFill>
                <a:latin typeface="Arial"/>
                <a:cs typeface="Arial"/>
              </a:rPr>
              <a:t>ISO</a:t>
            </a:r>
            <a:r>
              <a:rPr sz="1500" spc="-35" dirty="0">
                <a:solidFill>
                  <a:srgbClr val="3E3E3E"/>
                </a:solidFill>
                <a:latin typeface="Arial"/>
                <a:cs typeface="Arial"/>
              </a:rPr>
              <a:t> </a:t>
            </a:r>
            <a:r>
              <a:rPr sz="1500" spc="-5" dirty="0">
                <a:solidFill>
                  <a:srgbClr val="3E3E3E"/>
                </a:solidFill>
                <a:latin typeface="Arial"/>
                <a:cs typeface="Arial"/>
              </a:rPr>
              <a:t>17025</a:t>
            </a:r>
            <a:endParaRPr sz="1500">
              <a:latin typeface="Arial"/>
              <a:cs typeface="Arial"/>
            </a:endParaRPr>
          </a:p>
          <a:p>
            <a:pPr marL="12700" marR="5080" algn="ctr">
              <a:lnSpc>
                <a:spcPct val="86200"/>
              </a:lnSpc>
              <a:spcBef>
                <a:spcPts val="125"/>
              </a:spcBef>
            </a:pPr>
            <a:r>
              <a:rPr sz="1500" dirty="0">
                <a:solidFill>
                  <a:srgbClr val="3E3E3E"/>
                </a:solidFill>
                <a:latin typeface="Arial"/>
                <a:cs typeface="Arial"/>
              </a:rPr>
              <a:t>Quality  </a:t>
            </a:r>
            <a:r>
              <a:rPr sz="1500" spc="-5" dirty="0">
                <a:solidFill>
                  <a:srgbClr val="3E3E3E"/>
                </a:solidFill>
                <a:latin typeface="Arial"/>
                <a:cs typeface="Arial"/>
              </a:rPr>
              <a:t>Management  System</a:t>
            </a:r>
            <a:endParaRPr sz="1500">
              <a:latin typeface="Arial"/>
              <a:cs typeface="Arial"/>
            </a:endParaRPr>
          </a:p>
        </p:txBody>
      </p:sp>
      <p:sp>
        <p:nvSpPr>
          <p:cNvPr id="8" name="object 8"/>
          <p:cNvSpPr/>
          <p:nvPr/>
        </p:nvSpPr>
        <p:spPr>
          <a:xfrm>
            <a:off x="5618988" y="3947921"/>
            <a:ext cx="877824" cy="877824"/>
          </a:xfrm>
          <a:prstGeom prst="rect">
            <a:avLst/>
          </a:prstGeom>
          <a:blipFill>
            <a:blip r:embed="rId4" cstate="print"/>
            <a:stretch>
              <a:fillRect/>
            </a:stretch>
          </a:blipFill>
        </p:spPr>
        <p:txBody>
          <a:bodyPr wrap="square" lIns="0" tIns="0" rIns="0" bIns="0" rtlCol="0"/>
          <a:lstStyle/>
          <a:p>
            <a:endParaRPr/>
          </a:p>
        </p:txBody>
      </p:sp>
      <p:sp>
        <p:nvSpPr>
          <p:cNvPr id="9" name="object 9"/>
          <p:cNvSpPr txBox="1"/>
          <p:nvPr/>
        </p:nvSpPr>
        <p:spPr>
          <a:xfrm>
            <a:off x="5773928" y="4294885"/>
            <a:ext cx="569595" cy="162560"/>
          </a:xfrm>
          <a:prstGeom prst="rect">
            <a:avLst/>
          </a:prstGeom>
        </p:spPr>
        <p:txBody>
          <a:bodyPr vert="horz" wrap="square" lIns="0" tIns="12700" rIns="0" bIns="0" rtlCol="0">
            <a:spAutoFit/>
          </a:bodyPr>
          <a:lstStyle/>
          <a:p>
            <a:pPr marL="12700">
              <a:lnSpc>
                <a:spcPct val="100000"/>
              </a:lnSpc>
              <a:spcBef>
                <a:spcPts val="100"/>
              </a:spcBef>
            </a:pPr>
            <a:r>
              <a:rPr sz="900" spc="-5" dirty="0">
                <a:solidFill>
                  <a:srgbClr val="3E3E3E"/>
                </a:solidFill>
                <a:latin typeface="Arial"/>
                <a:cs typeface="Arial"/>
              </a:rPr>
              <a:t>Calibration</a:t>
            </a:r>
            <a:endParaRPr sz="900">
              <a:latin typeface="Arial"/>
              <a:cs typeface="Arial"/>
            </a:endParaRPr>
          </a:p>
        </p:txBody>
      </p:sp>
      <p:sp>
        <p:nvSpPr>
          <p:cNvPr id="10" name="object 10"/>
          <p:cNvSpPr/>
          <p:nvPr/>
        </p:nvSpPr>
        <p:spPr>
          <a:xfrm>
            <a:off x="6745223" y="5074920"/>
            <a:ext cx="882396" cy="881633"/>
          </a:xfrm>
          <a:prstGeom prst="rect">
            <a:avLst/>
          </a:prstGeom>
          <a:blipFill>
            <a:blip r:embed="rId5" cstate="print"/>
            <a:stretch>
              <a:fillRect/>
            </a:stretch>
          </a:blipFill>
        </p:spPr>
        <p:txBody>
          <a:bodyPr wrap="square" lIns="0" tIns="0" rIns="0" bIns="0" rtlCol="0"/>
          <a:lstStyle/>
          <a:p>
            <a:endParaRPr/>
          </a:p>
        </p:txBody>
      </p:sp>
      <p:sp>
        <p:nvSpPr>
          <p:cNvPr id="11" name="object 11"/>
          <p:cNvSpPr txBox="1"/>
          <p:nvPr/>
        </p:nvSpPr>
        <p:spPr>
          <a:xfrm>
            <a:off x="6924547" y="5423407"/>
            <a:ext cx="525780" cy="162560"/>
          </a:xfrm>
          <a:prstGeom prst="rect">
            <a:avLst/>
          </a:prstGeom>
        </p:spPr>
        <p:txBody>
          <a:bodyPr vert="horz" wrap="square" lIns="0" tIns="12700" rIns="0" bIns="0" rtlCol="0">
            <a:spAutoFit/>
          </a:bodyPr>
          <a:lstStyle/>
          <a:p>
            <a:pPr marL="12700">
              <a:lnSpc>
                <a:spcPct val="100000"/>
              </a:lnSpc>
              <a:spcBef>
                <a:spcPts val="100"/>
              </a:spcBef>
            </a:pPr>
            <a:r>
              <a:rPr sz="900" spc="-5" dirty="0">
                <a:solidFill>
                  <a:srgbClr val="3E3E3E"/>
                </a:solidFill>
                <a:latin typeface="Arial"/>
                <a:cs typeface="Arial"/>
              </a:rPr>
              <a:t>Validation</a:t>
            </a:r>
            <a:endParaRPr sz="900">
              <a:latin typeface="Arial"/>
              <a:cs typeface="Arial"/>
            </a:endParaRPr>
          </a:p>
        </p:txBody>
      </p:sp>
      <p:sp>
        <p:nvSpPr>
          <p:cNvPr id="12" name="object 12"/>
          <p:cNvSpPr/>
          <p:nvPr/>
        </p:nvSpPr>
        <p:spPr>
          <a:xfrm>
            <a:off x="5618988" y="6204965"/>
            <a:ext cx="877824" cy="877824"/>
          </a:xfrm>
          <a:prstGeom prst="rect">
            <a:avLst/>
          </a:prstGeom>
          <a:blipFill>
            <a:blip r:embed="rId6" cstate="print"/>
            <a:stretch>
              <a:fillRect/>
            </a:stretch>
          </a:blipFill>
        </p:spPr>
        <p:txBody>
          <a:bodyPr wrap="square" lIns="0" tIns="0" rIns="0" bIns="0" rtlCol="0"/>
          <a:lstStyle/>
          <a:p>
            <a:endParaRPr/>
          </a:p>
        </p:txBody>
      </p:sp>
      <p:sp>
        <p:nvSpPr>
          <p:cNvPr id="13" name="object 13"/>
          <p:cNvSpPr txBox="1"/>
          <p:nvPr/>
        </p:nvSpPr>
        <p:spPr>
          <a:xfrm>
            <a:off x="5764021" y="6551930"/>
            <a:ext cx="589915" cy="162560"/>
          </a:xfrm>
          <a:prstGeom prst="rect">
            <a:avLst/>
          </a:prstGeom>
        </p:spPr>
        <p:txBody>
          <a:bodyPr vert="horz" wrap="square" lIns="0" tIns="12700" rIns="0" bIns="0" rtlCol="0">
            <a:spAutoFit/>
          </a:bodyPr>
          <a:lstStyle/>
          <a:p>
            <a:pPr marL="12700">
              <a:lnSpc>
                <a:spcPct val="100000"/>
              </a:lnSpc>
              <a:spcBef>
                <a:spcPts val="100"/>
              </a:spcBef>
            </a:pPr>
            <a:r>
              <a:rPr sz="900" spc="-5" dirty="0">
                <a:solidFill>
                  <a:srgbClr val="3E3E3E"/>
                </a:solidFill>
                <a:latin typeface="Arial"/>
                <a:cs typeface="Arial"/>
              </a:rPr>
              <a:t>Verification</a:t>
            </a:r>
            <a:endParaRPr sz="900">
              <a:latin typeface="Arial"/>
              <a:cs typeface="Arial"/>
            </a:endParaRPr>
          </a:p>
        </p:txBody>
      </p:sp>
      <p:sp>
        <p:nvSpPr>
          <p:cNvPr id="14" name="object 14"/>
          <p:cNvSpPr/>
          <p:nvPr/>
        </p:nvSpPr>
        <p:spPr>
          <a:xfrm>
            <a:off x="4488179" y="5074920"/>
            <a:ext cx="882396" cy="881633"/>
          </a:xfrm>
          <a:prstGeom prst="rect">
            <a:avLst/>
          </a:prstGeom>
          <a:blipFill>
            <a:blip r:embed="rId7" cstate="print"/>
            <a:stretch>
              <a:fillRect/>
            </a:stretch>
          </a:blipFill>
        </p:spPr>
        <p:txBody>
          <a:bodyPr wrap="square" lIns="0" tIns="0" rIns="0" bIns="0" rtlCol="0"/>
          <a:lstStyle/>
          <a:p>
            <a:endParaRPr/>
          </a:p>
        </p:txBody>
      </p:sp>
      <p:sp>
        <p:nvSpPr>
          <p:cNvPr id="15" name="object 15"/>
          <p:cNvSpPr txBox="1"/>
          <p:nvPr/>
        </p:nvSpPr>
        <p:spPr>
          <a:xfrm>
            <a:off x="4629403" y="5423407"/>
            <a:ext cx="601980" cy="162560"/>
          </a:xfrm>
          <a:prstGeom prst="rect">
            <a:avLst/>
          </a:prstGeom>
        </p:spPr>
        <p:txBody>
          <a:bodyPr vert="horz" wrap="square" lIns="0" tIns="12700" rIns="0" bIns="0" rtlCol="0">
            <a:spAutoFit/>
          </a:bodyPr>
          <a:lstStyle/>
          <a:p>
            <a:pPr marL="12700">
              <a:lnSpc>
                <a:spcPct val="100000"/>
              </a:lnSpc>
              <a:spcBef>
                <a:spcPts val="100"/>
              </a:spcBef>
            </a:pPr>
            <a:r>
              <a:rPr sz="900" spc="-5" dirty="0">
                <a:solidFill>
                  <a:srgbClr val="3E3E3E"/>
                </a:solidFill>
                <a:latin typeface="Arial"/>
                <a:cs typeface="Arial"/>
              </a:rPr>
              <a:t>Uncertainty</a:t>
            </a:r>
            <a:endParaRPr sz="900">
              <a:latin typeface="Arial"/>
              <a:cs typeface="Arial"/>
            </a:endParaRPr>
          </a:p>
        </p:txBody>
      </p:sp>
      <p:sp>
        <p:nvSpPr>
          <p:cNvPr id="16" name="object 16"/>
          <p:cNvSpPr txBox="1"/>
          <p:nvPr/>
        </p:nvSpPr>
        <p:spPr>
          <a:xfrm>
            <a:off x="7204962" y="6746009"/>
            <a:ext cx="1859914" cy="198755"/>
          </a:xfrm>
          <a:prstGeom prst="rect">
            <a:avLst/>
          </a:prstGeom>
        </p:spPr>
        <p:txBody>
          <a:bodyPr vert="horz" wrap="square" lIns="0" tIns="0" rIns="0" bIns="0" rtlCol="0">
            <a:spAutoFit/>
          </a:bodyPr>
          <a:lstStyle/>
          <a:p>
            <a:pPr marL="12700">
              <a:lnSpc>
                <a:spcPct val="100000"/>
              </a:lnSpc>
            </a:pPr>
            <a:r>
              <a:rPr sz="1200" dirty="0">
                <a:solidFill>
                  <a:srgbClr val="00A0AF"/>
                </a:solidFill>
                <a:latin typeface="Franklin Gothic Medium"/>
                <a:cs typeface="Franklin Gothic Medium"/>
              </a:rPr>
              <a:t>QMS </a:t>
            </a:r>
            <a:r>
              <a:rPr sz="1200" spc="-5" dirty="0">
                <a:solidFill>
                  <a:srgbClr val="00A0AF"/>
                </a:solidFill>
                <a:latin typeface="Franklin Gothic Medium"/>
                <a:cs typeface="Franklin Gothic Medium"/>
              </a:rPr>
              <a:t>Quick </a:t>
            </a:r>
            <a:r>
              <a:rPr sz="1200" dirty="0">
                <a:solidFill>
                  <a:srgbClr val="00A0AF"/>
                </a:solidFill>
                <a:latin typeface="Franklin Gothic Medium"/>
                <a:cs typeface="Franklin Gothic Medium"/>
              </a:rPr>
              <a:t>Learning</a:t>
            </a:r>
            <a:r>
              <a:rPr sz="1200" spc="-70" dirty="0">
                <a:solidFill>
                  <a:srgbClr val="00A0AF"/>
                </a:solidFill>
                <a:latin typeface="Franklin Gothic Medium"/>
                <a:cs typeface="Franklin Gothic Medium"/>
              </a:rPr>
              <a:t> </a:t>
            </a:r>
            <a:r>
              <a:rPr sz="1200" spc="-5" dirty="0">
                <a:solidFill>
                  <a:srgbClr val="00A0AF"/>
                </a:solidFill>
                <a:latin typeface="Franklin Gothic Medium"/>
                <a:cs typeface="Franklin Gothic Medium"/>
              </a:rPr>
              <a:t>Activity</a:t>
            </a:r>
            <a:endParaRPr sz="1200">
              <a:latin typeface="Franklin Gothic Medium"/>
              <a:cs typeface="Franklin Gothic Medium"/>
            </a:endParaRPr>
          </a:p>
        </p:txBody>
      </p:sp>
      <p:pic>
        <p:nvPicPr>
          <p:cNvPr id="17" name="Picture 16"/>
          <p:cNvPicPr>
            <a:picLocks noChangeAspect="1"/>
          </p:cNvPicPr>
          <p:nvPr/>
        </p:nvPicPr>
        <p:blipFill>
          <a:blip r:embed="rId8"/>
          <a:stretch>
            <a:fillRect/>
          </a:stretch>
        </p:blipFill>
        <p:spPr>
          <a:xfrm>
            <a:off x="3962400" y="6238576"/>
            <a:ext cx="917491" cy="955108"/>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1700" y="735583"/>
            <a:ext cx="3649345" cy="574040"/>
          </a:xfrm>
          <a:prstGeom prst="rect">
            <a:avLst/>
          </a:prstGeom>
        </p:spPr>
        <p:txBody>
          <a:bodyPr vert="horz" wrap="square" lIns="0" tIns="12700" rIns="0" bIns="0" rtlCol="0">
            <a:spAutoFit/>
          </a:bodyPr>
          <a:lstStyle/>
          <a:p>
            <a:pPr marL="12700">
              <a:lnSpc>
                <a:spcPct val="100000"/>
              </a:lnSpc>
              <a:spcBef>
                <a:spcPts val="100"/>
              </a:spcBef>
            </a:pPr>
            <a:r>
              <a:rPr sz="3600" spc="5" dirty="0"/>
              <a:t>Uncertainty </a:t>
            </a:r>
            <a:r>
              <a:rPr sz="3600" spc="-55" dirty="0"/>
              <a:t>Type</a:t>
            </a:r>
            <a:r>
              <a:rPr sz="3600" spc="-95" dirty="0"/>
              <a:t> </a:t>
            </a:r>
            <a:r>
              <a:rPr sz="3600" dirty="0"/>
              <a:t>A</a:t>
            </a:r>
            <a:endParaRPr sz="3600"/>
          </a:p>
        </p:txBody>
      </p:sp>
      <p:sp>
        <p:nvSpPr>
          <p:cNvPr id="4" name="object 4"/>
          <p:cNvSpPr txBox="1"/>
          <p:nvPr/>
        </p:nvSpPr>
        <p:spPr>
          <a:xfrm>
            <a:off x="901700" y="1285748"/>
            <a:ext cx="7930515" cy="4853305"/>
          </a:xfrm>
          <a:prstGeom prst="rect">
            <a:avLst/>
          </a:prstGeom>
        </p:spPr>
        <p:txBody>
          <a:bodyPr vert="horz" wrap="square" lIns="0" tIns="12065" rIns="0" bIns="0" rtlCol="0">
            <a:spAutoFit/>
          </a:bodyPr>
          <a:lstStyle/>
          <a:p>
            <a:pPr marL="12700">
              <a:lnSpc>
                <a:spcPct val="100000"/>
              </a:lnSpc>
              <a:spcBef>
                <a:spcPts val="95"/>
              </a:spcBef>
            </a:pPr>
            <a:r>
              <a:rPr sz="3200" spc="-5" dirty="0">
                <a:solidFill>
                  <a:srgbClr val="00A0AF"/>
                </a:solidFill>
                <a:latin typeface="Franklin Gothic Medium"/>
                <a:cs typeface="Franklin Gothic Medium"/>
              </a:rPr>
              <a:t>Some Statistical </a:t>
            </a:r>
            <a:r>
              <a:rPr sz="3200" spc="-10" dirty="0">
                <a:solidFill>
                  <a:srgbClr val="00A0AF"/>
                </a:solidFill>
                <a:latin typeface="Franklin Gothic Medium"/>
                <a:cs typeface="Franklin Gothic Medium"/>
              </a:rPr>
              <a:t>Methods </a:t>
            </a:r>
            <a:r>
              <a:rPr sz="3200" spc="-65" dirty="0">
                <a:solidFill>
                  <a:srgbClr val="00A0AF"/>
                </a:solidFill>
                <a:latin typeface="Franklin Gothic Medium"/>
                <a:cs typeface="Franklin Gothic Medium"/>
              </a:rPr>
              <a:t>You </a:t>
            </a:r>
            <a:r>
              <a:rPr sz="3200" spc="-5" dirty="0">
                <a:solidFill>
                  <a:srgbClr val="00A0AF"/>
                </a:solidFill>
                <a:latin typeface="Franklin Gothic Medium"/>
                <a:cs typeface="Franklin Gothic Medium"/>
              </a:rPr>
              <a:t>can</a:t>
            </a:r>
            <a:r>
              <a:rPr sz="3200" spc="90" dirty="0">
                <a:solidFill>
                  <a:srgbClr val="00A0AF"/>
                </a:solidFill>
                <a:latin typeface="Franklin Gothic Medium"/>
                <a:cs typeface="Franklin Gothic Medium"/>
              </a:rPr>
              <a:t> </a:t>
            </a:r>
            <a:r>
              <a:rPr sz="3200" spc="-5" dirty="0">
                <a:solidFill>
                  <a:srgbClr val="00A0AF"/>
                </a:solidFill>
                <a:latin typeface="Franklin Gothic Medium"/>
                <a:cs typeface="Franklin Gothic Medium"/>
              </a:rPr>
              <a:t>Use:</a:t>
            </a:r>
            <a:endParaRPr sz="3200">
              <a:latin typeface="Franklin Gothic Medium"/>
              <a:cs typeface="Franklin Gothic Medium"/>
            </a:endParaRPr>
          </a:p>
          <a:p>
            <a:pPr marL="2885440" marR="5080" indent="-342900">
              <a:lnSpc>
                <a:spcPct val="100000"/>
              </a:lnSpc>
              <a:spcBef>
                <a:spcPts val="2425"/>
              </a:spcBef>
              <a:buChar char="•"/>
              <a:tabLst>
                <a:tab pos="2884805" algn="l"/>
                <a:tab pos="2885440" algn="l"/>
              </a:tabLst>
            </a:pPr>
            <a:r>
              <a:rPr sz="2600" spc="-5" dirty="0">
                <a:solidFill>
                  <a:srgbClr val="3E3E3E"/>
                </a:solidFill>
                <a:latin typeface="Arial"/>
                <a:cs typeface="Arial"/>
              </a:rPr>
              <a:t>Calculate the standard </a:t>
            </a:r>
            <a:r>
              <a:rPr sz="2600" spc="-10" dirty="0">
                <a:solidFill>
                  <a:srgbClr val="3E3E3E"/>
                </a:solidFill>
                <a:latin typeface="Arial"/>
                <a:cs typeface="Arial"/>
              </a:rPr>
              <a:t>deviation  </a:t>
            </a:r>
            <a:r>
              <a:rPr sz="2600" spc="-5" dirty="0">
                <a:solidFill>
                  <a:srgbClr val="3E3E3E"/>
                </a:solidFill>
                <a:latin typeface="Arial"/>
                <a:cs typeface="Arial"/>
              </a:rPr>
              <a:t>(SD) of the mean (most commonly  used),</a:t>
            </a:r>
            <a:endParaRPr sz="2600">
              <a:latin typeface="Arial"/>
              <a:cs typeface="Arial"/>
            </a:endParaRPr>
          </a:p>
          <a:p>
            <a:pPr marL="2885440" marR="19050" indent="-342900">
              <a:lnSpc>
                <a:spcPct val="100000"/>
              </a:lnSpc>
              <a:spcBef>
                <a:spcPts val="1225"/>
              </a:spcBef>
              <a:buChar char="•"/>
              <a:tabLst>
                <a:tab pos="2884805" algn="l"/>
                <a:tab pos="2885440" algn="l"/>
              </a:tabLst>
            </a:pPr>
            <a:r>
              <a:rPr sz="2600" spc="-5" dirty="0">
                <a:solidFill>
                  <a:srgbClr val="3E3E3E"/>
                </a:solidFill>
                <a:latin typeface="Arial"/>
                <a:cs typeface="Arial"/>
              </a:rPr>
              <a:t>Using the method of least squares  to fit a curve to data to estimate  parameters of the curve &amp; their  standard</a:t>
            </a:r>
            <a:r>
              <a:rPr sz="2600" spc="15" dirty="0">
                <a:solidFill>
                  <a:srgbClr val="3E3E3E"/>
                </a:solidFill>
                <a:latin typeface="Arial"/>
                <a:cs typeface="Arial"/>
              </a:rPr>
              <a:t> </a:t>
            </a:r>
            <a:r>
              <a:rPr sz="2600" spc="-5" dirty="0">
                <a:solidFill>
                  <a:srgbClr val="3E3E3E"/>
                </a:solidFill>
                <a:latin typeface="Arial"/>
                <a:cs typeface="Arial"/>
              </a:rPr>
              <a:t>deviations,</a:t>
            </a:r>
            <a:endParaRPr sz="2600">
              <a:latin typeface="Arial"/>
              <a:cs typeface="Arial"/>
            </a:endParaRPr>
          </a:p>
          <a:p>
            <a:pPr marL="2884805" indent="-342265">
              <a:lnSpc>
                <a:spcPct val="100000"/>
              </a:lnSpc>
              <a:spcBef>
                <a:spcPts val="1225"/>
              </a:spcBef>
              <a:buChar char="•"/>
              <a:tabLst>
                <a:tab pos="2884805" algn="l"/>
                <a:tab pos="2885440" algn="l"/>
              </a:tabLst>
            </a:pPr>
            <a:r>
              <a:rPr sz="2600" spc="-5" dirty="0">
                <a:solidFill>
                  <a:srgbClr val="3E3E3E"/>
                </a:solidFill>
                <a:latin typeface="Arial"/>
                <a:cs typeface="Arial"/>
              </a:rPr>
              <a:t>Analysis of </a:t>
            </a:r>
            <a:r>
              <a:rPr sz="2600" spc="-30" dirty="0">
                <a:solidFill>
                  <a:srgbClr val="3E3E3E"/>
                </a:solidFill>
                <a:latin typeface="Arial"/>
                <a:cs typeface="Arial"/>
              </a:rPr>
              <a:t>Variation (ANOVA),</a:t>
            </a:r>
            <a:r>
              <a:rPr sz="2600" spc="95" dirty="0">
                <a:solidFill>
                  <a:srgbClr val="3E3E3E"/>
                </a:solidFill>
                <a:latin typeface="Arial"/>
                <a:cs typeface="Arial"/>
              </a:rPr>
              <a:t> </a:t>
            </a:r>
            <a:r>
              <a:rPr sz="2600" spc="-5" dirty="0">
                <a:solidFill>
                  <a:srgbClr val="3E3E3E"/>
                </a:solidFill>
                <a:latin typeface="Arial"/>
                <a:cs typeface="Arial"/>
              </a:rPr>
              <a:t>or</a:t>
            </a:r>
            <a:endParaRPr sz="2600">
              <a:latin typeface="Arial"/>
              <a:cs typeface="Arial"/>
            </a:endParaRPr>
          </a:p>
          <a:p>
            <a:pPr marL="2884805" indent="-342265">
              <a:lnSpc>
                <a:spcPct val="100000"/>
              </a:lnSpc>
              <a:spcBef>
                <a:spcPts val="1225"/>
              </a:spcBef>
              <a:buChar char="•"/>
              <a:tabLst>
                <a:tab pos="2884805" algn="l"/>
                <a:tab pos="2885440" algn="l"/>
              </a:tabLst>
            </a:pPr>
            <a:r>
              <a:rPr sz="2600" spc="-5" dirty="0">
                <a:solidFill>
                  <a:srgbClr val="3E3E3E"/>
                </a:solidFill>
                <a:latin typeface="Arial"/>
                <a:cs typeface="Arial"/>
              </a:rPr>
              <a:t>Correlation</a:t>
            </a:r>
            <a:r>
              <a:rPr sz="2600" spc="10" dirty="0">
                <a:solidFill>
                  <a:srgbClr val="3E3E3E"/>
                </a:solidFill>
                <a:latin typeface="Arial"/>
                <a:cs typeface="Arial"/>
              </a:rPr>
              <a:t> </a:t>
            </a:r>
            <a:r>
              <a:rPr sz="2600" spc="-5" dirty="0">
                <a:solidFill>
                  <a:srgbClr val="3E3E3E"/>
                </a:solidFill>
                <a:latin typeface="Arial"/>
                <a:cs typeface="Arial"/>
              </a:rPr>
              <a:t>coefficients.</a:t>
            </a:r>
            <a:endParaRPr sz="2600">
              <a:latin typeface="Arial"/>
              <a:cs typeface="Arial"/>
            </a:endParaRPr>
          </a:p>
        </p:txBody>
      </p:sp>
      <p:sp>
        <p:nvSpPr>
          <p:cNvPr id="5" name="object 5"/>
          <p:cNvSpPr/>
          <p:nvPr/>
        </p:nvSpPr>
        <p:spPr>
          <a:xfrm>
            <a:off x="914400" y="2476500"/>
            <a:ext cx="1981200" cy="3505961"/>
          </a:xfrm>
          <a:prstGeom prst="rect">
            <a:avLst/>
          </a:prstGeom>
          <a:blipFill>
            <a:blip r:embed="rId3" cstate="print"/>
            <a:stretch>
              <a:fillRect/>
            </a:stretch>
          </a:blipFill>
        </p:spPr>
        <p:txBody>
          <a:bodyPr wrap="square" lIns="0" tIns="0" rIns="0" bIns="0" rtlCol="0"/>
          <a:lstStyle/>
          <a:p>
            <a:endParaRPr/>
          </a:p>
        </p:txBody>
      </p:sp>
      <p:sp>
        <p:nvSpPr>
          <p:cNvPr id="6" name="object 6"/>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7" name="Picture 6"/>
          <p:cNvPicPr>
            <a:picLocks noChangeAspect="1"/>
          </p:cNvPicPr>
          <p:nvPr/>
        </p:nvPicPr>
        <p:blipFill>
          <a:blip r:embed="rId4"/>
          <a:stretch>
            <a:fillRect/>
          </a:stretch>
        </p:blipFill>
        <p:spPr>
          <a:xfrm>
            <a:off x="3962400" y="6238576"/>
            <a:ext cx="917491" cy="955108"/>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981200" y="571856"/>
            <a:ext cx="5556402" cy="2372511"/>
          </a:xfrm>
          <a:prstGeom prst="rect">
            <a:avLst/>
          </a:prstGeom>
          <a:blipFill>
            <a:blip r:embed="rId2" cstate="print"/>
            <a:stretch>
              <a:fillRect/>
            </a:stretch>
          </a:blipFill>
        </p:spPr>
        <p:txBody>
          <a:bodyPr wrap="square" lIns="0" tIns="0" rIns="0" bIns="0" rtlCol="0"/>
          <a:lstStyle/>
          <a:p>
            <a:endParaRPr/>
          </a:p>
        </p:txBody>
      </p:sp>
      <p:sp>
        <p:nvSpPr>
          <p:cNvPr id="3" name="object 3"/>
          <p:cNvSpPr txBox="1"/>
          <p:nvPr/>
        </p:nvSpPr>
        <p:spPr>
          <a:xfrm>
            <a:off x="993139" y="3086354"/>
            <a:ext cx="7907655" cy="3322320"/>
          </a:xfrm>
          <a:prstGeom prst="rect">
            <a:avLst/>
          </a:prstGeom>
        </p:spPr>
        <p:txBody>
          <a:bodyPr vert="horz" wrap="square" lIns="0" tIns="80010" rIns="0" bIns="0" rtlCol="0">
            <a:spAutoFit/>
          </a:bodyPr>
          <a:lstStyle/>
          <a:p>
            <a:pPr marL="355600" marR="239395" indent="-342900">
              <a:lnSpc>
                <a:spcPct val="80000"/>
              </a:lnSpc>
              <a:spcBef>
                <a:spcPts val="630"/>
              </a:spcBef>
              <a:buChar char="•"/>
              <a:tabLst>
                <a:tab pos="354965" algn="l"/>
                <a:tab pos="355600" algn="l"/>
              </a:tabLst>
            </a:pPr>
            <a:r>
              <a:rPr sz="2200" spc="-5" dirty="0">
                <a:solidFill>
                  <a:srgbClr val="3E3E3E"/>
                </a:solidFill>
                <a:latin typeface="Arial"/>
                <a:cs typeface="Arial"/>
              </a:rPr>
              <a:t>The </a:t>
            </a:r>
            <a:r>
              <a:rPr sz="2200" dirty="0">
                <a:solidFill>
                  <a:srgbClr val="3E3E3E"/>
                </a:solidFill>
                <a:latin typeface="Arial"/>
                <a:cs typeface="Arial"/>
              </a:rPr>
              <a:t>SD </a:t>
            </a:r>
            <a:r>
              <a:rPr sz="2200" spc="-5" dirty="0">
                <a:solidFill>
                  <a:srgbClr val="3E3E3E"/>
                </a:solidFill>
                <a:latin typeface="Arial"/>
                <a:cs typeface="Arial"/>
              </a:rPr>
              <a:t>is not </a:t>
            </a:r>
            <a:r>
              <a:rPr sz="2200" dirty="0">
                <a:solidFill>
                  <a:srgbClr val="3E3E3E"/>
                </a:solidFill>
                <a:latin typeface="Arial"/>
                <a:cs typeface="Arial"/>
              </a:rPr>
              <a:t>the same </a:t>
            </a:r>
            <a:r>
              <a:rPr sz="2200" spc="-5" dirty="0">
                <a:solidFill>
                  <a:srgbClr val="3E3E3E"/>
                </a:solidFill>
                <a:latin typeface="Arial"/>
                <a:cs typeface="Arial"/>
              </a:rPr>
              <a:t>as </a:t>
            </a:r>
            <a:r>
              <a:rPr sz="2200" dirty="0">
                <a:solidFill>
                  <a:srgbClr val="3E3E3E"/>
                </a:solidFill>
                <a:latin typeface="Arial"/>
                <a:cs typeface="Arial"/>
              </a:rPr>
              <a:t>the range. </a:t>
            </a:r>
            <a:r>
              <a:rPr sz="2200" spc="-5" dirty="0">
                <a:solidFill>
                  <a:srgbClr val="3E3E3E"/>
                </a:solidFill>
                <a:latin typeface="Arial"/>
                <a:cs typeface="Arial"/>
              </a:rPr>
              <a:t>Range </a:t>
            </a:r>
            <a:r>
              <a:rPr sz="2200" dirty="0">
                <a:solidFill>
                  <a:srgbClr val="3E3E3E"/>
                </a:solidFill>
                <a:latin typeface="Arial"/>
                <a:cs typeface="Arial"/>
              </a:rPr>
              <a:t>tells </a:t>
            </a:r>
            <a:r>
              <a:rPr sz="2200" spc="-5" dirty="0">
                <a:solidFill>
                  <a:srgbClr val="3E3E3E"/>
                </a:solidFill>
                <a:latin typeface="Arial"/>
                <a:cs typeface="Arial"/>
              </a:rPr>
              <a:t>us </a:t>
            </a:r>
            <a:r>
              <a:rPr sz="2200" dirty="0">
                <a:solidFill>
                  <a:srgbClr val="3E3E3E"/>
                </a:solidFill>
                <a:latin typeface="Arial"/>
                <a:cs typeface="Arial"/>
              </a:rPr>
              <a:t>the  </a:t>
            </a:r>
            <a:r>
              <a:rPr sz="2200" spc="-5" dirty="0">
                <a:solidFill>
                  <a:srgbClr val="3E3E3E"/>
                </a:solidFill>
                <a:latin typeface="Arial"/>
                <a:cs typeface="Arial"/>
              </a:rPr>
              <a:t>distance between </a:t>
            </a:r>
            <a:r>
              <a:rPr sz="2200" dirty="0">
                <a:solidFill>
                  <a:srgbClr val="3E3E3E"/>
                </a:solidFill>
                <a:latin typeface="Arial"/>
                <a:cs typeface="Arial"/>
              </a:rPr>
              <a:t>the smallest </a:t>
            </a:r>
            <a:r>
              <a:rPr sz="2200" spc="-5" dirty="0">
                <a:solidFill>
                  <a:srgbClr val="3E3E3E"/>
                </a:solidFill>
                <a:latin typeface="Arial"/>
                <a:cs typeface="Arial"/>
              </a:rPr>
              <a:t>and highest </a:t>
            </a:r>
            <a:r>
              <a:rPr sz="2200" dirty="0">
                <a:solidFill>
                  <a:srgbClr val="3E3E3E"/>
                </a:solidFill>
                <a:latin typeface="Arial"/>
                <a:cs typeface="Arial"/>
              </a:rPr>
              <a:t>value </a:t>
            </a:r>
            <a:r>
              <a:rPr sz="2200" spc="-5" dirty="0">
                <a:solidFill>
                  <a:srgbClr val="3E3E3E"/>
                </a:solidFill>
                <a:latin typeface="Arial"/>
                <a:cs typeface="Arial"/>
              </a:rPr>
              <a:t>in </a:t>
            </a:r>
            <a:r>
              <a:rPr sz="2200" dirty="0">
                <a:solidFill>
                  <a:srgbClr val="3E3E3E"/>
                </a:solidFill>
                <a:latin typeface="Arial"/>
                <a:cs typeface="Arial"/>
              </a:rPr>
              <a:t>a set </a:t>
            </a:r>
            <a:r>
              <a:rPr sz="2200" spc="-5" dirty="0">
                <a:solidFill>
                  <a:srgbClr val="3E3E3E"/>
                </a:solidFill>
                <a:latin typeface="Arial"/>
                <a:cs typeface="Arial"/>
              </a:rPr>
              <a:t>of  </a:t>
            </a:r>
            <a:r>
              <a:rPr sz="2200" dirty="0">
                <a:solidFill>
                  <a:srgbClr val="3E3E3E"/>
                </a:solidFill>
                <a:latin typeface="Arial"/>
                <a:cs typeface="Arial"/>
              </a:rPr>
              <a:t>numbers.</a:t>
            </a:r>
            <a:endParaRPr sz="2200">
              <a:latin typeface="Arial"/>
              <a:cs typeface="Arial"/>
            </a:endParaRPr>
          </a:p>
          <a:p>
            <a:pPr marL="355600" marR="57150" indent="-342900">
              <a:lnSpc>
                <a:spcPts val="2510"/>
              </a:lnSpc>
              <a:spcBef>
                <a:spcPts val="1185"/>
              </a:spcBef>
              <a:buChar char="•"/>
              <a:tabLst>
                <a:tab pos="354965" algn="l"/>
                <a:tab pos="355600" algn="l"/>
              </a:tabLst>
            </a:pPr>
            <a:r>
              <a:rPr sz="2200" spc="-5" dirty="0">
                <a:latin typeface="Arial"/>
                <a:cs typeface="Arial"/>
              </a:rPr>
              <a:t>Let's </a:t>
            </a:r>
            <a:r>
              <a:rPr sz="2200" dirty="0">
                <a:latin typeface="Arial"/>
                <a:cs typeface="Arial"/>
              </a:rPr>
              <a:t>say </a:t>
            </a:r>
            <a:r>
              <a:rPr sz="2200" spc="-5" dirty="0">
                <a:latin typeface="Arial"/>
                <a:cs typeface="Arial"/>
              </a:rPr>
              <a:t>we </a:t>
            </a:r>
            <a:r>
              <a:rPr sz="2200" dirty="0">
                <a:latin typeface="Arial"/>
                <a:cs typeface="Arial"/>
              </a:rPr>
              <a:t>measure the </a:t>
            </a:r>
            <a:r>
              <a:rPr sz="2200" spc="-5" dirty="0">
                <a:latin typeface="Arial"/>
                <a:cs typeface="Arial"/>
              </a:rPr>
              <a:t>height of all </a:t>
            </a:r>
            <a:r>
              <a:rPr sz="2200" dirty="0">
                <a:latin typeface="Arial"/>
                <a:cs typeface="Arial"/>
              </a:rPr>
              <a:t>seven students </a:t>
            </a:r>
            <a:r>
              <a:rPr sz="2200" spc="-5" dirty="0">
                <a:latin typeface="Arial"/>
                <a:cs typeface="Arial"/>
              </a:rPr>
              <a:t>on </a:t>
            </a:r>
            <a:r>
              <a:rPr sz="2200" dirty="0">
                <a:latin typeface="Arial"/>
                <a:cs typeface="Arial"/>
              </a:rPr>
              <a:t>the  tennis team at </a:t>
            </a:r>
            <a:r>
              <a:rPr sz="2200" spc="-5" dirty="0">
                <a:latin typeface="Arial"/>
                <a:cs typeface="Arial"/>
              </a:rPr>
              <a:t>Ridgeville</a:t>
            </a:r>
            <a:r>
              <a:rPr sz="2200" spc="-30" dirty="0">
                <a:latin typeface="Arial"/>
                <a:cs typeface="Arial"/>
              </a:rPr>
              <a:t> </a:t>
            </a:r>
            <a:r>
              <a:rPr sz="2200" spc="-5" dirty="0">
                <a:latin typeface="Arial"/>
                <a:cs typeface="Arial"/>
              </a:rPr>
              <a:t>High.</a:t>
            </a:r>
            <a:endParaRPr sz="2200">
              <a:latin typeface="Arial"/>
              <a:cs typeface="Arial"/>
            </a:endParaRPr>
          </a:p>
          <a:p>
            <a:pPr marL="755650" marR="746125" lvl="1" indent="-285750">
              <a:lnSpc>
                <a:spcPts val="2170"/>
              </a:lnSpc>
              <a:spcBef>
                <a:spcPts val="1050"/>
              </a:spcBef>
              <a:buChar char="–"/>
              <a:tabLst>
                <a:tab pos="755015" algn="l"/>
                <a:tab pos="755650" algn="l"/>
              </a:tabLst>
            </a:pPr>
            <a:r>
              <a:rPr sz="1900" spc="-5" dirty="0">
                <a:latin typeface="Arial"/>
                <a:cs typeface="Arial"/>
              </a:rPr>
              <a:t>The range of heights in inches is the </a:t>
            </a:r>
            <a:r>
              <a:rPr sz="1900" spc="-10" dirty="0">
                <a:latin typeface="Arial"/>
                <a:cs typeface="Arial"/>
              </a:rPr>
              <a:t>difference </a:t>
            </a:r>
            <a:r>
              <a:rPr sz="1900" spc="-5" dirty="0">
                <a:latin typeface="Arial"/>
                <a:cs typeface="Arial"/>
              </a:rPr>
              <a:t>between the  lowest value, 60, and the highest value,</a:t>
            </a:r>
            <a:r>
              <a:rPr sz="1900" spc="80" dirty="0">
                <a:latin typeface="Arial"/>
                <a:cs typeface="Arial"/>
              </a:rPr>
              <a:t> </a:t>
            </a:r>
            <a:r>
              <a:rPr sz="1900" spc="-5" dirty="0">
                <a:latin typeface="Arial"/>
                <a:cs typeface="Arial"/>
              </a:rPr>
              <a:t>72.</a:t>
            </a:r>
            <a:endParaRPr sz="1900">
              <a:latin typeface="Arial"/>
              <a:cs typeface="Arial"/>
            </a:endParaRPr>
          </a:p>
          <a:p>
            <a:pPr marL="755015" marR="5080" lvl="1" indent="-285115">
              <a:lnSpc>
                <a:spcPts val="2170"/>
              </a:lnSpc>
              <a:spcBef>
                <a:spcPts val="1050"/>
              </a:spcBef>
              <a:buChar char="–"/>
              <a:tabLst>
                <a:tab pos="755015" algn="l"/>
                <a:tab pos="755650" algn="l"/>
              </a:tabLst>
            </a:pPr>
            <a:r>
              <a:rPr sz="1900" spc="-5" dirty="0">
                <a:latin typeface="Arial"/>
                <a:cs typeface="Arial"/>
              </a:rPr>
              <a:t>So </a:t>
            </a:r>
            <a:r>
              <a:rPr sz="1900" dirty="0">
                <a:latin typeface="Arial"/>
                <a:cs typeface="Arial"/>
              </a:rPr>
              <a:t>the </a:t>
            </a:r>
            <a:r>
              <a:rPr sz="1900" spc="-5" dirty="0">
                <a:latin typeface="Arial"/>
                <a:cs typeface="Arial"/>
              </a:rPr>
              <a:t>range of </a:t>
            </a:r>
            <a:r>
              <a:rPr sz="1900" dirty="0">
                <a:latin typeface="Arial"/>
                <a:cs typeface="Arial"/>
              </a:rPr>
              <a:t>this </a:t>
            </a:r>
            <a:r>
              <a:rPr sz="1900" spc="-5" dirty="0">
                <a:latin typeface="Arial"/>
                <a:cs typeface="Arial"/>
              </a:rPr>
              <a:t>set of values is 12 inches. </a:t>
            </a:r>
            <a:r>
              <a:rPr sz="1900" dirty="0">
                <a:latin typeface="Arial"/>
                <a:cs typeface="Arial"/>
              </a:rPr>
              <a:t>In a </a:t>
            </a:r>
            <a:r>
              <a:rPr sz="1900" spc="-5" dirty="0">
                <a:latin typeface="Arial"/>
                <a:cs typeface="Arial"/>
              </a:rPr>
              <a:t>moment, we’ll  calculate </a:t>
            </a:r>
            <a:r>
              <a:rPr sz="1900" dirty="0">
                <a:latin typeface="Arial"/>
                <a:cs typeface="Arial"/>
              </a:rPr>
              <a:t>the </a:t>
            </a:r>
            <a:r>
              <a:rPr sz="1900" spc="-5" dirty="0">
                <a:latin typeface="Arial"/>
                <a:cs typeface="Arial"/>
              </a:rPr>
              <a:t>standard deviation for </a:t>
            </a:r>
            <a:r>
              <a:rPr sz="1900" dirty="0">
                <a:latin typeface="Arial"/>
                <a:cs typeface="Arial"/>
              </a:rPr>
              <a:t>this </a:t>
            </a:r>
            <a:r>
              <a:rPr sz="1900" spc="-5" dirty="0">
                <a:latin typeface="Arial"/>
                <a:cs typeface="Arial"/>
              </a:rPr>
              <a:t>set of values and see if </a:t>
            </a:r>
            <a:r>
              <a:rPr sz="1900" dirty="0">
                <a:latin typeface="Arial"/>
                <a:cs typeface="Arial"/>
              </a:rPr>
              <a:t>the  </a:t>
            </a:r>
            <a:r>
              <a:rPr sz="1900" spc="-5" dirty="0">
                <a:latin typeface="Arial"/>
                <a:cs typeface="Arial"/>
              </a:rPr>
              <a:t>value is also</a:t>
            </a:r>
            <a:r>
              <a:rPr sz="1900" spc="10" dirty="0">
                <a:latin typeface="Arial"/>
                <a:cs typeface="Arial"/>
              </a:rPr>
              <a:t> </a:t>
            </a:r>
            <a:r>
              <a:rPr sz="1900" spc="-5" dirty="0">
                <a:latin typeface="Arial"/>
                <a:cs typeface="Arial"/>
              </a:rPr>
              <a:t>12.</a:t>
            </a:r>
            <a:endParaRPr sz="1900">
              <a:latin typeface="Arial"/>
              <a:cs typeface="Arial"/>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5" name="Picture 4"/>
          <p:cNvPicPr>
            <a:picLocks noChangeAspect="1"/>
          </p:cNvPicPr>
          <p:nvPr/>
        </p:nvPicPr>
        <p:blipFill>
          <a:blip r:embed="rId3"/>
          <a:stretch>
            <a:fillRect/>
          </a:stretch>
        </p:blipFill>
        <p:spPr>
          <a:xfrm>
            <a:off x="3962400" y="6238576"/>
            <a:ext cx="917491" cy="955108"/>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06017" y="6323838"/>
            <a:ext cx="965453" cy="66446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2461" y="734060"/>
            <a:ext cx="5233035" cy="635635"/>
          </a:xfrm>
          <a:prstGeom prst="rect">
            <a:avLst/>
          </a:prstGeom>
        </p:spPr>
        <p:txBody>
          <a:bodyPr vert="horz" wrap="square" lIns="0" tIns="12700" rIns="0" bIns="0" rtlCol="0">
            <a:spAutoFit/>
          </a:bodyPr>
          <a:lstStyle/>
          <a:p>
            <a:pPr marL="12700">
              <a:lnSpc>
                <a:spcPct val="100000"/>
              </a:lnSpc>
              <a:spcBef>
                <a:spcPts val="100"/>
              </a:spcBef>
            </a:pPr>
            <a:r>
              <a:rPr spc="-5" dirty="0"/>
              <a:t>Standard </a:t>
            </a:r>
            <a:r>
              <a:rPr spc="-10" dirty="0"/>
              <a:t>Deviation</a:t>
            </a:r>
            <a:r>
              <a:rPr spc="-110" dirty="0"/>
              <a:t> </a:t>
            </a:r>
            <a:r>
              <a:rPr spc="-5" dirty="0"/>
              <a:t>(SD)</a:t>
            </a:r>
          </a:p>
        </p:txBody>
      </p:sp>
      <p:sp>
        <p:nvSpPr>
          <p:cNvPr id="4" name="object 4"/>
          <p:cNvSpPr txBox="1"/>
          <p:nvPr/>
        </p:nvSpPr>
        <p:spPr>
          <a:xfrm>
            <a:off x="699008" y="3072638"/>
            <a:ext cx="3959860" cy="2735580"/>
          </a:xfrm>
          <a:prstGeom prst="rect">
            <a:avLst/>
          </a:prstGeom>
        </p:spPr>
        <p:txBody>
          <a:bodyPr vert="horz" wrap="square" lIns="0" tIns="12700" rIns="0" bIns="0" rtlCol="0">
            <a:spAutoFit/>
          </a:bodyPr>
          <a:lstStyle/>
          <a:p>
            <a:pPr marL="355600" marR="76835" indent="-342900">
              <a:lnSpc>
                <a:spcPct val="100000"/>
              </a:lnSpc>
              <a:spcBef>
                <a:spcPts val="100"/>
              </a:spcBef>
              <a:buChar char="•"/>
              <a:tabLst>
                <a:tab pos="354965" algn="l"/>
                <a:tab pos="355600" algn="l"/>
              </a:tabLst>
            </a:pPr>
            <a:r>
              <a:rPr sz="2400" spc="-5" dirty="0">
                <a:latin typeface="Arial"/>
                <a:cs typeface="Arial"/>
              </a:rPr>
              <a:t>Standard deviation also  tells us how </a:t>
            </a:r>
            <a:r>
              <a:rPr sz="2400" spc="-10" dirty="0">
                <a:latin typeface="Arial"/>
                <a:cs typeface="Arial"/>
              </a:rPr>
              <a:t>different </a:t>
            </a:r>
            <a:r>
              <a:rPr sz="2400" spc="-5" dirty="0">
                <a:latin typeface="Arial"/>
                <a:cs typeface="Arial"/>
              </a:rPr>
              <a:t>each  value is from the average,  or mean, of the</a:t>
            </a:r>
            <a:r>
              <a:rPr sz="2400" spc="-15" dirty="0">
                <a:latin typeface="Arial"/>
                <a:cs typeface="Arial"/>
              </a:rPr>
              <a:t> </a:t>
            </a:r>
            <a:r>
              <a:rPr sz="2400" spc="-5" dirty="0">
                <a:latin typeface="Arial"/>
                <a:cs typeface="Arial"/>
              </a:rPr>
              <a:t>set.</a:t>
            </a:r>
            <a:endParaRPr sz="2400">
              <a:latin typeface="Arial"/>
              <a:cs typeface="Arial"/>
            </a:endParaRPr>
          </a:p>
          <a:p>
            <a:pPr marL="355600" marR="5080" indent="-342900">
              <a:lnSpc>
                <a:spcPct val="100000"/>
              </a:lnSpc>
              <a:spcBef>
                <a:spcPts val="1175"/>
              </a:spcBef>
              <a:buChar char="•"/>
              <a:tabLst>
                <a:tab pos="354965" algn="l"/>
                <a:tab pos="355600" algn="l"/>
              </a:tabLst>
            </a:pPr>
            <a:r>
              <a:rPr sz="2400" spc="-5" dirty="0">
                <a:latin typeface="Arial"/>
                <a:cs typeface="Arial"/>
              </a:rPr>
              <a:t>In our illustration, we have  rounded </a:t>
            </a:r>
            <a:r>
              <a:rPr sz="2400" spc="-20" dirty="0">
                <a:latin typeface="Arial"/>
                <a:cs typeface="Arial"/>
              </a:rPr>
              <a:t>off </a:t>
            </a:r>
            <a:r>
              <a:rPr sz="2400" spc="-5" dirty="0">
                <a:latin typeface="Arial"/>
                <a:cs typeface="Arial"/>
              </a:rPr>
              <a:t>the mean to  the nearest whole</a:t>
            </a:r>
            <a:r>
              <a:rPr sz="2400" spc="-35" dirty="0">
                <a:latin typeface="Arial"/>
                <a:cs typeface="Arial"/>
              </a:rPr>
              <a:t> </a:t>
            </a:r>
            <a:r>
              <a:rPr sz="2400" spc="-25" dirty="0">
                <a:latin typeface="Arial"/>
                <a:cs typeface="Arial"/>
              </a:rPr>
              <a:t>number.</a:t>
            </a:r>
            <a:endParaRPr sz="2400">
              <a:latin typeface="Arial"/>
              <a:cs typeface="Arial"/>
            </a:endParaRPr>
          </a:p>
        </p:txBody>
      </p:sp>
      <p:sp>
        <p:nvSpPr>
          <p:cNvPr id="5" name="object 5"/>
          <p:cNvSpPr/>
          <p:nvPr/>
        </p:nvSpPr>
        <p:spPr>
          <a:xfrm>
            <a:off x="4876800" y="3318831"/>
            <a:ext cx="4257983" cy="3114735"/>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1367027" y="1516380"/>
            <a:ext cx="7478268" cy="1226819"/>
          </a:xfrm>
          <a:prstGeom prst="rect">
            <a:avLst/>
          </a:prstGeom>
          <a:blipFill>
            <a:blip r:embed="rId4" cstate="print"/>
            <a:stretch>
              <a:fillRect/>
            </a:stretch>
          </a:blipFill>
        </p:spPr>
        <p:txBody>
          <a:bodyPr wrap="square" lIns="0" tIns="0" rIns="0" bIns="0" rtlCol="0"/>
          <a:lstStyle/>
          <a:p>
            <a:endParaRPr/>
          </a:p>
        </p:txBody>
      </p:sp>
      <p:sp>
        <p:nvSpPr>
          <p:cNvPr id="7" name="object 7"/>
          <p:cNvSpPr txBox="1"/>
          <p:nvPr/>
        </p:nvSpPr>
        <p:spPr>
          <a:xfrm>
            <a:off x="1506727" y="1611883"/>
            <a:ext cx="6743700" cy="981075"/>
          </a:xfrm>
          <a:prstGeom prst="rect">
            <a:avLst/>
          </a:prstGeom>
        </p:spPr>
        <p:txBody>
          <a:bodyPr vert="horz" wrap="square" lIns="0" tIns="62230" rIns="0" bIns="0" rtlCol="0">
            <a:spAutoFit/>
          </a:bodyPr>
          <a:lstStyle/>
          <a:p>
            <a:pPr marL="12700" marR="5080">
              <a:lnSpc>
                <a:spcPts val="2380"/>
              </a:lnSpc>
              <a:spcBef>
                <a:spcPts val="490"/>
              </a:spcBef>
            </a:pPr>
            <a:r>
              <a:rPr sz="2300" spc="-5" dirty="0">
                <a:solidFill>
                  <a:srgbClr val="FFFFFF"/>
                </a:solidFill>
                <a:latin typeface="Arial"/>
                <a:cs typeface="Arial"/>
              </a:rPr>
              <a:t>Standard deviation is a way of representing how  spread out the values are within the set. The spread  can </a:t>
            </a:r>
            <a:r>
              <a:rPr sz="2300" spc="-10" dirty="0">
                <a:solidFill>
                  <a:srgbClr val="FFFFFF"/>
                </a:solidFill>
                <a:latin typeface="Arial"/>
                <a:cs typeface="Arial"/>
              </a:rPr>
              <a:t>help.</a:t>
            </a:r>
            <a:endParaRPr sz="2300">
              <a:latin typeface="Arial"/>
              <a:cs typeface="Arial"/>
            </a:endParaRPr>
          </a:p>
        </p:txBody>
      </p:sp>
      <p:sp>
        <p:nvSpPr>
          <p:cNvPr id="8" name="object 8"/>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9" name="Picture 8"/>
          <p:cNvPicPr>
            <a:picLocks noChangeAspect="1"/>
          </p:cNvPicPr>
          <p:nvPr/>
        </p:nvPicPr>
        <p:blipFill>
          <a:blip r:embed="rId5"/>
          <a:stretch>
            <a:fillRect/>
          </a:stretch>
        </p:blipFill>
        <p:spPr>
          <a:xfrm>
            <a:off x="3962400" y="6238576"/>
            <a:ext cx="917491" cy="955108"/>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828800" y="609600"/>
            <a:ext cx="5609844" cy="4191000"/>
          </a:xfrm>
          <a:prstGeom prst="rect">
            <a:avLst/>
          </a:prstGeom>
          <a:blipFill>
            <a:blip r:embed="rId2" cstate="print"/>
            <a:stretch>
              <a:fillRect/>
            </a:stretch>
          </a:blipFill>
        </p:spPr>
        <p:txBody>
          <a:bodyPr wrap="square" lIns="0" tIns="0" rIns="0" bIns="0" rtlCol="0"/>
          <a:lstStyle/>
          <a:p>
            <a:endParaRPr/>
          </a:p>
        </p:txBody>
      </p:sp>
      <p:sp>
        <p:nvSpPr>
          <p:cNvPr id="3" name="object 3"/>
          <p:cNvSpPr txBox="1"/>
          <p:nvPr/>
        </p:nvSpPr>
        <p:spPr>
          <a:xfrm>
            <a:off x="1297939" y="4826761"/>
            <a:ext cx="6689725" cy="1244600"/>
          </a:xfrm>
          <a:prstGeom prst="rect">
            <a:avLst/>
          </a:prstGeom>
        </p:spPr>
        <p:txBody>
          <a:bodyPr vert="horz" wrap="square" lIns="0" tIns="12065" rIns="0" bIns="0" rtlCol="0">
            <a:spAutoFit/>
          </a:bodyPr>
          <a:lstStyle/>
          <a:p>
            <a:pPr marL="12700" marR="5080">
              <a:lnSpc>
                <a:spcPct val="100000"/>
              </a:lnSpc>
              <a:spcBef>
                <a:spcPts val="95"/>
              </a:spcBef>
            </a:pPr>
            <a:r>
              <a:rPr sz="2000" spc="-114" dirty="0">
                <a:solidFill>
                  <a:srgbClr val="3E3E3E"/>
                </a:solidFill>
                <a:latin typeface="Arial"/>
                <a:cs typeface="Arial"/>
              </a:rPr>
              <a:t>To </a:t>
            </a:r>
            <a:r>
              <a:rPr sz="2000" spc="-10" dirty="0">
                <a:solidFill>
                  <a:srgbClr val="3E3E3E"/>
                </a:solidFill>
                <a:latin typeface="Arial"/>
                <a:cs typeface="Arial"/>
              </a:rPr>
              <a:t>calculate </a:t>
            </a:r>
            <a:r>
              <a:rPr sz="2000" spc="-5" dirty="0">
                <a:solidFill>
                  <a:srgbClr val="3E3E3E"/>
                </a:solidFill>
                <a:latin typeface="Arial"/>
                <a:cs typeface="Arial"/>
              </a:rPr>
              <a:t>the mean or </a:t>
            </a:r>
            <a:r>
              <a:rPr sz="2000" spc="-10" dirty="0">
                <a:solidFill>
                  <a:srgbClr val="3E3E3E"/>
                </a:solidFill>
                <a:latin typeface="Arial"/>
                <a:cs typeface="Arial"/>
              </a:rPr>
              <a:t>average, </a:t>
            </a:r>
            <a:r>
              <a:rPr sz="2000" spc="-5" dirty="0">
                <a:solidFill>
                  <a:srgbClr val="3E3E3E"/>
                </a:solidFill>
                <a:latin typeface="Arial"/>
                <a:cs typeface="Arial"/>
              </a:rPr>
              <a:t>we </a:t>
            </a:r>
            <a:r>
              <a:rPr sz="2000" spc="-10" dirty="0">
                <a:solidFill>
                  <a:srgbClr val="3E3E3E"/>
                </a:solidFill>
                <a:latin typeface="Arial"/>
                <a:cs typeface="Arial"/>
              </a:rPr>
              <a:t>simply added </a:t>
            </a:r>
            <a:r>
              <a:rPr sz="2000" spc="-5" dirty="0">
                <a:solidFill>
                  <a:srgbClr val="3E3E3E"/>
                </a:solidFill>
                <a:latin typeface="Arial"/>
                <a:cs typeface="Arial"/>
              </a:rPr>
              <a:t>all the  </a:t>
            </a:r>
            <a:r>
              <a:rPr sz="2000" spc="-10" dirty="0">
                <a:solidFill>
                  <a:srgbClr val="3E3E3E"/>
                </a:solidFill>
                <a:latin typeface="Arial"/>
                <a:cs typeface="Arial"/>
              </a:rPr>
              <a:t>values, </a:t>
            </a:r>
            <a:r>
              <a:rPr sz="2000" spc="-5" dirty="0">
                <a:solidFill>
                  <a:srgbClr val="3E3E3E"/>
                </a:solidFill>
                <a:latin typeface="Arial"/>
                <a:cs typeface="Arial"/>
              </a:rPr>
              <a:t>which in our </a:t>
            </a:r>
            <a:r>
              <a:rPr sz="2000" spc="-10" dirty="0">
                <a:solidFill>
                  <a:srgbClr val="3E3E3E"/>
                </a:solidFill>
                <a:latin typeface="Arial"/>
                <a:cs typeface="Arial"/>
              </a:rPr>
              <a:t>example, </a:t>
            </a:r>
            <a:r>
              <a:rPr sz="2000" spc="-5" dirty="0">
                <a:solidFill>
                  <a:srgbClr val="3E3E3E"/>
                </a:solidFill>
                <a:latin typeface="Arial"/>
                <a:cs typeface="Arial"/>
              </a:rPr>
              <a:t>total 468. </a:t>
            </a:r>
            <a:r>
              <a:rPr sz="2000" spc="-25" dirty="0">
                <a:solidFill>
                  <a:srgbClr val="3E3E3E"/>
                </a:solidFill>
                <a:latin typeface="Arial"/>
                <a:cs typeface="Arial"/>
              </a:rPr>
              <a:t>We </a:t>
            </a:r>
            <a:r>
              <a:rPr sz="2000" spc="-5" dirty="0">
                <a:solidFill>
                  <a:srgbClr val="3E3E3E"/>
                </a:solidFill>
                <a:latin typeface="Arial"/>
                <a:cs typeface="Arial"/>
              </a:rPr>
              <a:t>then divide the  total by the </a:t>
            </a:r>
            <a:r>
              <a:rPr sz="2000" spc="-10" dirty="0">
                <a:solidFill>
                  <a:srgbClr val="3E3E3E"/>
                </a:solidFill>
                <a:latin typeface="Arial"/>
                <a:cs typeface="Arial"/>
              </a:rPr>
              <a:t>number </a:t>
            </a:r>
            <a:r>
              <a:rPr sz="2000" spc="-5" dirty="0">
                <a:solidFill>
                  <a:srgbClr val="3E3E3E"/>
                </a:solidFill>
                <a:latin typeface="Arial"/>
                <a:cs typeface="Arial"/>
              </a:rPr>
              <a:t>of </a:t>
            </a:r>
            <a:r>
              <a:rPr sz="2000" spc="-10" dirty="0">
                <a:solidFill>
                  <a:srgbClr val="3E3E3E"/>
                </a:solidFill>
                <a:latin typeface="Arial"/>
                <a:cs typeface="Arial"/>
              </a:rPr>
              <a:t>values </a:t>
            </a:r>
            <a:r>
              <a:rPr sz="2000" spc="-5" dirty="0">
                <a:solidFill>
                  <a:srgbClr val="3E3E3E"/>
                </a:solidFill>
                <a:latin typeface="Arial"/>
                <a:cs typeface="Arial"/>
              </a:rPr>
              <a:t>in the set, 7, to find the </a:t>
            </a:r>
            <a:r>
              <a:rPr sz="2000" spc="-10" dirty="0">
                <a:solidFill>
                  <a:srgbClr val="3E3E3E"/>
                </a:solidFill>
                <a:latin typeface="Arial"/>
                <a:cs typeface="Arial"/>
              </a:rPr>
              <a:t>mean.  </a:t>
            </a:r>
            <a:r>
              <a:rPr sz="2000" spc="-5" dirty="0">
                <a:solidFill>
                  <a:srgbClr val="3E3E3E"/>
                </a:solidFill>
                <a:latin typeface="Arial"/>
                <a:cs typeface="Arial"/>
              </a:rPr>
              <a:t>The mean of our seven values is</a:t>
            </a:r>
            <a:r>
              <a:rPr sz="2000" spc="-15" dirty="0">
                <a:solidFill>
                  <a:srgbClr val="3E3E3E"/>
                </a:solidFill>
                <a:latin typeface="Arial"/>
                <a:cs typeface="Arial"/>
              </a:rPr>
              <a:t> </a:t>
            </a:r>
            <a:r>
              <a:rPr sz="2000" spc="-10" dirty="0">
                <a:solidFill>
                  <a:srgbClr val="3E3E3E"/>
                </a:solidFill>
                <a:latin typeface="Arial"/>
                <a:cs typeface="Arial"/>
              </a:rPr>
              <a:t>67.</a:t>
            </a:r>
            <a:endParaRPr sz="2000">
              <a:latin typeface="Arial"/>
              <a:cs typeface="Arial"/>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5" name="Picture 4"/>
          <p:cNvPicPr>
            <a:picLocks noChangeAspect="1"/>
          </p:cNvPicPr>
          <p:nvPr/>
        </p:nvPicPr>
        <p:blipFill>
          <a:blip r:embed="rId3"/>
          <a:stretch>
            <a:fillRect/>
          </a:stretch>
        </p:blipFill>
        <p:spPr>
          <a:xfrm>
            <a:off x="3962400" y="6238576"/>
            <a:ext cx="917491" cy="955108"/>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457200" y="457200"/>
            <a:ext cx="9144000" cy="6858000"/>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2010917" y="6429755"/>
            <a:ext cx="1796072" cy="552450"/>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947159" y="6192773"/>
            <a:ext cx="921258" cy="921258"/>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914400" y="6324600"/>
            <a:ext cx="950213" cy="657605"/>
          </a:xfrm>
          <a:prstGeom prst="rect">
            <a:avLst/>
          </a:prstGeom>
          <a:blipFill>
            <a:blip r:embed="rId5" cstate="print"/>
            <a:stretch>
              <a:fillRect/>
            </a:stretch>
          </a:blipFill>
        </p:spPr>
        <p:txBody>
          <a:bodyPr wrap="square" lIns="0" tIns="0" rIns="0" bIns="0" rtlCol="0"/>
          <a:lstStyle/>
          <a:p>
            <a:endParaRPr/>
          </a:p>
        </p:txBody>
      </p:sp>
      <p:sp>
        <p:nvSpPr>
          <p:cNvPr id="6" name="object 6"/>
          <p:cNvSpPr txBox="1">
            <a:spLocks noGrp="1"/>
          </p:cNvSpPr>
          <p:nvPr>
            <p:ph type="title"/>
          </p:nvPr>
        </p:nvSpPr>
        <p:spPr>
          <a:xfrm>
            <a:off x="901700" y="734060"/>
            <a:ext cx="2395220" cy="635635"/>
          </a:xfrm>
          <a:prstGeom prst="rect">
            <a:avLst/>
          </a:prstGeom>
        </p:spPr>
        <p:txBody>
          <a:bodyPr vert="horz" wrap="square" lIns="0" tIns="12700" rIns="0" bIns="0" rtlCol="0">
            <a:spAutoFit/>
          </a:bodyPr>
          <a:lstStyle/>
          <a:p>
            <a:pPr marL="12700">
              <a:lnSpc>
                <a:spcPct val="100000"/>
              </a:lnSpc>
              <a:spcBef>
                <a:spcPts val="100"/>
              </a:spcBef>
            </a:pPr>
            <a:r>
              <a:rPr dirty="0"/>
              <a:t>Mean =</a:t>
            </a:r>
            <a:r>
              <a:rPr spc="-105" dirty="0"/>
              <a:t> </a:t>
            </a:r>
            <a:r>
              <a:rPr spc="-5" dirty="0"/>
              <a:t>67</a:t>
            </a:r>
          </a:p>
        </p:txBody>
      </p:sp>
      <p:sp>
        <p:nvSpPr>
          <p:cNvPr id="9" name="object 9"/>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graphicFrame>
        <p:nvGraphicFramePr>
          <p:cNvPr id="7" name="object 7"/>
          <p:cNvGraphicFramePr>
            <a:graphicFrameLocks noGrp="1"/>
          </p:cNvGraphicFramePr>
          <p:nvPr/>
        </p:nvGraphicFramePr>
        <p:xfrm>
          <a:off x="1416811" y="3065706"/>
          <a:ext cx="3685538" cy="2961590"/>
        </p:xfrm>
        <a:graphic>
          <a:graphicData uri="http://schemas.openxmlformats.org/drawingml/2006/table">
            <a:tbl>
              <a:tblPr firstRow="1" bandRow="1">
                <a:tableStyleId>{2D5ABB26-0587-4C30-8999-92F81FD0307C}</a:tableStyleId>
              </a:tblPr>
              <a:tblGrid>
                <a:gridCol w="1124585">
                  <a:extLst>
                    <a:ext uri="{9D8B030D-6E8A-4147-A177-3AD203B41FA5}">
                      <a16:colId xmlns:a16="http://schemas.microsoft.com/office/drawing/2014/main" val="20000"/>
                    </a:ext>
                  </a:extLst>
                </a:gridCol>
                <a:gridCol w="2063114">
                  <a:extLst>
                    <a:ext uri="{9D8B030D-6E8A-4147-A177-3AD203B41FA5}">
                      <a16:colId xmlns:a16="http://schemas.microsoft.com/office/drawing/2014/main" val="20001"/>
                    </a:ext>
                  </a:extLst>
                </a:gridCol>
                <a:gridCol w="497839">
                  <a:extLst>
                    <a:ext uri="{9D8B030D-6E8A-4147-A177-3AD203B41FA5}">
                      <a16:colId xmlns:a16="http://schemas.microsoft.com/office/drawing/2014/main" val="20002"/>
                    </a:ext>
                  </a:extLst>
                </a:gridCol>
              </a:tblGrid>
              <a:tr h="414035">
                <a:tc>
                  <a:txBody>
                    <a:bodyPr/>
                    <a:lstStyle/>
                    <a:p>
                      <a:pPr marL="31750">
                        <a:lnSpc>
                          <a:spcPts val="3125"/>
                        </a:lnSpc>
                      </a:pPr>
                      <a:r>
                        <a:rPr sz="2800" dirty="0">
                          <a:solidFill>
                            <a:srgbClr val="1E1E1E"/>
                          </a:solidFill>
                          <a:latin typeface="Arial"/>
                          <a:cs typeface="Arial"/>
                        </a:rPr>
                        <a:t>65</a:t>
                      </a:r>
                      <a:endParaRPr sz="2800">
                        <a:latin typeface="Arial"/>
                        <a:cs typeface="Arial"/>
                      </a:endParaRPr>
                    </a:p>
                  </a:txBody>
                  <a:tcPr marL="0" marR="0" marT="0" marB="0"/>
                </a:tc>
                <a:tc>
                  <a:txBody>
                    <a:bodyPr/>
                    <a:lstStyle/>
                    <a:p>
                      <a:pPr marR="140970" algn="r">
                        <a:lnSpc>
                          <a:spcPts val="3095"/>
                        </a:lnSpc>
                      </a:pPr>
                      <a:r>
                        <a:rPr sz="2800" dirty="0">
                          <a:solidFill>
                            <a:srgbClr val="1E1E1E"/>
                          </a:solidFill>
                          <a:latin typeface="Arial"/>
                          <a:cs typeface="Arial"/>
                        </a:rPr>
                        <a:t>65-67</a:t>
                      </a:r>
                      <a:r>
                        <a:rPr sz="2800" spc="-95" dirty="0">
                          <a:solidFill>
                            <a:srgbClr val="1E1E1E"/>
                          </a:solidFill>
                          <a:latin typeface="Arial"/>
                          <a:cs typeface="Arial"/>
                        </a:rPr>
                        <a:t> </a:t>
                      </a:r>
                      <a:r>
                        <a:rPr sz="2800" dirty="0">
                          <a:solidFill>
                            <a:srgbClr val="1E1E1E"/>
                          </a:solidFill>
                          <a:latin typeface="Arial"/>
                          <a:cs typeface="Arial"/>
                        </a:rPr>
                        <a:t>=</a:t>
                      </a:r>
                      <a:endParaRPr sz="2800">
                        <a:latin typeface="Arial"/>
                        <a:cs typeface="Arial"/>
                      </a:endParaRPr>
                    </a:p>
                  </a:txBody>
                  <a:tcPr marL="0" marR="0" marT="0" marB="0"/>
                </a:tc>
                <a:tc>
                  <a:txBody>
                    <a:bodyPr/>
                    <a:lstStyle/>
                    <a:p>
                      <a:pPr marR="24130" algn="r">
                        <a:lnSpc>
                          <a:spcPts val="3095"/>
                        </a:lnSpc>
                      </a:pPr>
                      <a:r>
                        <a:rPr sz="2800" dirty="0">
                          <a:solidFill>
                            <a:srgbClr val="FF0000"/>
                          </a:solidFill>
                          <a:latin typeface="Arial"/>
                          <a:cs typeface="Arial"/>
                        </a:rPr>
                        <a:t>-2</a:t>
                      </a:r>
                      <a:endParaRPr sz="2800">
                        <a:latin typeface="Arial"/>
                        <a:cs typeface="Arial"/>
                      </a:endParaRPr>
                    </a:p>
                  </a:txBody>
                  <a:tcPr marL="0" marR="0" marT="0" marB="0"/>
                </a:tc>
                <a:extLst>
                  <a:ext uri="{0D108BD9-81ED-4DB2-BD59-A6C34878D82A}">
                    <a16:rowId xmlns:a16="http://schemas.microsoft.com/office/drawing/2014/main" val="10000"/>
                  </a:ext>
                </a:extLst>
              </a:tr>
              <a:tr h="426704">
                <a:tc>
                  <a:txBody>
                    <a:bodyPr/>
                    <a:lstStyle/>
                    <a:p>
                      <a:pPr marL="31750">
                        <a:lnSpc>
                          <a:spcPts val="3225"/>
                        </a:lnSpc>
                      </a:pPr>
                      <a:r>
                        <a:rPr sz="2800" dirty="0">
                          <a:solidFill>
                            <a:srgbClr val="1E1E1E"/>
                          </a:solidFill>
                          <a:latin typeface="Arial"/>
                          <a:cs typeface="Arial"/>
                        </a:rPr>
                        <a:t>72</a:t>
                      </a:r>
                      <a:endParaRPr sz="2800">
                        <a:latin typeface="Arial"/>
                        <a:cs typeface="Arial"/>
                      </a:endParaRPr>
                    </a:p>
                  </a:txBody>
                  <a:tcPr marL="0" marR="0" marT="0" marB="0"/>
                </a:tc>
                <a:tc>
                  <a:txBody>
                    <a:bodyPr/>
                    <a:lstStyle/>
                    <a:p>
                      <a:pPr marR="140970" algn="r">
                        <a:lnSpc>
                          <a:spcPts val="3195"/>
                        </a:lnSpc>
                      </a:pPr>
                      <a:r>
                        <a:rPr sz="2800" dirty="0">
                          <a:solidFill>
                            <a:srgbClr val="1E1E1E"/>
                          </a:solidFill>
                          <a:latin typeface="Arial"/>
                          <a:cs typeface="Arial"/>
                        </a:rPr>
                        <a:t>72-67</a:t>
                      </a:r>
                      <a:r>
                        <a:rPr sz="2800" spc="-95" dirty="0">
                          <a:solidFill>
                            <a:srgbClr val="1E1E1E"/>
                          </a:solidFill>
                          <a:latin typeface="Arial"/>
                          <a:cs typeface="Arial"/>
                        </a:rPr>
                        <a:t> </a:t>
                      </a:r>
                      <a:r>
                        <a:rPr sz="2800" dirty="0">
                          <a:solidFill>
                            <a:srgbClr val="1E1E1E"/>
                          </a:solidFill>
                          <a:latin typeface="Arial"/>
                          <a:cs typeface="Arial"/>
                        </a:rPr>
                        <a:t>=</a:t>
                      </a:r>
                      <a:endParaRPr sz="2800">
                        <a:latin typeface="Arial"/>
                        <a:cs typeface="Arial"/>
                      </a:endParaRPr>
                    </a:p>
                  </a:txBody>
                  <a:tcPr marL="0" marR="0" marT="0" marB="0"/>
                </a:tc>
                <a:tc>
                  <a:txBody>
                    <a:bodyPr/>
                    <a:lstStyle/>
                    <a:p>
                      <a:pPr marR="43815" algn="r">
                        <a:lnSpc>
                          <a:spcPts val="3195"/>
                        </a:lnSpc>
                      </a:pPr>
                      <a:r>
                        <a:rPr sz="2800" dirty="0">
                          <a:solidFill>
                            <a:srgbClr val="FF0000"/>
                          </a:solidFill>
                          <a:latin typeface="Arial"/>
                          <a:cs typeface="Arial"/>
                        </a:rPr>
                        <a:t>5</a:t>
                      </a:r>
                      <a:endParaRPr sz="2800">
                        <a:latin typeface="Arial"/>
                        <a:cs typeface="Arial"/>
                      </a:endParaRPr>
                    </a:p>
                  </a:txBody>
                  <a:tcPr marL="0" marR="0" marT="0" marB="0"/>
                </a:tc>
                <a:extLst>
                  <a:ext uri="{0D108BD9-81ED-4DB2-BD59-A6C34878D82A}">
                    <a16:rowId xmlns:a16="http://schemas.microsoft.com/office/drawing/2014/main" val="10001"/>
                  </a:ext>
                </a:extLst>
              </a:tr>
              <a:tr h="426704">
                <a:tc>
                  <a:txBody>
                    <a:bodyPr/>
                    <a:lstStyle/>
                    <a:p>
                      <a:pPr marL="31750">
                        <a:lnSpc>
                          <a:spcPts val="3225"/>
                        </a:lnSpc>
                      </a:pPr>
                      <a:r>
                        <a:rPr sz="2800" dirty="0">
                          <a:solidFill>
                            <a:srgbClr val="1E1E1E"/>
                          </a:solidFill>
                          <a:latin typeface="Arial"/>
                          <a:cs typeface="Arial"/>
                        </a:rPr>
                        <a:t>70</a:t>
                      </a:r>
                      <a:endParaRPr sz="2800">
                        <a:latin typeface="Arial"/>
                        <a:cs typeface="Arial"/>
                      </a:endParaRPr>
                    </a:p>
                  </a:txBody>
                  <a:tcPr marL="0" marR="0" marT="0" marB="0"/>
                </a:tc>
                <a:tc>
                  <a:txBody>
                    <a:bodyPr/>
                    <a:lstStyle/>
                    <a:p>
                      <a:pPr marR="140970" algn="r">
                        <a:lnSpc>
                          <a:spcPts val="3195"/>
                        </a:lnSpc>
                      </a:pPr>
                      <a:r>
                        <a:rPr sz="2800" dirty="0">
                          <a:solidFill>
                            <a:srgbClr val="1E1E1E"/>
                          </a:solidFill>
                          <a:latin typeface="Arial"/>
                          <a:cs typeface="Arial"/>
                        </a:rPr>
                        <a:t>70-67</a:t>
                      </a:r>
                      <a:r>
                        <a:rPr sz="2800" spc="-95" dirty="0">
                          <a:solidFill>
                            <a:srgbClr val="1E1E1E"/>
                          </a:solidFill>
                          <a:latin typeface="Arial"/>
                          <a:cs typeface="Arial"/>
                        </a:rPr>
                        <a:t> </a:t>
                      </a:r>
                      <a:r>
                        <a:rPr sz="2800" dirty="0">
                          <a:solidFill>
                            <a:srgbClr val="1E1E1E"/>
                          </a:solidFill>
                          <a:latin typeface="Arial"/>
                          <a:cs typeface="Arial"/>
                        </a:rPr>
                        <a:t>=</a:t>
                      </a:r>
                      <a:endParaRPr sz="2800">
                        <a:latin typeface="Arial"/>
                        <a:cs typeface="Arial"/>
                      </a:endParaRPr>
                    </a:p>
                  </a:txBody>
                  <a:tcPr marL="0" marR="0" marT="0" marB="0"/>
                </a:tc>
                <a:tc>
                  <a:txBody>
                    <a:bodyPr/>
                    <a:lstStyle/>
                    <a:p>
                      <a:pPr marR="43815" algn="r">
                        <a:lnSpc>
                          <a:spcPts val="3195"/>
                        </a:lnSpc>
                      </a:pPr>
                      <a:r>
                        <a:rPr sz="2800" dirty="0">
                          <a:solidFill>
                            <a:srgbClr val="FF0000"/>
                          </a:solidFill>
                          <a:latin typeface="Arial"/>
                          <a:cs typeface="Arial"/>
                        </a:rPr>
                        <a:t>3</a:t>
                      </a:r>
                      <a:endParaRPr sz="2800">
                        <a:latin typeface="Arial"/>
                        <a:cs typeface="Arial"/>
                      </a:endParaRPr>
                    </a:p>
                  </a:txBody>
                  <a:tcPr marL="0" marR="0" marT="0" marB="0"/>
                </a:tc>
                <a:extLst>
                  <a:ext uri="{0D108BD9-81ED-4DB2-BD59-A6C34878D82A}">
                    <a16:rowId xmlns:a16="http://schemas.microsoft.com/office/drawing/2014/main" val="10002"/>
                  </a:ext>
                </a:extLst>
              </a:tr>
              <a:tr h="426704">
                <a:tc>
                  <a:txBody>
                    <a:bodyPr/>
                    <a:lstStyle/>
                    <a:p>
                      <a:pPr marL="31750">
                        <a:lnSpc>
                          <a:spcPts val="3225"/>
                        </a:lnSpc>
                      </a:pPr>
                      <a:r>
                        <a:rPr sz="2800" dirty="0">
                          <a:solidFill>
                            <a:srgbClr val="1E1E1E"/>
                          </a:solidFill>
                          <a:latin typeface="Arial"/>
                          <a:cs typeface="Arial"/>
                        </a:rPr>
                        <a:t>62</a:t>
                      </a:r>
                      <a:endParaRPr sz="2800">
                        <a:latin typeface="Arial"/>
                        <a:cs typeface="Arial"/>
                      </a:endParaRPr>
                    </a:p>
                  </a:txBody>
                  <a:tcPr marL="0" marR="0" marT="0" marB="0"/>
                </a:tc>
                <a:tc>
                  <a:txBody>
                    <a:bodyPr/>
                    <a:lstStyle/>
                    <a:p>
                      <a:pPr marR="140970" algn="r">
                        <a:lnSpc>
                          <a:spcPts val="3195"/>
                        </a:lnSpc>
                      </a:pPr>
                      <a:r>
                        <a:rPr sz="2800" dirty="0">
                          <a:solidFill>
                            <a:srgbClr val="1E1E1E"/>
                          </a:solidFill>
                          <a:latin typeface="Arial"/>
                          <a:cs typeface="Arial"/>
                        </a:rPr>
                        <a:t>62-67</a:t>
                      </a:r>
                      <a:r>
                        <a:rPr sz="2800" spc="-95" dirty="0">
                          <a:solidFill>
                            <a:srgbClr val="1E1E1E"/>
                          </a:solidFill>
                          <a:latin typeface="Arial"/>
                          <a:cs typeface="Arial"/>
                        </a:rPr>
                        <a:t> </a:t>
                      </a:r>
                      <a:r>
                        <a:rPr sz="2800" dirty="0">
                          <a:solidFill>
                            <a:srgbClr val="1E1E1E"/>
                          </a:solidFill>
                          <a:latin typeface="Arial"/>
                          <a:cs typeface="Arial"/>
                        </a:rPr>
                        <a:t>=</a:t>
                      </a:r>
                      <a:endParaRPr sz="2800">
                        <a:latin typeface="Arial"/>
                        <a:cs typeface="Arial"/>
                      </a:endParaRPr>
                    </a:p>
                  </a:txBody>
                  <a:tcPr marL="0" marR="0" marT="0" marB="0"/>
                </a:tc>
                <a:tc>
                  <a:txBody>
                    <a:bodyPr/>
                    <a:lstStyle/>
                    <a:p>
                      <a:pPr marR="24130" algn="r">
                        <a:lnSpc>
                          <a:spcPts val="3195"/>
                        </a:lnSpc>
                      </a:pPr>
                      <a:r>
                        <a:rPr sz="2800" dirty="0">
                          <a:solidFill>
                            <a:srgbClr val="FF0000"/>
                          </a:solidFill>
                          <a:latin typeface="Arial"/>
                          <a:cs typeface="Arial"/>
                        </a:rPr>
                        <a:t>-5</a:t>
                      </a:r>
                      <a:endParaRPr sz="2800">
                        <a:latin typeface="Arial"/>
                        <a:cs typeface="Arial"/>
                      </a:endParaRPr>
                    </a:p>
                  </a:txBody>
                  <a:tcPr marL="0" marR="0" marT="0" marB="0"/>
                </a:tc>
                <a:extLst>
                  <a:ext uri="{0D108BD9-81ED-4DB2-BD59-A6C34878D82A}">
                    <a16:rowId xmlns:a16="http://schemas.microsoft.com/office/drawing/2014/main" val="10003"/>
                  </a:ext>
                </a:extLst>
              </a:tr>
              <a:tr h="426704">
                <a:tc>
                  <a:txBody>
                    <a:bodyPr/>
                    <a:lstStyle/>
                    <a:p>
                      <a:pPr marL="31750">
                        <a:lnSpc>
                          <a:spcPts val="3225"/>
                        </a:lnSpc>
                      </a:pPr>
                      <a:r>
                        <a:rPr sz="2800" dirty="0">
                          <a:solidFill>
                            <a:srgbClr val="1E1E1E"/>
                          </a:solidFill>
                          <a:latin typeface="Arial"/>
                          <a:cs typeface="Arial"/>
                        </a:rPr>
                        <a:t>69</a:t>
                      </a:r>
                      <a:endParaRPr sz="2800">
                        <a:latin typeface="Arial"/>
                        <a:cs typeface="Arial"/>
                      </a:endParaRPr>
                    </a:p>
                  </a:txBody>
                  <a:tcPr marL="0" marR="0" marT="0" marB="0"/>
                </a:tc>
                <a:tc>
                  <a:txBody>
                    <a:bodyPr/>
                    <a:lstStyle/>
                    <a:p>
                      <a:pPr marR="140970" algn="r">
                        <a:lnSpc>
                          <a:spcPts val="3195"/>
                        </a:lnSpc>
                      </a:pPr>
                      <a:r>
                        <a:rPr sz="2800" dirty="0">
                          <a:solidFill>
                            <a:srgbClr val="1E1E1E"/>
                          </a:solidFill>
                          <a:latin typeface="Arial"/>
                          <a:cs typeface="Arial"/>
                        </a:rPr>
                        <a:t>69-67</a:t>
                      </a:r>
                      <a:r>
                        <a:rPr sz="2800" spc="-95" dirty="0">
                          <a:solidFill>
                            <a:srgbClr val="1E1E1E"/>
                          </a:solidFill>
                          <a:latin typeface="Arial"/>
                          <a:cs typeface="Arial"/>
                        </a:rPr>
                        <a:t> </a:t>
                      </a:r>
                      <a:r>
                        <a:rPr sz="2800" dirty="0">
                          <a:solidFill>
                            <a:srgbClr val="1E1E1E"/>
                          </a:solidFill>
                          <a:latin typeface="Arial"/>
                          <a:cs typeface="Arial"/>
                        </a:rPr>
                        <a:t>=</a:t>
                      </a:r>
                      <a:endParaRPr sz="2800">
                        <a:latin typeface="Arial"/>
                        <a:cs typeface="Arial"/>
                      </a:endParaRPr>
                    </a:p>
                  </a:txBody>
                  <a:tcPr marL="0" marR="0" marT="0" marB="0"/>
                </a:tc>
                <a:tc>
                  <a:txBody>
                    <a:bodyPr/>
                    <a:lstStyle/>
                    <a:p>
                      <a:pPr marR="43815" algn="r">
                        <a:lnSpc>
                          <a:spcPts val="3195"/>
                        </a:lnSpc>
                      </a:pPr>
                      <a:r>
                        <a:rPr sz="2800" dirty="0">
                          <a:solidFill>
                            <a:srgbClr val="FF0000"/>
                          </a:solidFill>
                          <a:latin typeface="Arial"/>
                          <a:cs typeface="Arial"/>
                        </a:rPr>
                        <a:t>2</a:t>
                      </a:r>
                      <a:endParaRPr sz="2800">
                        <a:latin typeface="Arial"/>
                        <a:cs typeface="Arial"/>
                      </a:endParaRPr>
                    </a:p>
                  </a:txBody>
                  <a:tcPr marL="0" marR="0" marT="0" marB="0"/>
                </a:tc>
                <a:extLst>
                  <a:ext uri="{0D108BD9-81ED-4DB2-BD59-A6C34878D82A}">
                    <a16:rowId xmlns:a16="http://schemas.microsoft.com/office/drawing/2014/main" val="10004"/>
                  </a:ext>
                </a:extLst>
              </a:tr>
              <a:tr h="426704">
                <a:tc>
                  <a:txBody>
                    <a:bodyPr/>
                    <a:lstStyle/>
                    <a:p>
                      <a:pPr marL="31750">
                        <a:lnSpc>
                          <a:spcPts val="3225"/>
                        </a:lnSpc>
                      </a:pPr>
                      <a:r>
                        <a:rPr sz="2800" dirty="0">
                          <a:solidFill>
                            <a:srgbClr val="1E1E1E"/>
                          </a:solidFill>
                          <a:latin typeface="Arial"/>
                          <a:cs typeface="Arial"/>
                        </a:rPr>
                        <a:t>60</a:t>
                      </a:r>
                      <a:endParaRPr sz="2800">
                        <a:latin typeface="Arial"/>
                        <a:cs typeface="Arial"/>
                      </a:endParaRPr>
                    </a:p>
                  </a:txBody>
                  <a:tcPr marL="0" marR="0" marT="0" marB="0"/>
                </a:tc>
                <a:tc>
                  <a:txBody>
                    <a:bodyPr/>
                    <a:lstStyle/>
                    <a:p>
                      <a:pPr marR="140970" algn="r">
                        <a:lnSpc>
                          <a:spcPts val="3195"/>
                        </a:lnSpc>
                      </a:pPr>
                      <a:r>
                        <a:rPr sz="2800" dirty="0">
                          <a:solidFill>
                            <a:srgbClr val="1E1E1E"/>
                          </a:solidFill>
                          <a:latin typeface="Arial"/>
                          <a:cs typeface="Arial"/>
                        </a:rPr>
                        <a:t>60-67</a:t>
                      </a:r>
                      <a:r>
                        <a:rPr sz="2800" spc="-95" dirty="0">
                          <a:solidFill>
                            <a:srgbClr val="1E1E1E"/>
                          </a:solidFill>
                          <a:latin typeface="Arial"/>
                          <a:cs typeface="Arial"/>
                        </a:rPr>
                        <a:t> </a:t>
                      </a:r>
                      <a:r>
                        <a:rPr sz="2800" dirty="0">
                          <a:solidFill>
                            <a:srgbClr val="1E1E1E"/>
                          </a:solidFill>
                          <a:latin typeface="Arial"/>
                          <a:cs typeface="Arial"/>
                        </a:rPr>
                        <a:t>=</a:t>
                      </a:r>
                      <a:endParaRPr sz="2800">
                        <a:latin typeface="Arial"/>
                        <a:cs typeface="Arial"/>
                      </a:endParaRPr>
                    </a:p>
                  </a:txBody>
                  <a:tcPr marL="0" marR="0" marT="0" marB="0"/>
                </a:tc>
                <a:tc>
                  <a:txBody>
                    <a:bodyPr/>
                    <a:lstStyle/>
                    <a:p>
                      <a:pPr marR="24130" algn="r">
                        <a:lnSpc>
                          <a:spcPts val="3195"/>
                        </a:lnSpc>
                      </a:pPr>
                      <a:r>
                        <a:rPr sz="2800" dirty="0">
                          <a:solidFill>
                            <a:srgbClr val="FF0000"/>
                          </a:solidFill>
                          <a:latin typeface="Arial"/>
                          <a:cs typeface="Arial"/>
                        </a:rPr>
                        <a:t>-7</a:t>
                      </a:r>
                      <a:endParaRPr sz="2800">
                        <a:latin typeface="Arial"/>
                        <a:cs typeface="Arial"/>
                      </a:endParaRPr>
                    </a:p>
                  </a:txBody>
                  <a:tcPr marL="0" marR="0" marT="0" marB="0"/>
                </a:tc>
                <a:extLst>
                  <a:ext uri="{0D108BD9-81ED-4DB2-BD59-A6C34878D82A}">
                    <a16:rowId xmlns:a16="http://schemas.microsoft.com/office/drawing/2014/main" val="10005"/>
                  </a:ext>
                </a:extLst>
              </a:tr>
              <a:tr h="414035">
                <a:tc>
                  <a:txBody>
                    <a:bodyPr/>
                    <a:lstStyle/>
                    <a:p>
                      <a:pPr marL="31750">
                        <a:lnSpc>
                          <a:spcPts val="3160"/>
                        </a:lnSpc>
                      </a:pPr>
                      <a:r>
                        <a:rPr sz="2800" dirty="0">
                          <a:solidFill>
                            <a:srgbClr val="1E1E1E"/>
                          </a:solidFill>
                          <a:latin typeface="Arial"/>
                          <a:cs typeface="Arial"/>
                        </a:rPr>
                        <a:t>70</a:t>
                      </a:r>
                      <a:endParaRPr sz="2800">
                        <a:latin typeface="Arial"/>
                        <a:cs typeface="Arial"/>
                      </a:endParaRPr>
                    </a:p>
                  </a:txBody>
                  <a:tcPr marL="0" marR="0" marT="0" marB="0"/>
                </a:tc>
                <a:tc>
                  <a:txBody>
                    <a:bodyPr/>
                    <a:lstStyle/>
                    <a:p>
                      <a:pPr marR="140970" algn="r">
                        <a:lnSpc>
                          <a:spcPts val="3160"/>
                        </a:lnSpc>
                      </a:pPr>
                      <a:r>
                        <a:rPr sz="2800" dirty="0">
                          <a:solidFill>
                            <a:srgbClr val="1E1E1E"/>
                          </a:solidFill>
                          <a:latin typeface="Arial"/>
                          <a:cs typeface="Arial"/>
                        </a:rPr>
                        <a:t>70-67</a:t>
                      </a:r>
                      <a:r>
                        <a:rPr sz="2800" spc="-95" dirty="0">
                          <a:solidFill>
                            <a:srgbClr val="1E1E1E"/>
                          </a:solidFill>
                          <a:latin typeface="Arial"/>
                          <a:cs typeface="Arial"/>
                        </a:rPr>
                        <a:t> </a:t>
                      </a:r>
                      <a:r>
                        <a:rPr sz="2800" dirty="0">
                          <a:solidFill>
                            <a:srgbClr val="1E1E1E"/>
                          </a:solidFill>
                          <a:latin typeface="Arial"/>
                          <a:cs typeface="Arial"/>
                        </a:rPr>
                        <a:t>=</a:t>
                      </a:r>
                      <a:endParaRPr sz="2800">
                        <a:latin typeface="Arial"/>
                        <a:cs typeface="Arial"/>
                      </a:endParaRPr>
                    </a:p>
                  </a:txBody>
                  <a:tcPr marL="0" marR="0" marT="0" marB="0"/>
                </a:tc>
                <a:tc>
                  <a:txBody>
                    <a:bodyPr/>
                    <a:lstStyle/>
                    <a:p>
                      <a:pPr marR="43815" algn="r">
                        <a:lnSpc>
                          <a:spcPts val="3160"/>
                        </a:lnSpc>
                      </a:pPr>
                      <a:r>
                        <a:rPr sz="2800" dirty="0">
                          <a:solidFill>
                            <a:srgbClr val="FF0000"/>
                          </a:solidFill>
                          <a:latin typeface="Arial"/>
                          <a:cs typeface="Arial"/>
                        </a:rPr>
                        <a:t>3</a:t>
                      </a:r>
                      <a:endParaRPr sz="2800">
                        <a:latin typeface="Arial"/>
                        <a:cs typeface="Arial"/>
                      </a:endParaRPr>
                    </a:p>
                  </a:txBody>
                  <a:tcPr marL="0" marR="0" marT="0" marB="0"/>
                </a:tc>
                <a:extLst>
                  <a:ext uri="{0D108BD9-81ED-4DB2-BD59-A6C34878D82A}">
                    <a16:rowId xmlns:a16="http://schemas.microsoft.com/office/drawing/2014/main" val="10006"/>
                  </a:ext>
                </a:extLst>
              </a:tr>
            </a:tbl>
          </a:graphicData>
        </a:graphic>
      </p:graphicFrame>
      <p:sp>
        <p:nvSpPr>
          <p:cNvPr id="8" name="object 8"/>
          <p:cNvSpPr txBox="1">
            <a:spLocks noGrp="1"/>
          </p:cNvSpPr>
          <p:nvPr>
            <p:ph type="body" idx="1"/>
          </p:nvPr>
        </p:nvSpPr>
        <p:spPr>
          <a:prstGeom prst="rect">
            <a:avLst/>
          </a:prstGeom>
        </p:spPr>
        <p:txBody>
          <a:bodyPr vert="horz" wrap="square" lIns="0" tIns="8890" rIns="0" bIns="0" rtlCol="0">
            <a:spAutoFit/>
          </a:bodyPr>
          <a:lstStyle/>
          <a:p>
            <a:pPr marL="12700" marR="2584450" indent="1690370">
              <a:lnSpc>
                <a:spcPct val="100899"/>
              </a:lnSpc>
              <a:spcBef>
                <a:spcPts val="70"/>
              </a:spcBef>
              <a:tabLst>
                <a:tab pos="1703070" algn="l"/>
              </a:tabLst>
            </a:pPr>
            <a:r>
              <a:rPr dirty="0"/>
              <a:t>Deviation</a:t>
            </a:r>
            <a:r>
              <a:rPr spc="-70" dirty="0"/>
              <a:t> </a:t>
            </a:r>
            <a:r>
              <a:rPr spc="-5" dirty="0"/>
              <a:t>(Difference)  </a:t>
            </a:r>
            <a:r>
              <a:rPr u="heavy" spc="-45" dirty="0">
                <a:uFill>
                  <a:solidFill>
                    <a:srgbClr val="1F1F1F"/>
                  </a:solidFill>
                </a:uFill>
              </a:rPr>
              <a:t>Value</a:t>
            </a:r>
            <a:r>
              <a:rPr spc="-45" dirty="0"/>
              <a:t>	</a:t>
            </a:r>
            <a:r>
              <a:rPr sz="2800" u="heavy" dirty="0">
                <a:uFill>
                  <a:solidFill>
                    <a:srgbClr val="1F1F1F"/>
                  </a:solidFill>
                </a:uFill>
              </a:rPr>
              <a:t>from mean of</a:t>
            </a:r>
            <a:r>
              <a:rPr sz="2800" u="heavy" spc="-25" dirty="0">
                <a:uFill>
                  <a:solidFill>
                    <a:srgbClr val="1F1F1F"/>
                  </a:solidFill>
                </a:uFill>
              </a:rPr>
              <a:t> </a:t>
            </a:r>
            <a:r>
              <a:rPr sz="2800" u="heavy" dirty="0">
                <a:uFill>
                  <a:solidFill>
                    <a:srgbClr val="1F1F1F"/>
                  </a:solidFill>
                </a:uFill>
              </a:rPr>
              <a:t>67:</a:t>
            </a:r>
            <a:endParaRPr sz="2800"/>
          </a:p>
          <a:p>
            <a:pPr>
              <a:lnSpc>
                <a:spcPct val="100000"/>
              </a:lnSpc>
            </a:pPr>
            <a:endParaRPr sz="3200">
              <a:latin typeface="Times New Roman"/>
              <a:cs typeface="Times New Roman"/>
            </a:endParaRPr>
          </a:p>
          <a:p>
            <a:pPr marL="4522470" marR="5080">
              <a:lnSpc>
                <a:spcPct val="100000"/>
              </a:lnSpc>
              <a:spcBef>
                <a:spcPts val="5"/>
              </a:spcBef>
            </a:pPr>
            <a:r>
              <a:rPr sz="2400" spc="-5" dirty="0">
                <a:solidFill>
                  <a:srgbClr val="000000"/>
                </a:solidFill>
              </a:rPr>
              <a:t>Next we calculate the  deviations, that is, we  subtract the mean of 67  from each value in the  set to determine the  amount each one  </a:t>
            </a:r>
            <a:r>
              <a:rPr sz="2400" spc="-10" dirty="0">
                <a:solidFill>
                  <a:srgbClr val="000000"/>
                </a:solidFill>
              </a:rPr>
              <a:t>differs, </a:t>
            </a:r>
            <a:r>
              <a:rPr sz="2400" spc="-5" dirty="0">
                <a:solidFill>
                  <a:srgbClr val="000000"/>
                </a:solidFill>
              </a:rPr>
              <a:t>or deviates,  from the</a:t>
            </a:r>
            <a:r>
              <a:rPr sz="2400" spc="-20" dirty="0">
                <a:solidFill>
                  <a:srgbClr val="000000"/>
                </a:solidFill>
              </a:rPr>
              <a:t> </a:t>
            </a:r>
            <a:r>
              <a:rPr sz="2400" spc="-5" dirty="0">
                <a:solidFill>
                  <a:srgbClr val="000000"/>
                </a:solidFill>
              </a:rPr>
              <a:t>mean.</a:t>
            </a:r>
            <a:endParaRPr sz="2400"/>
          </a:p>
        </p:txBody>
      </p:sp>
      <p:pic>
        <p:nvPicPr>
          <p:cNvPr id="10" name="Picture 9"/>
          <p:cNvPicPr>
            <a:picLocks noChangeAspect="1"/>
          </p:cNvPicPr>
          <p:nvPr/>
        </p:nvPicPr>
        <p:blipFill>
          <a:blip r:embed="rId6"/>
          <a:stretch>
            <a:fillRect/>
          </a:stretch>
        </p:blipFill>
        <p:spPr>
          <a:xfrm>
            <a:off x="3962400" y="6238576"/>
            <a:ext cx="917491" cy="955108"/>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457200" y="457200"/>
            <a:ext cx="9144000" cy="6858000"/>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2010917" y="6429755"/>
            <a:ext cx="1796072" cy="552450"/>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947159" y="6192773"/>
            <a:ext cx="921258" cy="921258"/>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914400" y="6324600"/>
            <a:ext cx="950213" cy="657605"/>
          </a:xfrm>
          <a:prstGeom prst="rect">
            <a:avLst/>
          </a:prstGeom>
          <a:blipFill>
            <a:blip r:embed="rId5" cstate="print"/>
            <a:stretch>
              <a:fillRect/>
            </a:stretch>
          </a:blipFill>
        </p:spPr>
        <p:txBody>
          <a:bodyPr wrap="square" lIns="0" tIns="0" rIns="0" bIns="0" rtlCol="0"/>
          <a:lstStyle/>
          <a:p>
            <a:endParaRPr/>
          </a:p>
        </p:txBody>
      </p:sp>
      <p:sp>
        <p:nvSpPr>
          <p:cNvPr id="7" name="object 7"/>
          <p:cNvSpPr txBox="1">
            <a:spLocks noGrp="1"/>
          </p:cNvSpPr>
          <p:nvPr>
            <p:ph type="title"/>
          </p:nvPr>
        </p:nvSpPr>
        <p:spPr>
          <a:xfrm>
            <a:off x="901700" y="734060"/>
            <a:ext cx="2395220" cy="635635"/>
          </a:xfrm>
          <a:prstGeom prst="rect">
            <a:avLst/>
          </a:prstGeom>
        </p:spPr>
        <p:txBody>
          <a:bodyPr vert="horz" wrap="square" lIns="0" tIns="12700" rIns="0" bIns="0" rtlCol="0">
            <a:spAutoFit/>
          </a:bodyPr>
          <a:lstStyle/>
          <a:p>
            <a:pPr marL="12700">
              <a:lnSpc>
                <a:spcPct val="100000"/>
              </a:lnSpc>
              <a:spcBef>
                <a:spcPts val="100"/>
              </a:spcBef>
            </a:pPr>
            <a:r>
              <a:rPr dirty="0"/>
              <a:t>Mean =</a:t>
            </a:r>
            <a:r>
              <a:rPr spc="-105" dirty="0"/>
              <a:t> </a:t>
            </a:r>
            <a:r>
              <a:rPr spc="-5" dirty="0"/>
              <a:t>67</a:t>
            </a:r>
          </a:p>
        </p:txBody>
      </p:sp>
      <p:sp>
        <p:nvSpPr>
          <p:cNvPr id="9" name="object 9"/>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8" name="object 8"/>
          <p:cNvSpPr txBox="1"/>
          <p:nvPr/>
        </p:nvSpPr>
        <p:spPr>
          <a:xfrm>
            <a:off x="962406" y="1356639"/>
            <a:ext cx="8176259" cy="5159375"/>
          </a:xfrm>
          <a:prstGeom prst="rect">
            <a:avLst/>
          </a:prstGeom>
        </p:spPr>
        <p:txBody>
          <a:bodyPr vert="horz" wrap="square" lIns="0" tIns="12700" rIns="0" bIns="0" rtlCol="0">
            <a:spAutoFit/>
          </a:bodyPr>
          <a:lstStyle/>
          <a:p>
            <a:pPr marL="355600" marR="50165" indent="-342900">
              <a:lnSpc>
                <a:spcPct val="114999"/>
              </a:lnSpc>
              <a:spcBef>
                <a:spcPts val="100"/>
              </a:spcBef>
              <a:buChar char="•"/>
              <a:tabLst>
                <a:tab pos="354965" algn="l"/>
                <a:tab pos="356235" algn="l"/>
              </a:tabLst>
            </a:pPr>
            <a:r>
              <a:rPr sz="2000" spc="-5" dirty="0">
                <a:solidFill>
                  <a:srgbClr val="1E1C11"/>
                </a:solidFill>
                <a:latin typeface="Arial"/>
                <a:cs typeface="Arial"/>
              </a:rPr>
              <a:t>The next step is to square each </a:t>
            </a:r>
            <a:r>
              <a:rPr sz="2000" spc="-10" dirty="0">
                <a:solidFill>
                  <a:srgbClr val="1E1C11"/>
                </a:solidFill>
                <a:latin typeface="Arial"/>
                <a:cs typeface="Arial"/>
              </a:rPr>
              <a:t>difference. Remember </a:t>
            </a:r>
            <a:r>
              <a:rPr sz="2000" spc="-5" dirty="0">
                <a:solidFill>
                  <a:srgbClr val="1E1C11"/>
                </a:solidFill>
                <a:latin typeface="Arial"/>
                <a:cs typeface="Arial"/>
              </a:rPr>
              <a:t>that when you  </a:t>
            </a:r>
            <a:r>
              <a:rPr sz="2000" spc="-10" dirty="0">
                <a:solidFill>
                  <a:srgbClr val="1E1C11"/>
                </a:solidFill>
                <a:latin typeface="Arial"/>
                <a:cs typeface="Arial"/>
              </a:rPr>
              <a:t>square </a:t>
            </a:r>
            <a:r>
              <a:rPr sz="2000" spc="-5" dirty="0">
                <a:solidFill>
                  <a:srgbClr val="1E1C11"/>
                </a:solidFill>
                <a:latin typeface="Arial"/>
                <a:cs typeface="Arial"/>
              </a:rPr>
              <a:t>a </a:t>
            </a:r>
            <a:r>
              <a:rPr sz="2000" spc="-10" dirty="0">
                <a:solidFill>
                  <a:srgbClr val="1E1C11"/>
                </a:solidFill>
                <a:latin typeface="Arial"/>
                <a:cs typeface="Arial"/>
              </a:rPr>
              <a:t>negative </a:t>
            </a:r>
            <a:r>
              <a:rPr sz="2000" spc="-25" dirty="0">
                <a:solidFill>
                  <a:srgbClr val="1E1C11"/>
                </a:solidFill>
                <a:latin typeface="Arial"/>
                <a:cs typeface="Arial"/>
              </a:rPr>
              <a:t>number, </a:t>
            </a:r>
            <a:r>
              <a:rPr sz="2000" spc="-5" dirty="0">
                <a:solidFill>
                  <a:srgbClr val="1E1C11"/>
                </a:solidFill>
                <a:latin typeface="Arial"/>
                <a:cs typeface="Arial"/>
              </a:rPr>
              <a:t>the result is a </a:t>
            </a:r>
            <a:r>
              <a:rPr sz="2000" spc="-10" dirty="0">
                <a:solidFill>
                  <a:srgbClr val="1E1C11"/>
                </a:solidFill>
                <a:latin typeface="Arial"/>
                <a:cs typeface="Arial"/>
              </a:rPr>
              <a:t>positive </a:t>
            </a:r>
            <a:r>
              <a:rPr sz="2000" spc="-25" dirty="0">
                <a:solidFill>
                  <a:srgbClr val="1E1C11"/>
                </a:solidFill>
                <a:latin typeface="Arial"/>
                <a:cs typeface="Arial"/>
              </a:rPr>
              <a:t>number. </a:t>
            </a:r>
            <a:r>
              <a:rPr sz="2000" spc="-5" dirty="0">
                <a:solidFill>
                  <a:srgbClr val="1E1C11"/>
                </a:solidFill>
                <a:latin typeface="Arial"/>
                <a:cs typeface="Arial"/>
              </a:rPr>
              <a:t>Now </a:t>
            </a:r>
            <a:r>
              <a:rPr sz="2000" dirty="0">
                <a:solidFill>
                  <a:srgbClr val="1E1C11"/>
                </a:solidFill>
                <a:latin typeface="Arial"/>
                <a:cs typeface="Arial"/>
              </a:rPr>
              <a:t>we  </a:t>
            </a:r>
            <a:r>
              <a:rPr sz="2000" spc="-5" dirty="0">
                <a:solidFill>
                  <a:srgbClr val="1E1C11"/>
                </a:solidFill>
                <a:latin typeface="Arial"/>
                <a:cs typeface="Arial"/>
              </a:rPr>
              <a:t>add the </a:t>
            </a:r>
            <a:r>
              <a:rPr sz="2000" spc="-10" dirty="0">
                <a:solidFill>
                  <a:srgbClr val="1E1C11"/>
                </a:solidFill>
                <a:latin typeface="Arial"/>
                <a:cs typeface="Arial"/>
              </a:rPr>
              <a:t>squares </a:t>
            </a:r>
            <a:r>
              <a:rPr sz="2000" spc="-5" dirty="0">
                <a:solidFill>
                  <a:srgbClr val="1E1C11"/>
                </a:solidFill>
                <a:latin typeface="Arial"/>
                <a:cs typeface="Arial"/>
              </a:rPr>
              <a:t>and get </a:t>
            </a:r>
            <a:r>
              <a:rPr sz="2000" spc="-10" dirty="0">
                <a:solidFill>
                  <a:srgbClr val="1E1C11"/>
                </a:solidFill>
                <a:latin typeface="Arial"/>
                <a:cs typeface="Arial"/>
              </a:rPr>
              <a:t>125.</a:t>
            </a:r>
            <a:endParaRPr sz="2000" dirty="0">
              <a:latin typeface="Arial"/>
              <a:cs typeface="Arial"/>
            </a:endParaRPr>
          </a:p>
          <a:p>
            <a:pPr marL="355600" marR="622300" indent="-342900">
              <a:lnSpc>
                <a:spcPct val="114999"/>
              </a:lnSpc>
              <a:spcBef>
                <a:spcPts val="1080"/>
              </a:spcBef>
              <a:buChar char="•"/>
              <a:tabLst>
                <a:tab pos="354965" algn="l"/>
                <a:tab pos="356235" algn="l"/>
              </a:tabLst>
            </a:pPr>
            <a:r>
              <a:rPr sz="2000" spc="-5" dirty="0">
                <a:solidFill>
                  <a:srgbClr val="1E1C11"/>
                </a:solidFill>
                <a:latin typeface="Arial"/>
                <a:cs typeface="Arial"/>
              </a:rPr>
              <a:t>Next we divide the sum of the </a:t>
            </a:r>
            <a:r>
              <a:rPr sz="2000" spc="-10" dirty="0">
                <a:solidFill>
                  <a:srgbClr val="1E1C11"/>
                </a:solidFill>
                <a:latin typeface="Arial"/>
                <a:cs typeface="Arial"/>
              </a:rPr>
              <a:t>squares </a:t>
            </a:r>
            <a:r>
              <a:rPr sz="2000" spc="-5" dirty="0">
                <a:solidFill>
                  <a:srgbClr val="1E1C11"/>
                </a:solidFill>
                <a:latin typeface="Arial"/>
                <a:cs typeface="Arial"/>
              </a:rPr>
              <a:t>by one less than the total  </a:t>
            </a:r>
            <a:r>
              <a:rPr sz="2000" spc="-10" dirty="0">
                <a:solidFill>
                  <a:srgbClr val="1E1C11"/>
                </a:solidFill>
                <a:latin typeface="Arial"/>
                <a:cs typeface="Arial"/>
              </a:rPr>
              <a:t>number </a:t>
            </a:r>
            <a:r>
              <a:rPr sz="2000" spc="-5" dirty="0">
                <a:solidFill>
                  <a:srgbClr val="1E1C11"/>
                </a:solidFill>
                <a:latin typeface="Arial"/>
                <a:cs typeface="Arial"/>
              </a:rPr>
              <a:t>(n) of </a:t>
            </a:r>
            <a:r>
              <a:rPr sz="2000" spc="-10" dirty="0">
                <a:solidFill>
                  <a:srgbClr val="1E1C11"/>
                </a:solidFill>
                <a:latin typeface="Arial"/>
                <a:cs typeface="Arial"/>
              </a:rPr>
              <a:t>values </a:t>
            </a:r>
            <a:r>
              <a:rPr sz="2000" spc="-5" dirty="0">
                <a:solidFill>
                  <a:srgbClr val="1E1C11"/>
                </a:solidFill>
                <a:latin typeface="Arial"/>
                <a:cs typeface="Arial"/>
              </a:rPr>
              <a:t>in the set (n-1), or</a:t>
            </a:r>
            <a:r>
              <a:rPr sz="2000" spc="-30" dirty="0">
                <a:solidFill>
                  <a:srgbClr val="1E1C11"/>
                </a:solidFill>
                <a:latin typeface="Arial"/>
                <a:cs typeface="Arial"/>
              </a:rPr>
              <a:t> </a:t>
            </a:r>
            <a:r>
              <a:rPr sz="2000" spc="-10" dirty="0">
                <a:solidFill>
                  <a:srgbClr val="1E1C11"/>
                </a:solidFill>
                <a:latin typeface="Arial"/>
                <a:cs typeface="Arial"/>
              </a:rPr>
              <a:t>6.</a:t>
            </a:r>
            <a:endParaRPr sz="2000" dirty="0">
              <a:latin typeface="Arial"/>
              <a:cs typeface="Arial"/>
            </a:endParaRPr>
          </a:p>
          <a:p>
            <a:pPr marL="354965" indent="-342265">
              <a:lnSpc>
                <a:spcPct val="100000"/>
              </a:lnSpc>
              <a:spcBef>
                <a:spcPts val="1440"/>
              </a:spcBef>
              <a:buChar char="•"/>
              <a:tabLst>
                <a:tab pos="354965" algn="l"/>
                <a:tab pos="355600" algn="l"/>
              </a:tabLst>
            </a:pPr>
            <a:r>
              <a:rPr sz="2000" spc="-5" dirty="0">
                <a:solidFill>
                  <a:srgbClr val="1E1C11"/>
                </a:solidFill>
                <a:latin typeface="Arial"/>
                <a:cs typeface="Arial"/>
              </a:rPr>
              <a:t>This gives us 20.83 and we’re </a:t>
            </a:r>
            <a:r>
              <a:rPr sz="2000" spc="-10" dirty="0">
                <a:solidFill>
                  <a:srgbClr val="1E1C11"/>
                </a:solidFill>
                <a:latin typeface="Arial"/>
                <a:cs typeface="Arial"/>
              </a:rPr>
              <a:t>almost</a:t>
            </a:r>
            <a:r>
              <a:rPr sz="2000" spc="10" dirty="0">
                <a:solidFill>
                  <a:srgbClr val="1E1C11"/>
                </a:solidFill>
                <a:latin typeface="Arial"/>
                <a:cs typeface="Arial"/>
              </a:rPr>
              <a:t> </a:t>
            </a:r>
            <a:r>
              <a:rPr sz="2000" spc="-5" dirty="0">
                <a:solidFill>
                  <a:srgbClr val="1E1C11"/>
                </a:solidFill>
                <a:latin typeface="Arial"/>
                <a:cs typeface="Arial"/>
              </a:rPr>
              <a:t>there.</a:t>
            </a:r>
            <a:endParaRPr sz="2000" dirty="0">
              <a:latin typeface="Arial"/>
              <a:cs typeface="Arial"/>
            </a:endParaRPr>
          </a:p>
          <a:p>
            <a:pPr>
              <a:lnSpc>
                <a:spcPct val="100000"/>
              </a:lnSpc>
              <a:spcBef>
                <a:spcPts val="30"/>
              </a:spcBef>
              <a:buClr>
                <a:srgbClr val="1E1C11"/>
              </a:buClr>
              <a:buFont typeface="Arial"/>
              <a:buChar char="•"/>
            </a:pPr>
            <a:endParaRPr sz="2150" dirty="0">
              <a:latin typeface="Times New Roman"/>
              <a:cs typeface="Times New Roman"/>
            </a:endParaRPr>
          </a:p>
          <a:p>
            <a:pPr marL="4679950" marR="5080" lvl="1" indent="-343535">
              <a:lnSpc>
                <a:spcPct val="100000"/>
              </a:lnSpc>
              <a:buChar char="•"/>
              <a:tabLst>
                <a:tab pos="4679315" algn="l"/>
                <a:tab pos="4679950" algn="l"/>
                <a:tab pos="5453380" algn="l"/>
              </a:tabLst>
            </a:pPr>
            <a:r>
              <a:rPr sz="2000" spc="-5" dirty="0">
                <a:solidFill>
                  <a:srgbClr val="1E1C11"/>
                </a:solidFill>
                <a:latin typeface="Arial"/>
                <a:cs typeface="Arial"/>
              </a:rPr>
              <a:t>The </a:t>
            </a:r>
            <a:r>
              <a:rPr sz="2000" spc="-10" dirty="0">
                <a:solidFill>
                  <a:srgbClr val="1E1C11"/>
                </a:solidFill>
                <a:latin typeface="Arial"/>
                <a:cs typeface="Arial"/>
              </a:rPr>
              <a:t>square </a:t>
            </a:r>
            <a:r>
              <a:rPr sz="2000" spc="-5" dirty="0">
                <a:solidFill>
                  <a:srgbClr val="1E1C11"/>
                </a:solidFill>
                <a:latin typeface="Arial"/>
                <a:cs typeface="Arial"/>
              </a:rPr>
              <a:t>root of this </a:t>
            </a:r>
            <a:r>
              <a:rPr sz="2000" spc="-10" dirty="0">
                <a:solidFill>
                  <a:srgbClr val="1E1C11"/>
                </a:solidFill>
                <a:latin typeface="Arial"/>
                <a:cs typeface="Arial"/>
              </a:rPr>
              <a:t>number  </a:t>
            </a:r>
            <a:r>
              <a:rPr sz="2000" spc="-5" dirty="0">
                <a:solidFill>
                  <a:srgbClr val="1E1C11"/>
                </a:solidFill>
                <a:latin typeface="Arial"/>
                <a:cs typeface="Arial"/>
              </a:rPr>
              <a:t>is the </a:t>
            </a:r>
            <a:r>
              <a:rPr sz="2000" spc="-10" dirty="0">
                <a:solidFill>
                  <a:srgbClr val="1E1C11"/>
                </a:solidFill>
                <a:latin typeface="Arial"/>
                <a:cs typeface="Arial"/>
              </a:rPr>
              <a:t>estimated standard  deviation </a:t>
            </a:r>
            <a:r>
              <a:rPr sz="2000" spc="-5" dirty="0">
                <a:solidFill>
                  <a:srgbClr val="1E1C11"/>
                </a:solidFill>
                <a:latin typeface="Arial"/>
                <a:cs typeface="Arial"/>
              </a:rPr>
              <a:t>for </a:t>
            </a:r>
            <a:r>
              <a:rPr sz="2000" spc="-10" dirty="0">
                <a:solidFill>
                  <a:srgbClr val="1E1C11"/>
                </a:solidFill>
                <a:latin typeface="Arial"/>
                <a:cs typeface="Arial"/>
              </a:rPr>
              <a:t>heights </a:t>
            </a:r>
            <a:r>
              <a:rPr sz="2000" spc="-5" dirty="0">
                <a:solidFill>
                  <a:srgbClr val="1E1C11"/>
                </a:solidFill>
                <a:latin typeface="Arial"/>
                <a:cs typeface="Arial"/>
              </a:rPr>
              <a:t>of the  </a:t>
            </a:r>
            <a:r>
              <a:rPr sz="2000" spc="-10" dirty="0">
                <a:solidFill>
                  <a:srgbClr val="1E1C11"/>
                </a:solidFill>
                <a:latin typeface="Arial"/>
                <a:cs typeface="Arial"/>
              </a:rPr>
              <a:t>seven members </a:t>
            </a:r>
            <a:r>
              <a:rPr sz="2000" spc="-5" dirty="0">
                <a:solidFill>
                  <a:srgbClr val="1E1C11"/>
                </a:solidFill>
                <a:latin typeface="Arial"/>
                <a:cs typeface="Arial"/>
              </a:rPr>
              <a:t>of the </a:t>
            </a:r>
            <a:r>
              <a:rPr sz="2000" spc="-10" dirty="0">
                <a:solidFill>
                  <a:srgbClr val="1E1C11"/>
                </a:solidFill>
                <a:latin typeface="Arial"/>
                <a:cs typeface="Arial"/>
              </a:rPr>
              <a:t>tennis  </a:t>
            </a:r>
            <a:r>
              <a:rPr sz="2000" spc="-5" dirty="0">
                <a:solidFill>
                  <a:srgbClr val="1E1C11"/>
                </a:solidFill>
                <a:latin typeface="Arial"/>
                <a:cs typeface="Arial"/>
              </a:rPr>
              <a:t>team.	</a:t>
            </a:r>
            <a:r>
              <a:rPr sz="2000" spc="-10" dirty="0">
                <a:solidFill>
                  <a:srgbClr val="1E1C11"/>
                </a:solidFill>
                <a:latin typeface="Arial"/>
                <a:cs typeface="Arial"/>
              </a:rPr>
              <a:t>Remember </a:t>
            </a:r>
            <a:r>
              <a:rPr sz="2000" spc="-5" dirty="0">
                <a:solidFill>
                  <a:srgbClr val="1E1C11"/>
                </a:solidFill>
                <a:latin typeface="Arial"/>
                <a:cs typeface="Arial"/>
              </a:rPr>
              <a:t>the range </a:t>
            </a:r>
            <a:r>
              <a:rPr sz="2000" spc="-10" dirty="0">
                <a:solidFill>
                  <a:srgbClr val="1E1C11"/>
                </a:solidFill>
                <a:latin typeface="Arial"/>
                <a:cs typeface="Arial"/>
              </a:rPr>
              <a:t>of  heights </a:t>
            </a:r>
            <a:r>
              <a:rPr sz="2000" spc="-5" dirty="0">
                <a:solidFill>
                  <a:srgbClr val="1E1C11"/>
                </a:solidFill>
                <a:latin typeface="Arial"/>
                <a:cs typeface="Arial"/>
              </a:rPr>
              <a:t>was 12 </a:t>
            </a:r>
            <a:r>
              <a:rPr sz="2000" spc="-10" dirty="0">
                <a:solidFill>
                  <a:srgbClr val="1E1C11"/>
                </a:solidFill>
                <a:latin typeface="Arial"/>
                <a:cs typeface="Arial"/>
              </a:rPr>
              <a:t>inches. </a:t>
            </a:r>
            <a:r>
              <a:rPr sz="2000" spc="-5" dirty="0">
                <a:solidFill>
                  <a:srgbClr val="1E1C11"/>
                </a:solidFill>
                <a:latin typeface="Arial"/>
                <a:cs typeface="Arial"/>
              </a:rPr>
              <a:t>The  standard </a:t>
            </a:r>
            <a:r>
              <a:rPr sz="2000" spc="-10" dirty="0">
                <a:solidFill>
                  <a:srgbClr val="1E1C11"/>
                </a:solidFill>
                <a:latin typeface="Arial"/>
                <a:cs typeface="Arial"/>
              </a:rPr>
              <a:t>deviation, </a:t>
            </a:r>
            <a:r>
              <a:rPr sz="2000" spc="-20" dirty="0">
                <a:solidFill>
                  <a:srgbClr val="1E1C11"/>
                </a:solidFill>
                <a:latin typeface="Arial"/>
                <a:cs typeface="Arial"/>
              </a:rPr>
              <a:t>however, </a:t>
            </a:r>
            <a:r>
              <a:rPr sz="2000" spc="-10" dirty="0">
                <a:solidFill>
                  <a:srgbClr val="1E1C11"/>
                </a:solidFill>
                <a:latin typeface="Arial"/>
                <a:cs typeface="Arial"/>
              </a:rPr>
              <a:t>is  4.56.</a:t>
            </a:r>
            <a:endParaRPr sz="2000" dirty="0">
              <a:latin typeface="Arial"/>
              <a:cs typeface="Arial"/>
            </a:endParaRPr>
          </a:p>
        </p:txBody>
      </p:sp>
      <p:pic>
        <p:nvPicPr>
          <p:cNvPr id="10" name="Picture 9"/>
          <p:cNvPicPr>
            <a:picLocks noChangeAspect="1"/>
          </p:cNvPicPr>
          <p:nvPr/>
        </p:nvPicPr>
        <p:blipFill>
          <a:blip r:embed="rId6"/>
          <a:stretch>
            <a:fillRect/>
          </a:stretch>
        </p:blipFill>
        <p:spPr>
          <a:xfrm>
            <a:off x="3962400" y="6238576"/>
            <a:ext cx="917491" cy="955108"/>
          </a:xfrm>
          <a:prstGeom prst="rect">
            <a:avLst/>
          </a:prstGeom>
        </p:spPr>
      </p:pic>
      <p:sp>
        <p:nvSpPr>
          <p:cNvPr id="6" name="object 6"/>
          <p:cNvSpPr/>
          <p:nvPr/>
        </p:nvSpPr>
        <p:spPr>
          <a:xfrm>
            <a:off x="935736" y="3962400"/>
            <a:ext cx="4114800" cy="2477261"/>
          </a:xfrm>
          <a:prstGeom prst="rect">
            <a:avLst/>
          </a:prstGeom>
          <a:blipFill>
            <a:blip r:embed="rId7" cstate="print"/>
            <a:stretch>
              <a:fillRect/>
            </a:stretch>
          </a:blipFill>
        </p:spPr>
        <p:txBody>
          <a:bodyPr wrap="square" lIns="0" tIns="0" rIns="0" bIns="0" rtlCol="0"/>
          <a:lstStyle/>
          <a:p>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438400" y="685037"/>
            <a:ext cx="5410200" cy="3371088"/>
          </a:xfrm>
          <a:prstGeom prst="rect">
            <a:avLst/>
          </a:prstGeom>
          <a:blipFill>
            <a:blip r:embed="rId2" cstate="print"/>
            <a:stretch>
              <a:fillRect/>
            </a:stretch>
          </a:blipFill>
        </p:spPr>
        <p:txBody>
          <a:bodyPr wrap="square" lIns="0" tIns="0" rIns="0" bIns="0" rtlCol="0"/>
          <a:lstStyle/>
          <a:p>
            <a:endParaRPr/>
          </a:p>
        </p:txBody>
      </p:sp>
      <p:sp>
        <p:nvSpPr>
          <p:cNvPr id="3" name="object 3"/>
          <p:cNvSpPr txBox="1"/>
          <p:nvPr/>
        </p:nvSpPr>
        <p:spPr>
          <a:xfrm>
            <a:off x="840714" y="4066285"/>
            <a:ext cx="8481060" cy="1991360"/>
          </a:xfrm>
          <a:prstGeom prst="rect">
            <a:avLst/>
          </a:prstGeom>
        </p:spPr>
        <p:txBody>
          <a:bodyPr vert="horz" wrap="square" lIns="0" tIns="12065" rIns="0" bIns="0" rtlCol="0">
            <a:spAutoFit/>
          </a:bodyPr>
          <a:lstStyle/>
          <a:p>
            <a:pPr marL="355600" marR="5080" indent="-342900" algn="just">
              <a:lnSpc>
                <a:spcPct val="100000"/>
              </a:lnSpc>
              <a:spcBef>
                <a:spcPts val="95"/>
              </a:spcBef>
              <a:buChar char="•"/>
              <a:tabLst>
                <a:tab pos="356235" algn="l"/>
              </a:tabLst>
            </a:pPr>
            <a:r>
              <a:rPr sz="2000" spc="-5" dirty="0">
                <a:latin typeface="Arial"/>
                <a:cs typeface="Arial"/>
              </a:rPr>
              <a:t>On the </a:t>
            </a:r>
            <a:r>
              <a:rPr sz="2000" spc="-10" dirty="0">
                <a:latin typeface="Arial"/>
                <a:cs typeface="Arial"/>
              </a:rPr>
              <a:t>graph, </a:t>
            </a:r>
            <a:r>
              <a:rPr sz="2000" spc="-5" dirty="0">
                <a:latin typeface="Arial"/>
                <a:cs typeface="Arial"/>
              </a:rPr>
              <a:t>the red line </a:t>
            </a:r>
            <a:r>
              <a:rPr sz="2000" spc="-10" dirty="0">
                <a:latin typeface="Arial"/>
                <a:cs typeface="Arial"/>
              </a:rPr>
              <a:t>indicates </a:t>
            </a:r>
            <a:r>
              <a:rPr sz="2000" spc="-5" dirty="0">
                <a:latin typeface="Arial"/>
                <a:cs typeface="Arial"/>
              </a:rPr>
              <a:t>the mean value of 67 </a:t>
            </a:r>
            <a:r>
              <a:rPr sz="2000" spc="-10" dirty="0">
                <a:latin typeface="Arial"/>
                <a:cs typeface="Arial"/>
              </a:rPr>
              <a:t>inches </a:t>
            </a:r>
            <a:r>
              <a:rPr sz="2000" spc="-5" dirty="0">
                <a:latin typeface="Arial"/>
                <a:cs typeface="Arial"/>
              </a:rPr>
              <a:t>and the  two green lines show the area </a:t>
            </a:r>
            <a:r>
              <a:rPr sz="2000" spc="-10" dirty="0">
                <a:latin typeface="Arial"/>
                <a:cs typeface="Arial"/>
              </a:rPr>
              <a:t>included </a:t>
            </a:r>
            <a:r>
              <a:rPr sz="2000" spc="-5" dirty="0">
                <a:latin typeface="Arial"/>
                <a:cs typeface="Arial"/>
              </a:rPr>
              <a:t>in one </a:t>
            </a:r>
            <a:r>
              <a:rPr sz="2000" spc="-10" dirty="0">
                <a:latin typeface="Arial"/>
                <a:cs typeface="Arial"/>
              </a:rPr>
              <a:t>standard </a:t>
            </a:r>
            <a:r>
              <a:rPr sz="2000" spc="-5" dirty="0">
                <a:latin typeface="Arial"/>
                <a:cs typeface="Arial"/>
              </a:rPr>
              <a:t>deviation. In this  case, 4.56 </a:t>
            </a:r>
            <a:r>
              <a:rPr sz="2000" spc="-10" dirty="0">
                <a:latin typeface="Arial"/>
                <a:cs typeface="Arial"/>
              </a:rPr>
              <a:t>inches above </a:t>
            </a:r>
            <a:r>
              <a:rPr sz="2000" spc="-5" dirty="0">
                <a:latin typeface="Arial"/>
                <a:cs typeface="Arial"/>
              </a:rPr>
              <a:t>or below the</a:t>
            </a:r>
            <a:r>
              <a:rPr sz="2000" spc="15" dirty="0">
                <a:latin typeface="Arial"/>
                <a:cs typeface="Arial"/>
              </a:rPr>
              <a:t> </a:t>
            </a:r>
            <a:r>
              <a:rPr sz="2000" spc="-10" dirty="0">
                <a:latin typeface="Arial"/>
                <a:cs typeface="Arial"/>
              </a:rPr>
              <a:t>mean.</a:t>
            </a:r>
            <a:endParaRPr sz="2000">
              <a:latin typeface="Arial"/>
              <a:cs typeface="Arial"/>
            </a:endParaRPr>
          </a:p>
          <a:p>
            <a:pPr marL="355600" marR="222885" indent="-342900">
              <a:lnSpc>
                <a:spcPct val="100000"/>
              </a:lnSpc>
              <a:spcBef>
                <a:spcPts val="1080"/>
              </a:spcBef>
              <a:buChar char="•"/>
              <a:tabLst>
                <a:tab pos="354965" algn="l"/>
                <a:tab pos="355600" algn="l"/>
              </a:tabLst>
            </a:pPr>
            <a:r>
              <a:rPr sz="2000" spc="-5" dirty="0">
                <a:latin typeface="Arial"/>
                <a:cs typeface="Arial"/>
              </a:rPr>
              <a:t>The </a:t>
            </a:r>
            <a:r>
              <a:rPr sz="2000" spc="-10" dirty="0">
                <a:latin typeface="Arial"/>
                <a:cs typeface="Arial"/>
              </a:rPr>
              <a:t>heights </a:t>
            </a:r>
            <a:r>
              <a:rPr sz="2000" spc="-5" dirty="0">
                <a:latin typeface="Arial"/>
                <a:cs typeface="Arial"/>
              </a:rPr>
              <a:t>of three </a:t>
            </a:r>
            <a:r>
              <a:rPr sz="2000" spc="-10" dirty="0">
                <a:latin typeface="Arial"/>
                <a:cs typeface="Arial"/>
              </a:rPr>
              <a:t>people, Steve, </a:t>
            </a:r>
            <a:r>
              <a:rPr sz="2000" spc="-5" dirty="0">
                <a:latin typeface="Arial"/>
                <a:cs typeface="Arial"/>
              </a:rPr>
              <a:t>Barb and </a:t>
            </a:r>
            <a:r>
              <a:rPr sz="2000" spc="-10" dirty="0">
                <a:latin typeface="Arial"/>
                <a:cs typeface="Arial"/>
              </a:rPr>
              <a:t>Carol, </a:t>
            </a:r>
            <a:r>
              <a:rPr sz="2000" spc="-5" dirty="0">
                <a:latin typeface="Arial"/>
                <a:cs typeface="Arial"/>
              </a:rPr>
              <a:t>are outside of </a:t>
            </a:r>
            <a:r>
              <a:rPr sz="2000" spc="-10" dirty="0">
                <a:latin typeface="Arial"/>
                <a:cs typeface="Arial"/>
              </a:rPr>
              <a:t>one  standard deviation </a:t>
            </a:r>
            <a:r>
              <a:rPr sz="2000" spc="-5" dirty="0">
                <a:latin typeface="Arial"/>
                <a:cs typeface="Arial"/>
              </a:rPr>
              <a:t>but they would all be well within two standard  </a:t>
            </a:r>
            <a:r>
              <a:rPr sz="2000" spc="-10" dirty="0">
                <a:latin typeface="Arial"/>
                <a:cs typeface="Arial"/>
              </a:rPr>
              <a:t>deviations </a:t>
            </a:r>
            <a:r>
              <a:rPr sz="2000" spc="-5" dirty="0">
                <a:latin typeface="Arial"/>
                <a:cs typeface="Arial"/>
              </a:rPr>
              <a:t>of the</a:t>
            </a:r>
            <a:r>
              <a:rPr sz="2000" spc="5" dirty="0">
                <a:latin typeface="Arial"/>
                <a:cs typeface="Arial"/>
              </a:rPr>
              <a:t> </a:t>
            </a:r>
            <a:r>
              <a:rPr sz="2000" spc="-10" dirty="0">
                <a:latin typeface="Arial"/>
                <a:cs typeface="Arial"/>
              </a:rPr>
              <a:t>mean.</a:t>
            </a:r>
            <a:endParaRPr sz="2000">
              <a:latin typeface="Arial"/>
              <a:cs typeface="Arial"/>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5" name="Picture 4"/>
          <p:cNvPicPr>
            <a:picLocks noChangeAspect="1"/>
          </p:cNvPicPr>
          <p:nvPr/>
        </p:nvPicPr>
        <p:blipFill>
          <a:blip r:embed="rId3"/>
          <a:stretch>
            <a:fillRect/>
          </a:stretch>
        </p:blipFill>
        <p:spPr>
          <a:xfrm>
            <a:off x="3962400" y="6238576"/>
            <a:ext cx="917491" cy="955108"/>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1700" y="735583"/>
            <a:ext cx="5781675" cy="574040"/>
          </a:xfrm>
          <a:prstGeom prst="rect">
            <a:avLst/>
          </a:prstGeom>
        </p:spPr>
        <p:txBody>
          <a:bodyPr vert="horz" wrap="square" lIns="0" tIns="12700" rIns="0" bIns="0" rtlCol="0">
            <a:spAutoFit/>
          </a:bodyPr>
          <a:lstStyle/>
          <a:p>
            <a:pPr marL="12700">
              <a:lnSpc>
                <a:spcPct val="100000"/>
              </a:lnSpc>
              <a:spcBef>
                <a:spcPts val="100"/>
              </a:spcBef>
            </a:pPr>
            <a:r>
              <a:rPr sz="3600" spc="-50" dirty="0"/>
              <a:t>Total </a:t>
            </a:r>
            <a:r>
              <a:rPr sz="3600" dirty="0"/>
              <a:t>of all </a:t>
            </a:r>
            <a:r>
              <a:rPr sz="3600" spc="-10" dirty="0"/>
              <a:t>values </a:t>
            </a:r>
            <a:r>
              <a:rPr sz="3600" dirty="0"/>
              <a:t>= </a:t>
            </a:r>
            <a:r>
              <a:rPr sz="3600" spc="5" dirty="0"/>
              <a:t>1800</a:t>
            </a:r>
            <a:r>
              <a:rPr sz="3600" spc="-30" dirty="0"/>
              <a:t> </a:t>
            </a:r>
            <a:r>
              <a:rPr sz="3600" dirty="0"/>
              <a:t>lbs.</a:t>
            </a:r>
            <a:endParaRPr sz="3600"/>
          </a:p>
        </p:txBody>
      </p:sp>
      <p:sp>
        <p:nvSpPr>
          <p:cNvPr id="4" name="object 4"/>
          <p:cNvSpPr txBox="1"/>
          <p:nvPr/>
        </p:nvSpPr>
        <p:spPr>
          <a:xfrm>
            <a:off x="535940" y="3455924"/>
            <a:ext cx="8680450" cy="2595245"/>
          </a:xfrm>
          <a:prstGeom prst="rect">
            <a:avLst/>
          </a:prstGeom>
        </p:spPr>
        <p:txBody>
          <a:bodyPr vert="horz" wrap="square" lIns="0" tIns="12700" rIns="0" bIns="0" rtlCol="0">
            <a:spAutoFit/>
          </a:bodyPr>
          <a:lstStyle/>
          <a:p>
            <a:pPr marL="355600" marR="1169670" indent="-342900">
              <a:lnSpc>
                <a:spcPct val="100000"/>
              </a:lnSpc>
              <a:spcBef>
                <a:spcPts val="100"/>
              </a:spcBef>
              <a:buChar char="•"/>
              <a:tabLst>
                <a:tab pos="354965" algn="l"/>
                <a:tab pos="355600" algn="l"/>
              </a:tabLst>
            </a:pPr>
            <a:r>
              <a:rPr sz="1600" spc="-5" dirty="0">
                <a:latin typeface="Arial"/>
                <a:cs typeface="Arial"/>
              </a:rPr>
              <a:t>Now </a:t>
            </a:r>
            <a:r>
              <a:rPr sz="1600" spc="-10" dirty="0">
                <a:latin typeface="Arial"/>
                <a:cs typeface="Arial"/>
              </a:rPr>
              <a:t>let’s </a:t>
            </a:r>
            <a:r>
              <a:rPr sz="1600" spc="-5" dirty="0">
                <a:latin typeface="Arial"/>
                <a:cs typeface="Arial"/>
              </a:rPr>
              <a:t>look at something closer to what may interest </a:t>
            </a:r>
            <a:r>
              <a:rPr sz="1600" dirty="0">
                <a:latin typeface="Arial"/>
                <a:cs typeface="Arial"/>
              </a:rPr>
              <a:t>a </a:t>
            </a:r>
            <a:r>
              <a:rPr sz="1600" spc="-5" dirty="0">
                <a:latin typeface="Arial"/>
                <a:cs typeface="Arial"/>
              </a:rPr>
              <a:t>lab scientist: repeated  measurements of the same</a:t>
            </a:r>
            <a:r>
              <a:rPr sz="1600" spc="20" dirty="0">
                <a:latin typeface="Arial"/>
                <a:cs typeface="Arial"/>
              </a:rPr>
              <a:t> </a:t>
            </a:r>
            <a:r>
              <a:rPr sz="1600" spc="-5" dirty="0">
                <a:latin typeface="Arial"/>
                <a:cs typeface="Arial"/>
              </a:rPr>
              <a:t>sample.</a:t>
            </a:r>
            <a:endParaRPr sz="1600">
              <a:latin typeface="Arial"/>
              <a:cs typeface="Arial"/>
            </a:endParaRPr>
          </a:p>
          <a:p>
            <a:pPr marL="355600" marR="5080" indent="-342900">
              <a:lnSpc>
                <a:spcPct val="100000"/>
              </a:lnSpc>
              <a:spcBef>
                <a:spcPts val="985"/>
              </a:spcBef>
              <a:buChar char="•"/>
              <a:tabLst>
                <a:tab pos="354965" algn="l"/>
                <a:tab pos="355600" algn="l"/>
              </a:tabLst>
            </a:pPr>
            <a:r>
              <a:rPr sz="1600" spc="-5" dirty="0">
                <a:latin typeface="Arial"/>
                <a:cs typeface="Arial"/>
              </a:rPr>
              <a:t>If we wanted to know the weight of just one of the tennis players, </a:t>
            </a:r>
            <a:r>
              <a:rPr sz="1600" spc="-35" dirty="0">
                <a:latin typeface="Arial"/>
                <a:cs typeface="Arial"/>
              </a:rPr>
              <a:t>Ray, </a:t>
            </a:r>
            <a:r>
              <a:rPr sz="1600" spc="-5" dirty="0">
                <a:latin typeface="Arial"/>
                <a:cs typeface="Arial"/>
              </a:rPr>
              <a:t>we could weigh him.  </a:t>
            </a:r>
            <a:r>
              <a:rPr sz="1600" spc="-10" dirty="0">
                <a:latin typeface="Arial"/>
                <a:cs typeface="Arial"/>
              </a:rPr>
              <a:t>Let’s </a:t>
            </a:r>
            <a:r>
              <a:rPr sz="1600" spc="-5" dirty="0">
                <a:latin typeface="Arial"/>
                <a:cs typeface="Arial"/>
              </a:rPr>
              <a:t>say we weighed Ray ten times, using the exact same method, instrument and</a:t>
            </a:r>
            <a:r>
              <a:rPr sz="1600" spc="150" dirty="0">
                <a:latin typeface="Arial"/>
                <a:cs typeface="Arial"/>
              </a:rPr>
              <a:t> </a:t>
            </a:r>
            <a:r>
              <a:rPr sz="1600" spc="-15" dirty="0">
                <a:latin typeface="Arial"/>
                <a:cs typeface="Arial"/>
              </a:rPr>
              <a:t>operator.</a:t>
            </a:r>
            <a:endParaRPr sz="1600">
              <a:latin typeface="Arial"/>
              <a:cs typeface="Arial"/>
            </a:endParaRPr>
          </a:p>
          <a:p>
            <a:pPr marL="355600" marR="123825" indent="-342900">
              <a:lnSpc>
                <a:spcPct val="100000"/>
              </a:lnSpc>
              <a:spcBef>
                <a:spcPts val="985"/>
              </a:spcBef>
              <a:buChar char="•"/>
              <a:tabLst>
                <a:tab pos="354965" algn="l"/>
                <a:tab pos="355600" algn="l"/>
              </a:tabLst>
            </a:pPr>
            <a:r>
              <a:rPr sz="1600" spc="-95" dirty="0">
                <a:latin typeface="Arial"/>
                <a:cs typeface="Arial"/>
              </a:rPr>
              <a:t>To </a:t>
            </a:r>
            <a:r>
              <a:rPr sz="1600" spc="-5" dirty="0">
                <a:latin typeface="Arial"/>
                <a:cs typeface="Arial"/>
              </a:rPr>
              <a:t>see the spread of the weights, we want to calculate the standard deviation of the values.  The more readings we use to estimate the standard deviation, the better the estimate of  uncertainty will</a:t>
            </a:r>
            <a:r>
              <a:rPr sz="1600" spc="-20" dirty="0">
                <a:latin typeface="Arial"/>
                <a:cs typeface="Arial"/>
              </a:rPr>
              <a:t> </a:t>
            </a:r>
            <a:r>
              <a:rPr sz="1600" spc="-5" dirty="0">
                <a:latin typeface="Arial"/>
                <a:cs typeface="Arial"/>
              </a:rPr>
              <a:t>be.</a:t>
            </a:r>
            <a:endParaRPr sz="1600">
              <a:latin typeface="Arial"/>
              <a:cs typeface="Arial"/>
            </a:endParaRPr>
          </a:p>
          <a:p>
            <a:pPr marL="355600" marR="624205" indent="-342900">
              <a:lnSpc>
                <a:spcPct val="100000"/>
              </a:lnSpc>
              <a:spcBef>
                <a:spcPts val="980"/>
              </a:spcBef>
              <a:buChar char="•"/>
              <a:tabLst>
                <a:tab pos="354965" algn="l"/>
                <a:tab pos="355600" algn="l"/>
              </a:tabLst>
            </a:pPr>
            <a:r>
              <a:rPr sz="1600" spc="-65" dirty="0">
                <a:latin typeface="Arial"/>
                <a:cs typeface="Arial"/>
              </a:rPr>
              <a:t>Ten </a:t>
            </a:r>
            <a:r>
              <a:rPr sz="1600" spc="-5" dirty="0">
                <a:latin typeface="Arial"/>
                <a:cs typeface="Arial"/>
              </a:rPr>
              <a:t>is </a:t>
            </a:r>
            <a:r>
              <a:rPr sz="1600" dirty="0">
                <a:latin typeface="Arial"/>
                <a:cs typeface="Arial"/>
              </a:rPr>
              <a:t>a </a:t>
            </a:r>
            <a:r>
              <a:rPr sz="1600" spc="-5" dirty="0">
                <a:latin typeface="Arial"/>
                <a:cs typeface="Arial"/>
              </a:rPr>
              <a:t>good number for our purposes. The estimate of </a:t>
            </a:r>
            <a:r>
              <a:rPr sz="1600" i="1" spc="-5" dirty="0">
                <a:latin typeface="Arial"/>
                <a:cs typeface="Arial"/>
              </a:rPr>
              <a:t>uncertainty </a:t>
            </a:r>
            <a:r>
              <a:rPr sz="1600" spc="-5" dirty="0">
                <a:latin typeface="Arial"/>
                <a:cs typeface="Arial"/>
              </a:rPr>
              <a:t>improves with the  number of readings. </a:t>
            </a:r>
            <a:r>
              <a:rPr sz="1600" spc="-15" dirty="0">
                <a:latin typeface="Arial"/>
                <a:cs typeface="Arial"/>
              </a:rPr>
              <a:t>We </a:t>
            </a:r>
            <a:r>
              <a:rPr sz="1600" spc="-5" dirty="0">
                <a:latin typeface="Arial"/>
                <a:cs typeface="Arial"/>
              </a:rPr>
              <a:t>have added the values to find the</a:t>
            </a:r>
            <a:r>
              <a:rPr sz="1600" spc="60" dirty="0">
                <a:latin typeface="Arial"/>
                <a:cs typeface="Arial"/>
              </a:rPr>
              <a:t> </a:t>
            </a:r>
            <a:r>
              <a:rPr sz="1600" spc="-5" dirty="0">
                <a:latin typeface="Arial"/>
                <a:cs typeface="Arial"/>
              </a:rPr>
              <a:t>total.</a:t>
            </a:r>
            <a:endParaRPr sz="1600">
              <a:latin typeface="Arial"/>
              <a:cs typeface="Arial"/>
            </a:endParaRPr>
          </a:p>
        </p:txBody>
      </p:sp>
      <p:sp>
        <p:nvSpPr>
          <p:cNvPr id="5" name="object 5"/>
          <p:cNvSpPr/>
          <p:nvPr/>
        </p:nvSpPr>
        <p:spPr>
          <a:xfrm>
            <a:off x="2738627" y="1447800"/>
            <a:ext cx="4581905" cy="1809750"/>
          </a:xfrm>
          <a:prstGeom prst="rect">
            <a:avLst/>
          </a:prstGeom>
          <a:blipFill>
            <a:blip r:embed="rId3" cstate="print"/>
            <a:stretch>
              <a:fillRect/>
            </a:stretch>
          </a:blipFill>
        </p:spPr>
        <p:txBody>
          <a:bodyPr wrap="square" lIns="0" tIns="0" rIns="0" bIns="0" rtlCol="0"/>
          <a:lstStyle/>
          <a:p>
            <a:endParaRPr/>
          </a:p>
        </p:txBody>
      </p:sp>
      <p:sp>
        <p:nvSpPr>
          <p:cNvPr id="6" name="object 6"/>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7" name="Picture 6"/>
          <p:cNvPicPr>
            <a:picLocks noChangeAspect="1"/>
          </p:cNvPicPr>
          <p:nvPr/>
        </p:nvPicPr>
        <p:blipFill>
          <a:blip r:embed="rId4"/>
          <a:stretch>
            <a:fillRect/>
          </a:stretch>
        </p:blipFill>
        <p:spPr>
          <a:xfrm>
            <a:off x="3962400" y="6238576"/>
            <a:ext cx="917491" cy="955108"/>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1700" y="738631"/>
            <a:ext cx="5226050" cy="452755"/>
          </a:xfrm>
          <a:prstGeom prst="rect">
            <a:avLst/>
          </a:prstGeom>
        </p:spPr>
        <p:txBody>
          <a:bodyPr vert="horz" wrap="square" lIns="0" tIns="12700" rIns="0" bIns="0" rtlCol="0">
            <a:spAutoFit/>
          </a:bodyPr>
          <a:lstStyle/>
          <a:p>
            <a:pPr marL="12700">
              <a:lnSpc>
                <a:spcPct val="100000"/>
              </a:lnSpc>
              <a:spcBef>
                <a:spcPts val="100"/>
              </a:spcBef>
            </a:pPr>
            <a:r>
              <a:rPr sz="2800" spc="-15" dirty="0"/>
              <a:t>Next </a:t>
            </a:r>
            <a:r>
              <a:rPr sz="2800" spc="-10" dirty="0"/>
              <a:t>we </a:t>
            </a:r>
            <a:r>
              <a:rPr sz="2800" spc="-5" dirty="0"/>
              <a:t>find the </a:t>
            </a:r>
            <a:r>
              <a:rPr sz="2800" spc="-15" dirty="0"/>
              <a:t>average </a:t>
            </a:r>
            <a:r>
              <a:rPr sz="2800" dirty="0"/>
              <a:t>or</a:t>
            </a:r>
            <a:r>
              <a:rPr sz="2800" spc="-60" dirty="0"/>
              <a:t> </a:t>
            </a:r>
            <a:r>
              <a:rPr sz="2800" spc="-5" dirty="0"/>
              <a:t>mean:</a:t>
            </a:r>
            <a:endParaRPr sz="2800"/>
          </a:p>
        </p:txBody>
      </p:sp>
      <p:sp>
        <p:nvSpPr>
          <p:cNvPr id="4" name="object 4"/>
          <p:cNvSpPr/>
          <p:nvPr/>
        </p:nvSpPr>
        <p:spPr>
          <a:xfrm>
            <a:off x="2348483" y="1402841"/>
            <a:ext cx="5362194" cy="1504950"/>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2372105" y="3683127"/>
            <a:ext cx="5305424" cy="838200"/>
          </a:xfrm>
          <a:prstGeom prst="rect">
            <a:avLst/>
          </a:prstGeom>
          <a:blipFill>
            <a:blip r:embed="rId4" cstate="print"/>
            <a:stretch>
              <a:fillRect/>
            </a:stretch>
          </a:blipFill>
        </p:spPr>
        <p:txBody>
          <a:bodyPr wrap="square" lIns="0" tIns="0" rIns="0" bIns="0" rtlCol="0"/>
          <a:lstStyle/>
          <a:p>
            <a:endParaRPr/>
          </a:p>
        </p:txBody>
      </p:sp>
      <p:sp>
        <p:nvSpPr>
          <p:cNvPr id="6" name="object 6"/>
          <p:cNvSpPr txBox="1"/>
          <p:nvPr/>
        </p:nvSpPr>
        <p:spPr>
          <a:xfrm>
            <a:off x="993139" y="3143504"/>
            <a:ext cx="6717665" cy="452755"/>
          </a:xfrm>
          <a:prstGeom prst="rect">
            <a:avLst/>
          </a:prstGeom>
        </p:spPr>
        <p:txBody>
          <a:bodyPr vert="horz" wrap="square" lIns="0" tIns="12700" rIns="0" bIns="0" rtlCol="0">
            <a:spAutoFit/>
          </a:bodyPr>
          <a:lstStyle/>
          <a:p>
            <a:pPr marL="12700">
              <a:lnSpc>
                <a:spcPct val="100000"/>
              </a:lnSpc>
              <a:spcBef>
                <a:spcPts val="100"/>
              </a:spcBef>
            </a:pPr>
            <a:r>
              <a:rPr sz="2800" spc="-10" dirty="0">
                <a:solidFill>
                  <a:srgbClr val="00A0AF"/>
                </a:solidFill>
                <a:latin typeface="Franklin Gothic Medium"/>
                <a:cs typeface="Franklin Gothic Medium"/>
              </a:rPr>
              <a:t>Now we </a:t>
            </a:r>
            <a:r>
              <a:rPr sz="2800" spc="-5" dirty="0">
                <a:solidFill>
                  <a:srgbClr val="00A0AF"/>
                </a:solidFill>
                <a:latin typeface="Franklin Gothic Medium"/>
                <a:cs typeface="Franklin Gothic Medium"/>
              </a:rPr>
              <a:t>subtract the mean </a:t>
            </a:r>
            <a:r>
              <a:rPr sz="2800" spc="-10" dirty="0">
                <a:solidFill>
                  <a:srgbClr val="00A0AF"/>
                </a:solidFill>
                <a:latin typeface="Franklin Gothic Medium"/>
                <a:cs typeface="Franklin Gothic Medium"/>
              </a:rPr>
              <a:t>from </a:t>
            </a:r>
            <a:r>
              <a:rPr sz="2800" spc="-5" dirty="0">
                <a:solidFill>
                  <a:srgbClr val="00A0AF"/>
                </a:solidFill>
                <a:latin typeface="Franklin Gothic Medium"/>
                <a:cs typeface="Franklin Gothic Medium"/>
              </a:rPr>
              <a:t>each</a:t>
            </a:r>
            <a:r>
              <a:rPr sz="2800" spc="-75" dirty="0">
                <a:solidFill>
                  <a:srgbClr val="00A0AF"/>
                </a:solidFill>
                <a:latin typeface="Franklin Gothic Medium"/>
                <a:cs typeface="Franklin Gothic Medium"/>
              </a:rPr>
              <a:t> </a:t>
            </a:r>
            <a:r>
              <a:rPr sz="2800" spc="-10" dirty="0">
                <a:solidFill>
                  <a:srgbClr val="00A0AF"/>
                </a:solidFill>
                <a:latin typeface="Franklin Gothic Medium"/>
                <a:cs typeface="Franklin Gothic Medium"/>
              </a:rPr>
              <a:t>value:</a:t>
            </a:r>
            <a:endParaRPr sz="2800">
              <a:latin typeface="Franklin Gothic Medium"/>
              <a:cs typeface="Franklin Gothic Medium"/>
            </a:endParaRPr>
          </a:p>
        </p:txBody>
      </p:sp>
      <p:sp>
        <p:nvSpPr>
          <p:cNvPr id="7" name="object 7"/>
          <p:cNvSpPr/>
          <p:nvPr/>
        </p:nvSpPr>
        <p:spPr>
          <a:xfrm>
            <a:off x="2367533" y="5369052"/>
            <a:ext cx="5324094" cy="895350"/>
          </a:xfrm>
          <a:prstGeom prst="rect">
            <a:avLst/>
          </a:prstGeom>
          <a:blipFill>
            <a:blip r:embed="rId5" cstate="print"/>
            <a:stretch>
              <a:fillRect/>
            </a:stretch>
          </a:blipFill>
        </p:spPr>
        <p:txBody>
          <a:bodyPr wrap="square" lIns="0" tIns="0" rIns="0" bIns="0" rtlCol="0"/>
          <a:lstStyle/>
          <a:p>
            <a:endParaRPr/>
          </a:p>
        </p:txBody>
      </p:sp>
      <p:sp>
        <p:nvSpPr>
          <p:cNvPr id="8" name="object 8"/>
          <p:cNvSpPr txBox="1"/>
          <p:nvPr/>
        </p:nvSpPr>
        <p:spPr>
          <a:xfrm>
            <a:off x="993139" y="4714747"/>
            <a:ext cx="7150100" cy="452755"/>
          </a:xfrm>
          <a:prstGeom prst="rect">
            <a:avLst/>
          </a:prstGeom>
        </p:spPr>
        <p:txBody>
          <a:bodyPr vert="horz" wrap="square" lIns="0" tIns="12700" rIns="0" bIns="0" rtlCol="0">
            <a:spAutoFit/>
          </a:bodyPr>
          <a:lstStyle/>
          <a:p>
            <a:pPr marL="12700">
              <a:lnSpc>
                <a:spcPct val="100000"/>
              </a:lnSpc>
              <a:spcBef>
                <a:spcPts val="100"/>
              </a:spcBef>
            </a:pPr>
            <a:r>
              <a:rPr sz="2800" spc="-5" dirty="0">
                <a:solidFill>
                  <a:srgbClr val="00A0AF"/>
                </a:solidFill>
                <a:latin typeface="Franklin Gothic Medium"/>
                <a:cs typeface="Franklin Gothic Medium"/>
              </a:rPr>
              <a:t>Square the </a:t>
            </a:r>
            <a:r>
              <a:rPr sz="2800" dirty="0">
                <a:solidFill>
                  <a:srgbClr val="00A0AF"/>
                </a:solidFill>
                <a:latin typeface="Franklin Gothic Medium"/>
                <a:cs typeface="Franklin Gothic Medium"/>
              </a:rPr>
              <a:t>differences and add </a:t>
            </a:r>
            <a:r>
              <a:rPr sz="2800" spc="-5" dirty="0">
                <a:solidFill>
                  <a:srgbClr val="00A0AF"/>
                </a:solidFill>
                <a:latin typeface="Franklin Gothic Medium"/>
                <a:cs typeface="Franklin Gothic Medium"/>
              </a:rPr>
              <a:t>them</a:t>
            </a:r>
            <a:r>
              <a:rPr sz="2800" spc="-90" dirty="0">
                <a:solidFill>
                  <a:srgbClr val="00A0AF"/>
                </a:solidFill>
                <a:latin typeface="Franklin Gothic Medium"/>
                <a:cs typeface="Franklin Gothic Medium"/>
              </a:rPr>
              <a:t> </a:t>
            </a:r>
            <a:r>
              <a:rPr sz="2800" spc="-15" dirty="0">
                <a:solidFill>
                  <a:srgbClr val="00A0AF"/>
                </a:solidFill>
                <a:latin typeface="Franklin Gothic Medium"/>
                <a:cs typeface="Franklin Gothic Medium"/>
              </a:rPr>
              <a:t>together:</a:t>
            </a:r>
            <a:endParaRPr sz="2800">
              <a:latin typeface="Franklin Gothic Medium"/>
              <a:cs typeface="Franklin Gothic Medium"/>
            </a:endParaRPr>
          </a:p>
        </p:txBody>
      </p:sp>
      <p:sp>
        <p:nvSpPr>
          <p:cNvPr id="9" name="object 9"/>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11" name="Picture 10"/>
          <p:cNvPicPr>
            <a:picLocks noChangeAspect="1"/>
          </p:cNvPicPr>
          <p:nvPr/>
        </p:nvPicPr>
        <p:blipFill>
          <a:blip r:embed="rId6"/>
          <a:stretch>
            <a:fillRect/>
          </a:stretch>
        </p:blipFill>
        <p:spPr>
          <a:xfrm>
            <a:off x="3962400" y="6238576"/>
            <a:ext cx="917491" cy="955108"/>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66800" y="838200"/>
            <a:ext cx="7855457" cy="5281421"/>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4" name="Picture 3"/>
          <p:cNvPicPr>
            <a:picLocks noChangeAspect="1"/>
          </p:cNvPicPr>
          <p:nvPr/>
        </p:nvPicPr>
        <p:blipFill>
          <a:blip r:embed="rId3"/>
          <a:stretch>
            <a:fillRect/>
          </a:stretch>
        </p:blipFill>
        <p:spPr>
          <a:xfrm>
            <a:off x="3962400" y="6238576"/>
            <a:ext cx="917491" cy="95510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06017" y="6323838"/>
            <a:ext cx="965453" cy="66446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2461" y="734060"/>
            <a:ext cx="7525384" cy="635635"/>
          </a:xfrm>
          <a:prstGeom prst="rect">
            <a:avLst/>
          </a:prstGeom>
        </p:spPr>
        <p:txBody>
          <a:bodyPr vert="horz" wrap="square" lIns="0" tIns="12700" rIns="0" bIns="0" rtlCol="0">
            <a:spAutoFit/>
          </a:bodyPr>
          <a:lstStyle/>
          <a:p>
            <a:pPr marL="12700">
              <a:lnSpc>
                <a:spcPct val="100000"/>
              </a:lnSpc>
              <a:spcBef>
                <a:spcPts val="100"/>
              </a:spcBef>
            </a:pPr>
            <a:r>
              <a:rPr spc="10" dirty="0"/>
              <a:t>Overview-What </a:t>
            </a:r>
            <a:r>
              <a:rPr dirty="0"/>
              <a:t>do I need </a:t>
            </a:r>
            <a:r>
              <a:rPr spc="-40" dirty="0"/>
              <a:t>to</a:t>
            </a:r>
            <a:r>
              <a:rPr spc="-120" dirty="0"/>
              <a:t> </a:t>
            </a:r>
            <a:r>
              <a:rPr spc="-10" dirty="0"/>
              <a:t>know?</a:t>
            </a:r>
          </a:p>
        </p:txBody>
      </p:sp>
      <p:sp>
        <p:nvSpPr>
          <p:cNvPr id="4" name="object 4"/>
          <p:cNvSpPr txBox="1"/>
          <p:nvPr/>
        </p:nvSpPr>
        <p:spPr>
          <a:xfrm>
            <a:off x="993902" y="1677118"/>
            <a:ext cx="6706234" cy="3259454"/>
          </a:xfrm>
          <a:prstGeom prst="rect">
            <a:avLst/>
          </a:prstGeom>
        </p:spPr>
        <p:txBody>
          <a:bodyPr vert="horz" wrap="square" lIns="0" tIns="186055" rIns="0" bIns="0" rtlCol="0">
            <a:spAutoFit/>
          </a:bodyPr>
          <a:lstStyle/>
          <a:p>
            <a:pPr marL="354965" indent="-342265">
              <a:lnSpc>
                <a:spcPct val="100000"/>
              </a:lnSpc>
              <a:spcBef>
                <a:spcPts val="1465"/>
              </a:spcBef>
              <a:buChar char="•"/>
              <a:tabLst>
                <a:tab pos="354965" algn="l"/>
                <a:tab pos="355600" algn="l"/>
              </a:tabLst>
            </a:pPr>
            <a:r>
              <a:rPr sz="3200" spc="-5" dirty="0">
                <a:solidFill>
                  <a:srgbClr val="3E3E3E"/>
                </a:solidFill>
                <a:latin typeface="Arial"/>
                <a:cs typeface="Arial"/>
              </a:rPr>
              <a:t>What is</a:t>
            </a:r>
            <a:r>
              <a:rPr sz="3200" spc="-10" dirty="0">
                <a:solidFill>
                  <a:srgbClr val="3E3E3E"/>
                </a:solidFill>
                <a:latin typeface="Arial"/>
                <a:cs typeface="Arial"/>
              </a:rPr>
              <a:t> Measurement?</a:t>
            </a:r>
            <a:endParaRPr sz="3200">
              <a:latin typeface="Arial"/>
              <a:cs typeface="Arial"/>
            </a:endParaRPr>
          </a:p>
          <a:p>
            <a:pPr marL="355600" indent="-342900">
              <a:lnSpc>
                <a:spcPct val="100000"/>
              </a:lnSpc>
              <a:spcBef>
                <a:spcPts val="1370"/>
              </a:spcBef>
              <a:buChar char="•"/>
              <a:tabLst>
                <a:tab pos="354965" algn="l"/>
                <a:tab pos="356235" algn="l"/>
              </a:tabLst>
            </a:pPr>
            <a:r>
              <a:rPr sz="3200" spc="-5" dirty="0">
                <a:solidFill>
                  <a:srgbClr val="3E3E3E"/>
                </a:solidFill>
                <a:latin typeface="Arial"/>
                <a:cs typeface="Arial"/>
              </a:rPr>
              <a:t>What is </a:t>
            </a:r>
            <a:r>
              <a:rPr sz="3200" spc="-10" dirty="0">
                <a:solidFill>
                  <a:srgbClr val="3E3E3E"/>
                </a:solidFill>
                <a:latin typeface="Arial"/>
                <a:cs typeface="Arial"/>
              </a:rPr>
              <a:t>Measurement</a:t>
            </a:r>
            <a:r>
              <a:rPr sz="3200" dirty="0">
                <a:solidFill>
                  <a:srgbClr val="3E3E3E"/>
                </a:solidFill>
                <a:latin typeface="Arial"/>
                <a:cs typeface="Arial"/>
              </a:rPr>
              <a:t> </a:t>
            </a:r>
            <a:r>
              <a:rPr sz="3200" spc="-10" dirty="0">
                <a:solidFill>
                  <a:srgbClr val="3E3E3E"/>
                </a:solidFill>
                <a:latin typeface="Arial"/>
                <a:cs typeface="Arial"/>
              </a:rPr>
              <a:t>Uncertainty?</a:t>
            </a:r>
            <a:endParaRPr sz="3200">
              <a:latin typeface="Arial"/>
              <a:cs typeface="Arial"/>
            </a:endParaRPr>
          </a:p>
          <a:p>
            <a:pPr marL="354965" indent="-342265">
              <a:lnSpc>
                <a:spcPct val="100000"/>
              </a:lnSpc>
              <a:spcBef>
                <a:spcPts val="1370"/>
              </a:spcBef>
              <a:buChar char="•"/>
              <a:tabLst>
                <a:tab pos="354965" algn="l"/>
                <a:tab pos="355600" algn="l"/>
              </a:tabLst>
            </a:pPr>
            <a:r>
              <a:rPr sz="3200" spc="-10" dirty="0">
                <a:solidFill>
                  <a:srgbClr val="3E3E3E"/>
                </a:solidFill>
                <a:latin typeface="Arial"/>
                <a:cs typeface="Arial"/>
              </a:rPr>
              <a:t>Measurement</a:t>
            </a:r>
            <a:r>
              <a:rPr sz="3200" spc="-85" dirty="0">
                <a:solidFill>
                  <a:srgbClr val="3E3E3E"/>
                </a:solidFill>
                <a:latin typeface="Arial"/>
                <a:cs typeface="Arial"/>
              </a:rPr>
              <a:t> </a:t>
            </a:r>
            <a:r>
              <a:rPr sz="3200" spc="-45" dirty="0">
                <a:solidFill>
                  <a:srgbClr val="3E3E3E"/>
                </a:solidFill>
                <a:latin typeface="Arial"/>
                <a:cs typeface="Arial"/>
              </a:rPr>
              <a:t>Techniques</a:t>
            </a:r>
            <a:endParaRPr sz="3200">
              <a:latin typeface="Arial"/>
              <a:cs typeface="Arial"/>
            </a:endParaRPr>
          </a:p>
          <a:p>
            <a:pPr marL="469900">
              <a:lnSpc>
                <a:spcPct val="100000"/>
              </a:lnSpc>
              <a:spcBef>
                <a:spcPts val="1280"/>
              </a:spcBef>
            </a:pPr>
            <a:r>
              <a:rPr sz="2800" dirty="0">
                <a:solidFill>
                  <a:srgbClr val="3E3E3E"/>
                </a:solidFill>
                <a:latin typeface="Arial"/>
                <a:cs typeface="Arial"/>
              </a:rPr>
              <a:t>– Review some basic</a:t>
            </a:r>
            <a:r>
              <a:rPr sz="2800" spc="-110" dirty="0">
                <a:solidFill>
                  <a:srgbClr val="3E3E3E"/>
                </a:solidFill>
                <a:latin typeface="Arial"/>
                <a:cs typeface="Arial"/>
              </a:rPr>
              <a:t> </a:t>
            </a:r>
            <a:r>
              <a:rPr sz="2800" dirty="0">
                <a:solidFill>
                  <a:srgbClr val="3E3E3E"/>
                </a:solidFill>
                <a:latin typeface="Arial"/>
                <a:cs typeface="Arial"/>
              </a:rPr>
              <a:t>statistics</a:t>
            </a:r>
            <a:endParaRPr sz="2800">
              <a:latin typeface="Arial"/>
              <a:cs typeface="Arial"/>
            </a:endParaRPr>
          </a:p>
          <a:p>
            <a:pPr marL="354965" indent="-342265">
              <a:lnSpc>
                <a:spcPct val="100000"/>
              </a:lnSpc>
              <a:spcBef>
                <a:spcPts val="1360"/>
              </a:spcBef>
              <a:buChar char="•"/>
              <a:tabLst>
                <a:tab pos="354965" algn="l"/>
                <a:tab pos="355600" algn="l"/>
              </a:tabLst>
            </a:pPr>
            <a:r>
              <a:rPr sz="3200" spc="-80" dirty="0">
                <a:solidFill>
                  <a:srgbClr val="3E3E3E"/>
                </a:solidFill>
                <a:latin typeface="Arial"/>
                <a:cs typeface="Arial"/>
              </a:rPr>
              <a:t>Terms </a:t>
            </a:r>
            <a:r>
              <a:rPr sz="3200" spc="-5" dirty="0">
                <a:solidFill>
                  <a:srgbClr val="3E3E3E"/>
                </a:solidFill>
                <a:latin typeface="Arial"/>
                <a:cs typeface="Arial"/>
              </a:rPr>
              <a:t>and</a:t>
            </a:r>
            <a:r>
              <a:rPr sz="3200" spc="65" dirty="0">
                <a:solidFill>
                  <a:srgbClr val="3E3E3E"/>
                </a:solidFill>
                <a:latin typeface="Arial"/>
                <a:cs typeface="Arial"/>
              </a:rPr>
              <a:t> </a:t>
            </a:r>
            <a:r>
              <a:rPr sz="3200" spc="-10" dirty="0">
                <a:solidFill>
                  <a:srgbClr val="3E3E3E"/>
                </a:solidFill>
                <a:latin typeface="Arial"/>
                <a:cs typeface="Arial"/>
              </a:rPr>
              <a:t>Calculations</a:t>
            </a:r>
            <a:endParaRPr sz="3200">
              <a:latin typeface="Arial"/>
              <a:cs typeface="Arial"/>
            </a:endParaRPr>
          </a:p>
        </p:txBody>
      </p:sp>
      <p:sp>
        <p:nvSpPr>
          <p:cNvPr id="5" name="object 5"/>
          <p:cNvSpPr/>
          <p:nvPr/>
        </p:nvSpPr>
        <p:spPr>
          <a:xfrm>
            <a:off x="5024628" y="5049773"/>
            <a:ext cx="4369308" cy="1787651"/>
          </a:xfrm>
          <a:prstGeom prst="rect">
            <a:avLst/>
          </a:prstGeom>
          <a:blipFill>
            <a:blip r:embed="rId3" cstate="print"/>
            <a:stretch>
              <a:fillRect/>
            </a:stretch>
          </a:blipFill>
        </p:spPr>
        <p:txBody>
          <a:bodyPr wrap="square" lIns="0" tIns="0" rIns="0" bIns="0" rtlCol="0"/>
          <a:lstStyle/>
          <a:p>
            <a:endParaRPr/>
          </a:p>
        </p:txBody>
      </p:sp>
      <p:sp>
        <p:nvSpPr>
          <p:cNvPr id="6" name="object 6"/>
          <p:cNvSpPr txBox="1"/>
          <p:nvPr/>
        </p:nvSpPr>
        <p:spPr>
          <a:xfrm>
            <a:off x="7204962" y="6746009"/>
            <a:ext cx="1859914" cy="198755"/>
          </a:xfrm>
          <a:prstGeom prst="rect">
            <a:avLst/>
          </a:prstGeom>
        </p:spPr>
        <p:txBody>
          <a:bodyPr vert="horz" wrap="square" lIns="0" tIns="0" rIns="0" bIns="0" rtlCol="0">
            <a:spAutoFit/>
          </a:bodyPr>
          <a:lstStyle/>
          <a:p>
            <a:pPr marL="12700">
              <a:lnSpc>
                <a:spcPct val="100000"/>
              </a:lnSpc>
            </a:pPr>
            <a:r>
              <a:rPr sz="1200" dirty="0">
                <a:solidFill>
                  <a:srgbClr val="00A0AF"/>
                </a:solidFill>
                <a:latin typeface="Franklin Gothic Medium"/>
                <a:cs typeface="Franklin Gothic Medium"/>
              </a:rPr>
              <a:t>QMS </a:t>
            </a:r>
            <a:r>
              <a:rPr sz="1200" spc="-5" dirty="0">
                <a:solidFill>
                  <a:srgbClr val="00A0AF"/>
                </a:solidFill>
                <a:latin typeface="Franklin Gothic Medium"/>
                <a:cs typeface="Franklin Gothic Medium"/>
              </a:rPr>
              <a:t>Quick </a:t>
            </a:r>
            <a:r>
              <a:rPr sz="1200" dirty="0">
                <a:solidFill>
                  <a:srgbClr val="00A0AF"/>
                </a:solidFill>
                <a:latin typeface="Franklin Gothic Medium"/>
                <a:cs typeface="Franklin Gothic Medium"/>
              </a:rPr>
              <a:t>Learning</a:t>
            </a:r>
            <a:r>
              <a:rPr sz="1200" spc="-70" dirty="0">
                <a:solidFill>
                  <a:srgbClr val="00A0AF"/>
                </a:solidFill>
                <a:latin typeface="Franklin Gothic Medium"/>
                <a:cs typeface="Franklin Gothic Medium"/>
              </a:rPr>
              <a:t> </a:t>
            </a:r>
            <a:r>
              <a:rPr sz="1200" spc="-5" dirty="0">
                <a:solidFill>
                  <a:srgbClr val="00A0AF"/>
                </a:solidFill>
                <a:latin typeface="Franklin Gothic Medium"/>
                <a:cs typeface="Franklin Gothic Medium"/>
              </a:rPr>
              <a:t>Activity</a:t>
            </a:r>
            <a:endParaRPr sz="1200">
              <a:latin typeface="Franklin Gothic Medium"/>
              <a:cs typeface="Franklin Gothic Medium"/>
            </a:endParaRPr>
          </a:p>
        </p:txBody>
      </p:sp>
      <p:pic>
        <p:nvPicPr>
          <p:cNvPr id="7" name="Picture 6"/>
          <p:cNvPicPr>
            <a:picLocks noChangeAspect="1"/>
          </p:cNvPicPr>
          <p:nvPr/>
        </p:nvPicPr>
        <p:blipFill>
          <a:blip r:embed="rId4"/>
          <a:stretch>
            <a:fillRect/>
          </a:stretch>
        </p:blipFill>
        <p:spPr>
          <a:xfrm>
            <a:off x="3962400" y="6238576"/>
            <a:ext cx="917491" cy="955108"/>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76833" y="762000"/>
            <a:ext cx="4985765" cy="3859529"/>
          </a:xfrm>
          <a:prstGeom prst="rect">
            <a:avLst/>
          </a:prstGeom>
          <a:blipFill>
            <a:blip r:embed="rId2" cstate="print"/>
            <a:stretch>
              <a:fillRect/>
            </a:stretch>
          </a:blipFill>
        </p:spPr>
        <p:txBody>
          <a:bodyPr wrap="square" lIns="0" tIns="0" rIns="0" bIns="0" rtlCol="0"/>
          <a:lstStyle/>
          <a:p>
            <a:endParaRPr/>
          </a:p>
        </p:txBody>
      </p:sp>
      <p:sp>
        <p:nvSpPr>
          <p:cNvPr id="3" name="object 3"/>
          <p:cNvSpPr txBox="1"/>
          <p:nvPr/>
        </p:nvSpPr>
        <p:spPr>
          <a:xfrm>
            <a:off x="5946140" y="1322323"/>
            <a:ext cx="3061335" cy="4951095"/>
          </a:xfrm>
          <a:prstGeom prst="rect">
            <a:avLst/>
          </a:prstGeom>
        </p:spPr>
        <p:txBody>
          <a:bodyPr vert="horz" wrap="square" lIns="0" tIns="12700" rIns="0" bIns="0" rtlCol="0">
            <a:spAutoFit/>
          </a:bodyPr>
          <a:lstStyle/>
          <a:p>
            <a:pPr marL="355600" marR="233045" indent="-342900">
              <a:lnSpc>
                <a:spcPct val="100000"/>
              </a:lnSpc>
              <a:spcBef>
                <a:spcPts val="100"/>
              </a:spcBef>
              <a:buChar char="•"/>
              <a:tabLst>
                <a:tab pos="354965" algn="l"/>
                <a:tab pos="355600" algn="l"/>
              </a:tabLst>
            </a:pPr>
            <a:r>
              <a:rPr sz="1800" spc="-5" dirty="0">
                <a:solidFill>
                  <a:srgbClr val="3E3E3E"/>
                </a:solidFill>
                <a:latin typeface="Arial"/>
                <a:cs typeface="Arial"/>
              </a:rPr>
              <a:t>This curve shows </a:t>
            </a:r>
            <a:r>
              <a:rPr sz="1800" dirty="0">
                <a:solidFill>
                  <a:srgbClr val="3E3E3E"/>
                </a:solidFill>
                <a:latin typeface="Arial"/>
                <a:cs typeface="Arial"/>
              </a:rPr>
              <a:t>the  distribution of the</a:t>
            </a:r>
            <a:r>
              <a:rPr sz="1800" spc="-114" dirty="0">
                <a:solidFill>
                  <a:srgbClr val="3E3E3E"/>
                </a:solidFill>
                <a:latin typeface="Arial"/>
                <a:cs typeface="Arial"/>
              </a:rPr>
              <a:t> </a:t>
            </a:r>
            <a:r>
              <a:rPr sz="1800" dirty="0">
                <a:solidFill>
                  <a:srgbClr val="3E3E3E"/>
                </a:solidFill>
                <a:latin typeface="Arial"/>
                <a:cs typeface="Arial"/>
              </a:rPr>
              <a:t>values  </a:t>
            </a:r>
            <a:r>
              <a:rPr sz="1800" spc="-5" dirty="0">
                <a:solidFill>
                  <a:srgbClr val="3E3E3E"/>
                </a:solidFill>
                <a:latin typeface="Arial"/>
                <a:cs typeface="Arial"/>
              </a:rPr>
              <a:t>we got </a:t>
            </a:r>
            <a:r>
              <a:rPr sz="1800" dirty="0">
                <a:solidFill>
                  <a:srgbClr val="3E3E3E"/>
                </a:solidFill>
                <a:latin typeface="Arial"/>
                <a:cs typeface="Arial"/>
              </a:rPr>
              <a:t>for </a:t>
            </a:r>
            <a:r>
              <a:rPr sz="1800" spc="-10" dirty="0">
                <a:solidFill>
                  <a:srgbClr val="3E3E3E"/>
                </a:solidFill>
                <a:latin typeface="Arial"/>
                <a:cs typeface="Arial"/>
              </a:rPr>
              <a:t>Ray’s</a:t>
            </a:r>
            <a:r>
              <a:rPr sz="1800" spc="-80" dirty="0">
                <a:solidFill>
                  <a:srgbClr val="3E3E3E"/>
                </a:solidFill>
                <a:latin typeface="Arial"/>
                <a:cs typeface="Arial"/>
              </a:rPr>
              <a:t> </a:t>
            </a:r>
            <a:r>
              <a:rPr sz="1800" spc="-5" dirty="0">
                <a:solidFill>
                  <a:srgbClr val="3E3E3E"/>
                </a:solidFill>
                <a:latin typeface="Arial"/>
                <a:cs typeface="Arial"/>
              </a:rPr>
              <a:t>weight.</a:t>
            </a:r>
            <a:endParaRPr sz="1800">
              <a:latin typeface="Arial"/>
              <a:cs typeface="Arial"/>
            </a:endParaRPr>
          </a:p>
          <a:p>
            <a:pPr marL="355600" marR="42545" indent="-342900">
              <a:lnSpc>
                <a:spcPct val="100000"/>
              </a:lnSpc>
              <a:spcBef>
                <a:spcPts val="1030"/>
              </a:spcBef>
              <a:buChar char="•"/>
              <a:tabLst>
                <a:tab pos="354965" algn="l"/>
                <a:tab pos="355600" algn="l"/>
              </a:tabLst>
            </a:pPr>
            <a:r>
              <a:rPr sz="1800" spc="-5" dirty="0">
                <a:solidFill>
                  <a:srgbClr val="3E3E3E"/>
                </a:solidFill>
                <a:latin typeface="Arial"/>
                <a:cs typeface="Arial"/>
              </a:rPr>
              <a:t>The columns </a:t>
            </a:r>
            <a:r>
              <a:rPr sz="1800" dirty="0">
                <a:solidFill>
                  <a:srgbClr val="3E3E3E"/>
                </a:solidFill>
                <a:latin typeface="Arial"/>
                <a:cs typeface="Arial"/>
              </a:rPr>
              <a:t>for </a:t>
            </a:r>
            <a:r>
              <a:rPr sz="1800" spc="-5" dirty="0">
                <a:solidFill>
                  <a:srgbClr val="3E3E3E"/>
                </a:solidFill>
                <a:latin typeface="Arial"/>
                <a:cs typeface="Arial"/>
              </a:rPr>
              <a:t>179,180,  and 181 represent results  </a:t>
            </a:r>
            <a:r>
              <a:rPr sz="1800" dirty="0">
                <a:solidFill>
                  <a:srgbClr val="3E3E3E"/>
                </a:solidFill>
                <a:latin typeface="Arial"/>
                <a:cs typeface="Arial"/>
              </a:rPr>
              <a:t>for </a:t>
            </a:r>
            <a:r>
              <a:rPr sz="1800" spc="-5" dirty="0">
                <a:solidFill>
                  <a:srgbClr val="3E3E3E"/>
                </a:solidFill>
                <a:latin typeface="Arial"/>
                <a:cs typeface="Arial"/>
              </a:rPr>
              <a:t>when </a:t>
            </a:r>
            <a:r>
              <a:rPr sz="1800" dirty="0">
                <a:solidFill>
                  <a:srgbClr val="3E3E3E"/>
                </a:solidFill>
                <a:latin typeface="Arial"/>
                <a:cs typeface="Arial"/>
              </a:rPr>
              <a:t>there </a:t>
            </a:r>
            <a:r>
              <a:rPr sz="1800" spc="-5" dirty="0">
                <a:solidFill>
                  <a:srgbClr val="3E3E3E"/>
                </a:solidFill>
                <a:latin typeface="Arial"/>
                <a:cs typeface="Arial"/>
              </a:rPr>
              <a:t>were </a:t>
            </a:r>
            <a:r>
              <a:rPr sz="1800" dirty="0">
                <a:solidFill>
                  <a:srgbClr val="3E3E3E"/>
                </a:solidFill>
                <a:latin typeface="Arial"/>
                <a:cs typeface="Arial"/>
              </a:rPr>
              <a:t>2  </a:t>
            </a:r>
            <a:r>
              <a:rPr sz="1800" spc="-5" dirty="0">
                <a:solidFill>
                  <a:srgbClr val="3E3E3E"/>
                </a:solidFill>
                <a:latin typeface="Arial"/>
                <a:cs typeface="Arial"/>
              </a:rPr>
              <a:t>counts of </a:t>
            </a:r>
            <a:r>
              <a:rPr sz="1800" dirty="0">
                <a:solidFill>
                  <a:srgbClr val="3E3E3E"/>
                </a:solidFill>
                <a:latin typeface="Arial"/>
                <a:cs typeface="Arial"/>
              </a:rPr>
              <a:t>that </a:t>
            </a:r>
            <a:r>
              <a:rPr sz="1800" spc="-5" dirty="0">
                <a:solidFill>
                  <a:srgbClr val="3E3E3E"/>
                </a:solidFill>
                <a:latin typeface="Arial"/>
                <a:cs typeface="Arial"/>
              </a:rPr>
              <a:t>value. The  shorter columns show </a:t>
            </a:r>
            <a:r>
              <a:rPr sz="1800" dirty="0">
                <a:solidFill>
                  <a:srgbClr val="3E3E3E"/>
                </a:solidFill>
                <a:latin typeface="Arial"/>
                <a:cs typeface="Arial"/>
              </a:rPr>
              <a:t>the  </a:t>
            </a:r>
            <a:r>
              <a:rPr sz="1800" spc="-5" dirty="0">
                <a:solidFill>
                  <a:srgbClr val="3E3E3E"/>
                </a:solidFill>
                <a:latin typeface="Arial"/>
                <a:cs typeface="Arial"/>
              </a:rPr>
              <a:t>values </a:t>
            </a:r>
            <a:r>
              <a:rPr sz="1800" dirty="0">
                <a:solidFill>
                  <a:srgbClr val="3E3E3E"/>
                </a:solidFill>
                <a:latin typeface="Arial"/>
                <a:cs typeface="Arial"/>
              </a:rPr>
              <a:t>for </a:t>
            </a:r>
            <a:r>
              <a:rPr sz="1800" spc="-5" dirty="0">
                <a:solidFill>
                  <a:srgbClr val="3E3E3E"/>
                </a:solidFill>
                <a:latin typeface="Arial"/>
                <a:cs typeface="Arial"/>
              </a:rPr>
              <a:t>when </a:t>
            </a:r>
            <a:r>
              <a:rPr sz="1800" dirty="0">
                <a:solidFill>
                  <a:srgbClr val="3E3E3E"/>
                </a:solidFill>
                <a:latin typeface="Arial"/>
                <a:cs typeface="Arial"/>
              </a:rPr>
              <a:t>there</a:t>
            </a:r>
            <a:r>
              <a:rPr sz="1800" spc="-90" dirty="0">
                <a:solidFill>
                  <a:srgbClr val="3E3E3E"/>
                </a:solidFill>
                <a:latin typeface="Arial"/>
                <a:cs typeface="Arial"/>
              </a:rPr>
              <a:t> </a:t>
            </a:r>
            <a:r>
              <a:rPr sz="1800" spc="-5" dirty="0">
                <a:solidFill>
                  <a:srgbClr val="3E3E3E"/>
                </a:solidFill>
                <a:latin typeface="Arial"/>
                <a:cs typeface="Arial"/>
              </a:rPr>
              <a:t>was  only one </a:t>
            </a:r>
            <a:r>
              <a:rPr sz="1800" dirty="0">
                <a:solidFill>
                  <a:srgbClr val="3E3E3E"/>
                </a:solidFill>
                <a:latin typeface="Arial"/>
                <a:cs typeface="Arial"/>
              </a:rPr>
              <a:t>reading </a:t>
            </a:r>
            <a:r>
              <a:rPr sz="1800" spc="-5" dirty="0">
                <a:solidFill>
                  <a:srgbClr val="3E3E3E"/>
                </a:solidFill>
                <a:latin typeface="Arial"/>
                <a:cs typeface="Arial"/>
              </a:rPr>
              <a:t>in </a:t>
            </a:r>
            <a:r>
              <a:rPr sz="1800" dirty="0">
                <a:solidFill>
                  <a:srgbClr val="3E3E3E"/>
                </a:solidFill>
                <a:latin typeface="Arial"/>
                <a:cs typeface="Arial"/>
              </a:rPr>
              <a:t>the  measurements.</a:t>
            </a:r>
            <a:endParaRPr sz="1800">
              <a:latin typeface="Arial"/>
              <a:cs typeface="Arial"/>
            </a:endParaRPr>
          </a:p>
          <a:p>
            <a:pPr marL="355600" marR="5080" indent="-342900">
              <a:lnSpc>
                <a:spcPct val="100000"/>
              </a:lnSpc>
              <a:spcBef>
                <a:spcPts val="1030"/>
              </a:spcBef>
              <a:buChar char="•"/>
              <a:tabLst>
                <a:tab pos="354965" algn="l"/>
                <a:tab pos="355600" algn="l"/>
              </a:tabLst>
            </a:pPr>
            <a:r>
              <a:rPr sz="1800" spc="-5" dirty="0">
                <a:solidFill>
                  <a:srgbClr val="3E3E3E"/>
                </a:solidFill>
                <a:latin typeface="Arial"/>
                <a:cs typeface="Arial"/>
              </a:rPr>
              <a:t>The values between </a:t>
            </a:r>
            <a:r>
              <a:rPr sz="1800" dirty="0">
                <a:solidFill>
                  <a:srgbClr val="3E3E3E"/>
                </a:solidFill>
                <a:latin typeface="Arial"/>
                <a:cs typeface="Arial"/>
              </a:rPr>
              <a:t>the  </a:t>
            </a:r>
            <a:r>
              <a:rPr sz="1800" spc="-5" dirty="0">
                <a:solidFill>
                  <a:srgbClr val="3E3E3E"/>
                </a:solidFill>
                <a:latin typeface="Arial"/>
                <a:cs typeface="Arial"/>
              </a:rPr>
              <a:t>red lines are within one  </a:t>
            </a:r>
            <a:r>
              <a:rPr sz="1800" dirty="0">
                <a:solidFill>
                  <a:srgbClr val="3E3E3E"/>
                </a:solidFill>
                <a:latin typeface="Arial"/>
                <a:cs typeface="Arial"/>
              </a:rPr>
              <a:t>standard </a:t>
            </a:r>
            <a:r>
              <a:rPr sz="1800" spc="-5" dirty="0">
                <a:solidFill>
                  <a:srgbClr val="3E3E3E"/>
                </a:solidFill>
                <a:latin typeface="Arial"/>
                <a:cs typeface="Arial"/>
              </a:rPr>
              <a:t>deviation and</a:t>
            </a:r>
            <a:r>
              <a:rPr sz="1800" spc="-100" dirty="0">
                <a:solidFill>
                  <a:srgbClr val="3E3E3E"/>
                </a:solidFill>
                <a:latin typeface="Arial"/>
                <a:cs typeface="Arial"/>
              </a:rPr>
              <a:t> </a:t>
            </a:r>
            <a:r>
              <a:rPr sz="1800" dirty="0">
                <a:solidFill>
                  <a:srgbClr val="3E3E3E"/>
                </a:solidFill>
                <a:latin typeface="Arial"/>
                <a:cs typeface="Arial"/>
              </a:rPr>
              <a:t>the  </a:t>
            </a:r>
            <a:r>
              <a:rPr sz="1800" spc="-5" dirty="0">
                <a:solidFill>
                  <a:srgbClr val="3E3E3E"/>
                </a:solidFill>
                <a:latin typeface="Arial"/>
                <a:cs typeface="Arial"/>
              </a:rPr>
              <a:t>values between </a:t>
            </a:r>
            <a:r>
              <a:rPr sz="1800" dirty="0">
                <a:solidFill>
                  <a:srgbClr val="3E3E3E"/>
                </a:solidFill>
                <a:latin typeface="Arial"/>
                <a:cs typeface="Arial"/>
              </a:rPr>
              <a:t>the </a:t>
            </a:r>
            <a:r>
              <a:rPr sz="1800" spc="-5" dirty="0">
                <a:solidFill>
                  <a:srgbClr val="3E3E3E"/>
                </a:solidFill>
                <a:latin typeface="Arial"/>
                <a:cs typeface="Arial"/>
              </a:rPr>
              <a:t>pink  lines are within </a:t>
            </a:r>
            <a:r>
              <a:rPr sz="1800" dirty="0">
                <a:solidFill>
                  <a:srgbClr val="3E3E3E"/>
                </a:solidFill>
                <a:latin typeface="Arial"/>
                <a:cs typeface="Arial"/>
              </a:rPr>
              <a:t>two  standard</a:t>
            </a:r>
            <a:r>
              <a:rPr sz="1800" spc="-10" dirty="0">
                <a:solidFill>
                  <a:srgbClr val="3E3E3E"/>
                </a:solidFill>
                <a:latin typeface="Arial"/>
                <a:cs typeface="Arial"/>
              </a:rPr>
              <a:t> </a:t>
            </a:r>
            <a:r>
              <a:rPr sz="1800" spc="-5" dirty="0">
                <a:solidFill>
                  <a:srgbClr val="3E3E3E"/>
                </a:solidFill>
                <a:latin typeface="Arial"/>
                <a:cs typeface="Arial"/>
              </a:rPr>
              <a:t>deviations.</a:t>
            </a:r>
            <a:endParaRPr sz="1800">
              <a:latin typeface="Arial"/>
              <a:cs typeface="Arial"/>
            </a:endParaRPr>
          </a:p>
        </p:txBody>
      </p:sp>
      <p:sp>
        <p:nvSpPr>
          <p:cNvPr id="4" name="object 4"/>
          <p:cNvSpPr/>
          <p:nvPr/>
        </p:nvSpPr>
        <p:spPr>
          <a:xfrm>
            <a:off x="1295400" y="4800600"/>
            <a:ext cx="3581400" cy="1415033"/>
          </a:xfrm>
          <a:prstGeom prst="rect">
            <a:avLst/>
          </a:prstGeom>
          <a:blipFill>
            <a:blip r:embed="rId3" cstate="print"/>
            <a:stretch>
              <a:fillRect/>
            </a:stretch>
          </a:blipFill>
        </p:spPr>
        <p:txBody>
          <a:bodyPr wrap="square" lIns="0" tIns="0" rIns="0" bIns="0" rtlCol="0"/>
          <a:lstStyle/>
          <a:p>
            <a:endParaRPr/>
          </a:p>
        </p:txBody>
      </p:sp>
      <p:sp>
        <p:nvSpPr>
          <p:cNvPr id="5" name="object 5"/>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6" name="Picture 5"/>
          <p:cNvPicPr>
            <a:picLocks noChangeAspect="1"/>
          </p:cNvPicPr>
          <p:nvPr/>
        </p:nvPicPr>
        <p:blipFill>
          <a:blip r:embed="rId4"/>
          <a:stretch>
            <a:fillRect/>
          </a:stretch>
        </p:blipFill>
        <p:spPr>
          <a:xfrm>
            <a:off x="3962400" y="6238576"/>
            <a:ext cx="917491" cy="955108"/>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1700" y="734060"/>
            <a:ext cx="5948045" cy="635635"/>
          </a:xfrm>
          <a:prstGeom prst="rect">
            <a:avLst/>
          </a:prstGeom>
        </p:spPr>
        <p:txBody>
          <a:bodyPr vert="horz" wrap="square" lIns="0" tIns="12700" rIns="0" bIns="0" rtlCol="0">
            <a:spAutoFit/>
          </a:bodyPr>
          <a:lstStyle/>
          <a:p>
            <a:pPr marL="12700">
              <a:lnSpc>
                <a:spcPct val="100000"/>
              </a:lnSpc>
              <a:spcBef>
                <a:spcPts val="100"/>
              </a:spcBef>
            </a:pPr>
            <a:r>
              <a:rPr dirty="0"/>
              <a:t>Distribution-shape </a:t>
            </a:r>
            <a:r>
              <a:rPr spc="-5" dirty="0"/>
              <a:t>of</a:t>
            </a:r>
            <a:r>
              <a:rPr spc="-95" dirty="0"/>
              <a:t> </a:t>
            </a:r>
            <a:r>
              <a:rPr dirty="0"/>
              <a:t>errors</a:t>
            </a:r>
          </a:p>
        </p:txBody>
      </p:sp>
      <p:sp>
        <p:nvSpPr>
          <p:cNvPr id="4" name="object 4"/>
          <p:cNvSpPr txBox="1"/>
          <p:nvPr/>
        </p:nvSpPr>
        <p:spPr>
          <a:xfrm>
            <a:off x="901700" y="1428242"/>
            <a:ext cx="7726680" cy="4775200"/>
          </a:xfrm>
          <a:prstGeom prst="rect">
            <a:avLst/>
          </a:prstGeom>
        </p:spPr>
        <p:txBody>
          <a:bodyPr vert="horz" wrap="square" lIns="0" tIns="12065" rIns="0" bIns="0" rtlCol="0">
            <a:spAutoFit/>
          </a:bodyPr>
          <a:lstStyle/>
          <a:p>
            <a:pPr marL="12700" marR="5080">
              <a:lnSpc>
                <a:spcPct val="100000"/>
              </a:lnSpc>
              <a:spcBef>
                <a:spcPts val="95"/>
              </a:spcBef>
            </a:pPr>
            <a:r>
              <a:rPr sz="2000" spc="-10" dirty="0">
                <a:solidFill>
                  <a:srgbClr val="3E3E3E"/>
                </a:solidFill>
                <a:latin typeface="Arial"/>
                <a:cs typeface="Arial"/>
              </a:rPr>
              <a:t>Normal </a:t>
            </a:r>
            <a:r>
              <a:rPr sz="2000" spc="-5" dirty="0">
                <a:solidFill>
                  <a:srgbClr val="3E3E3E"/>
                </a:solidFill>
                <a:latin typeface="Arial"/>
                <a:cs typeface="Arial"/>
              </a:rPr>
              <a:t>(Gaussian) </a:t>
            </a:r>
            <a:r>
              <a:rPr sz="2000" spc="-10" dirty="0">
                <a:solidFill>
                  <a:srgbClr val="3E3E3E"/>
                </a:solidFill>
                <a:latin typeface="Arial"/>
                <a:cs typeface="Arial"/>
              </a:rPr>
              <a:t>distribution; </a:t>
            </a:r>
            <a:r>
              <a:rPr sz="2000" spc="-5" dirty="0">
                <a:solidFill>
                  <a:srgbClr val="3E3E3E"/>
                </a:solidFill>
                <a:latin typeface="Arial"/>
                <a:cs typeface="Arial"/>
              </a:rPr>
              <a:t>values are more likely to fall near the  </a:t>
            </a:r>
            <a:r>
              <a:rPr sz="2000" spc="-10" dirty="0">
                <a:solidFill>
                  <a:srgbClr val="3E3E3E"/>
                </a:solidFill>
                <a:latin typeface="Arial"/>
                <a:cs typeface="Arial"/>
              </a:rPr>
              <a:t>mean.</a:t>
            </a:r>
            <a:endParaRPr sz="2000">
              <a:latin typeface="Arial"/>
              <a:cs typeface="Arial"/>
            </a:endParaRPr>
          </a:p>
          <a:p>
            <a:pPr marL="447040" marR="3428365" indent="-342900">
              <a:lnSpc>
                <a:spcPct val="100000"/>
              </a:lnSpc>
              <a:spcBef>
                <a:spcPts val="990"/>
              </a:spcBef>
              <a:buChar char="•"/>
              <a:tabLst>
                <a:tab pos="446405" algn="l"/>
                <a:tab pos="447040" algn="l"/>
              </a:tabLst>
            </a:pPr>
            <a:r>
              <a:rPr sz="1700" spc="-5" dirty="0">
                <a:latin typeface="Arial"/>
                <a:cs typeface="Arial"/>
              </a:rPr>
              <a:t>The curve is symmetrical, </a:t>
            </a:r>
            <a:r>
              <a:rPr sz="1700" spc="-10" dirty="0">
                <a:latin typeface="Arial"/>
                <a:cs typeface="Arial"/>
              </a:rPr>
              <a:t>indicating </a:t>
            </a:r>
            <a:r>
              <a:rPr sz="1700" spc="-5" dirty="0">
                <a:latin typeface="Arial"/>
                <a:cs typeface="Arial"/>
              </a:rPr>
              <a:t>that  </a:t>
            </a:r>
            <a:r>
              <a:rPr sz="1700" spc="-10" dirty="0">
                <a:latin typeface="Arial"/>
                <a:cs typeface="Arial"/>
              </a:rPr>
              <a:t>deviations </a:t>
            </a:r>
            <a:r>
              <a:rPr sz="1700" spc="-5" dirty="0">
                <a:latin typeface="Arial"/>
                <a:cs typeface="Arial"/>
              </a:rPr>
              <a:t>from the mean </a:t>
            </a:r>
            <a:r>
              <a:rPr sz="1700" spc="-10" dirty="0">
                <a:latin typeface="Arial"/>
                <a:cs typeface="Arial"/>
              </a:rPr>
              <a:t>are  comparable </a:t>
            </a:r>
            <a:r>
              <a:rPr sz="1700" spc="-5" dirty="0">
                <a:latin typeface="Arial"/>
                <a:cs typeface="Arial"/>
              </a:rPr>
              <a:t>in either </a:t>
            </a:r>
            <a:r>
              <a:rPr sz="1700" spc="-10" dirty="0">
                <a:latin typeface="Arial"/>
                <a:cs typeface="Arial"/>
              </a:rPr>
              <a:t>direction. When  plotting </a:t>
            </a:r>
            <a:r>
              <a:rPr sz="1700" spc="-5" dirty="0">
                <a:latin typeface="Arial"/>
                <a:cs typeface="Arial"/>
              </a:rPr>
              <a:t>the </a:t>
            </a:r>
            <a:r>
              <a:rPr sz="1700" spc="-10" dirty="0">
                <a:latin typeface="Arial"/>
                <a:cs typeface="Arial"/>
              </a:rPr>
              <a:t>values </a:t>
            </a:r>
            <a:r>
              <a:rPr sz="1700" spc="-5" dirty="0">
                <a:latin typeface="Arial"/>
                <a:cs typeface="Arial"/>
              </a:rPr>
              <a:t>of </a:t>
            </a:r>
            <a:r>
              <a:rPr sz="1700" spc="-10" dirty="0">
                <a:latin typeface="Arial"/>
                <a:cs typeface="Arial"/>
              </a:rPr>
              <a:t>repetitive  measurements, </a:t>
            </a:r>
            <a:r>
              <a:rPr sz="1700" spc="-5" dirty="0">
                <a:latin typeface="Arial"/>
                <a:cs typeface="Arial"/>
              </a:rPr>
              <a:t>we would </a:t>
            </a:r>
            <a:r>
              <a:rPr sz="1700" spc="-10" dirty="0">
                <a:latin typeface="Arial"/>
                <a:cs typeface="Arial"/>
              </a:rPr>
              <a:t>expect </a:t>
            </a:r>
            <a:r>
              <a:rPr sz="1700" spc="-5" dirty="0">
                <a:latin typeface="Arial"/>
                <a:cs typeface="Arial"/>
              </a:rPr>
              <a:t>to see  a </a:t>
            </a:r>
            <a:r>
              <a:rPr sz="1700" spc="-10" dirty="0">
                <a:latin typeface="Arial"/>
                <a:cs typeface="Arial"/>
              </a:rPr>
              <a:t>normal distribution </a:t>
            </a:r>
            <a:r>
              <a:rPr sz="1700" spc="-5" dirty="0">
                <a:latin typeface="Arial"/>
                <a:cs typeface="Arial"/>
              </a:rPr>
              <a:t>curve because </a:t>
            </a:r>
            <a:r>
              <a:rPr sz="1700" spc="-10" dirty="0">
                <a:latin typeface="Arial"/>
                <a:cs typeface="Arial"/>
              </a:rPr>
              <a:t>all  </a:t>
            </a:r>
            <a:r>
              <a:rPr sz="1700" spc="-5" dirty="0">
                <a:latin typeface="Arial"/>
                <a:cs typeface="Arial"/>
              </a:rPr>
              <a:t>the </a:t>
            </a:r>
            <a:r>
              <a:rPr sz="1700" spc="-10" dirty="0">
                <a:latin typeface="Arial"/>
                <a:cs typeface="Arial"/>
              </a:rPr>
              <a:t>values </a:t>
            </a:r>
            <a:r>
              <a:rPr sz="1700" spc="-5" dirty="0">
                <a:latin typeface="Arial"/>
                <a:cs typeface="Arial"/>
              </a:rPr>
              <a:t>should be close to the</a:t>
            </a:r>
            <a:r>
              <a:rPr sz="1700" spc="110" dirty="0">
                <a:latin typeface="Arial"/>
                <a:cs typeface="Arial"/>
              </a:rPr>
              <a:t> </a:t>
            </a:r>
            <a:r>
              <a:rPr sz="1700" spc="-10" dirty="0">
                <a:latin typeface="Arial"/>
                <a:cs typeface="Arial"/>
              </a:rPr>
              <a:t>mean.</a:t>
            </a:r>
            <a:endParaRPr sz="1700">
              <a:latin typeface="Arial"/>
              <a:cs typeface="Arial"/>
            </a:endParaRPr>
          </a:p>
          <a:p>
            <a:pPr marL="447040" marR="3384550" indent="-342900">
              <a:lnSpc>
                <a:spcPct val="100000"/>
              </a:lnSpc>
              <a:spcBef>
                <a:spcPts val="1010"/>
              </a:spcBef>
              <a:buChar char="•"/>
              <a:tabLst>
                <a:tab pos="446405" algn="l"/>
                <a:tab pos="447040" algn="l"/>
              </a:tabLst>
            </a:pPr>
            <a:r>
              <a:rPr sz="1700" spc="-5" dirty="0">
                <a:solidFill>
                  <a:srgbClr val="3E3E3E"/>
                </a:solidFill>
                <a:latin typeface="Arial"/>
                <a:cs typeface="Arial"/>
              </a:rPr>
              <a:t>As a ‘rule of thumb’, in a </a:t>
            </a:r>
            <a:r>
              <a:rPr sz="1700" spc="-10" dirty="0">
                <a:solidFill>
                  <a:srgbClr val="3E3E3E"/>
                </a:solidFill>
                <a:latin typeface="Arial"/>
                <a:cs typeface="Arial"/>
              </a:rPr>
              <a:t>normal  distribution, roughly </a:t>
            </a:r>
            <a:r>
              <a:rPr sz="1700" spc="-5" dirty="0">
                <a:solidFill>
                  <a:srgbClr val="3E3E3E"/>
                </a:solidFill>
                <a:latin typeface="Arial"/>
                <a:cs typeface="Arial"/>
              </a:rPr>
              <a:t>two thirds of </a:t>
            </a:r>
            <a:r>
              <a:rPr sz="1700" spc="-10" dirty="0">
                <a:solidFill>
                  <a:srgbClr val="3E3E3E"/>
                </a:solidFill>
                <a:latin typeface="Arial"/>
                <a:cs typeface="Arial"/>
              </a:rPr>
              <a:t>all  readings </a:t>
            </a:r>
            <a:r>
              <a:rPr sz="1700" spc="-5" dirty="0">
                <a:solidFill>
                  <a:srgbClr val="3E3E3E"/>
                </a:solidFill>
                <a:latin typeface="Arial"/>
                <a:cs typeface="Arial"/>
              </a:rPr>
              <a:t>will fall </a:t>
            </a:r>
            <a:r>
              <a:rPr sz="1700" spc="-10" dirty="0">
                <a:solidFill>
                  <a:srgbClr val="3E3E3E"/>
                </a:solidFill>
                <a:latin typeface="Arial"/>
                <a:cs typeface="Arial"/>
              </a:rPr>
              <a:t>between </a:t>
            </a:r>
            <a:r>
              <a:rPr sz="1700" spc="-5" dirty="0">
                <a:solidFill>
                  <a:srgbClr val="3E3E3E"/>
                </a:solidFill>
                <a:latin typeface="Arial"/>
                <a:cs typeface="Arial"/>
              </a:rPr>
              <a:t>plus </a:t>
            </a:r>
            <a:r>
              <a:rPr sz="1700" spc="-10" dirty="0">
                <a:solidFill>
                  <a:srgbClr val="3E3E3E"/>
                </a:solidFill>
                <a:latin typeface="Arial"/>
                <a:cs typeface="Arial"/>
              </a:rPr>
              <a:t>and  minus </a:t>
            </a:r>
            <a:r>
              <a:rPr sz="1700" spc="-5" dirty="0">
                <a:solidFill>
                  <a:srgbClr val="3E3E3E"/>
                </a:solidFill>
                <a:latin typeface="Arial"/>
                <a:cs typeface="Arial"/>
              </a:rPr>
              <a:t>one </a:t>
            </a:r>
            <a:r>
              <a:rPr sz="1700" spc="-10" dirty="0">
                <a:solidFill>
                  <a:srgbClr val="3E3E3E"/>
                </a:solidFill>
                <a:latin typeface="Arial"/>
                <a:cs typeface="Arial"/>
              </a:rPr>
              <a:t>standard deviation </a:t>
            </a:r>
            <a:r>
              <a:rPr sz="1700" spc="-5" dirty="0">
                <a:solidFill>
                  <a:srgbClr val="3E3E3E"/>
                </a:solidFill>
                <a:latin typeface="Arial"/>
                <a:cs typeface="Arial"/>
              </a:rPr>
              <a:t>of the  </a:t>
            </a:r>
            <a:r>
              <a:rPr sz="1700" spc="-10" dirty="0">
                <a:solidFill>
                  <a:srgbClr val="3E3E3E"/>
                </a:solidFill>
                <a:latin typeface="Arial"/>
                <a:cs typeface="Arial"/>
              </a:rPr>
              <a:t>average. Roughly </a:t>
            </a:r>
            <a:r>
              <a:rPr sz="1700" spc="-5" dirty="0">
                <a:solidFill>
                  <a:srgbClr val="3E3E3E"/>
                </a:solidFill>
                <a:latin typeface="Arial"/>
                <a:cs typeface="Arial"/>
              </a:rPr>
              <a:t>95% of all readings  will fall within two standard </a:t>
            </a:r>
            <a:r>
              <a:rPr sz="1700" spc="-10" dirty="0">
                <a:solidFill>
                  <a:srgbClr val="3E3E3E"/>
                </a:solidFill>
                <a:latin typeface="Arial"/>
                <a:cs typeface="Arial"/>
              </a:rPr>
              <a:t>deviations.  </a:t>
            </a:r>
            <a:r>
              <a:rPr sz="1700" spc="-5" dirty="0">
                <a:solidFill>
                  <a:srgbClr val="3E3E3E"/>
                </a:solidFill>
                <a:latin typeface="Arial"/>
                <a:cs typeface="Arial"/>
              </a:rPr>
              <a:t>This ‘rule’ </a:t>
            </a:r>
            <a:r>
              <a:rPr sz="1700" spc="-10" dirty="0">
                <a:solidFill>
                  <a:srgbClr val="3E3E3E"/>
                </a:solidFill>
                <a:latin typeface="Arial"/>
                <a:cs typeface="Arial"/>
              </a:rPr>
              <a:t>applies widely although </a:t>
            </a:r>
            <a:r>
              <a:rPr sz="1700" spc="-5" dirty="0">
                <a:solidFill>
                  <a:srgbClr val="3E3E3E"/>
                </a:solidFill>
                <a:latin typeface="Arial"/>
                <a:cs typeface="Arial"/>
              </a:rPr>
              <a:t>it is </a:t>
            </a:r>
            <a:r>
              <a:rPr sz="1700" spc="-10" dirty="0">
                <a:solidFill>
                  <a:srgbClr val="3E3E3E"/>
                </a:solidFill>
                <a:latin typeface="Arial"/>
                <a:cs typeface="Arial"/>
              </a:rPr>
              <a:t>by  </a:t>
            </a:r>
            <a:r>
              <a:rPr sz="1700" spc="-5" dirty="0">
                <a:solidFill>
                  <a:srgbClr val="3E3E3E"/>
                </a:solidFill>
                <a:latin typeface="Arial"/>
                <a:cs typeface="Arial"/>
              </a:rPr>
              <a:t>no </a:t>
            </a:r>
            <a:r>
              <a:rPr sz="1700" spc="-10" dirty="0">
                <a:solidFill>
                  <a:srgbClr val="3E3E3E"/>
                </a:solidFill>
                <a:latin typeface="Arial"/>
                <a:cs typeface="Arial"/>
              </a:rPr>
              <a:t>means</a:t>
            </a:r>
            <a:r>
              <a:rPr sz="1700" spc="30" dirty="0">
                <a:solidFill>
                  <a:srgbClr val="3E3E3E"/>
                </a:solidFill>
                <a:latin typeface="Arial"/>
                <a:cs typeface="Arial"/>
              </a:rPr>
              <a:t> </a:t>
            </a:r>
            <a:r>
              <a:rPr sz="1700" spc="-10" dirty="0">
                <a:solidFill>
                  <a:srgbClr val="3E3E3E"/>
                </a:solidFill>
                <a:latin typeface="Arial"/>
                <a:cs typeface="Arial"/>
              </a:rPr>
              <a:t>universal.</a:t>
            </a:r>
            <a:endParaRPr sz="1700">
              <a:latin typeface="Arial"/>
              <a:cs typeface="Arial"/>
            </a:endParaRPr>
          </a:p>
        </p:txBody>
      </p:sp>
      <p:sp>
        <p:nvSpPr>
          <p:cNvPr id="5" name="object 5"/>
          <p:cNvSpPr/>
          <p:nvPr/>
        </p:nvSpPr>
        <p:spPr>
          <a:xfrm>
            <a:off x="5971092" y="2245715"/>
            <a:ext cx="2908997" cy="1901653"/>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5867400" y="4572000"/>
            <a:ext cx="2924555" cy="1800605"/>
          </a:xfrm>
          <a:prstGeom prst="rect">
            <a:avLst/>
          </a:prstGeom>
          <a:blipFill>
            <a:blip r:embed="rId4" cstate="print"/>
            <a:stretch>
              <a:fillRect/>
            </a:stretch>
          </a:blipFill>
        </p:spPr>
        <p:txBody>
          <a:bodyPr wrap="square" lIns="0" tIns="0" rIns="0" bIns="0" rtlCol="0"/>
          <a:lstStyle/>
          <a:p>
            <a:endParaRPr/>
          </a:p>
        </p:txBody>
      </p:sp>
      <p:sp>
        <p:nvSpPr>
          <p:cNvPr id="7" name="object 7"/>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8" name="Picture 7"/>
          <p:cNvPicPr>
            <a:picLocks noChangeAspect="1"/>
          </p:cNvPicPr>
          <p:nvPr/>
        </p:nvPicPr>
        <p:blipFill>
          <a:blip r:embed="rId5"/>
          <a:stretch>
            <a:fillRect/>
          </a:stretch>
        </p:blipFill>
        <p:spPr>
          <a:xfrm>
            <a:off x="3962400" y="6238576"/>
            <a:ext cx="917491" cy="955108"/>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1700" y="734060"/>
            <a:ext cx="5121910" cy="635635"/>
          </a:xfrm>
          <a:prstGeom prst="rect">
            <a:avLst/>
          </a:prstGeom>
        </p:spPr>
        <p:txBody>
          <a:bodyPr vert="horz" wrap="square" lIns="0" tIns="12700" rIns="0" bIns="0" rtlCol="0">
            <a:spAutoFit/>
          </a:bodyPr>
          <a:lstStyle/>
          <a:p>
            <a:pPr marL="12700">
              <a:lnSpc>
                <a:spcPct val="100000"/>
              </a:lnSpc>
              <a:spcBef>
                <a:spcPts val="100"/>
              </a:spcBef>
            </a:pPr>
            <a:r>
              <a:rPr spc="-5" dirty="0"/>
              <a:t>What the shape </a:t>
            </a:r>
            <a:r>
              <a:rPr spc="-15" dirty="0"/>
              <a:t>tells</a:t>
            </a:r>
            <a:r>
              <a:rPr spc="-110" dirty="0"/>
              <a:t> </a:t>
            </a:r>
            <a:r>
              <a:rPr dirty="0"/>
              <a:t>us</a:t>
            </a:r>
          </a:p>
        </p:txBody>
      </p:sp>
      <p:sp>
        <p:nvSpPr>
          <p:cNvPr id="4" name="object 4"/>
          <p:cNvSpPr txBox="1"/>
          <p:nvPr/>
        </p:nvSpPr>
        <p:spPr>
          <a:xfrm>
            <a:off x="590804" y="1602739"/>
            <a:ext cx="4663440" cy="3153410"/>
          </a:xfrm>
          <a:prstGeom prst="rect">
            <a:avLst/>
          </a:prstGeom>
        </p:spPr>
        <p:txBody>
          <a:bodyPr vert="horz" wrap="square" lIns="0" tIns="40005" rIns="0" bIns="0" rtlCol="0">
            <a:spAutoFit/>
          </a:bodyPr>
          <a:lstStyle/>
          <a:p>
            <a:pPr marL="355600" marR="356870" indent="-342900">
              <a:lnSpc>
                <a:spcPts val="1730"/>
              </a:lnSpc>
              <a:spcBef>
                <a:spcPts val="315"/>
              </a:spcBef>
              <a:buChar char="•"/>
              <a:tabLst>
                <a:tab pos="354965" algn="l"/>
                <a:tab pos="355600" algn="l"/>
              </a:tabLst>
            </a:pPr>
            <a:r>
              <a:rPr sz="1600" spc="-5" dirty="0">
                <a:latin typeface="Arial"/>
                <a:cs typeface="Arial"/>
              </a:rPr>
              <a:t>The curve we made from Ray's weight  measurements was </a:t>
            </a:r>
            <a:r>
              <a:rPr sz="1600" dirty="0">
                <a:latin typeface="Arial"/>
                <a:cs typeface="Arial"/>
              </a:rPr>
              <a:t>a </a:t>
            </a:r>
            <a:r>
              <a:rPr sz="1600" spc="-5" dirty="0">
                <a:latin typeface="Arial"/>
                <a:cs typeface="Arial"/>
              </a:rPr>
              <a:t>normal distribution, or  Gaussian curve, named in honor of the  mathematician Carl</a:t>
            </a:r>
            <a:r>
              <a:rPr sz="1600" spc="5" dirty="0">
                <a:latin typeface="Arial"/>
                <a:cs typeface="Arial"/>
              </a:rPr>
              <a:t> </a:t>
            </a:r>
            <a:r>
              <a:rPr sz="1600" spc="-5" dirty="0">
                <a:latin typeface="Arial"/>
                <a:cs typeface="Arial"/>
              </a:rPr>
              <a:t>Gauss.</a:t>
            </a:r>
            <a:endParaRPr sz="1600">
              <a:latin typeface="Arial"/>
              <a:cs typeface="Arial"/>
            </a:endParaRPr>
          </a:p>
          <a:p>
            <a:pPr marL="355600" marR="5080" indent="-342900">
              <a:lnSpc>
                <a:spcPts val="1730"/>
              </a:lnSpc>
              <a:spcBef>
                <a:spcPts val="980"/>
              </a:spcBef>
              <a:buChar char="•"/>
              <a:tabLst>
                <a:tab pos="354965" algn="l"/>
                <a:tab pos="355600" algn="l"/>
              </a:tabLst>
            </a:pPr>
            <a:r>
              <a:rPr sz="1600" dirty="0">
                <a:latin typeface="Arial"/>
                <a:cs typeface="Arial"/>
              </a:rPr>
              <a:t>A </a:t>
            </a:r>
            <a:r>
              <a:rPr sz="1600" spc="-5" dirty="0">
                <a:latin typeface="Arial"/>
                <a:cs typeface="Arial"/>
              </a:rPr>
              <a:t>normal distribution curve, such as would be  expected in the distribution of repeated test  results on </a:t>
            </a:r>
            <a:r>
              <a:rPr sz="1600" dirty="0">
                <a:latin typeface="Arial"/>
                <a:cs typeface="Arial"/>
              </a:rPr>
              <a:t>a </a:t>
            </a:r>
            <a:r>
              <a:rPr sz="1600" spc="-5" dirty="0">
                <a:latin typeface="Arial"/>
                <a:cs typeface="Arial"/>
              </a:rPr>
              <a:t>sample, or calibration values for </a:t>
            </a:r>
            <a:r>
              <a:rPr sz="1600" dirty="0">
                <a:latin typeface="Arial"/>
                <a:cs typeface="Arial"/>
              </a:rPr>
              <a:t>a  </a:t>
            </a:r>
            <a:r>
              <a:rPr sz="1600" spc="-5" dirty="0">
                <a:latin typeface="Arial"/>
                <a:cs typeface="Arial"/>
              </a:rPr>
              <a:t>single standard, is bell-shaped; most of the  values fall closer to the mean than away from</a:t>
            </a:r>
            <a:r>
              <a:rPr sz="1600" spc="35" dirty="0">
                <a:latin typeface="Arial"/>
                <a:cs typeface="Arial"/>
              </a:rPr>
              <a:t> </a:t>
            </a:r>
            <a:r>
              <a:rPr sz="1600" spc="-5" dirty="0">
                <a:latin typeface="Arial"/>
                <a:cs typeface="Arial"/>
              </a:rPr>
              <a:t>it.</a:t>
            </a:r>
            <a:endParaRPr sz="1600">
              <a:latin typeface="Arial"/>
              <a:cs typeface="Arial"/>
            </a:endParaRPr>
          </a:p>
          <a:p>
            <a:pPr marL="355600" marR="91440" indent="-342900">
              <a:lnSpc>
                <a:spcPts val="1730"/>
              </a:lnSpc>
              <a:spcBef>
                <a:spcPts val="969"/>
              </a:spcBef>
              <a:buChar char="•"/>
              <a:tabLst>
                <a:tab pos="354965" algn="l"/>
                <a:tab pos="355600" algn="l"/>
              </a:tabLst>
            </a:pPr>
            <a:r>
              <a:rPr sz="1600" spc="-15" dirty="0">
                <a:solidFill>
                  <a:srgbClr val="1E1E1E"/>
                </a:solidFill>
                <a:latin typeface="Arial"/>
                <a:cs typeface="Arial"/>
              </a:rPr>
              <a:t>We </a:t>
            </a:r>
            <a:r>
              <a:rPr sz="1600" spc="-5" dirty="0">
                <a:solidFill>
                  <a:srgbClr val="1E1E1E"/>
                </a:solidFill>
                <a:latin typeface="Arial"/>
                <a:cs typeface="Arial"/>
              </a:rPr>
              <a:t>can make some assumptions with data  when all we know is the mean and standard  deviation, which control the height and width of  the</a:t>
            </a:r>
            <a:r>
              <a:rPr sz="1600" spc="5" dirty="0">
                <a:solidFill>
                  <a:srgbClr val="1E1E1E"/>
                </a:solidFill>
                <a:latin typeface="Arial"/>
                <a:cs typeface="Arial"/>
              </a:rPr>
              <a:t> </a:t>
            </a:r>
            <a:r>
              <a:rPr sz="1600" spc="-5" dirty="0">
                <a:solidFill>
                  <a:srgbClr val="1E1E1E"/>
                </a:solidFill>
                <a:latin typeface="Arial"/>
                <a:cs typeface="Arial"/>
              </a:rPr>
              <a:t>curve.</a:t>
            </a:r>
            <a:endParaRPr sz="1600">
              <a:latin typeface="Arial"/>
              <a:cs typeface="Arial"/>
            </a:endParaRPr>
          </a:p>
        </p:txBody>
      </p:sp>
      <p:sp>
        <p:nvSpPr>
          <p:cNvPr id="5" name="object 5"/>
          <p:cNvSpPr txBox="1"/>
          <p:nvPr/>
        </p:nvSpPr>
        <p:spPr>
          <a:xfrm>
            <a:off x="590804" y="4830680"/>
            <a:ext cx="4671695" cy="1147445"/>
          </a:xfrm>
          <a:prstGeom prst="rect">
            <a:avLst/>
          </a:prstGeom>
        </p:spPr>
        <p:txBody>
          <a:bodyPr vert="horz" wrap="square" lIns="0" tIns="12700" rIns="0" bIns="0" rtlCol="0">
            <a:spAutoFit/>
          </a:bodyPr>
          <a:lstStyle/>
          <a:p>
            <a:pPr marL="354965" indent="-342265">
              <a:lnSpc>
                <a:spcPts val="1825"/>
              </a:lnSpc>
              <a:spcBef>
                <a:spcPts val="100"/>
              </a:spcBef>
              <a:buChar char="•"/>
              <a:tabLst>
                <a:tab pos="354965" algn="l"/>
                <a:tab pos="355600" algn="l"/>
              </a:tabLst>
            </a:pPr>
            <a:r>
              <a:rPr sz="1600" spc="-5" dirty="0">
                <a:solidFill>
                  <a:srgbClr val="1E1E1E"/>
                </a:solidFill>
                <a:latin typeface="Arial"/>
                <a:cs typeface="Arial"/>
              </a:rPr>
              <a:t>The values for this curve have </a:t>
            </a:r>
            <a:r>
              <a:rPr sz="1600" dirty="0">
                <a:solidFill>
                  <a:srgbClr val="1E1E1E"/>
                </a:solidFill>
                <a:latin typeface="Arial"/>
                <a:cs typeface="Arial"/>
              </a:rPr>
              <a:t>a </a:t>
            </a:r>
            <a:r>
              <a:rPr sz="1600" spc="-5" dirty="0">
                <a:solidFill>
                  <a:srgbClr val="1E1E1E"/>
                </a:solidFill>
                <a:latin typeface="Arial"/>
                <a:cs typeface="Arial"/>
              </a:rPr>
              <a:t>mean value</a:t>
            </a:r>
            <a:r>
              <a:rPr sz="1600" spc="5" dirty="0">
                <a:solidFill>
                  <a:srgbClr val="1E1E1E"/>
                </a:solidFill>
                <a:latin typeface="Arial"/>
                <a:cs typeface="Arial"/>
              </a:rPr>
              <a:t> </a:t>
            </a:r>
            <a:r>
              <a:rPr sz="1600" spc="-5" dirty="0">
                <a:solidFill>
                  <a:srgbClr val="1E1E1E"/>
                </a:solidFill>
                <a:latin typeface="Arial"/>
                <a:cs typeface="Arial"/>
              </a:rPr>
              <a:t>of</a:t>
            </a:r>
            <a:endParaRPr sz="1600">
              <a:latin typeface="Arial"/>
              <a:cs typeface="Arial"/>
            </a:endParaRPr>
          </a:p>
          <a:p>
            <a:pPr marL="355600" marR="5080">
              <a:lnSpc>
                <a:spcPts val="1730"/>
              </a:lnSpc>
              <a:spcBef>
                <a:spcPts val="120"/>
              </a:spcBef>
            </a:pPr>
            <a:r>
              <a:rPr sz="1600" spc="-5" dirty="0">
                <a:solidFill>
                  <a:srgbClr val="1E1E1E"/>
                </a:solidFill>
                <a:latin typeface="Arial"/>
                <a:cs typeface="Arial"/>
              </a:rPr>
              <a:t>5. The number of readings for each value in this  graph is represented by the height of the yellow  bars, the taller bars represent more readings of  the</a:t>
            </a:r>
            <a:r>
              <a:rPr sz="1600" spc="5" dirty="0">
                <a:solidFill>
                  <a:srgbClr val="1E1E1E"/>
                </a:solidFill>
                <a:latin typeface="Arial"/>
                <a:cs typeface="Arial"/>
              </a:rPr>
              <a:t> </a:t>
            </a:r>
            <a:r>
              <a:rPr sz="1600" spc="-5" dirty="0">
                <a:solidFill>
                  <a:srgbClr val="1E1E1E"/>
                </a:solidFill>
                <a:latin typeface="Arial"/>
                <a:cs typeface="Arial"/>
              </a:rPr>
              <a:t>value.</a:t>
            </a:r>
            <a:endParaRPr sz="1600">
              <a:latin typeface="Arial"/>
              <a:cs typeface="Arial"/>
            </a:endParaRPr>
          </a:p>
        </p:txBody>
      </p:sp>
      <p:sp>
        <p:nvSpPr>
          <p:cNvPr id="6" name="object 6"/>
          <p:cNvSpPr/>
          <p:nvPr/>
        </p:nvSpPr>
        <p:spPr>
          <a:xfrm>
            <a:off x="5614415" y="1921764"/>
            <a:ext cx="3986784" cy="2520695"/>
          </a:xfrm>
          <a:prstGeom prst="rect">
            <a:avLst/>
          </a:prstGeom>
          <a:blipFill>
            <a:blip r:embed="rId3" cstate="print"/>
            <a:stretch>
              <a:fillRect/>
            </a:stretch>
          </a:blipFill>
        </p:spPr>
        <p:txBody>
          <a:bodyPr wrap="square" lIns="0" tIns="0" rIns="0" bIns="0" rtlCol="0"/>
          <a:lstStyle/>
          <a:p>
            <a:endParaRPr/>
          </a:p>
        </p:txBody>
      </p:sp>
      <p:sp>
        <p:nvSpPr>
          <p:cNvPr id="7" name="object 7"/>
          <p:cNvSpPr txBox="1"/>
          <p:nvPr/>
        </p:nvSpPr>
        <p:spPr>
          <a:xfrm>
            <a:off x="5972047" y="4966970"/>
            <a:ext cx="3124200" cy="1001394"/>
          </a:xfrm>
          <a:prstGeom prst="rect">
            <a:avLst/>
          </a:prstGeom>
        </p:spPr>
        <p:txBody>
          <a:bodyPr vert="horz" wrap="square" lIns="0" tIns="12700" rIns="0" bIns="0" rtlCol="0">
            <a:spAutoFit/>
          </a:bodyPr>
          <a:lstStyle/>
          <a:p>
            <a:pPr marL="12700" marR="5080" algn="just">
              <a:lnSpc>
                <a:spcPct val="100000"/>
              </a:lnSpc>
              <a:spcBef>
                <a:spcPts val="100"/>
              </a:spcBef>
            </a:pPr>
            <a:r>
              <a:rPr sz="1600" spc="-5" dirty="0">
                <a:solidFill>
                  <a:srgbClr val="3E3E3E"/>
                </a:solidFill>
                <a:latin typeface="Arial"/>
                <a:cs typeface="Arial"/>
              </a:rPr>
              <a:t>The appearance of this curve tells  us that most readings are near the  mean of 5.0 because the shape of  the curve is tall and</a:t>
            </a:r>
            <a:r>
              <a:rPr sz="1600" dirty="0">
                <a:solidFill>
                  <a:srgbClr val="3E3E3E"/>
                </a:solidFill>
                <a:latin typeface="Arial"/>
                <a:cs typeface="Arial"/>
              </a:rPr>
              <a:t> </a:t>
            </a:r>
            <a:r>
              <a:rPr sz="1600" spc="-20" dirty="0">
                <a:solidFill>
                  <a:srgbClr val="3E3E3E"/>
                </a:solidFill>
                <a:latin typeface="Arial"/>
                <a:cs typeface="Arial"/>
              </a:rPr>
              <a:t>narrow.</a:t>
            </a:r>
            <a:endParaRPr sz="1600">
              <a:latin typeface="Arial"/>
              <a:cs typeface="Arial"/>
            </a:endParaRPr>
          </a:p>
        </p:txBody>
      </p:sp>
      <p:sp>
        <p:nvSpPr>
          <p:cNvPr id="8" name="object 8"/>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9" name="Picture 8"/>
          <p:cNvPicPr>
            <a:picLocks noChangeAspect="1"/>
          </p:cNvPicPr>
          <p:nvPr/>
        </p:nvPicPr>
        <p:blipFill>
          <a:blip r:embed="rId4"/>
          <a:stretch>
            <a:fillRect/>
          </a:stretch>
        </p:blipFill>
        <p:spPr>
          <a:xfrm>
            <a:off x="3962400" y="6238576"/>
            <a:ext cx="917491" cy="955108"/>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1700" y="734060"/>
            <a:ext cx="5121910" cy="635635"/>
          </a:xfrm>
          <a:prstGeom prst="rect">
            <a:avLst/>
          </a:prstGeom>
        </p:spPr>
        <p:txBody>
          <a:bodyPr vert="horz" wrap="square" lIns="0" tIns="12700" rIns="0" bIns="0" rtlCol="0">
            <a:spAutoFit/>
          </a:bodyPr>
          <a:lstStyle/>
          <a:p>
            <a:pPr marL="12700">
              <a:lnSpc>
                <a:spcPct val="100000"/>
              </a:lnSpc>
              <a:spcBef>
                <a:spcPts val="100"/>
              </a:spcBef>
            </a:pPr>
            <a:r>
              <a:rPr spc="-5" dirty="0"/>
              <a:t>What the shape </a:t>
            </a:r>
            <a:r>
              <a:rPr spc="-15" dirty="0"/>
              <a:t>tells</a:t>
            </a:r>
            <a:r>
              <a:rPr spc="-110" dirty="0"/>
              <a:t> </a:t>
            </a:r>
            <a:r>
              <a:rPr dirty="0"/>
              <a:t>us</a:t>
            </a:r>
          </a:p>
        </p:txBody>
      </p:sp>
      <p:sp>
        <p:nvSpPr>
          <p:cNvPr id="4" name="object 4"/>
          <p:cNvSpPr txBox="1"/>
          <p:nvPr/>
        </p:nvSpPr>
        <p:spPr>
          <a:xfrm>
            <a:off x="688340" y="2309113"/>
            <a:ext cx="4707890" cy="3210560"/>
          </a:xfrm>
          <a:prstGeom prst="rect">
            <a:avLst/>
          </a:prstGeom>
        </p:spPr>
        <p:txBody>
          <a:bodyPr vert="horz" wrap="square" lIns="0" tIns="12065" rIns="0" bIns="0" rtlCol="0">
            <a:spAutoFit/>
          </a:bodyPr>
          <a:lstStyle/>
          <a:p>
            <a:pPr marL="355600" marR="5080" indent="-342900">
              <a:lnSpc>
                <a:spcPct val="100000"/>
              </a:lnSpc>
              <a:spcBef>
                <a:spcPts val="95"/>
              </a:spcBef>
              <a:buChar char="•"/>
              <a:tabLst>
                <a:tab pos="354965" algn="l"/>
                <a:tab pos="355600" algn="l"/>
              </a:tabLst>
            </a:pPr>
            <a:r>
              <a:rPr sz="2000" spc="-5" dirty="0">
                <a:solidFill>
                  <a:srgbClr val="3E3E3E"/>
                </a:solidFill>
                <a:latin typeface="Arial"/>
                <a:cs typeface="Arial"/>
              </a:rPr>
              <a:t>In </a:t>
            </a:r>
            <a:r>
              <a:rPr sz="2000" spc="-10" dirty="0">
                <a:solidFill>
                  <a:srgbClr val="3E3E3E"/>
                </a:solidFill>
                <a:latin typeface="Arial"/>
                <a:cs typeface="Arial"/>
              </a:rPr>
              <a:t>contrast, </a:t>
            </a:r>
            <a:r>
              <a:rPr sz="2000" spc="-5" dirty="0">
                <a:solidFill>
                  <a:srgbClr val="3E3E3E"/>
                </a:solidFill>
                <a:latin typeface="Arial"/>
                <a:cs typeface="Arial"/>
              </a:rPr>
              <a:t>the </a:t>
            </a:r>
            <a:r>
              <a:rPr sz="2000" spc="-10" dirty="0">
                <a:solidFill>
                  <a:srgbClr val="3E3E3E"/>
                </a:solidFill>
                <a:latin typeface="Arial"/>
                <a:cs typeface="Arial"/>
              </a:rPr>
              <a:t>values </a:t>
            </a:r>
            <a:r>
              <a:rPr sz="2000" spc="-5" dirty="0">
                <a:solidFill>
                  <a:srgbClr val="3E3E3E"/>
                </a:solidFill>
                <a:latin typeface="Arial"/>
                <a:cs typeface="Arial"/>
              </a:rPr>
              <a:t>here are </a:t>
            </a:r>
            <a:r>
              <a:rPr sz="2000" spc="-10" dirty="0">
                <a:solidFill>
                  <a:srgbClr val="3E3E3E"/>
                </a:solidFill>
                <a:latin typeface="Arial"/>
                <a:cs typeface="Arial"/>
              </a:rPr>
              <a:t>spread  </a:t>
            </a:r>
            <a:r>
              <a:rPr sz="2000" spc="-5" dirty="0">
                <a:solidFill>
                  <a:srgbClr val="3E3E3E"/>
                </a:solidFill>
                <a:latin typeface="Arial"/>
                <a:cs typeface="Arial"/>
              </a:rPr>
              <a:t>farther from the mean of 5.0 </a:t>
            </a:r>
            <a:r>
              <a:rPr sz="2000" spc="-10" dirty="0">
                <a:solidFill>
                  <a:srgbClr val="3E3E3E"/>
                </a:solidFill>
                <a:latin typeface="Arial"/>
                <a:cs typeface="Arial"/>
              </a:rPr>
              <a:t>and  </a:t>
            </a:r>
            <a:r>
              <a:rPr sz="2000" spc="-5" dirty="0">
                <a:solidFill>
                  <a:srgbClr val="3E3E3E"/>
                </a:solidFill>
                <a:latin typeface="Arial"/>
                <a:cs typeface="Arial"/>
              </a:rPr>
              <a:t>therefore the curve is flatter and </a:t>
            </a:r>
            <a:r>
              <a:rPr sz="2000" spc="-10" dirty="0">
                <a:solidFill>
                  <a:srgbClr val="3E3E3E"/>
                </a:solidFill>
                <a:latin typeface="Arial"/>
                <a:cs typeface="Arial"/>
              </a:rPr>
              <a:t>more  </a:t>
            </a:r>
            <a:r>
              <a:rPr sz="2000" spc="-5" dirty="0">
                <a:solidFill>
                  <a:srgbClr val="3E3E3E"/>
                </a:solidFill>
                <a:latin typeface="Arial"/>
                <a:cs typeface="Arial"/>
              </a:rPr>
              <a:t>spread </a:t>
            </a:r>
            <a:r>
              <a:rPr sz="2000" spc="-10" dirty="0">
                <a:solidFill>
                  <a:srgbClr val="3E3E3E"/>
                </a:solidFill>
                <a:latin typeface="Arial"/>
                <a:cs typeface="Arial"/>
              </a:rPr>
              <a:t>out.</a:t>
            </a:r>
            <a:endParaRPr sz="2000">
              <a:latin typeface="Arial"/>
              <a:cs typeface="Arial"/>
            </a:endParaRPr>
          </a:p>
          <a:p>
            <a:pPr marL="355600" marR="240029" indent="-342900">
              <a:lnSpc>
                <a:spcPct val="100000"/>
              </a:lnSpc>
              <a:spcBef>
                <a:spcPts val="1080"/>
              </a:spcBef>
              <a:buChar char="•"/>
              <a:tabLst>
                <a:tab pos="354965" algn="l"/>
                <a:tab pos="355600" algn="l"/>
              </a:tabLst>
            </a:pPr>
            <a:r>
              <a:rPr sz="2000" spc="-5" dirty="0">
                <a:solidFill>
                  <a:srgbClr val="3E3E3E"/>
                </a:solidFill>
                <a:latin typeface="Arial"/>
                <a:cs typeface="Arial"/>
              </a:rPr>
              <a:t>The </a:t>
            </a:r>
            <a:r>
              <a:rPr sz="2000" spc="-10" dirty="0">
                <a:solidFill>
                  <a:srgbClr val="3E3E3E"/>
                </a:solidFill>
                <a:latin typeface="Arial"/>
                <a:cs typeface="Arial"/>
              </a:rPr>
              <a:t>standard deviation </a:t>
            </a:r>
            <a:r>
              <a:rPr sz="2000" spc="-5" dirty="0">
                <a:solidFill>
                  <a:srgbClr val="3E3E3E"/>
                </a:solidFill>
                <a:latin typeface="Arial"/>
                <a:cs typeface="Arial"/>
              </a:rPr>
              <a:t>of the </a:t>
            </a:r>
            <a:r>
              <a:rPr sz="2000" spc="-10" dirty="0">
                <a:solidFill>
                  <a:srgbClr val="3E3E3E"/>
                </a:solidFill>
                <a:latin typeface="Arial"/>
                <a:cs typeface="Arial"/>
              </a:rPr>
              <a:t>values  </a:t>
            </a:r>
            <a:r>
              <a:rPr sz="2000" spc="-5" dirty="0">
                <a:solidFill>
                  <a:srgbClr val="3E3E3E"/>
                </a:solidFill>
                <a:latin typeface="Arial"/>
                <a:cs typeface="Arial"/>
              </a:rPr>
              <a:t>in this curve is </a:t>
            </a:r>
            <a:r>
              <a:rPr sz="2000" spc="-10" dirty="0">
                <a:solidFill>
                  <a:srgbClr val="3E3E3E"/>
                </a:solidFill>
                <a:latin typeface="Arial"/>
                <a:cs typeface="Arial"/>
              </a:rPr>
              <a:t>higher </a:t>
            </a:r>
            <a:r>
              <a:rPr sz="2000" spc="-5" dirty="0">
                <a:solidFill>
                  <a:srgbClr val="3E3E3E"/>
                </a:solidFill>
                <a:latin typeface="Arial"/>
                <a:cs typeface="Arial"/>
              </a:rPr>
              <a:t>than the  </a:t>
            </a:r>
            <a:r>
              <a:rPr sz="2000" spc="-10" dirty="0">
                <a:solidFill>
                  <a:srgbClr val="3E3E3E"/>
                </a:solidFill>
                <a:latin typeface="Arial"/>
                <a:cs typeface="Arial"/>
              </a:rPr>
              <a:t>standard deviation </a:t>
            </a:r>
            <a:r>
              <a:rPr sz="2000" spc="-5" dirty="0">
                <a:solidFill>
                  <a:srgbClr val="3E3E3E"/>
                </a:solidFill>
                <a:latin typeface="Arial"/>
                <a:cs typeface="Arial"/>
              </a:rPr>
              <a:t>of the </a:t>
            </a:r>
            <a:r>
              <a:rPr sz="2000" spc="-10" dirty="0">
                <a:solidFill>
                  <a:srgbClr val="3E3E3E"/>
                </a:solidFill>
                <a:latin typeface="Arial"/>
                <a:cs typeface="Arial"/>
              </a:rPr>
              <a:t>values  </a:t>
            </a:r>
            <a:r>
              <a:rPr sz="2000" spc="-5" dirty="0">
                <a:solidFill>
                  <a:srgbClr val="3E3E3E"/>
                </a:solidFill>
                <a:latin typeface="Arial"/>
                <a:cs typeface="Arial"/>
              </a:rPr>
              <a:t>represented in the </a:t>
            </a:r>
            <a:r>
              <a:rPr sz="2000" spc="-10" dirty="0">
                <a:solidFill>
                  <a:srgbClr val="3E3E3E"/>
                </a:solidFill>
                <a:latin typeface="Arial"/>
                <a:cs typeface="Arial"/>
              </a:rPr>
              <a:t>previous </a:t>
            </a:r>
            <a:r>
              <a:rPr sz="2000" spc="-5" dirty="0">
                <a:solidFill>
                  <a:srgbClr val="3E3E3E"/>
                </a:solidFill>
                <a:latin typeface="Arial"/>
                <a:cs typeface="Arial"/>
              </a:rPr>
              <a:t>curve,  </a:t>
            </a:r>
            <a:r>
              <a:rPr sz="2000" spc="-10" dirty="0">
                <a:solidFill>
                  <a:srgbClr val="3E3E3E"/>
                </a:solidFill>
                <a:latin typeface="Arial"/>
                <a:cs typeface="Arial"/>
              </a:rPr>
              <a:t>where </a:t>
            </a:r>
            <a:r>
              <a:rPr sz="2000" spc="-5" dirty="0">
                <a:solidFill>
                  <a:srgbClr val="3E3E3E"/>
                </a:solidFill>
                <a:latin typeface="Arial"/>
                <a:cs typeface="Arial"/>
              </a:rPr>
              <a:t>most values were close to the  </a:t>
            </a:r>
            <a:r>
              <a:rPr sz="2000" spc="-10" dirty="0">
                <a:solidFill>
                  <a:srgbClr val="3E3E3E"/>
                </a:solidFill>
                <a:latin typeface="Arial"/>
                <a:cs typeface="Arial"/>
              </a:rPr>
              <a:t>mean.</a:t>
            </a:r>
            <a:endParaRPr sz="2000">
              <a:latin typeface="Arial"/>
              <a:cs typeface="Arial"/>
            </a:endParaRPr>
          </a:p>
        </p:txBody>
      </p:sp>
      <p:sp>
        <p:nvSpPr>
          <p:cNvPr id="5" name="object 5"/>
          <p:cNvSpPr/>
          <p:nvPr/>
        </p:nvSpPr>
        <p:spPr>
          <a:xfrm>
            <a:off x="5486400" y="2590800"/>
            <a:ext cx="4000500" cy="2467355"/>
          </a:xfrm>
          <a:prstGeom prst="rect">
            <a:avLst/>
          </a:prstGeom>
          <a:blipFill>
            <a:blip r:embed="rId3" cstate="print"/>
            <a:stretch>
              <a:fillRect/>
            </a:stretch>
          </a:blipFill>
        </p:spPr>
        <p:txBody>
          <a:bodyPr wrap="square" lIns="0" tIns="0" rIns="0" bIns="0" rtlCol="0"/>
          <a:lstStyle/>
          <a:p>
            <a:endParaRPr/>
          </a:p>
        </p:txBody>
      </p:sp>
      <p:sp>
        <p:nvSpPr>
          <p:cNvPr id="6" name="object 6"/>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7" name="Picture 6"/>
          <p:cNvPicPr>
            <a:picLocks noChangeAspect="1"/>
          </p:cNvPicPr>
          <p:nvPr/>
        </p:nvPicPr>
        <p:blipFill>
          <a:blip r:embed="rId4"/>
          <a:stretch>
            <a:fillRect/>
          </a:stretch>
        </p:blipFill>
        <p:spPr>
          <a:xfrm>
            <a:off x="3962400" y="6238576"/>
            <a:ext cx="917491" cy="955108"/>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06017" y="6323838"/>
            <a:ext cx="965453" cy="664463"/>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3681984" y="2015489"/>
            <a:ext cx="5853336" cy="736091"/>
          </a:xfrm>
          <a:prstGeom prst="rect">
            <a:avLst/>
          </a:prstGeom>
          <a:blipFill>
            <a:blip r:embed="rId3" cstate="print"/>
            <a:stretch>
              <a:fillRect/>
            </a:stretch>
          </a:blipFill>
        </p:spPr>
        <p:txBody>
          <a:bodyPr wrap="square" lIns="0" tIns="0" rIns="0" bIns="0" rtlCol="0"/>
          <a:lstStyle/>
          <a:p>
            <a:endParaRPr/>
          </a:p>
        </p:txBody>
      </p:sp>
      <p:sp>
        <p:nvSpPr>
          <p:cNvPr id="4" name="object 4"/>
          <p:cNvSpPr txBox="1"/>
          <p:nvPr/>
        </p:nvSpPr>
        <p:spPr>
          <a:xfrm>
            <a:off x="4155440" y="2168144"/>
            <a:ext cx="1931035" cy="208279"/>
          </a:xfrm>
          <a:prstGeom prst="rect">
            <a:avLst/>
          </a:prstGeom>
        </p:spPr>
        <p:txBody>
          <a:bodyPr vert="horz" wrap="square" lIns="0" tIns="12700" rIns="0" bIns="0" rtlCol="0">
            <a:spAutoFit/>
          </a:bodyPr>
          <a:lstStyle/>
          <a:p>
            <a:pPr marL="12700">
              <a:lnSpc>
                <a:spcPct val="100000"/>
              </a:lnSpc>
              <a:spcBef>
                <a:spcPts val="100"/>
              </a:spcBef>
            </a:pPr>
            <a:r>
              <a:rPr sz="1200" spc="-5" dirty="0">
                <a:solidFill>
                  <a:srgbClr val="3E3E3E"/>
                </a:solidFill>
                <a:latin typeface="Arial"/>
                <a:cs typeface="Arial"/>
              </a:rPr>
              <a:t>Previous measurement</a:t>
            </a:r>
            <a:r>
              <a:rPr sz="1200" spc="-65" dirty="0">
                <a:solidFill>
                  <a:srgbClr val="3E3E3E"/>
                </a:solidFill>
                <a:latin typeface="Arial"/>
                <a:cs typeface="Arial"/>
              </a:rPr>
              <a:t> </a:t>
            </a:r>
            <a:r>
              <a:rPr sz="1200" spc="-5" dirty="0">
                <a:solidFill>
                  <a:srgbClr val="3E3E3E"/>
                </a:solidFill>
                <a:latin typeface="Arial"/>
                <a:cs typeface="Arial"/>
              </a:rPr>
              <a:t>data</a:t>
            </a:r>
            <a:endParaRPr sz="1200">
              <a:latin typeface="Arial"/>
              <a:cs typeface="Arial"/>
            </a:endParaRPr>
          </a:p>
        </p:txBody>
      </p:sp>
      <p:sp>
        <p:nvSpPr>
          <p:cNvPr id="5" name="object 5"/>
          <p:cNvSpPr/>
          <p:nvPr/>
        </p:nvSpPr>
        <p:spPr>
          <a:xfrm>
            <a:off x="3681984" y="2830067"/>
            <a:ext cx="5853336" cy="740663"/>
          </a:xfrm>
          <a:prstGeom prst="rect">
            <a:avLst/>
          </a:prstGeom>
          <a:blipFill>
            <a:blip r:embed="rId4" cstate="print"/>
            <a:stretch>
              <a:fillRect/>
            </a:stretch>
          </a:blipFill>
        </p:spPr>
        <p:txBody>
          <a:bodyPr wrap="square" lIns="0" tIns="0" rIns="0" bIns="0" rtlCol="0"/>
          <a:lstStyle/>
          <a:p>
            <a:endParaRPr/>
          </a:p>
        </p:txBody>
      </p:sp>
      <p:sp>
        <p:nvSpPr>
          <p:cNvPr id="6" name="object 6"/>
          <p:cNvSpPr txBox="1"/>
          <p:nvPr/>
        </p:nvSpPr>
        <p:spPr>
          <a:xfrm>
            <a:off x="4155440" y="2905759"/>
            <a:ext cx="3372485" cy="366395"/>
          </a:xfrm>
          <a:prstGeom prst="rect">
            <a:avLst/>
          </a:prstGeom>
        </p:spPr>
        <p:txBody>
          <a:bodyPr vert="horz" wrap="square" lIns="0" tIns="38735" rIns="0" bIns="0" rtlCol="0">
            <a:spAutoFit/>
          </a:bodyPr>
          <a:lstStyle/>
          <a:p>
            <a:pPr marL="12700" marR="5080">
              <a:lnSpc>
                <a:spcPts val="1240"/>
              </a:lnSpc>
              <a:spcBef>
                <a:spcPts val="305"/>
              </a:spcBef>
            </a:pPr>
            <a:r>
              <a:rPr sz="1200" spc="-5" dirty="0">
                <a:solidFill>
                  <a:srgbClr val="3E3E3E"/>
                </a:solidFill>
                <a:latin typeface="Arial"/>
                <a:cs typeface="Arial"/>
              </a:rPr>
              <a:t>Based on experience or knowledge of behavior of  </a:t>
            </a:r>
            <a:r>
              <a:rPr sz="1200" dirty="0">
                <a:solidFill>
                  <a:srgbClr val="3E3E3E"/>
                </a:solidFill>
                <a:latin typeface="Arial"/>
                <a:cs typeface="Arial"/>
              </a:rPr>
              <a:t>materials </a:t>
            </a:r>
            <a:r>
              <a:rPr sz="1200" spc="-5" dirty="0">
                <a:solidFill>
                  <a:srgbClr val="3E3E3E"/>
                </a:solidFill>
                <a:latin typeface="Arial"/>
                <a:cs typeface="Arial"/>
              </a:rPr>
              <a:t>and</a:t>
            </a:r>
            <a:r>
              <a:rPr sz="1200" spc="-10" dirty="0">
                <a:solidFill>
                  <a:srgbClr val="3E3E3E"/>
                </a:solidFill>
                <a:latin typeface="Arial"/>
                <a:cs typeface="Arial"/>
              </a:rPr>
              <a:t> </a:t>
            </a:r>
            <a:r>
              <a:rPr sz="1200" spc="-5" dirty="0">
                <a:solidFill>
                  <a:srgbClr val="3E3E3E"/>
                </a:solidFill>
                <a:latin typeface="Arial"/>
                <a:cs typeface="Arial"/>
              </a:rPr>
              <a:t>instruments</a:t>
            </a:r>
            <a:endParaRPr sz="1200">
              <a:latin typeface="Arial"/>
              <a:cs typeface="Arial"/>
            </a:endParaRPr>
          </a:p>
        </p:txBody>
      </p:sp>
      <p:sp>
        <p:nvSpPr>
          <p:cNvPr id="7" name="object 7"/>
          <p:cNvSpPr/>
          <p:nvPr/>
        </p:nvSpPr>
        <p:spPr>
          <a:xfrm>
            <a:off x="3681984" y="3649217"/>
            <a:ext cx="5853336" cy="731933"/>
          </a:xfrm>
          <a:prstGeom prst="rect">
            <a:avLst/>
          </a:prstGeom>
          <a:blipFill>
            <a:blip r:embed="rId5" cstate="print"/>
            <a:stretch>
              <a:fillRect/>
            </a:stretch>
          </a:blipFill>
        </p:spPr>
        <p:txBody>
          <a:bodyPr wrap="square" lIns="0" tIns="0" rIns="0" bIns="0" rtlCol="0"/>
          <a:lstStyle/>
          <a:p>
            <a:endParaRPr/>
          </a:p>
        </p:txBody>
      </p:sp>
      <p:sp>
        <p:nvSpPr>
          <p:cNvPr id="8" name="object 8"/>
          <p:cNvSpPr txBox="1"/>
          <p:nvPr/>
        </p:nvSpPr>
        <p:spPr>
          <a:xfrm>
            <a:off x="4155440" y="3801109"/>
            <a:ext cx="3001010" cy="208279"/>
          </a:xfrm>
          <a:prstGeom prst="rect">
            <a:avLst/>
          </a:prstGeom>
        </p:spPr>
        <p:txBody>
          <a:bodyPr vert="horz" wrap="square" lIns="0" tIns="12700" rIns="0" bIns="0" rtlCol="0">
            <a:spAutoFit/>
          </a:bodyPr>
          <a:lstStyle/>
          <a:p>
            <a:pPr marL="12700">
              <a:lnSpc>
                <a:spcPct val="100000"/>
              </a:lnSpc>
              <a:spcBef>
                <a:spcPts val="100"/>
              </a:spcBef>
            </a:pPr>
            <a:r>
              <a:rPr sz="1200" dirty="0">
                <a:solidFill>
                  <a:srgbClr val="3E3E3E"/>
                </a:solidFill>
                <a:latin typeface="Arial"/>
                <a:cs typeface="Arial"/>
              </a:rPr>
              <a:t>Obtained from </a:t>
            </a:r>
            <a:r>
              <a:rPr sz="1200" spc="-5" dirty="0">
                <a:solidFill>
                  <a:srgbClr val="3E3E3E"/>
                </a:solidFill>
                <a:latin typeface="Arial"/>
                <a:cs typeface="Arial"/>
              </a:rPr>
              <a:t>manufacturer’s</a:t>
            </a:r>
            <a:r>
              <a:rPr sz="1200" spc="-65" dirty="0">
                <a:solidFill>
                  <a:srgbClr val="3E3E3E"/>
                </a:solidFill>
                <a:latin typeface="Arial"/>
                <a:cs typeface="Arial"/>
              </a:rPr>
              <a:t> </a:t>
            </a:r>
            <a:r>
              <a:rPr sz="1200" spc="-5" dirty="0">
                <a:solidFill>
                  <a:srgbClr val="3E3E3E"/>
                </a:solidFill>
                <a:latin typeface="Arial"/>
                <a:cs typeface="Arial"/>
              </a:rPr>
              <a:t>specifications</a:t>
            </a:r>
            <a:endParaRPr sz="1200">
              <a:latin typeface="Arial"/>
              <a:cs typeface="Arial"/>
            </a:endParaRPr>
          </a:p>
        </p:txBody>
      </p:sp>
      <p:sp>
        <p:nvSpPr>
          <p:cNvPr id="9" name="object 9"/>
          <p:cNvSpPr/>
          <p:nvPr/>
        </p:nvSpPr>
        <p:spPr>
          <a:xfrm>
            <a:off x="3681984" y="4463796"/>
            <a:ext cx="5853336" cy="740663"/>
          </a:xfrm>
          <a:prstGeom prst="rect">
            <a:avLst/>
          </a:prstGeom>
          <a:blipFill>
            <a:blip r:embed="rId6" cstate="print"/>
            <a:stretch>
              <a:fillRect/>
            </a:stretch>
          </a:blipFill>
        </p:spPr>
        <p:txBody>
          <a:bodyPr wrap="square" lIns="0" tIns="0" rIns="0" bIns="0" rtlCol="0"/>
          <a:lstStyle/>
          <a:p>
            <a:endParaRPr/>
          </a:p>
        </p:txBody>
      </p:sp>
      <p:sp>
        <p:nvSpPr>
          <p:cNvPr id="10" name="object 10"/>
          <p:cNvSpPr txBox="1"/>
          <p:nvPr/>
        </p:nvSpPr>
        <p:spPr>
          <a:xfrm>
            <a:off x="4155440" y="4538726"/>
            <a:ext cx="3651250" cy="366395"/>
          </a:xfrm>
          <a:prstGeom prst="rect">
            <a:avLst/>
          </a:prstGeom>
        </p:spPr>
        <p:txBody>
          <a:bodyPr vert="horz" wrap="square" lIns="0" tIns="38735" rIns="0" bIns="0" rtlCol="0">
            <a:spAutoFit/>
          </a:bodyPr>
          <a:lstStyle/>
          <a:p>
            <a:pPr marL="12700" marR="5080">
              <a:lnSpc>
                <a:spcPts val="1240"/>
              </a:lnSpc>
              <a:spcBef>
                <a:spcPts val="305"/>
              </a:spcBef>
            </a:pPr>
            <a:r>
              <a:rPr sz="1200" spc="-5" dirty="0">
                <a:solidFill>
                  <a:srgbClr val="3E3E3E"/>
                </a:solidFill>
                <a:latin typeface="Arial"/>
                <a:cs typeface="Arial"/>
              </a:rPr>
              <a:t>Provided in calibration and other reports (authoritative  published quantity</a:t>
            </a:r>
            <a:r>
              <a:rPr sz="1200" spc="5" dirty="0">
                <a:solidFill>
                  <a:srgbClr val="3E3E3E"/>
                </a:solidFill>
                <a:latin typeface="Arial"/>
                <a:cs typeface="Arial"/>
              </a:rPr>
              <a:t> </a:t>
            </a:r>
            <a:r>
              <a:rPr sz="1200" spc="-5" dirty="0">
                <a:solidFill>
                  <a:srgbClr val="3E3E3E"/>
                </a:solidFill>
                <a:latin typeface="Arial"/>
                <a:cs typeface="Arial"/>
              </a:rPr>
              <a:t>values)</a:t>
            </a:r>
            <a:endParaRPr sz="1200">
              <a:latin typeface="Arial"/>
              <a:cs typeface="Arial"/>
            </a:endParaRPr>
          </a:p>
        </p:txBody>
      </p:sp>
      <p:sp>
        <p:nvSpPr>
          <p:cNvPr id="11" name="object 11"/>
          <p:cNvSpPr/>
          <p:nvPr/>
        </p:nvSpPr>
        <p:spPr>
          <a:xfrm>
            <a:off x="3681984" y="5278373"/>
            <a:ext cx="5853336" cy="740663"/>
          </a:xfrm>
          <a:prstGeom prst="rect">
            <a:avLst/>
          </a:prstGeom>
          <a:blipFill>
            <a:blip r:embed="rId7" cstate="print"/>
            <a:stretch>
              <a:fillRect/>
            </a:stretch>
          </a:blipFill>
        </p:spPr>
        <p:txBody>
          <a:bodyPr wrap="square" lIns="0" tIns="0" rIns="0" bIns="0" rtlCol="0"/>
          <a:lstStyle/>
          <a:p>
            <a:endParaRPr/>
          </a:p>
        </p:txBody>
      </p:sp>
      <p:sp>
        <p:nvSpPr>
          <p:cNvPr id="12" name="object 12"/>
          <p:cNvSpPr txBox="1"/>
          <p:nvPr/>
        </p:nvSpPr>
        <p:spPr>
          <a:xfrm>
            <a:off x="4155440" y="5354828"/>
            <a:ext cx="3599815" cy="366395"/>
          </a:xfrm>
          <a:prstGeom prst="rect">
            <a:avLst/>
          </a:prstGeom>
        </p:spPr>
        <p:txBody>
          <a:bodyPr vert="horz" wrap="square" lIns="0" tIns="38735" rIns="0" bIns="0" rtlCol="0">
            <a:spAutoFit/>
          </a:bodyPr>
          <a:lstStyle/>
          <a:p>
            <a:pPr marL="12700" marR="5080">
              <a:lnSpc>
                <a:spcPts val="1240"/>
              </a:lnSpc>
              <a:spcBef>
                <a:spcPts val="305"/>
              </a:spcBef>
            </a:pPr>
            <a:r>
              <a:rPr sz="1200" spc="-5" dirty="0">
                <a:solidFill>
                  <a:srgbClr val="3E3E3E"/>
                </a:solidFill>
                <a:latin typeface="Arial"/>
                <a:cs typeface="Arial"/>
              </a:rPr>
              <a:t>Uncertainties assigned to reference data (handbooks  or </a:t>
            </a:r>
            <a:r>
              <a:rPr sz="1200" dirty="0">
                <a:solidFill>
                  <a:srgbClr val="3E3E3E"/>
                </a:solidFill>
                <a:latin typeface="Arial"/>
                <a:cs typeface="Arial"/>
              </a:rPr>
              <a:t>certified reference</a:t>
            </a:r>
            <a:r>
              <a:rPr sz="1200" spc="-5" dirty="0">
                <a:solidFill>
                  <a:srgbClr val="3E3E3E"/>
                </a:solidFill>
                <a:latin typeface="Arial"/>
                <a:cs typeface="Arial"/>
              </a:rPr>
              <a:t> material</a:t>
            </a:r>
            <a:r>
              <a:rPr sz="1050" spc="-5" dirty="0">
                <a:solidFill>
                  <a:srgbClr val="3E3E3E"/>
                </a:solidFill>
                <a:latin typeface="Arial"/>
                <a:cs typeface="Arial"/>
              </a:rPr>
              <a:t>)</a:t>
            </a:r>
            <a:endParaRPr sz="1050">
              <a:latin typeface="Arial"/>
              <a:cs typeface="Arial"/>
            </a:endParaRPr>
          </a:p>
        </p:txBody>
      </p:sp>
      <p:sp>
        <p:nvSpPr>
          <p:cNvPr id="15" name="object 15"/>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13" name="object 13"/>
          <p:cNvSpPr txBox="1">
            <a:spLocks noGrp="1"/>
          </p:cNvSpPr>
          <p:nvPr>
            <p:ph type="title"/>
          </p:nvPr>
        </p:nvSpPr>
        <p:spPr>
          <a:prstGeom prst="rect">
            <a:avLst/>
          </a:prstGeom>
        </p:spPr>
        <p:txBody>
          <a:bodyPr vert="horz" wrap="square" lIns="0" tIns="12700" rIns="0" bIns="0" rtlCol="0">
            <a:spAutoFit/>
          </a:bodyPr>
          <a:lstStyle/>
          <a:p>
            <a:pPr marL="13335" marR="5080">
              <a:lnSpc>
                <a:spcPct val="100000"/>
              </a:lnSpc>
              <a:spcBef>
                <a:spcPts val="100"/>
              </a:spcBef>
            </a:pPr>
            <a:r>
              <a:rPr sz="3600" spc="-55" dirty="0"/>
              <a:t>Type </a:t>
            </a:r>
            <a:r>
              <a:rPr sz="3600" spc="-5" dirty="0"/>
              <a:t>B: Based </a:t>
            </a:r>
            <a:r>
              <a:rPr sz="3600" dirty="0"/>
              <a:t>on </a:t>
            </a:r>
            <a:r>
              <a:rPr sz="3600" spc="-10" dirty="0"/>
              <a:t>Scientific </a:t>
            </a:r>
            <a:r>
              <a:rPr sz="3600" dirty="0"/>
              <a:t>Judgment or  </a:t>
            </a:r>
            <a:r>
              <a:rPr sz="3600" spc="-20" dirty="0"/>
              <a:t>Relevant</a:t>
            </a:r>
            <a:r>
              <a:rPr sz="3600" spc="-10" dirty="0"/>
              <a:t> </a:t>
            </a:r>
            <a:r>
              <a:rPr sz="3600" spc="-5" dirty="0"/>
              <a:t>Information</a:t>
            </a:r>
            <a:endParaRPr sz="3600"/>
          </a:p>
        </p:txBody>
      </p:sp>
      <p:sp>
        <p:nvSpPr>
          <p:cNvPr id="14" name="object 14"/>
          <p:cNvSpPr txBox="1"/>
          <p:nvPr/>
        </p:nvSpPr>
        <p:spPr>
          <a:xfrm>
            <a:off x="689101" y="2234438"/>
            <a:ext cx="2533650" cy="3683000"/>
          </a:xfrm>
          <a:prstGeom prst="rect">
            <a:avLst/>
          </a:prstGeom>
        </p:spPr>
        <p:txBody>
          <a:bodyPr vert="horz" wrap="square" lIns="0" tIns="12700" rIns="0" bIns="0" rtlCol="0">
            <a:spAutoFit/>
          </a:bodyPr>
          <a:lstStyle/>
          <a:p>
            <a:pPr marL="12700" marR="5080">
              <a:lnSpc>
                <a:spcPct val="100000"/>
              </a:lnSpc>
              <a:spcBef>
                <a:spcPts val="100"/>
              </a:spcBef>
            </a:pPr>
            <a:r>
              <a:rPr sz="2400" spc="-5" dirty="0">
                <a:latin typeface="Arial"/>
                <a:cs typeface="Arial"/>
              </a:rPr>
              <a:t>Uncertainty </a:t>
            </a:r>
            <a:r>
              <a:rPr sz="2400" dirty="0">
                <a:latin typeface="Arial"/>
                <a:cs typeface="Arial"/>
              </a:rPr>
              <a:t>that </a:t>
            </a:r>
            <a:r>
              <a:rPr sz="2400" spc="-5" dirty="0">
                <a:latin typeface="Arial"/>
                <a:cs typeface="Arial"/>
              </a:rPr>
              <a:t>is  evaluated by</a:t>
            </a:r>
            <a:r>
              <a:rPr sz="2400" spc="-70" dirty="0">
                <a:latin typeface="Arial"/>
                <a:cs typeface="Arial"/>
              </a:rPr>
              <a:t> </a:t>
            </a:r>
            <a:r>
              <a:rPr sz="2400" spc="-5" dirty="0">
                <a:latin typeface="Arial"/>
                <a:cs typeface="Arial"/>
              </a:rPr>
              <a:t>ways  other than  statistical methods  are type </a:t>
            </a:r>
            <a:r>
              <a:rPr sz="2400" dirty="0">
                <a:latin typeface="Arial"/>
                <a:cs typeface="Arial"/>
              </a:rPr>
              <a:t>B </a:t>
            </a:r>
            <a:r>
              <a:rPr sz="2400" spc="-5" dirty="0">
                <a:latin typeface="Arial"/>
                <a:cs typeface="Arial"/>
              </a:rPr>
              <a:t>and</a:t>
            </a:r>
            <a:r>
              <a:rPr sz="2400" spc="-70" dirty="0">
                <a:latin typeface="Arial"/>
                <a:cs typeface="Arial"/>
              </a:rPr>
              <a:t> </a:t>
            </a:r>
            <a:r>
              <a:rPr sz="2400" spc="-5" dirty="0">
                <a:latin typeface="Arial"/>
                <a:cs typeface="Arial"/>
              </a:rPr>
              <a:t>are  based on scientific  judgment or  relevant  information as  listed here.</a:t>
            </a:r>
            <a:endParaRPr sz="2400">
              <a:latin typeface="Arial"/>
              <a:cs typeface="Arial"/>
            </a:endParaRPr>
          </a:p>
        </p:txBody>
      </p:sp>
      <p:pic>
        <p:nvPicPr>
          <p:cNvPr id="16" name="Picture 15"/>
          <p:cNvPicPr>
            <a:picLocks noChangeAspect="1"/>
          </p:cNvPicPr>
          <p:nvPr/>
        </p:nvPicPr>
        <p:blipFill>
          <a:blip r:embed="rId8"/>
          <a:stretch>
            <a:fillRect/>
          </a:stretch>
        </p:blipFill>
        <p:spPr>
          <a:xfrm>
            <a:off x="3962400" y="6238576"/>
            <a:ext cx="917491" cy="955108"/>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06017" y="6323838"/>
            <a:ext cx="965453" cy="66446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prstGeom prst="rect">
            <a:avLst/>
          </a:prstGeom>
        </p:spPr>
        <p:txBody>
          <a:bodyPr vert="horz" wrap="square" lIns="0" tIns="12700" rIns="0" bIns="0" rtlCol="0">
            <a:spAutoFit/>
          </a:bodyPr>
          <a:lstStyle/>
          <a:p>
            <a:pPr marL="13335" marR="5080">
              <a:lnSpc>
                <a:spcPct val="100000"/>
              </a:lnSpc>
              <a:spcBef>
                <a:spcPts val="100"/>
              </a:spcBef>
            </a:pPr>
            <a:r>
              <a:rPr sz="3600" spc="-5" dirty="0"/>
              <a:t>What should </a:t>
            </a:r>
            <a:r>
              <a:rPr sz="3600" dirty="0"/>
              <a:t>I use </a:t>
            </a:r>
            <a:r>
              <a:rPr sz="3600" spc="-35" dirty="0"/>
              <a:t>to </a:t>
            </a:r>
            <a:r>
              <a:rPr sz="3600" spc="-10" dirty="0"/>
              <a:t>calculate  </a:t>
            </a:r>
            <a:r>
              <a:rPr sz="3600" spc="5" dirty="0"/>
              <a:t>Uncertainty?</a:t>
            </a:r>
            <a:endParaRPr sz="3600"/>
          </a:p>
        </p:txBody>
      </p:sp>
      <p:sp>
        <p:nvSpPr>
          <p:cNvPr id="4" name="object 4"/>
          <p:cNvSpPr txBox="1"/>
          <p:nvPr/>
        </p:nvSpPr>
        <p:spPr>
          <a:xfrm>
            <a:off x="902461" y="1943649"/>
            <a:ext cx="8202930" cy="3514090"/>
          </a:xfrm>
          <a:prstGeom prst="rect">
            <a:avLst/>
          </a:prstGeom>
        </p:spPr>
        <p:txBody>
          <a:bodyPr vert="horz" wrap="square" lIns="0" tIns="97790" rIns="0" bIns="0" rtlCol="0">
            <a:spAutoFit/>
          </a:bodyPr>
          <a:lstStyle/>
          <a:p>
            <a:pPr marL="12700">
              <a:lnSpc>
                <a:spcPct val="100000"/>
              </a:lnSpc>
              <a:spcBef>
                <a:spcPts val="770"/>
              </a:spcBef>
            </a:pPr>
            <a:r>
              <a:rPr sz="2800" dirty="0">
                <a:solidFill>
                  <a:srgbClr val="3E3E3E"/>
                </a:solidFill>
                <a:latin typeface="Arial"/>
                <a:cs typeface="Arial"/>
              </a:rPr>
              <a:t>Preferred Option</a:t>
            </a:r>
            <a:r>
              <a:rPr sz="2800" spc="-5" dirty="0">
                <a:solidFill>
                  <a:srgbClr val="3E3E3E"/>
                </a:solidFill>
                <a:latin typeface="Arial"/>
                <a:cs typeface="Arial"/>
              </a:rPr>
              <a:t> </a:t>
            </a:r>
            <a:r>
              <a:rPr sz="2800" dirty="0">
                <a:solidFill>
                  <a:srgbClr val="3E3E3E"/>
                </a:solidFill>
                <a:latin typeface="Arial"/>
                <a:cs typeface="Arial"/>
              </a:rPr>
              <a:t>(#1):</a:t>
            </a:r>
            <a:endParaRPr sz="2800">
              <a:latin typeface="Arial"/>
              <a:cs typeface="Arial"/>
            </a:endParaRPr>
          </a:p>
          <a:p>
            <a:pPr marL="12700">
              <a:lnSpc>
                <a:spcPct val="100000"/>
              </a:lnSpc>
              <a:spcBef>
                <a:spcPts val="670"/>
              </a:spcBef>
            </a:pPr>
            <a:r>
              <a:rPr sz="2800" dirty="0">
                <a:solidFill>
                  <a:srgbClr val="3E3E3E"/>
                </a:solidFill>
                <a:latin typeface="Arial"/>
                <a:cs typeface="Arial"/>
              </a:rPr>
              <a:t>Use what is specified in your standard</a:t>
            </a:r>
            <a:r>
              <a:rPr sz="2800" spc="-30" dirty="0">
                <a:solidFill>
                  <a:srgbClr val="3E3E3E"/>
                </a:solidFill>
                <a:latin typeface="Arial"/>
                <a:cs typeface="Arial"/>
              </a:rPr>
              <a:t> </a:t>
            </a:r>
            <a:r>
              <a:rPr sz="2800" dirty="0">
                <a:solidFill>
                  <a:srgbClr val="3E3E3E"/>
                </a:solidFill>
                <a:latin typeface="Arial"/>
                <a:cs typeface="Arial"/>
              </a:rPr>
              <a:t>method.</a:t>
            </a:r>
            <a:endParaRPr sz="2800">
              <a:latin typeface="Arial"/>
              <a:cs typeface="Arial"/>
            </a:endParaRPr>
          </a:p>
          <a:p>
            <a:pPr marL="447040" marR="5080" indent="-342900">
              <a:lnSpc>
                <a:spcPct val="100000"/>
              </a:lnSpc>
              <a:spcBef>
                <a:spcPts val="1310"/>
              </a:spcBef>
              <a:buChar char="•"/>
              <a:tabLst>
                <a:tab pos="446405" algn="l"/>
                <a:tab pos="447040" algn="l"/>
              </a:tabLst>
            </a:pPr>
            <a:r>
              <a:rPr sz="2200" spc="-5" dirty="0">
                <a:solidFill>
                  <a:srgbClr val="3E3E3E"/>
                </a:solidFill>
                <a:latin typeface="Arial"/>
                <a:cs typeface="Arial"/>
              </a:rPr>
              <a:t>When </a:t>
            </a:r>
            <a:r>
              <a:rPr sz="2200" dirty="0">
                <a:solidFill>
                  <a:srgbClr val="3E3E3E"/>
                </a:solidFill>
                <a:latin typeface="Arial"/>
                <a:cs typeface="Arial"/>
              </a:rPr>
              <a:t>a </a:t>
            </a:r>
            <a:r>
              <a:rPr sz="2200" spc="-5" dirty="0">
                <a:solidFill>
                  <a:srgbClr val="3E3E3E"/>
                </a:solidFill>
                <a:latin typeface="Arial"/>
                <a:cs typeface="Arial"/>
              </a:rPr>
              <a:t>well-recognized </a:t>
            </a:r>
            <a:r>
              <a:rPr sz="2200" dirty="0">
                <a:solidFill>
                  <a:srgbClr val="3E3E3E"/>
                </a:solidFill>
                <a:latin typeface="Arial"/>
                <a:cs typeface="Arial"/>
              </a:rPr>
              <a:t>test method </a:t>
            </a:r>
            <a:r>
              <a:rPr sz="2200" spc="-35" dirty="0">
                <a:solidFill>
                  <a:srgbClr val="3E3E3E"/>
                </a:solidFill>
                <a:latin typeface="Arial"/>
                <a:cs typeface="Arial"/>
              </a:rPr>
              <a:t>(EPA, </a:t>
            </a:r>
            <a:r>
              <a:rPr sz="2200" spc="-5" dirty="0">
                <a:solidFill>
                  <a:srgbClr val="3E3E3E"/>
                </a:solidFill>
                <a:latin typeface="Arial"/>
                <a:cs typeface="Arial"/>
              </a:rPr>
              <a:t>NIOSH, </a:t>
            </a:r>
            <a:r>
              <a:rPr sz="2200" dirty="0">
                <a:solidFill>
                  <a:srgbClr val="3E3E3E"/>
                </a:solidFill>
                <a:latin typeface="Arial"/>
                <a:cs typeface="Arial"/>
              </a:rPr>
              <a:t>OSHA,  ASTM, AOAC International, </a:t>
            </a:r>
            <a:r>
              <a:rPr sz="2200" spc="-5" dirty="0">
                <a:solidFill>
                  <a:srgbClr val="3E3E3E"/>
                </a:solidFill>
                <a:latin typeface="Arial"/>
                <a:cs typeface="Arial"/>
              </a:rPr>
              <a:t>etc.), </a:t>
            </a:r>
            <a:r>
              <a:rPr sz="2200" b="1" spc="-5" dirty="0">
                <a:solidFill>
                  <a:srgbClr val="00A0AF"/>
                </a:solidFill>
                <a:latin typeface="Arial"/>
                <a:cs typeface="Arial"/>
              </a:rPr>
              <a:t>specifies the </a:t>
            </a:r>
            <a:r>
              <a:rPr sz="2200" b="1" dirty="0">
                <a:solidFill>
                  <a:srgbClr val="00A0AF"/>
                </a:solidFill>
                <a:latin typeface="Arial"/>
                <a:cs typeface="Arial"/>
              </a:rPr>
              <a:t>limits of</a:t>
            </a:r>
            <a:r>
              <a:rPr sz="2200" b="1" spc="-125" dirty="0">
                <a:solidFill>
                  <a:srgbClr val="00A0AF"/>
                </a:solidFill>
                <a:latin typeface="Arial"/>
                <a:cs typeface="Arial"/>
              </a:rPr>
              <a:t> </a:t>
            </a:r>
            <a:r>
              <a:rPr sz="2200" b="1" spc="-5" dirty="0">
                <a:solidFill>
                  <a:srgbClr val="00A0AF"/>
                </a:solidFill>
                <a:latin typeface="Arial"/>
                <a:cs typeface="Arial"/>
              </a:rPr>
              <a:t>what  can cause uncertainty </a:t>
            </a:r>
            <a:r>
              <a:rPr sz="2200" spc="-5" dirty="0">
                <a:solidFill>
                  <a:srgbClr val="3E3E3E"/>
                </a:solidFill>
                <a:latin typeface="Arial"/>
                <a:cs typeface="Arial"/>
              </a:rPr>
              <a:t>and </a:t>
            </a:r>
            <a:r>
              <a:rPr sz="2200" b="1" spc="-5" dirty="0">
                <a:solidFill>
                  <a:srgbClr val="00A0AF"/>
                </a:solidFill>
                <a:latin typeface="Arial"/>
                <a:cs typeface="Arial"/>
              </a:rPr>
              <a:t>explains </a:t>
            </a:r>
            <a:r>
              <a:rPr sz="2200" b="1" dirty="0">
                <a:solidFill>
                  <a:srgbClr val="00A0AF"/>
                </a:solidFill>
                <a:latin typeface="Arial"/>
                <a:cs typeface="Arial"/>
              </a:rPr>
              <a:t>how </a:t>
            </a:r>
            <a:r>
              <a:rPr sz="2200" b="1" spc="-5" dirty="0">
                <a:solidFill>
                  <a:srgbClr val="00A0AF"/>
                </a:solidFill>
                <a:latin typeface="Arial"/>
                <a:cs typeface="Arial"/>
              </a:rPr>
              <a:t>to calculate  results</a:t>
            </a:r>
            <a:r>
              <a:rPr sz="2200" b="1" spc="-5" dirty="0">
                <a:solidFill>
                  <a:srgbClr val="3E3E3E"/>
                </a:solidFill>
                <a:latin typeface="Arial"/>
                <a:cs typeface="Arial"/>
              </a:rPr>
              <a:t>, </a:t>
            </a:r>
            <a:r>
              <a:rPr sz="2200" dirty="0">
                <a:solidFill>
                  <a:srgbClr val="3E3E3E"/>
                </a:solidFill>
                <a:latin typeface="Arial"/>
                <a:cs typeface="Arial"/>
              </a:rPr>
              <a:t>follow the </a:t>
            </a:r>
            <a:r>
              <a:rPr sz="2200" spc="-10" dirty="0">
                <a:solidFill>
                  <a:srgbClr val="3E3E3E"/>
                </a:solidFill>
                <a:latin typeface="Arial"/>
                <a:cs typeface="Arial"/>
              </a:rPr>
              <a:t>SOP’s</a:t>
            </a:r>
            <a:r>
              <a:rPr sz="2200" spc="-15" dirty="0">
                <a:solidFill>
                  <a:srgbClr val="3E3E3E"/>
                </a:solidFill>
                <a:latin typeface="Arial"/>
                <a:cs typeface="Arial"/>
              </a:rPr>
              <a:t> </a:t>
            </a:r>
            <a:r>
              <a:rPr sz="2200" dirty="0">
                <a:solidFill>
                  <a:srgbClr val="3E3E3E"/>
                </a:solidFill>
                <a:latin typeface="Arial"/>
                <a:cs typeface="Arial"/>
              </a:rPr>
              <a:t>instructions.</a:t>
            </a:r>
            <a:endParaRPr sz="2200">
              <a:latin typeface="Arial"/>
              <a:cs typeface="Arial"/>
            </a:endParaRPr>
          </a:p>
          <a:p>
            <a:pPr marL="446405" indent="-342265">
              <a:lnSpc>
                <a:spcPct val="100000"/>
              </a:lnSpc>
              <a:spcBef>
                <a:spcPts val="1130"/>
              </a:spcBef>
              <a:buChar char="•"/>
              <a:tabLst>
                <a:tab pos="446405" algn="l"/>
                <a:tab pos="447040" algn="l"/>
              </a:tabLst>
            </a:pPr>
            <a:r>
              <a:rPr sz="2200" dirty="0">
                <a:solidFill>
                  <a:srgbClr val="3E3E3E"/>
                </a:solidFill>
                <a:latin typeface="Arial"/>
                <a:cs typeface="Arial"/>
              </a:rPr>
              <a:t>Be </a:t>
            </a:r>
            <a:r>
              <a:rPr sz="2200" spc="-5" dirty="0">
                <a:solidFill>
                  <a:srgbClr val="3E3E3E"/>
                </a:solidFill>
                <a:latin typeface="Arial"/>
                <a:cs typeface="Arial"/>
              </a:rPr>
              <a:t>able </a:t>
            </a:r>
            <a:r>
              <a:rPr sz="2200" dirty="0">
                <a:solidFill>
                  <a:srgbClr val="3E3E3E"/>
                </a:solidFill>
                <a:latin typeface="Arial"/>
                <a:cs typeface="Arial"/>
              </a:rPr>
              <a:t>to </a:t>
            </a:r>
            <a:r>
              <a:rPr sz="2200" spc="-5" dirty="0">
                <a:solidFill>
                  <a:srgbClr val="3E3E3E"/>
                </a:solidFill>
                <a:latin typeface="Arial"/>
                <a:cs typeface="Arial"/>
              </a:rPr>
              <a:t>show you </a:t>
            </a:r>
            <a:r>
              <a:rPr sz="2200" dirty="0">
                <a:solidFill>
                  <a:srgbClr val="3E3E3E"/>
                </a:solidFill>
                <a:latin typeface="Arial"/>
                <a:cs typeface="Arial"/>
              </a:rPr>
              <a:t>follow </a:t>
            </a:r>
            <a:r>
              <a:rPr sz="2200" spc="-5" dirty="0">
                <a:solidFill>
                  <a:srgbClr val="3E3E3E"/>
                </a:solidFill>
                <a:latin typeface="Arial"/>
                <a:cs typeface="Arial"/>
              </a:rPr>
              <a:t>it as written,</a:t>
            </a:r>
            <a:r>
              <a:rPr sz="2200" spc="-10" dirty="0">
                <a:solidFill>
                  <a:srgbClr val="3E3E3E"/>
                </a:solidFill>
                <a:latin typeface="Arial"/>
                <a:cs typeface="Arial"/>
              </a:rPr>
              <a:t> </a:t>
            </a:r>
            <a:r>
              <a:rPr sz="2200" spc="-5" dirty="0">
                <a:solidFill>
                  <a:srgbClr val="3E3E3E"/>
                </a:solidFill>
                <a:latin typeface="Arial"/>
                <a:cs typeface="Arial"/>
              </a:rPr>
              <a:t>and</a:t>
            </a:r>
            <a:endParaRPr sz="2200">
              <a:latin typeface="Arial"/>
              <a:cs typeface="Arial"/>
            </a:endParaRPr>
          </a:p>
          <a:p>
            <a:pPr marL="446405" indent="-342265">
              <a:lnSpc>
                <a:spcPct val="100000"/>
              </a:lnSpc>
              <a:spcBef>
                <a:spcPts val="1125"/>
              </a:spcBef>
              <a:buChar char="•"/>
              <a:tabLst>
                <a:tab pos="446405" algn="l"/>
                <a:tab pos="447040" algn="l"/>
              </a:tabLst>
            </a:pPr>
            <a:r>
              <a:rPr sz="2200" spc="-5" dirty="0">
                <a:solidFill>
                  <a:srgbClr val="3E3E3E"/>
                </a:solidFill>
                <a:latin typeface="Arial"/>
                <a:cs typeface="Arial"/>
              </a:rPr>
              <a:t>That the </a:t>
            </a:r>
            <a:r>
              <a:rPr sz="2200" dirty="0">
                <a:solidFill>
                  <a:srgbClr val="3E3E3E"/>
                </a:solidFill>
                <a:latin typeface="Arial"/>
                <a:cs typeface="Arial"/>
              </a:rPr>
              <a:t>results </a:t>
            </a:r>
            <a:r>
              <a:rPr sz="2200" spc="-5" dirty="0">
                <a:solidFill>
                  <a:srgbClr val="3E3E3E"/>
                </a:solidFill>
                <a:latin typeface="Arial"/>
                <a:cs typeface="Arial"/>
              </a:rPr>
              <a:t>are within the limits </a:t>
            </a:r>
            <a:r>
              <a:rPr sz="2200" dirty="0">
                <a:solidFill>
                  <a:srgbClr val="3E3E3E"/>
                </a:solidFill>
                <a:latin typeface="Arial"/>
                <a:cs typeface="Arial"/>
              </a:rPr>
              <a:t>specified </a:t>
            </a:r>
            <a:r>
              <a:rPr sz="2200" spc="-5" dirty="0">
                <a:solidFill>
                  <a:srgbClr val="3E3E3E"/>
                </a:solidFill>
                <a:latin typeface="Arial"/>
                <a:cs typeface="Arial"/>
              </a:rPr>
              <a:t>by </a:t>
            </a:r>
            <a:r>
              <a:rPr sz="2200" dirty="0">
                <a:solidFill>
                  <a:srgbClr val="3E3E3E"/>
                </a:solidFill>
                <a:latin typeface="Arial"/>
                <a:cs typeface="Arial"/>
              </a:rPr>
              <a:t>the</a:t>
            </a:r>
            <a:r>
              <a:rPr sz="2200" spc="10" dirty="0">
                <a:solidFill>
                  <a:srgbClr val="3E3E3E"/>
                </a:solidFill>
                <a:latin typeface="Arial"/>
                <a:cs typeface="Arial"/>
              </a:rPr>
              <a:t> </a:t>
            </a:r>
            <a:r>
              <a:rPr sz="2200" dirty="0">
                <a:solidFill>
                  <a:srgbClr val="3E3E3E"/>
                </a:solidFill>
                <a:latin typeface="Arial"/>
                <a:cs typeface="Arial"/>
              </a:rPr>
              <a:t>method.</a:t>
            </a:r>
            <a:endParaRPr sz="2200">
              <a:latin typeface="Arial"/>
              <a:cs typeface="Arial"/>
            </a:endParaRPr>
          </a:p>
        </p:txBody>
      </p:sp>
      <p:sp>
        <p:nvSpPr>
          <p:cNvPr id="5" name="object 5"/>
          <p:cNvSpPr/>
          <p:nvPr/>
        </p:nvSpPr>
        <p:spPr>
          <a:xfrm>
            <a:off x="5186934" y="5722620"/>
            <a:ext cx="1795822" cy="1198394"/>
          </a:xfrm>
          <a:prstGeom prst="rect">
            <a:avLst/>
          </a:prstGeom>
          <a:blipFill>
            <a:blip r:embed="rId3" cstate="print"/>
            <a:stretch>
              <a:fillRect/>
            </a:stretch>
          </a:blipFill>
        </p:spPr>
        <p:txBody>
          <a:bodyPr wrap="square" lIns="0" tIns="0" rIns="0" bIns="0" rtlCol="0"/>
          <a:lstStyle/>
          <a:p>
            <a:endParaRPr/>
          </a:p>
        </p:txBody>
      </p:sp>
      <p:sp>
        <p:nvSpPr>
          <p:cNvPr id="6" name="object 6"/>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7" name="Picture 6"/>
          <p:cNvPicPr>
            <a:picLocks noChangeAspect="1"/>
          </p:cNvPicPr>
          <p:nvPr/>
        </p:nvPicPr>
        <p:blipFill>
          <a:blip r:embed="rId4"/>
          <a:stretch>
            <a:fillRect/>
          </a:stretch>
        </p:blipFill>
        <p:spPr>
          <a:xfrm>
            <a:off x="3962400" y="6238576"/>
            <a:ext cx="917491" cy="955108"/>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85800" y="2667000"/>
            <a:ext cx="3073908" cy="3404616"/>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2010917" y="6429755"/>
            <a:ext cx="1796072" cy="552450"/>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955459" y="6259171"/>
            <a:ext cx="912958" cy="800913"/>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914400" y="6324600"/>
            <a:ext cx="950213" cy="657605"/>
          </a:xfrm>
          <a:prstGeom prst="rect">
            <a:avLst/>
          </a:prstGeom>
          <a:blipFill>
            <a:blip r:embed="rId5" cstate="print"/>
            <a:stretch>
              <a:fillRect/>
            </a:stretch>
          </a:blipFill>
        </p:spPr>
        <p:txBody>
          <a:bodyPr wrap="square" lIns="0" tIns="0" rIns="0" bIns="0" rtlCol="0"/>
          <a:lstStyle/>
          <a:p>
            <a:endParaRPr/>
          </a:p>
        </p:txBody>
      </p:sp>
      <p:sp>
        <p:nvSpPr>
          <p:cNvPr id="6" name="object 6"/>
          <p:cNvSpPr txBox="1">
            <a:spLocks noGrp="1"/>
          </p:cNvSpPr>
          <p:nvPr>
            <p:ph type="title"/>
          </p:nvPr>
        </p:nvSpPr>
        <p:spPr>
          <a:xfrm>
            <a:off x="901700" y="734060"/>
            <a:ext cx="4527550" cy="635635"/>
          </a:xfrm>
          <a:prstGeom prst="rect">
            <a:avLst/>
          </a:prstGeom>
        </p:spPr>
        <p:txBody>
          <a:bodyPr vert="horz" wrap="square" lIns="0" tIns="12700" rIns="0" bIns="0" rtlCol="0">
            <a:spAutoFit/>
          </a:bodyPr>
          <a:lstStyle/>
          <a:p>
            <a:pPr marL="12700">
              <a:lnSpc>
                <a:spcPct val="100000"/>
              </a:lnSpc>
              <a:spcBef>
                <a:spcPts val="100"/>
              </a:spcBef>
            </a:pPr>
            <a:r>
              <a:rPr spc="-5" dirty="0"/>
              <a:t>What else </a:t>
            </a:r>
            <a:r>
              <a:rPr dirty="0"/>
              <a:t>can I</a:t>
            </a:r>
            <a:r>
              <a:rPr spc="-114" dirty="0"/>
              <a:t> </a:t>
            </a:r>
            <a:r>
              <a:rPr dirty="0"/>
              <a:t>use?</a:t>
            </a:r>
          </a:p>
        </p:txBody>
      </p:sp>
      <p:sp>
        <p:nvSpPr>
          <p:cNvPr id="8" name="object 8"/>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7" name="object 7"/>
          <p:cNvSpPr txBox="1"/>
          <p:nvPr/>
        </p:nvSpPr>
        <p:spPr>
          <a:xfrm>
            <a:off x="4193540" y="1775713"/>
            <a:ext cx="4867275" cy="4531995"/>
          </a:xfrm>
          <a:prstGeom prst="rect">
            <a:avLst/>
          </a:prstGeom>
        </p:spPr>
        <p:txBody>
          <a:bodyPr vert="horz" wrap="square" lIns="0" tIns="12700" rIns="0" bIns="0" rtlCol="0">
            <a:spAutoFit/>
          </a:bodyPr>
          <a:lstStyle/>
          <a:p>
            <a:pPr marL="355600" marR="68580" indent="-342900">
              <a:lnSpc>
                <a:spcPct val="100000"/>
              </a:lnSpc>
              <a:spcBef>
                <a:spcPts val="100"/>
              </a:spcBef>
              <a:buChar char="•"/>
              <a:tabLst>
                <a:tab pos="354965" algn="l"/>
                <a:tab pos="355600" algn="l"/>
              </a:tabLst>
            </a:pPr>
            <a:r>
              <a:rPr sz="2800" spc="-5" dirty="0">
                <a:solidFill>
                  <a:srgbClr val="3E3E3E"/>
                </a:solidFill>
                <a:latin typeface="Arial"/>
                <a:cs typeface="Arial"/>
              </a:rPr>
              <a:t>Next </a:t>
            </a:r>
            <a:r>
              <a:rPr sz="2800" dirty="0">
                <a:solidFill>
                  <a:srgbClr val="3E3E3E"/>
                </a:solidFill>
                <a:latin typeface="Arial"/>
                <a:cs typeface="Arial"/>
              </a:rPr>
              <a:t>Option (#2): </a:t>
            </a:r>
            <a:r>
              <a:rPr sz="2800" spc="-5" dirty="0">
                <a:solidFill>
                  <a:srgbClr val="3E3E3E"/>
                </a:solidFill>
                <a:latin typeface="Arial"/>
                <a:cs typeface="Arial"/>
              </a:rPr>
              <a:t>Use  </a:t>
            </a:r>
            <a:r>
              <a:rPr sz="2800" dirty="0">
                <a:solidFill>
                  <a:srgbClr val="3E3E3E"/>
                </a:solidFill>
                <a:latin typeface="Arial"/>
                <a:cs typeface="Arial"/>
              </a:rPr>
              <a:t>Laboratory Control</a:t>
            </a:r>
            <a:r>
              <a:rPr sz="2800" spc="-75" dirty="0">
                <a:solidFill>
                  <a:srgbClr val="3E3E3E"/>
                </a:solidFill>
                <a:latin typeface="Arial"/>
                <a:cs typeface="Arial"/>
              </a:rPr>
              <a:t> </a:t>
            </a:r>
            <a:r>
              <a:rPr sz="2800" dirty="0">
                <a:solidFill>
                  <a:srgbClr val="3E3E3E"/>
                </a:solidFill>
                <a:latin typeface="Arial"/>
                <a:cs typeface="Arial"/>
              </a:rPr>
              <a:t>Samples  (LCS) or Matrix</a:t>
            </a:r>
            <a:r>
              <a:rPr sz="2800" spc="-25" dirty="0">
                <a:solidFill>
                  <a:srgbClr val="3E3E3E"/>
                </a:solidFill>
                <a:latin typeface="Arial"/>
                <a:cs typeface="Arial"/>
              </a:rPr>
              <a:t> </a:t>
            </a:r>
            <a:r>
              <a:rPr sz="2800" dirty="0">
                <a:solidFill>
                  <a:srgbClr val="3E3E3E"/>
                </a:solidFill>
                <a:latin typeface="Arial"/>
                <a:cs typeface="Arial"/>
              </a:rPr>
              <a:t>Spikes</a:t>
            </a:r>
            <a:endParaRPr sz="2800">
              <a:latin typeface="Arial"/>
              <a:cs typeface="Arial"/>
            </a:endParaRPr>
          </a:p>
          <a:p>
            <a:pPr marL="755650" marR="22860" lvl="1" indent="-285750">
              <a:lnSpc>
                <a:spcPct val="100000"/>
              </a:lnSpc>
              <a:spcBef>
                <a:spcPts val="1185"/>
              </a:spcBef>
              <a:buChar char="–"/>
              <a:tabLst>
                <a:tab pos="755650" algn="l"/>
              </a:tabLst>
            </a:pPr>
            <a:r>
              <a:rPr sz="2400" spc="-5" dirty="0">
                <a:solidFill>
                  <a:srgbClr val="3E3E3E"/>
                </a:solidFill>
                <a:latin typeface="Arial"/>
                <a:cs typeface="Arial"/>
              </a:rPr>
              <a:t>Use </a:t>
            </a:r>
            <a:r>
              <a:rPr sz="2400" b="1" spc="-5" dirty="0">
                <a:solidFill>
                  <a:srgbClr val="00A0AF"/>
                </a:solidFill>
                <a:latin typeface="Arial"/>
                <a:cs typeface="Arial"/>
              </a:rPr>
              <a:t>standard deviation </a:t>
            </a:r>
            <a:r>
              <a:rPr sz="2400" spc="-5" dirty="0">
                <a:solidFill>
                  <a:srgbClr val="3E3E3E"/>
                </a:solidFill>
                <a:latin typeface="Arial"/>
                <a:cs typeface="Arial"/>
              </a:rPr>
              <a:t>of </a:t>
            </a:r>
            <a:r>
              <a:rPr sz="2400" spc="-5" dirty="0">
                <a:solidFill>
                  <a:srgbClr val="00A0AF"/>
                </a:solidFill>
                <a:latin typeface="Arial"/>
                <a:cs typeface="Arial"/>
              </a:rPr>
              <a:t> </a:t>
            </a:r>
            <a:r>
              <a:rPr sz="2400" b="1" spc="-5" dirty="0">
                <a:solidFill>
                  <a:srgbClr val="00A0AF"/>
                </a:solidFill>
                <a:latin typeface="Arial"/>
                <a:cs typeface="Arial"/>
              </a:rPr>
              <a:t>long term data </a:t>
            </a:r>
            <a:r>
              <a:rPr sz="2400" spc="-5" dirty="0">
                <a:solidFill>
                  <a:srgbClr val="3E3E3E"/>
                </a:solidFill>
                <a:latin typeface="Arial"/>
                <a:cs typeface="Arial"/>
              </a:rPr>
              <a:t>collected from </a:t>
            </a:r>
            <a:r>
              <a:rPr sz="2400" spc="-5" dirty="0">
                <a:solidFill>
                  <a:srgbClr val="00A0AF"/>
                </a:solidFill>
                <a:latin typeface="Arial"/>
                <a:cs typeface="Arial"/>
              </a:rPr>
              <a:t> </a:t>
            </a:r>
            <a:r>
              <a:rPr sz="2400" b="1" spc="-5" dirty="0">
                <a:solidFill>
                  <a:srgbClr val="00A0AF"/>
                </a:solidFill>
                <a:latin typeface="Arial"/>
                <a:cs typeface="Arial"/>
              </a:rPr>
              <a:t>routine </a:t>
            </a:r>
            <a:r>
              <a:rPr sz="2400" spc="-5" dirty="0">
                <a:solidFill>
                  <a:srgbClr val="3E3E3E"/>
                </a:solidFill>
                <a:latin typeface="Arial"/>
                <a:cs typeface="Arial"/>
              </a:rPr>
              <a:t>sample</a:t>
            </a:r>
            <a:r>
              <a:rPr sz="2400" dirty="0">
                <a:solidFill>
                  <a:srgbClr val="3E3E3E"/>
                </a:solidFill>
                <a:latin typeface="Arial"/>
                <a:cs typeface="Arial"/>
              </a:rPr>
              <a:t> </a:t>
            </a:r>
            <a:r>
              <a:rPr sz="2400" spc="-5" dirty="0">
                <a:solidFill>
                  <a:srgbClr val="3E3E3E"/>
                </a:solidFill>
                <a:latin typeface="Arial"/>
                <a:cs typeface="Arial"/>
              </a:rPr>
              <a:t>runs.</a:t>
            </a:r>
            <a:endParaRPr sz="2400">
              <a:latin typeface="Arial"/>
              <a:cs typeface="Arial"/>
            </a:endParaRPr>
          </a:p>
          <a:p>
            <a:pPr marL="755650" marR="5080" lvl="1" indent="-285750">
              <a:lnSpc>
                <a:spcPct val="100000"/>
              </a:lnSpc>
              <a:spcBef>
                <a:spcPts val="1180"/>
              </a:spcBef>
              <a:buChar char="–"/>
              <a:tabLst>
                <a:tab pos="755650" algn="l"/>
              </a:tabLst>
            </a:pPr>
            <a:r>
              <a:rPr sz="2400" spc="-5" dirty="0">
                <a:solidFill>
                  <a:srgbClr val="3E3E3E"/>
                </a:solidFill>
                <a:latin typeface="Arial"/>
                <a:cs typeface="Arial"/>
              </a:rPr>
              <a:t>For new test methods, use the  standard deviation of the LCS  or matrix spike data collected  in </a:t>
            </a:r>
            <a:r>
              <a:rPr sz="2400" dirty="0">
                <a:solidFill>
                  <a:srgbClr val="3E3E3E"/>
                </a:solidFill>
                <a:latin typeface="Arial"/>
                <a:cs typeface="Arial"/>
              </a:rPr>
              <a:t>the </a:t>
            </a:r>
            <a:r>
              <a:rPr sz="2400" spc="-5" dirty="0">
                <a:solidFill>
                  <a:srgbClr val="3E3E3E"/>
                </a:solidFill>
                <a:latin typeface="Arial"/>
                <a:cs typeface="Arial"/>
              </a:rPr>
              <a:t>method  validation/verification</a:t>
            </a:r>
            <a:r>
              <a:rPr sz="2400" spc="-20" dirty="0">
                <a:solidFill>
                  <a:srgbClr val="3E3E3E"/>
                </a:solidFill>
                <a:latin typeface="Arial"/>
                <a:cs typeface="Arial"/>
              </a:rPr>
              <a:t> </a:t>
            </a:r>
            <a:r>
              <a:rPr sz="2400" dirty="0">
                <a:solidFill>
                  <a:srgbClr val="3E3E3E"/>
                </a:solidFill>
                <a:latin typeface="Arial"/>
                <a:cs typeface="Arial"/>
              </a:rPr>
              <a:t>studies.</a:t>
            </a:r>
            <a:endParaRPr sz="2400">
              <a:latin typeface="Arial"/>
              <a:cs typeface="Arial"/>
            </a:endParaRPr>
          </a:p>
        </p:txBody>
      </p:sp>
      <p:pic>
        <p:nvPicPr>
          <p:cNvPr id="9" name="Picture 8"/>
          <p:cNvPicPr>
            <a:picLocks noChangeAspect="1"/>
          </p:cNvPicPr>
          <p:nvPr/>
        </p:nvPicPr>
        <p:blipFill>
          <a:blip r:embed="rId6"/>
          <a:stretch>
            <a:fillRect/>
          </a:stretch>
        </p:blipFill>
        <p:spPr>
          <a:xfrm>
            <a:off x="3962400" y="6238576"/>
            <a:ext cx="917491" cy="955108"/>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prstGeom prst="rect">
            <a:avLst/>
          </a:prstGeom>
        </p:spPr>
        <p:txBody>
          <a:bodyPr vert="horz" wrap="square" lIns="0" tIns="12065" rIns="0" bIns="0" rtlCol="0">
            <a:spAutoFit/>
          </a:bodyPr>
          <a:lstStyle/>
          <a:p>
            <a:pPr marL="12700" marR="5080">
              <a:lnSpc>
                <a:spcPct val="100000"/>
              </a:lnSpc>
              <a:spcBef>
                <a:spcPts val="95"/>
              </a:spcBef>
            </a:pPr>
            <a:r>
              <a:rPr sz="2900" spc="-10" dirty="0"/>
              <a:t>Method Specified </a:t>
            </a:r>
            <a:r>
              <a:rPr sz="2900" dirty="0"/>
              <a:t>Uncertainty </a:t>
            </a:r>
            <a:r>
              <a:rPr sz="2900" spc="-5" dirty="0"/>
              <a:t>when there is no  </a:t>
            </a:r>
            <a:r>
              <a:rPr sz="2900" spc="-10" dirty="0"/>
              <a:t>Duplicate</a:t>
            </a:r>
            <a:r>
              <a:rPr sz="2900" spc="10" dirty="0"/>
              <a:t> </a:t>
            </a:r>
            <a:r>
              <a:rPr sz="2900" spc="-10" dirty="0"/>
              <a:t>Sub-sampling</a:t>
            </a:r>
            <a:endParaRPr sz="2900"/>
          </a:p>
        </p:txBody>
      </p:sp>
      <p:sp>
        <p:nvSpPr>
          <p:cNvPr id="5" name="object 5"/>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4" name="object 4"/>
          <p:cNvSpPr txBox="1"/>
          <p:nvPr/>
        </p:nvSpPr>
        <p:spPr>
          <a:xfrm>
            <a:off x="993139" y="1852675"/>
            <a:ext cx="7917815" cy="3912235"/>
          </a:xfrm>
          <a:prstGeom prst="rect">
            <a:avLst/>
          </a:prstGeom>
        </p:spPr>
        <p:txBody>
          <a:bodyPr vert="horz" wrap="square" lIns="0" tIns="88900" rIns="0" bIns="0" rtlCol="0">
            <a:spAutoFit/>
          </a:bodyPr>
          <a:lstStyle/>
          <a:p>
            <a:pPr marL="354965" marR="831850" indent="-342265">
              <a:lnSpc>
                <a:spcPct val="80000"/>
              </a:lnSpc>
              <a:spcBef>
                <a:spcPts val="700"/>
              </a:spcBef>
              <a:buChar char="•"/>
              <a:tabLst>
                <a:tab pos="354965" algn="l"/>
                <a:tab pos="355600" algn="l"/>
              </a:tabLst>
            </a:pPr>
            <a:r>
              <a:rPr sz="2500" spc="-5" dirty="0">
                <a:solidFill>
                  <a:srgbClr val="3E3E3E"/>
                </a:solidFill>
                <a:latin typeface="Arial"/>
                <a:cs typeface="Arial"/>
              </a:rPr>
              <a:t>Example: </a:t>
            </a:r>
            <a:r>
              <a:rPr sz="2500" dirty="0">
                <a:solidFill>
                  <a:srgbClr val="3E3E3E"/>
                </a:solidFill>
                <a:latin typeface="Arial"/>
                <a:cs typeface="Arial"/>
              </a:rPr>
              <a:t>Industrial </a:t>
            </a:r>
            <a:r>
              <a:rPr sz="2500" spc="-5" dirty="0">
                <a:solidFill>
                  <a:srgbClr val="3E3E3E"/>
                </a:solidFill>
                <a:latin typeface="Arial"/>
                <a:cs typeface="Arial"/>
              </a:rPr>
              <a:t>Hygiene (IH) lead (Pb) in air  samples (units are mg/M³)</a:t>
            </a:r>
            <a:endParaRPr sz="2500">
              <a:latin typeface="Arial"/>
              <a:cs typeface="Arial"/>
            </a:endParaRPr>
          </a:p>
          <a:p>
            <a:pPr marL="354965" marR="5080" indent="-342265">
              <a:lnSpc>
                <a:spcPct val="80000"/>
              </a:lnSpc>
              <a:spcBef>
                <a:spcPts val="1200"/>
              </a:spcBef>
              <a:buChar char="•"/>
              <a:tabLst>
                <a:tab pos="354965" algn="l"/>
                <a:tab pos="355600" algn="l"/>
              </a:tabLst>
            </a:pPr>
            <a:r>
              <a:rPr sz="2500" spc="-5" dirty="0">
                <a:solidFill>
                  <a:srgbClr val="3E3E3E"/>
                </a:solidFill>
                <a:latin typeface="Arial"/>
                <a:cs typeface="Arial"/>
              </a:rPr>
              <a:t>For </a:t>
            </a:r>
            <a:r>
              <a:rPr sz="2500" dirty="0">
                <a:solidFill>
                  <a:srgbClr val="3E3E3E"/>
                </a:solidFill>
                <a:latin typeface="Arial"/>
                <a:cs typeface="Arial"/>
              </a:rPr>
              <a:t>IH </a:t>
            </a:r>
            <a:r>
              <a:rPr sz="2500" spc="-5" dirty="0">
                <a:solidFill>
                  <a:srgbClr val="3E3E3E"/>
                </a:solidFill>
                <a:latin typeface="Arial"/>
                <a:cs typeface="Arial"/>
              </a:rPr>
              <a:t>air </a:t>
            </a:r>
            <a:r>
              <a:rPr sz="2500" dirty="0">
                <a:solidFill>
                  <a:srgbClr val="3E3E3E"/>
                </a:solidFill>
                <a:latin typeface="Arial"/>
                <a:cs typeface="Arial"/>
              </a:rPr>
              <a:t>samples </a:t>
            </a:r>
            <a:r>
              <a:rPr sz="2500" spc="-5" dirty="0">
                <a:solidFill>
                  <a:srgbClr val="3E3E3E"/>
                </a:solidFill>
                <a:latin typeface="Arial"/>
                <a:cs typeface="Arial"/>
              </a:rPr>
              <a:t>and Pb Wipes </a:t>
            </a:r>
            <a:r>
              <a:rPr sz="2500" dirty="0">
                <a:solidFill>
                  <a:srgbClr val="3E3E3E"/>
                </a:solidFill>
                <a:latin typeface="Arial"/>
                <a:cs typeface="Arial"/>
              </a:rPr>
              <a:t>or </a:t>
            </a:r>
            <a:r>
              <a:rPr sz="2500" spc="-5" dirty="0">
                <a:solidFill>
                  <a:srgbClr val="3E3E3E"/>
                </a:solidFill>
                <a:latin typeface="Arial"/>
                <a:cs typeface="Arial"/>
              </a:rPr>
              <a:t>other </a:t>
            </a:r>
            <a:r>
              <a:rPr sz="2500" dirty="0">
                <a:solidFill>
                  <a:srgbClr val="3E3E3E"/>
                </a:solidFill>
                <a:latin typeface="Arial"/>
                <a:cs typeface="Arial"/>
              </a:rPr>
              <a:t>samples  </a:t>
            </a:r>
            <a:r>
              <a:rPr sz="2500" spc="-5" dirty="0">
                <a:solidFill>
                  <a:srgbClr val="3E3E3E"/>
                </a:solidFill>
                <a:latin typeface="Arial"/>
                <a:cs typeface="Arial"/>
              </a:rPr>
              <a:t>where </a:t>
            </a:r>
            <a:r>
              <a:rPr sz="2500" dirty="0">
                <a:solidFill>
                  <a:srgbClr val="3E3E3E"/>
                </a:solidFill>
                <a:latin typeface="Arial"/>
                <a:cs typeface="Arial"/>
              </a:rPr>
              <a:t>there </a:t>
            </a:r>
            <a:r>
              <a:rPr sz="2500" spc="-5" dirty="0">
                <a:solidFill>
                  <a:srgbClr val="3E3E3E"/>
                </a:solidFill>
                <a:latin typeface="Arial"/>
                <a:cs typeface="Arial"/>
              </a:rPr>
              <a:t>is no duplicate sub-sampling, the  uncertainty will be calculated using the SD of long  </a:t>
            </a:r>
            <a:r>
              <a:rPr sz="2500" dirty="0">
                <a:solidFill>
                  <a:srgbClr val="3E3E3E"/>
                </a:solidFill>
                <a:latin typeface="Arial"/>
                <a:cs typeface="Arial"/>
              </a:rPr>
              <a:t>term </a:t>
            </a:r>
            <a:r>
              <a:rPr sz="2500" spc="-5" dirty="0">
                <a:solidFill>
                  <a:srgbClr val="3E3E3E"/>
                </a:solidFill>
                <a:latin typeface="Arial"/>
                <a:cs typeface="Arial"/>
              </a:rPr>
              <a:t>data </a:t>
            </a:r>
            <a:r>
              <a:rPr sz="2500" dirty="0">
                <a:solidFill>
                  <a:srgbClr val="3E3E3E"/>
                </a:solidFill>
                <a:latin typeface="Arial"/>
                <a:cs typeface="Arial"/>
              </a:rPr>
              <a:t>collected from </a:t>
            </a:r>
            <a:r>
              <a:rPr sz="2500" spc="-5" dirty="0">
                <a:solidFill>
                  <a:srgbClr val="3E3E3E"/>
                </a:solidFill>
                <a:latin typeface="Arial"/>
                <a:cs typeface="Arial"/>
              </a:rPr>
              <a:t>LCS and Laboratory Control  Sample Duplicates (LCSD) specific to the analyte and  </a:t>
            </a:r>
            <a:r>
              <a:rPr sz="2500" dirty="0">
                <a:solidFill>
                  <a:srgbClr val="3E3E3E"/>
                </a:solidFill>
                <a:latin typeface="Arial"/>
                <a:cs typeface="Arial"/>
              </a:rPr>
              <a:t>matrix of the</a:t>
            </a:r>
            <a:r>
              <a:rPr sz="2500" spc="-5" dirty="0">
                <a:solidFill>
                  <a:srgbClr val="3E3E3E"/>
                </a:solidFill>
                <a:latin typeface="Arial"/>
                <a:cs typeface="Arial"/>
              </a:rPr>
              <a:t> </a:t>
            </a:r>
            <a:r>
              <a:rPr sz="2500" dirty="0">
                <a:solidFill>
                  <a:srgbClr val="3E3E3E"/>
                </a:solidFill>
                <a:latin typeface="Arial"/>
                <a:cs typeface="Arial"/>
              </a:rPr>
              <a:t>sample.</a:t>
            </a:r>
            <a:endParaRPr sz="2500">
              <a:latin typeface="Arial"/>
              <a:cs typeface="Arial"/>
            </a:endParaRPr>
          </a:p>
          <a:p>
            <a:pPr marL="354965" marR="424815" indent="-342265">
              <a:lnSpc>
                <a:spcPct val="80000"/>
              </a:lnSpc>
              <a:spcBef>
                <a:spcPts val="1200"/>
              </a:spcBef>
              <a:buChar char="•"/>
              <a:tabLst>
                <a:tab pos="354965" algn="l"/>
                <a:tab pos="355600" algn="l"/>
              </a:tabLst>
            </a:pPr>
            <a:r>
              <a:rPr sz="2500" spc="-5" dirty="0">
                <a:solidFill>
                  <a:srgbClr val="3E3E3E"/>
                </a:solidFill>
                <a:latin typeface="Arial"/>
                <a:cs typeface="Arial"/>
              </a:rPr>
              <a:t>Uncertainty will be reported in </a:t>
            </a:r>
            <a:r>
              <a:rPr sz="2500" dirty="0">
                <a:solidFill>
                  <a:srgbClr val="3E3E3E"/>
                </a:solidFill>
                <a:latin typeface="Arial"/>
                <a:cs typeface="Arial"/>
              </a:rPr>
              <a:t>the </a:t>
            </a:r>
            <a:r>
              <a:rPr sz="2500" spc="-5" dirty="0">
                <a:solidFill>
                  <a:srgbClr val="3E3E3E"/>
                </a:solidFill>
                <a:latin typeface="Arial"/>
                <a:cs typeface="Arial"/>
              </a:rPr>
              <a:t>same unit as </a:t>
            </a:r>
            <a:r>
              <a:rPr sz="2500" dirty="0">
                <a:solidFill>
                  <a:srgbClr val="3E3E3E"/>
                </a:solidFill>
                <a:latin typeface="Arial"/>
                <a:cs typeface="Arial"/>
              </a:rPr>
              <a:t>the  </a:t>
            </a:r>
            <a:r>
              <a:rPr sz="2500" spc="-5" dirty="0">
                <a:solidFill>
                  <a:srgbClr val="3E3E3E"/>
                </a:solidFill>
                <a:latin typeface="Arial"/>
                <a:cs typeface="Arial"/>
              </a:rPr>
              <a:t>analytical</a:t>
            </a:r>
            <a:r>
              <a:rPr sz="2500" spc="-10" dirty="0">
                <a:solidFill>
                  <a:srgbClr val="3E3E3E"/>
                </a:solidFill>
                <a:latin typeface="Arial"/>
                <a:cs typeface="Arial"/>
              </a:rPr>
              <a:t> </a:t>
            </a:r>
            <a:r>
              <a:rPr sz="2500" spc="-5" dirty="0">
                <a:solidFill>
                  <a:srgbClr val="3E3E3E"/>
                </a:solidFill>
                <a:latin typeface="Arial"/>
                <a:cs typeface="Arial"/>
              </a:rPr>
              <a:t>result</a:t>
            </a:r>
            <a:endParaRPr sz="2500">
              <a:latin typeface="Arial"/>
              <a:cs typeface="Arial"/>
            </a:endParaRPr>
          </a:p>
          <a:p>
            <a:pPr marL="354965" indent="-342265">
              <a:lnSpc>
                <a:spcPct val="100000"/>
              </a:lnSpc>
              <a:spcBef>
                <a:spcPts val="600"/>
              </a:spcBef>
              <a:buChar char="•"/>
              <a:tabLst>
                <a:tab pos="354965" algn="l"/>
                <a:tab pos="355600" algn="l"/>
              </a:tabLst>
            </a:pPr>
            <a:r>
              <a:rPr sz="2500" spc="-5" dirty="0">
                <a:solidFill>
                  <a:srgbClr val="3E3E3E"/>
                </a:solidFill>
                <a:latin typeface="Arial"/>
                <a:cs typeface="Arial"/>
              </a:rPr>
              <a:t>(Confidence level of 95% is </a:t>
            </a:r>
            <a:r>
              <a:rPr sz="2500" dirty="0">
                <a:solidFill>
                  <a:srgbClr val="3E3E3E"/>
                </a:solidFill>
                <a:latin typeface="Arial"/>
                <a:cs typeface="Arial"/>
              </a:rPr>
              <a:t>referred to </a:t>
            </a:r>
            <a:r>
              <a:rPr sz="2500" spc="-5" dirty="0">
                <a:solidFill>
                  <a:srgbClr val="3E3E3E"/>
                </a:solidFill>
                <a:latin typeface="Arial"/>
                <a:cs typeface="Arial"/>
              </a:rPr>
              <a:t>as</a:t>
            </a:r>
            <a:r>
              <a:rPr sz="2500" spc="-30" dirty="0">
                <a:solidFill>
                  <a:srgbClr val="3E3E3E"/>
                </a:solidFill>
                <a:latin typeface="Arial"/>
                <a:cs typeface="Arial"/>
              </a:rPr>
              <a:t> </a:t>
            </a:r>
            <a:r>
              <a:rPr sz="2500" spc="-5" dirty="0">
                <a:solidFill>
                  <a:srgbClr val="3E3E3E"/>
                </a:solidFill>
                <a:latin typeface="Arial"/>
                <a:cs typeface="Arial"/>
              </a:rPr>
              <a:t>‘k=2’)</a:t>
            </a:r>
            <a:endParaRPr sz="2500">
              <a:latin typeface="Arial"/>
              <a:cs typeface="Arial"/>
            </a:endParaRPr>
          </a:p>
        </p:txBody>
      </p:sp>
      <p:pic>
        <p:nvPicPr>
          <p:cNvPr id="7" name="Picture 6"/>
          <p:cNvPicPr>
            <a:picLocks noChangeAspect="1"/>
          </p:cNvPicPr>
          <p:nvPr/>
        </p:nvPicPr>
        <p:blipFill>
          <a:blip r:embed="rId3"/>
          <a:stretch>
            <a:fillRect/>
          </a:stretch>
        </p:blipFill>
        <p:spPr>
          <a:xfrm>
            <a:off x="3962400" y="6238576"/>
            <a:ext cx="917491" cy="955108"/>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prstGeom prst="rect">
            <a:avLst/>
          </a:prstGeom>
        </p:spPr>
        <p:txBody>
          <a:bodyPr vert="horz" wrap="square" lIns="0" tIns="12065" rIns="0" bIns="0" rtlCol="0">
            <a:spAutoFit/>
          </a:bodyPr>
          <a:lstStyle/>
          <a:p>
            <a:pPr marL="12700" marR="5080">
              <a:lnSpc>
                <a:spcPct val="100000"/>
              </a:lnSpc>
              <a:spcBef>
                <a:spcPts val="95"/>
              </a:spcBef>
            </a:pPr>
            <a:r>
              <a:rPr sz="2900" spc="-10" dirty="0"/>
              <a:t>Method Specified </a:t>
            </a:r>
            <a:r>
              <a:rPr sz="2900" dirty="0"/>
              <a:t>Uncertainty </a:t>
            </a:r>
            <a:r>
              <a:rPr sz="2900" spc="-5" dirty="0"/>
              <a:t>when there is no  </a:t>
            </a:r>
            <a:r>
              <a:rPr sz="2900" spc="-10" dirty="0"/>
              <a:t>Duplicate</a:t>
            </a:r>
            <a:r>
              <a:rPr sz="2900" spc="10" dirty="0"/>
              <a:t> </a:t>
            </a:r>
            <a:r>
              <a:rPr sz="2900" spc="-10" dirty="0"/>
              <a:t>Sub-sampling</a:t>
            </a:r>
            <a:endParaRPr sz="2900"/>
          </a:p>
        </p:txBody>
      </p:sp>
      <p:sp>
        <p:nvSpPr>
          <p:cNvPr id="5" name="object 5"/>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4" name="object 4"/>
          <p:cNvSpPr txBox="1"/>
          <p:nvPr/>
        </p:nvSpPr>
        <p:spPr>
          <a:xfrm>
            <a:off x="993139" y="2069509"/>
            <a:ext cx="8051165" cy="3743960"/>
          </a:xfrm>
          <a:prstGeom prst="rect">
            <a:avLst/>
          </a:prstGeom>
        </p:spPr>
        <p:txBody>
          <a:bodyPr vert="horz" wrap="square" lIns="0" tIns="100965" rIns="0" bIns="0" rtlCol="0">
            <a:spAutoFit/>
          </a:bodyPr>
          <a:lstStyle/>
          <a:p>
            <a:pPr marL="354965" indent="-342265">
              <a:lnSpc>
                <a:spcPct val="100000"/>
              </a:lnSpc>
              <a:spcBef>
                <a:spcPts val="795"/>
              </a:spcBef>
              <a:buChar char="•"/>
              <a:tabLst>
                <a:tab pos="354965" algn="l"/>
                <a:tab pos="355600" algn="l"/>
              </a:tabLst>
            </a:pPr>
            <a:r>
              <a:rPr sz="2500" spc="-5" dirty="0">
                <a:solidFill>
                  <a:srgbClr val="3E3E3E"/>
                </a:solidFill>
                <a:latin typeface="Arial"/>
                <a:cs typeface="Arial"/>
              </a:rPr>
              <a:t>Example using </a:t>
            </a:r>
            <a:r>
              <a:rPr sz="2500" dirty="0">
                <a:solidFill>
                  <a:srgbClr val="3E3E3E"/>
                </a:solidFill>
                <a:latin typeface="Arial"/>
                <a:cs typeface="Arial"/>
              </a:rPr>
              <a:t>a </a:t>
            </a:r>
            <a:r>
              <a:rPr sz="2500" spc="-75" dirty="0">
                <a:solidFill>
                  <a:srgbClr val="3E3E3E"/>
                </a:solidFill>
                <a:latin typeface="Arial"/>
                <a:cs typeface="Arial"/>
              </a:rPr>
              <a:t>Test </a:t>
            </a:r>
            <a:r>
              <a:rPr sz="2500" spc="-5" dirty="0">
                <a:solidFill>
                  <a:srgbClr val="3E3E3E"/>
                </a:solidFill>
                <a:latin typeface="Arial"/>
                <a:cs typeface="Arial"/>
              </a:rPr>
              <a:t>Result of: 0.25</a:t>
            </a:r>
            <a:r>
              <a:rPr sz="2500" spc="-15" dirty="0">
                <a:solidFill>
                  <a:srgbClr val="3E3E3E"/>
                </a:solidFill>
                <a:latin typeface="Arial"/>
                <a:cs typeface="Arial"/>
              </a:rPr>
              <a:t> </a:t>
            </a:r>
            <a:r>
              <a:rPr sz="2500" spc="-5" dirty="0">
                <a:solidFill>
                  <a:srgbClr val="3E3E3E"/>
                </a:solidFill>
                <a:latin typeface="Arial"/>
                <a:cs typeface="Arial"/>
              </a:rPr>
              <a:t>mg/M³</a:t>
            </a:r>
            <a:endParaRPr sz="2500">
              <a:latin typeface="Arial"/>
              <a:cs typeface="Arial"/>
            </a:endParaRPr>
          </a:p>
          <a:p>
            <a:pPr marL="755650" lvl="1" indent="-285750">
              <a:lnSpc>
                <a:spcPct val="100000"/>
              </a:lnSpc>
              <a:spcBef>
                <a:spcPts val="610"/>
              </a:spcBef>
              <a:buChar char="–"/>
              <a:tabLst>
                <a:tab pos="755015" algn="l"/>
                <a:tab pos="755650" algn="l"/>
              </a:tabLst>
            </a:pPr>
            <a:r>
              <a:rPr sz="2200" dirty="0">
                <a:solidFill>
                  <a:srgbClr val="3E3E3E"/>
                </a:solidFill>
                <a:latin typeface="Arial"/>
                <a:cs typeface="Arial"/>
              </a:rPr>
              <a:t>SD </a:t>
            </a:r>
            <a:r>
              <a:rPr sz="2200" spc="-5" dirty="0">
                <a:solidFill>
                  <a:srgbClr val="3E3E3E"/>
                </a:solidFill>
                <a:latin typeface="Arial"/>
                <a:cs typeface="Arial"/>
              </a:rPr>
              <a:t>of last 40 data points </a:t>
            </a:r>
            <a:r>
              <a:rPr sz="2200" dirty="0">
                <a:solidFill>
                  <a:srgbClr val="3E3E3E"/>
                </a:solidFill>
                <a:latin typeface="Arial"/>
                <a:cs typeface="Arial"/>
              </a:rPr>
              <a:t>for the Pb </a:t>
            </a:r>
            <a:r>
              <a:rPr sz="2200" spc="-5" dirty="0">
                <a:solidFill>
                  <a:srgbClr val="3E3E3E"/>
                </a:solidFill>
                <a:latin typeface="Arial"/>
                <a:cs typeface="Arial"/>
              </a:rPr>
              <a:t>LCS </a:t>
            </a:r>
            <a:r>
              <a:rPr sz="2200" dirty="0">
                <a:solidFill>
                  <a:srgbClr val="3E3E3E"/>
                </a:solidFill>
                <a:latin typeface="Arial"/>
                <a:cs typeface="Arial"/>
              </a:rPr>
              <a:t>=</a:t>
            </a:r>
            <a:r>
              <a:rPr sz="2200" spc="-25" dirty="0">
                <a:solidFill>
                  <a:srgbClr val="3E3E3E"/>
                </a:solidFill>
                <a:latin typeface="Arial"/>
                <a:cs typeface="Arial"/>
              </a:rPr>
              <a:t> </a:t>
            </a:r>
            <a:r>
              <a:rPr sz="2200" spc="-5" dirty="0">
                <a:solidFill>
                  <a:srgbClr val="3E3E3E"/>
                </a:solidFill>
                <a:latin typeface="Arial"/>
                <a:cs typeface="Arial"/>
              </a:rPr>
              <a:t>4.0</a:t>
            </a:r>
            <a:endParaRPr sz="2200">
              <a:latin typeface="Arial"/>
              <a:cs typeface="Arial"/>
            </a:endParaRPr>
          </a:p>
          <a:p>
            <a:pPr marL="755650" marR="5080" lvl="1" indent="-285750">
              <a:lnSpc>
                <a:spcPct val="80000"/>
              </a:lnSpc>
              <a:spcBef>
                <a:spcPts val="1130"/>
              </a:spcBef>
              <a:buChar char="–"/>
              <a:tabLst>
                <a:tab pos="755015" algn="l"/>
                <a:tab pos="755650" algn="l"/>
              </a:tabLst>
            </a:pPr>
            <a:r>
              <a:rPr sz="2200" dirty="0">
                <a:solidFill>
                  <a:srgbClr val="3E3E3E"/>
                </a:solidFill>
                <a:latin typeface="Arial"/>
                <a:cs typeface="Arial"/>
              </a:rPr>
              <a:t>At </a:t>
            </a:r>
            <a:r>
              <a:rPr sz="2200" spc="-5" dirty="0">
                <a:solidFill>
                  <a:srgbClr val="3E3E3E"/>
                </a:solidFill>
                <a:latin typeface="Arial"/>
                <a:cs typeface="Arial"/>
              </a:rPr>
              <a:t>95% Confidence </a:t>
            </a:r>
            <a:r>
              <a:rPr sz="2200" dirty="0">
                <a:solidFill>
                  <a:srgbClr val="3E3E3E"/>
                </a:solidFill>
                <a:latin typeface="Arial"/>
                <a:cs typeface="Arial"/>
              </a:rPr>
              <a:t>(k = </a:t>
            </a:r>
            <a:r>
              <a:rPr sz="2200" spc="-5" dirty="0">
                <a:solidFill>
                  <a:srgbClr val="3E3E3E"/>
                </a:solidFill>
                <a:latin typeface="Arial"/>
                <a:cs typeface="Arial"/>
              </a:rPr>
              <a:t>2) </a:t>
            </a:r>
            <a:r>
              <a:rPr sz="2200" dirty="0">
                <a:solidFill>
                  <a:srgbClr val="3E3E3E"/>
                </a:solidFill>
                <a:latin typeface="Arial"/>
                <a:cs typeface="Arial"/>
              </a:rPr>
              <a:t>[Confidence </a:t>
            </a:r>
            <a:r>
              <a:rPr sz="2200" spc="-5" dirty="0">
                <a:solidFill>
                  <a:srgbClr val="3E3E3E"/>
                </a:solidFill>
                <a:latin typeface="Arial"/>
                <a:cs typeface="Arial"/>
              </a:rPr>
              <a:t>level: </a:t>
            </a:r>
            <a:r>
              <a:rPr sz="2200" dirty="0">
                <a:solidFill>
                  <a:srgbClr val="3E3E3E"/>
                </a:solidFill>
                <a:latin typeface="Arial"/>
                <a:cs typeface="Arial"/>
              </a:rPr>
              <a:t>I can </a:t>
            </a:r>
            <a:r>
              <a:rPr sz="2200" spc="-5" dirty="0">
                <a:solidFill>
                  <a:srgbClr val="3E3E3E"/>
                </a:solidFill>
                <a:latin typeface="Arial"/>
                <a:cs typeface="Arial"/>
              </a:rPr>
              <a:t>be 95%  </a:t>
            </a:r>
            <a:r>
              <a:rPr sz="2200" dirty="0">
                <a:solidFill>
                  <a:srgbClr val="3E3E3E"/>
                </a:solidFill>
                <a:latin typeface="Arial"/>
                <a:cs typeface="Arial"/>
              </a:rPr>
              <a:t>sure that my value</a:t>
            </a:r>
            <a:r>
              <a:rPr sz="2200" spc="-10" dirty="0">
                <a:solidFill>
                  <a:srgbClr val="3E3E3E"/>
                </a:solidFill>
                <a:latin typeface="Arial"/>
                <a:cs typeface="Arial"/>
              </a:rPr>
              <a:t> </a:t>
            </a:r>
            <a:r>
              <a:rPr sz="2200" spc="-5" dirty="0">
                <a:solidFill>
                  <a:srgbClr val="3E3E3E"/>
                </a:solidFill>
                <a:latin typeface="Arial"/>
                <a:cs typeface="Arial"/>
              </a:rPr>
              <a:t>is…]</a:t>
            </a:r>
            <a:endParaRPr sz="2200">
              <a:latin typeface="Arial"/>
              <a:cs typeface="Arial"/>
            </a:endParaRPr>
          </a:p>
          <a:p>
            <a:pPr marL="755650" marR="641350" lvl="1" indent="-285750">
              <a:lnSpc>
                <a:spcPct val="80000"/>
              </a:lnSpc>
              <a:spcBef>
                <a:spcPts val="1125"/>
              </a:spcBef>
              <a:buChar char="–"/>
              <a:tabLst>
                <a:tab pos="755015" algn="l"/>
                <a:tab pos="755650" algn="l"/>
              </a:tabLst>
            </a:pPr>
            <a:r>
              <a:rPr sz="2200" spc="-5" dirty="0">
                <a:solidFill>
                  <a:srgbClr val="3E3E3E"/>
                </a:solidFill>
                <a:latin typeface="Arial"/>
                <a:cs typeface="Arial"/>
              </a:rPr>
              <a:t>Uncertainty of </a:t>
            </a:r>
            <a:r>
              <a:rPr sz="2200" dirty="0">
                <a:solidFill>
                  <a:srgbClr val="3E3E3E"/>
                </a:solidFill>
                <a:latin typeface="Arial"/>
                <a:cs typeface="Arial"/>
              </a:rPr>
              <a:t>the system = SD times 2 (k) = </a:t>
            </a:r>
            <a:r>
              <a:rPr sz="2200" spc="-5" dirty="0">
                <a:solidFill>
                  <a:srgbClr val="3E3E3E"/>
                </a:solidFill>
                <a:latin typeface="Arial"/>
                <a:cs typeface="Arial"/>
              </a:rPr>
              <a:t>4.0 </a:t>
            </a:r>
            <a:r>
              <a:rPr sz="2200" dirty="0">
                <a:solidFill>
                  <a:srgbClr val="3E3E3E"/>
                </a:solidFill>
                <a:latin typeface="Arial"/>
                <a:cs typeface="Arial"/>
              </a:rPr>
              <a:t>x 2 =  </a:t>
            </a:r>
            <a:r>
              <a:rPr sz="2200" spc="-5" dirty="0">
                <a:solidFill>
                  <a:srgbClr val="3E3E3E"/>
                </a:solidFill>
                <a:latin typeface="Arial"/>
                <a:cs typeface="Arial"/>
              </a:rPr>
              <a:t>8.0%</a:t>
            </a:r>
            <a:r>
              <a:rPr sz="2200" spc="-10" dirty="0">
                <a:solidFill>
                  <a:srgbClr val="3E3E3E"/>
                </a:solidFill>
                <a:latin typeface="Arial"/>
                <a:cs typeface="Arial"/>
              </a:rPr>
              <a:t> </a:t>
            </a:r>
            <a:r>
              <a:rPr sz="2200" spc="-5" dirty="0">
                <a:solidFill>
                  <a:srgbClr val="3E3E3E"/>
                </a:solidFill>
                <a:latin typeface="Arial"/>
                <a:cs typeface="Arial"/>
              </a:rPr>
              <a:t>(.08)</a:t>
            </a:r>
            <a:endParaRPr sz="2200">
              <a:latin typeface="Arial"/>
              <a:cs typeface="Arial"/>
            </a:endParaRPr>
          </a:p>
          <a:p>
            <a:pPr marL="755015" lvl="1" indent="-285115">
              <a:lnSpc>
                <a:spcPct val="100000"/>
              </a:lnSpc>
              <a:spcBef>
                <a:spcPts val="600"/>
              </a:spcBef>
              <a:buChar char="–"/>
              <a:tabLst>
                <a:tab pos="755015" algn="l"/>
                <a:tab pos="755650" algn="l"/>
              </a:tabLst>
            </a:pPr>
            <a:r>
              <a:rPr sz="2200" spc="-5" dirty="0">
                <a:solidFill>
                  <a:srgbClr val="3E3E3E"/>
                </a:solidFill>
                <a:latin typeface="Arial"/>
                <a:cs typeface="Arial"/>
              </a:rPr>
              <a:t>Sample Uncertainty Calculation: (0.25) (.08) </a:t>
            </a:r>
            <a:r>
              <a:rPr sz="2200" dirty="0">
                <a:solidFill>
                  <a:srgbClr val="3E3E3E"/>
                </a:solidFill>
                <a:latin typeface="Arial"/>
                <a:cs typeface="Arial"/>
              </a:rPr>
              <a:t>=</a:t>
            </a:r>
            <a:r>
              <a:rPr sz="2200" spc="25" dirty="0">
                <a:solidFill>
                  <a:srgbClr val="3E3E3E"/>
                </a:solidFill>
                <a:latin typeface="Arial"/>
                <a:cs typeface="Arial"/>
              </a:rPr>
              <a:t> </a:t>
            </a:r>
            <a:r>
              <a:rPr sz="2200" spc="-5" dirty="0">
                <a:solidFill>
                  <a:srgbClr val="3E3E3E"/>
                </a:solidFill>
                <a:latin typeface="Arial"/>
                <a:cs typeface="Arial"/>
              </a:rPr>
              <a:t>0.02</a:t>
            </a:r>
            <a:endParaRPr sz="2200">
              <a:latin typeface="Arial"/>
              <a:cs typeface="Arial"/>
            </a:endParaRPr>
          </a:p>
          <a:p>
            <a:pPr marL="354965" marR="328930" indent="-342265">
              <a:lnSpc>
                <a:spcPct val="80000"/>
              </a:lnSpc>
              <a:spcBef>
                <a:spcPts val="1190"/>
              </a:spcBef>
              <a:buFont typeface="Arial"/>
              <a:buChar char="•"/>
              <a:tabLst>
                <a:tab pos="354965" algn="l"/>
                <a:tab pos="355600" algn="l"/>
              </a:tabLst>
            </a:pPr>
            <a:r>
              <a:rPr sz="2500" b="1" dirty="0">
                <a:solidFill>
                  <a:srgbClr val="3E3E3E"/>
                </a:solidFill>
                <a:latin typeface="Arial"/>
                <a:cs typeface="Arial"/>
              </a:rPr>
              <a:t>Result for Pb is 0.25 mg/M³ with an analytical  uncertainty ± </a:t>
            </a:r>
            <a:r>
              <a:rPr sz="2500" b="1" spc="-5" dirty="0">
                <a:solidFill>
                  <a:srgbClr val="3E3E3E"/>
                </a:solidFill>
                <a:latin typeface="Arial"/>
                <a:cs typeface="Arial"/>
              </a:rPr>
              <a:t>0.02 mg/M³ at 95% confidence level  </a:t>
            </a:r>
            <a:r>
              <a:rPr sz="2500" b="1" dirty="0">
                <a:solidFill>
                  <a:srgbClr val="3E3E3E"/>
                </a:solidFill>
                <a:latin typeface="Arial"/>
                <a:cs typeface="Arial"/>
              </a:rPr>
              <a:t>(where</a:t>
            </a:r>
            <a:r>
              <a:rPr sz="2500" b="1" spc="-5" dirty="0">
                <a:solidFill>
                  <a:srgbClr val="3E3E3E"/>
                </a:solidFill>
                <a:latin typeface="Arial"/>
                <a:cs typeface="Arial"/>
              </a:rPr>
              <a:t> </a:t>
            </a:r>
            <a:r>
              <a:rPr sz="2500" b="1" dirty="0">
                <a:solidFill>
                  <a:srgbClr val="3E3E3E"/>
                </a:solidFill>
                <a:latin typeface="Arial"/>
                <a:cs typeface="Arial"/>
              </a:rPr>
              <a:t>k=2).</a:t>
            </a:r>
            <a:endParaRPr sz="2500">
              <a:latin typeface="Arial"/>
              <a:cs typeface="Arial"/>
            </a:endParaRPr>
          </a:p>
        </p:txBody>
      </p:sp>
      <p:pic>
        <p:nvPicPr>
          <p:cNvPr id="7" name="Picture 6"/>
          <p:cNvPicPr>
            <a:picLocks noChangeAspect="1"/>
          </p:cNvPicPr>
          <p:nvPr/>
        </p:nvPicPr>
        <p:blipFill>
          <a:blip r:embed="rId3"/>
          <a:stretch>
            <a:fillRect/>
          </a:stretch>
        </p:blipFill>
        <p:spPr>
          <a:xfrm>
            <a:off x="3962400" y="6238576"/>
            <a:ext cx="917491" cy="955108"/>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prstGeom prst="rect">
            <a:avLst/>
          </a:prstGeom>
        </p:spPr>
        <p:txBody>
          <a:bodyPr vert="horz" wrap="square" lIns="0" tIns="12065" rIns="0" bIns="0" rtlCol="0">
            <a:spAutoFit/>
          </a:bodyPr>
          <a:lstStyle/>
          <a:p>
            <a:pPr marL="12700" marR="5080">
              <a:lnSpc>
                <a:spcPct val="100000"/>
              </a:lnSpc>
              <a:spcBef>
                <a:spcPts val="95"/>
              </a:spcBef>
            </a:pPr>
            <a:r>
              <a:rPr sz="2900" spc="-10" dirty="0"/>
              <a:t>Method Specified </a:t>
            </a:r>
            <a:r>
              <a:rPr sz="2900" dirty="0"/>
              <a:t>Uncertainty </a:t>
            </a:r>
            <a:r>
              <a:rPr sz="2900" spc="-5" dirty="0"/>
              <a:t>when there is no  </a:t>
            </a:r>
            <a:r>
              <a:rPr sz="2900" spc="-10" dirty="0"/>
              <a:t>Duplicate Sub-sampling,</a:t>
            </a:r>
            <a:r>
              <a:rPr sz="2900" spc="40" dirty="0"/>
              <a:t> </a:t>
            </a:r>
            <a:r>
              <a:rPr sz="2900" spc="-10" dirty="0"/>
              <a:t>cont’d.</a:t>
            </a:r>
            <a:endParaRPr sz="2900"/>
          </a:p>
        </p:txBody>
      </p:sp>
      <p:sp>
        <p:nvSpPr>
          <p:cNvPr id="6" name="object 6"/>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4" name="object 4"/>
          <p:cNvSpPr txBox="1">
            <a:spLocks noGrp="1"/>
          </p:cNvSpPr>
          <p:nvPr>
            <p:ph sz="half" idx="2"/>
          </p:nvPr>
        </p:nvSpPr>
        <p:spPr>
          <a:prstGeom prst="rect">
            <a:avLst/>
          </a:prstGeom>
        </p:spPr>
        <p:txBody>
          <a:bodyPr vert="horz" wrap="square" lIns="0" tIns="12065" rIns="0" bIns="0" rtlCol="0">
            <a:spAutoFit/>
          </a:bodyPr>
          <a:lstStyle/>
          <a:p>
            <a:pPr marL="12700" marR="130175">
              <a:lnSpc>
                <a:spcPct val="100000"/>
              </a:lnSpc>
              <a:spcBef>
                <a:spcPts val="95"/>
              </a:spcBef>
            </a:pPr>
            <a:r>
              <a:rPr b="1" u="heavy" spc="-5" dirty="0">
                <a:uFill>
                  <a:solidFill>
                    <a:srgbClr val="3F3F3F"/>
                  </a:solidFill>
                </a:uFill>
                <a:latin typeface="Arial"/>
                <a:cs typeface="Arial"/>
              </a:rPr>
              <a:t>Bias</a:t>
            </a:r>
            <a:r>
              <a:rPr b="1" spc="-5" dirty="0">
                <a:latin typeface="Arial"/>
                <a:cs typeface="Arial"/>
              </a:rPr>
              <a:t> </a:t>
            </a:r>
            <a:r>
              <a:rPr spc="-5" dirty="0"/>
              <a:t>is calculated using </a:t>
            </a:r>
            <a:r>
              <a:rPr spc="-10" dirty="0"/>
              <a:t>average  percent recovery </a:t>
            </a:r>
            <a:r>
              <a:rPr spc="-5" dirty="0"/>
              <a:t>of the</a:t>
            </a:r>
            <a:r>
              <a:rPr dirty="0"/>
              <a:t> </a:t>
            </a:r>
            <a:r>
              <a:rPr spc="-10" dirty="0"/>
              <a:t>LCS.</a:t>
            </a:r>
          </a:p>
          <a:p>
            <a:pPr marL="12700" marR="452755">
              <a:lnSpc>
                <a:spcPct val="100000"/>
              </a:lnSpc>
              <a:spcBef>
                <a:spcPts val="1080"/>
              </a:spcBef>
            </a:pPr>
            <a:r>
              <a:rPr spc="-10" dirty="0"/>
              <a:t>Example: where </a:t>
            </a:r>
            <a:r>
              <a:rPr spc="-5" dirty="0"/>
              <a:t>the </a:t>
            </a:r>
            <a:r>
              <a:rPr spc="-10" dirty="0"/>
              <a:t>Mean  Recovery </a:t>
            </a:r>
            <a:r>
              <a:rPr spc="-5" dirty="0"/>
              <a:t>of the LCS =</a:t>
            </a:r>
            <a:r>
              <a:rPr spc="-20" dirty="0"/>
              <a:t> </a:t>
            </a:r>
            <a:r>
              <a:rPr spc="-10" dirty="0"/>
              <a:t>98.2%</a:t>
            </a:r>
          </a:p>
          <a:p>
            <a:pPr marL="12700" marR="5080">
              <a:lnSpc>
                <a:spcPct val="100000"/>
              </a:lnSpc>
              <a:spcBef>
                <a:spcPts val="1080"/>
              </a:spcBef>
              <a:buChar char="•"/>
              <a:tabLst>
                <a:tab pos="354965" algn="l"/>
                <a:tab pos="355600" algn="l"/>
              </a:tabLst>
            </a:pPr>
            <a:r>
              <a:rPr spc="-10" dirty="0"/>
              <a:t>100-98.2 </a:t>
            </a:r>
            <a:r>
              <a:rPr spc="-5" dirty="0"/>
              <a:t>= 1.8; therefore there  is a -1.8% bias to the system  (negative </a:t>
            </a:r>
            <a:r>
              <a:rPr spc="-10" dirty="0"/>
              <a:t>because </a:t>
            </a:r>
            <a:r>
              <a:rPr spc="-5" dirty="0"/>
              <a:t>the recovery</a:t>
            </a:r>
            <a:r>
              <a:rPr spc="25" dirty="0"/>
              <a:t> </a:t>
            </a:r>
            <a:r>
              <a:rPr spc="-10" dirty="0"/>
              <a:t>is</a:t>
            </a:r>
          </a:p>
          <a:p>
            <a:pPr marL="12700">
              <a:lnSpc>
                <a:spcPct val="100000"/>
              </a:lnSpc>
            </a:pPr>
            <a:r>
              <a:rPr spc="-5" dirty="0"/>
              <a:t>&lt;</a:t>
            </a:r>
            <a:r>
              <a:rPr spc="-15" dirty="0"/>
              <a:t> </a:t>
            </a:r>
            <a:r>
              <a:rPr spc="-10" dirty="0"/>
              <a:t>100%)</a:t>
            </a:r>
          </a:p>
          <a:p>
            <a:pPr marL="127000">
              <a:lnSpc>
                <a:spcPct val="100000"/>
              </a:lnSpc>
              <a:spcBef>
                <a:spcPts val="994"/>
              </a:spcBef>
              <a:tabLst>
                <a:tab pos="412115" algn="l"/>
              </a:tabLst>
            </a:pPr>
            <a:r>
              <a:rPr sz="1600" dirty="0"/>
              <a:t>–	</a:t>
            </a:r>
            <a:r>
              <a:rPr sz="1600" spc="-5" dirty="0"/>
              <a:t>Calculation: Result </a:t>
            </a:r>
            <a:r>
              <a:rPr sz="1600" dirty="0"/>
              <a:t>x the </a:t>
            </a:r>
            <a:r>
              <a:rPr sz="1600" spc="-5" dirty="0"/>
              <a:t>system</a:t>
            </a:r>
            <a:r>
              <a:rPr sz="1600" spc="-30" dirty="0"/>
              <a:t> </a:t>
            </a:r>
            <a:r>
              <a:rPr sz="1600" spc="-5" dirty="0"/>
              <a:t>bias</a:t>
            </a:r>
            <a:endParaRPr sz="1600"/>
          </a:p>
          <a:p>
            <a:pPr marL="412750">
              <a:lnSpc>
                <a:spcPct val="100000"/>
              </a:lnSpc>
            </a:pPr>
            <a:r>
              <a:rPr sz="1600" dirty="0"/>
              <a:t>= </a:t>
            </a:r>
            <a:r>
              <a:rPr sz="1600" spc="-5" dirty="0"/>
              <a:t>sample</a:t>
            </a:r>
            <a:r>
              <a:rPr sz="1600" spc="-15" dirty="0"/>
              <a:t> </a:t>
            </a:r>
            <a:r>
              <a:rPr sz="1600" spc="-5" dirty="0"/>
              <a:t>bias</a:t>
            </a:r>
            <a:endParaRPr sz="1600"/>
          </a:p>
          <a:p>
            <a:pPr marL="127000">
              <a:lnSpc>
                <a:spcPct val="100000"/>
              </a:lnSpc>
              <a:spcBef>
                <a:spcPts val="985"/>
              </a:spcBef>
              <a:tabLst>
                <a:tab pos="412115" algn="l"/>
              </a:tabLst>
            </a:pPr>
            <a:r>
              <a:rPr sz="1600" dirty="0"/>
              <a:t>–	</a:t>
            </a:r>
            <a:r>
              <a:rPr sz="1600" spc="-5" dirty="0"/>
              <a:t>0.25 mg/M³ </a:t>
            </a:r>
            <a:r>
              <a:rPr sz="1600" dirty="0"/>
              <a:t>x </a:t>
            </a:r>
            <a:r>
              <a:rPr sz="1600" spc="-5" dirty="0"/>
              <a:t>(-0.018) </a:t>
            </a:r>
            <a:r>
              <a:rPr sz="1600" dirty="0"/>
              <a:t>= -</a:t>
            </a:r>
            <a:r>
              <a:rPr sz="1600" spc="45" dirty="0"/>
              <a:t> </a:t>
            </a:r>
            <a:r>
              <a:rPr sz="1600" spc="-5" dirty="0"/>
              <a:t>0.0045</a:t>
            </a:r>
            <a:endParaRPr sz="1600"/>
          </a:p>
          <a:p>
            <a:pPr marL="412750">
              <a:lnSpc>
                <a:spcPct val="100000"/>
              </a:lnSpc>
            </a:pPr>
            <a:r>
              <a:rPr sz="1600" spc="-5" dirty="0"/>
              <a:t>mg/M³</a:t>
            </a:r>
            <a:endParaRPr sz="1600"/>
          </a:p>
        </p:txBody>
      </p:sp>
      <p:sp>
        <p:nvSpPr>
          <p:cNvPr id="5" name="object 5"/>
          <p:cNvSpPr txBox="1">
            <a:spLocks noGrp="1"/>
          </p:cNvSpPr>
          <p:nvPr>
            <p:ph sz="half" idx="3"/>
          </p:nvPr>
        </p:nvSpPr>
        <p:spPr>
          <a:prstGeom prst="rect">
            <a:avLst/>
          </a:prstGeom>
        </p:spPr>
        <p:txBody>
          <a:bodyPr vert="horz" wrap="square" lIns="0" tIns="12065" rIns="0" bIns="0" rtlCol="0">
            <a:spAutoFit/>
          </a:bodyPr>
          <a:lstStyle/>
          <a:p>
            <a:pPr marL="12700" marR="5080">
              <a:lnSpc>
                <a:spcPct val="100000"/>
              </a:lnSpc>
              <a:spcBef>
                <a:spcPts val="95"/>
              </a:spcBef>
              <a:buChar char="•"/>
              <a:tabLst>
                <a:tab pos="354965" algn="l"/>
                <a:tab pos="355600" algn="l"/>
              </a:tabLst>
            </a:pPr>
            <a:r>
              <a:rPr spc="-10" dirty="0"/>
              <a:t>When requested </a:t>
            </a:r>
            <a:r>
              <a:rPr spc="-5" dirty="0"/>
              <a:t>by the </a:t>
            </a:r>
            <a:r>
              <a:rPr spc="-10" dirty="0"/>
              <a:t>client,  </a:t>
            </a:r>
            <a:r>
              <a:rPr spc="-5" dirty="0"/>
              <a:t>the result will be </a:t>
            </a:r>
            <a:r>
              <a:rPr spc="-10" dirty="0"/>
              <a:t>reported </a:t>
            </a:r>
            <a:r>
              <a:rPr spc="-5" dirty="0"/>
              <a:t>with the  </a:t>
            </a:r>
            <a:r>
              <a:rPr spc="-10" dirty="0"/>
              <a:t>uncertainty </a:t>
            </a:r>
            <a:r>
              <a:rPr spc="-5" dirty="0"/>
              <a:t>and bias </a:t>
            </a:r>
            <a:r>
              <a:rPr spc="-10" dirty="0"/>
              <a:t>associated  </a:t>
            </a:r>
            <a:r>
              <a:rPr spc="-5" dirty="0"/>
              <a:t>with that</a:t>
            </a:r>
            <a:r>
              <a:rPr spc="-15" dirty="0"/>
              <a:t> </a:t>
            </a:r>
            <a:r>
              <a:rPr spc="-5" dirty="0"/>
              <a:t>result.</a:t>
            </a:r>
          </a:p>
          <a:p>
            <a:pPr marL="12700" marR="172720">
              <a:lnSpc>
                <a:spcPct val="100000"/>
              </a:lnSpc>
              <a:spcBef>
                <a:spcPts val="1080"/>
              </a:spcBef>
              <a:buChar char="•"/>
              <a:tabLst>
                <a:tab pos="354965" algn="l"/>
                <a:tab pos="355600" algn="l"/>
              </a:tabLst>
            </a:pPr>
            <a:r>
              <a:rPr spc="-5" dirty="0"/>
              <a:t>For the </a:t>
            </a:r>
            <a:r>
              <a:rPr spc="-10" dirty="0"/>
              <a:t>above example when  reporting </a:t>
            </a:r>
            <a:r>
              <a:rPr spc="-5" dirty="0"/>
              <a:t>a result of 0.25 </a:t>
            </a:r>
            <a:r>
              <a:rPr spc="-10" dirty="0"/>
              <a:t>mg/M³  Lead:</a:t>
            </a:r>
          </a:p>
          <a:p>
            <a:pPr marL="412750" marR="71120" indent="-285750">
              <a:lnSpc>
                <a:spcPct val="100000"/>
              </a:lnSpc>
              <a:spcBef>
                <a:spcPts val="1040"/>
              </a:spcBef>
              <a:tabLst>
                <a:tab pos="412115" algn="l"/>
              </a:tabLst>
            </a:pPr>
            <a:r>
              <a:rPr sz="1800" dirty="0"/>
              <a:t>–	</a:t>
            </a:r>
            <a:r>
              <a:rPr sz="1800" b="1" spc="-5" dirty="0">
                <a:latin typeface="Arial"/>
                <a:cs typeface="Arial"/>
              </a:rPr>
              <a:t>“0.25 mg/M³ </a:t>
            </a:r>
            <a:r>
              <a:rPr sz="1800" b="1" dirty="0">
                <a:latin typeface="Arial"/>
                <a:cs typeface="Arial"/>
              </a:rPr>
              <a:t>Lead with </a:t>
            </a:r>
            <a:r>
              <a:rPr sz="1800" b="1" spc="-5" dirty="0">
                <a:latin typeface="Arial"/>
                <a:cs typeface="Arial"/>
              </a:rPr>
              <a:t>an  analytical </a:t>
            </a:r>
            <a:r>
              <a:rPr sz="1800" b="1" dirty="0">
                <a:latin typeface="Arial"/>
                <a:cs typeface="Arial"/>
              </a:rPr>
              <a:t>uncertainty of ±</a:t>
            </a:r>
            <a:r>
              <a:rPr sz="1800" b="1" spc="-95" dirty="0">
                <a:latin typeface="Arial"/>
                <a:cs typeface="Arial"/>
              </a:rPr>
              <a:t> </a:t>
            </a:r>
            <a:r>
              <a:rPr sz="1800" b="1" dirty="0">
                <a:latin typeface="Arial"/>
                <a:cs typeface="Arial"/>
              </a:rPr>
              <a:t>0.02  </a:t>
            </a:r>
            <a:r>
              <a:rPr sz="1800" b="1" spc="-5" dirty="0">
                <a:latin typeface="Arial"/>
                <a:cs typeface="Arial"/>
              </a:rPr>
              <a:t>mg/M³ at the 95% confidence  </a:t>
            </a:r>
            <a:r>
              <a:rPr sz="1800" b="1" dirty="0">
                <a:latin typeface="Arial"/>
                <a:cs typeface="Arial"/>
              </a:rPr>
              <a:t>level </a:t>
            </a:r>
            <a:r>
              <a:rPr sz="1800" b="1" spc="-5" dirty="0">
                <a:latin typeface="Arial"/>
                <a:cs typeface="Arial"/>
              </a:rPr>
              <a:t>(where k=2) </a:t>
            </a:r>
            <a:r>
              <a:rPr sz="1800" b="1" dirty="0">
                <a:latin typeface="Arial"/>
                <a:cs typeface="Arial"/>
              </a:rPr>
              <a:t>with a  probable bias of - </a:t>
            </a:r>
            <a:r>
              <a:rPr sz="1800" b="1" spc="-5" dirty="0">
                <a:latin typeface="Arial"/>
                <a:cs typeface="Arial"/>
              </a:rPr>
              <a:t>0.0045  mg/M³”</a:t>
            </a:r>
            <a:endParaRPr sz="1800">
              <a:latin typeface="Arial"/>
              <a:cs typeface="Arial"/>
            </a:endParaRPr>
          </a:p>
        </p:txBody>
      </p:sp>
      <p:pic>
        <p:nvPicPr>
          <p:cNvPr id="8" name="Picture 7"/>
          <p:cNvPicPr>
            <a:picLocks noChangeAspect="1"/>
          </p:cNvPicPr>
          <p:nvPr/>
        </p:nvPicPr>
        <p:blipFill>
          <a:blip r:embed="rId3"/>
          <a:stretch>
            <a:fillRect/>
          </a:stretch>
        </p:blipFill>
        <p:spPr>
          <a:xfrm>
            <a:off x="3962400" y="6238576"/>
            <a:ext cx="917491" cy="9551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06017" y="6323838"/>
            <a:ext cx="965453" cy="66446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2461" y="734060"/>
            <a:ext cx="6353810" cy="635635"/>
          </a:xfrm>
          <a:prstGeom prst="rect">
            <a:avLst/>
          </a:prstGeom>
        </p:spPr>
        <p:txBody>
          <a:bodyPr vert="horz" wrap="square" lIns="0" tIns="12700" rIns="0" bIns="0" rtlCol="0">
            <a:spAutoFit/>
          </a:bodyPr>
          <a:lstStyle/>
          <a:p>
            <a:pPr marL="12700">
              <a:lnSpc>
                <a:spcPct val="100000"/>
              </a:lnSpc>
              <a:spcBef>
                <a:spcPts val="100"/>
              </a:spcBef>
            </a:pPr>
            <a:r>
              <a:rPr spc="-5" dirty="0"/>
              <a:t>What </a:t>
            </a:r>
            <a:r>
              <a:rPr dirty="0"/>
              <a:t>is not a</a:t>
            </a:r>
            <a:r>
              <a:rPr spc="-110" dirty="0"/>
              <a:t> </a:t>
            </a:r>
            <a:r>
              <a:rPr spc="-5" dirty="0"/>
              <a:t>measurement?</a:t>
            </a:r>
          </a:p>
        </p:txBody>
      </p:sp>
      <p:sp>
        <p:nvSpPr>
          <p:cNvPr id="4" name="object 4"/>
          <p:cNvSpPr txBox="1"/>
          <p:nvPr/>
        </p:nvSpPr>
        <p:spPr>
          <a:xfrm>
            <a:off x="983233" y="1592072"/>
            <a:ext cx="3806190" cy="4015740"/>
          </a:xfrm>
          <a:prstGeom prst="rect">
            <a:avLst/>
          </a:prstGeom>
        </p:spPr>
        <p:txBody>
          <a:bodyPr vert="horz" wrap="square" lIns="0" tIns="50165" rIns="0" bIns="0" rtlCol="0">
            <a:spAutoFit/>
          </a:bodyPr>
          <a:lstStyle/>
          <a:p>
            <a:pPr marL="355600" marR="20955" indent="-342900">
              <a:lnSpc>
                <a:spcPts val="2380"/>
              </a:lnSpc>
              <a:spcBef>
                <a:spcPts val="395"/>
              </a:spcBef>
              <a:buChar char="•"/>
              <a:tabLst>
                <a:tab pos="354965" algn="l"/>
                <a:tab pos="355600" algn="l"/>
              </a:tabLst>
            </a:pPr>
            <a:r>
              <a:rPr sz="2200" dirty="0">
                <a:solidFill>
                  <a:srgbClr val="3E3E3E"/>
                </a:solidFill>
                <a:latin typeface="Arial"/>
                <a:cs typeface="Arial"/>
              </a:rPr>
              <a:t>There are some processes  that might seem to </a:t>
            </a:r>
            <a:r>
              <a:rPr sz="2200" spc="-5" dirty="0">
                <a:solidFill>
                  <a:srgbClr val="3E3E3E"/>
                </a:solidFill>
                <a:latin typeface="Arial"/>
                <a:cs typeface="Arial"/>
              </a:rPr>
              <a:t>be  </a:t>
            </a:r>
            <a:r>
              <a:rPr sz="2200" dirty="0">
                <a:solidFill>
                  <a:srgbClr val="3E3E3E"/>
                </a:solidFill>
                <a:latin typeface="Arial"/>
                <a:cs typeface="Arial"/>
              </a:rPr>
              <a:t>measurements, but are</a:t>
            </a:r>
            <a:r>
              <a:rPr sz="2200" spc="-80" dirty="0">
                <a:solidFill>
                  <a:srgbClr val="3E3E3E"/>
                </a:solidFill>
                <a:latin typeface="Arial"/>
                <a:cs typeface="Arial"/>
              </a:rPr>
              <a:t> </a:t>
            </a:r>
            <a:r>
              <a:rPr sz="2200" dirty="0">
                <a:solidFill>
                  <a:srgbClr val="3E3E3E"/>
                </a:solidFill>
                <a:latin typeface="Arial"/>
                <a:cs typeface="Arial"/>
              </a:rPr>
              <a:t>not.</a:t>
            </a:r>
            <a:endParaRPr sz="2200">
              <a:latin typeface="Arial"/>
              <a:cs typeface="Arial"/>
            </a:endParaRPr>
          </a:p>
          <a:p>
            <a:pPr marL="755015" marR="9525" lvl="1" indent="-285115">
              <a:lnSpc>
                <a:spcPts val="2160"/>
              </a:lnSpc>
              <a:spcBef>
                <a:spcPts val="1070"/>
              </a:spcBef>
              <a:buChar char="–"/>
              <a:tabLst>
                <a:tab pos="755015" algn="l"/>
                <a:tab pos="755650" algn="l"/>
              </a:tabLst>
            </a:pPr>
            <a:r>
              <a:rPr sz="2000" spc="-10" dirty="0">
                <a:solidFill>
                  <a:srgbClr val="3E3E3E"/>
                </a:solidFill>
                <a:latin typeface="Arial"/>
                <a:cs typeface="Arial"/>
              </a:rPr>
              <a:t>Counting </a:t>
            </a:r>
            <a:r>
              <a:rPr sz="2000" spc="-5" dirty="0">
                <a:solidFill>
                  <a:srgbClr val="3E3E3E"/>
                </a:solidFill>
                <a:latin typeface="Arial"/>
                <a:cs typeface="Arial"/>
              </a:rPr>
              <a:t>is not </a:t>
            </a:r>
            <a:r>
              <a:rPr sz="2000" spc="-10" dirty="0">
                <a:solidFill>
                  <a:srgbClr val="3E3E3E"/>
                </a:solidFill>
                <a:latin typeface="Arial"/>
                <a:cs typeface="Arial"/>
              </a:rPr>
              <a:t>normally  viewed </a:t>
            </a:r>
            <a:r>
              <a:rPr sz="2000" spc="-5" dirty="0">
                <a:solidFill>
                  <a:srgbClr val="3E3E3E"/>
                </a:solidFill>
                <a:latin typeface="Arial"/>
                <a:cs typeface="Arial"/>
              </a:rPr>
              <a:t>as a </a:t>
            </a:r>
            <a:r>
              <a:rPr sz="2000" spc="-10" dirty="0">
                <a:solidFill>
                  <a:srgbClr val="3E3E3E"/>
                </a:solidFill>
                <a:latin typeface="Arial"/>
                <a:cs typeface="Arial"/>
              </a:rPr>
              <a:t>measurement,  </a:t>
            </a:r>
            <a:r>
              <a:rPr sz="2000" spc="-5" dirty="0">
                <a:solidFill>
                  <a:srgbClr val="3E3E3E"/>
                </a:solidFill>
                <a:latin typeface="Arial"/>
                <a:cs typeface="Arial"/>
              </a:rPr>
              <a:t>it is a</a:t>
            </a:r>
            <a:r>
              <a:rPr sz="2000" spc="-15" dirty="0">
                <a:solidFill>
                  <a:srgbClr val="3E3E3E"/>
                </a:solidFill>
                <a:latin typeface="Arial"/>
                <a:cs typeface="Arial"/>
              </a:rPr>
              <a:t> </a:t>
            </a:r>
            <a:r>
              <a:rPr sz="2000" spc="-25" dirty="0">
                <a:solidFill>
                  <a:srgbClr val="3E3E3E"/>
                </a:solidFill>
                <a:latin typeface="Arial"/>
                <a:cs typeface="Arial"/>
              </a:rPr>
              <a:t>number.</a:t>
            </a:r>
            <a:endParaRPr sz="2000">
              <a:latin typeface="Arial"/>
              <a:cs typeface="Arial"/>
            </a:endParaRPr>
          </a:p>
          <a:p>
            <a:pPr marL="755650" marR="5080" lvl="1" indent="-285750">
              <a:lnSpc>
                <a:spcPts val="2050"/>
              </a:lnSpc>
              <a:spcBef>
                <a:spcPts val="1060"/>
              </a:spcBef>
              <a:buChar char="–"/>
              <a:tabLst>
                <a:tab pos="755015" algn="l"/>
                <a:tab pos="755650" algn="l"/>
              </a:tabLst>
            </a:pPr>
            <a:r>
              <a:rPr sz="1900" spc="-5" dirty="0">
                <a:solidFill>
                  <a:srgbClr val="3E3E3E"/>
                </a:solidFill>
                <a:latin typeface="Arial"/>
                <a:cs typeface="Arial"/>
              </a:rPr>
              <a:t>Comparing </a:t>
            </a:r>
            <a:r>
              <a:rPr sz="1900" dirty="0">
                <a:solidFill>
                  <a:srgbClr val="3E3E3E"/>
                </a:solidFill>
                <a:latin typeface="Arial"/>
                <a:cs typeface="Arial"/>
              </a:rPr>
              <a:t>two </a:t>
            </a:r>
            <a:r>
              <a:rPr sz="1900" spc="-5" dirty="0">
                <a:solidFill>
                  <a:srgbClr val="3E3E3E"/>
                </a:solidFill>
                <a:latin typeface="Arial"/>
                <a:cs typeface="Arial"/>
              </a:rPr>
              <a:t>pieces of  string </a:t>
            </a:r>
            <a:r>
              <a:rPr sz="1900" dirty="0">
                <a:solidFill>
                  <a:srgbClr val="3E3E3E"/>
                </a:solidFill>
                <a:latin typeface="Arial"/>
                <a:cs typeface="Arial"/>
              </a:rPr>
              <a:t>to </a:t>
            </a:r>
            <a:r>
              <a:rPr sz="1900" spc="-5" dirty="0">
                <a:solidFill>
                  <a:srgbClr val="3E3E3E"/>
                </a:solidFill>
                <a:latin typeface="Arial"/>
                <a:cs typeface="Arial"/>
              </a:rPr>
              <a:t>see which is longer  is not </a:t>
            </a:r>
            <a:r>
              <a:rPr sz="1900" dirty="0">
                <a:solidFill>
                  <a:srgbClr val="3E3E3E"/>
                </a:solidFill>
                <a:latin typeface="Arial"/>
                <a:cs typeface="Arial"/>
              </a:rPr>
              <a:t>really a</a:t>
            </a:r>
            <a:r>
              <a:rPr sz="1900" spc="-45" dirty="0">
                <a:solidFill>
                  <a:srgbClr val="3E3E3E"/>
                </a:solidFill>
                <a:latin typeface="Arial"/>
                <a:cs typeface="Arial"/>
              </a:rPr>
              <a:t> </a:t>
            </a:r>
            <a:r>
              <a:rPr sz="1900" dirty="0">
                <a:solidFill>
                  <a:srgbClr val="3E3E3E"/>
                </a:solidFill>
                <a:latin typeface="Arial"/>
                <a:cs typeface="Arial"/>
              </a:rPr>
              <a:t>measurement.</a:t>
            </a:r>
            <a:endParaRPr sz="1900">
              <a:latin typeface="Arial"/>
              <a:cs typeface="Arial"/>
            </a:endParaRPr>
          </a:p>
          <a:p>
            <a:pPr marL="355600" marR="6350" indent="-342900" algn="just">
              <a:lnSpc>
                <a:spcPct val="105000"/>
              </a:lnSpc>
              <a:spcBef>
                <a:spcPts val="905"/>
              </a:spcBef>
              <a:buChar char="•"/>
              <a:tabLst>
                <a:tab pos="355600" algn="l"/>
              </a:tabLst>
            </a:pPr>
            <a:r>
              <a:rPr sz="2200" dirty="0">
                <a:latin typeface="Arial"/>
                <a:cs typeface="Arial"/>
              </a:rPr>
              <a:t>A measurement usually</a:t>
            </a:r>
            <a:r>
              <a:rPr sz="2200" spc="-210" dirty="0">
                <a:latin typeface="Arial"/>
                <a:cs typeface="Arial"/>
              </a:rPr>
              <a:t> </a:t>
            </a:r>
            <a:r>
              <a:rPr sz="2200" spc="-5" dirty="0">
                <a:latin typeface="Arial"/>
                <a:cs typeface="Arial"/>
              </a:rPr>
              <a:t>has  </a:t>
            </a:r>
            <a:r>
              <a:rPr sz="2200" dirty="0">
                <a:latin typeface="Arial"/>
                <a:cs typeface="Arial"/>
              </a:rPr>
              <a:t>two components, a </a:t>
            </a:r>
            <a:r>
              <a:rPr sz="2200" spc="-5" dirty="0">
                <a:latin typeface="Arial"/>
                <a:cs typeface="Arial"/>
              </a:rPr>
              <a:t>number  and </a:t>
            </a:r>
            <a:r>
              <a:rPr sz="2200" dirty="0">
                <a:latin typeface="Arial"/>
                <a:cs typeface="Arial"/>
              </a:rPr>
              <a:t>a </a:t>
            </a:r>
            <a:r>
              <a:rPr sz="2200" spc="-5" dirty="0">
                <a:latin typeface="Arial"/>
                <a:cs typeface="Arial"/>
              </a:rPr>
              <a:t>unit of</a:t>
            </a:r>
            <a:r>
              <a:rPr sz="2200" spc="-15" dirty="0">
                <a:latin typeface="Arial"/>
                <a:cs typeface="Arial"/>
              </a:rPr>
              <a:t> </a:t>
            </a:r>
            <a:r>
              <a:rPr sz="2200" dirty="0">
                <a:latin typeface="Arial"/>
                <a:cs typeface="Arial"/>
              </a:rPr>
              <a:t>measure.</a:t>
            </a:r>
            <a:endParaRPr sz="2200">
              <a:latin typeface="Arial"/>
              <a:cs typeface="Arial"/>
            </a:endParaRPr>
          </a:p>
        </p:txBody>
      </p:sp>
      <p:sp>
        <p:nvSpPr>
          <p:cNvPr id="5" name="object 5"/>
          <p:cNvSpPr txBox="1"/>
          <p:nvPr/>
        </p:nvSpPr>
        <p:spPr>
          <a:xfrm>
            <a:off x="6824726" y="3503929"/>
            <a:ext cx="671830" cy="1097280"/>
          </a:xfrm>
          <a:prstGeom prst="rect">
            <a:avLst/>
          </a:prstGeom>
        </p:spPr>
        <p:txBody>
          <a:bodyPr vert="horz" wrap="square" lIns="0" tIns="12065" rIns="0" bIns="0" rtlCol="0">
            <a:spAutoFit/>
          </a:bodyPr>
          <a:lstStyle/>
          <a:p>
            <a:pPr marL="126364" indent="-113664">
              <a:lnSpc>
                <a:spcPct val="100000"/>
              </a:lnSpc>
              <a:spcBef>
                <a:spcPts val="95"/>
              </a:spcBef>
              <a:buChar char="•"/>
              <a:tabLst>
                <a:tab pos="127000" algn="l"/>
              </a:tabLst>
            </a:pPr>
            <a:r>
              <a:rPr sz="1400" spc="-5" dirty="0">
                <a:solidFill>
                  <a:srgbClr val="3E3E3E"/>
                </a:solidFill>
                <a:latin typeface="Arial"/>
                <a:cs typeface="Arial"/>
              </a:rPr>
              <a:t>&gt;350</a:t>
            </a:r>
            <a:endParaRPr sz="1400">
              <a:latin typeface="Arial"/>
              <a:cs typeface="Arial"/>
            </a:endParaRPr>
          </a:p>
          <a:p>
            <a:pPr marL="126364" indent="-113664">
              <a:lnSpc>
                <a:spcPct val="100000"/>
              </a:lnSpc>
              <a:spcBef>
                <a:spcPts val="15"/>
              </a:spcBef>
              <a:buChar char="•"/>
              <a:tabLst>
                <a:tab pos="127000" algn="l"/>
              </a:tabLst>
            </a:pPr>
            <a:r>
              <a:rPr sz="1400" spc="-5" dirty="0">
                <a:solidFill>
                  <a:srgbClr val="3E3E3E"/>
                </a:solidFill>
                <a:latin typeface="Arial"/>
                <a:cs typeface="Arial"/>
              </a:rPr>
              <a:t>12.3</a:t>
            </a:r>
            <a:endParaRPr sz="1400">
              <a:latin typeface="Arial"/>
              <a:cs typeface="Arial"/>
            </a:endParaRPr>
          </a:p>
          <a:p>
            <a:pPr marL="12700">
              <a:lnSpc>
                <a:spcPct val="100000"/>
              </a:lnSpc>
              <a:spcBef>
                <a:spcPts val="10"/>
              </a:spcBef>
            </a:pPr>
            <a:r>
              <a:rPr sz="1400" spc="15" dirty="0">
                <a:solidFill>
                  <a:srgbClr val="3E3E3E"/>
                </a:solidFill>
                <a:latin typeface="Arial"/>
                <a:cs typeface="Arial"/>
              </a:rPr>
              <a:t>•</a:t>
            </a:r>
            <a:r>
              <a:rPr sz="1400" spc="-10" dirty="0">
                <a:solidFill>
                  <a:srgbClr val="3E3E3E"/>
                </a:solidFill>
                <a:latin typeface="Arial"/>
                <a:cs typeface="Arial"/>
              </a:rPr>
              <a:t> </a:t>
            </a:r>
            <a:r>
              <a:rPr sz="1400" spc="-5" dirty="0">
                <a:solidFill>
                  <a:srgbClr val="3E3E3E"/>
                </a:solidFill>
                <a:latin typeface="Arial"/>
                <a:cs typeface="Arial"/>
              </a:rPr>
              <a:t>6</a:t>
            </a:r>
            <a:r>
              <a:rPr sz="1400" spc="20" dirty="0">
                <a:solidFill>
                  <a:srgbClr val="3E3E3E"/>
                </a:solidFill>
                <a:latin typeface="Arial"/>
                <a:cs typeface="Arial"/>
              </a:rPr>
              <a:t> </a:t>
            </a:r>
            <a:endParaRPr sz="1400">
              <a:latin typeface="Arial"/>
              <a:cs typeface="Arial"/>
            </a:endParaRPr>
          </a:p>
          <a:p>
            <a:pPr marL="126364" indent="-113664">
              <a:lnSpc>
                <a:spcPct val="100000"/>
              </a:lnSpc>
              <a:spcBef>
                <a:spcPts val="5"/>
              </a:spcBef>
              <a:buChar char="•"/>
              <a:tabLst>
                <a:tab pos="127000" algn="l"/>
              </a:tabLst>
            </a:pPr>
            <a:r>
              <a:rPr sz="1400" spc="-105" dirty="0">
                <a:solidFill>
                  <a:srgbClr val="3E3E3E"/>
                </a:solidFill>
                <a:latin typeface="Arial"/>
                <a:cs typeface="Arial"/>
              </a:rPr>
              <a:t>1</a:t>
            </a:r>
            <a:r>
              <a:rPr sz="1400" spc="-5" dirty="0">
                <a:solidFill>
                  <a:srgbClr val="3E3E3E"/>
                </a:solidFill>
                <a:latin typeface="Arial"/>
                <a:cs typeface="Arial"/>
              </a:rPr>
              <a:t>124.7</a:t>
            </a:r>
            <a:endParaRPr sz="1400">
              <a:latin typeface="Arial"/>
              <a:cs typeface="Arial"/>
            </a:endParaRPr>
          </a:p>
          <a:p>
            <a:pPr marL="126364" indent="-113664">
              <a:lnSpc>
                <a:spcPct val="100000"/>
              </a:lnSpc>
              <a:spcBef>
                <a:spcPts val="15"/>
              </a:spcBef>
              <a:buChar char="•"/>
              <a:tabLst>
                <a:tab pos="127000" algn="l"/>
              </a:tabLst>
            </a:pPr>
            <a:r>
              <a:rPr sz="1400" spc="-5" dirty="0">
                <a:solidFill>
                  <a:srgbClr val="3E3E3E"/>
                </a:solidFill>
                <a:latin typeface="Arial"/>
                <a:cs typeface="Arial"/>
              </a:rPr>
              <a:t>&lt;1</a:t>
            </a:r>
            <a:endParaRPr sz="1400">
              <a:latin typeface="Arial"/>
              <a:cs typeface="Arial"/>
            </a:endParaRPr>
          </a:p>
        </p:txBody>
      </p:sp>
      <p:sp>
        <p:nvSpPr>
          <p:cNvPr id="6" name="object 6"/>
          <p:cNvSpPr/>
          <p:nvPr/>
        </p:nvSpPr>
        <p:spPr>
          <a:xfrm>
            <a:off x="5327903" y="3342132"/>
            <a:ext cx="3746752" cy="1510283"/>
          </a:xfrm>
          <a:prstGeom prst="rect">
            <a:avLst/>
          </a:prstGeom>
          <a:blipFill>
            <a:blip r:embed="rId3" cstate="print"/>
            <a:stretch>
              <a:fillRect/>
            </a:stretch>
          </a:blipFill>
        </p:spPr>
        <p:txBody>
          <a:bodyPr wrap="square" lIns="0" tIns="0" rIns="0" bIns="0" rtlCol="0"/>
          <a:lstStyle/>
          <a:p>
            <a:endParaRPr/>
          </a:p>
        </p:txBody>
      </p:sp>
      <p:sp>
        <p:nvSpPr>
          <p:cNvPr id="7" name="object 7"/>
          <p:cNvSpPr txBox="1"/>
          <p:nvPr/>
        </p:nvSpPr>
        <p:spPr>
          <a:xfrm>
            <a:off x="5549138" y="3881119"/>
            <a:ext cx="1063625" cy="375920"/>
          </a:xfrm>
          <a:prstGeom prst="rect">
            <a:avLst/>
          </a:prstGeom>
        </p:spPr>
        <p:txBody>
          <a:bodyPr vert="horz" wrap="square" lIns="0" tIns="12065" rIns="0" bIns="0" rtlCol="0">
            <a:spAutoFit/>
          </a:bodyPr>
          <a:lstStyle/>
          <a:p>
            <a:pPr marL="12700">
              <a:lnSpc>
                <a:spcPct val="100000"/>
              </a:lnSpc>
              <a:spcBef>
                <a:spcPts val="95"/>
              </a:spcBef>
            </a:pPr>
            <a:r>
              <a:rPr sz="2300" spc="-5" dirty="0">
                <a:solidFill>
                  <a:srgbClr val="3E3E3E"/>
                </a:solidFill>
                <a:latin typeface="Arial"/>
                <a:cs typeface="Arial"/>
              </a:rPr>
              <a:t>Number</a:t>
            </a:r>
            <a:endParaRPr sz="2300">
              <a:latin typeface="Arial"/>
              <a:cs typeface="Arial"/>
            </a:endParaRPr>
          </a:p>
        </p:txBody>
      </p:sp>
      <p:sp>
        <p:nvSpPr>
          <p:cNvPr id="8" name="object 8"/>
          <p:cNvSpPr txBox="1"/>
          <p:nvPr/>
        </p:nvSpPr>
        <p:spPr>
          <a:xfrm>
            <a:off x="6824726" y="5139944"/>
            <a:ext cx="683895" cy="1097280"/>
          </a:xfrm>
          <a:prstGeom prst="rect">
            <a:avLst/>
          </a:prstGeom>
        </p:spPr>
        <p:txBody>
          <a:bodyPr vert="horz" wrap="square" lIns="0" tIns="12065" rIns="0" bIns="0" rtlCol="0">
            <a:spAutoFit/>
          </a:bodyPr>
          <a:lstStyle/>
          <a:p>
            <a:pPr marL="126364" indent="-113664">
              <a:lnSpc>
                <a:spcPct val="100000"/>
              </a:lnSpc>
              <a:spcBef>
                <a:spcPts val="95"/>
              </a:spcBef>
              <a:buChar char="•"/>
              <a:tabLst>
                <a:tab pos="127000" algn="l"/>
              </a:tabLst>
            </a:pPr>
            <a:r>
              <a:rPr sz="1400" spc="-5" dirty="0">
                <a:solidFill>
                  <a:srgbClr val="3E3E3E"/>
                </a:solidFill>
                <a:latin typeface="Arial"/>
                <a:cs typeface="Arial"/>
              </a:rPr>
              <a:t>Feet</a:t>
            </a:r>
            <a:endParaRPr sz="1400">
              <a:latin typeface="Arial"/>
              <a:cs typeface="Arial"/>
            </a:endParaRPr>
          </a:p>
          <a:p>
            <a:pPr marL="127000" indent="-114300">
              <a:lnSpc>
                <a:spcPct val="100000"/>
              </a:lnSpc>
              <a:spcBef>
                <a:spcPts val="15"/>
              </a:spcBef>
              <a:buChar char="•"/>
              <a:tabLst>
                <a:tab pos="127000" algn="l"/>
              </a:tabLst>
            </a:pPr>
            <a:r>
              <a:rPr sz="1400" spc="-10" dirty="0">
                <a:solidFill>
                  <a:srgbClr val="3E3E3E"/>
                </a:solidFill>
                <a:latin typeface="Arial"/>
                <a:cs typeface="Arial"/>
              </a:rPr>
              <a:t>M</a:t>
            </a:r>
            <a:r>
              <a:rPr sz="1400" spc="-5" dirty="0">
                <a:solidFill>
                  <a:srgbClr val="3E3E3E"/>
                </a:solidFill>
                <a:latin typeface="Arial"/>
                <a:cs typeface="Arial"/>
              </a:rPr>
              <a:t>eters</a:t>
            </a:r>
            <a:endParaRPr sz="1400">
              <a:latin typeface="Arial"/>
              <a:cs typeface="Arial"/>
            </a:endParaRPr>
          </a:p>
          <a:p>
            <a:pPr marL="126364" indent="-113664">
              <a:lnSpc>
                <a:spcPct val="100000"/>
              </a:lnSpc>
              <a:spcBef>
                <a:spcPts val="10"/>
              </a:spcBef>
              <a:buChar char="•"/>
              <a:tabLst>
                <a:tab pos="127000" algn="l"/>
              </a:tabLst>
            </a:pPr>
            <a:r>
              <a:rPr sz="1400" spc="-5" dirty="0">
                <a:solidFill>
                  <a:srgbClr val="3E3E3E"/>
                </a:solidFill>
                <a:latin typeface="Arial"/>
                <a:cs typeface="Arial"/>
              </a:rPr>
              <a:t>Mg%</a:t>
            </a:r>
            <a:endParaRPr sz="1400">
              <a:latin typeface="Arial"/>
              <a:cs typeface="Arial"/>
            </a:endParaRPr>
          </a:p>
          <a:p>
            <a:pPr marL="126364" indent="-113664">
              <a:lnSpc>
                <a:spcPct val="100000"/>
              </a:lnSpc>
              <a:spcBef>
                <a:spcPts val="5"/>
              </a:spcBef>
              <a:buChar char="•"/>
              <a:tabLst>
                <a:tab pos="127000" algn="l"/>
              </a:tabLst>
            </a:pPr>
            <a:r>
              <a:rPr sz="1400" spc="-5" dirty="0">
                <a:solidFill>
                  <a:srgbClr val="3E3E3E"/>
                </a:solidFill>
                <a:latin typeface="Arial"/>
                <a:cs typeface="Arial"/>
              </a:rPr>
              <a:t>g/kg</a:t>
            </a:r>
            <a:endParaRPr sz="1400">
              <a:latin typeface="Arial"/>
              <a:cs typeface="Arial"/>
            </a:endParaRPr>
          </a:p>
          <a:p>
            <a:pPr marL="126364" indent="-113664">
              <a:lnSpc>
                <a:spcPct val="100000"/>
              </a:lnSpc>
              <a:spcBef>
                <a:spcPts val="15"/>
              </a:spcBef>
              <a:buChar char="•"/>
              <a:tabLst>
                <a:tab pos="127000" algn="l"/>
              </a:tabLst>
            </a:pPr>
            <a:r>
              <a:rPr sz="1400" spc="-5" dirty="0">
                <a:solidFill>
                  <a:srgbClr val="3E3E3E"/>
                </a:solidFill>
                <a:latin typeface="Arial"/>
                <a:cs typeface="Arial"/>
              </a:rPr>
              <a:t>mL</a:t>
            </a:r>
            <a:endParaRPr sz="1400">
              <a:latin typeface="Arial"/>
              <a:cs typeface="Arial"/>
            </a:endParaRPr>
          </a:p>
        </p:txBody>
      </p:sp>
      <p:sp>
        <p:nvSpPr>
          <p:cNvPr id="9" name="object 9"/>
          <p:cNvSpPr/>
          <p:nvPr/>
        </p:nvSpPr>
        <p:spPr>
          <a:xfrm>
            <a:off x="5327903" y="4978146"/>
            <a:ext cx="3746753" cy="1510283"/>
          </a:xfrm>
          <a:prstGeom prst="rect">
            <a:avLst/>
          </a:prstGeom>
          <a:blipFill>
            <a:blip r:embed="rId4" cstate="print"/>
            <a:stretch>
              <a:fillRect/>
            </a:stretch>
          </a:blipFill>
        </p:spPr>
        <p:txBody>
          <a:bodyPr wrap="square" lIns="0" tIns="0" rIns="0" bIns="0" rtlCol="0"/>
          <a:lstStyle/>
          <a:p>
            <a:endParaRPr/>
          </a:p>
        </p:txBody>
      </p:sp>
      <p:sp>
        <p:nvSpPr>
          <p:cNvPr id="10" name="object 10"/>
          <p:cNvSpPr txBox="1"/>
          <p:nvPr/>
        </p:nvSpPr>
        <p:spPr>
          <a:xfrm>
            <a:off x="5500371" y="5366258"/>
            <a:ext cx="1162050" cy="678180"/>
          </a:xfrm>
          <a:prstGeom prst="rect">
            <a:avLst/>
          </a:prstGeom>
        </p:spPr>
        <p:txBody>
          <a:bodyPr vert="horz" wrap="square" lIns="0" tIns="62230" rIns="0" bIns="0" rtlCol="0">
            <a:spAutoFit/>
          </a:bodyPr>
          <a:lstStyle/>
          <a:p>
            <a:pPr marL="12700" marR="5080" indent="146050">
              <a:lnSpc>
                <a:spcPts val="2380"/>
              </a:lnSpc>
              <a:spcBef>
                <a:spcPts val="490"/>
              </a:spcBef>
            </a:pPr>
            <a:r>
              <a:rPr sz="2300" spc="-5" dirty="0">
                <a:solidFill>
                  <a:srgbClr val="3E3E3E"/>
                </a:solidFill>
                <a:latin typeface="Arial"/>
                <a:cs typeface="Arial"/>
              </a:rPr>
              <a:t>Unit </a:t>
            </a:r>
            <a:r>
              <a:rPr sz="2300" spc="-10" dirty="0">
                <a:solidFill>
                  <a:srgbClr val="3E3E3E"/>
                </a:solidFill>
                <a:latin typeface="Arial"/>
                <a:cs typeface="Arial"/>
              </a:rPr>
              <a:t>of  </a:t>
            </a:r>
            <a:r>
              <a:rPr sz="2300" spc="-5" dirty="0">
                <a:solidFill>
                  <a:srgbClr val="3E3E3E"/>
                </a:solidFill>
                <a:latin typeface="Arial"/>
                <a:cs typeface="Arial"/>
              </a:rPr>
              <a:t>Measure</a:t>
            </a:r>
            <a:endParaRPr sz="2300">
              <a:latin typeface="Arial"/>
              <a:cs typeface="Arial"/>
            </a:endParaRPr>
          </a:p>
        </p:txBody>
      </p:sp>
      <p:sp>
        <p:nvSpPr>
          <p:cNvPr id="11" name="object 11"/>
          <p:cNvSpPr/>
          <p:nvPr/>
        </p:nvSpPr>
        <p:spPr>
          <a:xfrm>
            <a:off x="5636541" y="2051303"/>
            <a:ext cx="3058428" cy="979932"/>
          </a:xfrm>
          <a:prstGeom prst="rect">
            <a:avLst/>
          </a:prstGeom>
          <a:blipFill>
            <a:blip r:embed="rId5" cstate="print"/>
            <a:stretch>
              <a:fillRect/>
            </a:stretch>
          </a:blipFill>
        </p:spPr>
        <p:txBody>
          <a:bodyPr wrap="square" lIns="0" tIns="0" rIns="0" bIns="0" rtlCol="0"/>
          <a:lstStyle/>
          <a:p>
            <a:endParaRPr/>
          </a:p>
        </p:txBody>
      </p:sp>
      <p:sp>
        <p:nvSpPr>
          <p:cNvPr id="12" name="object 12"/>
          <p:cNvSpPr txBox="1"/>
          <p:nvPr/>
        </p:nvSpPr>
        <p:spPr>
          <a:xfrm>
            <a:off x="7204962" y="6746009"/>
            <a:ext cx="1859914" cy="198755"/>
          </a:xfrm>
          <a:prstGeom prst="rect">
            <a:avLst/>
          </a:prstGeom>
        </p:spPr>
        <p:txBody>
          <a:bodyPr vert="horz" wrap="square" lIns="0" tIns="0" rIns="0" bIns="0" rtlCol="0">
            <a:spAutoFit/>
          </a:bodyPr>
          <a:lstStyle/>
          <a:p>
            <a:pPr marL="12700">
              <a:lnSpc>
                <a:spcPct val="100000"/>
              </a:lnSpc>
            </a:pPr>
            <a:r>
              <a:rPr sz="1200" dirty="0">
                <a:solidFill>
                  <a:srgbClr val="00A0AF"/>
                </a:solidFill>
                <a:latin typeface="Franklin Gothic Medium"/>
                <a:cs typeface="Franklin Gothic Medium"/>
              </a:rPr>
              <a:t>QMS </a:t>
            </a:r>
            <a:r>
              <a:rPr sz="1200" spc="-5" dirty="0">
                <a:solidFill>
                  <a:srgbClr val="00A0AF"/>
                </a:solidFill>
                <a:latin typeface="Franklin Gothic Medium"/>
                <a:cs typeface="Franklin Gothic Medium"/>
              </a:rPr>
              <a:t>Quick </a:t>
            </a:r>
            <a:r>
              <a:rPr sz="1200" dirty="0">
                <a:solidFill>
                  <a:srgbClr val="00A0AF"/>
                </a:solidFill>
                <a:latin typeface="Franklin Gothic Medium"/>
                <a:cs typeface="Franklin Gothic Medium"/>
              </a:rPr>
              <a:t>Learning</a:t>
            </a:r>
            <a:r>
              <a:rPr sz="1200" spc="-70" dirty="0">
                <a:solidFill>
                  <a:srgbClr val="00A0AF"/>
                </a:solidFill>
                <a:latin typeface="Franklin Gothic Medium"/>
                <a:cs typeface="Franklin Gothic Medium"/>
              </a:rPr>
              <a:t> </a:t>
            </a:r>
            <a:r>
              <a:rPr sz="1200" spc="-5" dirty="0">
                <a:solidFill>
                  <a:srgbClr val="00A0AF"/>
                </a:solidFill>
                <a:latin typeface="Franklin Gothic Medium"/>
                <a:cs typeface="Franklin Gothic Medium"/>
              </a:rPr>
              <a:t>Activity</a:t>
            </a:r>
            <a:endParaRPr sz="1200">
              <a:latin typeface="Franklin Gothic Medium"/>
              <a:cs typeface="Franklin Gothic Medium"/>
            </a:endParaRPr>
          </a:p>
        </p:txBody>
      </p:sp>
      <p:pic>
        <p:nvPicPr>
          <p:cNvPr id="13" name="Picture 12"/>
          <p:cNvPicPr>
            <a:picLocks noChangeAspect="1"/>
          </p:cNvPicPr>
          <p:nvPr/>
        </p:nvPicPr>
        <p:blipFill>
          <a:blip r:embed="rId6"/>
          <a:stretch>
            <a:fillRect/>
          </a:stretch>
        </p:blipFill>
        <p:spPr>
          <a:xfrm>
            <a:off x="3962400" y="6238576"/>
            <a:ext cx="917491" cy="955108"/>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8153400" y="5135117"/>
            <a:ext cx="932992" cy="1265682"/>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6593585" y="5113020"/>
            <a:ext cx="944854" cy="1287780"/>
          </a:xfrm>
          <a:prstGeom prst="rect">
            <a:avLst/>
          </a:prstGeom>
          <a:blipFill>
            <a:blip r:embed="rId4" cstate="print"/>
            <a:stretch>
              <a:fillRect/>
            </a:stretch>
          </a:blipFill>
        </p:spPr>
        <p:txBody>
          <a:bodyPr wrap="square" lIns="0" tIns="0" rIns="0" bIns="0" rtlCol="0"/>
          <a:lstStyle/>
          <a:p>
            <a:endParaRPr/>
          </a:p>
        </p:txBody>
      </p:sp>
      <p:sp>
        <p:nvSpPr>
          <p:cNvPr id="5" name="object 5"/>
          <p:cNvSpPr txBox="1">
            <a:spLocks noGrp="1"/>
          </p:cNvSpPr>
          <p:nvPr>
            <p:ph type="title"/>
          </p:nvPr>
        </p:nvSpPr>
        <p:spPr>
          <a:xfrm>
            <a:off x="901700" y="734060"/>
            <a:ext cx="4527550" cy="635635"/>
          </a:xfrm>
          <a:prstGeom prst="rect">
            <a:avLst/>
          </a:prstGeom>
        </p:spPr>
        <p:txBody>
          <a:bodyPr vert="horz" wrap="square" lIns="0" tIns="12700" rIns="0" bIns="0" rtlCol="0">
            <a:spAutoFit/>
          </a:bodyPr>
          <a:lstStyle/>
          <a:p>
            <a:pPr marL="12700">
              <a:lnSpc>
                <a:spcPct val="100000"/>
              </a:lnSpc>
              <a:spcBef>
                <a:spcPts val="100"/>
              </a:spcBef>
            </a:pPr>
            <a:r>
              <a:rPr spc="-5" dirty="0"/>
              <a:t>What else </a:t>
            </a:r>
            <a:r>
              <a:rPr dirty="0"/>
              <a:t>can I</a:t>
            </a:r>
            <a:r>
              <a:rPr spc="-114" dirty="0"/>
              <a:t> </a:t>
            </a:r>
            <a:r>
              <a:rPr dirty="0"/>
              <a:t>use?</a:t>
            </a:r>
          </a:p>
        </p:txBody>
      </p:sp>
      <p:sp>
        <p:nvSpPr>
          <p:cNvPr id="7" name="object 7"/>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6" name="object 6"/>
          <p:cNvSpPr txBox="1"/>
          <p:nvPr/>
        </p:nvSpPr>
        <p:spPr>
          <a:xfrm>
            <a:off x="993139" y="1665559"/>
            <a:ext cx="7917180" cy="3650615"/>
          </a:xfrm>
          <a:prstGeom prst="rect">
            <a:avLst/>
          </a:prstGeom>
        </p:spPr>
        <p:txBody>
          <a:bodyPr vert="horz" wrap="square" lIns="0" tIns="198120" rIns="0" bIns="0" rtlCol="0">
            <a:spAutoFit/>
          </a:bodyPr>
          <a:lstStyle/>
          <a:p>
            <a:pPr marL="354965" indent="-342265">
              <a:lnSpc>
                <a:spcPct val="100000"/>
              </a:lnSpc>
              <a:spcBef>
                <a:spcPts val="1560"/>
              </a:spcBef>
              <a:buChar char="•"/>
              <a:tabLst>
                <a:tab pos="354965" algn="l"/>
                <a:tab pos="355600" algn="l"/>
              </a:tabLst>
            </a:pPr>
            <a:r>
              <a:rPr sz="3200" spc="-5" dirty="0">
                <a:solidFill>
                  <a:srgbClr val="3E3E3E"/>
                </a:solidFill>
                <a:latin typeface="Arial"/>
                <a:cs typeface="Arial"/>
              </a:rPr>
              <a:t>Option #3: Use </a:t>
            </a:r>
            <a:r>
              <a:rPr sz="3200" spc="-10" dirty="0">
                <a:solidFill>
                  <a:srgbClr val="3E3E3E"/>
                </a:solidFill>
                <a:latin typeface="Arial"/>
                <a:cs typeface="Arial"/>
              </a:rPr>
              <a:t>Duplicate</a:t>
            </a:r>
            <a:r>
              <a:rPr sz="3200" spc="-20" dirty="0">
                <a:solidFill>
                  <a:srgbClr val="3E3E3E"/>
                </a:solidFill>
                <a:latin typeface="Arial"/>
                <a:cs typeface="Arial"/>
              </a:rPr>
              <a:t> </a:t>
            </a:r>
            <a:r>
              <a:rPr sz="3200" spc="-10" dirty="0">
                <a:solidFill>
                  <a:srgbClr val="3E3E3E"/>
                </a:solidFill>
                <a:latin typeface="Arial"/>
                <a:cs typeface="Arial"/>
              </a:rPr>
              <a:t>Data</a:t>
            </a:r>
            <a:endParaRPr sz="3200">
              <a:latin typeface="Arial"/>
              <a:cs typeface="Arial"/>
            </a:endParaRPr>
          </a:p>
          <a:p>
            <a:pPr marL="755650" marR="5080" lvl="1" indent="-285750">
              <a:lnSpc>
                <a:spcPct val="100000"/>
              </a:lnSpc>
              <a:spcBef>
                <a:spcPts val="1280"/>
              </a:spcBef>
              <a:buChar char="–"/>
              <a:tabLst>
                <a:tab pos="755650" algn="l"/>
              </a:tabLst>
            </a:pPr>
            <a:r>
              <a:rPr sz="2800" spc="-5" dirty="0">
                <a:solidFill>
                  <a:srgbClr val="3E3E3E"/>
                </a:solidFill>
                <a:latin typeface="Arial"/>
                <a:cs typeface="Arial"/>
              </a:rPr>
              <a:t>Use </a:t>
            </a:r>
            <a:r>
              <a:rPr sz="2800" b="1" dirty="0">
                <a:solidFill>
                  <a:srgbClr val="00A0AF"/>
                </a:solidFill>
                <a:latin typeface="Arial"/>
                <a:cs typeface="Arial"/>
              </a:rPr>
              <a:t>long term duplicate data </a:t>
            </a:r>
            <a:r>
              <a:rPr sz="2800" dirty="0">
                <a:solidFill>
                  <a:srgbClr val="3E3E3E"/>
                </a:solidFill>
                <a:latin typeface="Arial"/>
                <a:cs typeface="Arial"/>
              </a:rPr>
              <a:t>(should be  over the reporting limit) collected from routine  sample runs</a:t>
            </a:r>
            <a:endParaRPr sz="2800">
              <a:latin typeface="Arial"/>
              <a:cs typeface="Arial"/>
            </a:endParaRPr>
          </a:p>
          <a:p>
            <a:pPr marL="755650" marR="1172845" lvl="1" indent="-285750">
              <a:lnSpc>
                <a:spcPts val="3960"/>
              </a:lnSpc>
              <a:spcBef>
                <a:spcPts val="229"/>
              </a:spcBef>
              <a:buChar char="–"/>
              <a:tabLst>
                <a:tab pos="755650" algn="l"/>
              </a:tabLst>
            </a:pPr>
            <a:r>
              <a:rPr sz="2800" spc="-5" dirty="0">
                <a:solidFill>
                  <a:srgbClr val="3E3E3E"/>
                </a:solidFill>
                <a:latin typeface="Arial"/>
                <a:cs typeface="Arial"/>
              </a:rPr>
              <a:t>For </a:t>
            </a:r>
            <a:r>
              <a:rPr sz="2800" dirty="0">
                <a:solidFill>
                  <a:srgbClr val="3E3E3E"/>
                </a:solidFill>
                <a:latin typeface="Arial"/>
                <a:cs typeface="Arial"/>
              </a:rPr>
              <a:t>new test methods, use the  duplicate data collected in the</a:t>
            </a:r>
            <a:r>
              <a:rPr sz="2800" spc="-70" dirty="0">
                <a:solidFill>
                  <a:srgbClr val="3E3E3E"/>
                </a:solidFill>
                <a:latin typeface="Arial"/>
                <a:cs typeface="Arial"/>
              </a:rPr>
              <a:t> </a:t>
            </a:r>
            <a:r>
              <a:rPr sz="2800" dirty="0">
                <a:solidFill>
                  <a:srgbClr val="3E3E3E"/>
                </a:solidFill>
                <a:latin typeface="Arial"/>
                <a:cs typeface="Arial"/>
              </a:rPr>
              <a:t>method  validation/verification</a:t>
            </a:r>
            <a:r>
              <a:rPr sz="2800" spc="-5" dirty="0">
                <a:solidFill>
                  <a:srgbClr val="3E3E3E"/>
                </a:solidFill>
                <a:latin typeface="Arial"/>
                <a:cs typeface="Arial"/>
              </a:rPr>
              <a:t> </a:t>
            </a:r>
            <a:r>
              <a:rPr sz="2800" dirty="0">
                <a:solidFill>
                  <a:srgbClr val="3E3E3E"/>
                </a:solidFill>
                <a:latin typeface="Arial"/>
                <a:cs typeface="Arial"/>
              </a:rPr>
              <a:t>studies</a:t>
            </a:r>
            <a:endParaRPr sz="2800">
              <a:latin typeface="Arial"/>
              <a:cs typeface="Arial"/>
            </a:endParaRPr>
          </a:p>
        </p:txBody>
      </p:sp>
      <p:pic>
        <p:nvPicPr>
          <p:cNvPr id="8" name="Picture 7"/>
          <p:cNvPicPr>
            <a:picLocks noChangeAspect="1"/>
          </p:cNvPicPr>
          <p:nvPr/>
        </p:nvPicPr>
        <p:blipFill>
          <a:blip r:embed="rId5"/>
          <a:stretch>
            <a:fillRect/>
          </a:stretch>
        </p:blipFill>
        <p:spPr>
          <a:xfrm>
            <a:off x="3962400" y="6238576"/>
            <a:ext cx="917491" cy="955108"/>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1016000" y="735583"/>
            <a:ext cx="7608570" cy="574040"/>
          </a:xfrm>
          <a:prstGeom prst="rect">
            <a:avLst/>
          </a:prstGeom>
        </p:spPr>
        <p:txBody>
          <a:bodyPr vert="horz" wrap="square" lIns="0" tIns="12700" rIns="0" bIns="0" rtlCol="0">
            <a:spAutoFit/>
          </a:bodyPr>
          <a:lstStyle/>
          <a:p>
            <a:pPr marL="12700">
              <a:lnSpc>
                <a:spcPct val="100000"/>
              </a:lnSpc>
              <a:spcBef>
                <a:spcPts val="100"/>
              </a:spcBef>
            </a:pPr>
            <a:r>
              <a:rPr sz="3600" spc="-5" dirty="0"/>
              <a:t>When Sample </a:t>
            </a:r>
            <a:r>
              <a:rPr sz="3600" spc="-10" dirty="0"/>
              <a:t>Duplicates </a:t>
            </a:r>
            <a:r>
              <a:rPr sz="3600" dirty="0"/>
              <a:t>are</a:t>
            </a:r>
            <a:r>
              <a:rPr sz="3600" spc="-25" dirty="0"/>
              <a:t> </a:t>
            </a:r>
            <a:r>
              <a:rPr sz="3600" spc="-15" dirty="0"/>
              <a:t>Available</a:t>
            </a:r>
            <a:endParaRPr sz="3600"/>
          </a:p>
        </p:txBody>
      </p:sp>
      <p:sp>
        <p:nvSpPr>
          <p:cNvPr id="5" name="object 5"/>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4" name="object 4"/>
          <p:cNvSpPr txBox="1"/>
          <p:nvPr/>
        </p:nvSpPr>
        <p:spPr>
          <a:xfrm>
            <a:off x="993139" y="1851913"/>
            <a:ext cx="8025765" cy="3582035"/>
          </a:xfrm>
          <a:prstGeom prst="rect">
            <a:avLst/>
          </a:prstGeom>
        </p:spPr>
        <p:txBody>
          <a:bodyPr vert="horz" wrap="square" lIns="0" tIns="12700" rIns="0" bIns="0" rtlCol="0">
            <a:spAutoFit/>
          </a:bodyPr>
          <a:lstStyle/>
          <a:p>
            <a:pPr marL="12700" marR="5080">
              <a:lnSpc>
                <a:spcPct val="100000"/>
              </a:lnSpc>
              <a:spcBef>
                <a:spcPts val="100"/>
              </a:spcBef>
            </a:pPr>
            <a:r>
              <a:rPr sz="2800" dirty="0">
                <a:solidFill>
                  <a:srgbClr val="3E3E3E"/>
                </a:solidFill>
                <a:latin typeface="Arial"/>
                <a:cs typeface="Arial"/>
              </a:rPr>
              <a:t>For samples where duplicate analysis data is  available along with the LCS data, the calculation  is expanded to include the SD of the % recovery of  the LCS and the pooled relative standard deviation  (RSD) of the duplicate (LCSD) analysis data. </a:t>
            </a:r>
            <a:r>
              <a:rPr sz="2800" spc="-5" dirty="0">
                <a:solidFill>
                  <a:srgbClr val="3E3E3E"/>
                </a:solidFill>
                <a:latin typeface="Arial"/>
                <a:cs typeface="Arial"/>
              </a:rPr>
              <a:t>Use  </a:t>
            </a:r>
            <a:r>
              <a:rPr sz="2800" dirty="0">
                <a:solidFill>
                  <a:srgbClr val="3E3E3E"/>
                </a:solidFill>
                <a:latin typeface="Arial"/>
                <a:cs typeface="Arial"/>
              </a:rPr>
              <a:t>this</a:t>
            </a:r>
            <a:r>
              <a:rPr sz="2800" spc="-5" dirty="0">
                <a:solidFill>
                  <a:srgbClr val="3E3E3E"/>
                </a:solidFill>
                <a:latin typeface="Arial"/>
                <a:cs typeface="Arial"/>
              </a:rPr>
              <a:t> </a:t>
            </a:r>
            <a:r>
              <a:rPr sz="2800" dirty="0">
                <a:solidFill>
                  <a:srgbClr val="3E3E3E"/>
                </a:solidFill>
                <a:latin typeface="Arial"/>
                <a:cs typeface="Arial"/>
              </a:rPr>
              <a:t>formula:</a:t>
            </a:r>
            <a:endParaRPr sz="2800">
              <a:latin typeface="Arial"/>
              <a:cs typeface="Arial"/>
            </a:endParaRPr>
          </a:p>
          <a:p>
            <a:pPr>
              <a:lnSpc>
                <a:spcPct val="100000"/>
              </a:lnSpc>
              <a:spcBef>
                <a:spcPts val="25"/>
              </a:spcBef>
            </a:pPr>
            <a:endParaRPr sz="4500">
              <a:latin typeface="Times New Roman"/>
              <a:cs typeface="Times New Roman"/>
            </a:endParaRPr>
          </a:p>
          <a:p>
            <a:pPr marL="12700">
              <a:lnSpc>
                <a:spcPct val="100000"/>
              </a:lnSpc>
              <a:spcBef>
                <a:spcPts val="5"/>
              </a:spcBef>
            </a:pPr>
            <a:r>
              <a:rPr sz="2200" spc="-5" dirty="0">
                <a:solidFill>
                  <a:srgbClr val="3E3E3E"/>
                </a:solidFill>
                <a:latin typeface="Arial"/>
                <a:cs typeface="Arial"/>
              </a:rPr>
              <a:t>Combined Relative </a:t>
            </a:r>
            <a:r>
              <a:rPr sz="2200" dirty="0">
                <a:solidFill>
                  <a:srgbClr val="3E3E3E"/>
                </a:solidFill>
                <a:latin typeface="Arial"/>
                <a:cs typeface="Arial"/>
              </a:rPr>
              <a:t>Standard </a:t>
            </a:r>
            <a:r>
              <a:rPr sz="2200" spc="-5" dirty="0">
                <a:solidFill>
                  <a:srgbClr val="3E3E3E"/>
                </a:solidFill>
                <a:latin typeface="Arial"/>
                <a:cs typeface="Arial"/>
              </a:rPr>
              <a:t>Deviation </a:t>
            </a:r>
            <a:r>
              <a:rPr sz="2200" dirty="0">
                <a:solidFill>
                  <a:srgbClr val="3E3E3E"/>
                </a:solidFill>
                <a:latin typeface="Arial"/>
                <a:cs typeface="Arial"/>
              </a:rPr>
              <a:t>(SDc) = √ [SD1² +</a:t>
            </a:r>
            <a:r>
              <a:rPr sz="2200" spc="-45" dirty="0">
                <a:solidFill>
                  <a:srgbClr val="3E3E3E"/>
                </a:solidFill>
                <a:latin typeface="Arial"/>
                <a:cs typeface="Arial"/>
              </a:rPr>
              <a:t> </a:t>
            </a:r>
            <a:r>
              <a:rPr sz="2200" dirty="0">
                <a:solidFill>
                  <a:srgbClr val="3E3E3E"/>
                </a:solidFill>
                <a:latin typeface="Arial"/>
                <a:cs typeface="Arial"/>
              </a:rPr>
              <a:t>SD2²]</a:t>
            </a:r>
            <a:endParaRPr sz="2200">
              <a:latin typeface="Arial"/>
              <a:cs typeface="Arial"/>
            </a:endParaRPr>
          </a:p>
        </p:txBody>
      </p:sp>
      <p:pic>
        <p:nvPicPr>
          <p:cNvPr id="7" name="Picture 6"/>
          <p:cNvPicPr>
            <a:picLocks noChangeAspect="1"/>
          </p:cNvPicPr>
          <p:nvPr/>
        </p:nvPicPr>
        <p:blipFill>
          <a:blip r:embed="rId3"/>
          <a:stretch>
            <a:fillRect/>
          </a:stretch>
        </p:blipFill>
        <p:spPr>
          <a:xfrm>
            <a:off x="3962400" y="6238576"/>
            <a:ext cx="917491" cy="955108"/>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06017" y="6323838"/>
            <a:ext cx="965453" cy="66446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2461" y="734060"/>
            <a:ext cx="7189470" cy="635635"/>
          </a:xfrm>
          <a:prstGeom prst="rect">
            <a:avLst/>
          </a:prstGeom>
        </p:spPr>
        <p:txBody>
          <a:bodyPr vert="horz" wrap="square" lIns="0" tIns="12700" rIns="0" bIns="0" rtlCol="0">
            <a:spAutoFit/>
          </a:bodyPr>
          <a:lstStyle/>
          <a:p>
            <a:pPr marL="12700">
              <a:lnSpc>
                <a:spcPct val="100000"/>
              </a:lnSpc>
              <a:spcBef>
                <a:spcPts val="100"/>
              </a:spcBef>
            </a:pPr>
            <a:r>
              <a:rPr spc="-5" dirty="0"/>
              <a:t>Example </a:t>
            </a:r>
            <a:r>
              <a:rPr dirty="0"/>
              <a:t>Data - </a:t>
            </a:r>
            <a:r>
              <a:rPr spc="-20" dirty="0"/>
              <a:t>LCS </a:t>
            </a:r>
            <a:r>
              <a:rPr dirty="0"/>
              <a:t>and </a:t>
            </a:r>
            <a:r>
              <a:rPr spc="-20" dirty="0"/>
              <a:t>LCS</a:t>
            </a:r>
            <a:r>
              <a:rPr spc="-80" dirty="0"/>
              <a:t> </a:t>
            </a:r>
            <a:r>
              <a:rPr spc="-5" dirty="0"/>
              <a:t>true</a:t>
            </a:r>
          </a:p>
        </p:txBody>
      </p:sp>
      <p:sp>
        <p:nvSpPr>
          <p:cNvPr id="4" name="object 4"/>
          <p:cNvSpPr/>
          <p:nvPr/>
        </p:nvSpPr>
        <p:spPr>
          <a:xfrm>
            <a:off x="797264" y="1616201"/>
            <a:ext cx="4065819" cy="4460401"/>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914400" y="1752600"/>
            <a:ext cx="3810000" cy="4191000"/>
          </a:xfrm>
          <a:prstGeom prst="rect">
            <a:avLst/>
          </a:prstGeom>
          <a:blipFill>
            <a:blip r:embed="rId4" cstate="print"/>
            <a:stretch>
              <a:fillRect/>
            </a:stretch>
          </a:blipFill>
        </p:spPr>
        <p:txBody>
          <a:bodyPr wrap="square" lIns="0" tIns="0" rIns="0" bIns="0" rtlCol="0"/>
          <a:lstStyle/>
          <a:p>
            <a:endParaRPr/>
          </a:p>
        </p:txBody>
      </p:sp>
      <p:sp>
        <p:nvSpPr>
          <p:cNvPr id="6" name="object 6"/>
          <p:cNvSpPr txBox="1"/>
          <p:nvPr/>
        </p:nvSpPr>
        <p:spPr>
          <a:xfrm>
            <a:off x="5184902" y="1473962"/>
            <a:ext cx="3862704" cy="4712970"/>
          </a:xfrm>
          <a:prstGeom prst="rect">
            <a:avLst/>
          </a:prstGeom>
        </p:spPr>
        <p:txBody>
          <a:bodyPr vert="horz" wrap="square" lIns="0" tIns="12065" rIns="0" bIns="0" rtlCol="0">
            <a:spAutoFit/>
          </a:bodyPr>
          <a:lstStyle/>
          <a:p>
            <a:pPr marL="355600" marR="24765" indent="-342900">
              <a:lnSpc>
                <a:spcPct val="100000"/>
              </a:lnSpc>
              <a:spcBef>
                <a:spcPts val="95"/>
              </a:spcBef>
              <a:buChar char="•"/>
              <a:tabLst>
                <a:tab pos="354965" algn="l"/>
                <a:tab pos="355600" algn="l"/>
              </a:tabLst>
            </a:pPr>
            <a:r>
              <a:rPr sz="2600" spc="-5" dirty="0">
                <a:solidFill>
                  <a:srgbClr val="3E3E3E"/>
                </a:solidFill>
                <a:latin typeface="Arial"/>
                <a:cs typeface="Arial"/>
              </a:rPr>
              <a:t>First, figure % recovery  using the LCS value vs.  true value (also written  </a:t>
            </a:r>
            <a:r>
              <a:rPr sz="2600" spc="-10" dirty="0">
                <a:solidFill>
                  <a:srgbClr val="3E3E3E"/>
                </a:solidFill>
                <a:latin typeface="Arial"/>
                <a:cs typeface="Arial"/>
              </a:rPr>
              <a:t>as):</a:t>
            </a:r>
            <a:endParaRPr sz="2600">
              <a:latin typeface="Arial"/>
              <a:cs typeface="Arial"/>
            </a:endParaRPr>
          </a:p>
          <a:p>
            <a:pPr marL="755650" marR="486409" lvl="1" indent="-285750">
              <a:lnSpc>
                <a:spcPct val="100000"/>
              </a:lnSpc>
              <a:spcBef>
                <a:spcPts val="1145"/>
              </a:spcBef>
              <a:buChar char="–"/>
              <a:tabLst>
                <a:tab pos="755015" algn="l"/>
                <a:tab pos="755650" algn="l"/>
              </a:tabLst>
            </a:pPr>
            <a:r>
              <a:rPr sz="2200" spc="-5" dirty="0">
                <a:solidFill>
                  <a:srgbClr val="3E3E3E"/>
                </a:solidFill>
                <a:latin typeface="Arial"/>
                <a:cs typeface="Arial"/>
              </a:rPr>
              <a:t>(LCS divided by LCS  </a:t>
            </a:r>
            <a:r>
              <a:rPr sz="2200" dirty="0">
                <a:solidFill>
                  <a:srgbClr val="3E3E3E"/>
                </a:solidFill>
                <a:latin typeface="Arial"/>
                <a:cs typeface="Arial"/>
              </a:rPr>
              <a:t>true value times</a:t>
            </a:r>
            <a:r>
              <a:rPr sz="2200" spc="-85" dirty="0">
                <a:solidFill>
                  <a:srgbClr val="3E3E3E"/>
                </a:solidFill>
                <a:latin typeface="Arial"/>
                <a:cs typeface="Arial"/>
              </a:rPr>
              <a:t> </a:t>
            </a:r>
            <a:r>
              <a:rPr sz="2200" spc="-5" dirty="0">
                <a:solidFill>
                  <a:srgbClr val="3E3E3E"/>
                </a:solidFill>
                <a:latin typeface="Arial"/>
                <a:cs typeface="Arial"/>
              </a:rPr>
              <a:t>100)</a:t>
            </a:r>
            <a:endParaRPr sz="2200">
              <a:latin typeface="Arial"/>
              <a:cs typeface="Arial"/>
            </a:endParaRPr>
          </a:p>
          <a:p>
            <a:pPr marL="1155065" lvl="2" indent="-227965">
              <a:lnSpc>
                <a:spcPct val="100000"/>
              </a:lnSpc>
              <a:spcBef>
                <a:spcPts val="1065"/>
              </a:spcBef>
              <a:buChar char="•"/>
              <a:tabLst>
                <a:tab pos="1155065" algn="l"/>
                <a:tab pos="1155700" algn="l"/>
              </a:tabLst>
            </a:pPr>
            <a:r>
              <a:rPr sz="1900" spc="-5" dirty="0">
                <a:solidFill>
                  <a:srgbClr val="3E3E3E"/>
                </a:solidFill>
                <a:latin typeface="Arial"/>
                <a:cs typeface="Arial"/>
              </a:rPr>
              <a:t>(LCS/LCS </a:t>
            </a:r>
            <a:r>
              <a:rPr sz="1900" dirty="0">
                <a:solidFill>
                  <a:srgbClr val="3E3E3E"/>
                </a:solidFill>
                <a:latin typeface="Arial"/>
                <a:cs typeface="Arial"/>
              </a:rPr>
              <a:t>true) x</a:t>
            </a:r>
            <a:r>
              <a:rPr sz="1900" spc="-25" dirty="0">
                <a:solidFill>
                  <a:srgbClr val="3E3E3E"/>
                </a:solidFill>
                <a:latin typeface="Arial"/>
                <a:cs typeface="Arial"/>
              </a:rPr>
              <a:t> </a:t>
            </a:r>
            <a:r>
              <a:rPr sz="1900" spc="-5" dirty="0">
                <a:solidFill>
                  <a:srgbClr val="3E3E3E"/>
                </a:solidFill>
                <a:latin typeface="Arial"/>
                <a:cs typeface="Arial"/>
              </a:rPr>
              <a:t>100</a:t>
            </a:r>
            <a:endParaRPr sz="1900">
              <a:latin typeface="Arial"/>
              <a:cs typeface="Arial"/>
            </a:endParaRPr>
          </a:p>
          <a:p>
            <a:pPr marL="755650" marR="5080" lvl="1" indent="-285750">
              <a:lnSpc>
                <a:spcPct val="100000"/>
              </a:lnSpc>
              <a:spcBef>
                <a:spcPts val="1120"/>
              </a:spcBef>
              <a:buChar char="–"/>
              <a:tabLst>
                <a:tab pos="755015" algn="l"/>
                <a:tab pos="755650" algn="l"/>
              </a:tabLst>
            </a:pPr>
            <a:r>
              <a:rPr sz="2200" dirty="0">
                <a:solidFill>
                  <a:srgbClr val="3E3E3E"/>
                </a:solidFill>
                <a:latin typeface="Arial"/>
                <a:cs typeface="Arial"/>
              </a:rPr>
              <a:t>Using the first value</a:t>
            </a:r>
            <a:r>
              <a:rPr sz="2200" spc="-85" dirty="0">
                <a:solidFill>
                  <a:srgbClr val="3E3E3E"/>
                </a:solidFill>
                <a:latin typeface="Arial"/>
                <a:cs typeface="Arial"/>
              </a:rPr>
              <a:t> </a:t>
            </a:r>
            <a:r>
              <a:rPr sz="2200" dirty="0">
                <a:solidFill>
                  <a:srgbClr val="3E3E3E"/>
                </a:solidFill>
                <a:latin typeface="Arial"/>
                <a:cs typeface="Arial"/>
              </a:rPr>
              <a:t>from  the table to the </a:t>
            </a:r>
            <a:r>
              <a:rPr sz="2200" spc="-5" dirty="0">
                <a:solidFill>
                  <a:srgbClr val="3E3E3E"/>
                </a:solidFill>
                <a:latin typeface="Arial"/>
                <a:cs typeface="Arial"/>
              </a:rPr>
              <a:t>left, </a:t>
            </a:r>
            <a:r>
              <a:rPr sz="2200" dirty="0">
                <a:solidFill>
                  <a:srgbClr val="3E3E3E"/>
                </a:solidFill>
                <a:latin typeface="Arial"/>
                <a:cs typeface="Arial"/>
              </a:rPr>
              <a:t>you  can figure %</a:t>
            </a:r>
            <a:r>
              <a:rPr sz="2200" spc="-30" dirty="0">
                <a:solidFill>
                  <a:srgbClr val="3E3E3E"/>
                </a:solidFill>
                <a:latin typeface="Arial"/>
                <a:cs typeface="Arial"/>
              </a:rPr>
              <a:t> </a:t>
            </a:r>
            <a:r>
              <a:rPr sz="2200" spc="-25" dirty="0">
                <a:solidFill>
                  <a:srgbClr val="3E3E3E"/>
                </a:solidFill>
                <a:latin typeface="Arial"/>
                <a:cs typeface="Arial"/>
              </a:rPr>
              <a:t>Recovery.</a:t>
            </a:r>
            <a:endParaRPr sz="2200">
              <a:latin typeface="Arial"/>
              <a:cs typeface="Arial"/>
            </a:endParaRPr>
          </a:p>
          <a:p>
            <a:pPr marL="1155065" lvl="2" indent="-227965">
              <a:lnSpc>
                <a:spcPct val="100000"/>
              </a:lnSpc>
              <a:spcBef>
                <a:spcPts val="1060"/>
              </a:spcBef>
              <a:buChar char="•"/>
              <a:tabLst>
                <a:tab pos="1155065" algn="l"/>
                <a:tab pos="1155700" algn="l"/>
              </a:tabLst>
            </a:pPr>
            <a:r>
              <a:rPr sz="1900" spc="-5" dirty="0">
                <a:solidFill>
                  <a:srgbClr val="3E3E3E"/>
                </a:solidFill>
                <a:latin typeface="Arial"/>
                <a:cs typeface="Arial"/>
              </a:rPr>
              <a:t>(0.4190/0.4490) </a:t>
            </a:r>
            <a:r>
              <a:rPr sz="1900" dirty="0">
                <a:solidFill>
                  <a:srgbClr val="3E3E3E"/>
                </a:solidFill>
                <a:latin typeface="Arial"/>
                <a:cs typeface="Arial"/>
              </a:rPr>
              <a:t>x </a:t>
            </a:r>
            <a:r>
              <a:rPr sz="1900" spc="-5" dirty="0">
                <a:solidFill>
                  <a:srgbClr val="3E3E3E"/>
                </a:solidFill>
                <a:latin typeface="Arial"/>
                <a:cs typeface="Arial"/>
              </a:rPr>
              <a:t>100</a:t>
            </a:r>
            <a:r>
              <a:rPr sz="1900" spc="5" dirty="0">
                <a:solidFill>
                  <a:srgbClr val="3E3E3E"/>
                </a:solidFill>
                <a:latin typeface="Arial"/>
                <a:cs typeface="Arial"/>
              </a:rPr>
              <a:t> </a:t>
            </a:r>
            <a:r>
              <a:rPr sz="1900" dirty="0">
                <a:solidFill>
                  <a:srgbClr val="3E3E3E"/>
                </a:solidFill>
                <a:latin typeface="Arial"/>
                <a:cs typeface="Arial"/>
              </a:rPr>
              <a:t>=</a:t>
            </a:r>
            <a:endParaRPr sz="1900">
              <a:latin typeface="Arial"/>
              <a:cs typeface="Arial"/>
            </a:endParaRPr>
          </a:p>
          <a:p>
            <a:pPr marL="1155700">
              <a:lnSpc>
                <a:spcPct val="100000"/>
              </a:lnSpc>
            </a:pPr>
            <a:r>
              <a:rPr sz="1900" spc="-5" dirty="0">
                <a:solidFill>
                  <a:srgbClr val="3E3E3E"/>
                </a:solidFill>
                <a:latin typeface="Arial"/>
                <a:cs typeface="Arial"/>
              </a:rPr>
              <a:t>93.32</a:t>
            </a:r>
            <a:r>
              <a:rPr sz="1900" spc="10" dirty="0">
                <a:solidFill>
                  <a:srgbClr val="3E3E3E"/>
                </a:solidFill>
                <a:latin typeface="Arial"/>
                <a:cs typeface="Arial"/>
              </a:rPr>
              <a:t> </a:t>
            </a:r>
            <a:r>
              <a:rPr sz="1900" dirty="0">
                <a:solidFill>
                  <a:srgbClr val="3E3E3E"/>
                </a:solidFill>
                <a:latin typeface="Arial"/>
                <a:cs typeface="Arial"/>
              </a:rPr>
              <a:t>%</a:t>
            </a:r>
            <a:endParaRPr sz="1900">
              <a:latin typeface="Arial"/>
              <a:cs typeface="Arial"/>
            </a:endParaRPr>
          </a:p>
        </p:txBody>
      </p:sp>
      <p:sp>
        <p:nvSpPr>
          <p:cNvPr id="7" name="object 7"/>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9" name="Picture 8"/>
          <p:cNvPicPr>
            <a:picLocks noChangeAspect="1"/>
          </p:cNvPicPr>
          <p:nvPr/>
        </p:nvPicPr>
        <p:blipFill>
          <a:blip r:embed="rId5"/>
          <a:stretch>
            <a:fillRect/>
          </a:stretch>
        </p:blipFill>
        <p:spPr>
          <a:xfrm>
            <a:off x="3962400" y="6238576"/>
            <a:ext cx="917491" cy="955108"/>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457200" y="457200"/>
            <a:ext cx="9144000" cy="6858000"/>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2010917" y="6429755"/>
            <a:ext cx="1796072" cy="552450"/>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947159" y="6192773"/>
            <a:ext cx="921258" cy="921258"/>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906017" y="6323838"/>
            <a:ext cx="965453" cy="664463"/>
          </a:xfrm>
          <a:prstGeom prst="rect">
            <a:avLst/>
          </a:prstGeom>
          <a:blipFill>
            <a:blip r:embed="rId5" cstate="print"/>
            <a:stretch>
              <a:fillRect/>
            </a:stretch>
          </a:blipFill>
        </p:spPr>
        <p:txBody>
          <a:bodyPr wrap="square" lIns="0" tIns="0" rIns="0" bIns="0" rtlCol="0"/>
          <a:lstStyle/>
          <a:p>
            <a:endParaRPr/>
          </a:p>
        </p:txBody>
      </p:sp>
      <p:sp>
        <p:nvSpPr>
          <p:cNvPr id="6" name="object 6"/>
          <p:cNvSpPr/>
          <p:nvPr/>
        </p:nvSpPr>
        <p:spPr>
          <a:xfrm>
            <a:off x="6354317" y="1341881"/>
            <a:ext cx="3072383" cy="1368552"/>
          </a:xfrm>
          <a:prstGeom prst="rect">
            <a:avLst/>
          </a:prstGeom>
          <a:blipFill>
            <a:blip r:embed="rId6" cstate="print"/>
            <a:stretch>
              <a:fillRect/>
            </a:stretch>
          </a:blipFill>
        </p:spPr>
        <p:txBody>
          <a:bodyPr wrap="square" lIns="0" tIns="0" rIns="0" bIns="0" rtlCol="0"/>
          <a:lstStyle/>
          <a:p>
            <a:endParaRPr/>
          </a:p>
        </p:txBody>
      </p:sp>
      <p:sp>
        <p:nvSpPr>
          <p:cNvPr id="7" name="object 7"/>
          <p:cNvSpPr txBox="1">
            <a:spLocks noGrp="1"/>
          </p:cNvSpPr>
          <p:nvPr>
            <p:ph type="title"/>
          </p:nvPr>
        </p:nvSpPr>
        <p:spPr>
          <a:prstGeom prst="rect">
            <a:avLst/>
          </a:prstGeom>
        </p:spPr>
        <p:txBody>
          <a:bodyPr vert="horz" wrap="square" lIns="0" tIns="12700" rIns="0" bIns="0" rtlCol="0">
            <a:spAutoFit/>
          </a:bodyPr>
          <a:lstStyle/>
          <a:p>
            <a:pPr marL="13335" marR="5080">
              <a:lnSpc>
                <a:spcPct val="100000"/>
              </a:lnSpc>
              <a:spcBef>
                <a:spcPts val="100"/>
              </a:spcBef>
            </a:pPr>
            <a:r>
              <a:rPr sz="3600" spc="-10" dirty="0"/>
              <a:t>Calculate </a:t>
            </a:r>
            <a:r>
              <a:rPr sz="3600" spc="-5" dirty="0"/>
              <a:t>the SD1 </a:t>
            </a:r>
            <a:r>
              <a:rPr sz="3600" dirty="0"/>
              <a:t>using </a:t>
            </a:r>
            <a:r>
              <a:rPr sz="3600" spc="-20" dirty="0"/>
              <a:t>LCS </a:t>
            </a:r>
            <a:r>
              <a:rPr sz="3600" dirty="0"/>
              <a:t>and </a:t>
            </a:r>
            <a:r>
              <a:rPr sz="3600" spc="-20" dirty="0"/>
              <a:t>LCSD  </a:t>
            </a:r>
            <a:r>
              <a:rPr sz="3600" spc="-10" dirty="0"/>
              <a:t>from </a:t>
            </a:r>
            <a:r>
              <a:rPr sz="3600" spc="-5" dirty="0"/>
              <a:t>laboratory</a:t>
            </a:r>
            <a:r>
              <a:rPr sz="3600" spc="-15" dirty="0"/>
              <a:t> </a:t>
            </a:r>
            <a:r>
              <a:rPr sz="3600" dirty="0"/>
              <a:t>data</a:t>
            </a:r>
            <a:endParaRPr sz="3600"/>
          </a:p>
        </p:txBody>
      </p:sp>
      <p:sp>
        <p:nvSpPr>
          <p:cNvPr id="9" name="object 9"/>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8" name="object 8"/>
          <p:cNvSpPr txBox="1"/>
          <p:nvPr/>
        </p:nvSpPr>
        <p:spPr>
          <a:xfrm>
            <a:off x="993902" y="2636090"/>
            <a:ext cx="7374890" cy="3168650"/>
          </a:xfrm>
          <a:prstGeom prst="rect">
            <a:avLst/>
          </a:prstGeom>
        </p:spPr>
        <p:txBody>
          <a:bodyPr vert="horz" wrap="square" lIns="0" tIns="7620" rIns="0" bIns="0" rtlCol="0">
            <a:spAutoFit/>
          </a:bodyPr>
          <a:lstStyle/>
          <a:p>
            <a:pPr marL="12700" marR="263525">
              <a:lnSpc>
                <a:spcPct val="121100"/>
              </a:lnSpc>
              <a:spcBef>
                <a:spcPts val="60"/>
              </a:spcBef>
            </a:pPr>
            <a:r>
              <a:rPr sz="2200" dirty="0">
                <a:solidFill>
                  <a:srgbClr val="3E3E3E"/>
                </a:solidFill>
                <a:latin typeface="Arial"/>
                <a:cs typeface="Arial"/>
              </a:rPr>
              <a:t>(See the </a:t>
            </a:r>
            <a:r>
              <a:rPr sz="2200" spc="-5" dirty="0">
                <a:solidFill>
                  <a:srgbClr val="3E3E3E"/>
                </a:solidFill>
                <a:latin typeface="Arial"/>
                <a:cs typeface="Arial"/>
              </a:rPr>
              <a:t>previous </a:t>
            </a:r>
            <a:r>
              <a:rPr sz="2200" dirty="0">
                <a:solidFill>
                  <a:srgbClr val="3E3E3E"/>
                </a:solidFill>
                <a:latin typeface="Arial"/>
                <a:cs typeface="Arial"/>
              </a:rPr>
              <a:t>slide-bottom right </a:t>
            </a:r>
            <a:r>
              <a:rPr sz="2200" spc="-5" dirty="0">
                <a:solidFill>
                  <a:srgbClr val="3E3E3E"/>
                </a:solidFill>
                <a:latin typeface="Arial"/>
                <a:cs typeface="Arial"/>
              </a:rPr>
              <a:t>of </a:t>
            </a:r>
            <a:r>
              <a:rPr sz="2200" dirty="0">
                <a:solidFill>
                  <a:srgbClr val="3E3E3E"/>
                </a:solidFill>
                <a:latin typeface="Arial"/>
                <a:cs typeface="Arial"/>
              </a:rPr>
              <a:t>table—and </a:t>
            </a:r>
            <a:r>
              <a:rPr sz="2200" spc="-5" dirty="0">
                <a:solidFill>
                  <a:srgbClr val="3E3E3E"/>
                </a:solidFill>
                <a:latin typeface="Arial"/>
                <a:cs typeface="Arial"/>
              </a:rPr>
              <a:t>above)  </a:t>
            </a:r>
            <a:r>
              <a:rPr sz="2500" spc="-10" dirty="0">
                <a:solidFill>
                  <a:srgbClr val="3E3E3E"/>
                </a:solidFill>
                <a:latin typeface="Arial"/>
                <a:cs typeface="Arial"/>
              </a:rPr>
              <a:t>Average </a:t>
            </a:r>
            <a:r>
              <a:rPr sz="2500" dirty="0">
                <a:solidFill>
                  <a:srgbClr val="3E3E3E"/>
                </a:solidFill>
                <a:latin typeface="Arial"/>
                <a:cs typeface="Arial"/>
              </a:rPr>
              <a:t>the </a:t>
            </a:r>
            <a:r>
              <a:rPr sz="2500" spc="-5" dirty="0">
                <a:solidFill>
                  <a:srgbClr val="3E3E3E"/>
                </a:solidFill>
                <a:latin typeface="Arial"/>
                <a:cs typeface="Arial"/>
              </a:rPr>
              <a:t>30 point </a:t>
            </a:r>
            <a:r>
              <a:rPr sz="2500" dirty="0">
                <a:solidFill>
                  <a:srgbClr val="3E3E3E"/>
                </a:solidFill>
                <a:latin typeface="Arial"/>
                <a:cs typeface="Arial"/>
              </a:rPr>
              <a:t>mean % recovery = 99.87  </a:t>
            </a:r>
            <a:r>
              <a:rPr sz="2500" spc="-5" dirty="0">
                <a:solidFill>
                  <a:srgbClr val="3E3E3E"/>
                </a:solidFill>
                <a:latin typeface="Arial"/>
                <a:cs typeface="Arial"/>
              </a:rPr>
              <a:t>Calculate </a:t>
            </a:r>
            <a:r>
              <a:rPr sz="2500" dirty="0">
                <a:solidFill>
                  <a:srgbClr val="3E3E3E"/>
                </a:solidFill>
                <a:latin typeface="Arial"/>
                <a:cs typeface="Arial"/>
              </a:rPr>
              <a:t>the </a:t>
            </a:r>
            <a:r>
              <a:rPr sz="2500" spc="-5" dirty="0">
                <a:solidFill>
                  <a:srgbClr val="3E3E3E"/>
                </a:solidFill>
                <a:latin typeface="Arial"/>
                <a:cs typeface="Arial"/>
              </a:rPr>
              <a:t>SD of LCS </a:t>
            </a:r>
            <a:r>
              <a:rPr sz="2500" dirty="0">
                <a:solidFill>
                  <a:srgbClr val="3E3E3E"/>
                </a:solidFill>
                <a:latin typeface="Arial"/>
                <a:cs typeface="Arial"/>
              </a:rPr>
              <a:t>% </a:t>
            </a:r>
            <a:r>
              <a:rPr sz="2500" spc="-5" dirty="0">
                <a:solidFill>
                  <a:srgbClr val="3E3E3E"/>
                </a:solidFill>
                <a:latin typeface="Arial"/>
                <a:cs typeface="Arial"/>
              </a:rPr>
              <a:t>recoveries </a:t>
            </a:r>
            <a:r>
              <a:rPr sz="2500" dirty="0">
                <a:solidFill>
                  <a:srgbClr val="3E3E3E"/>
                </a:solidFill>
                <a:latin typeface="Arial"/>
                <a:cs typeface="Arial"/>
              </a:rPr>
              <a:t>=</a:t>
            </a:r>
            <a:r>
              <a:rPr sz="2500" spc="-35" dirty="0">
                <a:solidFill>
                  <a:srgbClr val="3E3E3E"/>
                </a:solidFill>
                <a:latin typeface="Arial"/>
                <a:cs typeface="Arial"/>
              </a:rPr>
              <a:t> </a:t>
            </a:r>
            <a:r>
              <a:rPr sz="2500" spc="-5" dirty="0">
                <a:solidFill>
                  <a:srgbClr val="3E3E3E"/>
                </a:solidFill>
                <a:latin typeface="Arial"/>
                <a:cs typeface="Arial"/>
              </a:rPr>
              <a:t>3.78</a:t>
            </a:r>
            <a:endParaRPr sz="2500">
              <a:latin typeface="Arial"/>
              <a:cs typeface="Arial"/>
            </a:endParaRPr>
          </a:p>
          <a:p>
            <a:pPr marL="12700" marR="280670">
              <a:lnSpc>
                <a:spcPct val="80000"/>
              </a:lnSpc>
              <a:spcBef>
                <a:spcPts val="1200"/>
              </a:spcBef>
            </a:pPr>
            <a:r>
              <a:rPr sz="2500" spc="-5" dirty="0">
                <a:solidFill>
                  <a:srgbClr val="3E3E3E"/>
                </a:solidFill>
                <a:latin typeface="Arial"/>
                <a:cs typeface="Arial"/>
              </a:rPr>
              <a:t>Calculate the %CV (also known in this example as  </a:t>
            </a:r>
            <a:r>
              <a:rPr sz="2500" dirty="0">
                <a:solidFill>
                  <a:srgbClr val="3E3E3E"/>
                </a:solidFill>
                <a:latin typeface="Arial"/>
                <a:cs typeface="Arial"/>
              </a:rPr>
              <a:t>SD1)</a:t>
            </a:r>
            <a:endParaRPr sz="2500">
              <a:latin typeface="Arial"/>
              <a:cs typeface="Arial"/>
            </a:endParaRPr>
          </a:p>
          <a:p>
            <a:pPr marL="12700" marR="5080">
              <a:lnSpc>
                <a:spcPct val="80000"/>
              </a:lnSpc>
              <a:spcBef>
                <a:spcPts val="1200"/>
              </a:spcBef>
              <a:buChar char="•"/>
              <a:tabLst>
                <a:tab pos="354965" algn="l"/>
                <a:tab pos="355600" algn="l"/>
              </a:tabLst>
            </a:pPr>
            <a:r>
              <a:rPr sz="2500" dirty="0">
                <a:solidFill>
                  <a:srgbClr val="3E3E3E"/>
                </a:solidFill>
                <a:latin typeface="Arial"/>
                <a:cs typeface="Arial"/>
              </a:rPr>
              <a:t>SD1 = [(SD </a:t>
            </a:r>
            <a:r>
              <a:rPr sz="2500" spc="-5" dirty="0">
                <a:solidFill>
                  <a:srgbClr val="3E3E3E"/>
                </a:solidFill>
                <a:latin typeface="Arial"/>
                <a:cs typeface="Arial"/>
              </a:rPr>
              <a:t>of </a:t>
            </a:r>
            <a:r>
              <a:rPr sz="2500" dirty="0">
                <a:solidFill>
                  <a:srgbClr val="3E3E3E"/>
                </a:solidFill>
                <a:latin typeface="Arial"/>
                <a:cs typeface="Arial"/>
              </a:rPr>
              <a:t>mean % recovery) </a:t>
            </a:r>
            <a:r>
              <a:rPr sz="2500" spc="-5" dirty="0">
                <a:solidFill>
                  <a:srgbClr val="3E3E3E"/>
                </a:solidFill>
                <a:latin typeface="Arial"/>
                <a:cs typeface="Arial"/>
              </a:rPr>
              <a:t>divided </a:t>
            </a:r>
            <a:r>
              <a:rPr sz="2500" dirty="0">
                <a:solidFill>
                  <a:srgbClr val="3E3E3E"/>
                </a:solidFill>
                <a:latin typeface="Arial"/>
                <a:cs typeface="Arial"/>
              </a:rPr>
              <a:t>by (the  mean % recovery)] times </a:t>
            </a:r>
            <a:r>
              <a:rPr sz="2500" spc="-5" dirty="0">
                <a:solidFill>
                  <a:srgbClr val="3E3E3E"/>
                </a:solidFill>
                <a:latin typeface="Arial"/>
                <a:cs typeface="Arial"/>
              </a:rPr>
              <a:t>100 </a:t>
            </a:r>
            <a:r>
              <a:rPr sz="2500" dirty="0">
                <a:solidFill>
                  <a:srgbClr val="3E3E3E"/>
                </a:solidFill>
                <a:latin typeface="Arial"/>
                <a:cs typeface="Arial"/>
              </a:rPr>
              <a:t>= (3.78/99.87) x </a:t>
            </a:r>
            <a:r>
              <a:rPr sz="2500" spc="-5" dirty="0">
                <a:solidFill>
                  <a:srgbClr val="3E3E3E"/>
                </a:solidFill>
                <a:latin typeface="Arial"/>
                <a:cs typeface="Arial"/>
              </a:rPr>
              <a:t>100 </a:t>
            </a:r>
            <a:r>
              <a:rPr sz="2500" dirty="0">
                <a:solidFill>
                  <a:srgbClr val="3E3E3E"/>
                </a:solidFill>
                <a:latin typeface="Arial"/>
                <a:cs typeface="Arial"/>
              </a:rPr>
              <a:t>=  3.79</a:t>
            </a:r>
            <a:endParaRPr sz="2500">
              <a:latin typeface="Arial"/>
              <a:cs typeface="Arial"/>
            </a:endParaRPr>
          </a:p>
        </p:txBody>
      </p:sp>
      <p:pic>
        <p:nvPicPr>
          <p:cNvPr id="11" name="Picture 10"/>
          <p:cNvPicPr>
            <a:picLocks noChangeAspect="1"/>
          </p:cNvPicPr>
          <p:nvPr/>
        </p:nvPicPr>
        <p:blipFill>
          <a:blip r:embed="rId7"/>
          <a:stretch>
            <a:fillRect/>
          </a:stretch>
        </p:blipFill>
        <p:spPr>
          <a:xfrm>
            <a:off x="3962400" y="6238576"/>
            <a:ext cx="917491" cy="955108"/>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02461" y="740156"/>
            <a:ext cx="5961380" cy="668020"/>
          </a:xfrm>
          <a:prstGeom prst="rect">
            <a:avLst/>
          </a:prstGeom>
        </p:spPr>
        <p:txBody>
          <a:bodyPr vert="horz" wrap="square" lIns="0" tIns="12700" rIns="0" bIns="0" rtlCol="0">
            <a:spAutoFit/>
          </a:bodyPr>
          <a:lstStyle/>
          <a:p>
            <a:pPr marL="12700">
              <a:lnSpc>
                <a:spcPct val="100000"/>
              </a:lnSpc>
              <a:spcBef>
                <a:spcPts val="100"/>
              </a:spcBef>
            </a:pPr>
            <a:r>
              <a:rPr sz="2400" dirty="0"/>
              <a:t>Use </a:t>
            </a:r>
            <a:r>
              <a:rPr sz="2400" spc="-5" dirty="0"/>
              <a:t>the Sample Duplicate </a:t>
            </a:r>
            <a:r>
              <a:rPr sz="2400" spc="-30" dirty="0"/>
              <a:t>Table </a:t>
            </a:r>
            <a:r>
              <a:rPr sz="2400" spc="-25" dirty="0"/>
              <a:t>to </a:t>
            </a:r>
            <a:r>
              <a:rPr sz="2400" spc="-5" dirty="0"/>
              <a:t>figure</a:t>
            </a:r>
            <a:r>
              <a:rPr sz="2400" spc="30" dirty="0"/>
              <a:t> </a:t>
            </a:r>
            <a:r>
              <a:rPr sz="2400" spc="-5" dirty="0"/>
              <a:t>SD2</a:t>
            </a:r>
            <a:endParaRPr sz="2400"/>
          </a:p>
          <a:p>
            <a:pPr marL="12700">
              <a:lnSpc>
                <a:spcPct val="100000"/>
              </a:lnSpc>
              <a:spcBef>
                <a:spcPts val="15"/>
              </a:spcBef>
            </a:pPr>
            <a:r>
              <a:rPr sz="1800" spc="-10" dirty="0">
                <a:solidFill>
                  <a:srgbClr val="FF0000"/>
                </a:solidFill>
              </a:rPr>
              <a:t>[Note: </a:t>
            </a:r>
            <a:r>
              <a:rPr sz="1800" spc="-5" dirty="0">
                <a:solidFill>
                  <a:srgbClr val="FF0000"/>
                </a:solidFill>
              </a:rPr>
              <a:t>table has only </a:t>
            </a:r>
            <a:r>
              <a:rPr sz="1800" dirty="0">
                <a:solidFill>
                  <a:srgbClr val="FF0000"/>
                </a:solidFill>
              </a:rPr>
              <a:t>partial amounts </a:t>
            </a:r>
            <a:r>
              <a:rPr sz="1800" spc="-10" dirty="0">
                <a:solidFill>
                  <a:srgbClr val="FF0000"/>
                </a:solidFill>
              </a:rPr>
              <a:t>listed.]</a:t>
            </a:r>
            <a:endParaRPr sz="1800"/>
          </a:p>
        </p:txBody>
      </p:sp>
      <p:sp>
        <p:nvSpPr>
          <p:cNvPr id="4" name="object 4"/>
          <p:cNvSpPr txBox="1"/>
          <p:nvPr/>
        </p:nvSpPr>
        <p:spPr>
          <a:xfrm>
            <a:off x="7217662" y="6758709"/>
            <a:ext cx="911225" cy="173355"/>
          </a:xfrm>
          <a:prstGeom prst="rect">
            <a:avLst/>
          </a:prstGeom>
        </p:spPr>
        <p:txBody>
          <a:bodyPr vert="horz" wrap="square" lIns="0" tIns="0" rIns="0" bIns="0" rtlCol="0">
            <a:spAutoFit/>
          </a:bodyPr>
          <a:lstStyle/>
          <a:p>
            <a:pPr>
              <a:lnSpc>
                <a:spcPts val="1340"/>
              </a:lnSpc>
            </a:pPr>
            <a:r>
              <a:rPr sz="1200" dirty="0">
                <a:solidFill>
                  <a:srgbClr val="00A0AF"/>
                </a:solidFill>
                <a:latin typeface="Franklin Gothic Medium"/>
                <a:cs typeface="Franklin Gothic Medium"/>
              </a:rPr>
              <a:t>QMS </a:t>
            </a:r>
            <a:r>
              <a:rPr sz="1200" spc="-5" dirty="0">
                <a:solidFill>
                  <a:srgbClr val="00A0AF"/>
                </a:solidFill>
                <a:latin typeface="Franklin Gothic Medium"/>
                <a:cs typeface="Franklin Gothic Medium"/>
              </a:rPr>
              <a:t>Quick</a:t>
            </a:r>
            <a:r>
              <a:rPr sz="1200" spc="-85" dirty="0">
                <a:solidFill>
                  <a:srgbClr val="00A0AF"/>
                </a:solidFill>
                <a:latin typeface="Franklin Gothic Medium"/>
                <a:cs typeface="Franklin Gothic Medium"/>
              </a:rPr>
              <a:t> </a:t>
            </a:r>
            <a:r>
              <a:rPr sz="1200" dirty="0">
                <a:solidFill>
                  <a:srgbClr val="00A0AF"/>
                </a:solidFill>
                <a:latin typeface="Franklin Gothic Medium"/>
                <a:cs typeface="Franklin Gothic Medium"/>
              </a:rPr>
              <a:t>Le</a:t>
            </a:r>
            <a:endParaRPr sz="1200">
              <a:latin typeface="Franklin Gothic Medium"/>
              <a:cs typeface="Franklin Gothic Medium"/>
            </a:endParaRPr>
          </a:p>
        </p:txBody>
      </p:sp>
      <p:sp>
        <p:nvSpPr>
          <p:cNvPr id="5" name="object 5"/>
          <p:cNvSpPr txBox="1"/>
          <p:nvPr/>
        </p:nvSpPr>
        <p:spPr>
          <a:xfrm>
            <a:off x="8115783" y="6746009"/>
            <a:ext cx="948690" cy="198755"/>
          </a:xfrm>
          <a:prstGeom prst="rect">
            <a:avLst/>
          </a:prstGeom>
        </p:spPr>
        <p:txBody>
          <a:bodyPr vert="horz" wrap="square" lIns="0" tIns="0" rIns="0" bIns="0" rtlCol="0">
            <a:spAutoFit/>
          </a:bodyPr>
          <a:lstStyle/>
          <a:p>
            <a:pPr marL="12700">
              <a:lnSpc>
                <a:spcPct val="100000"/>
              </a:lnSpc>
            </a:pPr>
            <a:r>
              <a:rPr sz="1200" dirty="0">
                <a:solidFill>
                  <a:srgbClr val="00A0AF"/>
                </a:solidFill>
                <a:latin typeface="Franklin Gothic Medium"/>
                <a:cs typeface="Franklin Gothic Medium"/>
              </a:rPr>
              <a:t>arning</a:t>
            </a:r>
            <a:r>
              <a:rPr sz="1200" spc="-70" dirty="0">
                <a:solidFill>
                  <a:srgbClr val="00A0AF"/>
                </a:solidFill>
                <a:latin typeface="Franklin Gothic Medium"/>
                <a:cs typeface="Franklin Gothic Medium"/>
              </a:rPr>
              <a:t> </a:t>
            </a:r>
            <a:r>
              <a:rPr sz="1200" spc="-5" dirty="0">
                <a:solidFill>
                  <a:srgbClr val="00A0AF"/>
                </a:solidFill>
                <a:latin typeface="Franklin Gothic Medium"/>
                <a:cs typeface="Franklin Gothic Medium"/>
              </a:rPr>
              <a:t>Activity</a:t>
            </a:r>
            <a:endParaRPr sz="1200">
              <a:latin typeface="Franklin Gothic Medium"/>
              <a:cs typeface="Franklin Gothic Medium"/>
            </a:endParaRPr>
          </a:p>
        </p:txBody>
      </p:sp>
      <p:pic>
        <p:nvPicPr>
          <p:cNvPr id="7" name="Picture 6"/>
          <p:cNvPicPr>
            <a:picLocks noChangeAspect="1"/>
          </p:cNvPicPr>
          <p:nvPr/>
        </p:nvPicPr>
        <p:blipFill>
          <a:blip r:embed="rId2"/>
          <a:stretch>
            <a:fillRect/>
          </a:stretch>
        </p:blipFill>
        <p:spPr>
          <a:xfrm>
            <a:off x="3962400" y="6238576"/>
            <a:ext cx="917491" cy="955108"/>
          </a:xfrm>
          <a:prstGeom prst="rect">
            <a:avLst/>
          </a:prstGeom>
        </p:spPr>
      </p:pic>
      <p:sp>
        <p:nvSpPr>
          <p:cNvPr id="3" name="object 3"/>
          <p:cNvSpPr/>
          <p:nvPr/>
        </p:nvSpPr>
        <p:spPr>
          <a:xfrm>
            <a:off x="1454658" y="1341882"/>
            <a:ext cx="6691883" cy="5529071"/>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06017" y="6323838"/>
            <a:ext cx="965453" cy="664463"/>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473201" y="1424939"/>
            <a:ext cx="4589315" cy="4751906"/>
          </a:xfrm>
          <a:prstGeom prst="rect">
            <a:avLst/>
          </a:prstGeom>
          <a:blipFill>
            <a:blip r:embed="rId3"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902461" y="738631"/>
            <a:ext cx="8001634" cy="452755"/>
          </a:xfrm>
          <a:prstGeom prst="rect">
            <a:avLst/>
          </a:prstGeom>
        </p:spPr>
        <p:txBody>
          <a:bodyPr vert="horz" wrap="square" lIns="0" tIns="12700" rIns="0" bIns="0" rtlCol="0">
            <a:spAutoFit/>
          </a:bodyPr>
          <a:lstStyle/>
          <a:p>
            <a:pPr marL="12700">
              <a:lnSpc>
                <a:spcPct val="100000"/>
              </a:lnSpc>
              <a:spcBef>
                <a:spcPts val="100"/>
              </a:spcBef>
            </a:pPr>
            <a:r>
              <a:rPr sz="2800" spc="-10" dirty="0"/>
              <a:t>Calculate </a:t>
            </a:r>
            <a:r>
              <a:rPr sz="2800" spc="-5" dirty="0"/>
              <a:t>SD2 </a:t>
            </a:r>
            <a:r>
              <a:rPr sz="2800" dirty="0"/>
              <a:t>using </a:t>
            </a:r>
            <a:r>
              <a:rPr sz="2800" spc="-5" dirty="0"/>
              <a:t>samples </a:t>
            </a:r>
            <a:r>
              <a:rPr sz="2800" dirty="0"/>
              <a:t>and </a:t>
            </a:r>
            <a:r>
              <a:rPr sz="2800" spc="-5" dirty="0"/>
              <a:t>sample</a:t>
            </a:r>
            <a:r>
              <a:rPr sz="2800" spc="-45" dirty="0"/>
              <a:t> </a:t>
            </a:r>
            <a:r>
              <a:rPr sz="2800" spc="-5" dirty="0"/>
              <a:t>duplicates</a:t>
            </a:r>
            <a:endParaRPr sz="2800"/>
          </a:p>
        </p:txBody>
      </p:sp>
      <p:sp>
        <p:nvSpPr>
          <p:cNvPr id="6" name="object 6"/>
          <p:cNvSpPr txBox="1"/>
          <p:nvPr/>
        </p:nvSpPr>
        <p:spPr>
          <a:xfrm>
            <a:off x="7204962" y="6746009"/>
            <a:ext cx="1859914" cy="397510"/>
          </a:xfrm>
          <a:prstGeom prst="rect">
            <a:avLst/>
          </a:prstGeom>
        </p:spPr>
        <p:txBody>
          <a:bodyPr vert="horz" wrap="square" lIns="0" tIns="0" rIns="0" bIns="0" rtlCol="0">
            <a:spAutoFit/>
          </a:bodyPr>
          <a:lstStyle/>
          <a:p>
            <a:pPr marL="12700">
              <a:lnSpc>
                <a:spcPct val="100000"/>
              </a:lnSpc>
            </a:pPr>
            <a:r>
              <a:rPr sz="1200" dirty="0">
                <a:solidFill>
                  <a:srgbClr val="00A0AF"/>
                </a:solidFill>
                <a:latin typeface="Franklin Gothic Medium"/>
                <a:cs typeface="Franklin Gothic Medium"/>
              </a:rPr>
              <a:t>QMS </a:t>
            </a:r>
            <a:r>
              <a:rPr sz="1200" spc="-5" dirty="0">
                <a:solidFill>
                  <a:srgbClr val="00A0AF"/>
                </a:solidFill>
                <a:latin typeface="Franklin Gothic Medium"/>
                <a:cs typeface="Franklin Gothic Medium"/>
              </a:rPr>
              <a:t>Quick </a:t>
            </a:r>
            <a:r>
              <a:rPr sz="1200" dirty="0">
                <a:solidFill>
                  <a:srgbClr val="00A0AF"/>
                </a:solidFill>
                <a:latin typeface="Franklin Gothic Medium"/>
                <a:cs typeface="Franklin Gothic Medium"/>
              </a:rPr>
              <a:t>Learning</a:t>
            </a:r>
            <a:r>
              <a:rPr sz="1200" spc="-70" dirty="0">
                <a:solidFill>
                  <a:srgbClr val="00A0AF"/>
                </a:solidFill>
                <a:latin typeface="Franklin Gothic Medium"/>
                <a:cs typeface="Franklin Gothic Medium"/>
              </a:rPr>
              <a:t> </a:t>
            </a:r>
            <a:r>
              <a:rPr sz="1200" spc="-5" dirty="0">
                <a:solidFill>
                  <a:srgbClr val="00A0AF"/>
                </a:solidFill>
                <a:latin typeface="Franklin Gothic Medium"/>
                <a:cs typeface="Franklin Gothic Medium"/>
              </a:rPr>
              <a:t>Activity</a:t>
            </a:r>
            <a:endParaRPr sz="1200">
              <a:latin typeface="Franklin Gothic Medium"/>
              <a:cs typeface="Franklin Gothic Medium"/>
            </a:endParaRPr>
          </a:p>
        </p:txBody>
      </p:sp>
      <p:sp>
        <p:nvSpPr>
          <p:cNvPr id="5" name="object 5"/>
          <p:cNvSpPr txBox="1"/>
          <p:nvPr/>
        </p:nvSpPr>
        <p:spPr>
          <a:xfrm>
            <a:off x="5026405" y="1475485"/>
            <a:ext cx="4391660" cy="4904105"/>
          </a:xfrm>
          <a:prstGeom prst="rect">
            <a:avLst/>
          </a:prstGeom>
        </p:spPr>
        <p:txBody>
          <a:bodyPr vert="horz" wrap="square" lIns="0" tIns="88900" rIns="0" bIns="0" rtlCol="0">
            <a:spAutoFit/>
          </a:bodyPr>
          <a:lstStyle/>
          <a:p>
            <a:pPr marL="354965" indent="-342265">
              <a:lnSpc>
                <a:spcPct val="100000"/>
              </a:lnSpc>
              <a:spcBef>
                <a:spcPts val="700"/>
              </a:spcBef>
              <a:buChar char="•"/>
              <a:tabLst>
                <a:tab pos="354965" algn="l"/>
                <a:tab pos="355600" algn="l"/>
              </a:tabLst>
            </a:pPr>
            <a:r>
              <a:rPr sz="2400" dirty="0">
                <a:solidFill>
                  <a:srgbClr val="3E3E3E"/>
                </a:solidFill>
                <a:latin typeface="Arial"/>
                <a:cs typeface="Arial"/>
              </a:rPr>
              <a:t>S1 = </a:t>
            </a:r>
            <a:r>
              <a:rPr sz="2400" spc="-5" dirty="0">
                <a:solidFill>
                  <a:srgbClr val="3E3E3E"/>
                </a:solidFill>
                <a:latin typeface="Arial"/>
                <a:cs typeface="Arial"/>
              </a:rPr>
              <a:t>sample</a:t>
            </a:r>
            <a:r>
              <a:rPr sz="2400" spc="-10" dirty="0">
                <a:solidFill>
                  <a:srgbClr val="3E3E3E"/>
                </a:solidFill>
                <a:latin typeface="Arial"/>
                <a:cs typeface="Arial"/>
              </a:rPr>
              <a:t> </a:t>
            </a:r>
            <a:r>
              <a:rPr sz="2400" spc="-5" dirty="0">
                <a:solidFill>
                  <a:srgbClr val="3E3E3E"/>
                </a:solidFill>
                <a:latin typeface="Arial"/>
                <a:cs typeface="Arial"/>
              </a:rPr>
              <a:t>result</a:t>
            </a:r>
            <a:endParaRPr sz="2400">
              <a:latin typeface="Arial"/>
              <a:cs typeface="Arial"/>
            </a:endParaRPr>
          </a:p>
          <a:p>
            <a:pPr marL="354965" indent="-342265">
              <a:lnSpc>
                <a:spcPct val="100000"/>
              </a:lnSpc>
              <a:spcBef>
                <a:spcPts val="600"/>
              </a:spcBef>
              <a:buChar char="•"/>
              <a:tabLst>
                <a:tab pos="354965" algn="l"/>
                <a:tab pos="355600" algn="l"/>
              </a:tabLst>
            </a:pPr>
            <a:r>
              <a:rPr sz="2400" dirty="0">
                <a:solidFill>
                  <a:srgbClr val="3E3E3E"/>
                </a:solidFill>
                <a:latin typeface="Arial"/>
                <a:cs typeface="Arial"/>
              </a:rPr>
              <a:t>S2 = </a:t>
            </a:r>
            <a:r>
              <a:rPr sz="2400" spc="-5" dirty="0">
                <a:solidFill>
                  <a:srgbClr val="3E3E3E"/>
                </a:solidFill>
                <a:latin typeface="Arial"/>
                <a:cs typeface="Arial"/>
              </a:rPr>
              <a:t>duplicate</a:t>
            </a:r>
            <a:r>
              <a:rPr sz="2400" spc="-10" dirty="0">
                <a:solidFill>
                  <a:srgbClr val="3E3E3E"/>
                </a:solidFill>
                <a:latin typeface="Arial"/>
                <a:cs typeface="Arial"/>
              </a:rPr>
              <a:t> </a:t>
            </a:r>
            <a:r>
              <a:rPr sz="2400" spc="-5" dirty="0">
                <a:solidFill>
                  <a:srgbClr val="3E3E3E"/>
                </a:solidFill>
                <a:latin typeface="Arial"/>
                <a:cs typeface="Arial"/>
              </a:rPr>
              <a:t>result</a:t>
            </a:r>
            <a:endParaRPr sz="2400">
              <a:latin typeface="Arial"/>
              <a:cs typeface="Arial"/>
            </a:endParaRPr>
          </a:p>
          <a:p>
            <a:pPr marL="755015" marR="91440" lvl="1" indent="-285115">
              <a:lnSpc>
                <a:spcPts val="1920"/>
              </a:lnSpc>
              <a:spcBef>
                <a:spcPts val="1075"/>
              </a:spcBef>
              <a:buChar char="–"/>
              <a:tabLst>
                <a:tab pos="755015" algn="l"/>
                <a:tab pos="755650" algn="l"/>
              </a:tabLst>
            </a:pPr>
            <a:r>
              <a:rPr sz="2000" spc="-10" dirty="0">
                <a:solidFill>
                  <a:srgbClr val="3E3E3E"/>
                </a:solidFill>
                <a:latin typeface="Arial"/>
                <a:cs typeface="Arial"/>
              </a:rPr>
              <a:t>Average </a:t>
            </a:r>
            <a:r>
              <a:rPr sz="2000" spc="-5" dirty="0">
                <a:solidFill>
                  <a:srgbClr val="3E3E3E"/>
                </a:solidFill>
                <a:latin typeface="Arial"/>
                <a:cs typeface="Arial"/>
              </a:rPr>
              <a:t>each </a:t>
            </a:r>
            <a:r>
              <a:rPr sz="2000" spc="-10" dirty="0">
                <a:solidFill>
                  <a:srgbClr val="3E3E3E"/>
                </a:solidFill>
                <a:latin typeface="Arial"/>
                <a:cs typeface="Arial"/>
              </a:rPr>
              <a:t>duplicate </a:t>
            </a:r>
            <a:r>
              <a:rPr sz="2000" spc="-5" dirty="0">
                <a:solidFill>
                  <a:srgbClr val="3E3E3E"/>
                </a:solidFill>
                <a:latin typeface="Arial"/>
                <a:cs typeface="Arial"/>
              </a:rPr>
              <a:t>(Col. </a:t>
            </a:r>
            <a:r>
              <a:rPr sz="2000" spc="-10" dirty="0">
                <a:solidFill>
                  <a:srgbClr val="3E3E3E"/>
                </a:solidFill>
                <a:latin typeface="Arial"/>
                <a:cs typeface="Arial"/>
              </a:rPr>
              <a:t>3:  ave)</a:t>
            </a:r>
            <a:endParaRPr sz="2000">
              <a:latin typeface="Arial"/>
              <a:cs typeface="Arial"/>
            </a:endParaRPr>
          </a:p>
          <a:p>
            <a:pPr marL="755015" marR="300355" lvl="1" indent="-285115">
              <a:lnSpc>
                <a:spcPts val="1920"/>
              </a:lnSpc>
              <a:spcBef>
                <a:spcPts val="1080"/>
              </a:spcBef>
              <a:buChar char="–"/>
              <a:tabLst>
                <a:tab pos="755015" algn="l"/>
                <a:tab pos="755650" algn="l"/>
              </a:tabLst>
            </a:pPr>
            <a:r>
              <a:rPr sz="2000" spc="-5" dirty="0">
                <a:solidFill>
                  <a:srgbClr val="3E3E3E"/>
                </a:solidFill>
                <a:latin typeface="Arial"/>
                <a:cs typeface="Arial"/>
              </a:rPr>
              <a:t>Find the SD of each </a:t>
            </a:r>
            <a:r>
              <a:rPr sz="2000" spc="-10" dirty="0">
                <a:solidFill>
                  <a:srgbClr val="3E3E3E"/>
                </a:solidFill>
                <a:latin typeface="Arial"/>
                <a:cs typeface="Arial"/>
              </a:rPr>
              <a:t>duplicate  </a:t>
            </a:r>
            <a:r>
              <a:rPr sz="2000" spc="-5" dirty="0">
                <a:solidFill>
                  <a:srgbClr val="3E3E3E"/>
                </a:solidFill>
                <a:latin typeface="Arial"/>
                <a:cs typeface="Arial"/>
              </a:rPr>
              <a:t>(col. 4:</a:t>
            </a:r>
            <a:r>
              <a:rPr sz="2000" spc="-15" dirty="0">
                <a:solidFill>
                  <a:srgbClr val="3E3E3E"/>
                </a:solidFill>
                <a:latin typeface="Arial"/>
                <a:cs typeface="Arial"/>
              </a:rPr>
              <a:t> </a:t>
            </a:r>
            <a:r>
              <a:rPr sz="2000" spc="-10" dirty="0">
                <a:solidFill>
                  <a:srgbClr val="3E3E3E"/>
                </a:solidFill>
                <a:latin typeface="Arial"/>
                <a:cs typeface="Arial"/>
              </a:rPr>
              <a:t>SD)</a:t>
            </a:r>
            <a:endParaRPr sz="2000">
              <a:latin typeface="Arial"/>
              <a:cs typeface="Arial"/>
            </a:endParaRPr>
          </a:p>
          <a:p>
            <a:pPr marL="755015" marR="5080" lvl="1" indent="-285115">
              <a:lnSpc>
                <a:spcPts val="1920"/>
              </a:lnSpc>
              <a:spcBef>
                <a:spcPts val="1080"/>
              </a:spcBef>
              <a:buChar char="–"/>
              <a:tabLst>
                <a:tab pos="755015" algn="l"/>
                <a:tab pos="755650" algn="l"/>
              </a:tabLst>
            </a:pPr>
            <a:r>
              <a:rPr sz="2000" spc="-5" dirty="0">
                <a:solidFill>
                  <a:srgbClr val="3E3E3E"/>
                </a:solidFill>
                <a:latin typeface="Arial"/>
                <a:cs typeface="Arial"/>
              </a:rPr>
              <a:t>Find the %CV (col. 5: </a:t>
            </a:r>
            <a:r>
              <a:rPr sz="2000" spc="-10" dirty="0">
                <a:solidFill>
                  <a:srgbClr val="3E3E3E"/>
                </a:solidFill>
                <a:latin typeface="Arial"/>
                <a:cs typeface="Arial"/>
              </a:rPr>
              <a:t>%CV) [SD  divided </a:t>
            </a:r>
            <a:r>
              <a:rPr sz="2000" spc="-5" dirty="0">
                <a:solidFill>
                  <a:srgbClr val="3E3E3E"/>
                </a:solidFill>
                <a:latin typeface="Arial"/>
                <a:cs typeface="Arial"/>
              </a:rPr>
              <a:t>by the </a:t>
            </a:r>
            <a:r>
              <a:rPr sz="2000" spc="-10" dirty="0">
                <a:solidFill>
                  <a:srgbClr val="3E3E3E"/>
                </a:solidFill>
                <a:latin typeface="Arial"/>
                <a:cs typeface="Arial"/>
              </a:rPr>
              <a:t>average] </a:t>
            </a:r>
            <a:r>
              <a:rPr sz="2000" spc="-5" dirty="0">
                <a:solidFill>
                  <a:srgbClr val="3E3E3E"/>
                </a:solidFill>
                <a:latin typeface="Arial"/>
                <a:cs typeface="Arial"/>
              </a:rPr>
              <a:t>times  </a:t>
            </a:r>
            <a:r>
              <a:rPr sz="2000" spc="-10" dirty="0">
                <a:solidFill>
                  <a:srgbClr val="3E3E3E"/>
                </a:solidFill>
                <a:latin typeface="Arial"/>
                <a:cs typeface="Arial"/>
              </a:rPr>
              <a:t>100</a:t>
            </a:r>
            <a:endParaRPr sz="2000">
              <a:latin typeface="Arial"/>
              <a:cs typeface="Arial"/>
            </a:endParaRPr>
          </a:p>
          <a:p>
            <a:pPr marL="755015" lvl="1" indent="-285115">
              <a:lnSpc>
                <a:spcPct val="100000"/>
              </a:lnSpc>
              <a:spcBef>
                <a:spcPts val="615"/>
              </a:spcBef>
              <a:buChar char="–"/>
              <a:tabLst>
                <a:tab pos="755015" algn="l"/>
                <a:tab pos="755650" algn="l"/>
              </a:tabLst>
            </a:pPr>
            <a:r>
              <a:rPr sz="2000" spc="-5" dirty="0">
                <a:solidFill>
                  <a:srgbClr val="3E3E3E"/>
                </a:solidFill>
                <a:latin typeface="Arial"/>
                <a:cs typeface="Arial"/>
              </a:rPr>
              <a:t>Col. 6: CV = SD/ave</a:t>
            </a:r>
            <a:endParaRPr sz="2000">
              <a:latin typeface="Arial"/>
              <a:cs typeface="Arial"/>
            </a:endParaRPr>
          </a:p>
          <a:p>
            <a:pPr marL="755015" marR="554355" lvl="1" indent="-285115">
              <a:lnSpc>
                <a:spcPts val="1920"/>
              </a:lnSpc>
              <a:spcBef>
                <a:spcPts val="1065"/>
              </a:spcBef>
              <a:buChar char="–"/>
              <a:tabLst>
                <a:tab pos="755015" algn="l"/>
                <a:tab pos="755650" algn="l"/>
              </a:tabLst>
            </a:pPr>
            <a:r>
              <a:rPr sz="2000" spc="-5" dirty="0">
                <a:solidFill>
                  <a:srgbClr val="3E3E3E"/>
                </a:solidFill>
                <a:latin typeface="Arial"/>
                <a:cs typeface="Arial"/>
              </a:rPr>
              <a:t>Col. 7: CV squared </a:t>
            </a:r>
            <a:r>
              <a:rPr sz="2000" spc="-10" dirty="0">
                <a:solidFill>
                  <a:srgbClr val="3E3E3E"/>
                </a:solidFill>
                <a:latin typeface="Arial"/>
                <a:cs typeface="Arial"/>
              </a:rPr>
              <a:t>(square  </a:t>
            </a:r>
            <a:r>
              <a:rPr sz="2000" spc="-5" dirty="0">
                <a:solidFill>
                  <a:srgbClr val="3E3E3E"/>
                </a:solidFill>
                <a:latin typeface="Arial"/>
                <a:cs typeface="Arial"/>
              </a:rPr>
              <a:t>each</a:t>
            </a:r>
            <a:r>
              <a:rPr sz="2000" spc="-10" dirty="0">
                <a:solidFill>
                  <a:srgbClr val="3E3E3E"/>
                </a:solidFill>
                <a:latin typeface="Arial"/>
                <a:cs typeface="Arial"/>
              </a:rPr>
              <a:t> CV)</a:t>
            </a:r>
            <a:endParaRPr sz="2000">
              <a:latin typeface="Arial"/>
              <a:cs typeface="Arial"/>
            </a:endParaRPr>
          </a:p>
          <a:p>
            <a:pPr marL="755015" marR="314960" lvl="1" indent="-285115">
              <a:lnSpc>
                <a:spcPts val="1920"/>
              </a:lnSpc>
              <a:spcBef>
                <a:spcPts val="1080"/>
              </a:spcBef>
              <a:buChar char="–"/>
              <a:tabLst>
                <a:tab pos="755015" algn="l"/>
                <a:tab pos="755650" algn="l"/>
              </a:tabLst>
            </a:pPr>
            <a:r>
              <a:rPr sz="2000" spc="-5" dirty="0">
                <a:solidFill>
                  <a:srgbClr val="3E3E3E"/>
                </a:solidFill>
                <a:latin typeface="Arial"/>
                <a:cs typeface="Arial"/>
              </a:rPr>
              <a:t>Last </a:t>
            </a:r>
            <a:r>
              <a:rPr sz="2000" spc="-10" dirty="0">
                <a:solidFill>
                  <a:srgbClr val="3E3E3E"/>
                </a:solidFill>
                <a:latin typeface="Arial"/>
                <a:cs typeface="Arial"/>
              </a:rPr>
              <a:t>column </a:t>
            </a:r>
            <a:r>
              <a:rPr sz="2000" spc="-5" dirty="0">
                <a:solidFill>
                  <a:srgbClr val="3E3E3E"/>
                </a:solidFill>
                <a:latin typeface="Arial"/>
                <a:cs typeface="Arial"/>
              </a:rPr>
              <a:t>of CV squared </a:t>
            </a:r>
            <a:r>
              <a:rPr sz="2000" spc="-10" dirty="0">
                <a:solidFill>
                  <a:srgbClr val="3E3E3E"/>
                </a:solidFill>
                <a:latin typeface="Arial"/>
                <a:cs typeface="Arial"/>
              </a:rPr>
              <a:t>is  </a:t>
            </a:r>
            <a:r>
              <a:rPr sz="2000" spc="-5" dirty="0">
                <a:solidFill>
                  <a:srgbClr val="3E3E3E"/>
                </a:solidFill>
                <a:latin typeface="Arial"/>
                <a:cs typeface="Arial"/>
              </a:rPr>
              <a:t>copied over </a:t>
            </a:r>
            <a:r>
              <a:rPr sz="2000" spc="-10" dirty="0">
                <a:solidFill>
                  <a:srgbClr val="3E3E3E"/>
                </a:solidFill>
                <a:latin typeface="Arial"/>
                <a:cs typeface="Arial"/>
              </a:rPr>
              <a:t>without </a:t>
            </a:r>
            <a:r>
              <a:rPr sz="2000" spc="-5" dirty="0">
                <a:solidFill>
                  <a:srgbClr val="3E3E3E"/>
                </a:solidFill>
                <a:latin typeface="Arial"/>
                <a:cs typeface="Arial"/>
              </a:rPr>
              <a:t>formula  (value only)</a:t>
            </a:r>
            <a:endParaRPr sz="2000">
              <a:latin typeface="Arial"/>
              <a:cs typeface="Arial"/>
            </a:endParaRPr>
          </a:p>
        </p:txBody>
      </p:sp>
      <p:pic>
        <p:nvPicPr>
          <p:cNvPr id="8" name="Picture 7"/>
          <p:cNvPicPr>
            <a:picLocks noChangeAspect="1"/>
          </p:cNvPicPr>
          <p:nvPr/>
        </p:nvPicPr>
        <p:blipFill>
          <a:blip r:embed="rId4"/>
          <a:stretch>
            <a:fillRect/>
          </a:stretch>
        </p:blipFill>
        <p:spPr>
          <a:xfrm>
            <a:off x="3962400" y="6238576"/>
            <a:ext cx="917491" cy="955108"/>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06017" y="6323838"/>
            <a:ext cx="965453" cy="66446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2461" y="734060"/>
            <a:ext cx="4811395" cy="635635"/>
          </a:xfrm>
          <a:prstGeom prst="rect">
            <a:avLst/>
          </a:prstGeom>
        </p:spPr>
        <p:txBody>
          <a:bodyPr vert="horz" wrap="square" lIns="0" tIns="12700" rIns="0" bIns="0" rtlCol="0">
            <a:spAutoFit/>
          </a:bodyPr>
          <a:lstStyle/>
          <a:p>
            <a:pPr marL="12700">
              <a:lnSpc>
                <a:spcPct val="100000"/>
              </a:lnSpc>
              <a:spcBef>
                <a:spcPts val="100"/>
              </a:spcBef>
            </a:pPr>
            <a:r>
              <a:rPr spc="-10" dirty="0"/>
              <a:t>Calculate </a:t>
            </a:r>
            <a:r>
              <a:rPr spc="-5" dirty="0"/>
              <a:t>SD2,</a:t>
            </a:r>
            <a:r>
              <a:rPr spc="-55" dirty="0"/>
              <a:t> </a:t>
            </a:r>
            <a:r>
              <a:rPr dirty="0"/>
              <a:t>cont’d.</a:t>
            </a:r>
          </a:p>
        </p:txBody>
      </p:sp>
      <p:sp>
        <p:nvSpPr>
          <p:cNvPr id="4" name="object 4"/>
          <p:cNvSpPr txBox="1"/>
          <p:nvPr/>
        </p:nvSpPr>
        <p:spPr>
          <a:xfrm>
            <a:off x="993886" y="1721153"/>
            <a:ext cx="7912734" cy="3964304"/>
          </a:xfrm>
          <a:prstGeom prst="rect">
            <a:avLst/>
          </a:prstGeom>
        </p:spPr>
        <p:txBody>
          <a:bodyPr vert="horz" wrap="square" lIns="0" tIns="88900" rIns="0" bIns="0" rtlCol="0">
            <a:spAutoFit/>
          </a:bodyPr>
          <a:lstStyle/>
          <a:p>
            <a:pPr marL="12700">
              <a:lnSpc>
                <a:spcPct val="100000"/>
              </a:lnSpc>
              <a:spcBef>
                <a:spcPts val="700"/>
              </a:spcBef>
            </a:pPr>
            <a:r>
              <a:rPr sz="1900" spc="-5" dirty="0">
                <a:solidFill>
                  <a:srgbClr val="3E3E3E"/>
                </a:solidFill>
                <a:latin typeface="Arial"/>
                <a:cs typeface="Arial"/>
              </a:rPr>
              <a:t>See previous slide </a:t>
            </a:r>
            <a:r>
              <a:rPr sz="1900" dirty="0">
                <a:solidFill>
                  <a:srgbClr val="3E3E3E"/>
                </a:solidFill>
                <a:latin typeface="Arial"/>
                <a:cs typeface="Arial"/>
              </a:rPr>
              <a:t>for</a:t>
            </a:r>
            <a:r>
              <a:rPr sz="1900" spc="40" dirty="0">
                <a:solidFill>
                  <a:srgbClr val="3E3E3E"/>
                </a:solidFill>
                <a:latin typeface="Arial"/>
                <a:cs typeface="Arial"/>
              </a:rPr>
              <a:t> </a:t>
            </a:r>
            <a:r>
              <a:rPr sz="1900" spc="-5" dirty="0">
                <a:solidFill>
                  <a:srgbClr val="3E3E3E"/>
                </a:solidFill>
                <a:latin typeface="Arial"/>
                <a:cs typeface="Arial"/>
              </a:rPr>
              <a:t>data</a:t>
            </a:r>
            <a:endParaRPr sz="1900">
              <a:latin typeface="Arial"/>
              <a:cs typeface="Arial"/>
            </a:endParaRPr>
          </a:p>
          <a:p>
            <a:pPr marL="12700">
              <a:lnSpc>
                <a:spcPct val="100000"/>
              </a:lnSpc>
              <a:spcBef>
                <a:spcPts val="600"/>
              </a:spcBef>
            </a:pPr>
            <a:r>
              <a:rPr sz="1900" spc="-5" dirty="0">
                <a:solidFill>
                  <a:srgbClr val="3E3E3E"/>
                </a:solidFill>
                <a:latin typeface="Arial"/>
                <a:cs typeface="Arial"/>
              </a:rPr>
              <a:t>(RSD </a:t>
            </a:r>
            <a:r>
              <a:rPr sz="1900" dirty="0">
                <a:solidFill>
                  <a:srgbClr val="3E3E3E"/>
                </a:solidFill>
                <a:latin typeface="Arial"/>
                <a:cs typeface="Arial"/>
              </a:rPr>
              <a:t>= </a:t>
            </a:r>
            <a:r>
              <a:rPr sz="1900" spc="-5" dirty="0">
                <a:solidFill>
                  <a:srgbClr val="3E3E3E"/>
                </a:solidFill>
                <a:latin typeface="Arial"/>
                <a:cs typeface="Arial"/>
              </a:rPr>
              <a:t>relative standard</a:t>
            </a:r>
            <a:r>
              <a:rPr sz="1900" spc="35" dirty="0">
                <a:solidFill>
                  <a:srgbClr val="3E3E3E"/>
                </a:solidFill>
                <a:latin typeface="Arial"/>
                <a:cs typeface="Arial"/>
              </a:rPr>
              <a:t> </a:t>
            </a:r>
            <a:r>
              <a:rPr sz="1900" spc="-5" dirty="0">
                <a:solidFill>
                  <a:srgbClr val="3E3E3E"/>
                </a:solidFill>
                <a:latin typeface="Arial"/>
                <a:cs typeface="Arial"/>
              </a:rPr>
              <a:t>deviation)</a:t>
            </a:r>
            <a:endParaRPr sz="1900">
              <a:latin typeface="Arial"/>
              <a:cs typeface="Arial"/>
            </a:endParaRPr>
          </a:p>
          <a:p>
            <a:pPr marL="355600" indent="-342900">
              <a:lnSpc>
                <a:spcPct val="100000"/>
              </a:lnSpc>
              <a:spcBef>
                <a:spcPts val="580"/>
              </a:spcBef>
              <a:buChar char="•"/>
              <a:tabLst>
                <a:tab pos="354965" algn="l"/>
                <a:tab pos="355600" algn="l"/>
              </a:tabLst>
            </a:pPr>
            <a:r>
              <a:rPr sz="2700" spc="-5" dirty="0">
                <a:solidFill>
                  <a:srgbClr val="3E3E3E"/>
                </a:solidFill>
                <a:latin typeface="Arial"/>
                <a:cs typeface="Arial"/>
              </a:rPr>
              <a:t>Sum CV</a:t>
            </a:r>
            <a:r>
              <a:rPr sz="2700" spc="-7" baseline="24691" dirty="0">
                <a:solidFill>
                  <a:srgbClr val="3E3E3E"/>
                </a:solidFill>
                <a:latin typeface="Arial"/>
                <a:cs typeface="Arial"/>
              </a:rPr>
              <a:t>2</a:t>
            </a:r>
            <a:endParaRPr sz="2700" baseline="24691">
              <a:latin typeface="Arial"/>
              <a:cs typeface="Arial"/>
            </a:endParaRPr>
          </a:p>
          <a:p>
            <a:pPr marL="469900">
              <a:lnSpc>
                <a:spcPct val="100000"/>
              </a:lnSpc>
              <a:spcBef>
                <a:spcPts val="605"/>
              </a:spcBef>
            </a:pPr>
            <a:r>
              <a:rPr sz="2400" dirty="0">
                <a:solidFill>
                  <a:srgbClr val="3E3E3E"/>
                </a:solidFill>
                <a:latin typeface="Arial"/>
                <a:cs typeface="Arial"/>
              </a:rPr>
              <a:t>– </a:t>
            </a:r>
            <a:r>
              <a:rPr sz="2400" spc="-5" dirty="0">
                <a:solidFill>
                  <a:srgbClr val="3E3E3E"/>
                </a:solidFill>
                <a:latin typeface="Arial"/>
                <a:cs typeface="Arial"/>
              </a:rPr>
              <a:t>(add up all </a:t>
            </a:r>
            <a:r>
              <a:rPr sz="2400" dirty="0">
                <a:solidFill>
                  <a:srgbClr val="3E3E3E"/>
                </a:solidFill>
                <a:latin typeface="Arial"/>
                <a:cs typeface="Arial"/>
              </a:rPr>
              <a:t>the CV</a:t>
            </a:r>
            <a:r>
              <a:rPr sz="2400" baseline="24305" dirty="0">
                <a:solidFill>
                  <a:srgbClr val="3E3E3E"/>
                </a:solidFill>
                <a:latin typeface="Arial"/>
                <a:cs typeface="Arial"/>
              </a:rPr>
              <a:t>s </a:t>
            </a:r>
            <a:r>
              <a:rPr sz="2400" spc="-5" dirty="0">
                <a:solidFill>
                  <a:srgbClr val="3E3E3E"/>
                </a:solidFill>
                <a:latin typeface="Arial"/>
                <a:cs typeface="Arial"/>
              </a:rPr>
              <a:t>squared in the column) </a:t>
            </a:r>
            <a:r>
              <a:rPr sz="2400" dirty="0">
                <a:solidFill>
                  <a:srgbClr val="3E3E3E"/>
                </a:solidFill>
                <a:latin typeface="Arial"/>
                <a:cs typeface="Arial"/>
              </a:rPr>
              <a:t>=</a:t>
            </a:r>
            <a:r>
              <a:rPr sz="2400" spc="20" dirty="0">
                <a:solidFill>
                  <a:srgbClr val="3E3E3E"/>
                </a:solidFill>
                <a:latin typeface="Arial"/>
                <a:cs typeface="Arial"/>
              </a:rPr>
              <a:t> </a:t>
            </a:r>
            <a:r>
              <a:rPr sz="2400" spc="-5" dirty="0">
                <a:solidFill>
                  <a:srgbClr val="3E3E3E"/>
                </a:solidFill>
                <a:latin typeface="Arial"/>
                <a:cs typeface="Arial"/>
              </a:rPr>
              <a:t>0.3142</a:t>
            </a:r>
            <a:endParaRPr sz="2400">
              <a:latin typeface="Arial"/>
              <a:cs typeface="Arial"/>
            </a:endParaRPr>
          </a:p>
          <a:p>
            <a:pPr marL="355600" marR="5080" indent="-342900">
              <a:lnSpc>
                <a:spcPts val="2590"/>
              </a:lnSpc>
              <a:spcBef>
                <a:spcPts val="1220"/>
              </a:spcBef>
              <a:buChar char="•"/>
              <a:tabLst>
                <a:tab pos="354965" algn="l"/>
                <a:tab pos="355600" algn="l"/>
              </a:tabLst>
            </a:pPr>
            <a:r>
              <a:rPr sz="2700" spc="-5" dirty="0">
                <a:solidFill>
                  <a:srgbClr val="3E3E3E"/>
                </a:solidFill>
                <a:latin typeface="Arial"/>
                <a:cs typeface="Arial"/>
              </a:rPr>
              <a:t>Sum CV</a:t>
            </a:r>
            <a:r>
              <a:rPr sz="2700" spc="-7" baseline="24691" dirty="0">
                <a:solidFill>
                  <a:srgbClr val="3E3E3E"/>
                </a:solidFill>
                <a:latin typeface="Arial"/>
                <a:cs typeface="Arial"/>
              </a:rPr>
              <a:t>2</a:t>
            </a:r>
            <a:r>
              <a:rPr sz="2700" spc="-5" dirty="0">
                <a:solidFill>
                  <a:srgbClr val="3E3E3E"/>
                </a:solidFill>
                <a:latin typeface="Arial"/>
                <a:cs typeface="Arial"/>
              </a:rPr>
              <a:t>/40 (take </a:t>
            </a:r>
            <a:r>
              <a:rPr sz="2700" dirty="0">
                <a:solidFill>
                  <a:srgbClr val="3E3E3E"/>
                </a:solidFill>
                <a:latin typeface="Arial"/>
                <a:cs typeface="Arial"/>
              </a:rPr>
              <a:t>the </a:t>
            </a:r>
            <a:r>
              <a:rPr sz="2700" spc="-5" dirty="0">
                <a:solidFill>
                  <a:srgbClr val="3E3E3E"/>
                </a:solidFill>
                <a:latin typeface="Arial"/>
                <a:cs typeface="Arial"/>
              </a:rPr>
              <a:t>sum of </a:t>
            </a:r>
            <a:r>
              <a:rPr sz="2700" dirty="0">
                <a:solidFill>
                  <a:srgbClr val="3E3E3E"/>
                </a:solidFill>
                <a:latin typeface="Arial"/>
                <a:cs typeface="Arial"/>
              </a:rPr>
              <a:t>the </a:t>
            </a:r>
            <a:r>
              <a:rPr sz="2700" spc="-5" dirty="0">
                <a:solidFill>
                  <a:srgbClr val="3E3E3E"/>
                </a:solidFill>
                <a:latin typeface="Arial"/>
                <a:cs typeface="Arial"/>
              </a:rPr>
              <a:t>CV squared</a:t>
            </a:r>
            <a:r>
              <a:rPr sz="2700" spc="-305" dirty="0">
                <a:solidFill>
                  <a:srgbClr val="3E3E3E"/>
                </a:solidFill>
                <a:latin typeface="Arial"/>
                <a:cs typeface="Arial"/>
              </a:rPr>
              <a:t> </a:t>
            </a:r>
            <a:r>
              <a:rPr sz="2700" spc="-5" dirty="0">
                <a:solidFill>
                  <a:srgbClr val="3E3E3E"/>
                </a:solidFill>
                <a:latin typeface="Arial"/>
                <a:cs typeface="Arial"/>
              </a:rPr>
              <a:t>and  divide by </a:t>
            </a:r>
            <a:r>
              <a:rPr sz="2700" dirty="0">
                <a:solidFill>
                  <a:srgbClr val="3E3E3E"/>
                </a:solidFill>
                <a:latin typeface="Arial"/>
                <a:cs typeface="Arial"/>
              </a:rPr>
              <a:t>the </a:t>
            </a:r>
            <a:r>
              <a:rPr sz="2700" spc="-5" dirty="0">
                <a:solidFill>
                  <a:srgbClr val="3E3E3E"/>
                </a:solidFill>
                <a:latin typeface="Arial"/>
                <a:cs typeface="Arial"/>
              </a:rPr>
              <a:t>number in column 1; n=40) </a:t>
            </a:r>
            <a:r>
              <a:rPr sz="2700" dirty="0">
                <a:solidFill>
                  <a:srgbClr val="3E3E3E"/>
                </a:solidFill>
                <a:latin typeface="Arial"/>
                <a:cs typeface="Arial"/>
              </a:rPr>
              <a:t>=</a:t>
            </a:r>
            <a:r>
              <a:rPr sz="2700" spc="-75" dirty="0">
                <a:solidFill>
                  <a:srgbClr val="3E3E3E"/>
                </a:solidFill>
                <a:latin typeface="Arial"/>
                <a:cs typeface="Arial"/>
              </a:rPr>
              <a:t> </a:t>
            </a:r>
            <a:r>
              <a:rPr sz="2700" spc="-5" dirty="0">
                <a:solidFill>
                  <a:srgbClr val="3E3E3E"/>
                </a:solidFill>
                <a:latin typeface="Arial"/>
                <a:cs typeface="Arial"/>
              </a:rPr>
              <a:t>0.0079</a:t>
            </a:r>
            <a:endParaRPr sz="2700">
              <a:latin typeface="Arial"/>
              <a:cs typeface="Arial"/>
            </a:endParaRPr>
          </a:p>
          <a:p>
            <a:pPr marL="354965" indent="-342265">
              <a:lnSpc>
                <a:spcPct val="100000"/>
              </a:lnSpc>
              <a:spcBef>
                <a:spcPts val="625"/>
              </a:spcBef>
              <a:buChar char="•"/>
              <a:tabLst>
                <a:tab pos="354965" algn="l"/>
                <a:tab pos="355600" algn="l"/>
              </a:tabLst>
            </a:pPr>
            <a:r>
              <a:rPr sz="2700" spc="-5" dirty="0">
                <a:solidFill>
                  <a:srgbClr val="3E3E3E"/>
                </a:solidFill>
                <a:latin typeface="Arial"/>
                <a:cs typeface="Arial"/>
              </a:rPr>
              <a:t>CV pooled is </a:t>
            </a:r>
            <a:r>
              <a:rPr sz="2700" dirty="0">
                <a:solidFill>
                  <a:srgbClr val="3E3E3E"/>
                </a:solidFill>
                <a:latin typeface="Arial"/>
                <a:cs typeface="Arial"/>
              </a:rPr>
              <a:t>the </a:t>
            </a:r>
            <a:r>
              <a:rPr sz="2700" spc="-5" dirty="0">
                <a:solidFill>
                  <a:srgbClr val="3E3E3E"/>
                </a:solidFill>
                <a:latin typeface="Arial"/>
                <a:cs typeface="Arial"/>
              </a:rPr>
              <a:t>square root of CV</a:t>
            </a:r>
            <a:r>
              <a:rPr sz="2700" spc="-7" baseline="24691" dirty="0">
                <a:solidFill>
                  <a:srgbClr val="3E3E3E"/>
                </a:solidFill>
                <a:latin typeface="Arial"/>
                <a:cs typeface="Arial"/>
              </a:rPr>
              <a:t>2</a:t>
            </a:r>
            <a:r>
              <a:rPr sz="2700" spc="-5" dirty="0">
                <a:solidFill>
                  <a:srgbClr val="3E3E3E"/>
                </a:solidFill>
                <a:latin typeface="Arial"/>
                <a:cs typeface="Arial"/>
              </a:rPr>
              <a:t>/40 </a:t>
            </a:r>
            <a:r>
              <a:rPr sz="2700" dirty="0">
                <a:solidFill>
                  <a:srgbClr val="3E3E3E"/>
                </a:solidFill>
                <a:latin typeface="Arial"/>
                <a:cs typeface="Arial"/>
              </a:rPr>
              <a:t>=</a:t>
            </a:r>
            <a:r>
              <a:rPr sz="2700" spc="-60" dirty="0">
                <a:solidFill>
                  <a:srgbClr val="3E3E3E"/>
                </a:solidFill>
                <a:latin typeface="Arial"/>
                <a:cs typeface="Arial"/>
              </a:rPr>
              <a:t> </a:t>
            </a:r>
            <a:r>
              <a:rPr sz="2700" spc="-5" dirty="0">
                <a:solidFill>
                  <a:srgbClr val="3E3E3E"/>
                </a:solidFill>
                <a:latin typeface="Arial"/>
                <a:cs typeface="Arial"/>
              </a:rPr>
              <a:t>0.0886</a:t>
            </a:r>
            <a:endParaRPr sz="2700">
              <a:latin typeface="Arial"/>
              <a:cs typeface="Arial"/>
            </a:endParaRPr>
          </a:p>
          <a:p>
            <a:pPr marL="354965" indent="-342265">
              <a:lnSpc>
                <a:spcPct val="100000"/>
              </a:lnSpc>
              <a:spcBef>
                <a:spcPts val="600"/>
              </a:spcBef>
              <a:buChar char="•"/>
              <a:tabLst>
                <a:tab pos="354965" algn="l"/>
                <a:tab pos="355600" algn="l"/>
              </a:tabLst>
            </a:pPr>
            <a:r>
              <a:rPr sz="2700" dirty="0">
                <a:solidFill>
                  <a:srgbClr val="3E3E3E"/>
                </a:solidFill>
                <a:latin typeface="Arial"/>
                <a:cs typeface="Arial"/>
              </a:rPr>
              <a:t>% </a:t>
            </a:r>
            <a:r>
              <a:rPr sz="2700" spc="-5" dirty="0">
                <a:solidFill>
                  <a:srgbClr val="3E3E3E"/>
                </a:solidFill>
                <a:latin typeface="Arial"/>
                <a:cs typeface="Arial"/>
              </a:rPr>
              <a:t>RSD is CV pooled </a:t>
            </a:r>
            <a:r>
              <a:rPr sz="2700" dirty="0">
                <a:solidFill>
                  <a:srgbClr val="3E3E3E"/>
                </a:solidFill>
                <a:latin typeface="Arial"/>
                <a:cs typeface="Arial"/>
              </a:rPr>
              <a:t>times </a:t>
            </a:r>
            <a:r>
              <a:rPr sz="2700" spc="-5" dirty="0">
                <a:solidFill>
                  <a:srgbClr val="3E3E3E"/>
                </a:solidFill>
                <a:latin typeface="Arial"/>
                <a:cs typeface="Arial"/>
              </a:rPr>
              <a:t>100 </a:t>
            </a:r>
            <a:r>
              <a:rPr sz="2700" dirty="0">
                <a:solidFill>
                  <a:srgbClr val="3E3E3E"/>
                </a:solidFill>
                <a:latin typeface="Arial"/>
                <a:cs typeface="Arial"/>
              </a:rPr>
              <a:t>= </a:t>
            </a:r>
            <a:r>
              <a:rPr sz="2700" spc="-5" dirty="0">
                <a:solidFill>
                  <a:srgbClr val="3E3E3E"/>
                </a:solidFill>
                <a:latin typeface="Arial"/>
                <a:cs typeface="Arial"/>
              </a:rPr>
              <a:t>8.86 </a:t>
            </a:r>
            <a:r>
              <a:rPr sz="2700" dirty="0">
                <a:solidFill>
                  <a:srgbClr val="3E3E3E"/>
                </a:solidFill>
                <a:latin typeface="Arial"/>
                <a:cs typeface="Arial"/>
              </a:rPr>
              <a:t>=</a:t>
            </a:r>
            <a:r>
              <a:rPr sz="2700" spc="-55" dirty="0">
                <a:solidFill>
                  <a:srgbClr val="3E3E3E"/>
                </a:solidFill>
                <a:latin typeface="Arial"/>
                <a:cs typeface="Arial"/>
              </a:rPr>
              <a:t> </a:t>
            </a:r>
            <a:r>
              <a:rPr sz="2700" spc="-5" dirty="0">
                <a:solidFill>
                  <a:srgbClr val="3E3E3E"/>
                </a:solidFill>
                <a:latin typeface="Arial"/>
                <a:cs typeface="Arial"/>
              </a:rPr>
              <a:t>SD2</a:t>
            </a:r>
            <a:endParaRPr sz="2700">
              <a:latin typeface="Arial"/>
              <a:cs typeface="Arial"/>
            </a:endParaRPr>
          </a:p>
          <a:p>
            <a:pPr marL="354965" indent="-342265">
              <a:lnSpc>
                <a:spcPct val="100000"/>
              </a:lnSpc>
              <a:spcBef>
                <a:spcPts val="600"/>
              </a:spcBef>
              <a:buChar char="•"/>
              <a:tabLst>
                <a:tab pos="354965" algn="l"/>
                <a:tab pos="355600" algn="l"/>
              </a:tabLst>
            </a:pPr>
            <a:r>
              <a:rPr sz="2700" spc="-5" dirty="0">
                <a:solidFill>
                  <a:srgbClr val="3E3E3E"/>
                </a:solidFill>
                <a:latin typeface="Arial"/>
                <a:cs typeface="Arial"/>
              </a:rPr>
              <a:t>95% confidence</a:t>
            </a:r>
            <a:r>
              <a:rPr sz="2700" spc="-10" dirty="0">
                <a:solidFill>
                  <a:srgbClr val="3E3E3E"/>
                </a:solidFill>
                <a:latin typeface="Arial"/>
                <a:cs typeface="Arial"/>
              </a:rPr>
              <a:t> </a:t>
            </a:r>
            <a:r>
              <a:rPr sz="2700" spc="-5" dirty="0">
                <a:solidFill>
                  <a:srgbClr val="3E3E3E"/>
                </a:solidFill>
                <a:latin typeface="Arial"/>
                <a:cs typeface="Arial"/>
              </a:rPr>
              <a:t>(k=2)</a:t>
            </a:r>
            <a:endParaRPr sz="2700">
              <a:latin typeface="Arial"/>
              <a:cs typeface="Arial"/>
            </a:endParaRPr>
          </a:p>
        </p:txBody>
      </p:sp>
      <p:sp>
        <p:nvSpPr>
          <p:cNvPr id="5" name="object 5"/>
          <p:cNvSpPr/>
          <p:nvPr/>
        </p:nvSpPr>
        <p:spPr>
          <a:xfrm>
            <a:off x="5644134" y="1483613"/>
            <a:ext cx="3454146" cy="1463454"/>
          </a:xfrm>
          <a:prstGeom prst="rect">
            <a:avLst/>
          </a:prstGeom>
          <a:blipFill>
            <a:blip r:embed="rId3" cstate="print"/>
            <a:stretch>
              <a:fillRect/>
            </a:stretch>
          </a:blipFill>
        </p:spPr>
        <p:txBody>
          <a:bodyPr wrap="square" lIns="0" tIns="0" rIns="0" bIns="0" rtlCol="0"/>
          <a:lstStyle/>
          <a:p>
            <a:endParaRPr/>
          </a:p>
        </p:txBody>
      </p:sp>
      <p:sp>
        <p:nvSpPr>
          <p:cNvPr id="6" name="object 6"/>
          <p:cNvSpPr txBox="1"/>
          <p:nvPr/>
        </p:nvSpPr>
        <p:spPr>
          <a:xfrm>
            <a:off x="7204962" y="6746009"/>
            <a:ext cx="1859914" cy="397510"/>
          </a:xfrm>
          <a:prstGeom prst="rect">
            <a:avLst/>
          </a:prstGeom>
        </p:spPr>
        <p:txBody>
          <a:bodyPr vert="horz" wrap="square" lIns="0" tIns="0" rIns="0" bIns="0" rtlCol="0">
            <a:spAutoFit/>
          </a:bodyPr>
          <a:lstStyle/>
          <a:p>
            <a:pPr marL="12700">
              <a:lnSpc>
                <a:spcPct val="100000"/>
              </a:lnSpc>
            </a:pPr>
            <a:r>
              <a:rPr sz="1200" dirty="0">
                <a:solidFill>
                  <a:srgbClr val="00A0AF"/>
                </a:solidFill>
                <a:latin typeface="Franklin Gothic Medium"/>
                <a:cs typeface="Franklin Gothic Medium"/>
              </a:rPr>
              <a:t>QMS </a:t>
            </a:r>
            <a:r>
              <a:rPr sz="1200" spc="-5" dirty="0">
                <a:solidFill>
                  <a:srgbClr val="00A0AF"/>
                </a:solidFill>
                <a:latin typeface="Franklin Gothic Medium"/>
                <a:cs typeface="Franklin Gothic Medium"/>
              </a:rPr>
              <a:t>Quick </a:t>
            </a:r>
            <a:r>
              <a:rPr sz="1200" dirty="0">
                <a:solidFill>
                  <a:srgbClr val="00A0AF"/>
                </a:solidFill>
                <a:latin typeface="Franklin Gothic Medium"/>
                <a:cs typeface="Franklin Gothic Medium"/>
              </a:rPr>
              <a:t>Learning</a:t>
            </a:r>
            <a:r>
              <a:rPr sz="1200" spc="-70" dirty="0">
                <a:solidFill>
                  <a:srgbClr val="00A0AF"/>
                </a:solidFill>
                <a:latin typeface="Franklin Gothic Medium"/>
                <a:cs typeface="Franklin Gothic Medium"/>
              </a:rPr>
              <a:t> </a:t>
            </a:r>
            <a:r>
              <a:rPr sz="1200" spc="-5" dirty="0">
                <a:solidFill>
                  <a:srgbClr val="00A0AF"/>
                </a:solidFill>
                <a:latin typeface="Franklin Gothic Medium"/>
                <a:cs typeface="Franklin Gothic Medium"/>
              </a:rPr>
              <a:t>Activity</a:t>
            </a:r>
            <a:endParaRPr sz="1200">
              <a:latin typeface="Franklin Gothic Medium"/>
              <a:cs typeface="Franklin Gothic Medium"/>
            </a:endParaRPr>
          </a:p>
        </p:txBody>
      </p:sp>
      <p:pic>
        <p:nvPicPr>
          <p:cNvPr id="8" name="Picture 7"/>
          <p:cNvPicPr>
            <a:picLocks noChangeAspect="1"/>
          </p:cNvPicPr>
          <p:nvPr/>
        </p:nvPicPr>
        <p:blipFill>
          <a:blip r:embed="rId4"/>
          <a:stretch>
            <a:fillRect/>
          </a:stretch>
        </p:blipFill>
        <p:spPr>
          <a:xfrm>
            <a:off x="3962400" y="6238576"/>
            <a:ext cx="917491" cy="955108"/>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prstGeom prst="rect">
            <a:avLst/>
          </a:prstGeom>
        </p:spPr>
        <p:txBody>
          <a:bodyPr vert="horz" wrap="square" lIns="0" tIns="12700" rIns="0" bIns="0" rtlCol="0">
            <a:spAutoFit/>
          </a:bodyPr>
          <a:lstStyle/>
          <a:p>
            <a:pPr marL="12700" marR="5080">
              <a:lnSpc>
                <a:spcPct val="100000"/>
              </a:lnSpc>
              <a:spcBef>
                <a:spcPts val="100"/>
              </a:spcBef>
            </a:pPr>
            <a:r>
              <a:rPr sz="3600" spc="-5" dirty="0"/>
              <a:t>Combined </a:t>
            </a:r>
            <a:r>
              <a:rPr sz="3600" spc="-10" dirty="0"/>
              <a:t>Relative </a:t>
            </a:r>
            <a:r>
              <a:rPr sz="3600" spc="-5" dirty="0"/>
              <a:t>Standard </a:t>
            </a:r>
            <a:r>
              <a:rPr sz="3600" spc="-10" dirty="0"/>
              <a:t>Deviation  </a:t>
            </a:r>
            <a:r>
              <a:rPr sz="3600" spc="-5" dirty="0"/>
              <a:t>(SDc) </a:t>
            </a:r>
            <a:r>
              <a:rPr sz="3600" dirty="0"/>
              <a:t>= √ </a:t>
            </a:r>
            <a:r>
              <a:rPr sz="3600" spc="-5" dirty="0"/>
              <a:t>[SD1² </a:t>
            </a:r>
            <a:r>
              <a:rPr sz="3600" dirty="0"/>
              <a:t>+</a:t>
            </a:r>
            <a:r>
              <a:rPr sz="3600" spc="30" dirty="0"/>
              <a:t> </a:t>
            </a:r>
            <a:r>
              <a:rPr sz="3600" spc="-5" dirty="0"/>
              <a:t>SD2²]</a:t>
            </a:r>
            <a:endParaRPr sz="3600"/>
          </a:p>
        </p:txBody>
      </p:sp>
      <p:sp>
        <p:nvSpPr>
          <p:cNvPr id="5" name="object 5"/>
          <p:cNvSpPr txBox="1"/>
          <p:nvPr/>
        </p:nvSpPr>
        <p:spPr>
          <a:xfrm>
            <a:off x="7204962" y="6746009"/>
            <a:ext cx="1859914" cy="397510"/>
          </a:xfrm>
          <a:prstGeom prst="rect">
            <a:avLst/>
          </a:prstGeom>
        </p:spPr>
        <p:txBody>
          <a:bodyPr vert="horz" wrap="square" lIns="0" tIns="0" rIns="0" bIns="0" rtlCol="0">
            <a:spAutoFit/>
          </a:bodyPr>
          <a:lstStyle/>
          <a:p>
            <a:pPr marL="12700">
              <a:lnSpc>
                <a:spcPct val="100000"/>
              </a:lnSpc>
            </a:pPr>
            <a:r>
              <a:rPr sz="1200" dirty="0">
                <a:solidFill>
                  <a:srgbClr val="00A0AF"/>
                </a:solidFill>
                <a:latin typeface="Franklin Gothic Medium"/>
                <a:cs typeface="Franklin Gothic Medium"/>
              </a:rPr>
              <a:t>QMS </a:t>
            </a:r>
            <a:r>
              <a:rPr sz="1200" spc="-5" dirty="0">
                <a:solidFill>
                  <a:srgbClr val="00A0AF"/>
                </a:solidFill>
                <a:latin typeface="Franklin Gothic Medium"/>
                <a:cs typeface="Franklin Gothic Medium"/>
              </a:rPr>
              <a:t>Quick </a:t>
            </a:r>
            <a:r>
              <a:rPr sz="1200" dirty="0">
                <a:solidFill>
                  <a:srgbClr val="00A0AF"/>
                </a:solidFill>
                <a:latin typeface="Franklin Gothic Medium"/>
                <a:cs typeface="Franklin Gothic Medium"/>
              </a:rPr>
              <a:t>Learning</a:t>
            </a:r>
            <a:r>
              <a:rPr sz="1200" spc="-70" dirty="0">
                <a:solidFill>
                  <a:srgbClr val="00A0AF"/>
                </a:solidFill>
                <a:latin typeface="Franklin Gothic Medium"/>
                <a:cs typeface="Franklin Gothic Medium"/>
              </a:rPr>
              <a:t> </a:t>
            </a:r>
            <a:r>
              <a:rPr sz="1200" spc="-5" dirty="0">
                <a:solidFill>
                  <a:srgbClr val="00A0AF"/>
                </a:solidFill>
                <a:latin typeface="Franklin Gothic Medium"/>
                <a:cs typeface="Franklin Gothic Medium"/>
              </a:rPr>
              <a:t>Activity</a:t>
            </a:r>
            <a:endParaRPr sz="1200">
              <a:latin typeface="Franklin Gothic Medium"/>
              <a:cs typeface="Franklin Gothic Medium"/>
            </a:endParaRPr>
          </a:p>
        </p:txBody>
      </p:sp>
      <p:sp>
        <p:nvSpPr>
          <p:cNvPr id="4" name="object 4"/>
          <p:cNvSpPr txBox="1"/>
          <p:nvPr/>
        </p:nvSpPr>
        <p:spPr>
          <a:xfrm>
            <a:off x="993139" y="2147876"/>
            <a:ext cx="7936230" cy="3335654"/>
          </a:xfrm>
          <a:prstGeom prst="rect">
            <a:avLst/>
          </a:prstGeom>
        </p:spPr>
        <p:txBody>
          <a:bodyPr vert="horz" wrap="square" lIns="0" tIns="173990" rIns="0" bIns="0" rtlCol="0">
            <a:spAutoFit/>
          </a:bodyPr>
          <a:lstStyle/>
          <a:p>
            <a:pPr marL="354965" indent="-342265">
              <a:lnSpc>
                <a:spcPct val="100000"/>
              </a:lnSpc>
              <a:spcBef>
                <a:spcPts val="1370"/>
              </a:spcBef>
              <a:buChar char="•"/>
              <a:tabLst>
                <a:tab pos="354965" algn="l"/>
                <a:tab pos="355600" algn="l"/>
              </a:tabLst>
            </a:pPr>
            <a:r>
              <a:rPr sz="2800" spc="-5" dirty="0">
                <a:solidFill>
                  <a:srgbClr val="3E3E3E"/>
                </a:solidFill>
                <a:latin typeface="Arial"/>
                <a:cs typeface="Arial"/>
              </a:rPr>
              <a:t>SDc </a:t>
            </a:r>
            <a:r>
              <a:rPr sz="2800" dirty="0">
                <a:solidFill>
                  <a:srgbClr val="3E3E3E"/>
                </a:solidFill>
                <a:latin typeface="Arial"/>
                <a:cs typeface="Arial"/>
              </a:rPr>
              <a:t>= √ [(3.79)</a:t>
            </a:r>
            <a:r>
              <a:rPr sz="2775" baseline="25525" dirty="0">
                <a:solidFill>
                  <a:srgbClr val="3E3E3E"/>
                </a:solidFill>
                <a:latin typeface="Arial"/>
                <a:cs typeface="Arial"/>
              </a:rPr>
              <a:t>2 </a:t>
            </a:r>
            <a:r>
              <a:rPr sz="2800" dirty="0">
                <a:solidFill>
                  <a:srgbClr val="3E3E3E"/>
                </a:solidFill>
                <a:latin typeface="Arial"/>
                <a:cs typeface="Arial"/>
              </a:rPr>
              <a:t>+</a:t>
            </a:r>
            <a:r>
              <a:rPr sz="2800" spc="-260" dirty="0">
                <a:solidFill>
                  <a:srgbClr val="3E3E3E"/>
                </a:solidFill>
                <a:latin typeface="Arial"/>
                <a:cs typeface="Arial"/>
              </a:rPr>
              <a:t> </a:t>
            </a:r>
            <a:r>
              <a:rPr sz="2800" dirty="0">
                <a:solidFill>
                  <a:srgbClr val="3E3E3E"/>
                </a:solidFill>
                <a:latin typeface="Arial"/>
                <a:cs typeface="Arial"/>
              </a:rPr>
              <a:t>(8.86)</a:t>
            </a:r>
            <a:r>
              <a:rPr sz="2775" baseline="25525" dirty="0">
                <a:solidFill>
                  <a:srgbClr val="3E3E3E"/>
                </a:solidFill>
                <a:latin typeface="Arial"/>
                <a:cs typeface="Arial"/>
              </a:rPr>
              <a:t>2</a:t>
            </a:r>
            <a:r>
              <a:rPr sz="2800" dirty="0">
                <a:solidFill>
                  <a:srgbClr val="3E3E3E"/>
                </a:solidFill>
                <a:latin typeface="Arial"/>
                <a:cs typeface="Arial"/>
              </a:rPr>
              <a:t>]</a:t>
            </a:r>
            <a:endParaRPr sz="2800">
              <a:latin typeface="Arial"/>
              <a:cs typeface="Arial"/>
            </a:endParaRPr>
          </a:p>
          <a:p>
            <a:pPr marL="354965" indent="-342265">
              <a:lnSpc>
                <a:spcPct val="100000"/>
              </a:lnSpc>
              <a:spcBef>
                <a:spcPts val="1270"/>
              </a:spcBef>
              <a:buChar char="•"/>
              <a:tabLst>
                <a:tab pos="354965" algn="l"/>
                <a:tab pos="355600" algn="l"/>
              </a:tabLst>
            </a:pPr>
            <a:r>
              <a:rPr sz="2800" spc="-5" dirty="0">
                <a:solidFill>
                  <a:srgbClr val="3E3E3E"/>
                </a:solidFill>
                <a:latin typeface="Arial"/>
                <a:cs typeface="Arial"/>
              </a:rPr>
              <a:t>SDc </a:t>
            </a:r>
            <a:r>
              <a:rPr sz="2800" dirty="0">
                <a:solidFill>
                  <a:srgbClr val="3E3E3E"/>
                </a:solidFill>
                <a:latin typeface="Arial"/>
                <a:cs typeface="Arial"/>
              </a:rPr>
              <a:t>= √ [14.36 +</a:t>
            </a:r>
            <a:r>
              <a:rPr sz="2800" spc="-5" dirty="0">
                <a:solidFill>
                  <a:srgbClr val="3E3E3E"/>
                </a:solidFill>
                <a:latin typeface="Arial"/>
                <a:cs typeface="Arial"/>
              </a:rPr>
              <a:t> 78.49]</a:t>
            </a:r>
            <a:endParaRPr sz="2800">
              <a:latin typeface="Arial"/>
              <a:cs typeface="Arial"/>
            </a:endParaRPr>
          </a:p>
          <a:p>
            <a:pPr marL="354965" indent="-342265">
              <a:lnSpc>
                <a:spcPct val="100000"/>
              </a:lnSpc>
              <a:spcBef>
                <a:spcPts val="1275"/>
              </a:spcBef>
              <a:buChar char="•"/>
              <a:tabLst>
                <a:tab pos="354965" algn="l"/>
                <a:tab pos="355600" algn="l"/>
              </a:tabLst>
            </a:pPr>
            <a:r>
              <a:rPr sz="2800" spc="-5" dirty="0">
                <a:solidFill>
                  <a:srgbClr val="3E3E3E"/>
                </a:solidFill>
                <a:latin typeface="Arial"/>
                <a:cs typeface="Arial"/>
              </a:rPr>
              <a:t>SDc </a:t>
            </a:r>
            <a:r>
              <a:rPr sz="2800" dirty="0">
                <a:solidFill>
                  <a:srgbClr val="3E3E3E"/>
                </a:solidFill>
                <a:latin typeface="Arial"/>
                <a:cs typeface="Arial"/>
              </a:rPr>
              <a:t>= √ [92.85] =</a:t>
            </a:r>
            <a:r>
              <a:rPr sz="2800" spc="-10" dirty="0">
                <a:solidFill>
                  <a:srgbClr val="3E3E3E"/>
                </a:solidFill>
                <a:latin typeface="Arial"/>
                <a:cs typeface="Arial"/>
              </a:rPr>
              <a:t> </a:t>
            </a:r>
            <a:r>
              <a:rPr sz="2800" spc="-5" dirty="0">
                <a:solidFill>
                  <a:srgbClr val="3E3E3E"/>
                </a:solidFill>
                <a:latin typeface="Arial"/>
                <a:cs typeface="Arial"/>
              </a:rPr>
              <a:t>9.64%</a:t>
            </a:r>
            <a:endParaRPr sz="2800">
              <a:latin typeface="Arial"/>
              <a:cs typeface="Arial"/>
            </a:endParaRPr>
          </a:p>
          <a:p>
            <a:pPr>
              <a:lnSpc>
                <a:spcPct val="100000"/>
              </a:lnSpc>
              <a:spcBef>
                <a:spcPts val="45"/>
              </a:spcBef>
            </a:pPr>
            <a:endParaRPr sz="3800">
              <a:latin typeface="Times New Roman"/>
              <a:cs typeface="Times New Roman"/>
            </a:endParaRPr>
          </a:p>
          <a:p>
            <a:pPr marL="12700">
              <a:lnSpc>
                <a:spcPct val="100000"/>
              </a:lnSpc>
            </a:pPr>
            <a:r>
              <a:rPr sz="2600" spc="-5" dirty="0">
                <a:solidFill>
                  <a:srgbClr val="3E3E3E"/>
                </a:solidFill>
                <a:latin typeface="Arial"/>
                <a:cs typeface="Arial"/>
              </a:rPr>
              <a:t>Expanded MU @ 95% Conf (k=2) = SDc x 2 = %</a:t>
            </a:r>
            <a:r>
              <a:rPr sz="2600" spc="120" dirty="0">
                <a:solidFill>
                  <a:srgbClr val="3E3E3E"/>
                </a:solidFill>
                <a:latin typeface="Arial"/>
                <a:cs typeface="Arial"/>
              </a:rPr>
              <a:t> </a:t>
            </a:r>
            <a:r>
              <a:rPr sz="2600" spc="-5" dirty="0">
                <a:solidFill>
                  <a:srgbClr val="3E3E3E"/>
                </a:solidFill>
                <a:latin typeface="Arial"/>
                <a:cs typeface="Arial"/>
              </a:rPr>
              <a:t>RSD</a:t>
            </a:r>
            <a:endParaRPr sz="2600">
              <a:latin typeface="Arial"/>
              <a:cs typeface="Arial"/>
            </a:endParaRPr>
          </a:p>
          <a:p>
            <a:pPr marL="469900">
              <a:lnSpc>
                <a:spcPct val="100000"/>
              </a:lnSpc>
              <a:spcBef>
                <a:spcPts val="1270"/>
              </a:spcBef>
            </a:pPr>
            <a:r>
              <a:rPr sz="2800" dirty="0">
                <a:solidFill>
                  <a:srgbClr val="3E3E3E"/>
                </a:solidFill>
                <a:latin typeface="Arial"/>
                <a:cs typeface="Arial"/>
              </a:rPr>
              <a:t>– 9.64 x 2 = </a:t>
            </a:r>
            <a:r>
              <a:rPr sz="2800" u="heavy" spc="-5" dirty="0">
                <a:solidFill>
                  <a:srgbClr val="3E3E3E"/>
                </a:solidFill>
                <a:uFill>
                  <a:solidFill>
                    <a:srgbClr val="3F3F3F"/>
                  </a:solidFill>
                </a:uFill>
                <a:latin typeface="Arial"/>
                <a:cs typeface="Arial"/>
              </a:rPr>
              <a:t>19.28%</a:t>
            </a:r>
            <a:r>
              <a:rPr sz="2800" u="heavy" spc="-114" dirty="0">
                <a:solidFill>
                  <a:srgbClr val="3E3E3E"/>
                </a:solidFill>
                <a:uFill>
                  <a:solidFill>
                    <a:srgbClr val="3F3F3F"/>
                  </a:solidFill>
                </a:uFill>
                <a:latin typeface="Arial"/>
                <a:cs typeface="Arial"/>
              </a:rPr>
              <a:t> </a:t>
            </a:r>
            <a:r>
              <a:rPr sz="2800" u="heavy" spc="-5" dirty="0">
                <a:solidFill>
                  <a:srgbClr val="3E3E3E"/>
                </a:solidFill>
                <a:uFill>
                  <a:solidFill>
                    <a:srgbClr val="3F3F3F"/>
                  </a:solidFill>
                </a:uFill>
                <a:latin typeface="Arial"/>
                <a:cs typeface="Arial"/>
              </a:rPr>
              <a:t>RSD</a:t>
            </a:r>
            <a:endParaRPr sz="2800">
              <a:latin typeface="Arial"/>
              <a:cs typeface="Arial"/>
            </a:endParaRPr>
          </a:p>
        </p:txBody>
      </p:sp>
      <p:pic>
        <p:nvPicPr>
          <p:cNvPr id="7" name="Picture 6"/>
          <p:cNvPicPr>
            <a:picLocks noChangeAspect="1"/>
          </p:cNvPicPr>
          <p:nvPr/>
        </p:nvPicPr>
        <p:blipFill>
          <a:blip r:embed="rId3"/>
          <a:stretch>
            <a:fillRect/>
          </a:stretch>
        </p:blipFill>
        <p:spPr>
          <a:xfrm>
            <a:off x="3962400" y="6238576"/>
            <a:ext cx="917491" cy="955108"/>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1700" y="734060"/>
            <a:ext cx="7455534" cy="635635"/>
          </a:xfrm>
          <a:prstGeom prst="rect">
            <a:avLst/>
          </a:prstGeom>
        </p:spPr>
        <p:txBody>
          <a:bodyPr vert="horz" wrap="square" lIns="0" tIns="12700" rIns="0" bIns="0" rtlCol="0">
            <a:spAutoFit/>
          </a:bodyPr>
          <a:lstStyle/>
          <a:p>
            <a:pPr marL="12700">
              <a:lnSpc>
                <a:spcPct val="100000"/>
              </a:lnSpc>
              <a:spcBef>
                <a:spcPts val="100"/>
              </a:spcBef>
            </a:pPr>
            <a:r>
              <a:rPr spc="-5" dirty="0"/>
              <a:t>Example </a:t>
            </a:r>
            <a:r>
              <a:rPr dirty="0"/>
              <a:t>using a result of </a:t>
            </a:r>
            <a:r>
              <a:rPr spc="-30" dirty="0"/>
              <a:t>10.57</a:t>
            </a:r>
            <a:r>
              <a:rPr spc="-95" dirty="0"/>
              <a:t> </a:t>
            </a:r>
            <a:r>
              <a:rPr dirty="0"/>
              <a:t>%</a:t>
            </a:r>
          </a:p>
        </p:txBody>
      </p:sp>
      <p:sp>
        <p:nvSpPr>
          <p:cNvPr id="6" name="object 6"/>
          <p:cNvSpPr txBox="1"/>
          <p:nvPr/>
        </p:nvSpPr>
        <p:spPr>
          <a:xfrm>
            <a:off x="7204962" y="6746009"/>
            <a:ext cx="1859914" cy="397510"/>
          </a:xfrm>
          <a:prstGeom prst="rect">
            <a:avLst/>
          </a:prstGeom>
        </p:spPr>
        <p:txBody>
          <a:bodyPr vert="horz" wrap="square" lIns="0" tIns="0" rIns="0" bIns="0" rtlCol="0">
            <a:spAutoFit/>
          </a:bodyPr>
          <a:lstStyle/>
          <a:p>
            <a:pPr marL="12700">
              <a:lnSpc>
                <a:spcPct val="100000"/>
              </a:lnSpc>
            </a:pPr>
            <a:r>
              <a:rPr sz="1200" dirty="0">
                <a:solidFill>
                  <a:srgbClr val="00A0AF"/>
                </a:solidFill>
                <a:latin typeface="Franklin Gothic Medium"/>
                <a:cs typeface="Franklin Gothic Medium"/>
              </a:rPr>
              <a:t>QMS </a:t>
            </a:r>
            <a:r>
              <a:rPr sz="1200" spc="-5" dirty="0">
                <a:solidFill>
                  <a:srgbClr val="00A0AF"/>
                </a:solidFill>
                <a:latin typeface="Franklin Gothic Medium"/>
                <a:cs typeface="Franklin Gothic Medium"/>
              </a:rPr>
              <a:t>Quick </a:t>
            </a:r>
            <a:r>
              <a:rPr sz="1200" dirty="0">
                <a:solidFill>
                  <a:srgbClr val="00A0AF"/>
                </a:solidFill>
                <a:latin typeface="Franklin Gothic Medium"/>
                <a:cs typeface="Franklin Gothic Medium"/>
              </a:rPr>
              <a:t>Learning</a:t>
            </a:r>
            <a:r>
              <a:rPr sz="1200" spc="-70" dirty="0">
                <a:solidFill>
                  <a:srgbClr val="00A0AF"/>
                </a:solidFill>
                <a:latin typeface="Franklin Gothic Medium"/>
                <a:cs typeface="Franklin Gothic Medium"/>
              </a:rPr>
              <a:t> </a:t>
            </a:r>
            <a:r>
              <a:rPr sz="1200" spc="-5" dirty="0">
                <a:solidFill>
                  <a:srgbClr val="00A0AF"/>
                </a:solidFill>
                <a:latin typeface="Franklin Gothic Medium"/>
                <a:cs typeface="Franklin Gothic Medium"/>
              </a:rPr>
              <a:t>Activity</a:t>
            </a:r>
            <a:endParaRPr sz="1200">
              <a:latin typeface="Franklin Gothic Medium"/>
              <a:cs typeface="Franklin Gothic Medium"/>
            </a:endParaRPr>
          </a:p>
        </p:txBody>
      </p:sp>
      <p:sp>
        <p:nvSpPr>
          <p:cNvPr id="4" name="object 4"/>
          <p:cNvSpPr txBox="1"/>
          <p:nvPr/>
        </p:nvSpPr>
        <p:spPr>
          <a:xfrm>
            <a:off x="993139" y="1915450"/>
            <a:ext cx="3776345" cy="2967355"/>
          </a:xfrm>
          <a:prstGeom prst="rect">
            <a:avLst/>
          </a:prstGeom>
        </p:spPr>
        <p:txBody>
          <a:bodyPr vert="horz" wrap="square" lIns="0" tIns="179070" rIns="0" bIns="0" rtlCol="0">
            <a:spAutoFit/>
          </a:bodyPr>
          <a:lstStyle/>
          <a:p>
            <a:pPr marL="354965" indent="-342265">
              <a:lnSpc>
                <a:spcPct val="100000"/>
              </a:lnSpc>
              <a:spcBef>
                <a:spcPts val="1410"/>
              </a:spcBef>
              <a:buChar char="•"/>
              <a:tabLst>
                <a:tab pos="354965" algn="l"/>
                <a:tab pos="355600" algn="l"/>
              </a:tabLst>
            </a:pPr>
            <a:r>
              <a:rPr sz="2400" spc="-5" dirty="0">
                <a:solidFill>
                  <a:srgbClr val="3E3E3E"/>
                </a:solidFill>
                <a:latin typeface="Arial"/>
                <a:cs typeface="Arial"/>
              </a:rPr>
              <a:t>Figure</a:t>
            </a:r>
            <a:r>
              <a:rPr sz="2400" spc="10" dirty="0">
                <a:solidFill>
                  <a:srgbClr val="3E3E3E"/>
                </a:solidFill>
                <a:latin typeface="Arial"/>
                <a:cs typeface="Arial"/>
              </a:rPr>
              <a:t> </a:t>
            </a:r>
            <a:r>
              <a:rPr sz="2400" spc="-5" dirty="0">
                <a:solidFill>
                  <a:srgbClr val="3E3E3E"/>
                </a:solidFill>
                <a:latin typeface="Arial"/>
                <a:cs typeface="Arial"/>
              </a:rPr>
              <a:t>Bias</a:t>
            </a:r>
            <a:endParaRPr sz="2400">
              <a:latin typeface="Arial"/>
              <a:cs typeface="Arial"/>
            </a:endParaRPr>
          </a:p>
          <a:p>
            <a:pPr marL="755015" marR="88265" lvl="1" indent="-285115">
              <a:lnSpc>
                <a:spcPct val="100000"/>
              </a:lnSpc>
              <a:spcBef>
                <a:spcPts val="1090"/>
              </a:spcBef>
              <a:buChar char="–"/>
              <a:tabLst>
                <a:tab pos="755015" algn="l"/>
                <a:tab pos="755650" algn="l"/>
              </a:tabLst>
            </a:pPr>
            <a:r>
              <a:rPr sz="2000" spc="-5" dirty="0">
                <a:solidFill>
                  <a:srgbClr val="3E3E3E"/>
                </a:solidFill>
                <a:latin typeface="Arial"/>
                <a:cs typeface="Arial"/>
              </a:rPr>
              <a:t>Bias @ </a:t>
            </a:r>
            <a:r>
              <a:rPr sz="2000" spc="-10" dirty="0">
                <a:solidFill>
                  <a:srgbClr val="3E3E3E"/>
                </a:solidFill>
                <a:latin typeface="Arial"/>
                <a:cs typeface="Arial"/>
              </a:rPr>
              <a:t>99.87% </a:t>
            </a:r>
            <a:r>
              <a:rPr sz="2000" spc="-5" dirty="0">
                <a:solidFill>
                  <a:srgbClr val="3E3E3E"/>
                </a:solidFill>
                <a:latin typeface="Arial"/>
                <a:cs typeface="Arial"/>
              </a:rPr>
              <a:t>recovery  (LCS mean % recovery)</a:t>
            </a:r>
            <a:r>
              <a:rPr sz="2000" spc="-50" dirty="0">
                <a:solidFill>
                  <a:srgbClr val="3E3E3E"/>
                </a:solidFill>
                <a:latin typeface="Arial"/>
                <a:cs typeface="Arial"/>
              </a:rPr>
              <a:t> </a:t>
            </a:r>
            <a:r>
              <a:rPr sz="2000" spc="-5" dirty="0">
                <a:solidFill>
                  <a:srgbClr val="3E3E3E"/>
                </a:solidFill>
                <a:latin typeface="Arial"/>
                <a:cs typeface="Arial"/>
              </a:rPr>
              <a:t>=  100 – 99.87 =</a:t>
            </a:r>
            <a:r>
              <a:rPr sz="2000" spc="-30" dirty="0">
                <a:solidFill>
                  <a:srgbClr val="3E3E3E"/>
                </a:solidFill>
                <a:latin typeface="Arial"/>
                <a:cs typeface="Arial"/>
              </a:rPr>
              <a:t> </a:t>
            </a:r>
            <a:r>
              <a:rPr sz="2000" spc="-10" dirty="0">
                <a:solidFill>
                  <a:srgbClr val="3E3E3E"/>
                </a:solidFill>
                <a:latin typeface="Arial"/>
                <a:cs typeface="Arial"/>
              </a:rPr>
              <a:t>-0.13</a:t>
            </a:r>
            <a:endParaRPr sz="2000">
              <a:latin typeface="Arial"/>
              <a:cs typeface="Arial"/>
            </a:endParaRPr>
          </a:p>
          <a:p>
            <a:pPr marL="755015" marR="835025">
              <a:lnSpc>
                <a:spcPct val="100000"/>
              </a:lnSpc>
            </a:pPr>
            <a:r>
              <a:rPr sz="2000" spc="-5" dirty="0">
                <a:solidFill>
                  <a:srgbClr val="3E3E3E"/>
                </a:solidFill>
                <a:latin typeface="Arial"/>
                <a:cs typeface="Arial"/>
              </a:rPr>
              <a:t>(negative </a:t>
            </a:r>
            <a:r>
              <a:rPr sz="2000" spc="-10" dirty="0">
                <a:solidFill>
                  <a:srgbClr val="3E3E3E"/>
                </a:solidFill>
                <a:latin typeface="Arial"/>
                <a:cs typeface="Arial"/>
              </a:rPr>
              <a:t>because  recovery </a:t>
            </a:r>
            <a:r>
              <a:rPr sz="2000" spc="-5" dirty="0">
                <a:solidFill>
                  <a:srgbClr val="3E3E3E"/>
                </a:solidFill>
                <a:latin typeface="Arial"/>
                <a:cs typeface="Arial"/>
              </a:rPr>
              <a:t>is</a:t>
            </a:r>
            <a:r>
              <a:rPr sz="2000" spc="-35" dirty="0">
                <a:solidFill>
                  <a:srgbClr val="3E3E3E"/>
                </a:solidFill>
                <a:latin typeface="Arial"/>
                <a:cs typeface="Arial"/>
              </a:rPr>
              <a:t> </a:t>
            </a:r>
            <a:r>
              <a:rPr sz="2000" spc="-10" dirty="0">
                <a:solidFill>
                  <a:srgbClr val="3E3E3E"/>
                </a:solidFill>
                <a:latin typeface="Arial"/>
                <a:cs typeface="Arial"/>
              </a:rPr>
              <a:t>&lt;100%)</a:t>
            </a:r>
            <a:endParaRPr sz="2000">
              <a:latin typeface="Arial"/>
              <a:cs typeface="Arial"/>
            </a:endParaRPr>
          </a:p>
          <a:p>
            <a:pPr marL="755015" marR="5080" lvl="1" indent="-285115">
              <a:lnSpc>
                <a:spcPct val="100000"/>
              </a:lnSpc>
              <a:spcBef>
                <a:spcPts val="1080"/>
              </a:spcBef>
              <a:buChar char="–"/>
              <a:tabLst>
                <a:tab pos="755015" algn="l"/>
                <a:tab pos="755650" algn="l"/>
              </a:tabLst>
            </a:pPr>
            <a:r>
              <a:rPr sz="2000" spc="-5" dirty="0">
                <a:solidFill>
                  <a:srgbClr val="3E3E3E"/>
                </a:solidFill>
                <a:latin typeface="Arial"/>
                <a:cs typeface="Arial"/>
              </a:rPr>
              <a:t>Bias = (Ex. result: </a:t>
            </a:r>
            <a:r>
              <a:rPr sz="2000" spc="-10" dirty="0">
                <a:solidFill>
                  <a:srgbClr val="3E3E3E"/>
                </a:solidFill>
                <a:latin typeface="Arial"/>
                <a:cs typeface="Arial"/>
              </a:rPr>
              <a:t>10.57%)  </a:t>
            </a:r>
            <a:r>
              <a:rPr sz="2000" spc="-5" dirty="0">
                <a:solidFill>
                  <a:srgbClr val="3E3E3E"/>
                </a:solidFill>
                <a:latin typeface="Arial"/>
                <a:cs typeface="Arial"/>
              </a:rPr>
              <a:t>x </a:t>
            </a:r>
            <a:r>
              <a:rPr sz="2000" spc="-10" dirty="0">
                <a:solidFill>
                  <a:srgbClr val="3E3E3E"/>
                </a:solidFill>
                <a:latin typeface="Arial"/>
                <a:cs typeface="Arial"/>
              </a:rPr>
              <a:t>(-0.13) </a:t>
            </a:r>
            <a:r>
              <a:rPr sz="2000" spc="-5" dirty="0">
                <a:solidFill>
                  <a:srgbClr val="3E3E3E"/>
                </a:solidFill>
                <a:latin typeface="Arial"/>
                <a:cs typeface="Arial"/>
              </a:rPr>
              <a:t>=</a:t>
            </a:r>
            <a:r>
              <a:rPr sz="2000" spc="-25" dirty="0">
                <a:solidFill>
                  <a:srgbClr val="3E3E3E"/>
                </a:solidFill>
                <a:latin typeface="Arial"/>
                <a:cs typeface="Arial"/>
              </a:rPr>
              <a:t> </a:t>
            </a:r>
            <a:r>
              <a:rPr sz="2000" spc="-10" dirty="0">
                <a:solidFill>
                  <a:srgbClr val="3E3E3E"/>
                </a:solidFill>
                <a:latin typeface="Arial"/>
                <a:cs typeface="Arial"/>
              </a:rPr>
              <a:t>-1.37%</a:t>
            </a:r>
            <a:endParaRPr sz="2000">
              <a:latin typeface="Arial"/>
              <a:cs typeface="Arial"/>
            </a:endParaRPr>
          </a:p>
        </p:txBody>
      </p:sp>
      <p:sp>
        <p:nvSpPr>
          <p:cNvPr id="5" name="object 5"/>
          <p:cNvSpPr txBox="1"/>
          <p:nvPr/>
        </p:nvSpPr>
        <p:spPr>
          <a:xfrm>
            <a:off x="5184140" y="2082038"/>
            <a:ext cx="3688079" cy="3724910"/>
          </a:xfrm>
          <a:prstGeom prst="rect">
            <a:avLst/>
          </a:prstGeom>
        </p:spPr>
        <p:txBody>
          <a:bodyPr vert="horz" wrap="square" lIns="0" tIns="12700" rIns="0" bIns="0" rtlCol="0">
            <a:spAutoFit/>
          </a:bodyPr>
          <a:lstStyle/>
          <a:p>
            <a:pPr marL="355600" marR="190500" indent="-342900">
              <a:lnSpc>
                <a:spcPct val="100000"/>
              </a:lnSpc>
              <a:spcBef>
                <a:spcPts val="100"/>
              </a:spcBef>
              <a:buChar char="•"/>
              <a:tabLst>
                <a:tab pos="354965" algn="l"/>
                <a:tab pos="355600" algn="l"/>
              </a:tabLst>
            </a:pPr>
            <a:r>
              <a:rPr sz="2400" spc="-5" dirty="0">
                <a:solidFill>
                  <a:srgbClr val="3E3E3E"/>
                </a:solidFill>
                <a:latin typeface="Arial"/>
                <a:cs typeface="Arial"/>
              </a:rPr>
              <a:t>Example analytical  uncertainty for 10.57%  result (Pb in Paint units  are</a:t>
            </a:r>
            <a:r>
              <a:rPr sz="2400" dirty="0">
                <a:solidFill>
                  <a:srgbClr val="3E3E3E"/>
                </a:solidFill>
                <a:latin typeface="Arial"/>
                <a:cs typeface="Arial"/>
              </a:rPr>
              <a:t> </a:t>
            </a:r>
            <a:r>
              <a:rPr sz="2400" spc="-5" dirty="0">
                <a:solidFill>
                  <a:srgbClr val="3E3E3E"/>
                </a:solidFill>
                <a:latin typeface="Arial"/>
                <a:cs typeface="Arial"/>
              </a:rPr>
              <a:t>%):</a:t>
            </a:r>
            <a:endParaRPr sz="2400">
              <a:latin typeface="Arial"/>
              <a:cs typeface="Arial"/>
            </a:endParaRPr>
          </a:p>
          <a:p>
            <a:pPr marL="755015" marR="5080" lvl="1" indent="-285115">
              <a:lnSpc>
                <a:spcPct val="100000"/>
              </a:lnSpc>
              <a:spcBef>
                <a:spcPts val="1090"/>
              </a:spcBef>
              <a:buChar char="–"/>
              <a:tabLst>
                <a:tab pos="755015" algn="l"/>
                <a:tab pos="755650" algn="l"/>
              </a:tabLst>
            </a:pPr>
            <a:r>
              <a:rPr sz="2000" spc="-5" dirty="0">
                <a:solidFill>
                  <a:srgbClr val="3E3E3E"/>
                </a:solidFill>
                <a:latin typeface="Arial"/>
                <a:cs typeface="Arial"/>
              </a:rPr>
              <a:t>Using </a:t>
            </a:r>
            <a:r>
              <a:rPr sz="2000" spc="-10" dirty="0">
                <a:solidFill>
                  <a:srgbClr val="3E3E3E"/>
                </a:solidFill>
                <a:latin typeface="Arial"/>
                <a:cs typeface="Arial"/>
              </a:rPr>
              <a:t>10.57% </a:t>
            </a:r>
            <a:r>
              <a:rPr sz="2000" spc="-5" dirty="0">
                <a:solidFill>
                  <a:srgbClr val="3E3E3E"/>
                </a:solidFill>
                <a:latin typeface="Arial"/>
                <a:cs typeface="Arial"/>
              </a:rPr>
              <a:t>result Pb </a:t>
            </a:r>
            <a:r>
              <a:rPr sz="2000" spc="-10" dirty="0">
                <a:solidFill>
                  <a:srgbClr val="3E3E3E"/>
                </a:solidFill>
                <a:latin typeface="Arial"/>
                <a:cs typeface="Arial"/>
              </a:rPr>
              <a:t>in  paint</a:t>
            </a:r>
            <a:endParaRPr sz="2000">
              <a:latin typeface="Arial"/>
              <a:cs typeface="Arial"/>
            </a:endParaRPr>
          </a:p>
          <a:p>
            <a:pPr marL="755015" marR="149860" lvl="1" indent="-285115">
              <a:lnSpc>
                <a:spcPct val="100000"/>
              </a:lnSpc>
              <a:spcBef>
                <a:spcPts val="1080"/>
              </a:spcBef>
              <a:buChar char="–"/>
              <a:tabLst>
                <a:tab pos="755015" algn="l"/>
                <a:tab pos="755650" algn="l"/>
              </a:tabLst>
            </a:pPr>
            <a:r>
              <a:rPr sz="2000" spc="-5" dirty="0">
                <a:solidFill>
                  <a:srgbClr val="3E3E3E"/>
                </a:solidFill>
                <a:latin typeface="Arial"/>
                <a:cs typeface="Arial"/>
              </a:rPr>
              <a:t>With an </a:t>
            </a:r>
            <a:r>
              <a:rPr sz="2000" spc="-10" dirty="0">
                <a:solidFill>
                  <a:srgbClr val="3E3E3E"/>
                </a:solidFill>
                <a:latin typeface="Arial"/>
                <a:cs typeface="Arial"/>
              </a:rPr>
              <a:t>analytical  uncertainty </a:t>
            </a:r>
            <a:r>
              <a:rPr sz="2000" spc="-5" dirty="0">
                <a:solidFill>
                  <a:srgbClr val="3E3E3E"/>
                </a:solidFill>
                <a:latin typeface="Arial"/>
                <a:cs typeface="Arial"/>
              </a:rPr>
              <a:t>of 0.192 </a:t>
            </a:r>
            <a:r>
              <a:rPr sz="2000" spc="-10" dirty="0">
                <a:solidFill>
                  <a:srgbClr val="3E3E3E"/>
                </a:solidFill>
                <a:latin typeface="Arial"/>
                <a:cs typeface="Arial"/>
              </a:rPr>
              <a:t>(MU  </a:t>
            </a:r>
            <a:r>
              <a:rPr sz="2000" spc="-5" dirty="0">
                <a:solidFill>
                  <a:srgbClr val="3E3E3E"/>
                </a:solidFill>
                <a:latin typeface="Arial"/>
                <a:cs typeface="Arial"/>
              </a:rPr>
              <a:t>from previous</a:t>
            </a:r>
            <a:r>
              <a:rPr sz="2000" spc="-20" dirty="0">
                <a:solidFill>
                  <a:srgbClr val="3E3E3E"/>
                </a:solidFill>
                <a:latin typeface="Arial"/>
                <a:cs typeface="Arial"/>
              </a:rPr>
              <a:t> </a:t>
            </a:r>
            <a:r>
              <a:rPr sz="2000" spc="-5" dirty="0">
                <a:solidFill>
                  <a:srgbClr val="3E3E3E"/>
                </a:solidFill>
                <a:latin typeface="Arial"/>
                <a:cs typeface="Arial"/>
              </a:rPr>
              <a:t>slide)</a:t>
            </a:r>
            <a:endParaRPr sz="2000">
              <a:latin typeface="Arial"/>
              <a:cs typeface="Arial"/>
            </a:endParaRPr>
          </a:p>
          <a:p>
            <a:pPr marL="1155065" lvl="2" indent="-227965">
              <a:lnSpc>
                <a:spcPct val="100000"/>
              </a:lnSpc>
              <a:spcBef>
                <a:spcPts val="1280"/>
              </a:spcBef>
              <a:buChar char="•"/>
              <a:tabLst>
                <a:tab pos="1155065" algn="l"/>
                <a:tab pos="1155700" algn="l"/>
              </a:tabLst>
            </a:pPr>
            <a:r>
              <a:rPr sz="1800" spc="-5" dirty="0">
                <a:solidFill>
                  <a:srgbClr val="3E3E3E"/>
                </a:solidFill>
                <a:latin typeface="Arial"/>
                <a:cs typeface="Arial"/>
              </a:rPr>
              <a:t>(10.57) </a:t>
            </a:r>
            <a:r>
              <a:rPr sz="1800" dirty="0">
                <a:solidFill>
                  <a:srgbClr val="3E3E3E"/>
                </a:solidFill>
                <a:latin typeface="Arial"/>
                <a:cs typeface="Arial"/>
              </a:rPr>
              <a:t>x </a:t>
            </a:r>
            <a:r>
              <a:rPr sz="1800" spc="-5" dirty="0">
                <a:solidFill>
                  <a:srgbClr val="3E3E3E"/>
                </a:solidFill>
                <a:latin typeface="Arial"/>
                <a:cs typeface="Arial"/>
              </a:rPr>
              <a:t>(0.192) </a:t>
            </a:r>
            <a:r>
              <a:rPr sz="1800" dirty="0">
                <a:solidFill>
                  <a:srgbClr val="3E3E3E"/>
                </a:solidFill>
                <a:latin typeface="Arial"/>
                <a:cs typeface="Arial"/>
              </a:rPr>
              <a:t>=</a:t>
            </a:r>
            <a:r>
              <a:rPr sz="1800" spc="-80" dirty="0">
                <a:solidFill>
                  <a:srgbClr val="3E3E3E"/>
                </a:solidFill>
                <a:latin typeface="Arial"/>
                <a:cs typeface="Arial"/>
              </a:rPr>
              <a:t> </a:t>
            </a:r>
            <a:r>
              <a:rPr sz="1800" spc="-5" dirty="0">
                <a:solidFill>
                  <a:srgbClr val="3E3E3E"/>
                </a:solidFill>
                <a:latin typeface="Arial"/>
                <a:cs typeface="Arial"/>
              </a:rPr>
              <a:t>2.0%</a:t>
            </a:r>
            <a:endParaRPr sz="1800">
              <a:latin typeface="Arial"/>
              <a:cs typeface="Arial"/>
            </a:endParaRPr>
          </a:p>
        </p:txBody>
      </p:sp>
      <p:pic>
        <p:nvPicPr>
          <p:cNvPr id="8" name="Picture 7"/>
          <p:cNvPicPr>
            <a:picLocks noChangeAspect="1"/>
          </p:cNvPicPr>
          <p:nvPr/>
        </p:nvPicPr>
        <p:blipFill>
          <a:blip r:embed="rId3"/>
          <a:stretch>
            <a:fillRect/>
          </a:stretch>
        </p:blipFill>
        <p:spPr>
          <a:xfrm>
            <a:off x="3962400" y="6238576"/>
            <a:ext cx="917491" cy="955108"/>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1700" y="734060"/>
            <a:ext cx="5607050" cy="635635"/>
          </a:xfrm>
          <a:prstGeom prst="rect">
            <a:avLst/>
          </a:prstGeom>
        </p:spPr>
        <p:txBody>
          <a:bodyPr vert="horz" wrap="square" lIns="0" tIns="12700" rIns="0" bIns="0" rtlCol="0">
            <a:spAutoFit/>
          </a:bodyPr>
          <a:lstStyle/>
          <a:p>
            <a:pPr marL="12700">
              <a:lnSpc>
                <a:spcPct val="100000"/>
              </a:lnSpc>
              <a:spcBef>
                <a:spcPts val="100"/>
              </a:spcBef>
            </a:pPr>
            <a:r>
              <a:rPr dirty="0"/>
              <a:t>And </a:t>
            </a:r>
            <a:r>
              <a:rPr spc="-5" dirty="0"/>
              <a:t>the </a:t>
            </a:r>
            <a:r>
              <a:rPr spc="-10" dirty="0"/>
              <a:t>Result </a:t>
            </a:r>
            <a:r>
              <a:rPr dirty="0"/>
              <a:t>Is: </a:t>
            </a:r>
            <a:r>
              <a:rPr sz="1800" dirty="0"/>
              <a:t>drum </a:t>
            </a:r>
            <a:r>
              <a:rPr sz="1800" spc="-5" dirty="0"/>
              <a:t>roll,</a:t>
            </a:r>
            <a:r>
              <a:rPr sz="1800" spc="-100" dirty="0"/>
              <a:t> </a:t>
            </a:r>
            <a:r>
              <a:rPr sz="1800" dirty="0"/>
              <a:t>please</a:t>
            </a:r>
            <a:endParaRPr sz="1800"/>
          </a:p>
        </p:txBody>
      </p:sp>
      <p:sp>
        <p:nvSpPr>
          <p:cNvPr id="4" name="object 4"/>
          <p:cNvSpPr txBox="1"/>
          <p:nvPr/>
        </p:nvSpPr>
        <p:spPr>
          <a:xfrm>
            <a:off x="993139" y="1811528"/>
            <a:ext cx="8063230" cy="3928745"/>
          </a:xfrm>
          <a:prstGeom prst="rect">
            <a:avLst/>
          </a:prstGeom>
        </p:spPr>
        <p:txBody>
          <a:bodyPr vert="horz" wrap="square" lIns="0" tIns="58419" rIns="0" bIns="0" rtlCol="0">
            <a:spAutoFit/>
          </a:bodyPr>
          <a:lstStyle/>
          <a:p>
            <a:pPr marL="355600" marR="186055" indent="-342900">
              <a:lnSpc>
                <a:spcPts val="2920"/>
              </a:lnSpc>
              <a:spcBef>
                <a:spcPts val="459"/>
              </a:spcBef>
              <a:buChar char="•"/>
              <a:tabLst>
                <a:tab pos="354965" algn="l"/>
                <a:tab pos="355600" algn="l"/>
              </a:tabLst>
            </a:pPr>
            <a:r>
              <a:rPr sz="2700" spc="-5" dirty="0">
                <a:solidFill>
                  <a:srgbClr val="3E3E3E"/>
                </a:solidFill>
                <a:latin typeface="Arial"/>
                <a:cs typeface="Arial"/>
              </a:rPr>
              <a:t>Result is: 10.57% Pb in paint with an analytical  uncertainty of </a:t>
            </a:r>
            <a:r>
              <a:rPr sz="2700" u="heavy" dirty="0">
                <a:solidFill>
                  <a:srgbClr val="3E3E3E"/>
                </a:solidFill>
                <a:uFill>
                  <a:solidFill>
                    <a:srgbClr val="3F3F3F"/>
                  </a:solidFill>
                </a:uFill>
                <a:latin typeface="Arial"/>
                <a:cs typeface="Arial"/>
              </a:rPr>
              <a:t>+</a:t>
            </a:r>
            <a:r>
              <a:rPr sz="2700" dirty="0">
                <a:solidFill>
                  <a:srgbClr val="3E3E3E"/>
                </a:solidFill>
                <a:latin typeface="Arial"/>
                <a:cs typeface="Arial"/>
              </a:rPr>
              <a:t> </a:t>
            </a:r>
            <a:r>
              <a:rPr sz="2700" spc="-5" dirty="0">
                <a:solidFill>
                  <a:srgbClr val="3E3E3E"/>
                </a:solidFill>
                <a:latin typeface="Arial"/>
                <a:cs typeface="Arial"/>
              </a:rPr>
              <a:t>2.0% at </a:t>
            </a:r>
            <a:r>
              <a:rPr sz="2700" dirty="0">
                <a:solidFill>
                  <a:srgbClr val="3E3E3E"/>
                </a:solidFill>
                <a:latin typeface="Arial"/>
                <a:cs typeface="Arial"/>
              </a:rPr>
              <a:t>the </a:t>
            </a:r>
            <a:r>
              <a:rPr sz="2700" spc="-5" dirty="0">
                <a:solidFill>
                  <a:srgbClr val="3E3E3E"/>
                </a:solidFill>
                <a:latin typeface="Arial"/>
                <a:cs typeface="Arial"/>
              </a:rPr>
              <a:t>95% confidence level  (k=2) and </a:t>
            </a:r>
            <a:r>
              <a:rPr sz="2700" dirty="0">
                <a:solidFill>
                  <a:srgbClr val="3E3E3E"/>
                </a:solidFill>
                <a:latin typeface="Arial"/>
                <a:cs typeface="Arial"/>
              </a:rPr>
              <a:t>a </a:t>
            </a:r>
            <a:r>
              <a:rPr sz="2700" spc="-5" dirty="0">
                <a:solidFill>
                  <a:srgbClr val="3E3E3E"/>
                </a:solidFill>
                <a:latin typeface="Arial"/>
                <a:cs typeface="Arial"/>
              </a:rPr>
              <a:t>probable bias of</a:t>
            </a:r>
            <a:r>
              <a:rPr sz="2700" spc="-30" dirty="0">
                <a:solidFill>
                  <a:srgbClr val="3E3E3E"/>
                </a:solidFill>
                <a:latin typeface="Arial"/>
                <a:cs typeface="Arial"/>
              </a:rPr>
              <a:t> </a:t>
            </a:r>
            <a:r>
              <a:rPr sz="2700" spc="-5" dirty="0">
                <a:solidFill>
                  <a:srgbClr val="3E3E3E"/>
                </a:solidFill>
                <a:latin typeface="Arial"/>
                <a:cs typeface="Arial"/>
              </a:rPr>
              <a:t>-1.37%</a:t>
            </a:r>
            <a:endParaRPr sz="2700">
              <a:latin typeface="Arial"/>
              <a:cs typeface="Arial"/>
            </a:endParaRPr>
          </a:p>
          <a:p>
            <a:pPr marL="355600" marR="5080" indent="-342900">
              <a:lnSpc>
                <a:spcPts val="2920"/>
              </a:lnSpc>
              <a:spcBef>
                <a:spcPts val="1240"/>
              </a:spcBef>
              <a:buChar char="•"/>
              <a:tabLst>
                <a:tab pos="354965" algn="l"/>
                <a:tab pos="355600" algn="l"/>
              </a:tabLst>
            </a:pPr>
            <a:r>
              <a:rPr sz="2700" spc="-5" dirty="0">
                <a:solidFill>
                  <a:srgbClr val="3E3E3E"/>
                </a:solidFill>
                <a:latin typeface="Arial"/>
                <a:cs typeface="Arial"/>
              </a:rPr>
              <a:t>Reference material used </a:t>
            </a:r>
            <a:r>
              <a:rPr sz="2700" dirty="0">
                <a:solidFill>
                  <a:srgbClr val="3E3E3E"/>
                </a:solidFill>
                <a:latin typeface="Arial"/>
                <a:cs typeface="Arial"/>
              </a:rPr>
              <a:t>for </a:t>
            </a:r>
            <a:r>
              <a:rPr sz="2700" spc="-5" dirty="0">
                <a:solidFill>
                  <a:srgbClr val="3E3E3E"/>
                </a:solidFill>
                <a:latin typeface="Arial"/>
                <a:cs typeface="Arial"/>
              </a:rPr>
              <a:t>calibration indicates  concentration and expanded uncertainty of  </a:t>
            </a:r>
            <a:r>
              <a:rPr sz="2700" spc="-40" dirty="0">
                <a:solidFill>
                  <a:srgbClr val="3E3E3E"/>
                </a:solidFill>
                <a:latin typeface="Arial"/>
                <a:cs typeface="Arial"/>
              </a:rPr>
              <a:t>0.011% </a:t>
            </a:r>
            <a:r>
              <a:rPr sz="2700" spc="-5" dirty="0">
                <a:solidFill>
                  <a:srgbClr val="3E3E3E"/>
                </a:solidFill>
                <a:latin typeface="Arial"/>
                <a:cs typeface="Arial"/>
              </a:rPr>
              <a:t>at 95% confidence level. Expanded  uncertainty divided by </a:t>
            </a:r>
            <a:r>
              <a:rPr sz="2700" dirty="0">
                <a:solidFill>
                  <a:srgbClr val="3E3E3E"/>
                </a:solidFill>
                <a:latin typeface="Arial"/>
                <a:cs typeface="Arial"/>
              </a:rPr>
              <a:t>2 to </a:t>
            </a:r>
            <a:r>
              <a:rPr sz="2700" spc="-5" dirty="0">
                <a:solidFill>
                  <a:srgbClr val="3E3E3E"/>
                </a:solidFill>
                <a:latin typeface="Arial"/>
                <a:cs typeface="Arial"/>
              </a:rPr>
              <a:t>yield 0.0055 </a:t>
            </a:r>
            <a:r>
              <a:rPr sz="2700" dirty="0">
                <a:solidFill>
                  <a:srgbClr val="3E3E3E"/>
                </a:solidFill>
                <a:latin typeface="Arial"/>
                <a:cs typeface="Arial"/>
              </a:rPr>
              <a:t>% </a:t>
            </a:r>
            <a:r>
              <a:rPr sz="2700" spc="-5" dirty="0">
                <a:solidFill>
                  <a:srgbClr val="3E3E3E"/>
                </a:solidFill>
                <a:latin typeface="Arial"/>
                <a:cs typeface="Arial"/>
              </a:rPr>
              <a:t>Rel. SD.  </a:t>
            </a:r>
            <a:r>
              <a:rPr sz="2700" dirty="0">
                <a:solidFill>
                  <a:srgbClr val="3E3E3E"/>
                </a:solidFill>
                <a:latin typeface="Arial"/>
                <a:cs typeface="Arial"/>
              </a:rPr>
              <a:t>Insignificant </a:t>
            </a:r>
            <a:r>
              <a:rPr sz="2700" spc="-5" dirty="0">
                <a:solidFill>
                  <a:srgbClr val="3E3E3E"/>
                </a:solidFill>
                <a:latin typeface="Arial"/>
                <a:cs typeface="Arial"/>
              </a:rPr>
              <a:t>compared </a:t>
            </a:r>
            <a:r>
              <a:rPr sz="2700" dirty="0">
                <a:solidFill>
                  <a:srgbClr val="3E3E3E"/>
                </a:solidFill>
                <a:latin typeface="Arial"/>
                <a:cs typeface="Arial"/>
              </a:rPr>
              <a:t>to </a:t>
            </a:r>
            <a:r>
              <a:rPr sz="2700" spc="-5" dirty="0">
                <a:solidFill>
                  <a:srgbClr val="3E3E3E"/>
                </a:solidFill>
                <a:latin typeface="Arial"/>
                <a:cs typeface="Arial"/>
              </a:rPr>
              <a:t>8.86% and can be  eliminated </a:t>
            </a:r>
            <a:r>
              <a:rPr sz="2700" dirty="0">
                <a:solidFill>
                  <a:srgbClr val="3E3E3E"/>
                </a:solidFill>
                <a:latin typeface="Arial"/>
                <a:cs typeface="Arial"/>
              </a:rPr>
              <a:t>from </a:t>
            </a:r>
            <a:r>
              <a:rPr sz="2700" spc="-5" dirty="0">
                <a:solidFill>
                  <a:srgbClr val="3E3E3E"/>
                </a:solidFill>
                <a:latin typeface="Arial"/>
                <a:cs typeface="Arial"/>
              </a:rPr>
              <a:t>calculation. No significant  background in method</a:t>
            </a:r>
            <a:r>
              <a:rPr sz="2700" spc="-15" dirty="0">
                <a:solidFill>
                  <a:srgbClr val="3E3E3E"/>
                </a:solidFill>
                <a:latin typeface="Arial"/>
                <a:cs typeface="Arial"/>
              </a:rPr>
              <a:t> </a:t>
            </a:r>
            <a:r>
              <a:rPr sz="2700" spc="-5" dirty="0">
                <a:solidFill>
                  <a:srgbClr val="3E3E3E"/>
                </a:solidFill>
                <a:latin typeface="Arial"/>
                <a:cs typeface="Arial"/>
              </a:rPr>
              <a:t>blank.</a:t>
            </a:r>
            <a:endParaRPr sz="2700">
              <a:latin typeface="Arial"/>
              <a:cs typeface="Arial"/>
            </a:endParaRPr>
          </a:p>
        </p:txBody>
      </p:sp>
      <p:sp>
        <p:nvSpPr>
          <p:cNvPr id="5" name="object 5"/>
          <p:cNvSpPr/>
          <p:nvPr/>
        </p:nvSpPr>
        <p:spPr>
          <a:xfrm>
            <a:off x="6867525" y="657225"/>
            <a:ext cx="876300" cy="952500"/>
          </a:xfrm>
          <a:prstGeom prst="rect">
            <a:avLst/>
          </a:prstGeom>
          <a:blipFill>
            <a:blip r:embed="rId3" cstate="print"/>
            <a:stretch>
              <a:fillRect/>
            </a:stretch>
          </a:blipFill>
        </p:spPr>
        <p:txBody>
          <a:bodyPr wrap="square" lIns="0" tIns="0" rIns="0" bIns="0" rtlCol="0"/>
          <a:lstStyle/>
          <a:p>
            <a:endParaRPr/>
          </a:p>
        </p:txBody>
      </p:sp>
      <p:sp>
        <p:nvSpPr>
          <p:cNvPr id="6" name="object 6"/>
          <p:cNvSpPr txBox="1"/>
          <p:nvPr/>
        </p:nvSpPr>
        <p:spPr>
          <a:xfrm>
            <a:off x="7204962" y="6746009"/>
            <a:ext cx="1859914" cy="397510"/>
          </a:xfrm>
          <a:prstGeom prst="rect">
            <a:avLst/>
          </a:prstGeom>
        </p:spPr>
        <p:txBody>
          <a:bodyPr vert="horz" wrap="square" lIns="0" tIns="0" rIns="0" bIns="0" rtlCol="0">
            <a:spAutoFit/>
          </a:bodyPr>
          <a:lstStyle/>
          <a:p>
            <a:pPr marL="12700">
              <a:lnSpc>
                <a:spcPct val="100000"/>
              </a:lnSpc>
            </a:pPr>
            <a:r>
              <a:rPr sz="1200" dirty="0">
                <a:solidFill>
                  <a:srgbClr val="00A0AF"/>
                </a:solidFill>
                <a:latin typeface="Franklin Gothic Medium"/>
                <a:cs typeface="Franklin Gothic Medium"/>
              </a:rPr>
              <a:t>QMS </a:t>
            </a:r>
            <a:r>
              <a:rPr sz="1200" spc="-5" dirty="0">
                <a:solidFill>
                  <a:srgbClr val="00A0AF"/>
                </a:solidFill>
                <a:latin typeface="Franklin Gothic Medium"/>
                <a:cs typeface="Franklin Gothic Medium"/>
              </a:rPr>
              <a:t>Quick </a:t>
            </a:r>
            <a:r>
              <a:rPr sz="1200" dirty="0">
                <a:solidFill>
                  <a:srgbClr val="00A0AF"/>
                </a:solidFill>
                <a:latin typeface="Franklin Gothic Medium"/>
                <a:cs typeface="Franklin Gothic Medium"/>
              </a:rPr>
              <a:t>Learning</a:t>
            </a:r>
            <a:r>
              <a:rPr sz="1200" spc="-70" dirty="0">
                <a:solidFill>
                  <a:srgbClr val="00A0AF"/>
                </a:solidFill>
                <a:latin typeface="Franklin Gothic Medium"/>
                <a:cs typeface="Franklin Gothic Medium"/>
              </a:rPr>
              <a:t> </a:t>
            </a:r>
            <a:r>
              <a:rPr sz="1200" spc="-5" dirty="0">
                <a:solidFill>
                  <a:srgbClr val="00A0AF"/>
                </a:solidFill>
                <a:latin typeface="Franklin Gothic Medium"/>
                <a:cs typeface="Franklin Gothic Medium"/>
              </a:rPr>
              <a:t>Activity</a:t>
            </a:r>
            <a:endParaRPr sz="1200">
              <a:latin typeface="Franklin Gothic Medium"/>
              <a:cs typeface="Franklin Gothic Medium"/>
            </a:endParaRPr>
          </a:p>
        </p:txBody>
      </p:sp>
      <p:pic>
        <p:nvPicPr>
          <p:cNvPr id="8" name="Picture 7"/>
          <p:cNvPicPr>
            <a:picLocks noChangeAspect="1"/>
          </p:cNvPicPr>
          <p:nvPr/>
        </p:nvPicPr>
        <p:blipFill>
          <a:blip r:embed="rId4"/>
          <a:stretch>
            <a:fillRect/>
          </a:stretch>
        </p:blipFill>
        <p:spPr>
          <a:xfrm>
            <a:off x="3962400" y="6238576"/>
            <a:ext cx="917491" cy="95510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1700" y="734060"/>
            <a:ext cx="5487035" cy="635635"/>
          </a:xfrm>
          <a:prstGeom prst="rect">
            <a:avLst/>
          </a:prstGeom>
        </p:spPr>
        <p:txBody>
          <a:bodyPr vert="horz" wrap="square" lIns="0" tIns="12700" rIns="0" bIns="0" rtlCol="0">
            <a:spAutoFit/>
          </a:bodyPr>
          <a:lstStyle/>
          <a:p>
            <a:pPr marL="12700">
              <a:lnSpc>
                <a:spcPct val="100000"/>
              </a:lnSpc>
              <a:spcBef>
                <a:spcPts val="100"/>
              </a:spcBef>
            </a:pPr>
            <a:r>
              <a:rPr spc="-5" dirty="0"/>
              <a:t>What </a:t>
            </a:r>
            <a:r>
              <a:rPr dirty="0"/>
              <a:t>is a</a:t>
            </a:r>
            <a:r>
              <a:rPr spc="-100" dirty="0"/>
              <a:t> </a:t>
            </a:r>
            <a:r>
              <a:rPr dirty="0"/>
              <a:t>Measurement?</a:t>
            </a:r>
          </a:p>
        </p:txBody>
      </p:sp>
      <p:sp>
        <p:nvSpPr>
          <p:cNvPr id="4" name="object 4"/>
          <p:cNvSpPr txBox="1"/>
          <p:nvPr/>
        </p:nvSpPr>
        <p:spPr>
          <a:xfrm>
            <a:off x="901700" y="1425193"/>
            <a:ext cx="8100695" cy="4267200"/>
          </a:xfrm>
          <a:prstGeom prst="rect">
            <a:avLst/>
          </a:prstGeom>
        </p:spPr>
        <p:txBody>
          <a:bodyPr vert="horz" wrap="square" lIns="0" tIns="12700" rIns="0" bIns="0" rtlCol="0">
            <a:spAutoFit/>
          </a:bodyPr>
          <a:lstStyle/>
          <a:p>
            <a:pPr marL="12700">
              <a:lnSpc>
                <a:spcPct val="100000"/>
              </a:lnSpc>
              <a:spcBef>
                <a:spcPts val="100"/>
              </a:spcBef>
            </a:pPr>
            <a:r>
              <a:rPr sz="2800" dirty="0">
                <a:solidFill>
                  <a:srgbClr val="3E3E3E"/>
                </a:solidFill>
                <a:latin typeface="Arial"/>
                <a:cs typeface="Arial"/>
              </a:rPr>
              <a:t>Measurement is:</a:t>
            </a:r>
            <a:endParaRPr sz="2800">
              <a:latin typeface="Arial"/>
              <a:cs typeface="Arial"/>
            </a:endParaRPr>
          </a:p>
          <a:p>
            <a:pPr marL="446405" indent="-342265">
              <a:lnSpc>
                <a:spcPct val="100000"/>
              </a:lnSpc>
              <a:spcBef>
                <a:spcPts val="1960"/>
              </a:spcBef>
              <a:buChar char="•"/>
              <a:tabLst>
                <a:tab pos="446405" algn="l"/>
                <a:tab pos="447040" algn="l"/>
              </a:tabLst>
            </a:pPr>
            <a:r>
              <a:rPr sz="2000" spc="-5" dirty="0">
                <a:solidFill>
                  <a:srgbClr val="3E3E3E"/>
                </a:solidFill>
                <a:latin typeface="Arial"/>
                <a:cs typeface="Arial"/>
              </a:rPr>
              <a:t>A set of </a:t>
            </a:r>
            <a:r>
              <a:rPr sz="2000" spc="-10" dirty="0">
                <a:solidFill>
                  <a:srgbClr val="3E3E3E"/>
                </a:solidFill>
                <a:latin typeface="Arial"/>
                <a:cs typeface="Arial"/>
              </a:rPr>
              <a:t>operations </a:t>
            </a:r>
            <a:r>
              <a:rPr sz="2000" spc="-5" dirty="0">
                <a:solidFill>
                  <a:srgbClr val="3E3E3E"/>
                </a:solidFill>
                <a:latin typeface="Arial"/>
                <a:cs typeface="Arial"/>
              </a:rPr>
              <a:t>that </a:t>
            </a:r>
            <a:r>
              <a:rPr sz="2000" spc="-10" dirty="0">
                <a:solidFill>
                  <a:srgbClr val="3E3E3E"/>
                </a:solidFill>
                <a:latin typeface="Arial"/>
                <a:cs typeface="Arial"/>
              </a:rPr>
              <a:t>determine </a:t>
            </a:r>
            <a:r>
              <a:rPr sz="2000" spc="-5" dirty="0">
                <a:solidFill>
                  <a:srgbClr val="3E3E3E"/>
                </a:solidFill>
                <a:latin typeface="Arial"/>
                <a:cs typeface="Arial"/>
              </a:rPr>
              <a:t>the value of a</a:t>
            </a:r>
            <a:r>
              <a:rPr sz="2000" spc="-100" dirty="0">
                <a:solidFill>
                  <a:srgbClr val="3E3E3E"/>
                </a:solidFill>
                <a:latin typeface="Arial"/>
                <a:cs typeface="Arial"/>
              </a:rPr>
              <a:t> </a:t>
            </a:r>
            <a:r>
              <a:rPr sz="2000" spc="-25" dirty="0">
                <a:solidFill>
                  <a:srgbClr val="3E3E3E"/>
                </a:solidFill>
                <a:latin typeface="Arial"/>
                <a:cs typeface="Arial"/>
              </a:rPr>
              <a:t>quantity.</a:t>
            </a:r>
            <a:endParaRPr sz="2000">
              <a:latin typeface="Arial"/>
              <a:cs typeface="Arial"/>
            </a:endParaRPr>
          </a:p>
          <a:p>
            <a:pPr marL="446405" marR="97790" indent="-342265">
              <a:lnSpc>
                <a:spcPts val="1920"/>
              </a:lnSpc>
              <a:spcBef>
                <a:spcPts val="1060"/>
              </a:spcBef>
              <a:buChar char="•"/>
              <a:tabLst>
                <a:tab pos="446405" algn="l"/>
                <a:tab pos="447040" algn="l"/>
              </a:tabLst>
            </a:pPr>
            <a:r>
              <a:rPr sz="2000" spc="-5" dirty="0">
                <a:solidFill>
                  <a:srgbClr val="3E3E3E"/>
                </a:solidFill>
                <a:latin typeface="Arial"/>
                <a:cs typeface="Arial"/>
              </a:rPr>
              <a:t>It tells us about a </a:t>
            </a:r>
            <a:r>
              <a:rPr sz="2000" spc="-10" dirty="0">
                <a:solidFill>
                  <a:srgbClr val="3E3E3E"/>
                </a:solidFill>
                <a:latin typeface="Arial"/>
                <a:cs typeface="Arial"/>
              </a:rPr>
              <a:t>property </a:t>
            </a:r>
            <a:r>
              <a:rPr sz="2000" spc="-5" dirty="0">
                <a:solidFill>
                  <a:srgbClr val="3E3E3E"/>
                </a:solidFill>
                <a:latin typeface="Arial"/>
                <a:cs typeface="Arial"/>
              </a:rPr>
              <a:t>of </a:t>
            </a:r>
            <a:r>
              <a:rPr sz="2000" spc="-10" dirty="0">
                <a:solidFill>
                  <a:srgbClr val="3E3E3E"/>
                </a:solidFill>
                <a:latin typeface="Arial"/>
                <a:cs typeface="Arial"/>
              </a:rPr>
              <a:t>something </a:t>
            </a:r>
            <a:r>
              <a:rPr sz="2000" spc="-5" dirty="0">
                <a:solidFill>
                  <a:srgbClr val="3E3E3E"/>
                </a:solidFill>
                <a:latin typeface="Arial"/>
                <a:cs typeface="Arial"/>
              </a:rPr>
              <a:t>(how </a:t>
            </a:r>
            <a:r>
              <a:rPr sz="2000" spc="-30" dirty="0">
                <a:solidFill>
                  <a:srgbClr val="3E3E3E"/>
                </a:solidFill>
                <a:latin typeface="Arial"/>
                <a:cs typeface="Arial"/>
              </a:rPr>
              <a:t>heavy, </a:t>
            </a:r>
            <a:r>
              <a:rPr sz="2000" spc="-5" dirty="0">
                <a:solidFill>
                  <a:srgbClr val="3E3E3E"/>
                </a:solidFill>
                <a:latin typeface="Arial"/>
                <a:cs typeface="Arial"/>
              </a:rPr>
              <a:t>hot, or long </a:t>
            </a:r>
            <a:r>
              <a:rPr sz="2000" spc="-10" dirty="0">
                <a:solidFill>
                  <a:srgbClr val="3E3E3E"/>
                </a:solidFill>
                <a:latin typeface="Arial"/>
                <a:cs typeface="Arial"/>
              </a:rPr>
              <a:t>an  object</a:t>
            </a:r>
            <a:r>
              <a:rPr sz="2000" spc="-5" dirty="0">
                <a:solidFill>
                  <a:srgbClr val="3E3E3E"/>
                </a:solidFill>
                <a:latin typeface="Arial"/>
                <a:cs typeface="Arial"/>
              </a:rPr>
              <a:t> is).</a:t>
            </a:r>
            <a:endParaRPr sz="2000">
              <a:latin typeface="Arial"/>
              <a:cs typeface="Arial"/>
            </a:endParaRPr>
          </a:p>
          <a:p>
            <a:pPr marL="446405" marR="298450" indent="-342900">
              <a:lnSpc>
                <a:spcPts val="1920"/>
              </a:lnSpc>
              <a:spcBef>
                <a:spcPts val="1085"/>
              </a:spcBef>
              <a:buChar char="•"/>
              <a:tabLst>
                <a:tab pos="446405" algn="l"/>
                <a:tab pos="447040" algn="l"/>
              </a:tabLst>
            </a:pPr>
            <a:r>
              <a:rPr sz="2000" spc="-5" dirty="0">
                <a:solidFill>
                  <a:srgbClr val="3E3E3E"/>
                </a:solidFill>
                <a:latin typeface="Arial"/>
                <a:cs typeface="Arial"/>
              </a:rPr>
              <a:t>They are made using an </a:t>
            </a:r>
            <a:r>
              <a:rPr sz="2000" spc="-10" dirty="0">
                <a:solidFill>
                  <a:srgbClr val="3E3E3E"/>
                </a:solidFill>
                <a:latin typeface="Arial"/>
                <a:cs typeface="Arial"/>
              </a:rPr>
              <a:t>instrument </a:t>
            </a:r>
            <a:r>
              <a:rPr sz="2000" spc="-5" dirty="0">
                <a:solidFill>
                  <a:srgbClr val="3E3E3E"/>
                </a:solidFill>
                <a:latin typeface="Arial"/>
                <a:cs typeface="Arial"/>
              </a:rPr>
              <a:t>(e.g., </a:t>
            </a:r>
            <a:r>
              <a:rPr sz="2000" spc="-10" dirty="0">
                <a:solidFill>
                  <a:srgbClr val="3E3E3E"/>
                </a:solidFill>
                <a:latin typeface="Arial"/>
                <a:cs typeface="Arial"/>
              </a:rPr>
              <a:t>rulers, weighing </a:t>
            </a:r>
            <a:r>
              <a:rPr sz="2000" spc="-5" dirty="0">
                <a:solidFill>
                  <a:srgbClr val="3E3E3E"/>
                </a:solidFill>
                <a:latin typeface="Arial"/>
                <a:cs typeface="Arial"/>
              </a:rPr>
              <a:t>scales,  stopwatches, thermometers,</a:t>
            </a:r>
            <a:r>
              <a:rPr sz="2000" spc="-30" dirty="0">
                <a:solidFill>
                  <a:srgbClr val="3E3E3E"/>
                </a:solidFill>
                <a:latin typeface="Arial"/>
                <a:cs typeface="Arial"/>
              </a:rPr>
              <a:t> </a:t>
            </a:r>
            <a:r>
              <a:rPr sz="2000" spc="-5" dirty="0">
                <a:solidFill>
                  <a:srgbClr val="3E3E3E"/>
                </a:solidFill>
                <a:latin typeface="Arial"/>
                <a:cs typeface="Arial"/>
              </a:rPr>
              <a:t>etc.)</a:t>
            </a:r>
            <a:endParaRPr sz="2000">
              <a:latin typeface="Arial"/>
              <a:cs typeface="Arial"/>
            </a:endParaRPr>
          </a:p>
          <a:p>
            <a:pPr marL="446405" marR="157480" indent="-342900">
              <a:lnSpc>
                <a:spcPts val="2280"/>
              </a:lnSpc>
              <a:spcBef>
                <a:spcPts val="1150"/>
              </a:spcBef>
              <a:buChar char="•"/>
              <a:tabLst>
                <a:tab pos="446405" algn="l"/>
                <a:tab pos="447040" algn="l"/>
              </a:tabLst>
            </a:pPr>
            <a:r>
              <a:rPr sz="2000" spc="-5" dirty="0">
                <a:solidFill>
                  <a:srgbClr val="3E3E3E"/>
                </a:solidFill>
                <a:latin typeface="Arial"/>
                <a:cs typeface="Arial"/>
              </a:rPr>
              <a:t>A </a:t>
            </a:r>
            <a:r>
              <a:rPr sz="2000" spc="-10" dirty="0">
                <a:solidFill>
                  <a:srgbClr val="3E3E3E"/>
                </a:solidFill>
                <a:latin typeface="Arial"/>
                <a:cs typeface="Arial"/>
              </a:rPr>
              <a:t>measurement </a:t>
            </a:r>
            <a:r>
              <a:rPr sz="2000" spc="-5" dirty="0">
                <a:solidFill>
                  <a:srgbClr val="3E3E3E"/>
                </a:solidFill>
                <a:latin typeface="Arial"/>
                <a:cs typeface="Arial"/>
              </a:rPr>
              <a:t>is taken by </a:t>
            </a:r>
            <a:r>
              <a:rPr sz="2000" spc="-10" dirty="0">
                <a:solidFill>
                  <a:srgbClr val="3E3E3E"/>
                </a:solidFill>
                <a:latin typeface="Arial"/>
                <a:cs typeface="Arial"/>
              </a:rPr>
              <a:t>comparing </a:t>
            </a:r>
            <a:r>
              <a:rPr sz="2000" spc="-5" dirty="0">
                <a:solidFill>
                  <a:srgbClr val="3E3E3E"/>
                </a:solidFill>
                <a:latin typeface="Arial"/>
                <a:cs typeface="Arial"/>
              </a:rPr>
              <a:t>an </a:t>
            </a:r>
            <a:r>
              <a:rPr sz="2000" spc="-10" dirty="0">
                <a:solidFill>
                  <a:srgbClr val="3E3E3E"/>
                </a:solidFill>
                <a:latin typeface="Arial"/>
                <a:cs typeface="Arial"/>
              </a:rPr>
              <a:t>unknown </a:t>
            </a:r>
            <a:r>
              <a:rPr sz="2000" spc="-25" dirty="0">
                <a:solidFill>
                  <a:srgbClr val="3E3E3E"/>
                </a:solidFill>
                <a:latin typeface="Arial"/>
                <a:cs typeface="Arial"/>
              </a:rPr>
              <a:t>quantity, </a:t>
            </a:r>
            <a:r>
              <a:rPr sz="2000" spc="-5" dirty="0">
                <a:solidFill>
                  <a:srgbClr val="3E3E3E"/>
                </a:solidFill>
                <a:latin typeface="Arial"/>
                <a:cs typeface="Arial"/>
              </a:rPr>
              <a:t>such  as the </a:t>
            </a:r>
            <a:r>
              <a:rPr sz="2000" spc="-10" dirty="0">
                <a:solidFill>
                  <a:srgbClr val="3E3E3E"/>
                </a:solidFill>
                <a:latin typeface="Arial"/>
                <a:cs typeface="Arial"/>
              </a:rPr>
              <a:t>length </a:t>
            </a:r>
            <a:r>
              <a:rPr sz="2000" spc="-5" dirty="0">
                <a:solidFill>
                  <a:srgbClr val="3E3E3E"/>
                </a:solidFill>
                <a:latin typeface="Arial"/>
                <a:cs typeface="Arial"/>
              </a:rPr>
              <a:t>of the stick we looked at previously… with a standard  unit like a</a:t>
            </a:r>
            <a:r>
              <a:rPr sz="2000" spc="-10" dirty="0">
                <a:solidFill>
                  <a:srgbClr val="3E3E3E"/>
                </a:solidFill>
                <a:latin typeface="Arial"/>
                <a:cs typeface="Arial"/>
              </a:rPr>
              <a:t> </a:t>
            </a:r>
            <a:r>
              <a:rPr sz="2000" spc="-20" dirty="0">
                <a:solidFill>
                  <a:srgbClr val="3E3E3E"/>
                </a:solidFill>
                <a:latin typeface="Arial"/>
                <a:cs typeface="Arial"/>
              </a:rPr>
              <a:t>ruler.</a:t>
            </a:r>
            <a:endParaRPr sz="2000">
              <a:latin typeface="Arial"/>
              <a:cs typeface="Arial"/>
            </a:endParaRPr>
          </a:p>
          <a:p>
            <a:pPr marL="446405" marR="5080" indent="-342900">
              <a:lnSpc>
                <a:spcPts val="2280"/>
              </a:lnSpc>
              <a:spcBef>
                <a:spcPts val="1080"/>
              </a:spcBef>
              <a:buChar char="•"/>
              <a:tabLst>
                <a:tab pos="446405" algn="l"/>
                <a:tab pos="447040" algn="l"/>
              </a:tabLst>
            </a:pPr>
            <a:r>
              <a:rPr sz="2000" spc="-5" dirty="0">
                <a:solidFill>
                  <a:srgbClr val="3E3E3E"/>
                </a:solidFill>
                <a:latin typeface="Arial"/>
                <a:cs typeface="Arial"/>
              </a:rPr>
              <a:t>The </a:t>
            </a:r>
            <a:r>
              <a:rPr sz="2000" spc="-10" dirty="0">
                <a:solidFill>
                  <a:srgbClr val="3E3E3E"/>
                </a:solidFill>
                <a:latin typeface="Arial"/>
                <a:cs typeface="Arial"/>
              </a:rPr>
              <a:t>instruments </a:t>
            </a:r>
            <a:r>
              <a:rPr sz="2000" spc="-5" dirty="0">
                <a:solidFill>
                  <a:srgbClr val="3E3E3E"/>
                </a:solidFill>
                <a:latin typeface="Arial"/>
                <a:cs typeface="Arial"/>
              </a:rPr>
              <a:t>used to make these </a:t>
            </a:r>
            <a:r>
              <a:rPr sz="2000" spc="-10" dirty="0">
                <a:solidFill>
                  <a:srgbClr val="3E3E3E"/>
                </a:solidFill>
                <a:latin typeface="Arial"/>
                <a:cs typeface="Arial"/>
              </a:rPr>
              <a:t>comparisons </a:t>
            </a:r>
            <a:r>
              <a:rPr sz="2000" spc="-5" dirty="0">
                <a:solidFill>
                  <a:srgbClr val="3E3E3E"/>
                </a:solidFill>
                <a:latin typeface="Arial"/>
                <a:cs typeface="Arial"/>
              </a:rPr>
              <a:t>can be </a:t>
            </a:r>
            <a:r>
              <a:rPr sz="2000" spc="-10" dirty="0">
                <a:solidFill>
                  <a:srgbClr val="3E3E3E"/>
                </a:solidFill>
                <a:latin typeface="Arial"/>
                <a:cs typeface="Arial"/>
              </a:rPr>
              <a:t>simple  </a:t>
            </a:r>
            <a:r>
              <a:rPr sz="2000" spc="-5" dirty="0">
                <a:solidFill>
                  <a:srgbClr val="3E3E3E"/>
                </a:solidFill>
                <a:latin typeface="Arial"/>
                <a:cs typeface="Arial"/>
              </a:rPr>
              <a:t>ones, like </a:t>
            </a:r>
            <a:r>
              <a:rPr sz="2000" spc="-10" dirty="0">
                <a:solidFill>
                  <a:srgbClr val="3E3E3E"/>
                </a:solidFill>
                <a:latin typeface="Arial"/>
                <a:cs typeface="Arial"/>
              </a:rPr>
              <a:t>rulers, scales, stopwatches </a:t>
            </a:r>
            <a:r>
              <a:rPr sz="2000" spc="-5" dirty="0">
                <a:solidFill>
                  <a:srgbClr val="3E3E3E"/>
                </a:solidFill>
                <a:latin typeface="Arial"/>
                <a:cs typeface="Arial"/>
              </a:rPr>
              <a:t>and thermometers or they </a:t>
            </a:r>
            <a:r>
              <a:rPr sz="2000" spc="-10" dirty="0">
                <a:solidFill>
                  <a:srgbClr val="3E3E3E"/>
                </a:solidFill>
                <a:latin typeface="Arial"/>
                <a:cs typeface="Arial"/>
              </a:rPr>
              <a:t>can  </a:t>
            </a:r>
            <a:r>
              <a:rPr sz="2000" spc="-5" dirty="0">
                <a:solidFill>
                  <a:srgbClr val="3E3E3E"/>
                </a:solidFill>
                <a:latin typeface="Arial"/>
                <a:cs typeface="Arial"/>
              </a:rPr>
              <a:t>be complex scientific</a:t>
            </a:r>
            <a:r>
              <a:rPr sz="2000" spc="10" dirty="0">
                <a:solidFill>
                  <a:srgbClr val="3E3E3E"/>
                </a:solidFill>
                <a:latin typeface="Arial"/>
                <a:cs typeface="Arial"/>
              </a:rPr>
              <a:t> </a:t>
            </a:r>
            <a:r>
              <a:rPr sz="2000" spc="-5" dirty="0">
                <a:solidFill>
                  <a:srgbClr val="3E3E3E"/>
                </a:solidFill>
                <a:latin typeface="Arial"/>
                <a:cs typeface="Arial"/>
              </a:rPr>
              <a:t>instruments.</a:t>
            </a:r>
            <a:endParaRPr sz="2000">
              <a:latin typeface="Arial"/>
              <a:cs typeface="Arial"/>
            </a:endParaRPr>
          </a:p>
        </p:txBody>
      </p:sp>
      <p:sp>
        <p:nvSpPr>
          <p:cNvPr id="5" name="object 5"/>
          <p:cNvSpPr/>
          <p:nvPr/>
        </p:nvSpPr>
        <p:spPr>
          <a:xfrm>
            <a:off x="6362700" y="5638800"/>
            <a:ext cx="2628899" cy="914400"/>
          </a:xfrm>
          <a:prstGeom prst="rect">
            <a:avLst/>
          </a:prstGeom>
          <a:blipFill>
            <a:blip r:embed="rId3" cstate="print"/>
            <a:stretch>
              <a:fillRect/>
            </a:stretch>
          </a:blipFill>
        </p:spPr>
        <p:txBody>
          <a:bodyPr wrap="square" lIns="0" tIns="0" rIns="0" bIns="0" rtlCol="0"/>
          <a:lstStyle/>
          <a:p>
            <a:endParaRPr/>
          </a:p>
        </p:txBody>
      </p:sp>
      <p:sp>
        <p:nvSpPr>
          <p:cNvPr id="6" name="object 6"/>
          <p:cNvSpPr txBox="1"/>
          <p:nvPr/>
        </p:nvSpPr>
        <p:spPr>
          <a:xfrm>
            <a:off x="7204962" y="6746009"/>
            <a:ext cx="1859914" cy="198755"/>
          </a:xfrm>
          <a:prstGeom prst="rect">
            <a:avLst/>
          </a:prstGeom>
        </p:spPr>
        <p:txBody>
          <a:bodyPr vert="horz" wrap="square" lIns="0" tIns="0" rIns="0" bIns="0" rtlCol="0">
            <a:spAutoFit/>
          </a:bodyPr>
          <a:lstStyle/>
          <a:p>
            <a:pPr marL="12700">
              <a:lnSpc>
                <a:spcPct val="100000"/>
              </a:lnSpc>
            </a:pPr>
            <a:r>
              <a:rPr sz="1200" dirty="0">
                <a:solidFill>
                  <a:srgbClr val="00A0AF"/>
                </a:solidFill>
                <a:latin typeface="Franklin Gothic Medium"/>
                <a:cs typeface="Franklin Gothic Medium"/>
              </a:rPr>
              <a:t>QMS </a:t>
            </a:r>
            <a:r>
              <a:rPr sz="1200" spc="-5" dirty="0">
                <a:solidFill>
                  <a:srgbClr val="00A0AF"/>
                </a:solidFill>
                <a:latin typeface="Franklin Gothic Medium"/>
                <a:cs typeface="Franklin Gothic Medium"/>
              </a:rPr>
              <a:t>Quick </a:t>
            </a:r>
            <a:r>
              <a:rPr sz="1200" dirty="0">
                <a:solidFill>
                  <a:srgbClr val="00A0AF"/>
                </a:solidFill>
                <a:latin typeface="Franklin Gothic Medium"/>
                <a:cs typeface="Franklin Gothic Medium"/>
              </a:rPr>
              <a:t>Learning</a:t>
            </a:r>
            <a:r>
              <a:rPr sz="1200" spc="-70" dirty="0">
                <a:solidFill>
                  <a:srgbClr val="00A0AF"/>
                </a:solidFill>
                <a:latin typeface="Franklin Gothic Medium"/>
                <a:cs typeface="Franklin Gothic Medium"/>
              </a:rPr>
              <a:t> </a:t>
            </a:r>
            <a:r>
              <a:rPr sz="1200" spc="-5" dirty="0">
                <a:solidFill>
                  <a:srgbClr val="00A0AF"/>
                </a:solidFill>
                <a:latin typeface="Franklin Gothic Medium"/>
                <a:cs typeface="Franklin Gothic Medium"/>
              </a:rPr>
              <a:t>Activity</a:t>
            </a:r>
            <a:endParaRPr sz="1200">
              <a:latin typeface="Franklin Gothic Medium"/>
              <a:cs typeface="Franklin Gothic Medium"/>
            </a:endParaRPr>
          </a:p>
        </p:txBody>
      </p:sp>
      <p:pic>
        <p:nvPicPr>
          <p:cNvPr id="7" name="Picture 6"/>
          <p:cNvPicPr>
            <a:picLocks noChangeAspect="1"/>
          </p:cNvPicPr>
          <p:nvPr/>
        </p:nvPicPr>
        <p:blipFill>
          <a:blip r:embed="rId4"/>
          <a:stretch>
            <a:fillRect/>
          </a:stretch>
        </p:blipFill>
        <p:spPr>
          <a:xfrm>
            <a:off x="3962400" y="6238576"/>
            <a:ext cx="917491" cy="955108"/>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1700" y="734060"/>
            <a:ext cx="4527550" cy="635635"/>
          </a:xfrm>
          <a:prstGeom prst="rect">
            <a:avLst/>
          </a:prstGeom>
        </p:spPr>
        <p:txBody>
          <a:bodyPr vert="horz" wrap="square" lIns="0" tIns="12700" rIns="0" bIns="0" rtlCol="0">
            <a:spAutoFit/>
          </a:bodyPr>
          <a:lstStyle/>
          <a:p>
            <a:pPr marL="12700">
              <a:lnSpc>
                <a:spcPct val="100000"/>
              </a:lnSpc>
              <a:spcBef>
                <a:spcPts val="100"/>
              </a:spcBef>
            </a:pPr>
            <a:r>
              <a:rPr spc="-5" dirty="0"/>
              <a:t>What else </a:t>
            </a:r>
            <a:r>
              <a:rPr dirty="0"/>
              <a:t>can I</a:t>
            </a:r>
            <a:r>
              <a:rPr spc="-114" dirty="0"/>
              <a:t> </a:t>
            </a:r>
            <a:r>
              <a:rPr dirty="0"/>
              <a:t>use?</a:t>
            </a:r>
          </a:p>
        </p:txBody>
      </p:sp>
      <p:sp>
        <p:nvSpPr>
          <p:cNvPr id="5" name="object 5"/>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4" name="object 4"/>
          <p:cNvSpPr txBox="1"/>
          <p:nvPr/>
        </p:nvSpPr>
        <p:spPr>
          <a:xfrm>
            <a:off x="993139" y="1851151"/>
            <a:ext cx="8047990" cy="3296920"/>
          </a:xfrm>
          <a:prstGeom prst="rect">
            <a:avLst/>
          </a:prstGeom>
        </p:spPr>
        <p:txBody>
          <a:bodyPr vert="horz" wrap="square" lIns="0" tIns="12065" rIns="0" bIns="0" rtlCol="0">
            <a:spAutoFit/>
          </a:bodyPr>
          <a:lstStyle/>
          <a:p>
            <a:pPr marL="355600" marR="534035" indent="-342900">
              <a:lnSpc>
                <a:spcPct val="100000"/>
              </a:lnSpc>
              <a:spcBef>
                <a:spcPts val="95"/>
              </a:spcBef>
              <a:buChar char="•"/>
              <a:tabLst>
                <a:tab pos="354965" algn="l"/>
                <a:tab pos="355600" algn="l"/>
              </a:tabLst>
            </a:pPr>
            <a:r>
              <a:rPr sz="3200" spc="-5" dirty="0">
                <a:solidFill>
                  <a:srgbClr val="3E3E3E"/>
                </a:solidFill>
                <a:latin typeface="Arial"/>
                <a:cs typeface="Arial"/>
              </a:rPr>
              <a:t>Least </a:t>
            </a:r>
            <a:r>
              <a:rPr sz="3200" spc="-10" dirty="0">
                <a:solidFill>
                  <a:srgbClr val="3E3E3E"/>
                </a:solidFill>
                <a:latin typeface="Arial"/>
                <a:cs typeface="Arial"/>
              </a:rPr>
              <a:t>Preferred Option </a:t>
            </a:r>
            <a:r>
              <a:rPr sz="3200" spc="-5" dirty="0">
                <a:solidFill>
                  <a:srgbClr val="3E3E3E"/>
                </a:solidFill>
                <a:latin typeface="Arial"/>
                <a:cs typeface="Arial"/>
              </a:rPr>
              <a:t>(#4): </a:t>
            </a:r>
            <a:r>
              <a:rPr sz="3200" spc="-10" dirty="0">
                <a:solidFill>
                  <a:srgbClr val="3E3E3E"/>
                </a:solidFill>
                <a:latin typeface="Arial"/>
                <a:cs typeface="Arial"/>
              </a:rPr>
              <a:t>Proficiency  </a:t>
            </a:r>
            <a:r>
              <a:rPr sz="3200" spc="-60" dirty="0">
                <a:solidFill>
                  <a:srgbClr val="3E3E3E"/>
                </a:solidFill>
                <a:latin typeface="Arial"/>
                <a:cs typeface="Arial"/>
              </a:rPr>
              <a:t>Testing </a:t>
            </a:r>
            <a:r>
              <a:rPr sz="3200" spc="-5" dirty="0">
                <a:solidFill>
                  <a:srgbClr val="3E3E3E"/>
                </a:solidFill>
                <a:latin typeface="Arial"/>
                <a:cs typeface="Arial"/>
              </a:rPr>
              <a:t>(PT) </a:t>
            </a:r>
            <a:r>
              <a:rPr sz="3200" spc="-10" dirty="0">
                <a:solidFill>
                  <a:srgbClr val="3E3E3E"/>
                </a:solidFill>
                <a:latin typeface="Arial"/>
                <a:cs typeface="Arial"/>
              </a:rPr>
              <a:t>Sample</a:t>
            </a:r>
            <a:r>
              <a:rPr sz="3200" spc="45" dirty="0">
                <a:solidFill>
                  <a:srgbClr val="3E3E3E"/>
                </a:solidFill>
                <a:latin typeface="Arial"/>
                <a:cs typeface="Arial"/>
              </a:rPr>
              <a:t> </a:t>
            </a:r>
            <a:r>
              <a:rPr sz="3200" spc="-10" dirty="0">
                <a:solidFill>
                  <a:srgbClr val="3E3E3E"/>
                </a:solidFill>
                <a:latin typeface="Arial"/>
                <a:cs typeface="Arial"/>
              </a:rPr>
              <a:t>Data.</a:t>
            </a:r>
            <a:endParaRPr sz="3200">
              <a:latin typeface="Arial"/>
              <a:cs typeface="Arial"/>
            </a:endParaRPr>
          </a:p>
          <a:p>
            <a:pPr marL="755650" marR="5080" indent="-285750">
              <a:lnSpc>
                <a:spcPct val="100000"/>
              </a:lnSpc>
              <a:spcBef>
                <a:spcPts val="1285"/>
              </a:spcBef>
            </a:pPr>
            <a:r>
              <a:rPr sz="2800" dirty="0">
                <a:solidFill>
                  <a:srgbClr val="3E3E3E"/>
                </a:solidFill>
                <a:latin typeface="Arial"/>
                <a:cs typeface="Arial"/>
              </a:rPr>
              <a:t>– In cases where the previous options are not  available and where PT samples are</a:t>
            </a:r>
            <a:r>
              <a:rPr sz="2800" spc="-114" dirty="0">
                <a:solidFill>
                  <a:srgbClr val="3E3E3E"/>
                </a:solidFill>
                <a:latin typeface="Arial"/>
                <a:cs typeface="Arial"/>
              </a:rPr>
              <a:t> </a:t>
            </a:r>
            <a:r>
              <a:rPr sz="2800" dirty="0">
                <a:solidFill>
                  <a:srgbClr val="3E3E3E"/>
                </a:solidFill>
                <a:latin typeface="Arial"/>
                <a:cs typeface="Arial"/>
              </a:rPr>
              <a:t>analyzed  with </a:t>
            </a:r>
            <a:r>
              <a:rPr sz="2800" spc="-5" dirty="0">
                <a:solidFill>
                  <a:srgbClr val="3E3E3E"/>
                </a:solidFill>
                <a:latin typeface="Arial"/>
                <a:cs typeface="Arial"/>
              </a:rPr>
              <a:t>sufficient </a:t>
            </a:r>
            <a:r>
              <a:rPr sz="2800" dirty="0">
                <a:solidFill>
                  <a:srgbClr val="3E3E3E"/>
                </a:solidFill>
                <a:latin typeface="Arial"/>
                <a:cs typeface="Arial"/>
              </a:rPr>
              <a:t>data above the reporting limit,  use existing PT sample data to estimate  </a:t>
            </a:r>
            <a:r>
              <a:rPr sz="2800" spc="-20" dirty="0">
                <a:solidFill>
                  <a:srgbClr val="3E3E3E"/>
                </a:solidFill>
                <a:latin typeface="Arial"/>
                <a:cs typeface="Arial"/>
              </a:rPr>
              <a:t>uncertainty.</a:t>
            </a:r>
            <a:endParaRPr sz="2800">
              <a:latin typeface="Arial"/>
              <a:cs typeface="Arial"/>
            </a:endParaRPr>
          </a:p>
        </p:txBody>
      </p:sp>
      <p:pic>
        <p:nvPicPr>
          <p:cNvPr id="6" name="Picture 5"/>
          <p:cNvPicPr>
            <a:picLocks noChangeAspect="1"/>
          </p:cNvPicPr>
          <p:nvPr/>
        </p:nvPicPr>
        <p:blipFill>
          <a:blip r:embed="rId3"/>
          <a:stretch>
            <a:fillRect/>
          </a:stretch>
        </p:blipFill>
        <p:spPr>
          <a:xfrm>
            <a:off x="3962400" y="6238576"/>
            <a:ext cx="917491" cy="955108"/>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1700" y="734060"/>
            <a:ext cx="4954905" cy="635635"/>
          </a:xfrm>
          <a:prstGeom prst="rect">
            <a:avLst/>
          </a:prstGeom>
        </p:spPr>
        <p:txBody>
          <a:bodyPr vert="horz" wrap="square" lIns="0" tIns="12700" rIns="0" bIns="0" rtlCol="0">
            <a:spAutoFit/>
          </a:bodyPr>
          <a:lstStyle/>
          <a:p>
            <a:pPr marL="12700">
              <a:lnSpc>
                <a:spcPct val="100000"/>
              </a:lnSpc>
              <a:spcBef>
                <a:spcPts val="100"/>
              </a:spcBef>
            </a:pPr>
            <a:r>
              <a:rPr spc="-5" dirty="0"/>
              <a:t>What else should </a:t>
            </a:r>
            <a:r>
              <a:rPr dirty="0"/>
              <a:t>I</a:t>
            </a:r>
            <a:r>
              <a:rPr spc="-114" dirty="0"/>
              <a:t> </a:t>
            </a:r>
            <a:r>
              <a:rPr dirty="0"/>
              <a:t>do?</a:t>
            </a:r>
          </a:p>
        </p:txBody>
      </p:sp>
      <p:sp>
        <p:nvSpPr>
          <p:cNvPr id="4" name="object 4"/>
          <p:cNvSpPr txBox="1"/>
          <p:nvPr/>
        </p:nvSpPr>
        <p:spPr>
          <a:xfrm>
            <a:off x="995425" y="1889251"/>
            <a:ext cx="4951730" cy="4048125"/>
          </a:xfrm>
          <a:prstGeom prst="rect">
            <a:avLst/>
          </a:prstGeom>
        </p:spPr>
        <p:txBody>
          <a:bodyPr vert="horz" wrap="square" lIns="0" tIns="57150" rIns="0" bIns="0" rtlCol="0">
            <a:spAutoFit/>
          </a:bodyPr>
          <a:lstStyle/>
          <a:p>
            <a:pPr marL="355600" marR="953769" indent="-342900">
              <a:lnSpc>
                <a:spcPts val="2810"/>
              </a:lnSpc>
              <a:spcBef>
                <a:spcPts val="450"/>
              </a:spcBef>
              <a:buFont typeface="Arial"/>
              <a:buChar char="•"/>
              <a:tabLst>
                <a:tab pos="354965" algn="l"/>
                <a:tab pos="356235" algn="l"/>
              </a:tabLst>
            </a:pPr>
            <a:r>
              <a:rPr sz="2600" b="1" spc="-10" dirty="0">
                <a:solidFill>
                  <a:srgbClr val="00A0AF"/>
                </a:solidFill>
                <a:latin typeface="Arial"/>
                <a:cs typeface="Arial"/>
              </a:rPr>
              <a:t>Update </a:t>
            </a:r>
            <a:r>
              <a:rPr sz="2600" b="1" spc="-5" dirty="0">
                <a:solidFill>
                  <a:srgbClr val="00A0AF"/>
                </a:solidFill>
                <a:latin typeface="Arial"/>
                <a:cs typeface="Arial"/>
              </a:rPr>
              <a:t>your procedure  </a:t>
            </a:r>
            <a:r>
              <a:rPr sz="2600" b="1" spc="-10" dirty="0">
                <a:solidFill>
                  <a:srgbClr val="00A0AF"/>
                </a:solidFill>
                <a:latin typeface="Arial"/>
                <a:cs typeface="Arial"/>
              </a:rPr>
              <a:t>manuals </a:t>
            </a:r>
            <a:r>
              <a:rPr sz="2600" spc="-5" dirty="0">
                <a:solidFill>
                  <a:srgbClr val="3E3E3E"/>
                </a:solidFill>
                <a:latin typeface="Arial"/>
                <a:cs typeface="Arial"/>
              </a:rPr>
              <a:t>to</a:t>
            </a:r>
            <a:r>
              <a:rPr sz="2600" spc="45" dirty="0">
                <a:solidFill>
                  <a:srgbClr val="3E3E3E"/>
                </a:solidFill>
                <a:latin typeface="Arial"/>
                <a:cs typeface="Arial"/>
              </a:rPr>
              <a:t> </a:t>
            </a:r>
            <a:r>
              <a:rPr sz="2600" spc="-10" dirty="0">
                <a:solidFill>
                  <a:srgbClr val="3E3E3E"/>
                </a:solidFill>
                <a:latin typeface="Arial"/>
                <a:cs typeface="Arial"/>
              </a:rPr>
              <a:t>indicate:</a:t>
            </a:r>
            <a:endParaRPr sz="2600" dirty="0">
              <a:latin typeface="Arial"/>
              <a:cs typeface="Arial"/>
            </a:endParaRPr>
          </a:p>
          <a:p>
            <a:pPr marL="755650" marR="580390" lvl="1" indent="-285750">
              <a:lnSpc>
                <a:spcPts val="2380"/>
              </a:lnSpc>
              <a:spcBef>
                <a:spcPts val="1130"/>
              </a:spcBef>
              <a:buChar char="–"/>
              <a:tabLst>
                <a:tab pos="755015" algn="l"/>
                <a:tab pos="755650" algn="l"/>
              </a:tabLst>
            </a:pPr>
            <a:r>
              <a:rPr sz="2200" spc="-5" dirty="0">
                <a:solidFill>
                  <a:srgbClr val="3E3E3E"/>
                </a:solidFill>
                <a:latin typeface="Arial"/>
                <a:cs typeface="Arial"/>
              </a:rPr>
              <a:t>What </a:t>
            </a:r>
            <a:r>
              <a:rPr sz="2200" dirty="0">
                <a:solidFill>
                  <a:srgbClr val="3E3E3E"/>
                </a:solidFill>
                <a:latin typeface="Arial"/>
                <a:cs typeface="Arial"/>
              </a:rPr>
              <a:t>you </a:t>
            </a:r>
            <a:r>
              <a:rPr sz="2200" spc="-5" dirty="0">
                <a:solidFill>
                  <a:srgbClr val="3E3E3E"/>
                </a:solidFill>
                <a:latin typeface="Arial"/>
                <a:cs typeface="Arial"/>
              </a:rPr>
              <a:t>are </a:t>
            </a:r>
            <a:r>
              <a:rPr sz="2200" dirty="0">
                <a:solidFill>
                  <a:srgbClr val="3E3E3E"/>
                </a:solidFill>
                <a:latin typeface="Arial"/>
                <a:cs typeface="Arial"/>
              </a:rPr>
              <a:t>measuring</a:t>
            </a:r>
            <a:r>
              <a:rPr sz="2200" spc="-55" dirty="0">
                <a:solidFill>
                  <a:srgbClr val="3E3E3E"/>
                </a:solidFill>
                <a:latin typeface="Arial"/>
                <a:cs typeface="Arial"/>
              </a:rPr>
              <a:t> </a:t>
            </a:r>
            <a:r>
              <a:rPr sz="2200" dirty="0">
                <a:solidFill>
                  <a:srgbClr val="3E3E3E"/>
                </a:solidFill>
                <a:latin typeface="Arial"/>
                <a:cs typeface="Arial"/>
              </a:rPr>
              <a:t>(the  </a:t>
            </a:r>
            <a:r>
              <a:rPr sz="2200" spc="-5" dirty="0" err="1">
                <a:solidFill>
                  <a:srgbClr val="3E3E3E"/>
                </a:solidFill>
                <a:latin typeface="Arial"/>
                <a:cs typeface="Arial"/>
              </a:rPr>
              <a:t>measurand</a:t>
            </a:r>
            <a:r>
              <a:rPr sz="2200" spc="-5" dirty="0">
                <a:solidFill>
                  <a:srgbClr val="3E3E3E"/>
                </a:solidFill>
                <a:latin typeface="Arial"/>
                <a:cs typeface="Arial"/>
              </a:rPr>
              <a:t>)</a:t>
            </a:r>
            <a:endParaRPr sz="2200" dirty="0">
              <a:latin typeface="Arial"/>
              <a:cs typeface="Arial"/>
            </a:endParaRPr>
          </a:p>
          <a:p>
            <a:pPr marL="355600" marR="490220" indent="-342900">
              <a:lnSpc>
                <a:spcPts val="2810"/>
              </a:lnSpc>
              <a:spcBef>
                <a:spcPts val="1210"/>
              </a:spcBef>
              <a:buChar char="•"/>
              <a:tabLst>
                <a:tab pos="354965" algn="l"/>
                <a:tab pos="355600" algn="l"/>
              </a:tabLst>
            </a:pPr>
            <a:r>
              <a:rPr sz="2600" spc="-5" dirty="0">
                <a:solidFill>
                  <a:srgbClr val="3E3E3E"/>
                </a:solidFill>
                <a:latin typeface="Arial"/>
                <a:cs typeface="Arial"/>
              </a:rPr>
              <a:t>What variables contribute to  uncertainty:</a:t>
            </a:r>
            <a:endParaRPr sz="2600" dirty="0">
              <a:latin typeface="Arial"/>
              <a:cs typeface="Arial"/>
            </a:endParaRPr>
          </a:p>
          <a:p>
            <a:pPr marL="755650" marR="5080" lvl="1" indent="-285750">
              <a:lnSpc>
                <a:spcPts val="2380"/>
              </a:lnSpc>
              <a:spcBef>
                <a:spcPts val="1130"/>
              </a:spcBef>
              <a:buChar char="–"/>
              <a:tabLst>
                <a:tab pos="755015" algn="l"/>
                <a:tab pos="755650" algn="l"/>
              </a:tabLst>
            </a:pPr>
            <a:r>
              <a:rPr sz="2200" dirty="0">
                <a:solidFill>
                  <a:srgbClr val="3E3E3E"/>
                </a:solidFill>
                <a:latin typeface="Arial"/>
                <a:cs typeface="Arial"/>
              </a:rPr>
              <a:t>transportation, storage, </a:t>
            </a:r>
            <a:r>
              <a:rPr sz="2200" spc="-5" dirty="0">
                <a:solidFill>
                  <a:srgbClr val="3E3E3E"/>
                </a:solidFill>
                <a:latin typeface="Arial"/>
                <a:cs typeface="Arial"/>
              </a:rPr>
              <a:t>holding  </a:t>
            </a:r>
            <a:r>
              <a:rPr sz="2200" dirty="0">
                <a:solidFill>
                  <a:srgbClr val="3E3E3E"/>
                </a:solidFill>
                <a:latin typeface="Arial"/>
                <a:cs typeface="Arial"/>
              </a:rPr>
              <a:t>time, sample </a:t>
            </a:r>
            <a:r>
              <a:rPr sz="2200" spc="-5" dirty="0">
                <a:solidFill>
                  <a:srgbClr val="3E3E3E"/>
                </a:solidFill>
                <a:latin typeface="Arial"/>
                <a:cs typeface="Arial"/>
              </a:rPr>
              <a:t>preparation, reagent  lots, </a:t>
            </a:r>
            <a:r>
              <a:rPr sz="2200" dirty="0">
                <a:solidFill>
                  <a:srgbClr val="3E3E3E"/>
                </a:solidFill>
                <a:latin typeface="Arial"/>
                <a:cs typeface="Arial"/>
              </a:rPr>
              <a:t>temperature, </a:t>
            </a:r>
            <a:r>
              <a:rPr sz="2200" spc="-5" dirty="0">
                <a:solidFill>
                  <a:srgbClr val="3E3E3E"/>
                </a:solidFill>
                <a:latin typeface="Arial"/>
                <a:cs typeface="Arial"/>
              </a:rPr>
              <a:t>instruments,  operators, barometric pressure,  </a:t>
            </a:r>
            <a:r>
              <a:rPr sz="2200" dirty="0">
                <a:solidFill>
                  <a:srgbClr val="3E3E3E"/>
                </a:solidFill>
                <a:latin typeface="Arial"/>
                <a:cs typeface="Arial"/>
              </a:rPr>
              <a:t>etc.</a:t>
            </a:r>
            <a:endParaRPr sz="2200" dirty="0">
              <a:latin typeface="Arial"/>
              <a:cs typeface="Arial"/>
            </a:endParaRPr>
          </a:p>
        </p:txBody>
      </p:sp>
      <p:sp>
        <p:nvSpPr>
          <p:cNvPr id="5" name="object 5"/>
          <p:cNvSpPr/>
          <p:nvPr/>
        </p:nvSpPr>
        <p:spPr>
          <a:xfrm>
            <a:off x="6705600" y="3235451"/>
            <a:ext cx="2029205" cy="2170938"/>
          </a:xfrm>
          <a:prstGeom prst="rect">
            <a:avLst/>
          </a:prstGeom>
          <a:blipFill>
            <a:blip r:embed="rId3" cstate="print"/>
            <a:stretch>
              <a:fillRect/>
            </a:stretch>
          </a:blipFill>
        </p:spPr>
        <p:txBody>
          <a:bodyPr wrap="square" lIns="0" tIns="0" rIns="0" bIns="0" rtlCol="0"/>
          <a:lstStyle/>
          <a:p>
            <a:endParaRPr/>
          </a:p>
        </p:txBody>
      </p:sp>
      <p:sp>
        <p:nvSpPr>
          <p:cNvPr id="6" name="object 6"/>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7" name="Picture 6"/>
          <p:cNvPicPr>
            <a:picLocks noChangeAspect="1"/>
          </p:cNvPicPr>
          <p:nvPr/>
        </p:nvPicPr>
        <p:blipFill>
          <a:blip r:embed="rId4"/>
          <a:stretch>
            <a:fillRect/>
          </a:stretch>
        </p:blipFill>
        <p:spPr>
          <a:xfrm>
            <a:off x="3962400" y="6238576"/>
            <a:ext cx="917491" cy="955108"/>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1700" y="734060"/>
            <a:ext cx="7087234" cy="635635"/>
          </a:xfrm>
          <a:prstGeom prst="rect">
            <a:avLst/>
          </a:prstGeom>
        </p:spPr>
        <p:txBody>
          <a:bodyPr vert="horz" wrap="square" lIns="0" tIns="12700" rIns="0" bIns="0" rtlCol="0">
            <a:spAutoFit/>
          </a:bodyPr>
          <a:lstStyle/>
          <a:p>
            <a:pPr marL="12700">
              <a:lnSpc>
                <a:spcPct val="100000"/>
              </a:lnSpc>
              <a:spcBef>
                <a:spcPts val="100"/>
              </a:spcBef>
            </a:pPr>
            <a:r>
              <a:rPr spc="-15" dirty="0"/>
              <a:t>Update </a:t>
            </a:r>
            <a:r>
              <a:rPr spc="-20" dirty="0"/>
              <a:t>your </a:t>
            </a:r>
            <a:r>
              <a:rPr spc="-10" dirty="0"/>
              <a:t>procedure</a:t>
            </a:r>
            <a:r>
              <a:rPr spc="-30" dirty="0"/>
              <a:t> </a:t>
            </a:r>
            <a:r>
              <a:rPr spc="-5" dirty="0"/>
              <a:t>manuals:</a:t>
            </a:r>
          </a:p>
        </p:txBody>
      </p:sp>
      <p:sp>
        <p:nvSpPr>
          <p:cNvPr id="4" name="object 4"/>
          <p:cNvSpPr txBox="1"/>
          <p:nvPr/>
        </p:nvSpPr>
        <p:spPr>
          <a:xfrm>
            <a:off x="995425" y="1870201"/>
            <a:ext cx="5125085" cy="4123690"/>
          </a:xfrm>
          <a:prstGeom prst="rect">
            <a:avLst/>
          </a:prstGeom>
        </p:spPr>
        <p:txBody>
          <a:bodyPr vert="horz" wrap="square" lIns="0" tIns="71120" rIns="0" bIns="0" rtlCol="0">
            <a:spAutoFit/>
          </a:bodyPr>
          <a:lstStyle/>
          <a:p>
            <a:pPr marL="355600" marR="420370" indent="-342900">
              <a:lnSpc>
                <a:spcPts val="1920"/>
              </a:lnSpc>
              <a:spcBef>
                <a:spcPts val="560"/>
              </a:spcBef>
              <a:buChar char="•"/>
              <a:tabLst>
                <a:tab pos="354965" algn="l"/>
                <a:tab pos="355600" algn="l"/>
              </a:tabLst>
            </a:pPr>
            <a:r>
              <a:rPr sz="2000" spc="-5" dirty="0">
                <a:solidFill>
                  <a:srgbClr val="3E3E3E"/>
                </a:solidFill>
                <a:latin typeface="Arial"/>
                <a:cs typeface="Arial"/>
              </a:rPr>
              <a:t>List the </a:t>
            </a:r>
            <a:r>
              <a:rPr sz="2000" spc="-10" dirty="0">
                <a:solidFill>
                  <a:srgbClr val="3E3E3E"/>
                </a:solidFill>
                <a:latin typeface="Arial"/>
                <a:cs typeface="Arial"/>
              </a:rPr>
              <a:t>details </a:t>
            </a:r>
            <a:r>
              <a:rPr sz="2000" spc="-5" dirty="0">
                <a:solidFill>
                  <a:srgbClr val="3E3E3E"/>
                </a:solidFill>
                <a:latin typeface="Arial"/>
                <a:cs typeface="Arial"/>
              </a:rPr>
              <a:t>of the </a:t>
            </a:r>
            <a:r>
              <a:rPr sz="2000" spc="-10" dirty="0">
                <a:solidFill>
                  <a:srgbClr val="3E3E3E"/>
                </a:solidFill>
                <a:latin typeface="Arial"/>
                <a:cs typeface="Arial"/>
              </a:rPr>
              <a:t>approaches used  </a:t>
            </a:r>
            <a:r>
              <a:rPr sz="2000" spc="-30" dirty="0">
                <a:solidFill>
                  <a:srgbClr val="3E3E3E"/>
                </a:solidFill>
                <a:latin typeface="Arial"/>
                <a:cs typeface="Arial"/>
              </a:rPr>
              <a:t>(Type </a:t>
            </a:r>
            <a:r>
              <a:rPr sz="2000" spc="-5" dirty="0">
                <a:solidFill>
                  <a:srgbClr val="3E3E3E"/>
                </a:solidFill>
                <a:latin typeface="Arial"/>
                <a:cs typeface="Arial"/>
              </a:rPr>
              <a:t>A </a:t>
            </a:r>
            <a:r>
              <a:rPr sz="2000" spc="-10" dirty="0">
                <a:solidFill>
                  <a:srgbClr val="3E3E3E"/>
                </a:solidFill>
                <a:latin typeface="Arial"/>
                <a:cs typeface="Arial"/>
              </a:rPr>
              <a:t>and/or</a:t>
            </a:r>
            <a:r>
              <a:rPr sz="2000" spc="-204" dirty="0">
                <a:solidFill>
                  <a:srgbClr val="3E3E3E"/>
                </a:solidFill>
                <a:latin typeface="Arial"/>
                <a:cs typeface="Arial"/>
              </a:rPr>
              <a:t> </a:t>
            </a:r>
            <a:r>
              <a:rPr sz="2000" spc="-10" dirty="0">
                <a:solidFill>
                  <a:srgbClr val="3E3E3E"/>
                </a:solidFill>
                <a:latin typeface="Arial"/>
                <a:cs typeface="Arial"/>
              </a:rPr>
              <a:t>B).</a:t>
            </a:r>
            <a:endParaRPr sz="2000">
              <a:latin typeface="Arial"/>
              <a:cs typeface="Arial"/>
            </a:endParaRPr>
          </a:p>
          <a:p>
            <a:pPr marL="355600" marR="91440" indent="-342900">
              <a:lnSpc>
                <a:spcPts val="1920"/>
              </a:lnSpc>
              <a:spcBef>
                <a:spcPts val="1080"/>
              </a:spcBef>
              <a:buChar char="•"/>
              <a:tabLst>
                <a:tab pos="354965" algn="l"/>
                <a:tab pos="355600" algn="l"/>
              </a:tabLst>
            </a:pPr>
            <a:r>
              <a:rPr sz="2000" spc="-5" dirty="0">
                <a:solidFill>
                  <a:srgbClr val="3E3E3E"/>
                </a:solidFill>
                <a:latin typeface="Arial"/>
                <a:cs typeface="Arial"/>
              </a:rPr>
              <a:t>What calculations are you </a:t>
            </a:r>
            <a:r>
              <a:rPr sz="2000" spc="-10" dirty="0">
                <a:solidFill>
                  <a:srgbClr val="3E3E3E"/>
                </a:solidFill>
                <a:latin typeface="Arial"/>
                <a:cs typeface="Arial"/>
              </a:rPr>
              <a:t>using? </a:t>
            </a:r>
            <a:r>
              <a:rPr sz="2000" spc="-5" dirty="0">
                <a:solidFill>
                  <a:srgbClr val="3E3E3E"/>
                </a:solidFill>
                <a:latin typeface="Arial"/>
                <a:cs typeface="Arial"/>
              </a:rPr>
              <a:t>Do they  make</a:t>
            </a:r>
            <a:r>
              <a:rPr sz="2000" spc="-10" dirty="0">
                <a:solidFill>
                  <a:srgbClr val="3E3E3E"/>
                </a:solidFill>
                <a:latin typeface="Arial"/>
                <a:cs typeface="Arial"/>
              </a:rPr>
              <a:t> sense?</a:t>
            </a:r>
            <a:endParaRPr sz="2000">
              <a:latin typeface="Arial"/>
              <a:cs typeface="Arial"/>
            </a:endParaRPr>
          </a:p>
          <a:p>
            <a:pPr marL="755650" marR="43180" lvl="1" indent="-285750">
              <a:lnSpc>
                <a:spcPct val="80000"/>
              </a:lnSpc>
              <a:spcBef>
                <a:spcPts val="1035"/>
              </a:spcBef>
              <a:buChar char="–"/>
              <a:tabLst>
                <a:tab pos="755015" algn="l"/>
                <a:tab pos="755650" algn="l"/>
              </a:tabLst>
            </a:pPr>
            <a:r>
              <a:rPr sz="1700" spc="-5" dirty="0">
                <a:solidFill>
                  <a:srgbClr val="3E3E3E"/>
                </a:solidFill>
                <a:latin typeface="Arial"/>
                <a:cs typeface="Arial"/>
              </a:rPr>
              <a:t>Standard </a:t>
            </a:r>
            <a:r>
              <a:rPr sz="1700" spc="-10" dirty="0">
                <a:solidFill>
                  <a:srgbClr val="3E3E3E"/>
                </a:solidFill>
                <a:latin typeface="Arial"/>
                <a:cs typeface="Arial"/>
              </a:rPr>
              <a:t>deviations, </a:t>
            </a:r>
            <a:r>
              <a:rPr sz="1700" spc="-5" dirty="0">
                <a:solidFill>
                  <a:srgbClr val="3E3E3E"/>
                </a:solidFill>
                <a:latin typeface="Arial"/>
                <a:cs typeface="Arial"/>
              </a:rPr>
              <a:t>formulas specified </a:t>
            </a:r>
            <a:r>
              <a:rPr sz="1700" spc="-10" dirty="0">
                <a:solidFill>
                  <a:srgbClr val="3E3E3E"/>
                </a:solidFill>
                <a:latin typeface="Arial"/>
                <a:cs typeface="Arial"/>
              </a:rPr>
              <a:t>in  </a:t>
            </a:r>
            <a:r>
              <a:rPr sz="1700" spc="-5" dirty="0">
                <a:solidFill>
                  <a:srgbClr val="3E3E3E"/>
                </a:solidFill>
                <a:latin typeface="Arial"/>
                <a:cs typeface="Arial"/>
              </a:rPr>
              <a:t>methods, quality control measurements,</a:t>
            </a:r>
            <a:r>
              <a:rPr sz="1700" spc="165" dirty="0">
                <a:solidFill>
                  <a:srgbClr val="3E3E3E"/>
                </a:solidFill>
                <a:latin typeface="Arial"/>
                <a:cs typeface="Arial"/>
              </a:rPr>
              <a:t> </a:t>
            </a:r>
            <a:r>
              <a:rPr sz="1700" spc="-5" dirty="0">
                <a:solidFill>
                  <a:srgbClr val="3E3E3E"/>
                </a:solidFill>
                <a:latin typeface="Arial"/>
                <a:cs typeface="Arial"/>
              </a:rPr>
              <a:t>etc.)</a:t>
            </a:r>
            <a:endParaRPr sz="1700">
              <a:latin typeface="Arial"/>
              <a:cs typeface="Arial"/>
            </a:endParaRPr>
          </a:p>
          <a:p>
            <a:pPr marL="355600" marR="195580" indent="-342900">
              <a:lnSpc>
                <a:spcPts val="1920"/>
              </a:lnSpc>
              <a:spcBef>
                <a:spcPts val="1055"/>
              </a:spcBef>
              <a:buChar char="•"/>
              <a:tabLst>
                <a:tab pos="354965" algn="l"/>
                <a:tab pos="355600" algn="l"/>
              </a:tabLst>
            </a:pPr>
            <a:r>
              <a:rPr sz="2000" spc="-5" dirty="0">
                <a:solidFill>
                  <a:srgbClr val="3E3E3E"/>
                </a:solidFill>
                <a:latin typeface="Arial"/>
                <a:cs typeface="Arial"/>
              </a:rPr>
              <a:t>Refer to any </a:t>
            </a:r>
            <a:r>
              <a:rPr sz="2000" spc="-10" dirty="0">
                <a:solidFill>
                  <a:srgbClr val="3E3E3E"/>
                </a:solidFill>
                <a:latin typeface="Arial"/>
                <a:cs typeface="Arial"/>
              </a:rPr>
              <a:t>requirements </a:t>
            </a:r>
            <a:r>
              <a:rPr sz="2000" spc="-5" dirty="0">
                <a:solidFill>
                  <a:srgbClr val="3E3E3E"/>
                </a:solidFill>
                <a:latin typeface="Arial"/>
                <a:cs typeface="Arial"/>
              </a:rPr>
              <a:t>by </a:t>
            </a:r>
            <a:r>
              <a:rPr sz="2000" spc="-10" dirty="0">
                <a:solidFill>
                  <a:srgbClr val="3E3E3E"/>
                </a:solidFill>
                <a:latin typeface="Arial"/>
                <a:cs typeface="Arial"/>
              </a:rPr>
              <a:t>accrediting  bodies.</a:t>
            </a:r>
            <a:endParaRPr sz="2000">
              <a:latin typeface="Arial"/>
              <a:cs typeface="Arial"/>
            </a:endParaRPr>
          </a:p>
          <a:p>
            <a:pPr marL="355600" marR="1379855" indent="-342900">
              <a:lnSpc>
                <a:spcPts val="1920"/>
              </a:lnSpc>
              <a:spcBef>
                <a:spcPts val="1080"/>
              </a:spcBef>
              <a:buChar char="•"/>
              <a:tabLst>
                <a:tab pos="354965" algn="l"/>
                <a:tab pos="355600" algn="l"/>
              </a:tabLst>
            </a:pPr>
            <a:r>
              <a:rPr sz="2000" spc="-5" dirty="0">
                <a:solidFill>
                  <a:srgbClr val="3E3E3E"/>
                </a:solidFill>
                <a:latin typeface="Arial"/>
                <a:cs typeface="Arial"/>
              </a:rPr>
              <a:t>Make sure the </a:t>
            </a:r>
            <a:r>
              <a:rPr sz="2000" spc="-10" dirty="0">
                <a:solidFill>
                  <a:srgbClr val="3E3E3E"/>
                </a:solidFill>
                <a:latin typeface="Arial"/>
                <a:cs typeface="Arial"/>
              </a:rPr>
              <a:t>procedures are  implemented.</a:t>
            </a:r>
            <a:endParaRPr sz="2000">
              <a:latin typeface="Arial"/>
              <a:cs typeface="Arial"/>
            </a:endParaRPr>
          </a:p>
          <a:p>
            <a:pPr marL="354965" indent="-342265">
              <a:lnSpc>
                <a:spcPct val="100000"/>
              </a:lnSpc>
              <a:spcBef>
                <a:spcPts val="615"/>
              </a:spcBef>
              <a:buChar char="•"/>
              <a:tabLst>
                <a:tab pos="354965" algn="l"/>
                <a:tab pos="355600" algn="l"/>
              </a:tabLst>
            </a:pPr>
            <a:r>
              <a:rPr sz="2000" spc="-5" dirty="0">
                <a:solidFill>
                  <a:srgbClr val="3E3E3E"/>
                </a:solidFill>
                <a:latin typeface="Arial"/>
                <a:cs typeface="Arial"/>
              </a:rPr>
              <a:t>How is it </a:t>
            </a:r>
            <a:r>
              <a:rPr sz="2000" spc="-10" dirty="0">
                <a:solidFill>
                  <a:srgbClr val="3E3E3E"/>
                </a:solidFill>
                <a:latin typeface="Arial"/>
                <a:cs typeface="Arial"/>
              </a:rPr>
              <a:t>reported </a:t>
            </a:r>
            <a:r>
              <a:rPr sz="2000" spc="-5" dirty="0">
                <a:solidFill>
                  <a:srgbClr val="3E3E3E"/>
                </a:solidFill>
                <a:latin typeface="Arial"/>
                <a:cs typeface="Arial"/>
              </a:rPr>
              <a:t>when</a:t>
            </a:r>
            <a:r>
              <a:rPr sz="2000" spc="25" dirty="0">
                <a:solidFill>
                  <a:srgbClr val="3E3E3E"/>
                </a:solidFill>
                <a:latin typeface="Arial"/>
                <a:cs typeface="Arial"/>
              </a:rPr>
              <a:t> </a:t>
            </a:r>
            <a:r>
              <a:rPr sz="2000" spc="-10" dirty="0">
                <a:solidFill>
                  <a:srgbClr val="3E3E3E"/>
                </a:solidFill>
                <a:latin typeface="Arial"/>
                <a:cs typeface="Arial"/>
              </a:rPr>
              <a:t>required?</a:t>
            </a:r>
            <a:endParaRPr sz="2000">
              <a:latin typeface="Arial"/>
              <a:cs typeface="Arial"/>
            </a:endParaRPr>
          </a:p>
          <a:p>
            <a:pPr marL="755650" marR="5080" lvl="1" indent="-285750">
              <a:lnSpc>
                <a:spcPct val="80000"/>
              </a:lnSpc>
              <a:spcBef>
                <a:spcPts val="1019"/>
              </a:spcBef>
              <a:buChar char="–"/>
              <a:tabLst>
                <a:tab pos="755015" algn="l"/>
                <a:tab pos="755650" algn="l"/>
              </a:tabLst>
            </a:pPr>
            <a:r>
              <a:rPr sz="1700" spc="-45" dirty="0">
                <a:solidFill>
                  <a:srgbClr val="3E3E3E"/>
                </a:solidFill>
                <a:latin typeface="Arial"/>
                <a:cs typeface="Arial"/>
              </a:rPr>
              <a:t>Your </a:t>
            </a:r>
            <a:r>
              <a:rPr sz="1700" spc="-5" dirty="0">
                <a:solidFill>
                  <a:srgbClr val="3E3E3E"/>
                </a:solidFill>
                <a:latin typeface="Arial"/>
                <a:cs typeface="Arial"/>
              </a:rPr>
              <a:t>laboratory must have the ability to </a:t>
            </a:r>
            <a:r>
              <a:rPr sz="1700" spc="-10" dirty="0">
                <a:solidFill>
                  <a:srgbClr val="3E3E3E"/>
                </a:solidFill>
                <a:latin typeface="Arial"/>
                <a:cs typeface="Arial"/>
              </a:rPr>
              <a:t>report  </a:t>
            </a:r>
            <a:r>
              <a:rPr sz="1700" spc="-15" dirty="0">
                <a:solidFill>
                  <a:srgbClr val="3E3E3E"/>
                </a:solidFill>
                <a:latin typeface="Arial"/>
                <a:cs typeface="Arial"/>
              </a:rPr>
              <a:t>uncertainty, </a:t>
            </a:r>
            <a:r>
              <a:rPr sz="1700" spc="-5" dirty="0">
                <a:solidFill>
                  <a:srgbClr val="3E3E3E"/>
                </a:solidFill>
                <a:latin typeface="Arial"/>
                <a:cs typeface="Arial"/>
              </a:rPr>
              <a:t>even if the customer is currently  not requesting</a:t>
            </a:r>
            <a:r>
              <a:rPr sz="1700" spc="45" dirty="0">
                <a:solidFill>
                  <a:srgbClr val="3E3E3E"/>
                </a:solidFill>
                <a:latin typeface="Arial"/>
                <a:cs typeface="Arial"/>
              </a:rPr>
              <a:t> </a:t>
            </a:r>
            <a:r>
              <a:rPr sz="1700" spc="-5" dirty="0">
                <a:solidFill>
                  <a:srgbClr val="3E3E3E"/>
                </a:solidFill>
                <a:latin typeface="Arial"/>
                <a:cs typeface="Arial"/>
              </a:rPr>
              <a:t>it.</a:t>
            </a:r>
            <a:endParaRPr sz="1700">
              <a:latin typeface="Arial"/>
              <a:cs typeface="Arial"/>
            </a:endParaRPr>
          </a:p>
        </p:txBody>
      </p:sp>
      <p:sp>
        <p:nvSpPr>
          <p:cNvPr id="5" name="object 5"/>
          <p:cNvSpPr/>
          <p:nvPr/>
        </p:nvSpPr>
        <p:spPr>
          <a:xfrm>
            <a:off x="6236970" y="2971800"/>
            <a:ext cx="2829305" cy="2311145"/>
          </a:xfrm>
          <a:prstGeom prst="rect">
            <a:avLst/>
          </a:prstGeom>
          <a:blipFill>
            <a:blip r:embed="rId3" cstate="print"/>
            <a:stretch>
              <a:fillRect/>
            </a:stretch>
          </a:blipFill>
        </p:spPr>
        <p:txBody>
          <a:bodyPr wrap="square" lIns="0" tIns="0" rIns="0" bIns="0" rtlCol="0"/>
          <a:lstStyle/>
          <a:p>
            <a:endParaRPr/>
          </a:p>
        </p:txBody>
      </p:sp>
      <p:sp>
        <p:nvSpPr>
          <p:cNvPr id="6" name="object 6"/>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7" name="Picture 6"/>
          <p:cNvPicPr>
            <a:picLocks noChangeAspect="1"/>
          </p:cNvPicPr>
          <p:nvPr/>
        </p:nvPicPr>
        <p:blipFill>
          <a:blip r:embed="rId4"/>
          <a:stretch>
            <a:fillRect/>
          </a:stretch>
        </p:blipFill>
        <p:spPr>
          <a:xfrm>
            <a:off x="3962400" y="6238576"/>
            <a:ext cx="917491" cy="955108"/>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204202" y="6733285"/>
            <a:ext cx="1859914" cy="208279"/>
          </a:xfrm>
          <a:prstGeom prst="rect">
            <a:avLst/>
          </a:prstGeom>
        </p:spPr>
        <p:txBody>
          <a:bodyPr vert="horz" wrap="square" lIns="0" tIns="12700" rIns="0" bIns="0" rtlCol="0">
            <a:spAutoFit/>
          </a:bodyPr>
          <a:lstStyle/>
          <a:p>
            <a:pPr marL="12700">
              <a:lnSpc>
                <a:spcPct val="100000"/>
              </a:lnSpc>
              <a:spcBef>
                <a:spcPts val="100"/>
              </a:spcBef>
            </a:pPr>
            <a:r>
              <a:rPr sz="1200" dirty="0">
                <a:solidFill>
                  <a:srgbClr val="00A0AF"/>
                </a:solidFill>
                <a:latin typeface="Franklin Gothic Medium"/>
                <a:cs typeface="Franklin Gothic Medium"/>
              </a:rPr>
              <a:t>QMS </a:t>
            </a:r>
            <a:r>
              <a:rPr sz="1200" spc="-5" dirty="0">
                <a:solidFill>
                  <a:srgbClr val="00A0AF"/>
                </a:solidFill>
                <a:latin typeface="Franklin Gothic Medium"/>
                <a:cs typeface="Franklin Gothic Medium"/>
              </a:rPr>
              <a:t>Quick </a:t>
            </a:r>
            <a:r>
              <a:rPr sz="1200" dirty="0">
                <a:solidFill>
                  <a:srgbClr val="00A0AF"/>
                </a:solidFill>
                <a:latin typeface="Franklin Gothic Medium"/>
                <a:cs typeface="Franklin Gothic Medium"/>
              </a:rPr>
              <a:t>Learning</a:t>
            </a:r>
            <a:r>
              <a:rPr sz="1200" spc="-70" dirty="0">
                <a:solidFill>
                  <a:srgbClr val="00A0AF"/>
                </a:solidFill>
                <a:latin typeface="Franklin Gothic Medium"/>
                <a:cs typeface="Franklin Gothic Medium"/>
              </a:rPr>
              <a:t> </a:t>
            </a:r>
            <a:r>
              <a:rPr sz="1200" spc="-5" dirty="0">
                <a:solidFill>
                  <a:srgbClr val="00A0AF"/>
                </a:solidFill>
                <a:latin typeface="Franklin Gothic Medium"/>
                <a:cs typeface="Franklin Gothic Medium"/>
              </a:rPr>
              <a:t>Activity</a:t>
            </a:r>
            <a:endParaRPr sz="1200">
              <a:latin typeface="Franklin Gothic Medium"/>
              <a:cs typeface="Franklin Gothic Medium"/>
            </a:endParaRPr>
          </a:p>
        </p:txBody>
      </p:sp>
      <p:sp>
        <p:nvSpPr>
          <p:cNvPr id="3" name="object 3"/>
          <p:cNvSpPr/>
          <p:nvPr/>
        </p:nvSpPr>
        <p:spPr>
          <a:xfrm>
            <a:off x="2010917" y="6429755"/>
            <a:ext cx="1796072" cy="55245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3955459" y="6259171"/>
            <a:ext cx="912958" cy="800913"/>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914400" y="6324600"/>
            <a:ext cx="950213" cy="657605"/>
          </a:xfrm>
          <a:prstGeom prst="rect">
            <a:avLst/>
          </a:prstGeom>
          <a:blipFill>
            <a:blip r:embed="rId4" cstate="print"/>
            <a:stretch>
              <a:fillRect/>
            </a:stretch>
          </a:blipFill>
        </p:spPr>
        <p:txBody>
          <a:bodyPr wrap="square" lIns="0" tIns="0" rIns="0" bIns="0" rtlCol="0"/>
          <a:lstStyle/>
          <a:p>
            <a:endParaRPr/>
          </a:p>
        </p:txBody>
      </p:sp>
      <p:sp>
        <p:nvSpPr>
          <p:cNvPr id="6" name="object 6"/>
          <p:cNvSpPr txBox="1">
            <a:spLocks noGrp="1"/>
          </p:cNvSpPr>
          <p:nvPr>
            <p:ph type="title"/>
          </p:nvPr>
        </p:nvSpPr>
        <p:spPr>
          <a:prstGeom prst="rect">
            <a:avLst/>
          </a:prstGeom>
        </p:spPr>
        <p:txBody>
          <a:bodyPr vert="horz" wrap="square" lIns="0" tIns="700024" rIns="0" bIns="0" rtlCol="0">
            <a:spAutoFit/>
          </a:bodyPr>
          <a:lstStyle/>
          <a:p>
            <a:pPr marL="12700" marR="5080">
              <a:lnSpc>
                <a:spcPct val="100000"/>
              </a:lnSpc>
              <a:spcBef>
                <a:spcPts val="100"/>
              </a:spcBef>
            </a:pPr>
            <a:r>
              <a:rPr sz="3600" b="1" spc="-10" dirty="0">
                <a:latin typeface="Franklin Gothic Demi"/>
                <a:cs typeface="Franklin Gothic Demi"/>
              </a:rPr>
              <a:t>AIHA Guidance </a:t>
            </a:r>
            <a:r>
              <a:rPr sz="3600" b="1" spc="-5" dirty="0">
                <a:latin typeface="Franklin Gothic Demi"/>
                <a:cs typeface="Franklin Gothic Demi"/>
              </a:rPr>
              <a:t>on the </a:t>
            </a:r>
            <a:r>
              <a:rPr sz="3600" b="1" dirty="0">
                <a:latin typeface="Franklin Gothic Demi"/>
                <a:cs typeface="Franklin Gothic Demi"/>
              </a:rPr>
              <a:t>Estimation </a:t>
            </a:r>
            <a:r>
              <a:rPr sz="3600" b="1" spc="-10" dirty="0">
                <a:latin typeface="Franklin Gothic Demi"/>
                <a:cs typeface="Franklin Gothic Demi"/>
              </a:rPr>
              <a:t>of  </a:t>
            </a:r>
            <a:r>
              <a:rPr sz="3600" b="1" spc="5" dirty="0">
                <a:latin typeface="Franklin Gothic Demi"/>
                <a:cs typeface="Franklin Gothic Demi"/>
              </a:rPr>
              <a:t>Uncertainty </a:t>
            </a:r>
            <a:r>
              <a:rPr sz="3600" b="1" spc="-5" dirty="0">
                <a:latin typeface="Franklin Gothic Demi"/>
                <a:cs typeface="Franklin Gothic Demi"/>
              </a:rPr>
              <a:t>of</a:t>
            </a:r>
            <a:r>
              <a:rPr sz="3600" b="1" spc="-35" dirty="0">
                <a:latin typeface="Franklin Gothic Demi"/>
                <a:cs typeface="Franklin Gothic Demi"/>
              </a:rPr>
              <a:t> </a:t>
            </a:r>
            <a:r>
              <a:rPr sz="3600" b="1" spc="-5" dirty="0">
                <a:latin typeface="Franklin Gothic Demi"/>
                <a:cs typeface="Franklin Gothic Demi"/>
              </a:rPr>
              <a:t>Measurement</a:t>
            </a:r>
            <a:endParaRPr sz="3600" dirty="0">
              <a:latin typeface="Franklin Gothic Demi"/>
              <a:cs typeface="Franklin Gothic Demi"/>
            </a:endParaRPr>
          </a:p>
        </p:txBody>
      </p:sp>
      <p:sp>
        <p:nvSpPr>
          <p:cNvPr id="7" name="object 7"/>
          <p:cNvSpPr txBox="1"/>
          <p:nvPr/>
        </p:nvSpPr>
        <p:spPr>
          <a:xfrm>
            <a:off x="901700" y="3275329"/>
            <a:ext cx="8255000" cy="2312171"/>
          </a:xfrm>
          <a:prstGeom prst="rect">
            <a:avLst/>
          </a:prstGeom>
        </p:spPr>
        <p:txBody>
          <a:bodyPr vert="horz" wrap="square" lIns="0" tIns="67310" rIns="0" bIns="0" rtlCol="0">
            <a:spAutoFit/>
          </a:bodyPr>
          <a:lstStyle/>
          <a:p>
            <a:pPr marL="12700" marR="5080" algn="just">
              <a:lnSpc>
                <a:spcPts val="3460"/>
              </a:lnSpc>
              <a:spcBef>
                <a:spcPts val="530"/>
              </a:spcBef>
            </a:pPr>
            <a:r>
              <a:rPr lang="en-US" sz="3200" u="heavy" spc="-15">
                <a:solidFill>
                  <a:srgbClr val="0000FF"/>
                </a:solidFill>
                <a:uFill>
                  <a:solidFill>
                    <a:srgbClr val="0000FF"/>
                  </a:solidFill>
                </a:uFill>
                <a:latin typeface="Arial"/>
                <a:cs typeface="Arial"/>
                <a:hlinkClick r:id="rId5"/>
              </a:rPr>
              <a:t>https://</a:t>
            </a:r>
            <a:r>
              <a:rPr lang="en-US" sz="3200" u="heavy" spc="-15" smtClean="0">
                <a:solidFill>
                  <a:srgbClr val="0000FF"/>
                </a:solidFill>
                <a:uFill>
                  <a:solidFill>
                    <a:srgbClr val="0000FF"/>
                  </a:solidFill>
                </a:uFill>
                <a:latin typeface="Arial"/>
                <a:cs typeface="Arial"/>
                <a:hlinkClick r:id="rId5"/>
              </a:rPr>
              <a:t>aiha-assets.sfo2.digitaloceanspaces.com/AIHA/lap-uploads/LAP-Policies/Guidance_EvaluationofMU_R4_FINAL.pdf</a:t>
            </a:r>
            <a:r>
              <a:rPr lang="en-US" sz="3200" u="heavy" spc="-15" smtClean="0">
                <a:solidFill>
                  <a:srgbClr val="0000FF"/>
                </a:solidFill>
                <a:uFill>
                  <a:solidFill>
                    <a:srgbClr val="0000FF"/>
                  </a:solidFill>
                </a:uFill>
                <a:latin typeface="Arial"/>
                <a:cs typeface="Arial"/>
              </a:rPr>
              <a:t> </a:t>
            </a:r>
            <a:endParaRPr sz="3200" dirty="0">
              <a:latin typeface="Arial"/>
              <a:cs typeface="Arial"/>
            </a:endParaRPr>
          </a:p>
        </p:txBody>
      </p:sp>
      <p:pic>
        <p:nvPicPr>
          <p:cNvPr id="9" name="Picture 8"/>
          <p:cNvPicPr>
            <a:picLocks noChangeAspect="1"/>
          </p:cNvPicPr>
          <p:nvPr/>
        </p:nvPicPr>
        <p:blipFill>
          <a:blip r:embed="rId6"/>
          <a:stretch>
            <a:fillRect/>
          </a:stretch>
        </p:blipFill>
        <p:spPr>
          <a:xfrm>
            <a:off x="3962400" y="6238576"/>
            <a:ext cx="917491" cy="955108"/>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1700" y="734060"/>
            <a:ext cx="2481580" cy="635635"/>
          </a:xfrm>
          <a:prstGeom prst="rect">
            <a:avLst/>
          </a:prstGeom>
        </p:spPr>
        <p:txBody>
          <a:bodyPr vert="horz" wrap="square" lIns="0" tIns="12700" rIns="0" bIns="0" rtlCol="0">
            <a:spAutoFit/>
          </a:bodyPr>
          <a:lstStyle/>
          <a:p>
            <a:pPr marL="12700">
              <a:lnSpc>
                <a:spcPct val="100000"/>
              </a:lnSpc>
              <a:spcBef>
                <a:spcPts val="100"/>
              </a:spcBef>
            </a:pPr>
            <a:r>
              <a:rPr spc="-10" dirty="0"/>
              <a:t>References</a:t>
            </a:r>
          </a:p>
        </p:txBody>
      </p:sp>
      <p:sp>
        <p:nvSpPr>
          <p:cNvPr id="5" name="object 5"/>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sp>
        <p:nvSpPr>
          <p:cNvPr id="4" name="object 4"/>
          <p:cNvSpPr txBox="1"/>
          <p:nvPr/>
        </p:nvSpPr>
        <p:spPr>
          <a:xfrm>
            <a:off x="993139" y="1665559"/>
            <a:ext cx="7874000" cy="4616648"/>
          </a:xfrm>
          <a:prstGeom prst="rect">
            <a:avLst/>
          </a:prstGeom>
        </p:spPr>
        <p:txBody>
          <a:bodyPr vert="horz" wrap="square" lIns="0" tIns="198120" rIns="0" bIns="0" rtlCol="0">
            <a:spAutoFit/>
          </a:bodyPr>
          <a:lstStyle/>
          <a:p>
            <a:pPr marL="354965" indent="-342265">
              <a:lnSpc>
                <a:spcPct val="100000"/>
              </a:lnSpc>
              <a:spcBef>
                <a:spcPts val="1560"/>
              </a:spcBef>
              <a:buChar char="•"/>
              <a:tabLst>
                <a:tab pos="354965" algn="l"/>
                <a:tab pos="355600" algn="l"/>
              </a:tabLst>
            </a:pPr>
            <a:r>
              <a:rPr lang="en-US" sz="3200" spc="-10" dirty="0" smtClean="0">
                <a:solidFill>
                  <a:srgbClr val="3E3E3E"/>
                </a:solidFill>
                <a:latin typeface="Arial"/>
                <a:cs typeface="Arial"/>
              </a:rPr>
              <a:t>ISO/IEC 17025:2017</a:t>
            </a:r>
          </a:p>
          <a:p>
            <a:pPr marL="755650" lvl="1" indent="-285750">
              <a:spcBef>
                <a:spcPts val="1280"/>
              </a:spcBef>
              <a:buClr>
                <a:srgbClr val="3E3E3E"/>
              </a:buClr>
              <a:buFontTx/>
              <a:buChar char="–"/>
              <a:tabLst>
                <a:tab pos="755650" algn="l"/>
              </a:tabLst>
            </a:pPr>
            <a:r>
              <a:rPr lang="en-US" sz="2800" spc="-10" dirty="0" smtClean="0">
                <a:solidFill>
                  <a:srgbClr val="3E3E3E"/>
                </a:solidFill>
                <a:latin typeface="Arial"/>
                <a:cs typeface="Arial"/>
                <a:hlinkClick r:id="rId3"/>
              </a:rPr>
              <a:t>https://www.iso.org/standard/66912.html</a:t>
            </a:r>
            <a:r>
              <a:rPr lang="en-US" sz="2800" spc="-10" dirty="0" smtClean="0">
                <a:solidFill>
                  <a:srgbClr val="3E3E3E"/>
                </a:solidFill>
                <a:latin typeface="Arial"/>
                <a:cs typeface="Arial"/>
              </a:rPr>
              <a:t> </a:t>
            </a:r>
          </a:p>
          <a:p>
            <a:pPr marL="354965" indent="-342265">
              <a:lnSpc>
                <a:spcPct val="100000"/>
              </a:lnSpc>
              <a:spcBef>
                <a:spcPts val="1360"/>
              </a:spcBef>
              <a:buChar char="•"/>
              <a:tabLst>
                <a:tab pos="354965" algn="l"/>
                <a:tab pos="355600" algn="l"/>
              </a:tabLst>
            </a:pPr>
            <a:r>
              <a:rPr sz="3200" spc="-10" dirty="0" smtClean="0">
                <a:solidFill>
                  <a:srgbClr val="3E3E3E"/>
                </a:solidFill>
                <a:latin typeface="Arial"/>
                <a:cs typeface="Arial"/>
              </a:rPr>
              <a:t>Learning</a:t>
            </a:r>
            <a:r>
              <a:rPr sz="3200" spc="-190" dirty="0" smtClean="0">
                <a:solidFill>
                  <a:srgbClr val="3E3E3E"/>
                </a:solidFill>
                <a:latin typeface="Arial"/>
                <a:cs typeface="Arial"/>
              </a:rPr>
              <a:t> </a:t>
            </a:r>
            <a:r>
              <a:rPr sz="3200" spc="-10" dirty="0" smtClean="0">
                <a:solidFill>
                  <a:srgbClr val="3E3E3E"/>
                </a:solidFill>
                <a:latin typeface="Arial"/>
                <a:cs typeface="Arial"/>
              </a:rPr>
              <a:t>Aid:</a:t>
            </a:r>
            <a:endParaRPr sz="3200" dirty="0">
              <a:latin typeface="Arial"/>
              <a:cs typeface="Arial"/>
            </a:endParaRPr>
          </a:p>
          <a:p>
            <a:pPr marL="755650" marR="577850" lvl="1" indent="-285750">
              <a:lnSpc>
                <a:spcPct val="100000"/>
              </a:lnSpc>
              <a:spcBef>
                <a:spcPts val="1280"/>
              </a:spcBef>
              <a:buChar char="–"/>
              <a:tabLst>
                <a:tab pos="755650" algn="l"/>
              </a:tabLst>
            </a:pPr>
            <a:r>
              <a:rPr sz="2800" dirty="0">
                <a:solidFill>
                  <a:srgbClr val="3E3E3E"/>
                </a:solidFill>
                <a:latin typeface="Arial"/>
                <a:cs typeface="Arial"/>
              </a:rPr>
              <a:t>Introduction to Analytical Measurement</a:t>
            </a:r>
            <a:r>
              <a:rPr sz="2800" spc="-229" dirty="0">
                <a:solidFill>
                  <a:srgbClr val="3E3E3E"/>
                </a:solidFill>
                <a:latin typeface="Arial"/>
                <a:cs typeface="Arial"/>
              </a:rPr>
              <a:t> </a:t>
            </a:r>
            <a:r>
              <a:rPr sz="2800" dirty="0">
                <a:solidFill>
                  <a:srgbClr val="3E3E3E"/>
                </a:solidFill>
                <a:latin typeface="Arial"/>
                <a:cs typeface="Arial"/>
              </a:rPr>
              <a:t>of  Uncertainty: Dictionary of</a:t>
            </a:r>
            <a:r>
              <a:rPr sz="2800" spc="-70" dirty="0">
                <a:solidFill>
                  <a:srgbClr val="3E3E3E"/>
                </a:solidFill>
                <a:latin typeface="Arial"/>
                <a:cs typeface="Arial"/>
              </a:rPr>
              <a:t> </a:t>
            </a:r>
            <a:r>
              <a:rPr sz="2800" spc="-65" dirty="0">
                <a:solidFill>
                  <a:srgbClr val="3E3E3E"/>
                </a:solidFill>
                <a:latin typeface="Arial"/>
                <a:cs typeface="Arial"/>
              </a:rPr>
              <a:t>Terms</a:t>
            </a:r>
            <a:endParaRPr sz="2800" dirty="0">
              <a:latin typeface="Arial"/>
              <a:cs typeface="Arial"/>
            </a:endParaRPr>
          </a:p>
          <a:p>
            <a:pPr marL="755015" lvl="1" indent="-285115">
              <a:lnSpc>
                <a:spcPct val="100000"/>
              </a:lnSpc>
              <a:spcBef>
                <a:spcPts val="1270"/>
              </a:spcBef>
              <a:buChar char="–"/>
              <a:tabLst>
                <a:tab pos="755650" algn="l"/>
              </a:tabLst>
            </a:pPr>
            <a:r>
              <a:rPr sz="2800" dirty="0">
                <a:solidFill>
                  <a:srgbClr val="3E3E3E"/>
                </a:solidFill>
                <a:latin typeface="Arial"/>
                <a:cs typeface="Arial"/>
              </a:rPr>
              <a:t>Calculating Standard</a:t>
            </a:r>
            <a:r>
              <a:rPr sz="2800" spc="-10" dirty="0">
                <a:solidFill>
                  <a:srgbClr val="3E3E3E"/>
                </a:solidFill>
                <a:latin typeface="Arial"/>
                <a:cs typeface="Arial"/>
              </a:rPr>
              <a:t> </a:t>
            </a:r>
            <a:r>
              <a:rPr sz="2800" dirty="0">
                <a:solidFill>
                  <a:srgbClr val="3E3E3E"/>
                </a:solidFill>
                <a:latin typeface="Arial"/>
                <a:cs typeface="Arial"/>
              </a:rPr>
              <a:t>Deviation</a:t>
            </a:r>
            <a:endParaRPr sz="2800" dirty="0">
              <a:latin typeface="Arial"/>
              <a:cs typeface="Arial"/>
            </a:endParaRPr>
          </a:p>
          <a:p>
            <a:pPr marL="755650" marR="5080" lvl="1" indent="-285750">
              <a:lnSpc>
                <a:spcPct val="100000"/>
              </a:lnSpc>
              <a:spcBef>
                <a:spcPts val="1275"/>
              </a:spcBef>
              <a:buChar char="–"/>
              <a:tabLst>
                <a:tab pos="755650" algn="l"/>
              </a:tabLst>
            </a:pPr>
            <a:r>
              <a:rPr sz="2800" dirty="0">
                <a:solidFill>
                  <a:srgbClr val="3E3E3E"/>
                </a:solidFill>
                <a:latin typeface="Arial"/>
                <a:cs typeface="Arial"/>
              </a:rPr>
              <a:t>Determining Measurement Uncertainty</a:t>
            </a:r>
            <a:r>
              <a:rPr sz="2800" spc="-70" dirty="0">
                <a:solidFill>
                  <a:srgbClr val="3E3E3E"/>
                </a:solidFill>
                <a:latin typeface="Arial"/>
                <a:cs typeface="Arial"/>
              </a:rPr>
              <a:t> </a:t>
            </a:r>
            <a:r>
              <a:rPr sz="2800" dirty="0">
                <a:solidFill>
                  <a:srgbClr val="3E3E3E"/>
                </a:solidFill>
                <a:latin typeface="Arial"/>
                <a:cs typeface="Arial"/>
              </a:rPr>
              <a:t>Using  Combined and Expanded</a:t>
            </a:r>
            <a:r>
              <a:rPr sz="2800" spc="5" dirty="0">
                <a:solidFill>
                  <a:srgbClr val="3E3E3E"/>
                </a:solidFill>
                <a:latin typeface="Arial"/>
                <a:cs typeface="Arial"/>
              </a:rPr>
              <a:t> </a:t>
            </a:r>
            <a:r>
              <a:rPr sz="2800" dirty="0">
                <a:solidFill>
                  <a:srgbClr val="3E3E3E"/>
                </a:solidFill>
                <a:latin typeface="Arial"/>
                <a:cs typeface="Arial"/>
              </a:rPr>
              <a:t>Uncertainty</a:t>
            </a:r>
            <a:endParaRPr sz="2800" dirty="0">
              <a:latin typeface="Arial"/>
              <a:cs typeface="Arial"/>
            </a:endParaRPr>
          </a:p>
        </p:txBody>
      </p:sp>
      <p:pic>
        <p:nvPicPr>
          <p:cNvPr id="6" name="Picture 5"/>
          <p:cNvPicPr>
            <a:picLocks noChangeAspect="1"/>
          </p:cNvPicPr>
          <p:nvPr/>
        </p:nvPicPr>
        <p:blipFill>
          <a:blip r:embed="rId4"/>
          <a:stretch>
            <a:fillRect/>
          </a:stretch>
        </p:blipFill>
        <p:spPr>
          <a:xfrm>
            <a:off x="3962400" y="6238576"/>
            <a:ext cx="917491" cy="95510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217662" y="6758709"/>
            <a:ext cx="1834514" cy="173355"/>
          </a:xfrm>
          <a:prstGeom prst="rect">
            <a:avLst/>
          </a:prstGeom>
        </p:spPr>
        <p:txBody>
          <a:bodyPr vert="horz" wrap="square" lIns="0" tIns="0" rIns="0" bIns="0" rtlCol="0">
            <a:spAutoFit/>
          </a:bodyPr>
          <a:lstStyle/>
          <a:p>
            <a:pPr>
              <a:lnSpc>
                <a:spcPts val="1340"/>
              </a:lnSpc>
            </a:pPr>
            <a:r>
              <a:rPr sz="1200" dirty="0">
                <a:solidFill>
                  <a:srgbClr val="00A0AF"/>
                </a:solidFill>
                <a:latin typeface="Franklin Gothic Medium"/>
                <a:cs typeface="Franklin Gothic Medium"/>
              </a:rPr>
              <a:t>QMS </a:t>
            </a:r>
            <a:r>
              <a:rPr sz="1200" spc="-5" dirty="0">
                <a:solidFill>
                  <a:srgbClr val="00A0AF"/>
                </a:solidFill>
                <a:latin typeface="Franklin Gothic Medium"/>
                <a:cs typeface="Franklin Gothic Medium"/>
              </a:rPr>
              <a:t>Quick </a:t>
            </a:r>
            <a:r>
              <a:rPr sz="1200" dirty="0">
                <a:solidFill>
                  <a:srgbClr val="00A0AF"/>
                </a:solidFill>
                <a:latin typeface="Franklin Gothic Medium"/>
                <a:cs typeface="Franklin Gothic Medium"/>
              </a:rPr>
              <a:t>Learning</a:t>
            </a:r>
            <a:r>
              <a:rPr sz="1200" spc="-75" dirty="0">
                <a:solidFill>
                  <a:srgbClr val="00A0AF"/>
                </a:solidFill>
                <a:latin typeface="Franklin Gothic Medium"/>
                <a:cs typeface="Franklin Gothic Medium"/>
              </a:rPr>
              <a:t> </a:t>
            </a:r>
            <a:r>
              <a:rPr sz="1200" spc="-5" dirty="0">
                <a:solidFill>
                  <a:srgbClr val="00A0AF"/>
                </a:solidFill>
                <a:latin typeface="Franklin Gothic Medium"/>
                <a:cs typeface="Franklin Gothic Medium"/>
              </a:rPr>
              <a:t>Activity</a:t>
            </a:r>
            <a:endParaRPr sz="1200">
              <a:latin typeface="Franklin Gothic Medium"/>
              <a:cs typeface="Franklin Gothic Medium"/>
            </a:endParaRPr>
          </a:p>
        </p:txBody>
      </p:sp>
      <p:sp>
        <p:nvSpPr>
          <p:cNvPr id="3" name="object 3"/>
          <p:cNvSpPr/>
          <p:nvPr/>
        </p:nvSpPr>
        <p:spPr>
          <a:xfrm>
            <a:off x="2010917" y="6429755"/>
            <a:ext cx="1796072" cy="55245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3955459" y="6259171"/>
            <a:ext cx="912958" cy="800913"/>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906017" y="6323838"/>
            <a:ext cx="965453" cy="664463"/>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6550152" y="5939028"/>
            <a:ext cx="2586227" cy="997981"/>
          </a:xfrm>
          <a:prstGeom prst="rect">
            <a:avLst/>
          </a:prstGeom>
          <a:blipFill>
            <a:blip r:embed="rId5" cstate="print"/>
            <a:stretch>
              <a:fillRect/>
            </a:stretch>
          </a:blipFill>
        </p:spPr>
        <p:txBody>
          <a:bodyPr wrap="square" lIns="0" tIns="0" rIns="0" bIns="0" rtlCol="0"/>
          <a:lstStyle/>
          <a:p>
            <a:endParaRPr/>
          </a:p>
        </p:txBody>
      </p:sp>
      <p:sp>
        <p:nvSpPr>
          <p:cNvPr id="7" name="object 7"/>
          <p:cNvSpPr txBox="1">
            <a:spLocks noGrp="1"/>
          </p:cNvSpPr>
          <p:nvPr>
            <p:ph type="title"/>
          </p:nvPr>
        </p:nvSpPr>
        <p:spPr>
          <a:xfrm>
            <a:off x="902461" y="1040384"/>
            <a:ext cx="7548880" cy="574040"/>
          </a:xfrm>
          <a:prstGeom prst="rect">
            <a:avLst/>
          </a:prstGeom>
        </p:spPr>
        <p:txBody>
          <a:bodyPr vert="horz" wrap="square" lIns="0" tIns="12700" rIns="0" bIns="0" rtlCol="0">
            <a:spAutoFit/>
          </a:bodyPr>
          <a:lstStyle/>
          <a:p>
            <a:pPr marL="12700">
              <a:lnSpc>
                <a:spcPct val="100000"/>
              </a:lnSpc>
              <a:spcBef>
                <a:spcPts val="100"/>
              </a:spcBef>
            </a:pPr>
            <a:r>
              <a:rPr sz="3600" spc="-5" dirty="0"/>
              <a:t>What </a:t>
            </a:r>
            <a:r>
              <a:rPr sz="3600" dirty="0"/>
              <a:t>is </a:t>
            </a:r>
            <a:r>
              <a:rPr sz="3600" spc="-5" dirty="0"/>
              <a:t>the Purpose </a:t>
            </a:r>
            <a:r>
              <a:rPr sz="3600" dirty="0"/>
              <a:t>of</a:t>
            </a:r>
            <a:r>
              <a:rPr sz="3600" spc="-85" dirty="0"/>
              <a:t> </a:t>
            </a:r>
            <a:r>
              <a:rPr sz="3600" dirty="0"/>
              <a:t>Measurement?</a:t>
            </a:r>
            <a:endParaRPr sz="3600"/>
          </a:p>
        </p:txBody>
      </p:sp>
      <p:sp>
        <p:nvSpPr>
          <p:cNvPr id="8" name="object 8"/>
          <p:cNvSpPr txBox="1"/>
          <p:nvPr/>
        </p:nvSpPr>
        <p:spPr>
          <a:xfrm>
            <a:off x="917702" y="1988311"/>
            <a:ext cx="7879715" cy="4033520"/>
          </a:xfrm>
          <a:prstGeom prst="rect">
            <a:avLst/>
          </a:prstGeom>
        </p:spPr>
        <p:txBody>
          <a:bodyPr vert="horz" wrap="square" lIns="0" tIns="134620" rIns="0" bIns="0" rtlCol="0">
            <a:spAutoFit/>
          </a:bodyPr>
          <a:lstStyle/>
          <a:p>
            <a:pPr marL="355600" indent="-342900">
              <a:lnSpc>
                <a:spcPct val="100000"/>
              </a:lnSpc>
              <a:spcBef>
                <a:spcPts val="1060"/>
              </a:spcBef>
              <a:buChar char="•"/>
              <a:tabLst>
                <a:tab pos="354965" algn="l"/>
                <a:tab pos="355600" algn="l"/>
              </a:tabLst>
            </a:pPr>
            <a:r>
              <a:rPr sz="3000" spc="-170" dirty="0">
                <a:solidFill>
                  <a:srgbClr val="3E3E3E"/>
                </a:solidFill>
                <a:latin typeface="Arial"/>
                <a:cs typeface="Arial"/>
              </a:rPr>
              <a:t>To </a:t>
            </a:r>
            <a:r>
              <a:rPr sz="3000" spc="-5" dirty="0">
                <a:solidFill>
                  <a:srgbClr val="3E3E3E"/>
                </a:solidFill>
                <a:latin typeface="Arial"/>
                <a:cs typeface="Arial"/>
              </a:rPr>
              <a:t>obtain </a:t>
            </a:r>
            <a:r>
              <a:rPr sz="3000" dirty="0">
                <a:solidFill>
                  <a:srgbClr val="3E3E3E"/>
                </a:solidFill>
                <a:latin typeface="Arial"/>
                <a:cs typeface="Arial"/>
              </a:rPr>
              <a:t>a </a:t>
            </a:r>
            <a:r>
              <a:rPr sz="3000" i="1" spc="-5" dirty="0">
                <a:solidFill>
                  <a:srgbClr val="3E3E3E"/>
                </a:solidFill>
                <a:latin typeface="Arial"/>
                <a:cs typeface="Arial"/>
              </a:rPr>
              <a:t>value</a:t>
            </a:r>
            <a:r>
              <a:rPr sz="3000" i="1" spc="125" dirty="0">
                <a:solidFill>
                  <a:srgbClr val="3E3E3E"/>
                </a:solidFill>
                <a:latin typeface="Arial"/>
                <a:cs typeface="Arial"/>
              </a:rPr>
              <a:t> </a:t>
            </a:r>
            <a:r>
              <a:rPr sz="3000" dirty="0">
                <a:solidFill>
                  <a:srgbClr val="3E3E3E"/>
                </a:solidFill>
                <a:latin typeface="Arial"/>
                <a:cs typeface="Arial"/>
              </a:rPr>
              <a:t>(result).</a:t>
            </a:r>
            <a:endParaRPr sz="3000" dirty="0">
              <a:latin typeface="Arial"/>
              <a:cs typeface="Arial"/>
            </a:endParaRPr>
          </a:p>
          <a:p>
            <a:pPr marL="355600" marR="386080" indent="-342900">
              <a:lnSpc>
                <a:spcPts val="3240"/>
              </a:lnSpc>
              <a:spcBef>
                <a:spcPts val="1365"/>
              </a:spcBef>
              <a:buChar char="•"/>
              <a:tabLst>
                <a:tab pos="354965" algn="l"/>
                <a:tab pos="355600" algn="l"/>
              </a:tabLst>
            </a:pPr>
            <a:r>
              <a:rPr sz="3000" spc="-170" dirty="0">
                <a:solidFill>
                  <a:srgbClr val="3E3E3E"/>
                </a:solidFill>
                <a:latin typeface="Arial"/>
                <a:cs typeface="Arial"/>
              </a:rPr>
              <a:t>To </a:t>
            </a:r>
            <a:r>
              <a:rPr sz="3000" spc="-5" dirty="0">
                <a:solidFill>
                  <a:srgbClr val="3E3E3E"/>
                </a:solidFill>
                <a:latin typeface="Arial"/>
                <a:cs typeface="Arial"/>
              </a:rPr>
              <a:t>provide information about </a:t>
            </a:r>
            <a:r>
              <a:rPr sz="3000" dirty="0">
                <a:solidFill>
                  <a:srgbClr val="3E3E3E"/>
                </a:solidFill>
                <a:latin typeface="Arial"/>
                <a:cs typeface="Arial"/>
              </a:rPr>
              <a:t>a </a:t>
            </a:r>
            <a:r>
              <a:rPr sz="3000" b="1" dirty="0">
                <a:solidFill>
                  <a:srgbClr val="3E3E3E"/>
                </a:solidFill>
                <a:latin typeface="Arial"/>
                <a:cs typeface="Arial"/>
              </a:rPr>
              <a:t>quantity </a:t>
            </a:r>
            <a:r>
              <a:rPr sz="3000" spc="-5" dirty="0">
                <a:solidFill>
                  <a:srgbClr val="3E3E3E"/>
                </a:solidFill>
                <a:latin typeface="Arial"/>
                <a:cs typeface="Arial"/>
              </a:rPr>
              <a:t>of  interest—a</a:t>
            </a:r>
            <a:r>
              <a:rPr sz="3000" spc="-15" dirty="0">
                <a:solidFill>
                  <a:srgbClr val="3E3E3E"/>
                </a:solidFill>
                <a:latin typeface="Arial"/>
                <a:cs typeface="Arial"/>
              </a:rPr>
              <a:t> </a:t>
            </a:r>
            <a:r>
              <a:rPr sz="3000" b="1" spc="-5" dirty="0" err="1">
                <a:solidFill>
                  <a:srgbClr val="3E3E3E"/>
                </a:solidFill>
                <a:latin typeface="Arial"/>
                <a:cs typeface="Arial"/>
              </a:rPr>
              <a:t>measurand</a:t>
            </a:r>
            <a:r>
              <a:rPr sz="3000" b="1" spc="-5" dirty="0">
                <a:solidFill>
                  <a:srgbClr val="3E3E3E"/>
                </a:solidFill>
                <a:latin typeface="Arial"/>
                <a:cs typeface="Arial"/>
              </a:rPr>
              <a:t>.</a:t>
            </a:r>
            <a:endParaRPr sz="3000" dirty="0">
              <a:latin typeface="Arial"/>
              <a:cs typeface="Arial"/>
            </a:endParaRPr>
          </a:p>
          <a:p>
            <a:pPr marL="355600" indent="-342900">
              <a:lnSpc>
                <a:spcPct val="100000"/>
              </a:lnSpc>
              <a:spcBef>
                <a:spcPts val="915"/>
              </a:spcBef>
              <a:buChar char="•"/>
              <a:tabLst>
                <a:tab pos="354965" algn="l"/>
                <a:tab pos="355600" algn="l"/>
              </a:tabLst>
            </a:pPr>
            <a:r>
              <a:rPr sz="3000" spc="-5" dirty="0">
                <a:solidFill>
                  <a:srgbClr val="3E3E3E"/>
                </a:solidFill>
                <a:latin typeface="Arial"/>
                <a:cs typeface="Arial"/>
              </a:rPr>
              <a:t>Definition of</a:t>
            </a:r>
            <a:r>
              <a:rPr sz="3000" spc="-95" dirty="0">
                <a:solidFill>
                  <a:srgbClr val="3E3E3E"/>
                </a:solidFill>
                <a:latin typeface="Arial"/>
                <a:cs typeface="Arial"/>
              </a:rPr>
              <a:t> </a:t>
            </a:r>
            <a:r>
              <a:rPr sz="3000" spc="-5" dirty="0">
                <a:solidFill>
                  <a:srgbClr val="3E3E3E"/>
                </a:solidFill>
                <a:latin typeface="Arial"/>
                <a:cs typeface="Arial"/>
              </a:rPr>
              <a:t>Measurand:</a:t>
            </a:r>
            <a:endParaRPr sz="3000" dirty="0">
              <a:latin typeface="Arial"/>
              <a:cs typeface="Arial"/>
            </a:endParaRPr>
          </a:p>
          <a:p>
            <a:pPr marL="755015" marR="981075" indent="-285750">
              <a:lnSpc>
                <a:spcPts val="2810"/>
              </a:lnSpc>
              <a:spcBef>
                <a:spcPts val="1270"/>
              </a:spcBef>
            </a:pPr>
            <a:r>
              <a:rPr sz="2600" spc="-5" dirty="0">
                <a:solidFill>
                  <a:srgbClr val="3E3E3E"/>
                </a:solidFill>
                <a:latin typeface="Arial"/>
                <a:cs typeface="Arial"/>
              </a:rPr>
              <a:t>– A particular </a:t>
            </a:r>
            <a:r>
              <a:rPr sz="2600" b="1" spc="-10" dirty="0">
                <a:solidFill>
                  <a:srgbClr val="3E3E3E"/>
                </a:solidFill>
                <a:latin typeface="Arial"/>
                <a:cs typeface="Arial"/>
              </a:rPr>
              <a:t>quantity </a:t>
            </a:r>
            <a:r>
              <a:rPr sz="2600" spc="-5" dirty="0">
                <a:solidFill>
                  <a:srgbClr val="3E3E3E"/>
                </a:solidFill>
                <a:latin typeface="Arial"/>
                <a:cs typeface="Arial"/>
              </a:rPr>
              <a:t>(of something) being  measured.</a:t>
            </a:r>
            <a:endParaRPr sz="2600" dirty="0">
              <a:latin typeface="Arial"/>
              <a:cs typeface="Arial"/>
            </a:endParaRPr>
          </a:p>
          <a:p>
            <a:pPr marL="355600" marR="5080" indent="-342900">
              <a:lnSpc>
                <a:spcPts val="3240"/>
              </a:lnSpc>
              <a:spcBef>
                <a:spcPts val="1315"/>
              </a:spcBef>
              <a:buChar char="•"/>
              <a:tabLst>
                <a:tab pos="354965" algn="l"/>
                <a:tab pos="355600" algn="l"/>
              </a:tabLst>
            </a:pPr>
            <a:r>
              <a:rPr sz="3000" spc="-5" dirty="0">
                <a:solidFill>
                  <a:srgbClr val="3E3E3E"/>
                </a:solidFill>
                <a:latin typeface="Arial"/>
                <a:cs typeface="Arial"/>
              </a:rPr>
              <a:t>Use “analyte” </a:t>
            </a:r>
            <a:r>
              <a:rPr sz="3000" dirty="0">
                <a:solidFill>
                  <a:srgbClr val="3E3E3E"/>
                </a:solidFill>
                <a:latin typeface="Arial"/>
                <a:cs typeface="Arial"/>
              </a:rPr>
              <a:t>to </a:t>
            </a:r>
            <a:r>
              <a:rPr sz="3000" spc="-5" dirty="0">
                <a:solidFill>
                  <a:srgbClr val="3E3E3E"/>
                </a:solidFill>
                <a:latin typeface="Arial"/>
                <a:cs typeface="Arial"/>
              </a:rPr>
              <a:t>refer </a:t>
            </a:r>
            <a:r>
              <a:rPr sz="3000" dirty="0">
                <a:solidFill>
                  <a:srgbClr val="3E3E3E"/>
                </a:solidFill>
                <a:latin typeface="Arial"/>
                <a:cs typeface="Arial"/>
              </a:rPr>
              <a:t>to the </a:t>
            </a:r>
            <a:r>
              <a:rPr sz="3000" spc="-5" dirty="0">
                <a:solidFill>
                  <a:srgbClr val="3E3E3E"/>
                </a:solidFill>
                <a:latin typeface="Arial"/>
                <a:cs typeface="Arial"/>
              </a:rPr>
              <a:t>substance being  measured, not the</a:t>
            </a:r>
            <a:r>
              <a:rPr sz="3000" spc="-15" dirty="0">
                <a:solidFill>
                  <a:srgbClr val="3E3E3E"/>
                </a:solidFill>
                <a:latin typeface="Arial"/>
                <a:cs typeface="Arial"/>
              </a:rPr>
              <a:t> </a:t>
            </a:r>
            <a:r>
              <a:rPr sz="3000" spc="-30" dirty="0">
                <a:solidFill>
                  <a:srgbClr val="3E3E3E"/>
                </a:solidFill>
                <a:latin typeface="Arial"/>
                <a:cs typeface="Arial"/>
              </a:rPr>
              <a:t>quantity.</a:t>
            </a:r>
            <a:endParaRPr sz="3000" dirty="0">
              <a:latin typeface="Arial"/>
              <a:cs typeface="Arial"/>
            </a:endParaRPr>
          </a:p>
        </p:txBody>
      </p:sp>
      <p:pic>
        <p:nvPicPr>
          <p:cNvPr id="10" name="Picture 9"/>
          <p:cNvPicPr>
            <a:picLocks noChangeAspect="1"/>
          </p:cNvPicPr>
          <p:nvPr/>
        </p:nvPicPr>
        <p:blipFill>
          <a:blip r:embed="rId6"/>
          <a:stretch>
            <a:fillRect/>
          </a:stretch>
        </p:blipFill>
        <p:spPr>
          <a:xfrm>
            <a:off x="3962400" y="6238576"/>
            <a:ext cx="917491" cy="95510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7232142" y="1426463"/>
            <a:ext cx="1821942" cy="2732532"/>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7194042" y="1388363"/>
            <a:ext cx="1898650" cy="2809240"/>
          </a:xfrm>
          <a:custGeom>
            <a:avLst/>
            <a:gdLst/>
            <a:ahLst/>
            <a:cxnLst/>
            <a:rect l="l" t="t" r="r" b="b"/>
            <a:pathLst>
              <a:path w="1898650" h="2809240">
                <a:moveTo>
                  <a:pt x="1898142" y="2789682"/>
                </a:moveTo>
                <a:lnTo>
                  <a:pt x="1898142" y="19049"/>
                </a:lnTo>
                <a:lnTo>
                  <a:pt x="1896558" y="11572"/>
                </a:lnTo>
                <a:lnTo>
                  <a:pt x="1892331" y="5524"/>
                </a:lnTo>
                <a:lnTo>
                  <a:pt x="1886247" y="1476"/>
                </a:lnTo>
                <a:lnTo>
                  <a:pt x="1879092" y="0"/>
                </a:lnTo>
                <a:lnTo>
                  <a:pt x="19050" y="0"/>
                </a:lnTo>
                <a:lnTo>
                  <a:pt x="11572" y="1476"/>
                </a:lnTo>
                <a:lnTo>
                  <a:pt x="5524" y="5524"/>
                </a:lnTo>
                <a:lnTo>
                  <a:pt x="1476" y="11572"/>
                </a:lnTo>
                <a:lnTo>
                  <a:pt x="0" y="19050"/>
                </a:lnTo>
                <a:lnTo>
                  <a:pt x="0" y="2789682"/>
                </a:lnTo>
                <a:lnTo>
                  <a:pt x="1476" y="2797159"/>
                </a:lnTo>
                <a:lnTo>
                  <a:pt x="5524" y="2803207"/>
                </a:lnTo>
                <a:lnTo>
                  <a:pt x="11572" y="2807255"/>
                </a:lnTo>
                <a:lnTo>
                  <a:pt x="19050" y="2808732"/>
                </a:lnTo>
                <a:lnTo>
                  <a:pt x="19050" y="38100"/>
                </a:lnTo>
                <a:lnTo>
                  <a:pt x="38100" y="19049"/>
                </a:lnTo>
                <a:lnTo>
                  <a:pt x="38100" y="38100"/>
                </a:lnTo>
                <a:lnTo>
                  <a:pt x="1860042" y="38099"/>
                </a:lnTo>
                <a:lnTo>
                  <a:pt x="1860042" y="19049"/>
                </a:lnTo>
                <a:lnTo>
                  <a:pt x="1879092" y="38099"/>
                </a:lnTo>
                <a:lnTo>
                  <a:pt x="1879092" y="2808732"/>
                </a:lnTo>
                <a:lnTo>
                  <a:pt x="1886247" y="2807255"/>
                </a:lnTo>
                <a:lnTo>
                  <a:pt x="1892331" y="2803207"/>
                </a:lnTo>
                <a:lnTo>
                  <a:pt x="1896558" y="2797159"/>
                </a:lnTo>
                <a:lnTo>
                  <a:pt x="1898142" y="2789682"/>
                </a:lnTo>
                <a:close/>
              </a:path>
              <a:path w="1898650" h="2809240">
                <a:moveTo>
                  <a:pt x="38100" y="38100"/>
                </a:moveTo>
                <a:lnTo>
                  <a:pt x="38100" y="19049"/>
                </a:lnTo>
                <a:lnTo>
                  <a:pt x="19050" y="38100"/>
                </a:lnTo>
                <a:lnTo>
                  <a:pt x="38100" y="38100"/>
                </a:lnTo>
                <a:close/>
              </a:path>
              <a:path w="1898650" h="2809240">
                <a:moveTo>
                  <a:pt x="38100" y="2770632"/>
                </a:moveTo>
                <a:lnTo>
                  <a:pt x="38100" y="38100"/>
                </a:lnTo>
                <a:lnTo>
                  <a:pt x="19050" y="38100"/>
                </a:lnTo>
                <a:lnTo>
                  <a:pt x="19050" y="2770632"/>
                </a:lnTo>
                <a:lnTo>
                  <a:pt x="38100" y="2770632"/>
                </a:lnTo>
                <a:close/>
              </a:path>
              <a:path w="1898650" h="2809240">
                <a:moveTo>
                  <a:pt x="1879092" y="2770632"/>
                </a:moveTo>
                <a:lnTo>
                  <a:pt x="19050" y="2770632"/>
                </a:lnTo>
                <a:lnTo>
                  <a:pt x="38100" y="2789682"/>
                </a:lnTo>
                <a:lnTo>
                  <a:pt x="38099" y="2808732"/>
                </a:lnTo>
                <a:lnTo>
                  <a:pt x="1860042" y="2808732"/>
                </a:lnTo>
                <a:lnTo>
                  <a:pt x="1860042" y="2789682"/>
                </a:lnTo>
                <a:lnTo>
                  <a:pt x="1879092" y="2770632"/>
                </a:lnTo>
                <a:close/>
              </a:path>
              <a:path w="1898650" h="2809240">
                <a:moveTo>
                  <a:pt x="38099" y="2808732"/>
                </a:moveTo>
                <a:lnTo>
                  <a:pt x="38100" y="2789682"/>
                </a:lnTo>
                <a:lnTo>
                  <a:pt x="19050" y="2770632"/>
                </a:lnTo>
                <a:lnTo>
                  <a:pt x="19050" y="2808732"/>
                </a:lnTo>
                <a:lnTo>
                  <a:pt x="38099" y="2808732"/>
                </a:lnTo>
                <a:close/>
              </a:path>
              <a:path w="1898650" h="2809240">
                <a:moveTo>
                  <a:pt x="1879092" y="38099"/>
                </a:moveTo>
                <a:lnTo>
                  <a:pt x="1860042" y="19049"/>
                </a:lnTo>
                <a:lnTo>
                  <a:pt x="1860042" y="38099"/>
                </a:lnTo>
                <a:lnTo>
                  <a:pt x="1879092" y="38099"/>
                </a:lnTo>
                <a:close/>
              </a:path>
              <a:path w="1898650" h="2809240">
                <a:moveTo>
                  <a:pt x="1879092" y="2770632"/>
                </a:moveTo>
                <a:lnTo>
                  <a:pt x="1879092" y="38099"/>
                </a:lnTo>
                <a:lnTo>
                  <a:pt x="1860042" y="38099"/>
                </a:lnTo>
                <a:lnTo>
                  <a:pt x="1860042" y="2770632"/>
                </a:lnTo>
                <a:lnTo>
                  <a:pt x="1879092" y="2770632"/>
                </a:lnTo>
                <a:close/>
              </a:path>
              <a:path w="1898650" h="2809240">
                <a:moveTo>
                  <a:pt x="1879092" y="2808732"/>
                </a:moveTo>
                <a:lnTo>
                  <a:pt x="1879092" y="2770632"/>
                </a:lnTo>
                <a:lnTo>
                  <a:pt x="1860042" y="2789682"/>
                </a:lnTo>
                <a:lnTo>
                  <a:pt x="1860042" y="2808732"/>
                </a:lnTo>
                <a:lnTo>
                  <a:pt x="1879092" y="2808732"/>
                </a:lnTo>
                <a:close/>
              </a:path>
            </a:pathLst>
          </a:custGeom>
          <a:solidFill>
            <a:srgbClr val="3F3F3F"/>
          </a:solidFill>
        </p:spPr>
        <p:txBody>
          <a:bodyPr wrap="square" lIns="0" tIns="0" rIns="0" bIns="0" rtlCol="0"/>
          <a:lstStyle/>
          <a:p>
            <a:endParaRPr/>
          </a:p>
        </p:txBody>
      </p:sp>
      <p:sp>
        <p:nvSpPr>
          <p:cNvPr id="5" name="object 5"/>
          <p:cNvSpPr/>
          <p:nvPr/>
        </p:nvSpPr>
        <p:spPr>
          <a:xfrm>
            <a:off x="5024628" y="3339084"/>
            <a:ext cx="2670048" cy="2000249"/>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4966715" y="3274314"/>
            <a:ext cx="2785110" cy="2122170"/>
          </a:xfrm>
          <a:custGeom>
            <a:avLst/>
            <a:gdLst/>
            <a:ahLst/>
            <a:cxnLst/>
            <a:rect l="l" t="t" r="r" b="b"/>
            <a:pathLst>
              <a:path w="2785109" h="2122170">
                <a:moveTo>
                  <a:pt x="2785110" y="2093975"/>
                </a:moveTo>
                <a:lnTo>
                  <a:pt x="2785110" y="28955"/>
                </a:lnTo>
                <a:lnTo>
                  <a:pt x="2782835" y="17680"/>
                </a:lnTo>
                <a:lnTo>
                  <a:pt x="2776632" y="8477"/>
                </a:lnTo>
                <a:lnTo>
                  <a:pt x="2767429" y="2274"/>
                </a:lnTo>
                <a:lnTo>
                  <a:pt x="2756154" y="0"/>
                </a:lnTo>
                <a:lnTo>
                  <a:pt x="28956" y="0"/>
                </a:lnTo>
                <a:lnTo>
                  <a:pt x="17680" y="2274"/>
                </a:lnTo>
                <a:lnTo>
                  <a:pt x="8477" y="8477"/>
                </a:lnTo>
                <a:lnTo>
                  <a:pt x="2274" y="17680"/>
                </a:lnTo>
                <a:lnTo>
                  <a:pt x="0" y="28955"/>
                </a:lnTo>
                <a:lnTo>
                  <a:pt x="0" y="2093975"/>
                </a:lnTo>
                <a:lnTo>
                  <a:pt x="2274" y="2105132"/>
                </a:lnTo>
                <a:lnTo>
                  <a:pt x="8477" y="2114073"/>
                </a:lnTo>
                <a:lnTo>
                  <a:pt x="17680" y="2120014"/>
                </a:lnTo>
                <a:lnTo>
                  <a:pt x="28956" y="2122169"/>
                </a:lnTo>
                <a:lnTo>
                  <a:pt x="28956" y="57149"/>
                </a:lnTo>
                <a:lnTo>
                  <a:pt x="57150" y="28955"/>
                </a:lnTo>
                <a:lnTo>
                  <a:pt x="57150" y="57149"/>
                </a:lnTo>
                <a:lnTo>
                  <a:pt x="2727960" y="57149"/>
                </a:lnTo>
                <a:lnTo>
                  <a:pt x="2727960" y="28955"/>
                </a:lnTo>
                <a:lnTo>
                  <a:pt x="2756154" y="57149"/>
                </a:lnTo>
                <a:lnTo>
                  <a:pt x="2756154" y="2122169"/>
                </a:lnTo>
                <a:lnTo>
                  <a:pt x="2767429" y="2120014"/>
                </a:lnTo>
                <a:lnTo>
                  <a:pt x="2776632" y="2114073"/>
                </a:lnTo>
                <a:lnTo>
                  <a:pt x="2782835" y="2105132"/>
                </a:lnTo>
                <a:lnTo>
                  <a:pt x="2785110" y="2093975"/>
                </a:lnTo>
                <a:close/>
              </a:path>
              <a:path w="2785109" h="2122170">
                <a:moveTo>
                  <a:pt x="57150" y="57149"/>
                </a:moveTo>
                <a:lnTo>
                  <a:pt x="57150" y="28955"/>
                </a:lnTo>
                <a:lnTo>
                  <a:pt x="28956" y="57149"/>
                </a:lnTo>
                <a:lnTo>
                  <a:pt x="57150" y="57149"/>
                </a:lnTo>
                <a:close/>
              </a:path>
              <a:path w="2785109" h="2122170">
                <a:moveTo>
                  <a:pt x="57150" y="2065019"/>
                </a:moveTo>
                <a:lnTo>
                  <a:pt x="57150" y="57149"/>
                </a:lnTo>
                <a:lnTo>
                  <a:pt x="28956" y="57149"/>
                </a:lnTo>
                <a:lnTo>
                  <a:pt x="28956" y="2065019"/>
                </a:lnTo>
                <a:lnTo>
                  <a:pt x="57150" y="2065019"/>
                </a:lnTo>
                <a:close/>
              </a:path>
              <a:path w="2785109" h="2122170">
                <a:moveTo>
                  <a:pt x="2756154" y="2065019"/>
                </a:moveTo>
                <a:lnTo>
                  <a:pt x="28956" y="2065019"/>
                </a:lnTo>
                <a:lnTo>
                  <a:pt x="57150" y="2093975"/>
                </a:lnTo>
                <a:lnTo>
                  <a:pt x="57150" y="2122169"/>
                </a:lnTo>
                <a:lnTo>
                  <a:pt x="2727960" y="2122169"/>
                </a:lnTo>
                <a:lnTo>
                  <a:pt x="2727960" y="2093976"/>
                </a:lnTo>
                <a:lnTo>
                  <a:pt x="2756154" y="2065019"/>
                </a:lnTo>
                <a:close/>
              </a:path>
              <a:path w="2785109" h="2122170">
                <a:moveTo>
                  <a:pt x="57150" y="2122169"/>
                </a:moveTo>
                <a:lnTo>
                  <a:pt x="57150" y="2093975"/>
                </a:lnTo>
                <a:lnTo>
                  <a:pt x="28956" y="2065019"/>
                </a:lnTo>
                <a:lnTo>
                  <a:pt x="28956" y="2122169"/>
                </a:lnTo>
                <a:lnTo>
                  <a:pt x="57150" y="2122169"/>
                </a:lnTo>
                <a:close/>
              </a:path>
              <a:path w="2785109" h="2122170">
                <a:moveTo>
                  <a:pt x="2756154" y="57149"/>
                </a:moveTo>
                <a:lnTo>
                  <a:pt x="2727960" y="28955"/>
                </a:lnTo>
                <a:lnTo>
                  <a:pt x="2727960" y="57149"/>
                </a:lnTo>
                <a:lnTo>
                  <a:pt x="2756154" y="57149"/>
                </a:lnTo>
                <a:close/>
              </a:path>
              <a:path w="2785109" h="2122170">
                <a:moveTo>
                  <a:pt x="2756154" y="2065019"/>
                </a:moveTo>
                <a:lnTo>
                  <a:pt x="2756154" y="57149"/>
                </a:lnTo>
                <a:lnTo>
                  <a:pt x="2727960" y="57149"/>
                </a:lnTo>
                <a:lnTo>
                  <a:pt x="2727960" y="2065019"/>
                </a:lnTo>
                <a:lnTo>
                  <a:pt x="2756154" y="2065019"/>
                </a:lnTo>
                <a:close/>
              </a:path>
              <a:path w="2785109" h="2122170">
                <a:moveTo>
                  <a:pt x="2756154" y="2122169"/>
                </a:moveTo>
                <a:lnTo>
                  <a:pt x="2756154" y="2065019"/>
                </a:lnTo>
                <a:lnTo>
                  <a:pt x="2727960" y="2093976"/>
                </a:lnTo>
                <a:lnTo>
                  <a:pt x="2727960" y="2122169"/>
                </a:lnTo>
                <a:lnTo>
                  <a:pt x="2756154" y="2122169"/>
                </a:lnTo>
                <a:close/>
              </a:path>
            </a:pathLst>
          </a:custGeom>
          <a:solidFill>
            <a:srgbClr val="E6E0EC"/>
          </a:solidFill>
        </p:spPr>
        <p:txBody>
          <a:bodyPr wrap="square" lIns="0" tIns="0" rIns="0" bIns="0" rtlCol="0"/>
          <a:lstStyle/>
          <a:p>
            <a:endParaRPr/>
          </a:p>
        </p:txBody>
      </p:sp>
      <p:sp>
        <p:nvSpPr>
          <p:cNvPr id="7" name="object 7"/>
          <p:cNvSpPr txBox="1">
            <a:spLocks noGrp="1"/>
          </p:cNvSpPr>
          <p:nvPr>
            <p:ph type="title"/>
          </p:nvPr>
        </p:nvSpPr>
        <p:spPr>
          <a:xfrm>
            <a:off x="901700" y="734060"/>
            <a:ext cx="7383145" cy="635635"/>
          </a:xfrm>
          <a:prstGeom prst="rect">
            <a:avLst/>
          </a:prstGeom>
        </p:spPr>
        <p:txBody>
          <a:bodyPr vert="horz" wrap="square" lIns="0" tIns="12700" rIns="0" bIns="0" rtlCol="0">
            <a:spAutoFit/>
          </a:bodyPr>
          <a:lstStyle/>
          <a:p>
            <a:pPr marL="12700">
              <a:lnSpc>
                <a:spcPct val="100000"/>
              </a:lnSpc>
              <a:spcBef>
                <a:spcPts val="100"/>
              </a:spcBef>
            </a:pPr>
            <a:r>
              <a:rPr dirty="0"/>
              <a:t>A Measurement </a:t>
            </a:r>
            <a:r>
              <a:rPr spc="-15" dirty="0"/>
              <a:t>System</a:t>
            </a:r>
            <a:r>
              <a:rPr spc="-95" dirty="0"/>
              <a:t> </a:t>
            </a:r>
            <a:r>
              <a:rPr spc="-5" dirty="0"/>
              <a:t>Contains:</a:t>
            </a:r>
          </a:p>
        </p:txBody>
      </p:sp>
      <p:sp>
        <p:nvSpPr>
          <p:cNvPr id="8" name="object 8"/>
          <p:cNvSpPr txBox="1"/>
          <p:nvPr/>
        </p:nvSpPr>
        <p:spPr>
          <a:xfrm>
            <a:off x="993139" y="1780285"/>
            <a:ext cx="3872229" cy="4207510"/>
          </a:xfrm>
          <a:prstGeom prst="rect">
            <a:avLst/>
          </a:prstGeom>
        </p:spPr>
        <p:txBody>
          <a:bodyPr vert="horz" wrap="square" lIns="0" tIns="83820" rIns="0" bIns="0" rtlCol="0">
            <a:spAutoFit/>
          </a:bodyPr>
          <a:lstStyle/>
          <a:p>
            <a:pPr marL="355600" marR="5080" indent="-342900">
              <a:lnSpc>
                <a:spcPts val="2300"/>
              </a:lnSpc>
              <a:spcBef>
                <a:spcPts val="660"/>
              </a:spcBef>
              <a:buChar char="•"/>
              <a:tabLst>
                <a:tab pos="354965" algn="l"/>
                <a:tab pos="355600" algn="l"/>
              </a:tabLst>
            </a:pPr>
            <a:r>
              <a:rPr sz="2400" spc="-5" dirty="0">
                <a:latin typeface="Arial"/>
                <a:cs typeface="Arial"/>
              </a:rPr>
              <a:t>The </a:t>
            </a:r>
            <a:r>
              <a:rPr sz="2400" b="1" spc="-5" dirty="0">
                <a:latin typeface="Arial"/>
                <a:cs typeface="Arial"/>
              </a:rPr>
              <a:t>sampling</a:t>
            </a:r>
            <a:r>
              <a:rPr sz="2400" b="1" spc="-85" dirty="0">
                <a:latin typeface="Arial"/>
                <a:cs typeface="Arial"/>
              </a:rPr>
              <a:t> </a:t>
            </a:r>
            <a:r>
              <a:rPr sz="2400" spc="-5" dirty="0">
                <a:latin typeface="Arial"/>
                <a:cs typeface="Arial"/>
              </a:rPr>
              <a:t>techniques  used in collecting the  sample,</a:t>
            </a:r>
            <a:endParaRPr sz="2400">
              <a:latin typeface="Arial"/>
              <a:cs typeface="Arial"/>
            </a:endParaRPr>
          </a:p>
          <a:p>
            <a:pPr marL="355600" marR="609600" indent="-342900">
              <a:lnSpc>
                <a:spcPts val="2300"/>
              </a:lnSpc>
              <a:spcBef>
                <a:spcPts val="1185"/>
              </a:spcBef>
              <a:buChar char="•"/>
              <a:tabLst>
                <a:tab pos="354965" algn="l"/>
                <a:tab pos="355600" algn="l"/>
              </a:tabLst>
            </a:pPr>
            <a:r>
              <a:rPr sz="2400" spc="-5" dirty="0">
                <a:latin typeface="Arial"/>
                <a:cs typeface="Arial"/>
              </a:rPr>
              <a:t>The </a:t>
            </a:r>
            <a:r>
              <a:rPr sz="2400" b="1" spc="-5" dirty="0">
                <a:latin typeface="Arial"/>
                <a:cs typeface="Arial"/>
              </a:rPr>
              <a:t>subsampling  </a:t>
            </a:r>
            <a:r>
              <a:rPr sz="2400" spc="-5" dirty="0">
                <a:latin typeface="Arial"/>
                <a:cs typeface="Arial"/>
              </a:rPr>
              <a:t>technique used in the  </a:t>
            </a:r>
            <a:r>
              <a:rPr sz="2400" spc="-25" dirty="0">
                <a:latin typeface="Arial"/>
                <a:cs typeface="Arial"/>
              </a:rPr>
              <a:t>laboratory,</a:t>
            </a:r>
            <a:endParaRPr sz="2400">
              <a:latin typeface="Arial"/>
              <a:cs typeface="Arial"/>
            </a:endParaRPr>
          </a:p>
          <a:p>
            <a:pPr marL="354965" indent="-342265">
              <a:lnSpc>
                <a:spcPts val="2590"/>
              </a:lnSpc>
              <a:spcBef>
                <a:spcPts val="630"/>
              </a:spcBef>
              <a:buChar char="•"/>
              <a:tabLst>
                <a:tab pos="354965" algn="l"/>
                <a:tab pos="355600" algn="l"/>
              </a:tabLst>
            </a:pPr>
            <a:r>
              <a:rPr sz="2400" spc="-5" dirty="0">
                <a:solidFill>
                  <a:srgbClr val="3E3E3E"/>
                </a:solidFill>
                <a:latin typeface="Arial"/>
                <a:cs typeface="Arial"/>
              </a:rPr>
              <a:t>The</a:t>
            </a:r>
            <a:r>
              <a:rPr sz="2400" spc="-25" dirty="0">
                <a:solidFill>
                  <a:srgbClr val="3E3E3E"/>
                </a:solidFill>
                <a:latin typeface="Arial"/>
                <a:cs typeface="Arial"/>
              </a:rPr>
              <a:t> </a:t>
            </a:r>
            <a:r>
              <a:rPr sz="2400" b="1" spc="-5" dirty="0">
                <a:solidFill>
                  <a:srgbClr val="3E3E3E"/>
                </a:solidFill>
                <a:latin typeface="Arial"/>
                <a:cs typeface="Arial"/>
              </a:rPr>
              <a:t>procedure/method</a:t>
            </a:r>
            <a:endParaRPr sz="2400">
              <a:latin typeface="Arial"/>
              <a:cs typeface="Arial"/>
            </a:endParaRPr>
          </a:p>
          <a:p>
            <a:pPr marL="355600">
              <a:lnSpc>
                <a:spcPts val="2590"/>
              </a:lnSpc>
            </a:pPr>
            <a:r>
              <a:rPr sz="2400" spc="-5" dirty="0">
                <a:solidFill>
                  <a:srgbClr val="3E3E3E"/>
                </a:solidFill>
                <a:latin typeface="Arial"/>
                <a:cs typeface="Arial"/>
              </a:rPr>
              <a:t>(SOP)</a:t>
            </a:r>
            <a:r>
              <a:rPr sz="2400" spc="-10" dirty="0">
                <a:solidFill>
                  <a:srgbClr val="3E3E3E"/>
                </a:solidFill>
                <a:latin typeface="Arial"/>
                <a:cs typeface="Arial"/>
              </a:rPr>
              <a:t> </a:t>
            </a:r>
            <a:r>
              <a:rPr sz="2400" spc="-5" dirty="0">
                <a:solidFill>
                  <a:srgbClr val="3E3E3E"/>
                </a:solidFill>
                <a:latin typeface="Arial"/>
                <a:cs typeface="Arial"/>
              </a:rPr>
              <a:t>used,</a:t>
            </a:r>
            <a:endParaRPr sz="2400">
              <a:latin typeface="Arial"/>
              <a:cs typeface="Arial"/>
            </a:endParaRPr>
          </a:p>
          <a:p>
            <a:pPr marL="354965" indent="-342265">
              <a:lnSpc>
                <a:spcPct val="100000"/>
              </a:lnSpc>
              <a:spcBef>
                <a:spcPts val="600"/>
              </a:spcBef>
              <a:buChar char="•"/>
              <a:tabLst>
                <a:tab pos="354965" algn="l"/>
                <a:tab pos="355600" algn="l"/>
              </a:tabLst>
            </a:pPr>
            <a:r>
              <a:rPr sz="2400" spc="-5" dirty="0">
                <a:solidFill>
                  <a:srgbClr val="3E3E3E"/>
                </a:solidFill>
                <a:latin typeface="Arial"/>
                <a:cs typeface="Arial"/>
              </a:rPr>
              <a:t>The skill of </a:t>
            </a:r>
            <a:r>
              <a:rPr sz="2400" dirty="0">
                <a:solidFill>
                  <a:srgbClr val="3E3E3E"/>
                </a:solidFill>
                <a:latin typeface="Arial"/>
                <a:cs typeface="Arial"/>
              </a:rPr>
              <a:t>the</a:t>
            </a:r>
            <a:r>
              <a:rPr sz="2400" spc="-45" dirty="0">
                <a:solidFill>
                  <a:srgbClr val="3E3E3E"/>
                </a:solidFill>
                <a:latin typeface="Arial"/>
                <a:cs typeface="Arial"/>
              </a:rPr>
              <a:t> </a:t>
            </a:r>
            <a:r>
              <a:rPr sz="2400" b="1" spc="-20" dirty="0">
                <a:solidFill>
                  <a:srgbClr val="3E3E3E"/>
                </a:solidFill>
                <a:latin typeface="Arial"/>
                <a:cs typeface="Arial"/>
              </a:rPr>
              <a:t>operator,</a:t>
            </a:r>
            <a:endParaRPr sz="2400">
              <a:latin typeface="Arial"/>
              <a:cs typeface="Arial"/>
            </a:endParaRPr>
          </a:p>
          <a:p>
            <a:pPr marL="355600" marR="156845" indent="-342900">
              <a:lnSpc>
                <a:spcPts val="2300"/>
              </a:lnSpc>
              <a:spcBef>
                <a:spcPts val="1160"/>
              </a:spcBef>
              <a:buChar char="•"/>
              <a:tabLst>
                <a:tab pos="354965" algn="l"/>
                <a:tab pos="355600" algn="l"/>
              </a:tabLst>
            </a:pPr>
            <a:r>
              <a:rPr sz="2400" spc="-5" dirty="0">
                <a:solidFill>
                  <a:srgbClr val="3E3E3E"/>
                </a:solidFill>
                <a:latin typeface="Arial"/>
                <a:cs typeface="Arial"/>
              </a:rPr>
              <a:t>The </a:t>
            </a:r>
            <a:r>
              <a:rPr sz="2400" b="1" spc="-5" dirty="0">
                <a:solidFill>
                  <a:srgbClr val="3E3E3E"/>
                </a:solidFill>
                <a:latin typeface="Arial"/>
                <a:cs typeface="Arial"/>
              </a:rPr>
              <a:t>environment  </a:t>
            </a:r>
            <a:r>
              <a:rPr sz="2400" spc="-5" dirty="0">
                <a:solidFill>
                  <a:srgbClr val="3E3E3E"/>
                </a:solidFill>
                <a:latin typeface="Arial"/>
                <a:cs typeface="Arial"/>
              </a:rPr>
              <a:t>(temperature, barometric  pressure,</a:t>
            </a:r>
            <a:r>
              <a:rPr sz="2400" spc="5" dirty="0">
                <a:solidFill>
                  <a:srgbClr val="3E3E3E"/>
                </a:solidFill>
                <a:latin typeface="Arial"/>
                <a:cs typeface="Arial"/>
              </a:rPr>
              <a:t> </a:t>
            </a:r>
            <a:r>
              <a:rPr sz="2400" spc="-5" dirty="0">
                <a:solidFill>
                  <a:srgbClr val="3E3E3E"/>
                </a:solidFill>
                <a:latin typeface="Arial"/>
                <a:cs typeface="Arial"/>
              </a:rPr>
              <a:t>etc.).</a:t>
            </a:r>
            <a:endParaRPr sz="2400">
              <a:latin typeface="Arial"/>
              <a:cs typeface="Arial"/>
            </a:endParaRPr>
          </a:p>
        </p:txBody>
      </p:sp>
      <p:sp>
        <p:nvSpPr>
          <p:cNvPr id="9" name="object 9"/>
          <p:cNvSpPr/>
          <p:nvPr/>
        </p:nvSpPr>
        <p:spPr>
          <a:xfrm>
            <a:off x="6874002" y="5070347"/>
            <a:ext cx="2539745" cy="1489710"/>
          </a:xfrm>
          <a:prstGeom prst="rect">
            <a:avLst/>
          </a:prstGeom>
          <a:blipFill>
            <a:blip r:embed="rId5" cstate="print"/>
            <a:stretch>
              <a:fillRect/>
            </a:stretch>
          </a:blipFill>
        </p:spPr>
        <p:txBody>
          <a:bodyPr wrap="square" lIns="0" tIns="0" rIns="0" bIns="0" rtlCol="0"/>
          <a:lstStyle/>
          <a:p>
            <a:endParaRPr/>
          </a:p>
        </p:txBody>
      </p:sp>
      <p:sp>
        <p:nvSpPr>
          <p:cNvPr id="10" name="object 10"/>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11" name="Picture 10"/>
          <p:cNvPicPr>
            <a:picLocks noChangeAspect="1"/>
          </p:cNvPicPr>
          <p:nvPr/>
        </p:nvPicPr>
        <p:blipFill>
          <a:blip r:embed="rId6"/>
          <a:stretch>
            <a:fillRect/>
          </a:stretch>
        </p:blipFill>
        <p:spPr>
          <a:xfrm>
            <a:off x="3962400" y="6238576"/>
            <a:ext cx="917491" cy="95510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1700" y="734060"/>
            <a:ext cx="6833234" cy="635635"/>
          </a:xfrm>
          <a:prstGeom prst="rect">
            <a:avLst/>
          </a:prstGeom>
        </p:spPr>
        <p:txBody>
          <a:bodyPr vert="horz" wrap="square" lIns="0" tIns="12700" rIns="0" bIns="0" rtlCol="0">
            <a:spAutoFit/>
          </a:bodyPr>
          <a:lstStyle/>
          <a:p>
            <a:pPr marL="12700">
              <a:lnSpc>
                <a:spcPct val="100000"/>
              </a:lnSpc>
              <a:spcBef>
                <a:spcPts val="100"/>
              </a:spcBef>
              <a:tabLst>
                <a:tab pos="5338445" algn="l"/>
              </a:tabLst>
            </a:pPr>
            <a:r>
              <a:rPr spc="-5" dirty="0"/>
              <a:t>Comparin</a:t>
            </a:r>
            <a:r>
              <a:rPr dirty="0"/>
              <a:t>g</a:t>
            </a:r>
            <a:r>
              <a:rPr spc="-15" dirty="0"/>
              <a:t> </a:t>
            </a:r>
            <a:r>
              <a:rPr dirty="0"/>
              <a:t>Unkn</a:t>
            </a:r>
            <a:r>
              <a:rPr spc="-40" dirty="0"/>
              <a:t>o</a:t>
            </a:r>
            <a:r>
              <a:rPr spc="-5" dirty="0"/>
              <a:t>w</a:t>
            </a:r>
            <a:r>
              <a:rPr dirty="0"/>
              <a:t>n</a:t>
            </a:r>
            <a:r>
              <a:rPr spc="-10" dirty="0"/>
              <a:t> </a:t>
            </a:r>
            <a:r>
              <a:rPr spc="-75" dirty="0"/>
              <a:t>t</a:t>
            </a:r>
            <a:r>
              <a:rPr dirty="0"/>
              <a:t>o	Kn</a:t>
            </a:r>
            <a:r>
              <a:rPr spc="-35" dirty="0"/>
              <a:t>o</a:t>
            </a:r>
            <a:r>
              <a:rPr dirty="0"/>
              <a:t>wn</a:t>
            </a:r>
          </a:p>
        </p:txBody>
      </p:sp>
      <p:sp>
        <p:nvSpPr>
          <p:cNvPr id="4" name="object 4"/>
          <p:cNvSpPr txBox="1"/>
          <p:nvPr/>
        </p:nvSpPr>
        <p:spPr>
          <a:xfrm>
            <a:off x="993139" y="1740661"/>
            <a:ext cx="3856354" cy="4161790"/>
          </a:xfrm>
          <a:prstGeom prst="rect">
            <a:avLst/>
          </a:prstGeom>
        </p:spPr>
        <p:txBody>
          <a:bodyPr vert="horz" wrap="square" lIns="0" tIns="53975" rIns="0" bIns="0" rtlCol="0">
            <a:spAutoFit/>
          </a:bodyPr>
          <a:lstStyle/>
          <a:p>
            <a:pPr marL="355600" marR="18415" indent="-342900">
              <a:lnSpc>
                <a:spcPts val="2590"/>
              </a:lnSpc>
              <a:spcBef>
                <a:spcPts val="425"/>
              </a:spcBef>
              <a:buChar char="•"/>
              <a:tabLst>
                <a:tab pos="354965" algn="l"/>
                <a:tab pos="355600" algn="l"/>
              </a:tabLst>
            </a:pPr>
            <a:r>
              <a:rPr sz="2400" dirty="0">
                <a:solidFill>
                  <a:srgbClr val="3E3E3E"/>
                </a:solidFill>
                <a:latin typeface="Arial"/>
                <a:cs typeface="Arial"/>
              </a:rPr>
              <a:t>No </a:t>
            </a:r>
            <a:r>
              <a:rPr sz="2400" spc="-5" dirty="0">
                <a:solidFill>
                  <a:srgbClr val="3E3E3E"/>
                </a:solidFill>
                <a:latin typeface="Arial"/>
                <a:cs typeface="Arial"/>
              </a:rPr>
              <a:t>matter what  instrument or unit of  measure we use or how  carefully </a:t>
            </a:r>
            <a:r>
              <a:rPr sz="2400" dirty="0">
                <a:solidFill>
                  <a:srgbClr val="3E3E3E"/>
                </a:solidFill>
                <a:latin typeface="Arial"/>
                <a:cs typeface="Arial"/>
              </a:rPr>
              <a:t>we </a:t>
            </a:r>
            <a:r>
              <a:rPr sz="2400" spc="-5" dirty="0">
                <a:solidFill>
                  <a:srgbClr val="3E3E3E"/>
                </a:solidFill>
                <a:latin typeface="Arial"/>
                <a:cs typeface="Arial"/>
              </a:rPr>
              <a:t>perform the  measurement, we are still  making </a:t>
            </a:r>
            <a:r>
              <a:rPr sz="2400" dirty="0">
                <a:solidFill>
                  <a:srgbClr val="3E3E3E"/>
                </a:solidFill>
                <a:latin typeface="Arial"/>
                <a:cs typeface="Arial"/>
              </a:rPr>
              <a:t>a</a:t>
            </a:r>
            <a:r>
              <a:rPr sz="2400" spc="-10" dirty="0">
                <a:solidFill>
                  <a:srgbClr val="3E3E3E"/>
                </a:solidFill>
                <a:latin typeface="Arial"/>
                <a:cs typeface="Arial"/>
              </a:rPr>
              <a:t> </a:t>
            </a:r>
            <a:r>
              <a:rPr sz="2400" spc="-5" dirty="0">
                <a:solidFill>
                  <a:srgbClr val="3E3E3E"/>
                </a:solidFill>
                <a:latin typeface="Arial"/>
                <a:cs typeface="Arial"/>
              </a:rPr>
              <a:t>comparison.</a:t>
            </a:r>
            <a:endParaRPr sz="2400">
              <a:latin typeface="Arial"/>
              <a:cs typeface="Arial"/>
            </a:endParaRPr>
          </a:p>
          <a:p>
            <a:pPr marL="355600" marR="5080" indent="-342900">
              <a:lnSpc>
                <a:spcPts val="2590"/>
              </a:lnSpc>
              <a:spcBef>
                <a:spcPts val="1190"/>
              </a:spcBef>
              <a:buChar char="•"/>
              <a:tabLst>
                <a:tab pos="354965" algn="l"/>
                <a:tab pos="355600" algn="l"/>
              </a:tabLst>
            </a:pPr>
            <a:r>
              <a:rPr sz="2400" dirty="0">
                <a:solidFill>
                  <a:srgbClr val="3E3E3E"/>
                </a:solidFill>
                <a:latin typeface="Arial"/>
                <a:cs typeface="Arial"/>
              </a:rPr>
              <a:t>A </a:t>
            </a:r>
            <a:r>
              <a:rPr sz="2400" spc="-5" dirty="0">
                <a:solidFill>
                  <a:srgbClr val="3E3E3E"/>
                </a:solidFill>
                <a:latin typeface="Arial"/>
                <a:cs typeface="Arial"/>
              </a:rPr>
              <a:t>comparison cannot  ever be perfect, even with  very precise instruments.  So all measurements  inherently include some  degree of</a:t>
            </a:r>
            <a:r>
              <a:rPr sz="2400" spc="10" dirty="0">
                <a:solidFill>
                  <a:srgbClr val="3E3E3E"/>
                </a:solidFill>
                <a:latin typeface="Arial"/>
                <a:cs typeface="Arial"/>
              </a:rPr>
              <a:t> </a:t>
            </a:r>
            <a:r>
              <a:rPr sz="2400" spc="-30" dirty="0">
                <a:solidFill>
                  <a:srgbClr val="3E3E3E"/>
                </a:solidFill>
                <a:latin typeface="Arial"/>
                <a:cs typeface="Arial"/>
              </a:rPr>
              <a:t>error.</a:t>
            </a:r>
            <a:endParaRPr sz="2400">
              <a:latin typeface="Arial"/>
              <a:cs typeface="Arial"/>
            </a:endParaRPr>
          </a:p>
        </p:txBody>
      </p:sp>
      <p:sp>
        <p:nvSpPr>
          <p:cNvPr id="5" name="object 5"/>
          <p:cNvSpPr/>
          <p:nvPr/>
        </p:nvSpPr>
        <p:spPr>
          <a:xfrm>
            <a:off x="5105400" y="2206751"/>
            <a:ext cx="4038600" cy="3320796"/>
          </a:xfrm>
          <a:prstGeom prst="rect">
            <a:avLst/>
          </a:prstGeom>
          <a:blipFill>
            <a:blip r:embed="rId3" cstate="print"/>
            <a:stretch>
              <a:fillRect/>
            </a:stretch>
          </a:blipFill>
        </p:spPr>
        <p:txBody>
          <a:bodyPr wrap="square" lIns="0" tIns="0" rIns="0" bIns="0" rtlCol="0"/>
          <a:lstStyle/>
          <a:p>
            <a:endParaRPr/>
          </a:p>
        </p:txBody>
      </p:sp>
      <p:sp>
        <p:nvSpPr>
          <p:cNvPr id="6" name="object 6"/>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dirty="0"/>
              <a:t>QMS </a:t>
            </a:r>
            <a:r>
              <a:rPr spc="-5" dirty="0"/>
              <a:t>Quick </a:t>
            </a:r>
            <a:r>
              <a:rPr dirty="0"/>
              <a:t>Learning</a:t>
            </a:r>
            <a:r>
              <a:rPr spc="-70" dirty="0"/>
              <a:t> </a:t>
            </a:r>
            <a:r>
              <a:rPr spc="-5" dirty="0"/>
              <a:t>Activity</a:t>
            </a:r>
          </a:p>
        </p:txBody>
      </p:sp>
      <p:pic>
        <p:nvPicPr>
          <p:cNvPr id="7" name="Picture 6"/>
          <p:cNvPicPr>
            <a:picLocks noChangeAspect="1"/>
          </p:cNvPicPr>
          <p:nvPr/>
        </p:nvPicPr>
        <p:blipFill>
          <a:blip r:embed="rId4"/>
          <a:stretch>
            <a:fillRect/>
          </a:stretch>
        </p:blipFill>
        <p:spPr>
          <a:xfrm>
            <a:off x="3962400" y="6238576"/>
            <a:ext cx="917491" cy="9551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90</TotalTime>
  <Words>4903</Words>
  <Application>Microsoft Office PowerPoint</Application>
  <PresentationFormat>Custom</PresentationFormat>
  <Paragraphs>471</Paragraphs>
  <Slides>64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64</vt:i4>
      </vt:variant>
    </vt:vector>
  </HeadingPairs>
  <TitlesOfParts>
    <vt:vector size="70" baseType="lpstr">
      <vt:lpstr>Arial</vt:lpstr>
      <vt:lpstr>Calibri</vt:lpstr>
      <vt:lpstr>Franklin Gothic Demi</vt:lpstr>
      <vt:lpstr>Franklin Gothic Medium</vt:lpstr>
      <vt:lpstr>Times New Roman</vt:lpstr>
      <vt:lpstr>Office Theme</vt:lpstr>
      <vt:lpstr>PowerPoint Presentation</vt:lpstr>
      <vt:lpstr>Abbreviations and Acronyms</vt:lpstr>
      <vt:lpstr>Why ISO/IEC 17025 Accreditation?</vt:lpstr>
      <vt:lpstr>Overview-What do I need to know?</vt:lpstr>
      <vt:lpstr>What is not a measurement?</vt:lpstr>
      <vt:lpstr>What is a Measurement?</vt:lpstr>
      <vt:lpstr>What is the Purpose of Measurement?</vt:lpstr>
      <vt:lpstr>A Measurement System Contains:</vt:lpstr>
      <vt:lpstr>Comparing Unknown to Known</vt:lpstr>
      <vt:lpstr>Logic 101</vt:lpstr>
      <vt:lpstr>What is Measurement Uncertainty (MU)?</vt:lpstr>
      <vt:lpstr>Think about it</vt:lpstr>
      <vt:lpstr>Analyte vs. Measurand</vt:lpstr>
      <vt:lpstr>Begin With a Reference Point:</vt:lpstr>
      <vt:lpstr>Other Reference Points:</vt:lpstr>
      <vt:lpstr>To Express Uncertainty</vt:lpstr>
      <vt:lpstr>You need 2 numbers to express (quantify)  an uncertainty</vt:lpstr>
      <vt:lpstr>Expressing, or Quantifying, Uncertainty</vt:lpstr>
      <vt:lpstr>Example</vt:lpstr>
      <vt:lpstr>Uncertainty is Not Error!</vt:lpstr>
      <vt:lpstr>Error vs. Uncertainty</vt:lpstr>
      <vt:lpstr>Systematic Error is also known as  Measurement Bias</vt:lpstr>
      <vt:lpstr>Correcting Systematic Error</vt:lpstr>
      <vt:lpstr>Error</vt:lpstr>
      <vt:lpstr>Reducing random error</vt:lpstr>
      <vt:lpstr>Precision</vt:lpstr>
      <vt:lpstr>Accuracy</vt:lpstr>
      <vt:lpstr>Accuracy and Precision</vt:lpstr>
      <vt:lpstr>You have numbers, now what?</vt:lpstr>
      <vt:lpstr>Uncertainty Type A</vt:lpstr>
      <vt:lpstr>PowerPoint Presentation</vt:lpstr>
      <vt:lpstr>Standard Deviation (SD)</vt:lpstr>
      <vt:lpstr>PowerPoint Presentation</vt:lpstr>
      <vt:lpstr>Mean = 67</vt:lpstr>
      <vt:lpstr>Mean = 67</vt:lpstr>
      <vt:lpstr>PowerPoint Presentation</vt:lpstr>
      <vt:lpstr>Total of all values = 1800 lbs.</vt:lpstr>
      <vt:lpstr>Next we find the average or mean:</vt:lpstr>
      <vt:lpstr>PowerPoint Presentation</vt:lpstr>
      <vt:lpstr>PowerPoint Presentation</vt:lpstr>
      <vt:lpstr>Distribution-shape of errors</vt:lpstr>
      <vt:lpstr>What the shape tells us</vt:lpstr>
      <vt:lpstr>What the shape tells us</vt:lpstr>
      <vt:lpstr>Type B: Based on Scientific Judgment or  Relevant Information</vt:lpstr>
      <vt:lpstr>What should I use to calculate  Uncertainty?</vt:lpstr>
      <vt:lpstr>What else can I use?</vt:lpstr>
      <vt:lpstr>Method Specified Uncertainty when there is no  Duplicate Sub-sampling</vt:lpstr>
      <vt:lpstr>Method Specified Uncertainty when there is no  Duplicate Sub-sampling</vt:lpstr>
      <vt:lpstr>Method Specified Uncertainty when there is no  Duplicate Sub-sampling, cont’d.</vt:lpstr>
      <vt:lpstr>What else can I use?</vt:lpstr>
      <vt:lpstr>When Sample Duplicates are Available</vt:lpstr>
      <vt:lpstr>Example Data - LCS and LCS true</vt:lpstr>
      <vt:lpstr>Calculate the SD1 using LCS and LCSD  from laboratory data</vt:lpstr>
      <vt:lpstr>Use the Sample Duplicate Table to figure SD2 [Note: table has only partial amounts listed.]</vt:lpstr>
      <vt:lpstr>Calculate SD2 using samples and sample duplicates</vt:lpstr>
      <vt:lpstr>Calculate SD2, cont’d.</vt:lpstr>
      <vt:lpstr>Combined Relative Standard Deviation  (SDc) = √ [SD1² + SD2²]</vt:lpstr>
      <vt:lpstr>Example using a result of 10.57 %</vt:lpstr>
      <vt:lpstr>And the Result Is: drum roll, please</vt:lpstr>
      <vt:lpstr>What else can I use?</vt:lpstr>
      <vt:lpstr>What else should I do?</vt:lpstr>
      <vt:lpstr>Update your procedure manuals:</vt:lpstr>
      <vt:lpstr>AIHA Guidance on the Estimation of  Uncertainty of Measurement</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 PowerPoint - Quality Management System Analytical Measurement Uncertainty 2017</dc:title>
  <dc:creator>joshua.rowland</dc:creator>
  <cp:lastModifiedBy>Randolph, Robyn | APHL</cp:lastModifiedBy>
  <cp:revision>8</cp:revision>
  <dcterms:created xsi:type="dcterms:W3CDTF">2019-11-25T19:51:32Z</dcterms:created>
  <dcterms:modified xsi:type="dcterms:W3CDTF">2020-01-29T18:57:15Z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2017-08-14T00:00:00Z</vt:filetime>
  </property>
  <property fmtid="{D5CDD505-2E9C-101B-9397-08002B2CF9AE}" pid="3" name="Creator">
    <vt:lpwstr>PScript5.dll Version 5.2.2</vt:lpwstr>
  </property>
  <property fmtid="{D5CDD505-2E9C-101B-9397-08002B2CF9AE}" pid="4" name="LastSaved">
    <vt:filetime>2019-11-25T00:00:00Z</vt:filetime>
  </property>
</Properties>
</file>