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0058400" cy="7772400"/>
  <p:notesSz cx="10058400" cy="7772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viewProps" Target="viewProps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theme" Target="theme/theme1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ustomXml" Target="../customXml/item3.xml"/><Relationship Id="rId5" Type="http://schemas.openxmlformats.org/officeDocument/2006/relationships/tableStyles" Target="tableStyles.xml"/><Relationship Id="rId15" Type="http://schemas.openxmlformats.org/officeDocument/2006/relationships/slide" Target="slides/slide10.xml"/><Relationship Id="rId23" Type="http://schemas.openxmlformats.org/officeDocument/2006/relationships/customXml" Target="../customXml/item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1679" y="6428232"/>
            <a:ext cx="1795271" cy="554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4400" y="6324600"/>
            <a:ext cx="950975" cy="6583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6430" y="1511665"/>
            <a:ext cx="3765550" cy="411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3632" y="2044063"/>
            <a:ext cx="3776345" cy="4074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543800" y="2033016"/>
            <a:ext cx="2057400" cy="365760"/>
          </a:xfrm>
          <a:custGeom>
            <a:avLst/>
            <a:gdLst/>
            <a:ahLst/>
            <a:cxnLst/>
            <a:rect l="l" t="t" r="r" b="b"/>
            <a:pathLst>
              <a:path w="2057400" h="365760">
                <a:moveTo>
                  <a:pt x="0" y="365760"/>
                </a:moveTo>
                <a:lnTo>
                  <a:pt x="2057400" y="365760"/>
                </a:lnTo>
                <a:lnTo>
                  <a:pt x="20574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57200" y="2033016"/>
            <a:ext cx="7086600" cy="365760"/>
          </a:xfrm>
          <a:custGeom>
            <a:avLst/>
            <a:gdLst/>
            <a:ahLst/>
            <a:cxnLst/>
            <a:rect l="l" t="t" r="r" b="b"/>
            <a:pathLst>
              <a:path w="7086600" h="365760">
                <a:moveTo>
                  <a:pt x="0" y="0"/>
                </a:moveTo>
                <a:lnTo>
                  <a:pt x="0" y="365760"/>
                </a:lnTo>
                <a:lnTo>
                  <a:pt x="7086600" y="365760"/>
                </a:lnTo>
                <a:lnTo>
                  <a:pt x="7086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0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1679" y="6428232"/>
            <a:ext cx="1795271" cy="5547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1951" y="718819"/>
            <a:ext cx="5143500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394" y="2192538"/>
            <a:ext cx="8032115" cy="4009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7203693" y="6742985"/>
            <a:ext cx="1842770" cy="198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626964" y="7137231"/>
            <a:ext cx="178434" cy="323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3C3C3C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hyperlink" Target="http://www.aphl.org/" TargetMode="External"/><Relationship Id="rId5" Type="http://schemas.openxmlformats.org/officeDocument/2006/relationships/image" Target="../media/image6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g"/><Relationship Id="rId3" Type="http://schemas.openxmlformats.org/officeDocument/2006/relationships/image" Target="../media/image9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3.png"/><Relationship Id="rId4" Type="http://schemas.openxmlformats.org/officeDocument/2006/relationships/image" Target="../media/image16.jpg"/><Relationship Id="rId5" Type="http://schemas.openxmlformats.org/officeDocument/2006/relationships/image" Target="../media/image17.png"/><Relationship Id="rId6" Type="http://schemas.openxmlformats.org/officeDocument/2006/relationships/image" Target="../media/image18.jpg"/><Relationship Id="rId7" Type="http://schemas.openxmlformats.org/officeDocument/2006/relationships/image" Target="../media/image19.png"/><Relationship Id="rId8" Type="http://schemas.openxmlformats.org/officeDocument/2006/relationships/image" Target="../media/image20.jpg"/><Relationship Id="rId9" Type="http://schemas.openxmlformats.org/officeDocument/2006/relationships/image" Target="../media/image21.png"/><Relationship Id="rId10" Type="http://schemas.openxmlformats.org/officeDocument/2006/relationships/image" Target="../media/image22.jpg"/><Relationship Id="rId11" Type="http://schemas.openxmlformats.org/officeDocument/2006/relationships/image" Target="../media/image23.png"/><Relationship Id="rId12" Type="http://schemas.openxmlformats.org/officeDocument/2006/relationships/image" Target="../media/image24.jpg"/><Relationship Id="rId13" Type="http://schemas.openxmlformats.org/officeDocument/2006/relationships/image" Target="../media/image25.png"/><Relationship Id="rId14" Type="http://schemas.openxmlformats.org/officeDocument/2006/relationships/image" Target="../media/image9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26.jpg"/><Relationship Id="rId5" Type="http://schemas.openxmlformats.org/officeDocument/2006/relationships/image" Target="../media/image9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3.pn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image" Target="../media/image29.jpg"/><Relationship Id="rId7" Type="http://schemas.openxmlformats.org/officeDocument/2006/relationships/image" Target="../media/image30.jpg"/><Relationship Id="rId8" Type="http://schemas.openxmlformats.org/officeDocument/2006/relationships/image" Target="../media/image31.jpg"/><Relationship Id="rId9" Type="http://schemas.openxmlformats.org/officeDocument/2006/relationships/image" Target="../media/image9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hyperlink" Target="https://www.iso.org/standard/66912.html" TargetMode="External"/><Relationship Id="rId5" Type="http://schemas.openxmlformats.org/officeDocument/2006/relationships/image" Target="../media/image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7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g"/><Relationship Id="rId3" Type="http://schemas.openxmlformats.org/officeDocument/2006/relationships/image" Target="../media/image9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1.jpg"/><Relationship Id="rId5" Type="http://schemas.openxmlformats.org/officeDocument/2006/relationships/image" Target="../media/image9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12.jpg"/><Relationship Id="rId5" Type="http://schemas.openxmlformats.org/officeDocument/2006/relationships/image" Target="../media/image9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3.png"/><Relationship Id="rId4" Type="http://schemas.openxmlformats.org/officeDocument/2006/relationships/image" Target="../media/image9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230" y="2038603"/>
            <a:ext cx="27666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Franklin Gothic Medium"/>
                <a:cs typeface="Franklin Gothic Medium"/>
              </a:rPr>
              <a:t>QMS </a:t>
            </a:r>
            <a:r>
              <a:rPr dirty="0" sz="1800" spc="-10">
                <a:solidFill>
                  <a:srgbClr val="FFFFFF"/>
                </a:solidFill>
                <a:latin typeface="Franklin Gothic Medium"/>
                <a:cs typeface="Franklin Gothic Medium"/>
              </a:rPr>
              <a:t>Quick </a:t>
            </a:r>
            <a:r>
              <a:rPr dirty="0" sz="1800" spc="-5">
                <a:solidFill>
                  <a:srgbClr val="FFFFFF"/>
                </a:solidFill>
                <a:latin typeface="Franklin Gothic Medium"/>
                <a:cs typeface="Franklin Gothic Medium"/>
              </a:rPr>
              <a:t>Learning</a:t>
            </a:r>
            <a:r>
              <a:rPr dirty="0" sz="1800" spc="-10">
                <a:solidFill>
                  <a:srgbClr val="FFFFFF"/>
                </a:solidFill>
                <a:latin typeface="Franklin Gothic Medium"/>
                <a:cs typeface="Franklin Gothic Medium"/>
              </a:rPr>
              <a:t> Activity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4880" y="917447"/>
            <a:ext cx="2133599" cy="89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239001" y="1904998"/>
            <a:ext cx="560705" cy="722630"/>
          </a:xfrm>
          <a:custGeom>
            <a:avLst/>
            <a:gdLst/>
            <a:ahLst/>
            <a:cxnLst/>
            <a:rect l="l" t="t" r="r" b="b"/>
            <a:pathLst>
              <a:path w="560704" h="722630">
                <a:moveTo>
                  <a:pt x="280162" y="0"/>
                </a:moveTo>
                <a:lnTo>
                  <a:pt x="0" y="0"/>
                </a:lnTo>
                <a:lnTo>
                  <a:pt x="280162" y="361505"/>
                </a:lnTo>
                <a:lnTo>
                  <a:pt x="280162" y="722248"/>
                </a:lnTo>
                <a:lnTo>
                  <a:pt x="560324" y="361505"/>
                </a:lnTo>
                <a:lnTo>
                  <a:pt x="2801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239000" y="2266506"/>
            <a:ext cx="280670" cy="361315"/>
          </a:xfrm>
          <a:custGeom>
            <a:avLst/>
            <a:gdLst/>
            <a:ahLst/>
            <a:cxnLst/>
            <a:rect l="l" t="t" r="r" b="b"/>
            <a:pathLst>
              <a:path w="280670" h="361314">
                <a:moveTo>
                  <a:pt x="280161" y="0"/>
                </a:moveTo>
                <a:lnTo>
                  <a:pt x="0" y="360743"/>
                </a:lnTo>
                <a:lnTo>
                  <a:pt x="280161" y="360743"/>
                </a:lnTo>
                <a:lnTo>
                  <a:pt x="2801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586728" y="1002792"/>
            <a:ext cx="2682239" cy="8138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926831" y="6871969"/>
            <a:ext cx="119824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Franklin Gothic Medium"/>
                <a:cs typeface="Franklin Gothic Medium"/>
                <a:hlinkClick r:id="rId4"/>
              </a:rPr>
              <a:t>www.aphl.org</a:t>
            </a:r>
            <a:endParaRPr sz="160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1191" y="3208272"/>
            <a:ext cx="6542405" cy="18383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097280" algn="l"/>
              </a:tabLst>
            </a:pPr>
            <a:r>
              <a:rPr dirty="0" sz="4000" b="1">
                <a:solidFill>
                  <a:srgbClr val="00A0AF"/>
                </a:solidFill>
                <a:latin typeface="Franklin Gothic Demi"/>
                <a:cs typeface="Franklin Gothic Demi"/>
              </a:rPr>
              <a:t>Customer </a:t>
            </a:r>
            <a:r>
              <a:rPr dirty="0" sz="4000" spc="15" b="1">
                <a:solidFill>
                  <a:srgbClr val="00A0AF"/>
                </a:solidFill>
                <a:latin typeface="Franklin Gothic Demi"/>
                <a:cs typeface="Franklin Gothic Demi"/>
              </a:rPr>
              <a:t>Service,</a:t>
            </a:r>
            <a:r>
              <a:rPr dirty="0" sz="4000" spc="-185" b="1">
                <a:solidFill>
                  <a:srgbClr val="00A0AF"/>
                </a:solidFill>
                <a:latin typeface="Franklin Gothic Demi"/>
                <a:cs typeface="Franklin Gothic Demi"/>
              </a:rPr>
              <a:t> </a:t>
            </a:r>
            <a:r>
              <a:rPr dirty="0" sz="4000" spc="5" b="1">
                <a:solidFill>
                  <a:srgbClr val="00A0AF"/>
                </a:solidFill>
                <a:latin typeface="Franklin Gothic Demi"/>
                <a:cs typeface="Franklin Gothic Demi"/>
              </a:rPr>
              <a:t>Feedback,  </a:t>
            </a:r>
            <a:r>
              <a:rPr dirty="0" sz="4000" spc="15" b="1">
                <a:solidFill>
                  <a:srgbClr val="00A0AF"/>
                </a:solidFill>
                <a:latin typeface="Franklin Gothic Demi"/>
                <a:cs typeface="Franklin Gothic Demi"/>
              </a:rPr>
              <a:t>and	</a:t>
            </a:r>
            <a:r>
              <a:rPr dirty="0" sz="4000" spc="-10" b="1">
                <a:solidFill>
                  <a:srgbClr val="00A0AF"/>
                </a:solidFill>
                <a:latin typeface="Franklin Gothic Demi"/>
                <a:cs typeface="Franklin Gothic Demi"/>
              </a:rPr>
              <a:t>Complaints</a:t>
            </a:r>
            <a:endParaRPr sz="4000">
              <a:latin typeface="Franklin Gothic Demi"/>
              <a:cs typeface="Franklin Gothic Demi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3200" spc="-5">
                <a:solidFill>
                  <a:srgbClr val="3C3C3C"/>
                </a:solidFill>
                <a:latin typeface="Arial"/>
                <a:cs typeface="Arial"/>
              </a:rPr>
              <a:t>ISO/IEC</a:t>
            </a:r>
            <a:r>
              <a:rPr dirty="0" sz="3200" spc="-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3C3C3C"/>
                </a:solidFill>
                <a:latin typeface="Arial"/>
                <a:cs typeface="Arial"/>
              </a:rPr>
              <a:t>17025:2017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31208" y="640080"/>
            <a:ext cx="1231391" cy="12527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191" y="726438"/>
            <a:ext cx="6786245" cy="88074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5"/>
              </a:spcBef>
              <a:tabLst>
                <a:tab pos="4633595" algn="l"/>
              </a:tabLst>
            </a:pPr>
            <a:r>
              <a:rPr dirty="0" sz="2800" spc="-5"/>
              <a:t>If </a:t>
            </a:r>
            <a:r>
              <a:rPr dirty="0" sz="2800"/>
              <a:t>a cause analysis</a:t>
            </a:r>
            <a:r>
              <a:rPr dirty="0" sz="2800" spc="-40"/>
              <a:t> </a:t>
            </a:r>
            <a:r>
              <a:rPr dirty="0" sz="2800" spc="5"/>
              <a:t>is</a:t>
            </a:r>
            <a:r>
              <a:rPr dirty="0" sz="2800" spc="-5"/>
              <a:t> needed,	</a:t>
            </a:r>
            <a:r>
              <a:rPr dirty="0" sz="2800"/>
              <a:t>some </a:t>
            </a:r>
            <a:r>
              <a:rPr dirty="0" sz="2800" spc="-5"/>
              <a:t>ideas</a:t>
            </a:r>
            <a:r>
              <a:rPr dirty="0" sz="2800" spc="-125"/>
              <a:t> </a:t>
            </a:r>
            <a:r>
              <a:rPr dirty="0" sz="2800" spc="-10"/>
              <a:t>to  </a:t>
            </a:r>
            <a:r>
              <a:rPr dirty="0" sz="2800"/>
              <a:t>remember</a:t>
            </a:r>
            <a:r>
              <a:rPr dirty="0" sz="2800" spc="-75"/>
              <a:t> </a:t>
            </a:r>
            <a:r>
              <a:rPr dirty="0" sz="2800"/>
              <a:t>include: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92630" y="1769108"/>
            <a:ext cx="3844925" cy="3479165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356870" marR="180975" indent="-344170">
              <a:lnSpc>
                <a:spcPts val="2300"/>
              </a:lnSpc>
              <a:spcBef>
                <a:spcPts val="6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People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are generally</a:t>
            </a:r>
            <a:r>
              <a:rPr dirty="0" sz="2400" spc="-1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not 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the ultimate cause </a:t>
            </a: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of 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problems.</a:t>
            </a:r>
            <a:endParaRPr sz="2400">
              <a:latin typeface="Arial"/>
              <a:cs typeface="Arial"/>
            </a:endParaRPr>
          </a:p>
          <a:p>
            <a:pPr marL="356870" marR="1043305" indent="-344170">
              <a:lnSpc>
                <a:spcPct val="79200"/>
              </a:lnSpc>
              <a:spcBef>
                <a:spcPts val="125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People</a:t>
            </a:r>
            <a:r>
              <a:rPr dirty="0" sz="2400" spc="-17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implement </a:t>
            </a:r>
            <a:r>
              <a:rPr dirty="0" u="heavy" sz="2400">
                <a:solidFill>
                  <a:srgbClr val="3C3C3C"/>
                </a:solidFill>
                <a:uFill>
                  <a:solidFill>
                    <a:srgbClr val="3D3D3D"/>
                  </a:solidFill>
                </a:uFill>
                <a:latin typeface="Arial"/>
                <a:cs typeface="Arial"/>
              </a:rPr>
              <a:t> processes.</a:t>
            </a:r>
            <a:endParaRPr sz="2400">
              <a:latin typeface="Arial"/>
              <a:cs typeface="Arial"/>
            </a:endParaRPr>
          </a:p>
          <a:p>
            <a:pPr marL="356870" marR="64135" indent="-344170">
              <a:lnSpc>
                <a:spcPts val="2300"/>
              </a:lnSpc>
              <a:spcBef>
                <a:spcPts val="11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Most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people do not</a:t>
            </a:r>
            <a:r>
              <a:rPr dirty="0" sz="2400" spc="-18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come  to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work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planning to  sabotage their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own</a:t>
            </a:r>
            <a:r>
              <a:rPr dirty="0" sz="2400" spc="-18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work.</a:t>
            </a:r>
            <a:endParaRPr sz="2400">
              <a:latin typeface="Arial"/>
              <a:cs typeface="Arial"/>
            </a:endParaRPr>
          </a:p>
          <a:p>
            <a:pPr marL="356870" marR="5080" indent="-344170">
              <a:lnSpc>
                <a:spcPts val="2300"/>
              </a:lnSpc>
              <a:spcBef>
                <a:spcPts val="121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Do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not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waste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time</a:t>
            </a:r>
            <a:r>
              <a:rPr dirty="0" sz="2400" spc="-204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looking  at surface</a:t>
            </a:r>
            <a:r>
              <a:rPr dirty="0" sz="2400" spc="-1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issues.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7432" y="1769108"/>
            <a:ext cx="3846195" cy="2853055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356870" marR="692150" indent="-344170">
              <a:lnSpc>
                <a:spcPts val="2300"/>
              </a:lnSpc>
              <a:spcBef>
                <a:spcPts val="6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Use passive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voice</a:t>
            </a:r>
            <a:r>
              <a:rPr dirty="0" sz="2400" spc="-8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to 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avoid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“blame</a:t>
            </a:r>
            <a:r>
              <a:rPr dirty="0" sz="2400" spc="-1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game.”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2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Examples:</a:t>
            </a:r>
            <a:endParaRPr sz="2400">
              <a:latin typeface="Arial"/>
              <a:cs typeface="Arial"/>
            </a:endParaRPr>
          </a:p>
          <a:p>
            <a:pPr lvl="1" marL="756285" marR="360045" indent="-286385">
              <a:lnSpc>
                <a:spcPct val="79000"/>
              </a:lnSpc>
              <a:spcBef>
                <a:spcPts val="112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“Bob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didn’t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complete</a:t>
            </a:r>
            <a:r>
              <a:rPr dirty="0" sz="2000" spc="-7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form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AB </a:t>
            </a:r>
            <a:r>
              <a:rPr dirty="0" sz="2000" spc="-25">
                <a:solidFill>
                  <a:srgbClr val="3C3C3C"/>
                </a:solidFill>
                <a:latin typeface="Arial"/>
                <a:cs typeface="Arial"/>
              </a:rPr>
              <a:t>correctly.”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(WRONG)</a:t>
            </a:r>
            <a:endParaRPr sz="2000">
              <a:latin typeface="Arial"/>
              <a:cs typeface="Arial"/>
            </a:endParaRPr>
          </a:p>
          <a:p>
            <a:pPr lvl="1" marL="756285" marR="5080" indent="-286385">
              <a:lnSpc>
                <a:spcPct val="79000"/>
              </a:lnSpc>
              <a:spcBef>
                <a:spcPts val="11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“Form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AB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lacked</a:t>
            </a:r>
            <a:r>
              <a:rPr dirty="0" sz="2000" spc="-3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necessary 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review and approval.”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(CORRECT)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11952" y="4837176"/>
            <a:ext cx="2666999" cy="1703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435596" y="6327264"/>
            <a:ext cx="129476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0">
                <a:solidFill>
                  <a:srgbClr val="3C3C3C"/>
                </a:solidFill>
                <a:latin typeface="Arial"/>
                <a:cs typeface="Arial"/>
              </a:rPr>
              <a:t>Photo </a:t>
            </a:r>
            <a:r>
              <a:rPr dirty="0" sz="800" spc="-15">
                <a:solidFill>
                  <a:srgbClr val="3C3C3C"/>
                </a:solidFill>
                <a:latin typeface="Arial"/>
                <a:cs typeface="Arial"/>
              </a:rPr>
              <a:t>credit:</a:t>
            </a:r>
            <a:r>
              <a:rPr dirty="0" sz="800" spc="-6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800" spc="-15">
                <a:solidFill>
                  <a:srgbClr val="3C3C3C"/>
                </a:solidFill>
                <a:latin typeface="Arial"/>
                <a:cs typeface="Arial"/>
              </a:rPr>
              <a:t>medicalsea.org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626964" y="7137231"/>
            <a:ext cx="30734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z="1800" spc="-5">
                <a:solidFill>
                  <a:srgbClr val="3C3C3C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191" y="718819"/>
            <a:ext cx="674179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5"/>
              <a:t>Correction </a:t>
            </a:r>
            <a:r>
              <a:rPr dirty="0"/>
              <a:t>vs. </a:t>
            </a:r>
            <a:r>
              <a:rPr dirty="0" spc="-10"/>
              <a:t>Corrective</a:t>
            </a:r>
            <a:r>
              <a:rPr dirty="0" spc="-300"/>
              <a:t> </a:t>
            </a:r>
            <a:r>
              <a:rPr dirty="0"/>
              <a:t>Action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55575" rIns="0" bIns="0" rtlCol="0" vert="horz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22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pc="-5"/>
              <a:t>Correction</a:t>
            </a:r>
          </a:p>
          <a:p>
            <a:pPr lvl="1" marL="755650" marR="384175" indent="-285750">
              <a:lnSpc>
                <a:spcPts val="2180"/>
              </a:lnSpc>
              <a:spcBef>
                <a:spcPts val="118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Action to eliminate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 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detected</a:t>
            </a:r>
            <a:r>
              <a:rPr dirty="0" sz="2000" spc="-114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nonconformity</a:t>
            </a:r>
            <a:endParaRPr sz="2000">
              <a:latin typeface="Arial"/>
              <a:cs typeface="Arial"/>
            </a:endParaRPr>
          </a:p>
          <a:p>
            <a:pPr lvl="1" marL="755650" marR="5080" indent="-286385">
              <a:lnSpc>
                <a:spcPct val="91600"/>
              </a:lnSpc>
              <a:spcBef>
                <a:spcPts val="1080"/>
              </a:spcBef>
              <a:buChar char="–"/>
              <a:tabLst>
                <a:tab pos="755650" algn="l"/>
                <a:tab pos="756285" algn="l"/>
              </a:tabLst>
            </a:pP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immediate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action 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taken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to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correct a</a:t>
            </a:r>
            <a:r>
              <a:rPr dirty="0" sz="2000" spc="-24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problem, 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usually to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allow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data to be  reported to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</a:t>
            </a:r>
            <a:r>
              <a:rPr dirty="0" sz="2000" spc="-114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customer</a:t>
            </a:r>
            <a:endParaRPr sz="2000">
              <a:latin typeface="Arial"/>
              <a:cs typeface="Arial"/>
            </a:endParaRPr>
          </a:p>
          <a:p>
            <a:pPr lvl="1" marL="755650" indent="-286385">
              <a:lnSpc>
                <a:spcPct val="100000"/>
              </a:lnSpc>
              <a:spcBef>
                <a:spcPts val="795"/>
              </a:spcBef>
              <a:buChar char="–"/>
              <a:tabLst>
                <a:tab pos="755650" algn="l"/>
                <a:tab pos="75628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Examples</a:t>
            </a:r>
            <a:r>
              <a:rPr dirty="0" sz="2000" spc="-5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include:</a:t>
            </a:r>
            <a:endParaRPr sz="2000">
              <a:latin typeface="Arial"/>
              <a:cs typeface="Arial"/>
            </a:endParaRPr>
          </a:p>
          <a:p>
            <a:pPr lvl="2" marL="1155700" indent="-229235">
              <a:lnSpc>
                <a:spcPct val="100000"/>
              </a:lnSpc>
              <a:spcBef>
                <a:spcPts val="790"/>
              </a:spcBef>
              <a:buChar char="•"/>
              <a:tabLst>
                <a:tab pos="1155065" algn="l"/>
                <a:tab pos="115633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making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</a:t>
            </a:r>
            <a:r>
              <a:rPr dirty="0" sz="2000" spc="-1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adjustment</a:t>
            </a:r>
            <a:endParaRPr sz="2000">
              <a:latin typeface="Arial"/>
              <a:cs typeface="Arial"/>
            </a:endParaRPr>
          </a:p>
          <a:p>
            <a:pPr lvl="2" marL="1155700" indent="-229235">
              <a:lnSpc>
                <a:spcPct val="100000"/>
              </a:lnSpc>
              <a:spcBef>
                <a:spcPts val="815"/>
              </a:spcBef>
              <a:buChar char="•"/>
              <a:tabLst>
                <a:tab pos="1155065" algn="l"/>
                <a:tab pos="115633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fixing a</a:t>
            </a:r>
            <a:r>
              <a:rPr dirty="0" sz="2000" spc="-11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mistake</a:t>
            </a:r>
            <a:endParaRPr sz="2000">
              <a:latin typeface="Arial"/>
              <a:cs typeface="Arial"/>
            </a:endParaRPr>
          </a:p>
          <a:p>
            <a:pPr lvl="2" marL="1155700" indent="-228600">
              <a:lnSpc>
                <a:spcPct val="100000"/>
              </a:lnSpc>
              <a:spcBef>
                <a:spcPts val="790"/>
              </a:spcBef>
              <a:buChar char="•"/>
              <a:tabLst>
                <a:tab pos="1155700" algn="l"/>
                <a:tab pos="1156335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repeating</a:t>
            </a:r>
            <a:r>
              <a:rPr dirty="0" sz="2000" spc="-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analysis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51626" y="1491645"/>
            <a:ext cx="3259454" cy="2675255"/>
          </a:xfrm>
          <a:prstGeom prst="rect">
            <a:avLst/>
          </a:prstGeom>
        </p:spPr>
        <p:txBody>
          <a:bodyPr wrap="square" lIns="0" tIns="185420" rIns="0" bIns="0" rtlCol="0" vert="horz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460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Corrective</a:t>
            </a:r>
            <a:r>
              <a:rPr dirty="0" sz="2400" spc="-2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action</a:t>
            </a:r>
            <a:endParaRPr sz="2400">
              <a:latin typeface="Arial"/>
              <a:cs typeface="Arial"/>
            </a:endParaRPr>
          </a:p>
          <a:p>
            <a:pPr algn="just" lvl="1" marL="755650" marR="5080" indent="-285750">
              <a:lnSpc>
                <a:spcPct val="100000"/>
              </a:lnSpc>
              <a:spcBef>
                <a:spcPts val="1120"/>
              </a:spcBef>
              <a:buChar char="–"/>
              <a:tabLst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Action to eliminate the </a:t>
            </a:r>
            <a:r>
              <a:rPr dirty="0" u="heavy" sz="2000" spc="-10">
                <a:solidFill>
                  <a:srgbClr val="3C3C3C"/>
                </a:solidFill>
                <a:uFill>
                  <a:solidFill>
                    <a:srgbClr val="3C3C3C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000" spc="-5">
                <a:solidFill>
                  <a:srgbClr val="3C3C3C"/>
                </a:solidFill>
                <a:uFill>
                  <a:solidFill>
                    <a:srgbClr val="3C3C3C"/>
                  </a:solidFill>
                </a:uFill>
                <a:latin typeface="Arial"/>
                <a:cs typeface="Arial"/>
              </a:rPr>
              <a:t>cause(s)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of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</a:t>
            </a:r>
            <a:r>
              <a:rPr dirty="0" sz="2000" spc="-1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detected  nonconformity</a:t>
            </a:r>
            <a:endParaRPr sz="2000">
              <a:latin typeface="Arial"/>
              <a:cs typeface="Arial"/>
            </a:endParaRPr>
          </a:p>
          <a:p>
            <a:pPr lvl="1" marL="755650" marR="337820" indent="-285750">
              <a:lnSpc>
                <a:spcPct val="100000"/>
              </a:lnSpc>
              <a:spcBef>
                <a:spcPts val="11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Must address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cause(s)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to</a:t>
            </a:r>
            <a:r>
              <a:rPr dirty="0" sz="2000" spc="-1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prevent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recurrence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626964" y="7137231"/>
            <a:ext cx="30734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z="1800" spc="-5">
                <a:solidFill>
                  <a:srgbClr val="3C3C3C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05255" y="6324600"/>
            <a:ext cx="966215" cy="664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5"/>
              <a:t>Determine </a:t>
            </a:r>
            <a:r>
              <a:rPr dirty="0" spc="5"/>
              <a:t>the</a:t>
            </a:r>
            <a:r>
              <a:rPr dirty="0" spc="-200"/>
              <a:t> </a:t>
            </a:r>
            <a:r>
              <a:rPr dirty="0" spc="-5"/>
              <a:t>Cause(s)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93394" y="1302521"/>
            <a:ext cx="5394960" cy="915669"/>
          </a:xfrm>
          <a:prstGeom prst="rect">
            <a:avLst/>
          </a:prstGeom>
        </p:spPr>
        <p:txBody>
          <a:bodyPr wrap="square" lIns="0" tIns="153035" rIns="0" bIns="0" rtlCol="0" vert="horz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20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What’s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problem?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(DEFINE &amp;</a:t>
            </a:r>
            <a:r>
              <a:rPr dirty="0" sz="2000" spc="-9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MEASURE)</a:t>
            </a:r>
            <a:endParaRPr sz="20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110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Sometimes “Why”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is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not the starting</a:t>
            </a:r>
            <a:r>
              <a:rPr dirty="0" sz="2000" spc="-19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question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53035" rIns="0" bIns="0" rtlCol="0" vert="horz">
            <a:spAutoFit/>
          </a:bodyPr>
          <a:lstStyle/>
          <a:p>
            <a:pPr marL="756285" indent="-286385">
              <a:lnSpc>
                <a:spcPct val="100000"/>
              </a:lnSpc>
              <a:spcBef>
                <a:spcPts val="12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pc="5"/>
              <a:t>What </a:t>
            </a:r>
            <a:r>
              <a:rPr dirty="0" spc="-15"/>
              <a:t>is</a:t>
            </a:r>
            <a:r>
              <a:rPr dirty="0" spc="-85"/>
              <a:t> </a:t>
            </a:r>
            <a:r>
              <a:rPr dirty="0" spc="-10"/>
              <a:t>it?</a:t>
            </a:r>
          </a:p>
          <a:p>
            <a:pPr marL="756285" indent="-286385">
              <a:lnSpc>
                <a:spcPct val="100000"/>
              </a:lnSpc>
              <a:spcBef>
                <a:spcPts val="11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pc="5"/>
              <a:t>When </a:t>
            </a:r>
            <a:r>
              <a:rPr dirty="0" spc="-10"/>
              <a:t>did it</a:t>
            </a:r>
            <a:r>
              <a:rPr dirty="0" spc="-100"/>
              <a:t> </a:t>
            </a:r>
            <a:r>
              <a:rPr dirty="0" spc="-10"/>
              <a:t>happened?</a:t>
            </a:r>
          </a:p>
          <a:p>
            <a:pPr marL="756285" indent="-286385">
              <a:lnSpc>
                <a:spcPct val="100000"/>
              </a:lnSpc>
              <a:spcBef>
                <a:spcPts val="10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/>
              <a:t>Where </a:t>
            </a:r>
            <a:r>
              <a:rPr dirty="0" spc="-10"/>
              <a:t>did it</a:t>
            </a:r>
            <a:r>
              <a:rPr dirty="0" spc="-95"/>
              <a:t> </a:t>
            </a:r>
            <a:r>
              <a:rPr dirty="0" spc="-10"/>
              <a:t>happen?</a:t>
            </a:r>
          </a:p>
          <a:p>
            <a:pPr marL="756285" indent="-286385">
              <a:lnSpc>
                <a:spcPct val="100000"/>
              </a:lnSpc>
              <a:spcBef>
                <a:spcPts val="11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pc="-10"/>
              <a:t>How </a:t>
            </a:r>
            <a:r>
              <a:rPr dirty="0" spc="-15"/>
              <a:t>were </a:t>
            </a:r>
            <a:r>
              <a:rPr dirty="0" spc="-10"/>
              <a:t>overall </a:t>
            </a:r>
            <a:r>
              <a:rPr dirty="0" spc="-15"/>
              <a:t>goals</a:t>
            </a:r>
            <a:r>
              <a:rPr dirty="0" spc="35"/>
              <a:t> </a:t>
            </a:r>
            <a:r>
              <a:rPr dirty="0" spc="-10"/>
              <a:t>affected?</a:t>
            </a:r>
          </a:p>
          <a:p>
            <a:pPr marL="756285" indent="-286385">
              <a:lnSpc>
                <a:spcPct val="100000"/>
              </a:lnSpc>
              <a:spcBef>
                <a:spcPts val="11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pc="-10"/>
              <a:t>Keep it simple—make an</a:t>
            </a:r>
            <a:r>
              <a:rPr dirty="0" spc="-55"/>
              <a:t> </a:t>
            </a:r>
            <a:r>
              <a:rPr dirty="0" spc="-15"/>
              <a:t>outline</a:t>
            </a:r>
          </a:p>
          <a:p>
            <a:pPr marL="756920" indent="-287020">
              <a:lnSpc>
                <a:spcPct val="100000"/>
              </a:lnSpc>
              <a:spcBef>
                <a:spcPts val="103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pc="-15"/>
              <a:t>People </a:t>
            </a:r>
            <a:r>
              <a:rPr dirty="0" spc="-5"/>
              <a:t>see problems</a:t>
            </a:r>
            <a:r>
              <a:rPr dirty="0" spc="-85"/>
              <a:t> </a:t>
            </a:r>
            <a:r>
              <a:rPr dirty="0" spc="-15"/>
              <a:t>differently</a:t>
            </a:r>
          </a:p>
          <a:p>
            <a:pPr marL="353695" indent="-340995">
              <a:lnSpc>
                <a:spcPct val="100000"/>
              </a:lnSpc>
              <a:spcBef>
                <a:spcPts val="110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pc="10"/>
              <a:t>Why </a:t>
            </a:r>
            <a:r>
              <a:rPr dirty="0" spc="-15"/>
              <a:t>did </a:t>
            </a:r>
            <a:r>
              <a:rPr dirty="0" spc="-10"/>
              <a:t>it happen?</a:t>
            </a:r>
            <a:r>
              <a:rPr dirty="0" spc="-130"/>
              <a:t> </a:t>
            </a:r>
            <a:r>
              <a:rPr dirty="0" spc="-55"/>
              <a:t>(ANALYZE)</a:t>
            </a:r>
          </a:p>
          <a:p>
            <a:pPr marL="353695" indent="-340995">
              <a:lnSpc>
                <a:spcPct val="100000"/>
              </a:lnSpc>
              <a:spcBef>
                <a:spcPts val="110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pc="5"/>
              <a:t>What </a:t>
            </a:r>
            <a:r>
              <a:rPr dirty="0" spc="-20"/>
              <a:t>will </a:t>
            </a:r>
            <a:r>
              <a:rPr dirty="0" spc="-10"/>
              <a:t>be done?</a:t>
            </a:r>
            <a:r>
              <a:rPr dirty="0" spc="-70"/>
              <a:t> </a:t>
            </a:r>
            <a:r>
              <a:rPr dirty="0" spc="-10"/>
              <a:t>(IMPROVE)</a:t>
            </a:r>
          </a:p>
          <a:p>
            <a:pPr marL="353695" indent="-340995">
              <a:lnSpc>
                <a:spcPct val="100000"/>
              </a:lnSpc>
              <a:spcBef>
                <a:spcPts val="110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pc="-90"/>
              <a:t>EVALUATE </a:t>
            </a:r>
            <a:r>
              <a:rPr dirty="0" spc="-10"/>
              <a:t>to </a:t>
            </a:r>
            <a:r>
              <a:rPr dirty="0" spc="-5"/>
              <a:t>ensure </a:t>
            </a:r>
            <a:r>
              <a:rPr dirty="0" spc="-10"/>
              <a:t>the problem has truly been solved</a:t>
            </a:r>
            <a:r>
              <a:rPr dirty="0" spc="165"/>
              <a:t> </a:t>
            </a:r>
            <a:r>
              <a:rPr dirty="0" spc="-10"/>
              <a:t>(PREVENT)</a:t>
            </a:r>
          </a:p>
        </p:txBody>
      </p:sp>
      <p:sp>
        <p:nvSpPr>
          <p:cNvPr id="7" name="object 7"/>
          <p:cNvSpPr/>
          <p:nvPr/>
        </p:nvSpPr>
        <p:spPr>
          <a:xfrm>
            <a:off x="7101840" y="2252472"/>
            <a:ext cx="957071" cy="627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293609" y="2415794"/>
            <a:ext cx="58039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spc="-10">
                <a:solidFill>
                  <a:srgbClr val="3C3C3C"/>
                </a:solidFill>
                <a:latin typeface="Arial"/>
                <a:cs typeface="Arial"/>
              </a:rPr>
              <a:t>D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e</a:t>
            </a:r>
            <a:r>
              <a:rPr dirty="0" sz="1500" spc="10">
                <a:solidFill>
                  <a:srgbClr val="3C3C3C"/>
                </a:solidFill>
                <a:latin typeface="Arial"/>
                <a:cs typeface="Arial"/>
              </a:rPr>
              <a:t>f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i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n</a:t>
            </a:r>
            <a:r>
              <a:rPr dirty="0" sz="1500" spc="5">
                <a:solidFill>
                  <a:srgbClr val="3C3C3C"/>
                </a:solidFill>
                <a:latin typeface="Arial"/>
                <a:cs typeface="Arial"/>
              </a:rPr>
              <a:t>e</a:t>
            </a:r>
            <a:endParaRPr sz="1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77779" y="2718817"/>
            <a:ext cx="322580" cy="263525"/>
          </a:xfrm>
          <a:custGeom>
            <a:avLst/>
            <a:gdLst/>
            <a:ahLst/>
            <a:cxnLst/>
            <a:rect l="l" t="t" r="r" b="b"/>
            <a:pathLst>
              <a:path w="322579" h="263525">
                <a:moveTo>
                  <a:pt x="4571" y="0"/>
                </a:moveTo>
                <a:lnTo>
                  <a:pt x="0" y="8394"/>
                </a:lnTo>
                <a:lnTo>
                  <a:pt x="23621" y="21374"/>
                </a:lnTo>
                <a:lnTo>
                  <a:pt x="69392" y="50114"/>
                </a:lnTo>
                <a:lnTo>
                  <a:pt x="113741" y="80530"/>
                </a:lnTo>
                <a:lnTo>
                  <a:pt x="156616" y="112674"/>
                </a:lnTo>
                <a:lnTo>
                  <a:pt x="198018" y="146596"/>
                </a:lnTo>
                <a:lnTo>
                  <a:pt x="237934" y="182346"/>
                </a:lnTo>
                <a:lnTo>
                  <a:pt x="276326" y="219976"/>
                </a:lnTo>
                <a:lnTo>
                  <a:pt x="313181" y="259549"/>
                </a:lnTo>
                <a:lnTo>
                  <a:pt x="313702" y="260134"/>
                </a:lnTo>
                <a:lnTo>
                  <a:pt x="322325" y="263067"/>
                </a:lnTo>
                <a:lnTo>
                  <a:pt x="287921" y="218186"/>
                </a:lnTo>
                <a:lnTo>
                  <a:pt x="254139" y="184619"/>
                </a:lnTo>
                <a:lnTo>
                  <a:pt x="219367" y="152654"/>
                </a:lnTo>
                <a:lnTo>
                  <a:pt x="183540" y="122186"/>
                </a:lnTo>
                <a:lnTo>
                  <a:pt x="146583" y="93090"/>
                </a:lnTo>
                <a:lnTo>
                  <a:pt x="108419" y="65265"/>
                </a:lnTo>
                <a:lnTo>
                  <a:pt x="68986" y="38595"/>
                </a:lnTo>
                <a:lnTo>
                  <a:pt x="28193" y="12979"/>
                </a:lnTo>
                <a:lnTo>
                  <a:pt x="4571" y="0"/>
                </a:lnTo>
                <a:close/>
              </a:path>
            </a:pathLst>
          </a:custGeom>
          <a:solidFill>
            <a:srgbClr val="EF752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417815" y="2896691"/>
            <a:ext cx="95250" cy="992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269223" y="3099816"/>
            <a:ext cx="957071" cy="627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364981" y="3262374"/>
            <a:ext cx="775335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spc="20">
                <a:solidFill>
                  <a:srgbClr val="3C3C3C"/>
                </a:solidFill>
                <a:latin typeface="Arial"/>
                <a:cs typeface="Arial"/>
              </a:rPr>
              <a:t>M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ea</a:t>
            </a:r>
            <a:r>
              <a:rPr dirty="0" sz="1500" spc="15">
                <a:solidFill>
                  <a:srgbClr val="3C3C3C"/>
                </a:solidFill>
                <a:latin typeface="Arial"/>
                <a:cs typeface="Arial"/>
              </a:rPr>
              <a:t>s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u</a:t>
            </a:r>
            <a:r>
              <a:rPr dirty="0" sz="1500" spc="5">
                <a:solidFill>
                  <a:srgbClr val="3C3C3C"/>
                </a:solidFill>
                <a:latin typeface="Arial"/>
                <a:cs typeface="Arial"/>
              </a:rPr>
              <a:t>re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671559" y="4241495"/>
            <a:ext cx="90244" cy="1013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686379" y="3877055"/>
            <a:ext cx="125730" cy="448945"/>
          </a:xfrm>
          <a:custGeom>
            <a:avLst/>
            <a:gdLst/>
            <a:ahLst/>
            <a:cxnLst/>
            <a:rect l="l" t="t" r="r" b="b"/>
            <a:pathLst>
              <a:path w="125729" h="448945">
                <a:moveTo>
                  <a:pt x="115188" y="0"/>
                </a:moveTo>
                <a:lnTo>
                  <a:pt x="107137" y="81686"/>
                </a:lnTo>
                <a:lnTo>
                  <a:pt x="98844" y="133692"/>
                </a:lnTo>
                <a:lnTo>
                  <a:pt x="88099" y="186042"/>
                </a:lnTo>
                <a:lnTo>
                  <a:pt x="75018" y="238252"/>
                </a:lnTo>
                <a:lnTo>
                  <a:pt x="59689" y="289839"/>
                </a:lnTo>
                <a:lnTo>
                  <a:pt x="42199" y="340360"/>
                </a:lnTo>
                <a:lnTo>
                  <a:pt x="22694" y="389242"/>
                </a:lnTo>
                <a:lnTo>
                  <a:pt x="1244" y="436105"/>
                </a:lnTo>
                <a:lnTo>
                  <a:pt x="0" y="438912"/>
                </a:lnTo>
                <a:lnTo>
                  <a:pt x="685" y="448665"/>
                </a:lnTo>
                <a:lnTo>
                  <a:pt x="9270" y="442963"/>
                </a:lnTo>
                <a:lnTo>
                  <a:pt x="10413" y="440677"/>
                </a:lnTo>
                <a:lnTo>
                  <a:pt x="32689" y="390220"/>
                </a:lnTo>
                <a:lnTo>
                  <a:pt x="52388" y="340321"/>
                </a:lnTo>
                <a:lnTo>
                  <a:pt x="69595" y="290703"/>
                </a:lnTo>
                <a:lnTo>
                  <a:pt x="84467" y="240842"/>
                </a:lnTo>
                <a:lnTo>
                  <a:pt x="97116" y="190360"/>
                </a:lnTo>
                <a:lnTo>
                  <a:pt x="107645" y="138874"/>
                </a:lnTo>
                <a:lnTo>
                  <a:pt x="116179" y="85979"/>
                </a:lnTo>
                <a:lnTo>
                  <a:pt x="122834" y="31254"/>
                </a:lnTo>
                <a:lnTo>
                  <a:pt x="125133" y="762"/>
                </a:lnTo>
                <a:lnTo>
                  <a:pt x="115188" y="0"/>
                </a:lnTo>
                <a:close/>
              </a:path>
            </a:pathLst>
          </a:custGeom>
          <a:solidFill>
            <a:srgbClr val="69DC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827264" y="4471415"/>
            <a:ext cx="957071" cy="6248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431029" y="4971282"/>
            <a:ext cx="95084" cy="9753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449389" y="5005800"/>
            <a:ext cx="283210" cy="19050"/>
          </a:xfrm>
          <a:custGeom>
            <a:avLst/>
            <a:gdLst/>
            <a:ahLst/>
            <a:cxnLst/>
            <a:rect l="l" t="t" r="r" b="b"/>
            <a:pathLst>
              <a:path w="283209" h="19050">
                <a:moveTo>
                  <a:pt x="8915" y="2959"/>
                </a:moveTo>
                <a:lnTo>
                  <a:pt x="0" y="6781"/>
                </a:lnTo>
                <a:lnTo>
                  <a:pt x="7010" y="11912"/>
                </a:lnTo>
                <a:lnTo>
                  <a:pt x="52057" y="16078"/>
                </a:lnTo>
                <a:lnTo>
                  <a:pt x="105168" y="18478"/>
                </a:lnTo>
                <a:lnTo>
                  <a:pt x="158584" y="18478"/>
                </a:lnTo>
                <a:lnTo>
                  <a:pt x="211696" y="16078"/>
                </a:lnTo>
                <a:lnTo>
                  <a:pt x="263867" y="11252"/>
                </a:lnTo>
                <a:lnTo>
                  <a:pt x="282879" y="9753"/>
                </a:lnTo>
                <a:lnTo>
                  <a:pt x="282762" y="9004"/>
                </a:lnTo>
                <a:lnTo>
                  <a:pt x="105168" y="9004"/>
                </a:lnTo>
                <a:lnTo>
                  <a:pt x="53086" y="6769"/>
                </a:lnTo>
                <a:lnTo>
                  <a:pt x="8915" y="2959"/>
                </a:lnTo>
                <a:close/>
              </a:path>
              <a:path w="283209" h="19050">
                <a:moveTo>
                  <a:pt x="281355" y="0"/>
                </a:moveTo>
                <a:lnTo>
                  <a:pt x="263105" y="2247"/>
                </a:lnTo>
                <a:lnTo>
                  <a:pt x="210667" y="6769"/>
                </a:lnTo>
                <a:lnTo>
                  <a:pt x="158584" y="9004"/>
                </a:lnTo>
                <a:lnTo>
                  <a:pt x="282762" y="9004"/>
                </a:lnTo>
                <a:lnTo>
                  <a:pt x="281355" y="0"/>
                </a:lnTo>
                <a:close/>
              </a:path>
            </a:pathLst>
          </a:custGeom>
          <a:solidFill>
            <a:srgbClr val="26BD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382512" y="4471415"/>
            <a:ext cx="957071" cy="62483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504938" y="4633212"/>
            <a:ext cx="720725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spc="15">
                <a:solidFill>
                  <a:srgbClr val="3C3C3C"/>
                </a:solidFill>
                <a:latin typeface="Arial"/>
                <a:cs typeface="Arial"/>
              </a:rPr>
              <a:t>Im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p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r</a:t>
            </a:r>
            <a:r>
              <a:rPr dirty="0" sz="1500" spc="-20">
                <a:solidFill>
                  <a:srgbClr val="3C3C3C"/>
                </a:solidFill>
                <a:latin typeface="Arial"/>
                <a:cs typeface="Arial"/>
              </a:rPr>
              <a:t>o</a:t>
            </a:r>
            <a:r>
              <a:rPr dirty="0" sz="1500" spc="15">
                <a:solidFill>
                  <a:srgbClr val="3C3C3C"/>
                </a:solidFill>
                <a:latin typeface="Arial"/>
                <a:cs typeface="Arial"/>
              </a:rPr>
              <a:t>v</a:t>
            </a:r>
            <a:r>
              <a:rPr dirty="0" sz="1500" spc="5">
                <a:solidFill>
                  <a:srgbClr val="3C3C3C"/>
                </a:solidFill>
                <a:latin typeface="Arial"/>
                <a:cs typeface="Arial"/>
              </a:rPr>
              <a:t>e</a:t>
            </a:r>
            <a:endParaRPr sz="15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52799" y="4633212"/>
            <a:ext cx="70231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A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na</a:t>
            </a:r>
            <a:r>
              <a:rPr dirty="0" sz="1500">
                <a:solidFill>
                  <a:srgbClr val="3C3C3C"/>
                </a:solidFill>
                <a:latin typeface="Arial"/>
                <a:cs typeface="Arial"/>
              </a:rPr>
              <a:t>l</a:t>
            </a:r>
            <a:r>
              <a:rPr dirty="0" sz="1500" spc="-10">
                <a:solidFill>
                  <a:srgbClr val="3C3C3C"/>
                </a:solidFill>
                <a:latin typeface="Arial"/>
                <a:cs typeface="Arial"/>
              </a:rPr>
              <a:t>y</a:t>
            </a:r>
            <a:r>
              <a:rPr dirty="0" sz="1500" spc="-35">
                <a:solidFill>
                  <a:srgbClr val="3C3C3C"/>
                </a:solidFill>
                <a:latin typeface="Arial"/>
                <a:cs typeface="Arial"/>
              </a:rPr>
              <a:t>z</a:t>
            </a:r>
            <a:r>
              <a:rPr dirty="0" sz="1500" spc="5">
                <a:solidFill>
                  <a:srgbClr val="3C3C3C"/>
                </a:solidFill>
                <a:latin typeface="Arial"/>
                <a:cs typeface="Arial"/>
              </a:rPr>
              <a:t>e</a:t>
            </a:r>
            <a:endParaRPr sz="15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315457" y="3877052"/>
            <a:ext cx="101053" cy="9490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356131" y="3896084"/>
            <a:ext cx="136525" cy="450215"/>
          </a:xfrm>
          <a:custGeom>
            <a:avLst/>
            <a:gdLst/>
            <a:ahLst/>
            <a:cxnLst/>
            <a:rect l="l" t="t" r="r" b="b"/>
            <a:pathLst>
              <a:path w="136525" h="450214">
                <a:moveTo>
                  <a:pt x="4267" y="0"/>
                </a:moveTo>
                <a:lnTo>
                  <a:pt x="0" y="8801"/>
                </a:lnTo>
                <a:lnTo>
                  <a:pt x="203" y="11582"/>
                </a:lnTo>
                <a:lnTo>
                  <a:pt x="6730" y="65455"/>
                </a:lnTo>
                <a:lnTo>
                  <a:pt x="15379" y="118389"/>
                </a:lnTo>
                <a:lnTo>
                  <a:pt x="26174" y="170497"/>
                </a:lnTo>
                <a:lnTo>
                  <a:pt x="39154" y="221894"/>
                </a:lnTo>
                <a:lnTo>
                  <a:pt x="54355" y="272681"/>
                </a:lnTo>
                <a:lnTo>
                  <a:pt x="71818" y="322986"/>
                </a:lnTo>
                <a:lnTo>
                  <a:pt x="91554" y="372910"/>
                </a:lnTo>
                <a:lnTo>
                  <a:pt x="113601" y="422554"/>
                </a:lnTo>
                <a:lnTo>
                  <a:pt x="127495" y="450113"/>
                </a:lnTo>
                <a:lnTo>
                  <a:pt x="135978" y="445515"/>
                </a:lnTo>
                <a:lnTo>
                  <a:pt x="100749" y="370192"/>
                </a:lnTo>
                <a:lnTo>
                  <a:pt x="81292" y="320928"/>
                </a:lnTo>
                <a:lnTo>
                  <a:pt x="63817" y="270484"/>
                </a:lnTo>
                <a:lnTo>
                  <a:pt x="48463" y="219151"/>
                </a:lnTo>
                <a:lnTo>
                  <a:pt x="35318" y="167220"/>
                </a:lnTo>
                <a:lnTo>
                  <a:pt x="24485" y="114998"/>
                </a:lnTo>
                <a:lnTo>
                  <a:pt x="16090" y="62763"/>
                </a:lnTo>
                <a:lnTo>
                  <a:pt x="10236" y="10820"/>
                </a:lnTo>
                <a:lnTo>
                  <a:pt x="10032" y="8127"/>
                </a:lnTo>
                <a:lnTo>
                  <a:pt x="4267" y="0"/>
                </a:lnTo>
                <a:close/>
              </a:path>
            </a:pathLst>
          </a:custGeom>
          <a:solidFill>
            <a:srgbClr val="2D2DA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940552" y="3099816"/>
            <a:ext cx="957071" cy="6278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032500" y="3262374"/>
            <a:ext cx="77851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spc="5">
                <a:solidFill>
                  <a:srgbClr val="3C3C3C"/>
                </a:solidFill>
                <a:latin typeface="Arial"/>
                <a:cs typeface="Arial"/>
              </a:rPr>
              <a:t>Evaluate</a:t>
            </a:r>
            <a:endParaRPr sz="15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647684" y="2732479"/>
            <a:ext cx="318770" cy="266700"/>
          </a:xfrm>
          <a:custGeom>
            <a:avLst/>
            <a:gdLst/>
            <a:ahLst/>
            <a:cxnLst/>
            <a:rect l="l" t="t" r="r" b="b"/>
            <a:pathLst>
              <a:path w="318770" h="266700">
                <a:moveTo>
                  <a:pt x="318312" y="0"/>
                </a:moveTo>
                <a:lnTo>
                  <a:pt x="268985" y="24523"/>
                </a:lnTo>
                <a:lnTo>
                  <a:pt x="229755" y="50876"/>
                </a:lnTo>
                <a:lnTo>
                  <a:pt x="191388" y="78943"/>
                </a:lnTo>
                <a:lnTo>
                  <a:pt x="154050" y="108585"/>
                </a:lnTo>
                <a:lnTo>
                  <a:pt x="117855" y="139649"/>
                </a:lnTo>
                <a:lnTo>
                  <a:pt x="82930" y="171970"/>
                </a:lnTo>
                <a:lnTo>
                  <a:pt x="49428" y="205397"/>
                </a:lnTo>
                <a:lnTo>
                  <a:pt x="17462" y="239776"/>
                </a:lnTo>
                <a:lnTo>
                  <a:pt x="0" y="260388"/>
                </a:lnTo>
                <a:lnTo>
                  <a:pt x="6832" y="266496"/>
                </a:lnTo>
                <a:lnTo>
                  <a:pt x="25057" y="245884"/>
                </a:lnTo>
                <a:lnTo>
                  <a:pt x="61594" y="206413"/>
                </a:lnTo>
                <a:lnTo>
                  <a:pt x="99860" y="168643"/>
                </a:lnTo>
                <a:lnTo>
                  <a:pt x="139776" y="132651"/>
                </a:lnTo>
                <a:lnTo>
                  <a:pt x="181267" y="98501"/>
                </a:lnTo>
                <a:lnTo>
                  <a:pt x="224231" y="66243"/>
                </a:lnTo>
                <a:lnTo>
                  <a:pt x="268604" y="35966"/>
                </a:lnTo>
                <a:lnTo>
                  <a:pt x="313715" y="8051"/>
                </a:lnTo>
                <a:lnTo>
                  <a:pt x="318312" y="0"/>
                </a:lnTo>
                <a:close/>
              </a:path>
            </a:pathLst>
          </a:custGeom>
          <a:solidFill>
            <a:srgbClr val="8531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881501" y="2721860"/>
            <a:ext cx="100964" cy="8779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626964" y="7137231"/>
            <a:ext cx="30734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z="1800" spc="-5">
                <a:solidFill>
                  <a:srgbClr val="3C3C3C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4400" y="6324600"/>
            <a:ext cx="950975" cy="658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191" y="723390"/>
            <a:ext cx="578421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0"/>
              <a:t>Potential </a:t>
            </a:r>
            <a:r>
              <a:rPr dirty="0" sz="3600" spc="-5"/>
              <a:t>Causes of</a:t>
            </a:r>
            <a:r>
              <a:rPr dirty="0" sz="3600"/>
              <a:t> Problems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1070354" y="1604516"/>
            <a:ext cx="4185285" cy="4151629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356870" marR="537845" indent="-344170">
              <a:lnSpc>
                <a:spcPts val="2300"/>
              </a:lnSpc>
              <a:spcBef>
                <a:spcPts val="25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Customer requirements</a:t>
            </a:r>
            <a:r>
              <a:rPr dirty="0" sz="2000" spc="-15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(e.g., 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delayed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delivery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of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samples,“batching”)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03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Sample</a:t>
            </a:r>
            <a:endParaRPr sz="2000">
              <a:latin typeface="Arial"/>
              <a:cs typeface="Arial"/>
            </a:endParaRPr>
          </a:p>
          <a:p>
            <a:pPr lvl="1" marL="814069" indent="-344170">
              <a:lnSpc>
                <a:spcPct val="100000"/>
              </a:lnSpc>
              <a:spcBef>
                <a:spcPts val="1105"/>
              </a:spcBef>
              <a:buChar char="•"/>
              <a:tabLst>
                <a:tab pos="814069" algn="l"/>
                <a:tab pos="814705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Representivity</a:t>
            </a:r>
            <a:endParaRPr sz="2000">
              <a:latin typeface="Arial"/>
              <a:cs typeface="Arial"/>
            </a:endParaRPr>
          </a:p>
          <a:p>
            <a:pPr lvl="1" marL="814069" indent="-344170">
              <a:lnSpc>
                <a:spcPct val="100000"/>
              </a:lnSpc>
              <a:spcBef>
                <a:spcPts val="1100"/>
              </a:spcBef>
              <a:buChar char="•"/>
              <a:tabLst>
                <a:tab pos="814069" algn="l"/>
                <a:tab pos="814705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Integrity</a:t>
            </a:r>
            <a:endParaRPr sz="2000">
              <a:latin typeface="Arial"/>
              <a:cs typeface="Arial"/>
            </a:endParaRPr>
          </a:p>
          <a:p>
            <a:pPr marL="356870" marR="5080" indent="-344170">
              <a:lnSpc>
                <a:spcPts val="1920"/>
              </a:lnSpc>
              <a:spcBef>
                <a:spcPts val="1185"/>
              </a:spcBef>
              <a:buChar char="•"/>
              <a:tabLst>
                <a:tab pos="356870" algn="l"/>
                <a:tab pos="357505" algn="l"/>
                <a:tab pos="339471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Methods &amp; procedures 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(most  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c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r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r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e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c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t</a:t>
            </a:r>
            <a:r>
              <a:rPr dirty="0" sz="2000" spc="-8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r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30">
                <a:solidFill>
                  <a:srgbClr val="3C3C3C"/>
                </a:solidFill>
                <a:latin typeface="Arial"/>
                <a:cs typeface="Arial"/>
              </a:rPr>
              <a:t>m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s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t</a:t>
            </a:r>
            <a:r>
              <a:rPr dirty="0" sz="2000" spc="-8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up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-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to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-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dat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e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	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ut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ili</a:t>
            </a:r>
            <a:r>
              <a:rPr dirty="0" sz="2000" spc="-45">
                <a:solidFill>
                  <a:srgbClr val="3C3C3C"/>
                </a:solidFill>
                <a:latin typeface="Arial"/>
                <a:cs typeface="Arial"/>
              </a:rPr>
              <a:t>z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ed 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for</a:t>
            </a:r>
            <a:r>
              <a:rPr dirty="0" sz="2000" spc="-5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testing?)</a:t>
            </a:r>
            <a:endParaRPr sz="2000">
              <a:latin typeface="Arial"/>
              <a:cs typeface="Arial"/>
            </a:endParaRPr>
          </a:p>
          <a:p>
            <a:pPr marL="356870" marR="340360" indent="-344170">
              <a:lnSpc>
                <a:spcPts val="1920"/>
              </a:lnSpc>
              <a:spcBef>
                <a:spcPts val="1200"/>
              </a:spcBef>
              <a:buChar char="•"/>
              <a:tabLst>
                <a:tab pos="356870" algn="l"/>
                <a:tab pos="357505" algn="l"/>
                <a:tab pos="3556635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C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on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s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u</a:t>
            </a:r>
            <a:r>
              <a:rPr dirty="0" sz="2000" spc="30">
                <a:solidFill>
                  <a:srgbClr val="3C3C3C"/>
                </a:solidFill>
                <a:latin typeface="Arial"/>
                <a:cs typeface="Arial"/>
              </a:rPr>
              <a:t>m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ab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l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e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s</a:t>
            </a:r>
            <a:r>
              <a:rPr dirty="0" sz="2000" spc="-4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no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t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de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l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i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v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e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r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e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d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	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on 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time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1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Equipment &amp; its</a:t>
            </a:r>
            <a:r>
              <a:rPr dirty="0" sz="2000" spc="-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calibration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91200" y="2362200"/>
            <a:ext cx="3261359" cy="25237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626964" y="7137231"/>
            <a:ext cx="30734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z="1800" spc="-5">
                <a:solidFill>
                  <a:srgbClr val="3C3C3C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05255" y="6324600"/>
            <a:ext cx="966215" cy="664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952" y="718819"/>
            <a:ext cx="657860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Implement </a:t>
            </a:r>
            <a:r>
              <a:rPr dirty="0" spc="-5"/>
              <a:t>Solution </a:t>
            </a:r>
            <a:r>
              <a:rPr dirty="0" spc="5"/>
              <a:t>&amp;</a:t>
            </a:r>
            <a:r>
              <a:rPr dirty="0" spc="-265"/>
              <a:t> </a:t>
            </a:r>
            <a:r>
              <a:rPr dirty="0" spc="-30"/>
              <a:t>Monitor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498594" y="1703272"/>
            <a:ext cx="4515485" cy="443357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69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Implement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corrective</a:t>
            </a:r>
            <a:r>
              <a:rPr dirty="0" sz="2200" spc="-14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action</a:t>
            </a:r>
            <a:endParaRPr sz="2200">
              <a:latin typeface="Arial"/>
              <a:cs typeface="Arial"/>
            </a:endParaRPr>
          </a:p>
          <a:p>
            <a:pPr marL="356870" marR="690245" indent="-344170">
              <a:lnSpc>
                <a:spcPct val="100000"/>
              </a:lnSpc>
              <a:spcBef>
                <a:spcPts val="6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Monitor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to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ensure</a:t>
            </a:r>
            <a:r>
              <a:rPr dirty="0" sz="2200" spc="-1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corrective  action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is</a:t>
            </a:r>
            <a:r>
              <a:rPr dirty="0" sz="2200" spc="-1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effective</a:t>
            </a:r>
            <a:endParaRPr sz="2200">
              <a:latin typeface="Arial"/>
              <a:cs typeface="Arial"/>
            </a:endParaRPr>
          </a:p>
          <a:p>
            <a:pPr lvl="1" marL="756285" marR="5080" indent="-286385">
              <a:lnSpc>
                <a:spcPct val="79000"/>
              </a:lnSpc>
              <a:spcBef>
                <a:spcPts val="111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Record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findings and observations  to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see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if the adjustment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fixes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 problem</a:t>
            </a:r>
            <a:endParaRPr sz="2000">
              <a:latin typeface="Arial"/>
              <a:cs typeface="Arial"/>
            </a:endParaRPr>
          </a:p>
          <a:p>
            <a:pPr lvl="1" marL="756285" marR="269875" indent="-286385">
              <a:lnSpc>
                <a:spcPts val="1920"/>
              </a:lnSpc>
              <a:spcBef>
                <a:spcPts val="106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If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problem happens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again,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select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another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variable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from</a:t>
            </a:r>
            <a:r>
              <a:rPr dirty="0" sz="2000" spc="-15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list</a:t>
            </a:r>
            <a:endParaRPr sz="2000">
              <a:latin typeface="Arial"/>
              <a:cs typeface="Arial"/>
            </a:endParaRPr>
          </a:p>
          <a:p>
            <a:pPr marL="356870" marR="121285" indent="-344170">
              <a:lnSpc>
                <a:spcPts val="2110"/>
              </a:lnSpc>
              <a:spcBef>
                <a:spcPts val="107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Audit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area as soon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as  possible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to confirm</a:t>
            </a:r>
            <a:r>
              <a:rPr dirty="0" sz="2200" spc="-1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effectiveness</a:t>
            </a:r>
            <a:endParaRPr sz="22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62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Close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corrective</a:t>
            </a:r>
            <a:r>
              <a:rPr dirty="0" sz="2200" spc="-114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action</a:t>
            </a:r>
            <a:endParaRPr sz="2200">
              <a:latin typeface="Arial"/>
              <a:cs typeface="Arial"/>
            </a:endParaRPr>
          </a:p>
          <a:p>
            <a:pPr marL="356235" marR="386080" indent="-343535">
              <a:lnSpc>
                <a:spcPts val="2110"/>
              </a:lnSpc>
              <a:spcBef>
                <a:spcPts val="108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Report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back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to the </a:t>
            </a:r>
            <a:r>
              <a:rPr dirty="0" sz="2200" spc="-35">
                <a:solidFill>
                  <a:srgbClr val="3C3C3C"/>
                </a:solidFill>
                <a:latin typeface="Arial"/>
                <a:cs typeface="Arial"/>
              </a:rPr>
              <a:t>customer,</a:t>
            </a:r>
            <a:r>
              <a:rPr dirty="0" sz="2200" spc="-1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 spc="-15">
                <a:solidFill>
                  <a:srgbClr val="3C3C3C"/>
                </a:solidFill>
                <a:latin typeface="Arial"/>
                <a:cs typeface="Arial"/>
              </a:rPr>
              <a:t>if 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applicable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623" y="2319528"/>
            <a:ext cx="990599" cy="990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209545" y="2642995"/>
            <a:ext cx="455295" cy="2851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spc="-1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z="1700" spc="5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z="1700" spc="-15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734055" y="3108959"/>
            <a:ext cx="1234439" cy="1234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324350" y="3678553"/>
            <a:ext cx="300355" cy="2851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spc="-10">
                <a:solidFill>
                  <a:srgbClr val="FFFFFF"/>
                </a:solidFill>
                <a:latin typeface="Arial"/>
                <a:cs typeface="Arial"/>
              </a:rPr>
              <a:t>Do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44623" y="4148327"/>
            <a:ext cx="1231391" cy="12313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119629" y="4714873"/>
            <a:ext cx="636905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1700" spc="-15">
                <a:solidFill>
                  <a:srgbClr val="FFFFFF"/>
                </a:solidFill>
                <a:latin typeface="Arial"/>
                <a:cs typeface="Arial"/>
              </a:rPr>
              <a:t>he</a:t>
            </a:r>
            <a:r>
              <a:rPr dirty="0" sz="1700" spc="1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1700">
                <a:solidFill>
                  <a:srgbClr val="FFFFFF"/>
                </a:solidFill>
                <a:latin typeface="Arial"/>
                <a:cs typeface="Arial"/>
              </a:rPr>
              <a:t>k</a:t>
            </a:r>
            <a:endParaRPr sz="17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08303" y="3352800"/>
            <a:ext cx="1231391" cy="12313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233424" y="3678553"/>
            <a:ext cx="339090" cy="2851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spc="-1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700" spc="1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170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17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00783" y="3121152"/>
            <a:ext cx="426719" cy="4297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626964" y="7137231"/>
            <a:ext cx="30734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z="1800" spc="-5">
                <a:solidFill>
                  <a:srgbClr val="3C3C3C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4400" y="6324600"/>
            <a:ext cx="950975" cy="658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191" y="718819"/>
            <a:ext cx="239776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5"/>
              <a:t>Conclusion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8341" y="1438908"/>
            <a:ext cx="8067040" cy="4675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374650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Customers usually only complain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when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things are</a:t>
            </a:r>
            <a:r>
              <a:rPr dirty="0" sz="2400" spc="-28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very 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bad.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Complaints should be addressed</a:t>
            </a:r>
            <a:r>
              <a:rPr dirty="0" sz="2400" spc="-17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3C3C3C"/>
                </a:solidFill>
                <a:latin typeface="Arial"/>
                <a:cs typeface="Arial"/>
              </a:rPr>
              <a:t>immediately.</a:t>
            </a:r>
            <a:endParaRPr sz="24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2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-35">
                <a:solidFill>
                  <a:srgbClr val="3C3C3C"/>
                </a:solidFill>
                <a:latin typeface="Arial"/>
                <a:cs typeface="Arial"/>
              </a:rPr>
              <a:t>Treat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customers</a:t>
            </a:r>
            <a:r>
              <a:rPr dirty="0" sz="2400" spc="-1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3C3C3C"/>
                </a:solidFill>
                <a:latin typeface="Arial"/>
                <a:cs typeface="Arial"/>
              </a:rPr>
              <a:t>empathetically.</a:t>
            </a:r>
            <a:endParaRPr sz="2400">
              <a:latin typeface="Arial"/>
              <a:cs typeface="Arial"/>
            </a:endParaRPr>
          </a:p>
          <a:p>
            <a:pPr marL="356870" marR="337820" indent="-344170">
              <a:lnSpc>
                <a:spcPct val="100000"/>
              </a:lnSpc>
              <a:spcBef>
                <a:spcPts val="1200"/>
              </a:spcBef>
              <a:buChar char="•"/>
              <a:tabLst>
                <a:tab pos="356870" algn="l"/>
                <a:tab pos="357505" algn="l"/>
                <a:tab pos="7294245" algn="l"/>
              </a:tabLst>
            </a:pP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P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e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r</a:t>
            </a:r>
            <a:r>
              <a:rPr dirty="0" sz="2400" spc="25">
                <a:solidFill>
                  <a:srgbClr val="3C3C3C"/>
                </a:solidFill>
                <a:latin typeface="Arial"/>
                <a:cs typeface="Arial"/>
              </a:rPr>
              <a:t>f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o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r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m</a:t>
            </a:r>
            <a:r>
              <a:rPr dirty="0" sz="2400" spc="-7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au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se</a:t>
            </a:r>
            <a:r>
              <a:rPr dirty="0" sz="2400" spc="-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ana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l</a:t>
            </a:r>
            <a:r>
              <a:rPr dirty="0" sz="2400" spc="-25">
                <a:solidFill>
                  <a:srgbClr val="3C3C3C"/>
                </a:solidFill>
                <a:latin typeface="Arial"/>
                <a:cs typeface="Arial"/>
              </a:rPr>
              <a:t>y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s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i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s</a:t>
            </a:r>
            <a:r>
              <a:rPr dirty="0" sz="2400" spc="-2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to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unde</a:t>
            </a:r>
            <a:r>
              <a:rPr dirty="0" sz="2400" spc="-15">
                <a:solidFill>
                  <a:srgbClr val="3C3C3C"/>
                </a:solidFill>
                <a:latin typeface="Arial"/>
                <a:cs typeface="Arial"/>
              </a:rPr>
              <a:t>r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s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</a:t>
            </a:r>
            <a:r>
              <a:rPr dirty="0" sz="2400" spc="-20">
                <a:solidFill>
                  <a:srgbClr val="3C3C3C"/>
                </a:solidFill>
                <a:latin typeface="Arial"/>
                <a:cs typeface="Arial"/>
              </a:rPr>
              <a:t>n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d</a:t>
            </a:r>
            <a:r>
              <a:rPr dirty="0" sz="2400" spc="-8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h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e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 “</a:t>
            </a:r>
            <a:r>
              <a:rPr dirty="0" sz="2400" spc="-35">
                <a:solidFill>
                  <a:srgbClr val="3C3C3C"/>
                </a:solidFill>
                <a:latin typeface="Arial"/>
                <a:cs typeface="Arial"/>
              </a:rPr>
              <a:t>w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h</a:t>
            </a:r>
            <a:r>
              <a:rPr dirty="0" sz="2400" spc="-30">
                <a:solidFill>
                  <a:srgbClr val="3C3C3C"/>
                </a:solidFill>
                <a:latin typeface="Arial"/>
                <a:cs typeface="Arial"/>
              </a:rPr>
              <a:t>y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”</a:t>
            </a:r>
            <a:r>
              <a:rPr dirty="0" sz="2400" spc="2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o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f	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he 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problem.</a:t>
            </a:r>
            <a:endParaRPr sz="2400">
              <a:latin typeface="Arial"/>
              <a:cs typeface="Arial"/>
            </a:endParaRPr>
          </a:p>
          <a:p>
            <a:pPr marL="356870" marR="154305" indent="-344170">
              <a:lnSpc>
                <a:spcPct val="100000"/>
              </a:lnSpc>
              <a:spcBef>
                <a:spcPts val="12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10">
                <a:solidFill>
                  <a:srgbClr val="3C3C3C"/>
                </a:solidFill>
                <a:latin typeface="Arial"/>
                <a:cs typeface="Arial"/>
              </a:rPr>
              <a:t>When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things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go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wrong—look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at the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system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and/or  process to see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what </a:t>
            </a: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may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have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caused the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error—do</a:t>
            </a:r>
            <a:r>
              <a:rPr dirty="0" sz="2400" spc="-35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not 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assign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blame to</a:t>
            </a:r>
            <a:r>
              <a:rPr dirty="0" sz="2400" spc="-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people.</a:t>
            </a:r>
            <a:endParaRPr sz="2400">
              <a:latin typeface="Arial"/>
              <a:cs typeface="Arial"/>
            </a:endParaRPr>
          </a:p>
          <a:p>
            <a:pPr marL="1240790">
              <a:lnSpc>
                <a:spcPct val="100000"/>
              </a:lnSpc>
              <a:spcBef>
                <a:spcPts val="600"/>
              </a:spcBef>
            </a:pPr>
            <a:r>
              <a:rPr dirty="0" sz="2400" spc="-85">
                <a:solidFill>
                  <a:srgbClr val="3C3C3C"/>
                </a:solidFill>
                <a:latin typeface="Arial"/>
                <a:cs typeface="Arial"/>
              </a:rPr>
              <a:t>“</a:t>
            </a:r>
            <a:r>
              <a:rPr dirty="0" sz="2000" spc="-85" i="1">
                <a:solidFill>
                  <a:srgbClr val="3C3C3C"/>
                </a:solidFill>
                <a:latin typeface="Arial"/>
                <a:cs typeface="Arial"/>
              </a:rPr>
              <a:t>Take </a:t>
            </a:r>
            <a:r>
              <a:rPr dirty="0" sz="2000" spc="-15" i="1">
                <a:solidFill>
                  <a:srgbClr val="3C3C3C"/>
                </a:solidFill>
                <a:latin typeface="Arial"/>
                <a:cs typeface="Arial"/>
              </a:rPr>
              <a:t>time </a:t>
            </a:r>
            <a:r>
              <a:rPr dirty="0" sz="2000" spc="-10" i="1">
                <a:solidFill>
                  <a:srgbClr val="3C3C3C"/>
                </a:solidFill>
                <a:latin typeface="Arial"/>
                <a:cs typeface="Arial"/>
              </a:rPr>
              <a:t>to deliberate; but when the </a:t>
            </a:r>
            <a:r>
              <a:rPr dirty="0" sz="2000" spc="-15" i="1">
                <a:solidFill>
                  <a:srgbClr val="3C3C3C"/>
                </a:solidFill>
                <a:latin typeface="Arial"/>
                <a:cs typeface="Arial"/>
              </a:rPr>
              <a:t>time </a:t>
            </a:r>
            <a:r>
              <a:rPr dirty="0" sz="2000" spc="-10" i="1">
                <a:solidFill>
                  <a:srgbClr val="3C3C3C"/>
                </a:solidFill>
                <a:latin typeface="Arial"/>
                <a:cs typeface="Arial"/>
              </a:rPr>
              <a:t>for action</a:t>
            </a:r>
            <a:r>
              <a:rPr dirty="0" sz="2000" spc="20" i="1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 i="1">
                <a:solidFill>
                  <a:srgbClr val="3C3C3C"/>
                </a:solidFill>
                <a:latin typeface="Arial"/>
                <a:cs typeface="Arial"/>
              </a:rPr>
              <a:t>arrives,</a:t>
            </a:r>
            <a:endParaRPr sz="2000">
              <a:latin typeface="Arial"/>
              <a:cs typeface="Arial"/>
            </a:endParaRPr>
          </a:p>
          <a:p>
            <a:pPr marL="3371215">
              <a:lnSpc>
                <a:spcPct val="100000"/>
              </a:lnSpc>
              <a:spcBef>
                <a:spcPts val="15"/>
              </a:spcBef>
              <a:tabLst>
                <a:tab pos="6196965" algn="l"/>
              </a:tabLst>
            </a:pPr>
            <a:r>
              <a:rPr dirty="0" sz="2000" spc="-5" i="1">
                <a:solidFill>
                  <a:srgbClr val="3C3C3C"/>
                </a:solidFill>
                <a:latin typeface="Arial"/>
                <a:cs typeface="Arial"/>
              </a:rPr>
              <a:t>stop </a:t>
            </a:r>
            <a:r>
              <a:rPr dirty="0" sz="2000" spc="-10" i="1">
                <a:solidFill>
                  <a:srgbClr val="3C3C3C"/>
                </a:solidFill>
                <a:latin typeface="Arial"/>
                <a:cs typeface="Arial"/>
              </a:rPr>
              <a:t>thinking and</a:t>
            </a:r>
            <a:r>
              <a:rPr dirty="0" sz="2000" spc="25" i="1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 i="1">
                <a:solidFill>
                  <a:srgbClr val="3C3C3C"/>
                </a:solidFill>
                <a:latin typeface="Arial"/>
                <a:cs typeface="Arial"/>
              </a:rPr>
              <a:t>go</a:t>
            </a:r>
            <a:r>
              <a:rPr dirty="0" sz="2000" spc="20" i="1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 i="1">
                <a:solidFill>
                  <a:srgbClr val="3C3C3C"/>
                </a:solidFill>
                <a:latin typeface="Arial"/>
                <a:cs typeface="Arial"/>
              </a:rPr>
              <a:t>in.”	Andrew</a:t>
            </a:r>
            <a:r>
              <a:rPr dirty="0" sz="2000" spc="-70" i="1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 i="1">
                <a:solidFill>
                  <a:srgbClr val="3C3C3C"/>
                </a:solidFill>
                <a:latin typeface="Arial"/>
                <a:cs typeface="Arial"/>
              </a:rPr>
              <a:t>Jackson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626964" y="7137231"/>
            <a:ext cx="30734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z="1800" spc="-5">
                <a:solidFill>
                  <a:srgbClr val="3C3C3C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4400" y="6324600"/>
            <a:ext cx="950975" cy="658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191" y="718819"/>
            <a:ext cx="248666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5"/>
              <a:t>R</a:t>
            </a:r>
            <a:r>
              <a:rPr dirty="0" spc="10"/>
              <a:t>e</a:t>
            </a:r>
            <a:r>
              <a:rPr dirty="0" spc="5"/>
              <a:t>f</a:t>
            </a:r>
            <a:r>
              <a:rPr dirty="0" spc="10"/>
              <a:t>e</a:t>
            </a:r>
            <a:r>
              <a:rPr dirty="0" spc="-15"/>
              <a:t>ren</a:t>
            </a:r>
            <a:r>
              <a:rPr dirty="0" spc="-20"/>
              <a:t>c</a:t>
            </a:r>
            <a:r>
              <a:rPr dirty="0" spc="-15"/>
              <a:t>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92630" y="1653349"/>
            <a:ext cx="6536690" cy="1294130"/>
          </a:xfrm>
          <a:prstGeom prst="rect">
            <a:avLst/>
          </a:prstGeom>
        </p:spPr>
        <p:txBody>
          <a:bodyPr wrap="square" lIns="0" tIns="200025" rIns="0" bIns="0" rtlCol="0" vert="horz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575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z="3200" spc="-5">
                <a:solidFill>
                  <a:srgbClr val="3C3C3C"/>
                </a:solidFill>
                <a:latin typeface="Arial"/>
                <a:cs typeface="Arial"/>
              </a:rPr>
              <a:t>ISO/IEC</a:t>
            </a:r>
            <a:r>
              <a:rPr dirty="0" sz="3200" spc="-5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3C3C3C"/>
                </a:solidFill>
                <a:latin typeface="Arial"/>
                <a:cs typeface="Arial"/>
              </a:rPr>
              <a:t>17025:2017</a:t>
            </a:r>
            <a:endParaRPr sz="32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310"/>
              </a:spcBef>
            </a:pP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–</a:t>
            </a:r>
            <a:r>
              <a:rPr dirty="0" sz="2800" spc="-15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dirty="0" u="heavy" sz="2800" spc="-1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https://www.iso.org/standard/66912.html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626964" y="7137231"/>
            <a:ext cx="30734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z="1800" spc="-5">
                <a:solidFill>
                  <a:srgbClr val="3C3C3C"/>
                </a:solidFill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975" cy="6583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191" y="718819"/>
            <a:ext cx="618045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5"/>
              <a:t>Abbreviations and</a:t>
            </a:r>
            <a:r>
              <a:rPr dirty="0" spc="-225"/>
              <a:t> </a:t>
            </a:r>
            <a:r>
              <a:rPr dirty="0" spc="-30"/>
              <a:t>Acronyms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2630" y="1839720"/>
            <a:ext cx="7944484" cy="35109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6870" marR="1248410" indent="-34417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800" spc="-5" b="1">
                <a:solidFill>
                  <a:srgbClr val="3C3C3C"/>
                </a:solidFill>
                <a:latin typeface="Arial"/>
                <a:cs typeface="Arial"/>
              </a:rPr>
              <a:t>Feedback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- Information on</a:t>
            </a:r>
            <a:r>
              <a:rPr dirty="0" sz="2800" spc="-10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performance  </a:t>
            </a:r>
            <a:r>
              <a:rPr dirty="0" sz="2800" spc="-5">
                <a:solidFill>
                  <a:srgbClr val="3C3C3C"/>
                </a:solidFill>
                <a:latin typeface="Arial"/>
                <a:cs typeface="Arial"/>
              </a:rPr>
              <a:t>received </a:t>
            </a:r>
            <a:r>
              <a:rPr dirty="0" sz="2800" spc="5">
                <a:solidFill>
                  <a:srgbClr val="3C3C3C"/>
                </a:solidFill>
                <a:latin typeface="Arial"/>
                <a:cs typeface="Arial"/>
              </a:rPr>
              <a:t>from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a</a:t>
            </a:r>
            <a:r>
              <a:rPr dirty="0" sz="2800" spc="-1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customer</a:t>
            </a:r>
            <a:endParaRPr sz="2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132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800" spc="-5" b="1">
                <a:solidFill>
                  <a:srgbClr val="3C3C3C"/>
                </a:solidFill>
                <a:latin typeface="Arial"/>
                <a:cs typeface="Arial"/>
              </a:rPr>
              <a:t>Customer </a:t>
            </a:r>
            <a:r>
              <a:rPr dirty="0" sz="2800" b="1">
                <a:solidFill>
                  <a:srgbClr val="3C3C3C"/>
                </a:solidFill>
                <a:latin typeface="Arial"/>
                <a:cs typeface="Arial"/>
              </a:rPr>
              <a:t>Service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- Cooperation </a:t>
            </a:r>
            <a:r>
              <a:rPr dirty="0" sz="2800" spc="-5">
                <a:solidFill>
                  <a:srgbClr val="3C3C3C"/>
                </a:solidFill>
                <a:latin typeface="Arial"/>
                <a:cs typeface="Arial"/>
              </a:rPr>
              <a:t>with</a:t>
            </a:r>
            <a:r>
              <a:rPr dirty="0" sz="2800" spc="-10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customer</a:t>
            </a:r>
            <a:endParaRPr sz="2800">
              <a:latin typeface="Arial"/>
              <a:cs typeface="Arial"/>
            </a:endParaRPr>
          </a:p>
          <a:p>
            <a:pPr marL="356870" marR="443865" indent="-344170">
              <a:lnSpc>
                <a:spcPct val="100000"/>
              </a:lnSpc>
              <a:spcBef>
                <a:spcPts val="1295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800" spc="-5" b="1">
                <a:solidFill>
                  <a:srgbClr val="3C3C3C"/>
                </a:solidFill>
                <a:latin typeface="Arial"/>
                <a:cs typeface="Arial"/>
              </a:rPr>
              <a:t>Cause </a:t>
            </a:r>
            <a:r>
              <a:rPr dirty="0" sz="2800" spc="-20" b="1">
                <a:solidFill>
                  <a:srgbClr val="3C3C3C"/>
                </a:solidFill>
                <a:latin typeface="Arial"/>
                <a:cs typeface="Arial"/>
              </a:rPr>
              <a:t>Analysis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- Determination of</a:t>
            </a:r>
            <a:r>
              <a:rPr dirty="0" sz="2800" spc="-1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reason(s)  </a:t>
            </a:r>
            <a:r>
              <a:rPr dirty="0" sz="2800" spc="-15">
                <a:solidFill>
                  <a:srgbClr val="3C3C3C"/>
                </a:solidFill>
                <a:latin typeface="Arial"/>
                <a:cs typeface="Arial"/>
              </a:rPr>
              <a:t>why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a problem</a:t>
            </a:r>
            <a:r>
              <a:rPr dirty="0" sz="2800" spc="4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occurred</a:t>
            </a:r>
            <a:endParaRPr sz="2800">
              <a:latin typeface="Arial"/>
              <a:cs typeface="Arial"/>
            </a:endParaRPr>
          </a:p>
          <a:p>
            <a:pPr marL="356870" marR="873760" indent="-34417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356870" algn="l"/>
                <a:tab pos="357505" algn="l"/>
              </a:tabLst>
            </a:pPr>
            <a:r>
              <a:rPr dirty="0" sz="2800" spc="-5" b="1">
                <a:solidFill>
                  <a:srgbClr val="3C3C3C"/>
                </a:solidFill>
                <a:latin typeface="Arial"/>
                <a:cs typeface="Arial"/>
              </a:rPr>
              <a:t>Corrective</a:t>
            </a:r>
            <a:r>
              <a:rPr dirty="0" sz="2800" spc="-165" b="1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 spc="-15" b="1">
                <a:solidFill>
                  <a:srgbClr val="3C3C3C"/>
                </a:solidFill>
                <a:latin typeface="Arial"/>
                <a:cs typeface="Arial"/>
              </a:rPr>
              <a:t>Action</a:t>
            </a:r>
            <a:r>
              <a:rPr dirty="0" sz="2800" spc="25" b="1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-</a:t>
            </a:r>
            <a:r>
              <a:rPr dirty="0" sz="2800" spc="-15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3C3C3C"/>
                </a:solidFill>
                <a:latin typeface="Arial"/>
                <a:cs typeface="Arial"/>
              </a:rPr>
              <a:t>Action</a:t>
            </a:r>
            <a:r>
              <a:rPr dirty="0" sz="2800" spc="-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3C3C3C"/>
                </a:solidFill>
                <a:latin typeface="Arial"/>
                <a:cs typeface="Arial"/>
              </a:rPr>
              <a:t>to</a:t>
            </a:r>
            <a:r>
              <a:rPr dirty="0" sz="2800" spc="-1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eliminate</a:t>
            </a:r>
            <a:r>
              <a:rPr dirty="0" sz="2800" spc="-32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the  </a:t>
            </a:r>
            <a:r>
              <a:rPr dirty="0" sz="2800" spc="5">
                <a:solidFill>
                  <a:srgbClr val="3C3C3C"/>
                </a:solidFill>
                <a:latin typeface="Arial"/>
                <a:cs typeface="Arial"/>
              </a:rPr>
              <a:t>cause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of a detected</a:t>
            </a:r>
            <a:r>
              <a:rPr dirty="0" sz="2800" spc="-12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C3C3C"/>
                </a:solidFill>
                <a:latin typeface="Arial"/>
                <a:cs typeface="Arial"/>
              </a:rPr>
              <a:t>nonconformity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74591" y="6269735"/>
            <a:ext cx="862583" cy="874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191" y="718819"/>
            <a:ext cx="213169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Feedback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2630" y="1997708"/>
            <a:ext cx="3800475" cy="3895725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356870" marR="5080" indent="-344170">
              <a:lnSpc>
                <a:spcPts val="2300"/>
              </a:lnSpc>
              <a:spcBef>
                <a:spcPts val="66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laboratory </a:t>
            </a: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must</a:t>
            </a:r>
            <a:r>
              <a:rPr dirty="0" sz="2400" spc="-22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seek  feedback,</a:t>
            </a:r>
            <a:r>
              <a:rPr dirty="0" sz="2400" spc="-9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both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4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Positive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Negative</a:t>
            </a:r>
            <a:endParaRPr sz="20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spcBef>
                <a:spcPts val="58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Possible </a:t>
            </a:r>
            <a:r>
              <a:rPr dirty="0" sz="2400" spc="-15">
                <a:solidFill>
                  <a:srgbClr val="3C3C3C"/>
                </a:solidFill>
                <a:latin typeface="Arial"/>
                <a:cs typeface="Arial"/>
              </a:rPr>
              <a:t>ways</a:t>
            </a:r>
            <a:r>
              <a:rPr dirty="0" sz="2400" spc="-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include:</a:t>
            </a:r>
            <a:endParaRPr sz="2400">
              <a:latin typeface="Arial"/>
              <a:cs typeface="Arial"/>
            </a:endParaRPr>
          </a:p>
          <a:p>
            <a:pPr lvl="1" marL="756285" marR="965200" indent="-286385">
              <a:lnSpc>
                <a:spcPct val="79000"/>
              </a:lnSpc>
              <a:spcBef>
                <a:spcPts val="112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Annual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customer  satisfaction</a:t>
            </a:r>
            <a:r>
              <a:rPr dirty="0" sz="2000" spc="-16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survey</a:t>
            </a:r>
            <a:endParaRPr sz="2000">
              <a:latin typeface="Arial"/>
              <a:cs typeface="Arial"/>
            </a:endParaRPr>
          </a:p>
          <a:p>
            <a:pPr lvl="1" marL="756285" marR="59055" indent="-286385">
              <a:lnSpc>
                <a:spcPct val="79000"/>
              </a:lnSpc>
              <a:spcBef>
                <a:spcPts val="11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85">
                <a:solidFill>
                  <a:srgbClr val="3C3C3C"/>
                </a:solidFill>
                <a:latin typeface="Arial"/>
                <a:cs typeface="Arial"/>
              </a:rPr>
              <a:t>“Tell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us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what </a:t>
            </a:r>
            <a:r>
              <a:rPr dirty="0" sz="2000" spc="-30">
                <a:solidFill>
                  <a:srgbClr val="3C3C3C"/>
                </a:solidFill>
                <a:latin typeface="Arial"/>
                <a:cs typeface="Arial"/>
              </a:rPr>
              <a:t>you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think”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link  to</a:t>
            </a:r>
            <a:r>
              <a:rPr dirty="0" sz="2000" spc="-4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email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95">
                <a:solidFill>
                  <a:srgbClr val="3C3C3C"/>
                </a:solidFill>
                <a:latin typeface="Arial"/>
                <a:cs typeface="Arial"/>
              </a:rPr>
              <a:t>Talk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to</a:t>
            </a:r>
            <a:r>
              <a:rPr dirty="0" sz="2000" spc="-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customers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6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Web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page</a:t>
            </a:r>
            <a:r>
              <a:rPr dirty="0" sz="2000" spc="-8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link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48016" y="30480"/>
            <a:ext cx="2279903" cy="1594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026654" y="1627505"/>
            <a:ext cx="127698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0">
                <a:solidFill>
                  <a:srgbClr val="3C3C3C"/>
                </a:solidFill>
                <a:latin typeface="Arial"/>
                <a:cs typeface="Arial"/>
              </a:rPr>
              <a:t>Photo </a:t>
            </a:r>
            <a:r>
              <a:rPr dirty="0" sz="800" spc="-15">
                <a:solidFill>
                  <a:srgbClr val="3C3C3C"/>
                </a:solidFill>
                <a:latin typeface="Arial"/>
                <a:cs typeface="Arial"/>
              </a:rPr>
              <a:t>credit:</a:t>
            </a:r>
            <a:r>
              <a:rPr dirty="0" sz="800" spc="-5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800" spc="-15">
                <a:solidFill>
                  <a:srgbClr val="3C3C3C"/>
                </a:solidFill>
                <a:latin typeface="Arial"/>
                <a:cs typeface="Arial"/>
              </a:rPr>
              <a:t>unbounce.com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0302" y="1670177"/>
            <a:ext cx="3526790" cy="5044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404495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3695" algn="l"/>
                <a:tab pos="354330" algn="l"/>
              </a:tabLst>
            </a:pPr>
            <a:r>
              <a:rPr dirty="0" sz="2400" spc="20">
                <a:solidFill>
                  <a:srgbClr val="3C3C3C"/>
                </a:solidFill>
                <a:latin typeface="Arial"/>
                <a:cs typeface="Arial"/>
              </a:rPr>
              <a:t>Why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should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you</a:t>
            </a:r>
            <a:r>
              <a:rPr dirty="0" sz="2400" spc="-2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-260">
                <a:solidFill>
                  <a:srgbClr val="3C3C3C"/>
                </a:solidFill>
                <a:latin typeface="Arial"/>
                <a:cs typeface="Arial"/>
              </a:rPr>
              <a:t>seek 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feedback?</a:t>
            </a:r>
            <a:endParaRPr sz="2400">
              <a:latin typeface="Arial"/>
              <a:cs typeface="Arial"/>
            </a:endParaRPr>
          </a:p>
          <a:p>
            <a:pPr lvl="1" marL="756285" marR="683895" indent="-286385">
              <a:lnSpc>
                <a:spcPct val="100000"/>
              </a:lnSpc>
              <a:spcBef>
                <a:spcPts val="1200"/>
              </a:spcBef>
              <a:buChar char="–"/>
              <a:tabLst>
                <a:tab pos="756920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Good</a:t>
            </a:r>
            <a:r>
              <a:rPr dirty="0" sz="2400" spc="-18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customer 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service</a:t>
            </a:r>
            <a:endParaRPr sz="24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1200"/>
              </a:spcBef>
              <a:buChar char="–"/>
              <a:tabLst>
                <a:tab pos="756920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Address</a:t>
            </a:r>
            <a:r>
              <a:rPr dirty="0" sz="2400" spc="-10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complaints</a:t>
            </a:r>
            <a:endParaRPr sz="2400">
              <a:latin typeface="Arial"/>
              <a:cs typeface="Arial"/>
            </a:endParaRPr>
          </a:p>
          <a:p>
            <a:pPr lvl="1" marL="756285" marR="5080" indent="-286385">
              <a:lnSpc>
                <a:spcPct val="100000"/>
              </a:lnSpc>
              <a:spcBef>
                <a:spcPts val="1200"/>
              </a:spcBef>
              <a:buChar char="–"/>
              <a:tabLst>
                <a:tab pos="756920" algn="l"/>
              </a:tabLst>
            </a:pP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Identify and</a:t>
            </a:r>
            <a:r>
              <a:rPr dirty="0" sz="2400" spc="-19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manage 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risks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and 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opportunities</a:t>
            </a:r>
            <a:endParaRPr sz="2400">
              <a:latin typeface="Arial"/>
              <a:cs typeface="Arial"/>
            </a:endParaRPr>
          </a:p>
          <a:p>
            <a:pPr lvl="1" marL="756285" marR="577850" indent="-286385">
              <a:lnSpc>
                <a:spcPct val="100000"/>
              </a:lnSpc>
              <a:spcBef>
                <a:spcPts val="1200"/>
              </a:spcBef>
              <a:buChar char="–"/>
              <a:tabLst>
                <a:tab pos="756920" algn="l"/>
              </a:tabLst>
            </a:pP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Correct errors,</a:t>
            </a:r>
            <a:r>
              <a:rPr dirty="0" sz="2400" spc="-19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if 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applicable</a:t>
            </a:r>
            <a:endParaRPr sz="2400">
              <a:latin typeface="Arial"/>
              <a:cs typeface="Arial"/>
            </a:endParaRPr>
          </a:p>
          <a:p>
            <a:pPr lvl="2" marL="1155700" marR="33655" indent="-228600">
              <a:lnSpc>
                <a:spcPct val="100000"/>
              </a:lnSpc>
              <a:spcBef>
                <a:spcPts val="112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If </a:t>
            </a:r>
            <a:r>
              <a:rPr dirty="0" sz="2000" spc="-50">
                <a:solidFill>
                  <a:srgbClr val="3C3C3C"/>
                </a:solidFill>
                <a:latin typeface="Arial"/>
                <a:cs typeface="Arial"/>
              </a:rPr>
              <a:t>necessary,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perform  cause</a:t>
            </a:r>
            <a:r>
              <a:rPr dirty="0" sz="2000" spc="-8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analysis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191" y="718819"/>
            <a:ext cx="381635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Customer</a:t>
            </a:r>
            <a:r>
              <a:rPr dirty="0" spc="-145"/>
              <a:t> </a:t>
            </a:r>
            <a:r>
              <a:rPr dirty="0"/>
              <a:t>Service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2630" y="2044063"/>
            <a:ext cx="3683000" cy="3303270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356870" marR="93980" indent="-344170">
              <a:lnSpc>
                <a:spcPts val="2590"/>
              </a:lnSpc>
              <a:spcBef>
                <a:spcPts val="4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laboratory </a:t>
            </a: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must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be 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willing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to cooperate</a:t>
            </a:r>
            <a:r>
              <a:rPr dirty="0" sz="2400" spc="-1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with 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customers</a:t>
            </a:r>
            <a:r>
              <a:rPr dirty="0" sz="2400" spc="-10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to:</a:t>
            </a:r>
            <a:endParaRPr sz="2400">
              <a:latin typeface="Arial"/>
              <a:cs typeface="Arial"/>
            </a:endParaRPr>
          </a:p>
          <a:p>
            <a:pPr lvl="1" marL="755650" indent="-285750">
              <a:lnSpc>
                <a:spcPct val="100000"/>
              </a:lnSpc>
              <a:spcBef>
                <a:spcPts val="77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Clarify</a:t>
            </a:r>
            <a:r>
              <a:rPr dirty="0" sz="2200" spc="7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requests</a:t>
            </a:r>
            <a:endParaRPr sz="2200">
              <a:latin typeface="Arial"/>
              <a:cs typeface="Arial"/>
            </a:endParaRPr>
          </a:p>
          <a:p>
            <a:pPr lvl="1" marL="755650" marR="5080" indent="-285750">
              <a:lnSpc>
                <a:spcPts val="2400"/>
              </a:lnSpc>
              <a:spcBef>
                <a:spcPts val="124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Monitor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the</a:t>
            </a:r>
            <a:r>
              <a:rPr dirty="0" sz="2200" spc="-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3C3C3C"/>
                </a:solidFill>
                <a:latin typeface="Arial"/>
                <a:cs typeface="Arial"/>
              </a:rPr>
              <a:t>laboratory’s 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performance related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to  the </a:t>
            </a:r>
            <a:r>
              <a:rPr dirty="0" sz="2200" spc="-10">
                <a:solidFill>
                  <a:srgbClr val="3C3C3C"/>
                </a:solidFill>
                <a:latin typeface="Arial"/>
                <a:cs typeface="Arial"/>
              </a:rPr>
              <a:t>work</a:t>
            </a:r>
            <a:r>
              <a:rPr dirty="0" sz="2200" spc="-4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performed</a:t>
            </a:r>
            <a:endParaRPr sz="2200">
              <a:latin typeface="Arial"/>
              <a:cs typeface="Arial"/>
            </a:endParaRPr>
          </a:p>
          <a:p>
            <a:pPr lvl="1" marL="756285" marR="257810" indent="-286385">
              <a:lnSpc>
                <a:spcPts val="2400"/>
              </a:lnSpc>
              <a:spcBef>
                <a:spcPts val="11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Ensure</a:t>
            </a:r>
            <a:r>
              <a:rPr dirty="0" sz="2200" spc="-9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confidentiality  of</a:t>
            </a:r>
            <a:r>
              <a:rPr dirty="0" sz="2200" spc="-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customers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53975" rIns="0" bIns="0" rtlCol="0" vert="horz">
            <a:spAutoFit/>
          </a:bodyPr>
          <a:lstStyle/>
          <a:p>
            <a:pPr marL="356870" marR="5080" indent="-344170">
              <a:lnSpc>
                <a:spcPts val="2590"/>
              </a:lnSpc>
              <a:spcBef>
                <a:spcPts val="42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pc="-15"/>
              <a:t>Staff </a:t>
            </a:r>
            <a:r>
              <a:rPr dirty="0" spc="5"/>
              <a:t>must </a:t>
            </a:r>
            <a:r>
              <a:rPr dirty="0"/>
              <a:t>use </a:t>
            </a:r>
            <a:r>
              <a:rPr dirty="0" spc="-5"/>
              <a:t>good  </a:t>
            </a:r>
            <a:r>
              <a:rPr dirty="0"/>
              <a:t>communication </a:t>
            </a:r>
            <a:r>
              <a:rPr dirty="0" spc="-5"/>
              <a:t>skills</a:t>
            </a:r>
            <a:r>
              <a:rPr dirty="0" spc="-185"/>
              <a:t> </a:t>
            </a:r>
            <a:r>
              <a:rPr dirty="0" spc="-10"/>
              <a:t>with  </a:t>
            </a:r>
            <a:r>
              <a:rPr dirty="0"/>
              <a:t>customers.</a:t>
            </a:r>
          </a:p>
          <a:p>
            <a:pPr lvl="1" marL="756285" marR="64135" indent="-286385">
              <a:lnSpc>
                <a:spcPts val="2400"/>
              </a:lnSpc>
              <a:spcBef>
                <a:spcPts val="112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Customers may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have</a:t>
            </a:r>
            <a:r>
              <a:rPr dirty="0" sz="2200" spc="-14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to 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be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provided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a guide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in 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technical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matters,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such  as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opinions,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results,  interpretations,</a:t>
            </a:r>
            <a:r>
              <a:rPr dirty="0" sz="2200" spc="-10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etc.</a:t>
            </a:r>
            <a:endParaRPr sz="2200">
              <a:latin typeface="Arial"/>
              <a:cs typeface="Arial"/>
            </a:endParaRPr>
          </a:p>
          <a:p>
            <a:pPr lvl="1" marL="756285" marR="224790" indent="-286385">
              <a:lnSpc>
                <a:spcPts val="2400"/>
              </a:lnSpc>
              <a:spcBef>
                <a:spcPts val="110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Inform the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customer</a:t>
            </a:r>
            <a:r>
              <a:rPr dirty="0" sz="2200" spc="-2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of  </a:t>
            </a:r>
            <a:r>
              <a:rPr dirty="0" sz="2200" spc="-10">
                <a:solidFill>
                  <a:srgbClr val="3C3C3C"/>
                </a:solidFill>
                <a:latin typeface="Arial"/>
                <a:cs typeface="Arial"/>
              </a:rPr>
              <a:t>delays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or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deviations </a:t>
            </a:r>
            <a:r>
              <a:rPr dirty="0" sz="2200" spc="-15">
                <a:solidFill>
                  <a:srgbClr val="3C3C3C"/>
                </a:solidFill>
                <a:latin typeface="Arial"/>
                <a:cs typeface="Arial"/>
              </a:rPr>
              <a:t>in 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200">
                <a:solidFill>
                  <a:srgbClr val="3C3C3C"/>
                </a:solidFill>
                <a:latin typeface="Arial"/>
                <a:cs typeface="Arial"/>
              </a:rPr>
              <a:t>performance </a:t>
            </a:r>
            <a:r>
              <a:rPr dirty="0" sz="2200" spc="-5">
                <a:solidFill>
                  <a:srgbClr val="3C3C3C"/>
                </a:solidFill>
                <a:latin typeface="Arial"/>
                <a:cs typeface="Arial"/>
              </a:rPr>
              <a:t>of  </a:t>
            </a:r>
            <a:r>
              <a:rPr dirty="0" sz="2200" spc="5">
                <a:solidFill>
                  <a:srgbClr val="3C3C3C"/>
                </a:solidFill>
                <a:latin typeface="Arial"/>
                <a:cs typeface="Arial"/>
              </a:rPr>
              <a:t>tests.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16623" y="637031"/>
            <a:ext cx="2130551" cy="14203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4400" y="6324600"/>
            <a:ext cx="950975" cy="658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190" y="718819"/>
            <a:ext cx="7870190" cy="124650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Customer </a:t>
            </a:r>
            <a:r>
              <a:rPr dirty="0" spc="-5"/>
              <a:t>Complaints </a:t>
            </a:r>
            <a:r>
              <a:rPr dirty="0"/>
              <a:t>– Internal</a:t>
            </a:r>
            <a:r>
              <a:rPr dirty="0" spc="-280"/>
              <a:t> </a:t>
            </a:r>
            <a:r>
              <a:rPr dirty="0" spc="-10"/>
              <a:t>and  </a:t>
            </a:r>
            <a:r>
              <a:rPr dirty="0"/>
              <a:t>External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1190" y="1929880"/>
            <a:ext cx="7937500" cy="397446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dirty="0" sz="2400" spc="5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laboratory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needs to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have a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documented process </a:t>
            </a:r>
            <a:r>
              <a:rPr dirty="0" sz="2400" spc="10">
                <a:solidFill>
                  <a:srgbClr val="3C3C3C"/>
                </a:solidFill>
                <a:latin typeface="Arial"/>
                <a:cs typeface="Arial"/>
              </a:rPr>
              <a:t>for  </a:t>
            </a: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receiving, evaluating,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and making decisions on</a:t>
            </a:r>
            <a:r>
              <a:rPr dirty="0" sz="2400" spc="-26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complaints.</a:t>
            </a:r>
            <a:endParaRPr sz="2400">
              <a:latin typeface="Arial"/>
              <a:cs typeface="Arial"/>
            </a:endParaRPr>
          </a:p>
          <a:p>
            <a:pPr marL="756285" marR="357505" indent="-286385">
              <a:lnSpc>
                <a:spcPct val="108000"/>
              </a:lnSpc>
              <a:spcBef>
                <a:spcPts val="99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Does the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person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who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receives the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complaint document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it?</a:t>
            </a:r>
            <a:r>
              <a:rPr dirty="0" sz="2000" spc="-17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All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complaints 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must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be</a:t>
            </a:r>
            <a:r>
              <a:rPr dirty="0" sz="2000" spc="-13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logged.</a:t>
            </a:r>
            <a:endParaRPr sz="2000">
              <a:latin typeface="Arial"/>
              <a:cs typeface="Arial"/>
            </a:endParaRPr>
          </a:p>
          <a:p>
            <a:pPr marL="756285" marR="577850" indent="-286385">
              <a:lnSpc>
                <a:spcPct val="108000"/>
              </a:lnSpc>
              <a:spcBef>
                <a:spcPts val="122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laboratory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ensures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competency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of staff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who</a:t>
            </a:r>
            <a:r>
              <a:rPr dirty="0" sz="2000" spc="-14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review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complaints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and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determines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if the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complaint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has</a:t>
            </a:r>
            <a:r>
              <a:rPr dirty="0" sz="2000" spc="-10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merit.</a:t>
            </a:r>
            <a:endParaRPr sz="2000">
              <a:latin typeface="Arial"/>
              <a:cs typeface="Arial"/>
            </a:endParaRPr>
          </a:p>
          <a:p>
            <a:pPr lvl="1" marL="1155700" indent="-228600">
              <a:lnSpc>
                <a:spcPct val="100000"/>
              </a:lnSpc>
              <a:spcBef>
                <a:spcPts val="1105"/>
              </a:spcBef>
              <a:buChar char="•"/>
              <a:tabLst>
                <a:tab pos="1155700" algn="l"/>
                <a:tab pos="115633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If so,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take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corrective</a:t>
            </a:r>
            <a:r>
              <a:rPr dirty="0" sz="2000" spc="-14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action</a:t>
            </a:r>
            <a:endParaRPr sz="2000">
              <a:latin typeface="Arial"/>
              <a:cs typeface="Arial"/>
            </a:endParaRPr>
          </a:p>
          <a:p>
            <a:pPr lvl="1" marL="1156335" indent="-228600">
              <a:lnSpc>
                <a:spcPct val="100000"/>
              </a:lnSpc>
              <a:spcBef>
                <a:spcPts val="885"/>
              </a:spcBef>
              <a:buChar char="•"/>
              <a:tabLst>
                <a:tab pos="1156335" algn="l"/>
                <a:tab pos="115697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If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not,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document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and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contact</a:t>
            </a:r>
            <a:r>
              <a:rPr dirty="0" sz="2000" spc="-1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client</a:t>
            </a:r>
            <a:endParaRPr sz="2000">
              <a:latin typeface="Arial"/>
              <a:cs typeface="Arial"/>
            </a:endParaRPr>
          </a:p>
          <a:p>
            <a:pPr marL="756920" marR="1126490" indent="-286385">
              <a:lnSpc>
                <a:spcPct val="109000"/>
              </a:lnSpc>
              <a:spcBef>
                <a:spcPts val="985"/>
              </a:spcBef>
              <a:buChar char="–"/>
              <a:tabLst>
                <a:tab pos="756920" algn="l"/>
                <a:tab pos="75755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If complaint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is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repeated, then it should be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reviewed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for 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corrective/preventive action.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4400" y="6324600"/>
            <a:ext cx="950975" cy="658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191" y="718819"/>
            <a:ext cx="470662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Customer</a:t>
            </a:r>
            <a:r>
              <a:rPr dirty="0" spc="-130"/>
              <a:t> </a:t>
            </a:r>
            <a:r>
              <a:rPr dirty="0" spc="-5"/>
              <a:t>Complaints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92629" y="1515271"/>
            <a:ext cx="5945505" cy="21583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Keep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records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of the investigations and</a:t>
            </a:r>
            <a:r>
              <a:rPr dirty="0" sz="2000" spc="-9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resolutions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141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Were they</a:t>
            </a:r>
            <a:r>
              <a:rPr dirty="0" sz="2000" spc="-12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addressed?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139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How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were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they</a:t>
            </a:r>
            <a:r>
              <a:rPr dirty="0" sz="2000" spc="-4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corrected?</a:t>
            </a:r>
            <a:endParaRPr sz="2000">
              <a:latin typeface="Arial"/>
              <a:cs typeface="Arial"/>
            </a:endParaRPr>
          </a:p>
          <a:p>
            <a:pPr lvl="2" marL="1155700" indent="-228600">
              <a:lnSpc>
                <a:spcPct val="100000"/>
              </a:lnSpc>
              <a:spcBef>
                <a:spcPts val="110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2000" spc="-45">
                <a:solidFill>
                  <a:srgbClr val="3C3C3C"/>
                </a:solidFill>
                <a:latin typeface="Arial"/>
                <a:cs typeface="Arial"/>
              </a:rPr>
              <a:t>Verify </a:t>
            </a:r>
            <a:r>
              <a:rPr dirty="0" sz="2000" spc="-30">
                <a:solidFill>
                  <a:srgbClr val="3C3C3C"/>
                </a:solidFill>
                <a:latin typeface="Arial"/>
                <a:cs typeface="Arial"/>
              </a:rPr>
              <a:t>reported </a:t>
            </a:r>
            <a:r>
              <a:rPr dirty="0" sz="2000" spc="-25">
                <a:solidFill>
                  <a:srgbClr val="3C3C3C"/>
                </a:solidFill>
                <a:latin typeface="Arial"/>
                <a:cs typeface="Arial"/>
              </a:rPr>
              <a:t>test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results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are</a:t>
            </a:r>
            <a:r>
              <a:rPr dirty="0" sz="2000" spc="-5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correct</a:t>
            </a:r>
            <a:endParaRPr sz="2000">
              <a:latin typeface="Arial"/>
              <a:cs typeface="Arial"/>
            </a:endParaRPr>
          </a:p>
          <a:p>
            <a:pPr lvl="2" marL="1155700" indent="-228600">
              <a:lnSpc>
                <a:spcPct val="100000"/>
              </a:lnSpc>
              <a:spcBef>
                <a:spcPts val="890"/>
              </a:spcBef>
              <a:buChar char="•"/>
              <a:tabLst>
                <a:tab pos="1155065" algn="l"/>
                <a:tab pos="1155700" algn="l"/>
              </a:tabLst>
            </a:pP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Review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analytical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data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07030" y="3764695"/>
            <a:ext cx="305816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0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Perform a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follow-up</a:t>
            </a:r>
            <a:r>
              <a:rPr dirty="0" sz="2000" spc="-10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audit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2629" y="4182271"/>
            <a:ext cx="8202930" cy="2005964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241300" marR="5080" indent="-228600">
              <a:lnSpc>
                <a:spcPts val="2210"/>
              </a:lnSpc>
              <a:spcBef>
                <a:spcPts val="325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Actions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are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reviewed,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approved, and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communicated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to the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customer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by  staff not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involved with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original laboratory</a:t>
            </a:r>
            <a:r>
              <a:rPr dirty="0" sz="2000" spc="4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activities</a:t>
            </a:r>
            <a:endParaRPr sz="2000">
              <a:latin typeface="Arial"/>
              <a:cs typeface="Arial"/>
            </a:endParaRPr>
          </a:p>
          <a:p>
            <a:pPr marL="241300" marR="74295" indent="-228600">
              <a:lnSpc>
                <a:spcPts val="2210"/>
              </a:lnSpc>
              <a:spcBef>
                <a:spcPts val="1075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Complaints and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feedback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provide inputs to the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laboratory’s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process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for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managing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risks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and opportunities, and they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are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evaluated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during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management</a:t>
            </a:r>
            <a:r>
              <a:rPr dirty="0" sz="2000" spc="-8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30">
                <a:solidFill>
                  <a:srgbClr val="3C3C3C"/>
                </a:solidFill>
                <a:latin typeface="Arial"/>
                <a:cs typeface="Arial"/>
              </a:rPr>
              <a:t>review.</a:t>
            </a:r>
            <a:endParaRPr sz="2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The customer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is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informed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of the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process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(and its</a:t>
            </a:r>
            <a:r>
              <a:rPr dirty="0" sz="2000" spc="-26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end).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92240" y="1908048"/>
            <a:ext cx="2919983" cy="19446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492234" y="3960852"/>
            <a:ext cx="1226185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0">
                <a:solidFill>
                  <a:srgbClr val="3C3C3C"/>
                </a:solidFill>
                <a:latin typeface="Arial"/>
                <a:cs typeface="Arial"/>
              </a:rPr>
              <a:t>Photo </a:t>
            </a:r>
            <a:r>
              <a:rPr dirty="0" sz="800" spc="-15">
                <a:solidFill>
                  <a:srgbClr val="3C3C3C"/>
                </a:solidFill>
                <a:latin typeface="Arial"/>
                <a:cs typeface="Arial"/>
              </a:rPr>
              <a:t>credit:</a:t>
            </a:r>
            <a:r>
              <a:rPr dirty="0" sz="800" spc="12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800" spc="-15">
                <a:solidFill>
                  <a:srgbClr val="3C3C3C"/>
                </a:solidFill>
                <a:latin typeface="Arial"/>
                <a:cs typeface="Arial"/>
              </a:rPr>
              <a:t>shl.uiowa.edu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4400" y="6324600"/>
            <a:ext cx="950975" cy="658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191" y="723390"/>
            <a:ext cx="720915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"/>
              <a:t>Why </a:t>
            </a:r>
            <a:r>
              <a:rPr dirty="0" sz="3600"/>
              <a:t>Listen </a:t>
            </a:r>
            <a:r>
              <a:rPr dirty="0" sz="3600" spc="-20"/>
              <a:t>to </a:t>
            </a:r>
            <a:r>
              <a:rPr dirty="0" sz="3600" spc="-25"/>
              <a:t>Customer</a:t>
            </a:r>
            <a:r>
              <a:rPr dirty="0" sz="3600" spc="-155"/>
              <a:t> </a:t>
            </a:r>
            <a:r>
              <a:rPr dirty="0" sz="3600" spc="-5"/>
              <a:t>Complaints?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992630" y="1423795"/>
            <a:ext cx="4951095" cy="471233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325755" indent="-344170">
              <a:lnSpc>
                <a:spcPct val="100000"/>
              </a:lnSpc>
              <a:spcBef>
                <a:spcPts val="9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Addressing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complaints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will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help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to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find 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and solve any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problems</a:t>
            </a:r>
            <a:endParaRPr sz="2000">
              <a:latin typeface="Arial"/>
              <a:cs typeface="Arial"/>
            </a:endParaRPr>
          </a:p>
          <a:p>
            <a:pPr marL="356870" marR="5080" indent="-344170">
              <a:lnSpc>
                <a:spcPct val="10000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When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customer’s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complaints are  addressed </a:t>
            </a:r>
            <a:r>
              <a:rPr dirty="0" sz="2000" spc="-40">
                <a:solidFill>
                  <a:srgbClr val="3C3C3C"/>
                </a:solidFill>
                <a:latin typeface="Arial"/>
                <a:cs typeface="Arial"/>
              </a:rPr>
              <a:t>successfully,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loyalty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and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foster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goodwill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are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built; even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dissatisfied 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customers </a:t>
            </a:r>
            <a:r>
              <a:rPr dirty="0" sz="2000" spc="5">
                <a:solidFill>
                  <a:srgbClr val="3C3C3C"/>
                </a:solidFill>
                <a:latin typeface="Arial"/>
                <a:cs typeface="Arial"/>
              </a:rPr>
              <a:t>may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be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able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to be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won</a:t>
            </a:r>
            <a:r>
              <a:rPr dirty="0" sz="2000" spc="-18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back</a:t>
            </a:r>
            <a:endParaRPr sz="2000">
              <a:latin typeface="Arial"/>
              <a:cs typeface="Arial"/>
            </a:endParaRPr>
          </a:p>
          <a:p>
            <a:pPr marL="356870" marR="198755" indent="-344170">
              <a:lnSpc>
                <a:spcPct val="100000"/>
              </a:lnSpc>
              <a:spcBef>
                <a:spcPts val="1105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Research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shows that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normally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only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1</a:t>
            </a:r>
            <a:r>
              <a:rPr dirty="0" sz="2000" spc="-11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in 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26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people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are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likely to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complain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and as  </a:t>
            </a:r>
            <a:r>
              <a:rPr dirty="0" sz="2000">
                <a:solidFill>
                  <a:srgbClr val="3C3C3C"/>
                </a:solidFill>
                <a:latin typeface="Arial"/>
                <a:cs typeface="Arial"/>
              </a:rPr>
              <a:t>many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customers do not think it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is  worthwhile</a:t>
            </a:r>
            <a:endParaRPr sz="2000">
              <a:latin typeface="Arial"/>
              <a:cs typeface="Arial"/>
            </a:endParaRPr>
          </a:p>
          <a:p>
            <a:pPr marL="356870" marR="72390" indent="-344170">
              <a:lnSpc>
                <a:spcPct val="100000"/>
              </a:lnSpc>
              <a:spcBef>
                <a:spcPts val="1100"/>
              </a:spcBef>
              <a:buChar char="•"/>
              <a:tabLst>
                <a:tab pos="356870" algn="l"/>
                <a:tab pos="357505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Someone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who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has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good experience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is 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likely to tell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3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other people, but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someone  </a:t>
            </a:r>
            <a:r>
              <a:rPr dirty="0" sz="2000" spc="-20">
                <a:solidFill>
                  <a:srgbClr val="3C3C3C"/>
                </a:solidFill>
                <a:latin typeface="Arial"/>
                <a:cs typeface="Arial"/>
              </a:rPr>
              <a:t>who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has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a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bad experience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will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tell, on  average, </a:t>
            </a:r>
            <a:r>
              <a:rPr dirty="0" sz="2000" spc="-114">
                <a:solidFill>
                  <a:srgbClr val="3C3C3C"/>
                </a:solidFill>
                <a:latin typeface="Arial"/>
                <a:cs typeface="Arial"/>
              </a:rPr>
              <a:t>11</a:t>
            </a:r>
            <a:r>
              <a:rPr dirty="0" sz="2000" spc="-13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people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77128" y="1828800"/>
            <a:ext cx="3145535" cy="3657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012431" y="5559169"/>
            <a:ext cx="120523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0">
                <a:solidFill>
                  <a:srgbClr val="3C3C3C"/>
                </a:solidFill>
                <a:latin typeface="Arial"/>
                <a:cs typeface="Arial"/>
              </a:rPr>
              <a:t>Photo </a:t>
            </a:r>
            <a:r>
              <a:rPr dirty="0" sz="800" spc="-15">
                <a:solidFill>
                  <a:srgbClr val="3C3C3C"/>
                </a:solidFill>
                <a:latin typeface="Arial"/>
                <a:cs typeface="Arial"/>
              </a:rPr>
              <a:t>credit: Mike</a:t>
            </a:r>
            <a:r>
              <a:rPr dirty="0" sz="800" spc="-5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3C3C3C"/>
                </a:solidFill>
                <a:latin typeface="Arial"/>
                <a:cs typeface="Arial"/>
              </a:rPr>
              <a:t>Baldwin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05255" y="6324600"/>
            <a:ext cx="966215" cy="664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952" y="718819"/>
            <a:ext cx="667893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How to </a:t>
            </a:r>
            <a:r>
              <a:rPr dirty="0"/>
              <a:t>Respond </a:t>
            </a:r>
            <a:r>
              <a:rPr dirty="0" spc="-25"/>
              <a:t>to</a:t>
            </a:r>
            <a:r>
              <a:rPr dirty="0" spc="-335"/>
              <a:t> </a:t>
            </a:r>
            <a:r>
              <a:rPr dirty="0" spc="-5"/>
              <a:t>Complaints</a:t>
            </a:r>
          </a:p>
        </p:txBody>
      </p:sp>
      <p:sp>
        <p:nvSpPr>
          <p:cNvPr id="5" name="object 5"/>
          <p:cNvSpPr/>
          <p:nvPr/>
        </p:nvSpPr>
        <p:spPr>
          <a:xfrm>
            <a:off x="3739892" y="2154935"/>
            <a:ext cx="614045" cy="666115"/>
          </a:xfrm>
          <a:custGeom>
            <a:avLst/>
            <a:gdLst/>
            <a:ahLst/>
            <a:cxnLst/>
            <a:rect l="l" t="t" r="r" b="b"/>
            <a:pathLst>
              <a:path w="614045" h="666114">
                <a:moveTo>
                  <a:pt x="613651" y="0"/>
                </a:moveTo>
                <a:lnTo>
                  <a:pt x="613651" y="665632"/>
                </a:lnTo>
                <a:lnTo>
                  <a:pt x="0" y="665632"/>
                </a:lnTo>
              </a:path>
            </a:pathLst>
          </a:custGeom>
          <a:ln w="24383">
            <a:solidFill>
              <a:srgbClr val="3D669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519671" y="5416296"/>
            <a:ext cx="229870" cy="704850"/>
          </a:xfrm>
          <a:custGeom>
            <a:avLst/>
            <a:gdLst/>
            <a:ahLst/>
            <a:cxnLst/>
            <a:rect l="l" t="t" r="r" b="b"/>
            <a:pathLst>
              <a:path w="229870" h="704850">
                <a:moveTo>
                  <a:pt x="0" y="0"/>
                </a:moveTo>
                <a:lnTo>
                  <a:pt x="0" y="704468"/>
                </a:lnTo>
                <a:lnTo>
                  <a:pt x="229717" y="704468"/>
                </a:lnTo>
              </a:path>
            </a:pathLst>
          </a:custGeom>
          <a:ln w="24384">
            <a:solidFill>
              <a:srgbClr val="4774A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79135" y="4331208"/>
            <a:ext cx="1853564" cy="321945"/>
          </a:xfrm>
          <a:custGeom>
            <a:avLst/>
            <a:gdLst/>
            <a:ahLst/>
            <a:cxnLst/>
            <a:rect l="l" t="t" r="r" b="b"/>
            <a:pathLst>
              <a:path w="1853565" h="321945">
                <a:moveTo>
                  <a:pt x="0" y="0"/>
                </a:moveTo>
                <a:lnTo>
                  <a:pt x="0" y="160794"/>
                </a:lnTo>
                <a:lnTo>
                  <a:pt x="1853044" y="160794"/>
                </a:lnTo>
                <a:lnTo>
                  <a:pt x="1853044" y="321602"/>
                </a:lnTo>
              </a:path>
            </a:pathLst>
          </a:custGeom>
          <a:ln w="24384">
            <a:solidFill>
              <a:srgbClr val="4774A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666488" y="5416296"/>
            <a:ext cx="229870" cy="704850"/>
          </a:xfrm>
          <a:custGeom>
            <a:avLst/>
            <a:gdLst/>
            <a:ahLst/>
            <a:cxnLst/>
            <a:rect l="l" t="t" r="r" b="b"/>
            <a:pathLst>
              <a:path w="229870" h="704850">
                <a:moveTo>
                  <a:pt x="0" y="0"/>
                </a:moveTo>
                <a:lnTo>
                  <a:pt x="0" y="704468"/>
                </a:lnTo>
                <a:lnTo>
                  <a:pt x="229717" y="704468"/>
                </a:lnTo>
              </a:path>
            </a:pathLst>
          </a:custGeom>
          <a:ln w="24384">
            <a:solidFill>
              <a:srgbClr val="4774A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279135" y="4331208"/>
            <a:ext cx="0" cy="321945"/>
          </a:xfrm>
          <a:custGeom>
            <a:avLst/>
            <a:gdLst/>
            <a:ahLst/>
            <a:cxnLst/>
            <a:rect l="l" t="t" r="r" b="b"/>
            <a:pathLst>
              <a:path w="0" h="321945">
                <a:moveTo>
                  <a:pt x="0" y="0"/>
                </a:moveTo>
                <a:lnTo>
                  <a:pt x="0" y="321602"/>
                </a:lnTo>
              </a:path>
            </a:pathLst>
          </a:custGeom>
          <a:ln w="24384">
            <a:solidFill>
              <a:srgbClr val="4774A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25950" y="4331208"/>
            <a:ext cx="1853564" cy="321945"/>
          </a:xfrm>
          <a:custGeom>
            <a:avLst/>
            <a:gdLst/>
            <a:ahLst/>
            <a:cxnLst/>
            <a:rect l="l" t="t" r="r" b="b"/>
            <a:pathLst>
              <a:path w="1853564" h="321945">
                <a:moveTo>
                  <a:pt x="1853044" y="0"/>
                </a:moveTo>
                <a:lnTo>
                  <a:pt x="1853044" y="160794"/>
                </a:lnTo>
                <a:lnTo>
                  <a:pt x="0" y="160794"/>
                </a:lnTo>
                <a:lnTo>
                  <a:pt x="0" y="321602"/>
                </a:lnTo>
              </a:path>
            </a:pathLst>
          </a:custGeom>
          <a:ln w="24384">
            <a:solidFill>
              <a:srgbClr val="4774A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352544" y="2154935"/>
            <a:ext cx="927100" cy="1409065"/>
          </a:xfrm>
          <a:custGeom>
            <a:avLst/>
            <a:gdLst/>
            <a:ahLst/>
            <a:cxnLst/>
            <a:rect l="l" t="t" r="r" b="b"/>
            <a:pathLst>
              <a:path w="927100" h="1409064">
                <a:moveTo>
                  <a:pt x="0" y="0"/>
                </a:moveTo>
                <a:lnTo>
                  <a:pt x="0" y="1248117"/>
                </a:lnTo>
                <a:lnTo>
                  <a:pt x="926515" y="1248117"/>
                </a:lnTo>
                <a:lnTo>
                  <a:pt x="926515" y="1408925"/>
                </a:lnTo>
              </a:path>
            </a:pathLst>
          </a:custGeom>
          <a:ln w="24384">
            <a:solidFill>
              <a:srgbClr val="3D669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52544" y="2154935"/>
            <a:ext cx="1518285" cy="359410"/>
          </a:xfrm>
          <a:custGeom>
            <a:avLst/>
            <a:gdLst/>
            <a:ahLst/>
            <a:cxnLst/>
            <a:rect l="l" t="t" r="r" b="b"/>
            <a:pathLst>
              <a:path w="1518285" h="359410">
                <a:moveTo>
                  <a:pt x="0" y="0"/>
                </a:moveTo>
                <a:lnTo>
                  <a:pt x="0" y="198170"/>
                </a:lnTo>
                <a:lnTo>
                  <a:pt x="1517992" y="198170"/>
                </a:lnTo>
                <a:lnTo>
                  <a:pt x="1517992" y="358965"/>
                </a:lnTo>
              </a:path>
            </a:pathLst>
          </a:custGeom>
          <a:ln w="24384">
            <a:solidFill>
              <a:srgbClr val="3D669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508504" y="1389888"/>
            <a:ext cx="3688079" cy="765175"/>
          </a:xfrm>
          <a:custGeom>
            <a:avLst/>
            <a:gdLst/>
            <a:ahLst/>
            <a:cxnLst/>
            <a:rect l="l" t="t" r="r" b="b"/>
            <a:pathLst>
              <a:path w="3688079" h="765175">
                <a:moveTo>
                  <a:pt x="0" y="0"/>
                </a:moveTo>
                <a:lnTo>
                  <a:pt x="3688079" y="0"/>
                </a:lnTo>
                <a:lnTo>
                  <a:pt x="3688079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508504" y="1389888"/>
            <a:ext cx="3688079" cy="765175"/>
          </a:xfrm>
          <a:custGeom>
            <a:avLst/>
            <a:gdLst/>
            <a:ahLst/>
            <a:cxnLst/>
            <a:rect l="l" t="t" r="r" b="b"/>
            <a:pathLst>
              <a:path w="3688079" h="765175">
                <a:moveTo>
                  <a:pt x="0" y="0"/>
                </a:moveTo>
                <a:lnTo>
                  <a:pt x="3688079" y="0"/>
                </a:lnTo>
                <a:lnTo>
                  <a:pt x="3688079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ln w="2438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508504" y="1594839"/>
            <a:ext cx="368807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39115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Use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empathizing</a:t>
            </a:r>
            <a:r>
              <a:rPr dirty="0" sz="1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techniques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105400" y="2514600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05400" y="2514600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ln w="2438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105400" y="2513377"/>
            <a:ext cx="1530350" cy="71882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64769" marR="54610" indent="-635">
              <a:lnSpc>
                <a:spcPct val="91900"/>
              </a:lnSpc>
              <a:spcBef>
                <a:spcPts val="260"/>
              </a:spcBef>
            </a:pPr>
            <a:r>
              <a:rPr dirty="0" sz="1600" spc="-30">
                <a:solidFill>
                  <a:srgbClr val="FFFFFF"/>
                </a:solidFill>
                <a:latin typeface="Calibri"/>
                <a:cs typeface="Calibri"/>
              </a:rPr>
              <a:t>Treat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others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as  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would 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like 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to 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Calibri"/>
                <a:cs typeface="Calibri"/>
              </a:rPr>
              <a:t>treated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233671" y="3563111"/>
            <a:ext cx="2094230" cy="768350"/>
          </a:xfrm>
          <a:custGeom>
            <a:avLst/>
            <a:gdLst/>
            <a:ahLst/>
            <a:cxnLst/>
            <a:rect l="l" t="t" r="r" b="b"/>
            <a:pathLst>
              <a:path w="2094229" h="768350">
                <a:moveTo>
                  <a:pt x="0" y="0"/>
                </a:moveTo>
                <a:lnTo>
                  <a:pt x="2093976" y="0"/>
                </a:lnTo>
                <a:lnTo>
                  <a:pt x="2093976" y="768096"/>
                </a:lnTo>
                <a:lnTo>
                  <a:pt x="0" y="768096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233671" y="3563111"/>
            <a:ext cx="2094230" cy="768350"/>
          </a:xfrm>
          <a:custGeom>
            <a:avLst/>
            <a:gdLst/>
            <a:ahLst/>
            <a:cxnLst/>
            <a:rect l="l" t="t" r="r" b="b"/>
            <a:pathLst>
              <a:path w="2094229" h="768350">
                <a:moveTo>
                  <a:pt x="0" y="0"/>
                </a:moveTo>
                <a:lnTo>
                  <a:pt x="2093976" y="0"/>
                </a:lnTo>
                <a:lnTo>
                  <a:pt x="2093976" y="768096"/>
                </a:lnTo>
                <a:lnTo>
                  <a:pt x="0" y="768096"/>
                </a:lnTo>
                <a:lnTo>
                  <a:pt x="0" y="0"/>
                </a:lnTo>
                <a:close/>
              </a:path>
            </a:pathLst>
          </a:custGeom>
          <a:ln w="2438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212335" y="3563333"/>
            <a:ext cx="2135505" cy="71882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just" marL="212725" marR="207645" indent="5715">
              <a:lnSpc>
                <a:spcPct val="91900"/>
              </a:lnSpc>
              <a:spcBef>
                <a:spcPts val="260"/>
              </a:spcBef>
            </a:pP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Summarize what</a:t>
            </a:r>
            <a:r>
              <a:rPr dirty="0" sz="1600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speaker 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says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underlying</a:t>
            </a:r>
            <a:r>
              <a:rPr dirty="0" sz="16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feelings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660904" y="4651247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5" y="0"/>
                </a:lnTo>
                <a:lnTo>
                  <a:pt x="1530095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660904" y="4651247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5" y="0"/>
                </a:lnTo>
                <a:lnTo>
                  <a:pt x="1530095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ln w="2438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660904" y="4650657"/>
            <a:ext cx="1551940" cy="71882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144145" marR="158750">
              <a:lnSpc>
                <a:spcPct val="91900"/>
              </a:lnSpc>
              <a:spcBef>
                <a:spcPts val="260"/>
              </a:spcBef>
            </a:pP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Paraphrase</a:t>
            </a:r>
            <a:r>
              <a:rPr dirty="0" sz="16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the  reason 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complaint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514088" y="4651247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514088" y="4651247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ln w="2438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4514088" y="4762258"/>
            <a:ext cx="1530350" cy="495934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448309" marR="203835" indent="-234950">
              <a:lnSpc>
                <a:spcPts val="1780"/>
              </a:lnSpc>
              <a:spcBef>
                <a:spcPts val="280"/>
              </a:spcBef>
            </a:pP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600" spc="5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feelings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98135" y="5739384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98135" y="5739384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ln w="2438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4898135" y="5737979"/>
            <a:ext cx="1530350" cy="71882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14604" marR="9525" indent="1905">
              <a:lnSpc>
                <a:spcPct val="91900"/>
              </a:lnSpc>
              <a:spcBef>
                <a:spcPts val="260"/>
              </a:spcBef>
            </a:pP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For example, say  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“You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must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dirty="0" sz="16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very 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upset about</a:t>
            </a:r>
            <a:r>
              <a:rPr dirty="0" sz="16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Calibri"/>
                <a:cs typeface="Calibri"/>
              </a:rPr>
              <a:t>this.”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367271" y="4651247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367271" y="4651247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ln w="2438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347459" y="4650657"/>
            <a:ext cx="1550035" cy="71882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224154" marR="195580" indent="-1905">
              <a:lnSpc>
                <a:spcPct val="91900"/>
              </a:lnSpc>
              <a:spcBef>
                <a:spcPts val="260"/>
              </a:spcBef>
            </a:pP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Ignore the  </a:t>
            </a: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excessive</a:t>
            </a:r>
            <a:r>
              <a:rPr dirty="0" sz="1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erroneous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751319" y="5739384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751319" y="5739384"/>
            <a:ext cx="1530350" cy="765175"/>
          </a:xfrm>
          <a:custGeom>
            <a:avLst/>
            <a:gdLst/>
            <a:ahLst/>
            <a:cxnLst/>
            <a:rect l="l" t="t" r="r" b="b"/>
            <a:pathLst>
              <a:path w="1530350" h="765175">
                <a:moveTo>
                  <a:pt x="0" y="0"/>
                </a:moveTo>
                <a:lnTo>
                  <a:pt x="1530096" y="0"/>
                </a:lnTo>
                <a:lnTo>
                  <a:pt x="15300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ln w="2438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6751319" y="5961181"/>
            <a:ext cx="153035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99695">
              <a:lnSpc>
                <a:spcPct val="100000"/>
              </a:lnSpc>
              <a:spcBef>
                <a:spcPts val="105"/>
              </a:spcBef>
            </a:pP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Example:</a:t>
            </a:r>
            <a:r>
              <a:rPr dirty="0" sz="16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insults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057400" y="2438400"/>
            <a:ext cx="1682750" cy="765175"/>
          </a:xfrm>
          <a:custGeom>
            <a:avLst/>
            <a:gdLst/>
            <a:ahLst/>
            <a:cxnLst/>
            <a:rect l="l" t="t" r="r" b="b"/>
            <a:pathLst>
              <a:path w="1682750" h="765175">
                <a:moveTo>
                  <a:pt x="0" y="0"/>
                </a:moveTo>
                <a:lnTo>
                  <a:pt x="1682496" y="0"/>
                </a:lnTo>
                <a:lnTo>
                  <a:pt x="16824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057400" y="2438400"/>
            <a:ext cx="1682750" cy="765175"/>
          </a:xfrm>
          <a:custGeom>
            <a:avLst/>
            <a:gdLst/>
            <a:ahLst/>
            <a:cxnLst/>
            <a:rect l="l" t="t" r="r" b="b"/>
            <a:pathLst>
              <a:path w="1682750" h="765175">
                <a:moveTo>
                  <a:pt x="0" y="0"/>
                </a:moveTo>
                <a:lnTo>
                  <a:pt x="1682496" y="0"/>
                </a:lnTo>
                <a:lnTo>
                  <a:pt x="1682496" y="765048"/>
                </a:lnTo>
                <a:lnTo>
                  <a:pt x="0" y="765048"/>
                </a:lnTo>
                <a:lnTo>
                  <a:pt x="0" y="0"/>
                </a:lnTo>
                <a:close/>
              </a:path>
            </a:pathLst>
          </a:custGeom>
          <a:ln w="2438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2057400" y="2548780"/>
            <a:ext cx="1682750" cy="495934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704850" marR="30480" indent="-668020">
              <a:lnSpc>
                <a:spcPts val="1780"/>
              </a:lnSpc>
              <a:spcBef>
                <a:spcPts val="280"/>
              </a:spcBef>
            </a:pPr>
            <a:r>
              <a:rPr dirty="0" sz="1600" spc="-15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dirty="0" sz="16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6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libri"/>
                <a:cs typeface="Calibri"/>
              </a:rPr>
              <a:t>sympathetic  </a:t>
            </a:r>
            <a:r>
              <a:rPr dirty="0" sz="1600" spc="-5">
                <a:solidFill>
                  <a:srgbClr val="FFFFFF"/>
                </a:solidFill>
                <a:latin typeface="Calibri"/>
                <a:cs typeface="Calibri"/>
              </a:rPr>
              <a:t>ear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42" name="object 4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6304" y="6260591"/>
            <a:ext cx="911351" cy="794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05255" y="6324600"/>
            <a:ext cx="966215" cy="664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1952" y="723390"/>
            <a:ext cx="60210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"/>
              <a:t>How </a:t>
            </a:r>
            <a:r>
              <a:rPr dirty="0" sz="3600" spc="-20"/>
              <a:t>to </a:t>
            </a:r>
            <a:r>
              <a:rPr dirty="0" sz="3600" spc="-5"/>
              <a:t>Respond </a:t>
            </a:r>
            <a:r>
              <a:rPr dirty="0" sz="3600" spc="-20"/>
              <a:t>to</a:t>
            </a:r>
            <a:r>
              <a:rPr dirty="0" sz="3600" spc="-195"/>
              <a:t> </a:t>
            </a:r>
            <a:r>
              <a:rPr dirty="0" sz="3600" spc="-5"/>
              <a:t>Complaints</a:t>
            </a:r>
            <a:endParaRPr sz="3600"/>
          </a:p>
        </p:txBody>
      </p:sp>
      <p:sp>
        <p:nvSpPr>
          <p:cNvPr id="5" name="object 5"/>
          <p:cNvSpPr/>
          <p:nvPr/>
        </p:nvSpPr>
        <p:spPr>
          <a:xfrm>
            <a:off x="1121663" y="2130551"/>
            <a:ext cx="3745991" cy="28254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79594" y="1739263"/>
            <a:ext cx="4149725" cy="425132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algn="just" marL="356870" marR="29209" indent="-344170">
              <a:lnSpc>
                <a:spcPts val="2590"/>
              </a:lnSpc>
              <a:spcBef>
                <a:spcPts val="425"/>
              </a:spcBef>
              <a:buChar char="•"/>
              <a:tabLst>
                <a:tab pos="357505" algn="l"/>
              </a:tabLst>
            </a:pPr>
            <a:r>
              <a:rPr dirty="0" sz="2400" spc="-5">
                <a:solidFill>
                  <a:srgbClr val="3C3C3C"/>
                </a:solidFill>
                <a:latin typeface="Arial"/>
                <a:cs typeface="Arial"/>
              </a:rPr>
              <a:t>Find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solutions to</a:t>
            </a:r>
            <a:r>
              <a:rPr dirty="0" sz="2400" spc="-18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complaints 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while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on the phone </a:t>
            </a:r>
            <a:r>
              <a:rPr dirty="0" sz="2400" spc="-10">
                <a:solidFill>
                  <a:srgbClr val="3C3C3C"/>
                </a:solidFill>
                <a:latin typeface="Arial"/>
                <a:cs typeface="Arial"/>
              </a:rPr>
              <a:t>with </a:t>
            </a:r>
            <a:r>
              <a:rPr dirty="0" sz="2400">
                <a:solidFill>
                  <a:srgbClr val="3C3C3C"/>
                </a:solidFill>
                <a:latin typeface="Arial"/>
                <a:cs typeface="Arial"/>
              </a:rPr>
              <a:t>the  </a:t>
            </a:r>
            <a:r>
              <a:rPr dirty="0" sz="2400" spc="-15">
                <a:solidFill>
                  <a:srgbClr val="3C3C3C"/>
                </a:solidFill>
                <a:latin typeface="Arial"/>
                <a:cs typeface="Arial"/>
              </a:rPr>
              <a:t>customer.</a:t>
            </a:r>
            <a:endParaRPr sz="2400">
              <a:latin typeface="Arial"/>
              <a:cs typeface="Arial"/>
            </a:endParaRPr>
          </a:p>
          <a:p>
            <a:pPr lvl="1" marL="755650" marR="5080" indent="-285750">
              <a:lnSpc>
                <a:spcPts val="2180"/>
              </a:lnSpc>
              <a:spcBef>
                <a:spcPts val="115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Don’t talk about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what </a:t>
            </a:r>
            <a:r>
              <a:rPr dirty="0" sz="2000" spc="-10" b="1">
                <a:solidFill>
                  <a:srgbClr val="3C3C3C"/>
                </a:solidFill>
                <a:latin typeface="Arial"/>
                <a:cs typeface="Arial"/>
              </a:rPr>
              <a:t>can’t </a:t>
            </a:r>
            <a:r>
              <a:rPr dirty="0" sz="2000" spc="-5" b="1">
                <a:solidFill>
                  <a:srgbClr val="3C3C3C"/>
                </a:solidFill>
                <a:latin typeface="Arial"/>
                <a:cs typeface="Arial"/>
              </a:rPr>
              <a:t>be  done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,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but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what </a:t>
            </a:r>
            <a:r>
              <a:rPr dirty="0" sz="2000" spc="-10" b="1">
                <a:solidFill>
                  <a:srgbClr val="3C3C3C"/>
                </a:solidFill>
                <a:latin typeface="Arial"/>
                <a:cs typeface="Arial"/>
              </a:rPr>
              <a:t>can </a:t>
            </a:r>
            <a:r>
              <a:rPr dirty="0" sz="2000" spc="-5" b="1">
                <a:solidFill>
                  <a:srgbClr val="3C3C3C"/>
                </a:solidFill>
                <a:latin typeface="Arial"/>
                <a:cs typeface="Arial"/>
              </a:rPr>
              <a:t>be</a:t>
            </a:r>
            <a:r>
              <a:rPr dirty="0" sz="2000" spc="-80" b="1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5" b="1">
                <a:solidFill>
                  <a:srgbClr val="3C3C3C"/>
                </a:solidFill>
                <a:latin typeface="Arial"/>
                <a:cs typeface="Arial"/>
              </a:rPr>
              <a:t>done.</a:t>
            </a:r>
            <a:endParaRPr sz="2000">
              <a:latin typeface="Arial"/>
              <a:cs typeface="Arial"/>
            </a:endParaRPr>
          </a:p>
          <a:p>
            <a:pPr lvl="1" marL="756285" indent="-286385">
              <a:lnSpc>
                <a:spcPct val="100000"/>
              </a:lnSpc>
              <a:spcBef>
                <a:spcPts val="78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If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possible, offer</a:t>
            </a:r>
            <a:r>
              <a:rPr dirty="0" sz="2000" spc="-15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alternatives.</a:t>
            </a:r>
            <a:endParaRPr sz="2000">
              <a:latin typeface="Arial"/>
              <a:cs typeface="Arial"/>
            </a:endParaRPr>
          </a:p>
          <a:p>
            <a:pPr lvl="1" marL="756285" marR="78740" indent="-286385">
              <a:lnSpc>
                <a:spcPct val="91500"/>
              </a:lnSpc>
              <a:spcBef>
                <a:spcPts val="1095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If something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has gone</a:t>
            </a:r>
            <a:r>
              <a:rPr dirty="0" sz="2000" spc="-114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5">
                <a:solidFill>
                  <a:srgbClr val="3C3C3C"/>
                </a:solidFill>
                <a:latin typeface="Arial"/>
                <a:cs typeface="Arial"/>
              </a:rPr>
              <a:t>wrong, 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don’t argue about the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problem, act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to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rectify</a:t>
            </a:r>
            <a:r>
              <a:rPr dirty="0" sz="2000" spc="-19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it.</a:t>
            </a:r>
            <a:endParaRPr sz="2000">
              <a:latin typeface="Arial"/>
              <a:cs typeface="Arial"/>
            </a:endParaRPr>
          </a:p>
          <a:p>
            <a:pPr marL="756285" marR="137795">
              <a:lnSpc>
                <a:spcPct val="91600"/>
              </a:lnSpc>
              <a:spcBef>
                <a:spcPts val="5"/>
              </a:spcBef>
            </a:pP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Demonstrate to the</a:t>
            </a:r>
            <a:r>
              <a:rPr dirty="0" sz="2000" spc="-114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customer 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concern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about them and the  desire to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correct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the situation  as </a:t>
            </a:r>
            <a:r>
              <a:rPr dirty="0" sz="2000" spc="-5">
                <a:solidFill>
                  <a:srgbClr val="3C3C3C"/>
                </a:solidFill>
                <a:latin typeface="Arial"/>
                <a:cs typeface="Arial"/>
              </a:rPr>
              <a:t>quickly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as</a:t>
            </a:r>
            <a:r>
              <a:rPr dirty="0" sz="2000" spc="-75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3C3C3C"/>
                </a:solidFill>
                <a:latin typeface="Arial"/>
                <a:cs typeface="Arial"/>
              </a:rPr>
              <a:t>possible.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86784" y="6269735"/>
            <a:ext cx="859535" cy="874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5"/>
              <a:t>QMS Quick Learning</a:t>
            </a:r>
            <a:r>
              <a:rPr dirty="0" spc="-105"/>
              <a:t> </a:t>
            </a:r>
            <a:r>
              <a:rPr dirty="0" spc="-10"/>
              <a:t>Activity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2090"/>
              </a:lnSpc>
            </a:pPr>
            <a:fld id="{81D60167-4931-47E6-BA6A-407CBD079E47}" type="slidenum">
              <a:rPr dirty="0" spc="-5"/>
              <a:t>2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59858C4-714F-45C6-8984-4F7B6FC9BD36}"/>
</file>

<file path=customXml/itemProps2.xml><?xml version="1.0" encoding="utf-8"?>
<ds:datastoreItem xmlns:ds="http://schemas.openxmlformats.org/officeDocument/2006/customXml" ds:itemID="{7F7159AC-EAB0-4E7E-9229-10343111FDAD}"/>
</file>

<file path=customXml/itemProps3.xml><?xml version="1.0" encoding="utf-8"?>
<ds:datastoreItem xmlns:ds="http://schemas.openxmlformats.org/officeDocument/2006/customXml" ds:itemID="{FBC22F0C-EF7A-484E-A54E-4728BE8759E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Quality Management System Customer Service and Complaints 2017</dc:title>
  <dc:creator>joshua.rowland</dc:creator>
  <dcterms:created xsi:type="dcterms:W3CDTF">2019-11-07T14:34:55Z</dcterms:created>
  <dcterms:modified xsi:type="dcterms:W3CDTF">2019-11-07T14:34:55Z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2019-11-07T00:00:00Z</vt:filetime>
  </property>
  <property fmtid="{D5CDD505-2E9C-101B-9397-08002B2CF9AE}" pid="5" name="ContentTypeId">
    <vt:lpwstr>0x010100E23A49D5CB2C7542997766C405C38DF7</vt:lpwstr>
  </property>
</Properties>
</file>