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24"/>
  </p:notesMasterIdLst>
  <p:sldIdLst>
    <p:sldId id="331" r:id="rId5"/>
    <p:sldId id="368" r:id="rId6"/>
    <p:sldId id="367" r:id="rId7"/>
    <p:sldId id="334" r:id="rId8"/>
    <p:sldId id="348" r:id="rId9"/>
    <p:sldId id="350" r:id="rId10"/>
    <p:sldId id="349" r:id="rId11"/>
    <p:sldId id="340" r:id="rId12"/>
    <p:sldId id="359" r:id="rId13"/>
    <p:sldId id="361" r:id="rId14"/>
    <p:sldId id="362" r:id="rId15"/>
    <p:sldId id="346" r:id="rId16"/>
    <p:sldId id="364" r:id="rId17"/>
    <p:sldId id="341" r:id="rId18"/>
    <p:sldId id="339" r:id="rId19"/>
    <p:sldId id="353" r:id="rId20"/>
    <p:sldId id="366" r:id="rId21"/>
    <p:sldId id="363" r:id="rId22"/>
    <p:sldId id="365" r:id="rId23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UTUREAU Fabrice" initials="CF" lastIdx="5" clrIdx="0">
    <p:extLst>
      <p:ext uri="{19B8F6BF-5375-455C-9EA6-DF929625EA0E}">
        <p15:presenceInfo xmlns:p15="http://schemas.microsoft.com/office/powerpoint/2012/main" userId="S-1-5-21-1482476501-1993962763-1801674531-2679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26"/>
    <a:srgbClr val="00AC8C"/>
    <a:srgbClr val="5770BE"/>
    <a:srgbClr val="FF99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47" autoAdjust="0"/>
    <p:restoredTop sz="94424" autoAdjust="0"/>
  </p:normalViewPr>
  <p:slideViewPr>
    <p:cSldViewPr showGuides="1">
      <p:cViewPr varScale="1">
        <p:scale>
          <a:sx n="93" d="100"/>
          <a:sy n="93" d="100"/>
        </p:scale>
        <p:origin x="810" y="78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25/10/2023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6258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5731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6750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9087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8973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5449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svg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 smtClean="0"/>
              <a:t>Intitulé de l’entité/service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540000" y="360000"/>
            <a:ext cx="2700000" cy="2700000"/>
          </a:xfrm>
          <a:prstGeom prst="rect">
            <a:avLst/>
          </a:prstGeom>
        </p:spPr>
      </p:pic>
      <p:grpSp>
        <p:nvGrpSpPr>
          <p:cNvPr id="31" name="Graphique 2">
            <a:extLst>
              <a:ext uri="{FF2B5EF4-FFF2-40B4-BE49-F238E27FC236}">
                <a16:creationId xmlns:a16="http://schemas.microsoft.com/office/drawing/2014/main" id="{10004D11-C945-49C8-983E-B782061614B3}"/>
              </a:ext>
            </a:extLst>
          </p:cNvPr>
          <p:cNvGrpSpPr/>
          <p:nvPr userDrawn="1"/>
        </p:nvGrpSpPr>
        <p:grpSpPr>
          <a:xfrm>
            <a:off x="6307711" y="900346"/>
            <a:ext cx="2098461" cy="1465603"/>
            <a:chOff x="2471737" y="1104900"/>
            <a:chExt cx="4200493" cy="2933699"/>
          </a:xfrm>
        </p:grpSpPr>
        <p:grpSp>
          <p:nvGrpSpPr>
            <p:cNvPr id="32" name="Graphique 2">
              <a:extLst>
                <a:ext uri="{FF2B5EF4-FFF2-40B4-BE49-F238E27FC236}">
                  <a16:creationId xmlns:a16="http://schemas.microsoft.com/office/drawing/2014/main" id="{0F07A15A-7176-4CD7-B5A9-480C34DD8C94}"/>
                </a:ext>
              </a:extLst>
            </p:cNvPr>
            <p:cNvGrpSpPr/>
            <p:nvPr/>
          </p:nvGrpSpPr>
          <p:grpSpPr>
            <a:xfrm>
              <a:off x="2471737" y="3195351"/>
              <a:ext cx="4200493" cy="843248"/>
              <a:chOff x="2471737" y="3195351"/>
              <a:chExt cx="4200493" cy="843248"/>
            </a:xfrm>
            <a:solidFill>
              <a:srgbClr val="000000"/>
            </a:solidFill>
          </p:grpSpPr>
          <p:sp>
            <p:nvSpPr>
              <p:cNvPr id="38" name="Forme libre : forme 37">
                <a:extLst>
                  <a:ext uri="{FF2B5EF4-FFF2-40B4-BE49-F238E27FC236}">
                    <a16:creationId xmlns:a16="http://schemas.microsoft.com/office/drawing/2014/main" id="{949D3900-D7F8-4D56-85D0-B454E179D10A}"/>
                  </a:ext>
                </a:extLst>
              </p:cNvPr>
              <p:cNvSpPr/>
              <p:nvPr/>
            </p:nvSpPr>
            <p:spPr>
              <a:xfrm>
                <a:off x="3415855" y="3211258"/>
                <a:ext cx="749807" cy="821340"/>
              </a:xfrm>
              <a:custGeom>
                <a:avLst/>
                <a:gdLst>
                  <a:gd name="connsiteX0" fmla="*/ 444913 w 749807"/>
                  <a:gd name="connsiteY0" fmla="*/ 0 h 821340"/>
                  <a:gd name="connsiteX1" fmla="*/ 159258 w 749807"/>
                  <a:gd name="connsiteY1" fmla="*/ 114300 h 821340"/>
                  <a:gd name="connsiteX2" fmla="*/ 159258 w 749807"/>
                  <a:gd name="connsiteY2" fmla="*/ 0 h 821340"/>
                  <a:gd name="connsiteX3" fmla="*/ 0 w 749807"/>
                  <a:gd name="connsiteY3" fmla="*/ 0 h 821340"/>
                  <a:gd name="connsiteX4" fmla="*/ 0 w 749807"/>
                  <a:gd name="connsiteY4" fmla="*/ 821341 h 821340"/>
                  <a:gd name="connsiteX5" fmla="*/ 159258 w 749807"/>
                  <a:gd name="connsiteY5" fmla="*/ 821341 h 821340"/>
                  <a:gd name="connsiteX6" fmla="*/ 159258 w 749807"/>
                  <a:gd name="connsiteY6" fmla="*/ 321945 h 821340"/>
                  <a:gd name="connsiteX7" fmla="*/ 416147 w 749807"/>
                  <a:gd name="connsiteY7" fmla="*/ 131254 h 821340"/>
                  <a:gd name="connsiteX8" fmla="*/ 589978 w 749807"/>
                  <a:gd name="connsiteY8" fmla="*/ 276701 h 821340"/>
                  <a:gd name="connsiteX9" fmla="*/ 590550 w 749807"/>
                  <a:gd name="connsiteY9" fmla="*/ 276701 h 821340"/>
                  <a:gd name="connsiteX10" fmla="*/ 590550 w 749807"/>
                  <a:gd name="connsiteY10" fmla="*/ 821245 h 821340"/>
                  <a:gd name="connsiteX11" fmla="*/ 749808 w 749807"/>
                  <a:gd name="connsiteY11" fmla="*/ 821245 h 821340"/>
                  <a:gd name="connsiteX12" fmla="*/ 749808 w 749807"/>
                  <a:gd name="connsiteY12" fmla="*/ 276796 h 821340"/>
                  <a:gd name="connsiteX13" fmla="*/ 444913 w 749807"/>
                  <a:gd name="connsiteY13" fmla="*/ 0 h 821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49807" h="821340">
                    <a:moveTo>
                      <a:pt x="444913" y="0"/>
                    </a:moveTo>
                    <a:cubicBezTo>
                      <a:pt x="248126" y="0"/>
                      <a:pt x="160972" y="112109"/>
                      <a:pt x="159258" y="114300"/>
                    </a:cubicBezTo>
                    <a:lnTo>
                      <a:pt x="159258" y="0"/>
                    </a:lnTo>
                    <a:lnTo>
                      <a:pt x="0" y="0"/>
                    </a:lnTo>
                    <a:lnTo>
                      <a:pt x="0" y="821341"/>
                    </a:lnTo>
                    <a:lnTo>
                      <a:pt x="159258" y="821341"/>
                    </a:lnTo>
                    <a:lnTo>
                      <a:pt x="159258" y="321945"/>
                    </a:lnTo>
                    <a:cubicBezTo>
                      <a:pt x="162687" y="201263"/>
                      <a:pt x="314420" y="131254"/>
                      <a:pt x="416147" y="131254"/>
                    </a:cubicBezTo>
                    <a:cubicBezTo>
                      <a:pt x="492157" y="131254"/>
                      <a:pt x="589978" y="183261"/>
                      <a:pt x="589978" y="276701"/>
                    </a:cubicBezTo>
                    <a:lnTo>
                      <a:pt x="590550" y="276701"/>
                    </a:lnTo>
                    <a:lnTo>
                      <a:pt x="590550" y="821245"/>
                    </a:lnTo>
                    <a:lnTo>
                      <a:pt x="749808" y="821245"/>
                    </a:lnTo>
                    <a:lnTo>
                      <a:pt x="749808" y="276796"/>
                    </a:lnTo>
                    <a:cubicBezTo>
                      <a:pt x="749713" y="92107"/>
                      <a:pt x="612743" y="0"/>
                      <a:pt x="4449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39" name="Forme libre : forme 38">
                <a:extLst>
                  <a:ext uri="{FF2B5EF4-FFF2-40B4-BE49-F238E27FC236}">
                    <a16:creationId xmlns:a16="http://schemas.microsoft.com/office/drawing/2014/main" id="{B2E288C7-1D2D-48B8-8CAB-54C3A2D98E18}"/>
                  </a:ext>
                </a:extLst>
              </p:cNvPr>
              <p:cNvSpPr/>
              <p:nvPr/>
            </p:nvSpPr>
            <p:spPr>
              <a:xfrm>
                <a:off x="6005059" y="3199161"/>
                <a:ext cx="667170" cy="837247"/>
              </a:xfrm>
              <a:custGeom>
                <a:avLst/>
                <a:gdLst>
                  <a:gd name="connsiteX0" fmla="*/ 413552 w 667170"/>
                  <a:gd name="connsiteY0" fmla="*/ 346234 h 837247"/>
                  <a:gd name="connsiteX1" fmla="*/ 413552 w 667170"/>
                  <a:gd name="connsiteY1" fmla="*/ 346043 h 837247"/>
                  <a:gd name="connsiteX2" fmla="*/ 270391 w 667170"/>
                  <a:gd name="connsiteY2" fmla="*/ 346043 h 837247"/>
                  <a:gd name="connsiteX3" fmla="*/ 151614 w 667170"/>
                  <a:gd name="connsiteY3" fmla="*/ 241649 h 837247"/>
                  <a:gd name="connsiteX4" fmla="*/ 323255 w 667170"/>
                  <a:gd name="connsiteY4" fmla="*/ 139256 h 837247"/>
                  <a:gd name="connsiteX5" fmla="*/ 571952 w 667170"/>
                  <a:gd name="connsiteY5" fmla="*/ 184309 h 837247"/>
                  <a:gd name="connsiteX6" fmla="*/ 626531 w 667170"/>
                  <a:gd name="connsiteY6" fmla="*/ 55912 h 837247"/>
                  <a:gd name="connsiteX7" fmla="*/ 339161 w 667170"/>
                  <a:gd name="connsiteY7" fmla="*/ 0 h 837247"/>
                  <a:gd name="connsiteX8" fmla="*/ 357 w 667170"/>
                  <a:gd name="connsiteY8" fmla="*/ 243650 h 837247"/>
                  <a:gd name="connsiteX9" fmla="*/ 253627 w 667170"/>
                  <a:gd name="connsiteY9" fmla="*/ 491204 h 837247"/>
                  <a:gd name="connsiteX10" fmla="*/ 253627 w 667170"/>
                  <a:gd name="connsiteY10" fmla="*/ 491395 h 837247"/>
                  <a:gd name="connsiteX11" fmla="*/ 396788 w 667170"/>
                  <a:gd name="connsiteY11" fmla="*/ 491395 h 837247"/>
                  <a:gd name="connsiteX12" fmla="*/ 515564 w 667170"/>
                  <a:gd name="connsiteY12" fmla="*/ 595694 h 837247"/>
                  <a:gd name="connsiteX13" fmla="*/ 343924 w 667170"/>
                  <a:gd name="connsiteY13" fmla="*/ 698087 h 837247"/>
                  <a:gd name="connsiteX14" fmla="*/ 68080 w 667170"/>
                  <a:gd name="connsiteY14" fmla="*/ 640842 h 837247"/>
                  <a:gd name="connsiteX15" fmla="*/ 13978 w 667170"/>
                  <a:gd name="connsiteY15" fmla="*/ 768572 h 837247"/>
                  <a:gd name="connsiteX16" fmla="*/ 328017 w 667170"/>
                  <a:gd name="connsiteY16" fmla="*/ 837247 h 837247"/>
                  <a:gd name="connsiteX17" fmla="*/ 666821 w 667170"/>
                  <a:gd name="connsiteY17" fmla="*/ 593598 h 837247"/>
                  <a:gd name="connsiteX18" fmla="*/ 413552 w 667170"/>
                  <a:gd name="connsiteY18" fmla="*/ 346234 h 837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67170" h="837247">
                    <a:moveTo>
                      <a:pt x="413552" y="346234"/>
                    </a:moveTo>
                    <a:lnTo>
                      <a:pt x="413552" y="346043"/>
                    </a:lnTo>
                    <a:lnTo>
                      <a:pt x="270391" y="346043"/>
                    </a:lnTo>
                    <a:cubicBezTo>
                      <a:pt x="190857" y="346043"/>
                      <a:pt x="148376" y="315373"/>
                      <a:pt x="151614" y="241649"/>
                    </a:cubicBezTo>
                    <a:cubicBezTo>
                      <a:pt x="154948" y="163830"/>
                      <a:pt x="239720" y="139256"/>
                      <a:pt x="323255" y="139256"/>
                    </a:cubicBezTo>
                    <a:cubicBezTo>
                      <a:pt x="442317" y="139256"/>
                      <a:pt x="530233" y="167545"/>
                      <a:pt x="571952" y="184309"/>
                    </a:cubicBezTo>
                    <a:lnTo>
                      <a:pt x="626531" y="55912"/>
                    </a:lnTo>
                    <a:cubicBezTo>
                      <a:pt x="580716" y="36004"/>
                      <a:pt x="478608" y="0"/>
                      <a:pt x="339161" y="0"/>
                    </a:cubicBezTo>
                    <a:cubicBezTo>
                      <a:pt x="199906" y="0"/>
                      <a:pt x="8549" y="55245"/>
                      <a:pt x="357" y="243650"/>
                    </a:cubicBezTo>
                    <a:cubicBezTo>
                      <a:pt x="-7644" y="427196"/>
                      <a:pt x="120086" y="488252"/>
                      <a:pt x="253627" y="491204"/>
                    </a:cubicBezTo>
                    <a:lnTo>
                      <a:pt x="253627" y="491395"/>
                    </a:lnTo>
                    <a:lnTo>
                      <a:pt x="396788" y="491395"/>
                    </a:lnTo>
                    <a:cubicBezTo>
                      <a:pt x="476321" y="491395"/>
                      <a:pt x="518803" y="522065"/>
                      <a:pt x="515564" y="595694"/>
                    </a:cubicBezTo>
                    <a:cubicBezTo>
                      <a:pt x="512231" y="673513"/>
                      <a:pt x="427458" y="698087"/>
                      <a:pt x="343924" y="698087"/>
                    </a:cubicBezTo>
                    <a:cubicBezTo>
                      <a:pt x="174855" y="698087"/>
                      <a:pt x="68080" y="640842"/>
                      <a:pt x="68080" y="640842"/>
                    </a:cubicBezTo>
                    <a:lnTo>
                      <a:pt x="13978" y="768572"/>
                    </a:lnTo>
                    <a:cubicBezTo>
                      <a:pt x="13978" y="768572"/>
                      <a:pt x="135612" y="837247"/>
                      <a:pt x="328017" y="837247"/>
                    </a:cubicBezTo>
                    <a:cubicBezTo>
                      <a:pt x="467177" y="837247"/>
                      <a:pt x="658630" y="782003"/>
                      <a:pt x="666821" y="593598"/>
                    </a:cubicBezTo>
                    <a:cubicBezTo>
                      <a:pt x="674727" y="410337"/>
                      <a:pt x="547092" y="349282"/>
                      <a:pt x="413552" y="34623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" name="Forme libre : forme 39">
                <a:extLst>
                  <a:ext uri="{FF2B5EF4-FFF2-40B4-BE49-F238E27FC236}">
                    <a16:creationId xmlns:a16="http://schemas.microsoft.com/office/drawing/2014/main" id="{76A858B7-2B35-492B-93FE-13CDA69D5732}"/>
                  </a:ext>
                </a:extLst>
              </p:cNvPr>
              <p:cNvSpPr/>
              <p:nvPr/>
            </p:nvSpPr>
            <p:spPr>
              <a:xfrm>
                <a:off x="5090064" y="3195351"/>
                <a:ext cx="793527" cy="843248"/>
              </a:xfrm>
              <a:custGeom>
                <a:avLst/>
                <a:gdLst>
                  <a:gd name="connsiteX0" fmla="*/ 403765 w 793527"/>
                  <a:gd name="connsiteY0" fmla="*/ 0 h 843248"/>
                  <a:gd name="connsiteX1" fmla="*/ 0 w 793527"/>
                  <a:gd name="connsiteY1" fmla="*/ 429578 h 843248"/>
                  <a:gd name="connsiteX2" fmla="*/ 440722 w 793527"/>
                  <a:gd name="connsiteY2" fmla="*/ 843248 h 843248"/>
                  <a:gd name="connsiteX3" fmla="*/ 753808 w 793527"/>
                  <a:gd name="connsiteY3" fmla="*/ 774573 h 843248"/>
                  <a:gd name="connsiteX4" fmla="*/ 695134 w 793527"/>
                  <a:gd name="connsiteY4" fmla="*/ 652081 h 843248"/>
                  <a:gd name="connsiteX5" fmla="*/ 435769 w 793527"/>
                  <a:gd name="connsiteY5" fmla="*/ 703040 h 843248"/>
                  <a:gd name="connsiteX6" fmla="*/ 165163 w 793527"/>
                  <a:gd name="connsiteY6" fmla="*/ 491204 h 843248"/>
                  <a:gd name="connsiteX7" fmla="*/ 632460 w 793527"/>
                  <a:gd name="connsiteY7" fmla="*/ 491204 h 843248"/>
                  <a:gd name="connsiteX8" fmla="*/ 793528 w 793527"/>
                  <a:gd name="connsiteY8" fmla="*/ 491204 h 843248"/>
                  <a:gd name="connsiteX9" fmla="*/ 793528 w 793527"/>
                  <a:gd name="connsiteY9" fmla="*/ 419671 h 843248"/>
                  <a:gd name="connsiteX10" fmla="*/ 403765 w 793527"/>
                  <a:gd name="connsiteY10" fmla="*/ 0 h 843248"/>
                  <a:gd name="connsiteX11" fmla="*/ 167068 w 793527"/>
                  <a:gd name="connsiteY11" fmla="*/ 359950 h 843248"/>
                  <a:gd name="connsiteX12" fmla="*/ 409670 w 793527"/>
                  <a:gd name="connsiteY12" fmla="*/ 135255 h 843248"/>
                  <a:gd name="connsiteX13" fmla="*/ 630460 w 793527"/>
                  <a:gd name="connsiteY13" fmla="*/ 359950 h 843248"/>
                  <a:gd name="connsiteX14" fmla="*/ 167068 w 793527"/>
                  <a:gd name="connsiteY14" fmla="*/ 359950 h 843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93527" h="843248">
                    <a:moveTo>
                      <a:pt x="403765" y="0"/>
                    </a:moveTo>
                    <a:cubicBezTo>
                      <a:pt x="173069" y="0"/>
                      <a:pt x="0" y="133255"/>
                      <a:pt x="0" y="429578"/>
                    </a:cubicBezTo>
                    <a:cubicBezTo>
                      <a:pt x="0" y="725900"/>
                      <a:pt x="218218" y="843248"/>
                      <a:pt x="440722" y="843248"/>
                    </a:cubicBezTo>
                    <a:cubicBezTo>
                      <a:pt x="645985" y="843248"/>
                      <a:pt x="753808" y="774573"/>
                      <a:pt x="753808" y="774573"/>
                    </a:cubicBezTo>
                    <a:lnTo>
                      <a:pt x="695134" y="652081"/>
                    </a:lnTo>
                    <a:cubicBezTo>
                      <a:pt x="695134" y="652081"/>
                      <a:pt x="615601" y="703040"/>
                      <a:pt x="435769" y="703040"/>
                    </a:cubicBezTo>
                    <a:cubicBezTo>
                      <a:pt x="314039" y="703040"/>
                      <a:pt x="183070" y="666274"/>
                      <a:pt x="165163" y="491204"/>
                    </a:cubicBezTo>
                    <a:lnTo>
                      <a:pt x="632460" y="491204"/>
                    </a:lnTo>
                    <a:lnTo>
                      <a:pt x="793528" y="491204"/>
                    </a:lnTo>
                    <a:lnTo>
                      <a:pt x="793528" y="419671"/>
                    </a:lnTo>
                    <a:cubicBezTo>
                      <a:pt x="793528" y="149162"/>
                      <a:pt x="668274" y="0"/>
                      <a:pt x="403765" y="0"/>
                    </a:cubicBezTo>
                    <a:close/>
                    <a:moveTo>
                      <a:pt x="167068" y="359950"/>
                    </a:moveTo>
                    <a:cubicBezTo>
                      <a:pt x="184975" y="186880"/>
                      <a:pt x="274415" y="135255"/>
                      <a:pt x="409670" y="135255"/>
                    </a:cubicBezTo>
                    <a:cubicBezTo>
                      <a:pt x="554831" y="135255"/>
                      <a:pt x="620458" y="204883"/>
                      <a:pt x="630460" y="359950"/>
                    </a:cubicBezTo>
                    <a:lnTo>
                      <a:pt x="167068" y="35995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B0037969-7F97-43E4-BF0F-633CD09A18C9}"/>
                  </a:ext>
                </a:extLst>
              </p:cNvPr>
              <p:cNvSpPr/>
              <p:nvPr/>
            </p:nvSpPr>
            <p:spPr>
              <a:xfrm>
                <a:off x="4311705" y="3199161"/>
                <a:ext cx="667170" cy="837247"/>
              </a:xfrm>
              <a:custGeom>
                <a:avLst/>
                <a:gdLst>
                  <a:gd name="connsiteX0" fmla="*/ 413552 w 667170"/>
                  <a:gd name="connsiteY0" fmla="*/ 346234 h 837247"/>
                  <a:gd name="connsiteX1" fmla="*/ 413552 w 667170"/>
                  <a:gd name="connsiteY1" fmla="*/ 346043 h 837247"/>
                  <a:gd name="connsiteX2" fmla="*/ 270391 w 667170"/>
                  <a:gd name="connsiteY2" fmla="*/ 346043 h 837247"/>
                  <a:gd name="connsiteX3" fmla="*/ 151614 w 667170"/>
                  <a:gd name="connsiteY3" fmla="*/ 241649 h 837247"/>
                  <a:gd name="connsiteX4" fmla="*/ 323255 w 667170"/>
                  <a:gd name="connsiteY4" fmla="*/ 139256 h 837247"/>
                  <a:gd name="connsiteX5" fmla="*/ 571952 w 667170"/>
                  <a:gd name="connsiteY5" fmla="*/ 184309 h 837247"/>
                  <a:gd name="connsiteX6" fmla="*/ 626531 w 667170"/>
                  <a:gd name="connsiteY6" fmla="*/ 55912 h 837247"/>
                  <a:gd name="connsiteX7" fmla="*/ 339161 w 667170"/>
                  <a:gd name="connsiteY7" fmla="*/ 0 h 837247"/>
                  <a:gd name="connsiteX8" fmla="*/ 357 w 667170"/>
                  <a:gd name="connsiteY8" fmla="*/ 243650 h 837247"/>
                  <a:gd name="connsiteX9" fmla="*/ 253627 w 667170"/>
                  <a:gd name="connsiteY9" fmla="*/ 491204 h 837247"/>
                  <a:gd name="connsiteX10" fmla="*/ 253627 w 667170"/>
                  <a:gd name="connsiteY10" fmla="*/ 491395 h 837247"/>
                  <a:gd name="connsiteX11" fmla="*/ 396788 w 667170"/>
                  <a:gd name="connsiteY11" fmla="*/ 491395 h 837247"/>
                  <a:gd name="connsiteX12" fmla="*/ 515564 w 667170"/>
                  <a:gd name="connsiteY12" fmla="*/ 595694 h 837247"/>
                  <a:gd name="connsiteX13" fmla="*/ 343924 w 667170"/>
                  <a:gd name="connsiteY13" fmla="*/ 698087 h 837247"/>
                  <a:gd name="connsiteX14" fmla="*/ 68080 w 667170"/>
                  <a:gd name="connsiteY14" fmla="*/ 640842 h 837247"/>
                  <a:gd name="connsiteX15" fmla="*/ 13978 w 667170"/>
                  <a:gd name="connsiteY15" fmla="*/ 768572 h 837247"/>
                  <a:gd name="connsiteX16" fmla="*/ 328017 w 667170"/>
                  <a:gd name="connsiteY16" fmla="*/ 837247 h 837247"/>
                  <a:gd name="connsiteX17" fmla="*/ 666821 w 667170"/>
                  <a:gd name="connsiteY17" fmla="*/ 593598 h 837247"/>
                  <a:gd name="connsiteX18" fmla="*/ 413552 w 667170"/>
                  <a:gd name="connsiteY18" fmla="*/ 346234 h 837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67170" h="837247">
                    <a:moveTo>
                      <a:pt x="413552" y="346234"/>
                    </a:moveTo>
                    <a:lnTo>
                      <a:pt x="413552" y="346043"/>
                    </a:lnTo>
                    <a:lnTo>
                      <a:pt x="270391" y="346043"/>
                    </a:lnTo>
                    <a:cubicBezTo>
                      <a:pt x="190857" y="346043"/>
                      <a:pt x="148376" y="315373"/>
                      <a:pt x="151614" y="241649"/>
                    </a:cubicBezTo>
                    <a:cubicBezTo>
                      <a:pt x="154948" y="163830"/>
                      <a:pt x="239720" y="139256"/>
                      <a:pt x="323255" y="139256"/>
                    </a:cubicBezTo>
                    <a:cubicBezTo>
                      <a:pt x="442317" y="139256"/>
                      <a:pt x="530233" y="167545"/>
                      <a:pt x="571952" y="184309"/>
                    </a:cubicBezTo>
                    <a:lnTo>
                      <a:pt x="626531" y="55912"/>
                    </a:lnTo>
                    <a:cubicBezTo>
                      <a:pt x="580715" y="36004"/>
                      <a:pt x="478607" y="0"/>
                      <a:pt x="339161" y="0"/>
                    </a:cubicBezTo>
                    <a:cubicBezTo>
                      <a:pt x="199906" y="0"/>
                      <a:pt x="8549" y="55245"/>
                      <a:pt x="357" y="243650"/>
                    </a:cubicBezTo>
                    <a:cubicBezTo>
                      <a:pt x="-7644" y="427196"/>
                      <a:pt x="120086" y="488252"/>
                      <a:pt x="253627" y="491204"/>
                    </a:cubicBezTo>
                    <a:lnTo>
                      <a:pt x="253627" y="491395"/>
                    </a:lnTo>
                    <a:lnTo>
                      <a:pt x="396788" y="491395"/>
                    </a:lnTo>
                    <a:cubicBezTo>
                      <a:pt x="476321" y="491395"/>
                      <a:pt x="518803" y="522065"/>
                      <a:pt x="515564" y="595694"/>
                    </a:cubicBezTo>
                    <a:cubicBezTo>
                      <a:pt x="512231" y="673513"/>
                      <a:pt x="427458" y="698087"/>
                      <a:pt x="343924" y="698087"/>
                    </a:cubicBezTo>
                    <a:cubicBezTo>
                      <a:pt x="174855" y="698087"/>
                      <a:pt x="68080" y="640842"/>
                      <a:pt x="68080" y="640842"/>
                    </a:cubicBezTo>
                    <a:lnTo>
                      <a:pt x="13978" y="768572"/>
                    </a:lnTo>
                    <a:cubicBezTo>
                      <a:pt x="13978" y="768572"/>
                      <a:pt x="135612" y="837247"/>
                      <a:pt x="328017" y="837247"/>
                    </a:cubicBezTo>
                    <a:cubicBezTo>
                      <a:pt x="467273" y="837247"/>
                      <a:pt x="658630" y="782003"/>
                      <a:pt x="666821" y="593598"/>
                    </a:cubicBezTo>
                    <a:cubicBezTo>
                      <a:pt x="674727" y="410337"/>
                      <a:pt x="547092" y="349282"/>
                      <a:pt x="413552" y="34623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975669A5-E85C-4CB1-B3F4-8C1AC2E786FF}"/>
                  </a:ext>
                </a:extLst>
              </p:cNvPr>
              <p:cNvSpPr/>
              <p:nvPr/>
            </p:nvSpPr>
            <p:spPr>
              <a:xfrm>
                <a:off x="2471737" y="3201066"/>
                <a:ext cx="761618" cy="833246"/>
              </a:xfrm>
              <a:custGeom>
                <a:avLst/>
                <a:gdLst>
                  <a:gd name="connsiteX0" fmla="*/ 378714 w 761618"/>
                  <a:gd name="connsiteY0" fmla="*/ 0 h 833246"/>
                  <a:gd name="connsiteX1" fmla="*/ 66485 w 761618"/>
                  <a:gd name="connsiteY1" fmla="*/ 51244 h 833246"/>
                  <a:gd name="connsiteX2" fmla="*/ 129445 w 761618"/>
                  <a:gd name="connsiteY2" fmla="*/ 179546 h 833246"/>
                  <a:gd name="connsiteX3" fmla="*/ 396716 w 761618"/>
                  <a:gd name="connsiteY3" fmla="*/ 139255 h 833246"/>
                  <a:gd name="connsiteX4" fmla="*/ 602552 w 761618"/>
                  <a:gd name="connsiteY4" fmla="*/ 288798 h 833246"/>
                  <a:gd name="connsiteX5" fmla="*/ 602552 w 761618"/>
                  <a:gd name="connsiteY5" fmla="*/ 338233 h 833246"/>
                  <a:gd name="connsiteX6" fmla="*/ 288322 w 761618"/>
                  <a:gd name="connsiteY6" fmla="*/ 338233 h 833246"/>
                  <a:gd name="connsiteX7" fmla="*/ 0 w 761618"/>
                  <a:gd name="connsiteY7" fmla="*/ 584645 h 833246"/>
                  <a:gd name="connsiteX8" fmla="*/ 310991 w 761618"/>
                  <a:gd name="connsiteY8" fmla="*/ 833247 h 833246"/>
                  <a:gd name="connsiteX9" fmla="*/ 602552 w 761618"/>
                  <a:gd name="connsiteY9" fmla="*/ 718756 h 833246"/>
                  <a:gd name="connsiteX10" fmla="*/ 602552 w 761618"/>
                  <a:gd name="connsiteY10" fmla="*/ 833247 h 833246"/>
                  <a:gd name="connsiteX11" fmla="*/ 761619 w 761618"/>
                  <a:gd name="connsiteY11" fmla="*/ 833247 h 833246"/>
                  <a:gd name="connsiteX12" fmla="*/ 761619 w 761618"/>
                  <a:gd name="connsiteY12" fmla="*/ 243554 h 833246"/>
                  <a:gd name="connsiteX13" fmla="*/ 378714 w 761618"/>
                  <a:gd name="connsiteY13" fmla="*/ 0 h 833246"/>
                  <a:gd name="connsiteX14" fmla="*/ 602552 w 761618"/>
                  <a:gd name="connsiteY14" fmla="*/ 507206 h 833246"/>
                  <a:gd name="connsiteX15" fmla="*/ 340328 w 761618"/>
                  <a:gd name="connsiteY15" fmla="*/ 701992 h 833246"/>
                  <a:gd name="connsiteX16" fmla="*/ 163068 w 761618"/>
                  <a:gd name="connsiteY16" fmla="*/ 582644 h 833246"/>
                  <a:gd name="connsiteX17" fmla="*/ 298323 w 761618"/>
                  <a:gd name="connsiteY17" fmla="*/ 463296 h 833246"/>
                  <a:gd name="connsiteX18" fmla="*/ 602647 w 761618"/>
                  <a:gd name="connsiteY18" fmla="*/ 463296 h 833246"/>
                  <a:gd name="connsiteX19" fmla="*/ 602647 w 761618"/>
                  <a:gd name="connsiteY19" fmla="*/ 507206 h 833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61618" h="833246">
                    <a:moveTo>
                      <a:pt x="378714" y="0"/>
                    </a:moveTo>
                    <a:cubicBezTo>
                      <a:pt x="232886" y="0"/>
                      <a:pt x="123063" y="30861"/>
                      <a:pt x="66485" y="51244"/>
                    </a:cubicBezTo>
                    <a:lnTo>
                      <a:pt x="129445" y="179546"/>
                    </a:lnTo>
                    <a:cubicBezTo>
                      <a:pt x="180880" y="162687"/>
                      <a:pt x="274320" y="139255"/>
                      <a:pt x="396716" y="139255"/>
                    </a:cubicBezTo>
                    <a:cubicBezTo>
                      <a:pt x="491204" y="139255"/>
                      <a:pt x="602552" y="164973"/>
                      <a:pt x="602552" y="288798"/>
                    </a:cubicBezTo>
                    <a:cubicBezTo>
                      <a:pt x="602552" y="288798"/>
                      <a:pt x="602361" y="334042"/>
                      <a:pt x="602552" y="338233"/>
                    </a:cubicBezTo>
                    <a:lnTo>
                      <a:pt x="288322" y="338233"/>
                    </a:lnTo>
                    <a:cubicBezTo>
                      <a:pt x="129254" y="338042"/>
                      <a:pt x="0" y="393763"/>
                      <a:pt x="0" y="584645"/>
                    </a:cubicBezTo>
                    <a:cubicBezTo>
                      <a:pt x="0" y="755332"/>
                      <a:pt x="139732" y="833247"/>
                      <a:pt x="310991" y="833247"/>
                    </a:cubicBezTo>
                    <a:cubicBezTo>
                      <a:pt x="513779" y="833247"/>
                      <a:pt x="602552" y="718756"/>
                      <a:pt x="602552" y="718756"/>
                    </a:cubicBezTo>
                    <a:lnTo>
                      <a:pt x="602552" y="833247"/>
                    </a:lnTo>
                    <a:lnTo>
                      <a:pt x="761619" y="833247"/>
                    </a:lnTo>
                    <a:lnTo>
                      <a:pt x="761619" y="243554"/>
                    </a:lnTo>
                    <a:cubicBezTo>
                      <a:pt x="752475" y="55150"/>
                      <a:pt x="536067" y="0"/>
                      <a:pt x="378714" y="0"/>
                    </a:cubicBezTo>
                    <a:close/>
                    <a:moveTo>
                      <a:pt x="602552" y="507206"/>
                    </a:moveTo>
                    <a:cubicBezTo>
                      <a:pt x="602552" y="630364"/>
                      <a:pt x="445294" y="701992"/>
                      <a:pt x="340328" y="701992"/>
                    </a:cubicBezTo>
                    <a:cubicBezTo>
                      <a:pt x="262795" y="701992"/>
                      <a:pt x="163068" y="676084"/>
                      <a:pt x="163068" y="582644"/>
                    </a:cubicBezTo>
                    <a:cubicBezTo>
                      <a:pt x="163068" y="489204"/>
                      <a:pt x="216789" y="463296"/>
                      <a:pt x="298323" y="463296"/>
                    </a:cubicBezTo>
                    <a:lnTo>
                      <a:pt x="602647" y="463296"/>
                    </a:lnTo>
                    <a:lnTo>
                      <a:pt x="602647" y="50720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</p:grp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F730388A-112A-40BB-9F3C-4258AF356B06}"/>
                </a:ext>
              </a:extLst>
            </p:cNvPr>
            <p:cNvSpPr/>
            <p:nvPr/>
          </p:nvSpPr>
          <p:spPr>
            <a:xfrm>
              <a:off x="4142993" y="1104900"/>
              <a:ext cx="859916" cy="433102"/>
            </a:xfrm>
            <a:custGeom>
              <a:avLst/>
              <a:gdLst>
                <a:gd name="connsiteX0" fmla="*/ 859917 w 859916"/>
                <a:gd name="connsiteY0" fmla="*/ 124968 h 433102"/>
                <a:gd name="connsiteX1" fmla="*/ 431387 w 859916"/>
                <a:gd name="connsiteY1" fmla="*/ 0 h 433102"/>
                <a:gd name="connsiteX2" fmla="*/ 0 w 859916"/>
                <a:gd name="connsiteY2" fmla="*/ 118967 h 433102"/>
                <a:gd name="connsiteX3" fmla="*/ 430435 w 859916"/>
                <a:gd name="connsiteY3" fmla="*/ 433102 h 433102"/>
                <a:gd name="connsiteX4" fmla="*/ 859917 w 859916"/>
                <a:gd name="connsiteY4" fmla="*/ 124968 h 433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9916" h="433102">
                  <a:moveTo>
                    <a:pt x="859917" y="124968"/>
                  </a:moveTo>
                  <a:cubicBezTo>
                    <a:pt x="742759" y="49720"/>
                    <a:pt x="588645" y="0"/>
                    <a:pt x="431387" y="0"/>
                  </a:cubicBezTo>
                  <a:cubicBezTo>
                    <a:pt x="285274" y="0"/>
                    <a:pt x="134779" y="35719"/>
                    <a:pt x="0" y="118967"/>
                  </a:cubicBezTo>
                  <a:cubicBezTo>
                    <a:pt x="0" y="118967"/>
                    <a:pt x="183642" y="432530"/>
                    <a:pt x="430435" y="433102"/>
                  </a:cubicBezTo>
                  <a:cubicBezTo>
                    <a:pt x="677132" y="433673"/>
                    <a:pt x="859917" y="124968"/>
                    <a:pt x="859917" y="124968"/>
                  </a:cubicBezTo>
                  <a:close/>
                </a:path>
              </a:pathLst>
            </a:custGeom>
            <a:solidFill>
              <a:srgbClr val="FFE8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F85FA027-B161-4060-9DA3-4EF7F3CB1C0F}"/>
                </a:ext>
              </a:extLst>
            </p:cNvPr>
            <p:cNvSpPr/>
            <p:nvPr/>
          </p:nvSpPr>
          <p:spPr>
            <a:xfrm>
              <a:off x="3749374" y="1300924"/>
              <a:ext cx="466844" cy="817244"/>
            </a:xfrm>
            <a:custGeom>
              <a:avLst/>
              <a:gdLst>
                <a:gd name="connsiteX0" fmla="*/ 287416 w 466844"/>
                <a:gd name="connsiteY0" fmla="*/ 0 h 817244"/>
                <a:gd name="connsiteX1" fmla="*/ 40051 w 466844"/>
                <a:gd name="connsiteY1" fmla="*/ 371570 h 817244"/>
                <a:gd name="connsiteX2" fmla="*/ 24145 w 466844"/>
                <a:gd name="connsiteY2" fmla="*/ 817245 h 817244"/>
                <a:gd name="connsiteX3" fmla="*/ 451722 w 466844"/>
                <a:gd name="connsiteY3" fmla="*/ 506444 h 817244"/>
                <a:gd name="connsiteX4" fmla="*/ 287416 w 466844"/>
                <a:gd name="connsiteY4" fmla="*/ 0 h 817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844" h="817244">
                  <a:moveTo>
                    <a:pt x="287416" y="0"/>
                  </a:moveTo>
                  <a:cubicBezTo>
                    <a:pt x="175021" y="94488"/>
                    <a:pt x="88915" y="222123"/>
                    <a:pt x="40051" y="371570"/>
                  </a:cubicBezTo>
                  <a:cubicBezTo>
                    <a:pt x="-8907" y="521018"/>
                    <a:pt x="-11479" y="669322"/>
                    <a:pt x="24145" y="817245"/>
                  </a:cubicBezTo>
                  <a:cubicBezTo>
                    <a:pt x="24145" y="817245"/>
                    <a:pt x="374855" y="740855"/>
                    <a:pt x="451722" y="506444"/>
                  </a:cubicBezTo>
                  <a:cubicBezTo>
                    <a:pt x="528589" y="272034"/>
                    <a:pt x="287416" y="0"/>
                    <a:pt x="287416" y="0"/>
                  </a:cubicBezTo>
                  <a:close/>
                </a:path>
              </a:pathLst>
            </a:custGeom>
            <a:solidFill>
              <a:srgbClr val="FF99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C06AE73A-E3E4-47F2-978F-5B63B84C397E}"/>
                </a:ext>
              </a:extLst>
            </p:cNvPr>
            <p:cNvSpPr/>
            <p:nvPr/>
          </p:nvSpPr>
          <p:spPr>
            <a:xfrm>
              <a:off x="3810094" y="2167431"/>
              <a:ext cx="695999" cy="571005"/>
            </a:xfrm>
            <a:custGeom>
              <a:avLst/>
              <a:gdLst>
                <a:gd name="connsiteX0" fmla="*/ 0 w 695999"/>
                <a:gd name="connsiteY0" fmla="*/ 63418 h 571005"/>
                <a:gd name="connsiteX1" fmla="*/ 274034 w 695999"/>
                <a:gd name="connsiteY1" fmla="*/ 414986 h 571005"/>
                <a:gd name="connsiteX2" fmla="*/ 693611 w 695999"/>
                <a:gd name="connsiteY2" fmla="*/ 571006 h 571005"/>
                <a:gd name="connsiteX3" fmla="*/ 529400 w 695999"/>
                <a:gd name="connsiteY3" fmla="*/ 65133 h 571005"/>
                <a:gd name="connsiteX4" fmla="*/ 0 w 695999"/>
                <a:gd name="connsiteY4" fmla="*/ 63418 h 57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5999" h="571005">
                  <a:moveTo>
                    <a:pt x="0" y="63418"/>
                  </a:moveTo>
                  <a:cubicBezTo>
                    <a:pt x="57436" y="202198"/>
                    <a:pt x="148876" y="322022"/>
                    <a:pt x="274034" y="414986"/>
                  </a:cubicBezTo>
                  <a:cubicBezTo>
                    <a:pt x="400241" y="508712"/>
                    <a:pt x="552926" y="561671"/>
                    <a:pt x="693611" y="571006"/>
                  </a:cubicBezTo>
                  <a:cubicBezTo>
                    <a:pt x="693611" y="571006"/>
                    <a:pt x="728758" y="210675"/>
                    <a:pt x="529400" y="65133"/>
                  </a:cubicBezTo>
                  <a:cubicBezTo>
                    <a:pt x="330041" y="-80409"/>
                    <a:pt x="0" y="63418"/>
                    <a:pt x="0" y="63418"/>
                  </a:cubicBezTo>
                  <a:close/>
                </a:path>
              </a:pathLst>
            </a:custGeom>
            <a:solidFill>
              <a:srgbClr val="E100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A7D5343A-A285-436D-A0B7-C43B1A1BBF52}"/>
                </a:ext>
              </a:extLst>
            </p:cNvPr>
            <p:cNvSpPr/>
            <p:nvPr/>
          </p:nvSpPr>
          <p:spPr>
            <a:xfrm>
              <a:off x="4633686" y="2165635"/>
              <a:ext cx="694216" cy="572421"/>
            </a:xfrm>
            <a:custGeom>
              <a:avLst/>
              <a:gdLst>
                <a:gd name="connsiteX0" fmla="*/ 3178 w 694216"/>
                <a:gd name="connsiteY0" fmla="*/ 572422 h 572421"/>
                <a:gd name="connsiteX1" fmla="*/ 420087 w 694216"/>
                <a:gd name="connsiteY1" fmla="*/ 414783 h 572421"/>
                <a:gd name="connsiteX2" fmla="*/ 694217 w 694216"/>
                <a:gd name="connsiteY2" fmla="*/ 61024 h 572421"/>
                <a:gd name="connsiteX3" fmla="*/ 161960 w 694216"/>
                <a:gd name="connsiteY3" fmla="*/ 66930 h 572421"/>
                <a:gd name="connsiteX4" fmla="*/ 3178 w 694216"/>
                <a:gd name="connsiteY4" fmla="*/ 572422 h 572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4216" h="572421">
                  <a:moveTo>
                    <a:pt x="3178" y="572422"/>
                  </a:moveTo>
                  <a:cubicBezTo>
                    <a:pt x="160817" y="556705"/>
                    <a:pt x="292738" y="506985"/>
                    <a:pt x="420087" y="414783"/>
                  </a:cubicBezTo>
                  <a:cubicBezTo>
                    <a:pt x="543341" y="325533"/>
                    <a:pt x="637162" y="199327"/>
                    <a:pt x="694217" y="61024"/>
                  </a:cubicBezTo>
                  <a:cubicBezTo>
                    <a:pt x="694217" y="61024"/>
                    <a:pt x="360080" y="-80136"/>
                    <a:pt x="161960" y="66930"/>
                  </a:cubicBezTo>
                  <a:cubicBezTo>
                    <a:pt x="-36160" y="213996"/>
                    <a:pt x="3178" y="572422"/>
                    <a:pt x="3178" y="572422"/>
                  </a:cubicBezTo>
                  <a:close/>
                </a:path>
              </a:pathLst>
            </a:custGeom>
            <a:solidFill>
              <a:srgbClr val="5770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C731C3A-641D-4BCD-8621-E7256547145E}"/>
                </a:ext>
              </a:extLst>
            </p:cNvPr>
            <p:cNvSpPr/>
            <p:nvPr/>
          </p:nvSpPr>
          <p:spPr>
            <a:xfrm>
              <a:off x="4920405" y="1302353"/>
              <a:ext cx="465742" cy="817435"/>
            </a:xfrm>
            <a:custGeom>
              <a:avLst/>
              <a:gdLst>
                <a:gd name="connsiteX0" fmla="*/ 441883 w 465742"/>
                <a:gd name="connsiteY0" fmla="*/ 817436 h 817435"/>
                <a:gd name="connsiteX1" fmla="*/ 427024 w 465742"/>
                <a:gd name="connsiteY1" fmla="*/ 371189 h 817435"/>
                <a:gd name="connsiteX2" fmla="*/ 180707 w 465742"/>
                <a:gd name="connsiteY2" fmla="*/ 0 h 817435"/>
                <a:gd name="connsiteX3" fmla="*/ 14687 w 465742"/>
                <a:gd name="connsiteY3" fmla="*/ 504158 h 817435"/>
                <a:gd name="connsiteX4" fmla="*/ 441883 w 465742"/>
                <a:gd name="connsiteY4" fmla="*/ 817436 h 81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5742" h="817435">
                  <a:moveTo>
                    <a:pt x="441883" y="817436"/>
                  </a:moveTo>
                  <a:cubicBezTo>
                    <a:pt x="476268" y="675799"/>
                    <a:pt x="475316" y="520827"/>
                    <a:pt x="427024" y="371189"/>
                  </a:cubicBezTo>
                  <a:cubicBezTo>
                    <a:pt x="378732" y="221552"/>
                    <a:pt x="292340" y="97917"/>
                    <a:pt x="180707" y="0"/>
                  </a:cubicBezTo>
                  <a:cubicBezTo>
                    <a:pt x="180707" y="0"/>
                    <a:pt x="-61037" y="269272"/>
                    <a:pt x="14687" y="504158"/>
                  </a:cubicBezTo>
                  <a:cubicBezTo>
                    <a:pt x="90410" y="739045"/>
                    <a:pt x="441883" y="817436"/>
                    <a:pt x="441883" y="817436"/>
                  </a:cubicBezTo>
                  <a:close/>
                </a:path>
              </a:pathLst>
            </a:custGeom>
            <a:solidFill>
              <a:srgbClr val="00AC8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de titre 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44FA19FF-F3CF-4EE4-ADCA-0EC71FA192A8}"/>
              </a:ext>
            </a:extLst>
          </p:cNvPr>
          <p:cNvSpPr/>
          <p:nvPr userDrawn="1"/>
        </p:nvSpPr>
        <p:spPr>
          <a:xfrm>
            <a:off x="-13184" y="738000"/>
            <a:ext cx="9146904" cy="4405500"/>
          </a:xfrm>
          <a:prstGeom prst="rect">
            <a:avLst/>
          </a:prstGeom>
          <a:solidFill>
            <a:srgbClr val="FF9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7" name="Groupe 36"/>
          <p:cNvGrpSpPr/>
          <p:nvPr userDrawn="1"/>
        </p:nvGrpSpPr>
        <p:grpSpPr>
          <a:xfrm>
            <a:off x="2555776" y="1995686"/>
            <a:ext cx="5636124" cy="1221867"/>
            <a:chOff x="4528607" y="2228471"/>
            <a:chExt cx="2978905" cy="645803"/>
          </a:xfrm>
          <a:solidFill>
            <a:srgbClr val="00AC8C"/>
          </a:solidFill>
        </p:grpSpPr>
        <p:sp>
          <p:nvSpPr>
            <p:cNvPr id="38" name="Forme libre : forme 11">
              <a:extLst>
                <a:ext uri="{FF2B5EF4-FFF2-40B4-BE49-F238E27FC236}">
                  <a16:creationId xmlns:a16="http://schemas.microsoft.com/office/drawing/2014/main" id="{99B404BE-FE54-428A-911D-CAC51B52FD2D}"/>
                </a:ext>
              </a:extLst>
            </p:cNvPr>
            <p:cNvSpPr/>
            <p:nvPr/>
          </p:nvSpPr>
          <p:spPr>
            <a:xfrm rot="20377350" flipH="1" flipV="1">
              <a:off x="7129985" y="2228471"/>
              <a:ext cx="377527" cy="645803"/>
            </a:xfrm>
            <a:custGeom>
              <a:avLst/>
              <a:gdLst>
                <a:gd name="connsiteX0" fmla="*/ 724043 w 755433"/>
                <a:gd name="connsiteY0" fmla="*/ 816102 h 1292256"/>
                <a:gd name="connsiteX1" fmla="*/ 25574 w 755433"/>
                <a:gd name="connsiteY1" fmla="*/ 1292257 h 1292256"/>
                <a:gd name="connsiteX2" fmla="*/ 82534 w 755433"/>
                <a:gd name="connsiteY2" fmla="*/ 575977 h 1292256"/>
                <a:gd name="connsiteX3" fmla="*/ 499824 w 755433"/>
                <a:gd name="connsiteY3" fmla="*/ 0 h 1292256"/>
                <a:gd name="connsiteX4" fmla="*/ 724043 w 755433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33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658" y="145161"/>
                    <a:pt x="499824" y="0"/>
                  </a:cubicBezTo>
                  <a:cubicBezTo>
                    <a:pt x="519922" y="24860"/>
                    <a:pt x="858250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11">
              <a:extLst>
                <a:ext uri="{FF2B5EF4-FFF2-40B4-BE49-F238E27FC236}">
                  <a16:creationId xmlns:a16="http://schemas.microsoft.com/office/drawing/2014/main" id="{99B404BE-FE54-428A-911D-CAC51B52FD2D}"/>
                </a:ext>
              </a:extLst>
            </p:cNvPr>
            <p:cNvSpPr/>
            <p:nvPr userDrawn="1"/>
          </p:nvSpPr>
          <p:spPr>
            <a:xfrm rot="1222650" flipV="1">
              <a:off x="4528607" y="2228471"/>
              <a:ext cx="377527" cy="645803"/>
            </a:xfrm>
            <a:custGeom>
              <a:avLst/>
              <a:gdLst>
                <a:gd name="connsiteX0" fmla="*/ 724043 w 755433"/>
                <a:gd name="connsiteY0" fmla="*/ 816102 h 1292256"/>
                <a:gd name="connsiteX1" fmla="*/ 25574 w 755433"/>
                <a:gd name="connsiteY1" fmla="*/ 1292257 h 1292256"/>
                <a:gd name="connsiteX2" fmla="*/ 82534 w 755433"/>
                <a:gd name="connsiteY2" fmla="*/ 575977 h 1292256"/>
                <a:gd name="connsiteX3" fmla="*/ 499824 w 755433"/>
                <a:gd name="connsiteY3" fmla="*/ 0 h 1292256"/>
                <a:gd name="connsiteX4" fmla="*/ 724043 w 755433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33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658" y="145161"/>
                    <a:pt x="499824" y="0"/>
                  </a:cubicBezTo>
                  <a:cubicBezTo>
                    <a:pt x="519922" y="24860"/>
                    <a:pt x="858250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8AE072A-0DE3-445C-991B-1FF54D483686}"/>
              </a:ext>
            </a:extLst>
          </p:cNvPr>
          <p:cNvGrpSpPr/>
          <p:nvPr userDrawn="1"/>
        </p:nvGrpSpPr>
        <p:grpSpPr>
          <a:xfrm>
            <a:off x="8505825" y="180105"/>
            <a:ext cx="271463" cy="376632"/>
            <a:chOff x="2719388" y="0"/>
            <a:chExt cx="3708400" cy="5145088"/>
          </a:xfrm>
          <a:solidFill>
            <a:schemeClr val="bg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96EAAAE4-81CD-4923-9B00-96AA869903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52825" y="4416425"/>
              <a:ext cx="658813" cy="723900"/>
            </a:xfrm>
            <a:custGeom>
              <a:avLst/>
              <a:gdLst>
                <a:gd name="T0" fmla="*/ 258 w 434"/>
                <a:gd name="T1" fmla="*/ 0 h 477"/>
                <a:gd name="T2" fmla="*/ 92 w 434"/>
                <a:gd name="T3" fmla="*/ 67 h 477"/>
                <a:gd name="T4" fmla="*/ 92 w 434"/>
                <a:gd name="T5" fmla="*/ 0 h 477"/>
                <a:gd name="T6" fmla="*/ 0 w 434"/>
                <a:gd name="T7" fmla="*/ 0 h 477"/>
                <a:gd name="T8" fmla="*/ 0 w 434"/>
                <a:gd name="T9" fmla="*/ 477 h 477"/>
                <a:gd name="T10" fmla="*/ 92 w 434"/>
                <a:gd name="T11" fmla="*/ 477 h 477"/>
                <a:gd name="T12" fmla="*/ 92 w 434"/>
                <a:gd name="T13" fmla="*/ 187 h 477"/>
                <a:gd name="T14" fmla="*/ 241 w 434"/>
                <a:gd name="T15" fmla="*/ 76 h 477"/>
                <a:gd name="T16" fmla="*/ 342 w 434"/>
                <a:gd name="T17" fmla="*/ 161 h 477"/>
                <a:gd name="T18" fmla="*/ 342 w 434"/>
                <a:gd name="T19" fmla="*/ 161 h 477"/>
                <a:gd name="T20" fmla="*/ 342 w 434"/>
                <a:gd name="T21" fmla="*/ 477 h 477"/>
                <a:gd name="T22" fmla="*/ 434 w 434"/>
                <a:gd name="T23" fmla="*/ 477 h 477"/>
                <a:gd name="T24" fmla="*/ 434 w 434"/>
                <a:gd name="T25" fmla="*/ 161 h 477"/>
                <a:gd name="T26" fmla="*/ 258 w 434"/>
                <a:gd name="T27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4" h="477">
                  <a:moveTo>
                    <a:pt x="258" y="0"/>
                  </a:moveTo>
                  <a:cubicBezTo>
                    <a:pt x="144" y="0"/>
                    <a:pt x="93" y="65"/>
                    <a:pt x="92" y="67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7"/>
                    <a:pt x="0" y="477"/>
                    <a:pt x="0" y="477"/>
                  </a:cubicBezTo>
                  <a:cubicBezTo>
                    <a:pt x="92" y="477"/>
                    <a:pt x="92" y="477"/>
                    <a:pt x="92" y="477"/>
                  </a:cubicBezTo>
                  <a:cubicBezTo>
                    <a:pt x="92" y="187"/>
                    <a:pt x="92" y="187"/>
                    <a:pt x="92" y="187"/>
                  </a:cubicBezTo>
                  <a:cubicBezTo>
                    <a:pt x="94" y="117"/>
                    <a:pt x="182" y="76"/>
                    <a:pt x="241" y="76"/>
                  </a:cubicBezTo>
                  <a:cubicBezTo>
                    <a:pt x="285" y="76"/>
                    <a:pt x="342" y="107"/>
                    <a:pt x="342" y="161"/>
                  </a:cubicBezTo>
                  <a:cubicBezTo>
                    <a:pt x="342" y="161"/>
                    <a:pt x="342" y="161"/>
                    <a:pt x="342" y="161"/>
                  </a:cubicBezTo>
                  <a:cubicBezTo>
                    <a:pt x="342" y="477"/>
                    <a:pt x="342" y="477"/>
                    <a:pt x="342" y="477"/>
                  </a:cubicBezTo>
                  <a:cubicBezTo>
                    <a:pt x="434" y="477"/>
                    <a:pt x="434" y="477"/>
                    <a:pt x="434" y="477"/>
                  </a:cubicBezTo>
                  <a:cubicBezTo>
                    <a:pt x="434" y="161"/>
                    <a:pt x="434" y="161"/>
                    <a:pt x="434" y="161"/>
                  </a:cubicBezTo>
                  <a:cubicBezTo>
                    <a:pt x="434" y="54"/>
                    <a:pt x="355" y="0"/>
                    <a:pt x="25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0BCD58C1-66D1-49A9-817D-EA1CCE1886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26125" y="4405313"/>
              <a:ext cx="601663" cy="738188"/>
            </a:xfrm>
            <a:custGeom>
              <a:avLst/>
              <a:gdLst>
                <a:gd name="T0" fmla="*/ 245 w 396"/>
                <a:gd name="T1" fmla="*/ 201 h 486"/>
                <a:gd name="T2" fmla="*/ 245 w 396"/>
                <a:gd name="T3" fmla="*/ 201 h 486"/>
                <a:gd name="T4" fmla="*/ 162 w 396"/>
                <a:gd name="T5" fmla="*/ 201 h 486"/>
                <a:gd name="T6" fmla="*/ 93 w 396"/>
                <a:gd name="T7" fmla="*/ 140 h 486"/>
                <a:gd name="T8" fmla="*/ 192 w 396"/>
                <a:gd name="T9" fmla="*/ 81 h 486"/>
                <a:gd name="T10" fmla="*/ 336 w 396"/>
                <a:gd name="T11" fmla="*/ 107 h 486"/>
                <a:gd name="T12" fmla="*/ 368 w 396"/>
                <a:gd name="T13" fmla="*/ 33 h 486"/>
                <a:gd name="T14" fmla="*/ 201 w 396"/>
                <a:gd name="T15" fmla="*/ 0 h 486"/>
                <a:gd name="T16" fmla="*/ 5 w 396"/>
                <a:gd name="T17" fmla="*/ 142 h 486"/>
                <a:gd name="T18" fmla="*/ 152 w 396"/>
                <a:gd name="T19" fmla="*/ 285 h 486"/>
                <a:gd name="T20" fmla="*/ 152 w 396"/>
                <a:gd name="T21" fmla="*/ 285 h 486"/>
                <a:gd name="T22" fmla="*/ 235 w 396"/>
                <a:gd name="T23" fmla="*/ 285 h 486"/>
                <a:gd name="T24" fmla="*/ 304 w 396"/>
                <a:gd name="T25" fmla="*/ 346 h 486"/>
                <a:gd name="T26" fmla="*/ 204 w 396"/>
                <a:gd name="T27" fmla="*/ 405 h 486"/>
                <a:gd name="T28" fmla="*/ 44 w 396"/>
                <a:gd name="T29" fmla="*/ 372 h 486"/>
                <a:gd name="T30" fmla="*/ 13 w 396"/>
                <a:gd name="T31" fmla="*/ 446 h 486"/>
                <a:gd name="T32" fmla="*/ 195 w 396"/>
                <a:gd name="T33" fmla="*/ 486 h 486"/>
                <a:gd name="T34" fmla="*/ 391 w 396"/>
                <a:gd name="T35" fmla="*/ 345 h 486"/>
                <a:gd name="T36" fmla="*/ 245 w 396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6" h="486">
                  <a:moveTo>
                    <a:pt x="245" y="201"/>
                  </a:moveTo>
                  <a:cubicBezTo>
                    <a:pt x="245" y="201"/>
                    <a:pt x="245" y="201"/>
                    <a:pt x="245" y="201"/>
                  </a:cubicBezTo>
                  <a:cubicBezTo>
                    <a:pt x="162" y="201"/>
                    <a:pt x="162" y="201"/>
                    <a:pt x="162" y="201"/>
                  </a:cubicBezTo>
                  <a:cubicBezTo>
                    <a:pt x="115" y="201"/>
                    <a:pt x="91" y="183"/>
                    <a:pt x="93" y="140"/>
                  </a:cubicBezTo>
                  <a:cubicBezTo>
                    <a:pt x="95" y="95"/>
                    <a:pt x="144" y="81"/>
                    <a:pt x="192" y="81"/>
                  </a:cubicBezTo>
                  <a:cubicBezTo>
                    <a:pt x="261" y="81"/>
                    <a:pt x="312" y="98"/>
                    <a:pt x="336" y="107"/>
                  </a:cubicBezTo>
                  <a:cubicBezTo>
                    <a:pt x="368" y="33"/>
                    <a:pt x="368" y="33"/>
                    <a:pt x="368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1" y="0"/>
                    <a:pt x="10" y="32"/>
                    <a:pt x="5" y="142"/>
                  </a:cubicBezTo>
                  <a:cubicBezTo>
                    <a:pt x="0" y="248"/>
                    <a:pt x="74" y="283"/>
                    <a:pt x="152" y="285"/>
                  </a:cubicBezTo>
                  <a:cubicBezTo>
                    <a:pt x="152" y="285"/>
                    <a:pt x="152" y="285"/>
                    <a:pt x="152" y="285"/>
                  </a:cubicBezTo>
                  <a:cubicBezTo>
                    <a:pt x="235" y="285"/>
                    <a:pt x="235" y="285"/>
                    <a:pt x="235" y="285"/>
                  </a:cubicBezTo>
                  <a:cubicBezTo>
                    <a:pt x="281" y="285"/>
                    <a:pt x="306" y="303"/>
                    <a:pt x="304" y="346"/>
                  </a:cubicBezTo>
                  <a:cubicBezTo>
                    <a:pt x="302" y="391"/>
                    <a:pt x="253" y="405"/>
                    <a:pt x="204" y="405"/>
                  </a:cubicBezTo>
                  <a:cubicBezTo>
                    <a:pt x="106" y="405"/>
                    <a:pt x="44" y="372"/>
                    <a:pt x="44" y="372"/>
                  </a:cubicBezTo>
                  <a:cubicBezTo>
                    <a:pt x="13" y="446"/>
                    <a:pt x="13" y="446"/>
                    <a:pt x="13" y="446"/>
                  </a:cubicBezTo>
                  <a:cubicBezTo>
                    <a:pt x="13" y="446"/>
                    <a:pt x="83" y="486"/>
                    <a:pt x="195" y="486"/>
                  </a:cubicBezTo>
                  <a:cubicBezTo>
                    <a:pt x="276" y="486"/>
                    <a:pt x="387" y="454"/>
                    <a:pt x="391" y="345"/>
                  </a:cubicBezTo>
                  <a:cubicBezTo>
                    <a:pt x="396" y="238"/>
                    <a:pt x="322" y="203"/>
                    <a:pt x="245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1AE8DB6E-B1F5-4293-BB50-9FC333A206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026025" y="4402138"/>
              <a:ext cx="700088" cy="742950"/>
            </a:xfrm>
            <a:custGeom>
              <a:avLst/>
              <a:gdLst>
                <a:gd name="T0" fmla="*/ 234 w 460"/>
                <a:gd name="T1" fmla="*/ 0 h 489"/>
                <a:gd name="T2" fmla="*/ 0 w 460"/>
                <a:gd name="T3" fmla="*/ 249 h 489"/>
                <a:gd name="T4" fmla="*/ 256 w 460"/>
                <a:gd name="T5" fmla="*/ 489 h 489"/>
                <a:gd name="T6" fmla="*/ 437 w 460"/>
                <a:gd name="T7" fmla="*/ 449 h 489"/>
                <a:gd name="T8" fmla="*/ 403 w 460"/>
                <a:gd name="T9" fmla="*/ 378 h 489"/>
                <a:gd name="T10" fmla="*/ 253 w 460"/>
                <a:gd name="T11" fmla="*/ 408 h 489"/>
                <a:gd name="T12" fmla="*/ 96 w 460"/>
                <a:gd name="T13" fmla="*/ 285 h 489"/>
                <a:gd name="T14" fmla="*/ 367 w 460"/>
                <a:gd name="T15" fmla="*/ 285 h 489"/>
                <a:gd name="T16" fmla="*/ 460 w 460"/>
                <a:gd name="T17" fmla="*/ 285 h 489"/>
                <a:gd name="T18" fmla="*/ 460 w 460"/>
                <a:gd name="T19" fmla="*/ 243 h 489"/>
                <a:gd name="T20" fmla="*/ 234 w 460"/>
                <a:gd name="T21" fmla="*/ 0 h 489"/>
                <a:gd name="T22" fmla="*/ 97 w 460"/>
                <a:gd name="T23" fmla="*/ 209 h 489"/>
                <a:gd name="T24" fmla="*/ 238 w 460"/>
                <a:gd name="T25" fmla="*/ 79 h 489"/>
                <a:gd name="T26" fmla="*/ 366 w 460"/>
                <a:gd name="T27" fmla="*/ 209 h 489"/>
                <a:gd name="T28" fmla="*/ 97 w 460"/>
                <a:gd name="T29" fmla="*/ 20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0" h="489">
                  <a:moveTo>
                    <a:pt x="234" y="0"/>
                  </a:moveTo>
                  <a:cubicBezTo>
                    <a:pt x="101" y="0"/>
                    <a:pt x="0" y="77"/>
                    <a:pt x="0" y="249"/>
                  </a:cubicBezTo>
                  <a:cubicBezTo>
                    <a:pt x="0" y="421"/>
                    <a:pt x="127" y="489"/>
                    <a:pt x="256" y="489"/>
                  </a:cubicBezTo>
                  <a:cubicBezTo>
                    <a:pt x="375" y="489"/>
                    <a:pt x="437" y="449"/>
                    <a:pt x="437" y="449"/>
                  </a:cubicBezTo>
                  <a:cubicBezTo>
                    <a:pt x="403" y="378"/>
                    <a:pt x="403" y="378"/>
                    <a:pt x="403" y="378"/>
                  </a:cubicBezTo>
                  <a:cubicBezTo>
                    <a:pt x="403" y="378"/>
                    <a:pt x="357" y="408"/>
                    <a:pt x="253" y="408"/>
                  </a:cubicBezTo>
                  <a:cubicBezTo>
                    <a:pt x="182" y="408"/>
                    <a:pt x="106" y="386"/>
                    <a:pt x="96" y="285"/>
                  </a:cubicBezTo>
                  <a:cubicBezTo>
                    <a:pt x="367" y="285"/>
                    <a:pt x="367" y="285"/>
                    <a:pt x="367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0" y="243"/>
                    <a:pt x="460" y="243"/>
                    <a:pt x="460" y="243"/>
                  </a:cubicBezTo>
                  <a:cubicBezTo>
                    <a:pt x="460" y="87"/>
                    <a:pt x="388" y="0"/>
                    <a:pt x="234" y="0"/>
                  </a:cubicBezTo>
                  <a:close/>
                  <a:moveTo>
                    <a:pt x="97" y="209"/>
                  </a:moveTo>
                  <a:cubicBezTo>
                    <a:pt x="108" y="108"/>
                    <a:pt x="159" y="79"/>
                    <a:pt x="238" y="79"/>
                  </a:cubicBezTo>
                  <a:cubicBezTo>
                    <a:pt x="322" y="79"/>
                    <a:pt x="360" y="119"/>
                    <a:pt x="366" y="209"/>
                  </a:cubicBezTo>
                  <a:lnTo>
                    <a:pt x="97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7EC8E473-602C-4ABE-8E74-27DE0B2568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35463" y="4405313"/>
              <a:ext cx="600075" cy="738188"/>
            </a:xfrm>
            <a:custGeom>
              <a:avLst/>
              <a:gdLst>
                <a:gd name="T0" fmla="*/ 244 w 395"/>
                <a:gd name="T1" fmla="*/ 201 h 486"/>
                <a:gd name="T2" fmla="*/ 244 w 395"/>
                <a:gd name="T3" fmla="*/ 201 h 486"/>
                <a:gd name="T4" fmla="*/ 161 w 395"/>
                <a:gd name="T5" fmla="*/ 201 h 486"/>
                <a:gd name="T6" fmla="*/ 92 w 395"/>
                <a:gd name="T7" fmla="*/ 140 h 486"/>
                <a:gd name="T8" fmla="*/ 191 w 395"/>
                <a:gd name="T9" fmla="*/ 81 h 486"/>
                <a:gd name="T10" fmla="*/ 336 w 395"/>
                <a:gd name="T11" fmla="*/ 107 h 486"/>
                <a:gd name="T12" fmla="*/ 367 w 395"/>
                <a:gd name="T13" fmla="*/ 33 h 486"/>
                <a:gd name="T14" fmla="*/ 201 w 395"/>
                <a:gd name="T15" fmla="*/ 0 h 486"/>
                <a:gd name="T16" fmla="*/ 4 w 395"/>
                <a:gd name="T17" fmla="*/ 142 h 486"/>
                <a:gd name="T18" fmla="*/ 151 w 395"/>
                <a:gd name="T19" fmla="*/ 285 h 486"/>
                <a:gd name="T20" fmla="*/ 151 w 395"/>
                <a:gd name="T21" fmla="*/ 285 h 486"/>
                <a:gd name="T22" fmla="*/ 234 w 395"/>
                <a:gd name="T23" fmla="*/ 285 h 486"/>
                <a:gd name="T24" fmla="*/ 303 w 395"/>
                <a:gd name="T25" fmla="*/ 346 h 486"/>
                <a:gd name="T26" fmla="*/ 203 w 395"/>
                <a:gd name="T27" fmla="*/ 405 h 486"/>
                <a:gd name="T28" fmla="*/ 44 w 395"/>
                <a:gd name="T29" fmla="*/ 372 h 486"/>
                <a:gd name="T30" fmla="*/ 12 w 395"/>
                <a:gd name="T31" fmla="*/ 446 h 486"/>
                <a:gd name="T32" fmla="*/ 194 w 395"/>
                <a:gd name="T33" fmla="*/ 486 h 486"/>
                <a:gd name="T34" fmla="*/ 391 w 395"/>
                <a:gd name="T35" fmla="*/ 345 h 486"/>
                <a:gd name="T36" fmla="*/ 244 w 395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5" h="486">
                  <a:moveTo>
                    <a:pt x="244" y="201"/>
                  </a:moveTo>
                  <a:cubicBezTo>
                    <a:pt x="244" y="201"/>
                    <a:pt x="244" y="201"/>
                    <a:pt x="244" y="201"/>
                  </a:cubicBezTo>
                  <a:cubicBezTo>
                    <a:pt x="161" y="201"/>
                    <a:pt x="161" y="201"/>
                    <a:pt x="161" y="201"/>
                  </a:cubicBezTo>
                  <a:cubicBezTo>
                    <a:pt x="115" y="201"/>
                    <a:pt x="90" y="183"/>
                    <a:pt x="92" y="140"/>
                  </a:cubicBezTo>
                  <a:cubicBezTo>
                    <a:pt x="94" y="95"/>
                    <a:pt x="143" y="81"/>
                    <a:pt x="191" y="81"/>
                  </a:cubicBezTo>
                  <a:cubicBezTo>
                    <a:pt x="260" y="81"/>
                    <a:pt x="311" y="98"/>
                    <a:pt x="336" y="107"/>
                  </a:cubicBezTo>
                  <a:cubicBezTo>
                    <a:pt x="367" y="33"/>
                    <a:pt x="367" y="33"/>
                    <a:pt x="367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0" y="0"/>
                    <a:pt x="9" y="32"/>
                    <a:pt x="4" y="142"/>
                  </a:cubicBezTo>
                  <a:cubicBezTo>
                    <a:pt x="0" y="248"/>
                    <a:pt x="74" y="283"/>
                    <a:pt x="151" y="285"/>
                  </a:cubicBezTo>
                  <a:cubicBezTo>
                    <a:pt x="151" y="285"/>
                    <a:pt x="151" y="285"/>
                    <a:pt x="151" y="285"/>
                  </a:cubicBezTo>
                  <a:cubicBezTo>
                    <a:pt x="234" y="285"/>
                    <a:pt x="234" y="285"/>
                    <a:pt x="234" y="285"/>
                  </a:cubicBezTo>
                  <a:cubicBezTo>
                    <a:pt x="280" y="285"/>
                    <a:pt x="305" y="303"/>
                    <a:pt x="303" y="346"/>
                  </a:cubicBezTo>
                  <a:cubicBezTo>
                    <a:pt x="301" y="391"/>
                    <a:pt x="252" y="405"/>
                    <a:pt x="203" y="405"/>
                  </a:cubicBezTo>
                  <a:cubicBezTo>
                    <a:pt x="105" y="405"/>
                    <a:pt x="44" y="372"/>
                    <a:pt x="44" y="372"/>
                  </a:cubicBezTo>
                  <a:cubicBezTo>
                    <a:pt x="12" y="446"/>
                    <a:pt x="12" y="446"/>
                    <a:pt x="12" y="446"/>
                  </a:cubicBezTo>
                  <a:cubicBezTo>
                    <a:pt x="12" y="446"/>
                    <a:pt x="83" y="486"/>
                    <a:pt x="194" y="486"/>
                  </a:cubicBezTo>
                  <a:cubicBezTo>
                    <a:pt x="275" y="486"/>
                    <a:pt x="386" y="454"/>
                    <a:pt x="391" y="345"/>
                  </a:cubicBezTo>
                  <a:cubicBezTo>
                    <a:pt x="395" y="238"/>
                    <a:pt x="321" y="203"/>
                    <a:pt x="244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64FE414C-3DB9-4FE9-B834-0A39C9D48AB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19388" y="4406900"/>
              <a:ext cx="671513" cy="735013"/>
            </a:xfrm>
            <a:custGeom>
              <a:avLst/>
              <a:gdLst>
                <a:gd name="T0" fmla="*/ 220 w 442"/>
                <a:gd name="T1" fmla="*/ 0 h 484"/>
                <a:gd name="T2" fmla="*/ 39 w 442"/>
                <a:gd name="T3" fmla="*/ 30 h 484"/>
                <a:gd name="T4" fmla="*/ 75 w 442"/>
                <a:gd name="T5" fmla="*/ 104 h 484"/>
                <a:gd name="T6" fmla="*/ 230 w 442"/>
                <a:gd name="T7" fmla="*/ 81 h 484"/>
                <a:gd name="T8" fmla="*/ 350 w 442"/>
                <a:gd name="T9" fmla="*/ 168 h 484"/>
                <a:gd name="T10" fmla="*/ 350 w 442"/>
                <a:gd name="T11" fmla="*/ 196 h 484"/>
                <a:gd name="T12" fmla="*/ 168 w 442"/>
                <a:gd name="T13" fmla="*/ 196 h 484"/>
                <a:gd name="T14" fmla="*/ 0 w 442"/>
                <a:gd name="T15" fmla="*/ 339 h 484"/>
                <a:gd name="T16" fmla="*/ 181 w 442"/>
                <a:gd name="T17" fmla="*/ 484 h 484"/>
                <a:gd name="T18" fmla="*/ 350 w 442"/>
                <a:gd name="T19" fmla="*/ 417 h 484"/>
                <a:gd name="T20" fmla="*/ 350 w 442"/>
                <a:gd name="T21" fmla="*/ 484 h 484"/>
                <a:gd name="T22" fmla="*/ 442 w 442"/>
                <a:gd name="T23" fmla="*/ 484 h 484"/>
                <a:gd name="T24" fmla="*/ 442 w 442"/>
                <a:gd name="T25" fmla="*/ 142 h 484"/>
                <a:gd name="T26" fmla="*/ 220 w 442"/>
                <a:gd name="T27" fmla="*/ 0 h 484"/>
                <a:gd name="T28" fmla="*/ 350 w 442"/>
                <a:gd name="T29" fmla="*/ 295 h 484"/>
                <a:gd name="T30" fmla="*/ 198 w 442"/>
                <a:gd name="T31" fmla="*/ 407 h 484"/>
                <a:gd name="T32" fmla="*/ 95 w 442"/>
                <a:gd name="T33" fmla="*/ 338 h 484"/>
                <a:gd name="T34" fmla="*/ 173 w 442"/>
                <a:gd name="T35" fmla="*/ 269 h 484"/>
                <a:gd name="T36" fmla="*/ 350 w 442"/>
                <a:gd name="T37" fmla="*/ 269 h 484"/>
                <a:gd name="T38" fmla="*/ 350 w 442"/>
                <a:gd name="T39" fmla="*/ 295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2" h="484">
                  <a:moveTo>
                    <a:pt x="220" y="0"/>
                  </a:moveTo>
                  <a:cubicBezTo>
                    <a:pt x="135" y="0"/>
                    <a:pt x="72" y="18"/>
                    <a:pt x="39" y="30"/>
                  </a:cubicBezTo>
                  <a:cubicBezTo>
                    <a:pt x="75" y="104"/>
                    <a:pt x="75" y="104"/>
                    <a:pt x="75" y="104"/>
                  </a:cubicBezTo>
                  <a:cubicBezTo>
                    <a:pt x="105" y="95"/>
                    <a:pt x="159" y="81"/>
                    <a:pt x="230" y="81"/>
                  </a:cubicBezTo>
                  <a:cubicBezTo>
                    <a:pt x="285" y="81"/>
                    <a:pt x="350" y="96"/>
                    <a:pt x="350" y="168"/>
                  </a:cubicBezTo>
                  <a:cubicBezTo>
                    <a:pt x="350" y="168"/>
                    <a:pt x="350" y="194"/>
                    <a:pt x="350" y="196"/>
                  </a:cubicBezTo>
                  <a:cubicBezTo>
                    <a:pt x="168" y="196"/>
                    <a:pt x="168" y="196"/>
                    <a:pt x="168" y="196"/>
                  </a:cubicBezTo>
                  <a:cubicBezTo>
                    <a:pt x="75" y="196"/>
                    <a:pt x="0" y="229"/>
                    <a:pt x="0" y="339"/>
                  </a:cubicBezTo>
                  <a:cubicBezTo>
                    <a:pt x="0" y="438"/>
                    <a:pt x="81" y="484"/>
                    <a:pt x="181" y="484"/>
                  </a:cubicBezTo>
                  <a:cubicBezTo>
                    <a:pt x="298" y="484"/>
                    <a:pt x="350" y="417"/>
                    <a:pt x="350" y="417"/>
                  </a:cubicBezTo>
                  <a:cubicBezTo>
                    <a:pt x="350" y="484"/>
                    <a:pt x="350" y="484"/>
                    <a:pt x="350" y="484"/>
                  </a:cubicBezTo>
                  <a:cubicBezTo>
                    <a:pt x="442" y="484"/>
                    <a:pt x="442" y="484"/>
                    <a:pt x="442" y="484"/>
                  </a:cubicBezTo>
                  <a:cubicBezTo>
                    <a:pt x="442" y="142"/>
                    <a:pt x="442" y="142"/>
                    <a:pt x="442" y="142"/>
                  </a:cubicBezTo>
                  <a:cubicBezTo>
                    <a:pt x="437" y="32"/>
                    <a:pt x="311" y="0"/>
                    <a:pt x="220" y="0"/>
                  </a:cubicBezTo>
                  <a:close/>
                  <a:moveTo>
                    <a:pt x="350" y="295"/>
                  </a:moveTo>
                  <a:cubicBezTo>
                    <a:pt x="350" y="366"/>
                    <a:pt x="258" y="407"/>
                    <a:pt x="198" y="407"/>
                  </a:cubicBezTo>
                  <a:cubicBezTo>
                    <a:pt x="153" y="407"/>
                    <a:pt x="95" y="392"/>
                    <a:pt x="95" y="338"/>
                  </a:cubicBezTo>
                  <a:cubicBezTo>
                    <a:pt x="95" y="284"/>
                    <a:pt x="126" y="269"/>
                    <a:pt x="173" y="269"/>
                  </a:cubicBezTo>
                  <a:cubicBezTo>
                    <a:pt x="350" y="269"/>
                    <a:pt x="350" y="269"/>
                    <a:pt x="350" y="269"/>
                  </a:cubicBezTo>
                  <a:lnTo>
                    <a:pt x="350" y="2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CCE5207A-3E84-4DC4-A07C-47027DA0FF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25850" y="0"/>
              <a:ext cx="1914525" cy="965200"/>
            </a:xfrm>
            <a:custGeom>
              <a:avLst/>
              <a:gdLst>
                <a:gd name="T0" fmla="*/ 1260 w 1260"/>
                <a:gd name="T1" fmla="*/ 183 h 636"/>
                <a:gd name="T2" fmla="*/ 632 w 1260"/>
                <a:gd name="T3" fmla="*/ 0 h 636"/>
                <a:gd name="T4" fmla="*/ 0 w 1260"/>
                <a:gd name="T5" fmla="*/ 174 h 636"/>
                <a:gd name="T6" fmla="*/ 630 w 1260"/>
                <a:gd name="T7" fmla="*/ 635 h 636"/>
                <a:gd name="T8" fmla="*/ 1260 w 1260"/>
                <a:gd name="T9" fmla="*/ 183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0" h="636">
                  <a:moveTo>
                    <a:pt x="1260" y="183"/>
                  </a:moveTo>
                  <a:cubicBezTo>
                    <a:pt x="1088" y="73"/>
                    <a:pt x="862" y="0"/>
                    <a:pt x="632" y="0"/>
                  </a:cubicBezTo>
                  <a:cubicBezTo>
                    <a:pt x="418" y="0"/>
                    <a:pt x="197" y="52"/>
                    <a:pt x="0" y="174"/>
                  </a:cubicBezTo>
                  <a:cubicBezTo>
                    <a:pt x="0" y="174"/>
                    <a:pt x="269" y="634"/>
                    <a:pt x="630" y="635"/>
                  </a:cubicBezTo>
                  <a:cubicBezTo>
                    <a:pt x="992" y="636"/>
                    <a:pt x="1260" y="183"/>
                    <a:pt x="1260" y="1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77B6E331-2620-41C0-B97C-1B12164FD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2563" y="436563"/>
              <a:ext cx="1201738" cy="1819275"/>
            </a:xfrm>
            <a:custGeom>
              <a:avLst/>
              <a:gdLst>
                <a:gd name="T0" fmla="*/ 438 w 791"/>
                <a:gd name="T1" fmla="*/ 0 h 1198"/>
                <a:gd name="T2" fmla="*/ 75 w 791"/>
                <a:gd name="T3" fmla="*/ 545 h 1198"/>
                <a:gd name="T4" fmla="*/ 52 w 791"/>
                <a:gd name="T5" fmla="*/ 1198 h 1198"/>
                <a:gd name="T6" fmla="*/ 679 w 791"/>
                <a:gd name="T7" fmla="*/ 742 h 1198"/>
                <a:gd name="T8" fmla="*/ 438 w 791"/>
                <a:gd name="T9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1" h="1198">
                  <a:moveTo>
                    <a:pt x="438" y="0"/>
                  </a:moveTo>
                  <a:cubicBezTo>
                    <a:pt x="273" y="139"/>
                    <a:pt x="147" y="326"/>
                    <a:pt x="75" y="545"/>
                  </a:cubicBezTo>
                  <a:cubicBezTo>
                    <a:pt x="4" y="764"/>
                    <a:pt x="0" y="981"/>
                    <a:pt x="52" y="1198"/>
                  </a:cubicBezTo>
                  <a:cubicBezTo>
                    <a:pt x="52" y="1198"/>
                    <a:pt x="566" y="1086"/>
                    <a:pt x="679" y="742"/>
                  </a:cubicBezTo>
                  <a:cubicBezTo>
                    <a:pt x="791" y="399"/>
                    <a:pt x="43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DA1FDC7C-42C8-4041-B97D-F2CA92B557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2900" y="2185988"/>
              <a:ext cx="1622425" cy="1447800"/>
            </a:xfrm>
            <a:custGeom>
              <a:avLst/>
              <a:gdLst>
                <a:gd name="T0" fmla="*/ 0 w 1067"/>
                <a:gd name="T1" fmla="*/ 211 h 954"/>
                <a:gd name="T2" fmla="*/ 401 w 1067"/>
                <a:gd name="T3" fmla="*/ 726 h 954"/>
                <a:gd name="T4" fmla="*/ 1016 w 1067"/>
                <a:gd name="T5" fmla="*/ 954 h 954"/>
                <a:gd name="T6" fmla="*/ 775 w 1067"/>
                <a:gd name="T7" fmla="*/ 213 h 954"/>
                <a:gd name="T8" fmla="*/ 0 w 1067"/>
                <a:gd name="T9" fmla="*/ 211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7" h="954">
                  <a:moveTo>
                    <a:pt x="0" y="211"/>
                  </a:moveTo>
                  <a:cubicBezTo>
                    <a:pt x="84" y="414"/>
                    <a:pt x="218" y="590"/>
                    <a:pt x="401" y="726"/>
                  </a:cubicBezTo>
                  <a:cubicBezTo>
                    <a:pt x="586" y="863"/>
                    <a:pt x="810" y="941"/>
                    <a:pt x="1016" y="954"/>
                  </a:cubicBezTo>
                  <a:cubicBezTo>
                    <a:pt x="1016" y="954"/>
                    <a:pt x="1067" y="426"/>
                    <a:pt x="775" y="213"/>
                  </a:cubicBezTo>
                  <a:cubicBezTo>
                    <a:pt x="483" y="0"/>
                    <a:pt x="0" y="211"/>
                    <a:pt x="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B7F7052C-55C2-4219-9B97-3B0041EC6A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35500" y="2182813"/>
              <a:ext cx="1627188" cy="1450975"/>
            </a:xfrm>
            <a:custGeom>
              <a:avLst/>
              <a:gdLst>
                <a:gd name="T0" fmla="*/ 58 w 1071"/>
                <a:gd name="T1" fmla="*/ 956 h 956"/>
                <a:gd name="T2" fmla="*/ 669 w 1071"/>
                <a:gd name="T3" fmla="*/ 725 h 956"/>
                <a:gd name="T4" fmla="*/ 1071 w 1071"/>
                <a:gd name="T5" fmla="*/ 207 h 956"/>
                <a:gd name="T6" fmla="*/ 291 w 1071"/>
                <a:gd name="T7" fmla="*/ 215 h 956"/>
                <a:gd name="T8" fmla="*/ 58 w 1071"/>
                <a:gd name="T9" fmla="*/ 956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1" h="956">
                  <a:moveTo>
                    <a:pt x="58" y="956"/>
                  </a:moveTo>
                  <a:cubicBezTo>
                    <a:pt x="289" y="933"/>
                    <a:pt x="482" y="860"/>
                    <a:pt x="669" y="725"/>
                  </a:cubicBezTo>
                  <a:cubicBezTo>
                    <a:pt x="850" y="594"/>
                    <a:pt x="987" y="409"/>
                    <a:pt x="1071" y="207"/>
                  </a:cubicBezTo>
                  <a:cubicBezTo>
                    <a:pt x="1071" y="207"/>
                    <a:pt x="581" y="0"/>
                    <a:pt x="291" y="215"/>
                  </a:cubicBezTo>
                  <a:cubicBezTo>
                    <a:pt x="0" y="431"/>
                    <a:pt x="58" y="956"/>
                    <a:pt x="58" y="9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CD66E80E-6FF0-460D-B6F3-3BFD497631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19700" y="439738"/>
              <a:ext cx="1195388" cy="1819275"/>
            </a:xfrm>
            <a:custGeom>
              <a:avLst/>
              <a:gdLst>
                <a:gd name="T0" fmla="*/ 737 w 787"/>
                <a:gd name="T1" fmla="*/ 1198 h 1198"/>
                <a:gd name="T2" fmla="*/ 715 w 787"/>
                <a:gd name="T3" fmla="*/ 544 h 1198"/>
                <a:gd name="T4" fmla="*/ 355 w 787"/>
                <a:gd name="T5" fmla="*/ 0 h 1198"/>
                <a:gd name="T6" fmla="*/ 111 w 787"/>
                <a:gd name="T7" fmla="*/ 739 h 1198"/>
                <a:gd name="T8" fmla="*/ 737 w 787"/>
                <a:gd name="T9" fmla="*/ 1198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1198">
                  <a:moveTo>
                    <a:pt x="737" y="1198"/>
                  </a:moveTo>
                  <a:cubicBezTo>
                    <a:pt x="787" y="991"/>
                    <a:pt x="786" y="764"/>
                    <a:pt x="715" y="544"/>
                  </a:cubicBezTo>
                  <a:cubicBezTo>
                    <a:pt x="645" y="325"/>
                    <a:pt x="518" y="144"/>
                    <a:pt x="355" y="0"/>
                  </a:cubicBezTo>
                  <a:cubicBezTo>
                    <a:pt x="355" y="0"/>
                    <a:pt x="0" y="395"/>
                    <a:pt x="111" y="739"/>
                  </a:cubicBezTo>
                  <a:cubicBezTo>
                    <a:pt x="222" y="1083"/>
                    <a:pt x="737" y="1198"/>
                    <a:pt x="737" y="1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noFill/>
          </a:ln>
        </p:spPr>
        <p:txBody>
          <a:bodyPr lIns="0" bIns="360000" anchor="ctr" anchorCtr="0"/>
          <a:lstStyle>
            <a:lvl1pPr marL="396000" indent="-396000">
              <a:buFont typeface="+mj-lt"/>
              <a:buNone/>
              <a:defRPr sz="325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1. Titre de partie</a:t>
            </a:r>
            <a:endParaRPr lang="fr-FR" dirty="0"/>
          </a:p>
        </p:txBody>
      </p:sp>
      <p:sp>
        <p:nvSpPr>
          <p:cNvPr id="21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0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5904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Intitulé de la direction/service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1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552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de titre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44FA19FF-F3CF-4EE4-ADCA-0EC71FA192A8}"/>
              </a:ext>
            </a:extLst>
          </p:cNvPr>
          <p:cNvSpPr/>
          <p:nvPr userDrawn="1"/>
        </p:nvSpPr>
        <p:spPr>
          <a:xfrm>
            <a:off x="-13184" y="738000"/>
            <a:ext cx="9146904" cy="4405500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7" name="Groupe 36"/>
          <p:cNvGrpSpPr/>
          <p:nvPr userDrawn="1"/>
        </p:nvGrpSpPr>
        <p:grpSpPr>
          <a:xfrm>
            <a:off x="2555776" y="1995686"/>
            <a:ext cx="5636124" cy="1221867"/>
            <a:chOff x="4528607" y="2228471"/>
            <a:chExt cx="2978905" cy="645803"/>
          </a:xfrm>
          <a:solidFill>
            <a:srgbClr val="00AC8C"/>
          </a:solidFill>
        </p:grpSpPr>
        <p:sp>
          <p:nvSpPr>
            <p:cNvPr id="38" name="Forme libre : forme 11">
              <a:extLst>
                <a:ext uri="{FF2B5EF4-FFF2-40B4-BE49-F238E27FC236}">
                  <a16:creationId xmlns:a16="http://schemas.microsoft.com/office/drawing/2014/main" id="{99B404BE-FE54-428A-911D-CAC51B52FD2D}"/>
                </a:ext>
              </a:extLst>
            </p:cNvPr>
            <p:cNvSpPr/>
            <p:nvPr/>
          </p:nvSpPr>
          <p:spPr>
            <a:xfrm rot="20377350" flipH="1" flipV="1">
              <a:off x="7129985" y="2228471"/>
              <a:ext cx="377527" cy="645803"/>
            </a:xfrm>
            <a:custGeom>
              <a:avLst/>
              <a:gdLst>
                <a:gd name="connsiteX0" fmla="*/ 724043 w 755433"/>
                <a:gd name="connsiteY0" fmla="*/ 816102 h 1292256"/>
                <a:gd name="connsiteX1" fmla="*/ 25574 w 755433"/>
                <a:gd name="connsiteY1" fmla="*/ 1292257 h 1292256"/>
                <a:gd name="connsiteX2" fmla="*/ 82534 w 755433"/>
                <a:gd name="connsiteY2" fmla="*/ 575977 h 1292256"/>
                <a:gd name="connsiteX3" fmla="*/ 499824 w 755433"/>
                <a:gd name="connsiteY3" fmla="*/ 0 h 1292256"/>
                <a:gd name="connsiteX4" fmla="*/ 724043 w 755433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33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658" y="145161"/>
                    <a:pt x="499824" y="0"/>
                  </a:cubicBezTo>
                  <a:cubicBezTo>
                    <a:pt x="519922" y="24860"/>
                    <a:pt x="858250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11">
              <a:extLst>
                <a:ext uri="{FF2B5EF4-FFF2-40B4-BE49-F238E27FC236}">
                  <a16:creationId xmlns:a16="http://schemas.microsoft.com/office/drawing/2014/main" id="{99B404BE-FE54-428A-911D-CAC51B52FD2D}"/>
                </a:ext>
              </a:extLst>
            </p:cNvPr>
            <p:cNvSpPr/>
            <p:nvPr userDrawn="1"/>
          </p:nvSpPr>
          <p:spPr>
            <a:xfrm rot="1222650" flipV="1">
              <a:off x="4528607" y="2228471"/>
              <a:ext cx="377527" cy="645803"/>
            </a:xfrm>
            <a:custGeom>
              <a:avLst/>
              <a:gdLst>
                <a:gd name="connsiteX0" fmla="*/ 724043 w 755433"/>
                <a:gd name="connsiteY0" fmla="*/ 816102 h 1292256"/>
                <a:gd name="connsiteX1" fmla="*/ 25574 w 755433"/>
                <a:gd name="connsiteY1" fmla="*/ 1292257 h 1292256"/>
                <a:gd name="connsiteX2" fmla="*/ 82534 w 755433"/>
                <a:gd name="connsiteY2" fmla="*/ 575977 h 1292256"/>
                <a:gd name="connsiteX3" fmla="*/ 499824 w 755433"/>
                <a:gd name="connsiteY3" fmla="*/ 0 h 1292256"/>
                <a:gd name="connsiteX4" fmla="*/ 724043 w 755433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33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658" y="145161"/>
                    <a:pt x="499824" y="0"/>
                  </a:cubicBezTo>
                  <a:cubicBezTo>
                    <a:pt x="519922" y="24860"/>
                    <a:pt x="858250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8AE072A-0DE3-445C-991B-1FF54D483686}"/>
              </a:ext>
            </a:extLst>
          </p:cNvPr>
          <p:cNvGrpSpPr/>
          <p:nvPr userDrawn="1"/>
        </p:nvGrpSpPr>
        <p:grpSpPr>
          <a:xfrm>
            <a:off x="8505825" y="180105"/>
            <a:ext cx="271463" cy="376632"/>
            <a:chOff x="2719388" y="0"/>
            <a:chExt cx="3708400" cy="5145088"/>
          </a:xfrm>
          <a:solidFill>
            <a:schemeClr val="bg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96EAAAE4-81CD-4923-9B00-96AA869903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52825" y="4416425"/>
              <a:ext cx="658813" cy="723900"/>
            </a:xfrm>
            <a:custGeom>
              <a:avLst/>
              <a:gdLst>
                <a:gd name="T0" fmla="*/ 258 w 434"/>
                <a:gd name="T1" fmla="*/ 0 h 477"/>
                <a:gd name="T2" fmla="*/ 92 w 434"/>
                <a:gd name="T3" fmla="*/ 67 h 477"/>
                <a:gd name="T4" fmla="*/ 92 w 434"/>
                <a:gd name="T5" fmla="*/ 0 h 477"/>
                <a:gd name="T6" fmla="*/ 0 w 434"/>
                <a:gd name="T7" fmla="*/ 0 h 477"/>
                <a:gd name="T8" fmla="*/ 0 w 434"/>
                <a:gd name="T9" fmla="*/ 477 h 477"/>
                <a:gd name="T10" fmla="*/ 92 w 434"/>
                <a:gd name="T11" fmla="*/ 477 h 477"/>
                <a:gd name="T12" fmla="*/ 92 w 434"/>
                <a:gd name="T13" fmla="*/ 187 h 477"/>
                <a:gd name="T14" fmla="*/ 241 w 434"/>
                <a:gd name="T15" fmla="*/ 76 h 477"/>
                <a:gd name="T16" fmla="*/ 342 w 434"/>
                <a:gd name="T17" fmla="*/ 161 h 477"/>
                <a:gd name="T18" fmla="*/ 342 w 434"/>
                <a:gd name="T19" fmla="*/ 161 h 477"/>
                <a:gd name="T20" fmla="*/ 342 w 434"/>
                <a:gd name="T21" fmla="*/ 477 h 477"/>
                <a:gd name="T22" fmla="*/ 434 w 434"/>
                <a:gd name="T23" fmla="*/ 477 h 477"/>
                <a:gd name="T24" fmla="*/ 434 w 434"/>
                <a:gd name="T25" fmla="*/ 161 h 477"/>
                <a:gd name="T26" fmla="*/ 258 w 434"/>
                <a:gd name="T27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4" h="477">
                  <a:moveTo>
                    <a:pt x="258" y="0"/>
                  </a:moveTo>
                  <a:cubicBezTo>
                    <a:pt x="144" y="0"/>
                    <a:pt x="93" y="65"/>
                    <a:pt x="92" y="67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7"/>
                    <a:pt x="0" y="477"/>
                    <a:pt x="0" y="477"/>
                  </a:cubicBezTo>
                  <a:cubicBezTo>
                    <a:pt x="92" y="477"/>
                    <a:pt x="92" y="477"/>
                    <a:pt x="92" y="477"/>
                  </a:cubicBezTo>
                  <a:cubicBezTo>
                    <a:pt x="92" y="187"/>
                    <a:pt x="92" y="187"/>
                    <a:pt x="92" y="187"/>
                  </a:cubicBezTo>
                  <a:cubicBezTo>
                    <a:pt x="94" y="117"/>
                    <a:pt x="182" y="76"/>
                    <a:pt x="241" y="76"/>
                  </a:cubicBezTo>
                  <a:cubicBezTo>
                    <a:pt x="285" y="76"/>
                    <a:pt x="342" y="107"/>
                    <a:pt x="342" y="161"/>
                  </a:cubicBezTo>
                  <a:cubicBezTo>
                    <a:pt x="342" y="161"/>
                    <a:pt x="342" y="161"/>
                    <a:pt x="342" y="161"/>
                  </a:cubicBezTo>
                  <a:cubicBezTo>
                    <a:pt x="342" y="477"/>
                    <a:pt x="342" y="477"/>
                    <a:pt x="342" y="477"/>
                  </a:cubicBezTo>
                  <a:cubicBezTo>
                    <a:pt x="434" y="477"/>
                    <a:pt x="434" y="477"/>
                    <a:pt x="434" y="477"/>
                  </a:cubicBezTo>
                  <a:cubicBezTo>
                    <a:pt x="434" y="161"/>
                    <a:pt x="434" y="161"/>
                    <a:pt x="434" y="161"/>
                  </a:cubicBezTo>
                  <a:cubicBezTo>
                    <a:pt x="434" y="54"/>
                    <a:pt x="355" y="0"/>
                    <a:pt x="25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0BCD58C1-66D1-49A9-817D-EA1CCE1886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26125" y="4405313"/>
              <a:ext cx="601663" cy="738188"/>
            </a:xfrm>
            <a:custGeom>
              <a:avLst/>
              <a:gdLst>
                <a:gd name="T0" fmla="*/ 245 w 396"/>
                <a:gd name="T1" fmla="*/ 201 h 486"/>
                <a:gd name="T2" fmla="*/ 245 w 396"/>
                <a:gd name="T3" fmla="*/ 201 h 486"/>
                <a:gd name="T4" fmla="*/ 162 w 396"/>
                <a:gd name="T5" fmla="*/ 201 h 486"/>
                <a:gd name="T6" fmla="*/ 93 w 396"/>
                <a:gd name="T7" fmla="*/ 140 h 486"/>
                <a:gd name="T8" fmla="*/ 192 w 396"/>
                <a:gd name="T9" fmla="*/ 81 h 486"/>
                <a:gd name="T10" fmla="*/ 336 w 396"/>
                <a:gd name="T11" fmla="*/ 107 h 486"/>
                <a:gd name="T12" fmla="*/ 368 w 396"/>
                <a:gd name="T13" fmla="*/ 33 h 486"/>
                <a:gd name="T14" fmla="*/ 201 w 396"/>
                <a:gd name="T15" fmla="*/ 0 h 486"/>
                <a:gd name="T16" fmla="*/ 5 w 396"/>
                <a:gd name="T17" fmla="*/ 142 h 486"/>
                <a:gd name="T18" fmla="*/ 152 w 396"/>
                <a:gd name="T19" fmla="*/ 285 h 486"/>
                <a:gd name="T20" fmla="*/ 152 w 396"/>
                <a:gd name="T21" fmla="*/ 285 h 486"/>
                <a:gd name="T22" fmla="*/ 235 w 396"/>
                <a:gd name="T23" fmla="*/ 285 h 486"/>
                <a:gd name="T24" fmla="*/ 304 w 396"/>
                <a:gd name="T25" fmla="*/ 346 h 486"/>
                <a:gd name="T26" fmla="*/ 204 w 396"/>
                <a:gd name="T27" fmla="*/ 405 h 486"/>
                <a:gd name="T28" fmla="*/ 44 w 396"/>
                <a:gd name="T29" fmla="*/ 372 h 486"/>
                <a:gd name="T30" fmla="*/ 13 w 396"/>
                <a:gd name="T31" fmla="*/ 446 h 486"/>
                <a:gd name="T32" fmla="*/ 195 w 396"/>
                <a:gd name="T33" fmla="*/ 486 h 486"/>
                <a:gd name="T34" fmla="*/ 391 w 396"/>
                <a:gd name="T35" fmla="*/ 345 h 486"/>
                <a:gd name="T36" fmla="*/ 245 w 396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6" h="486">
                  <a:moveTo>
                    <a:pt x="245" y="201"/>
                  </a:moveTo>
                  <a:cubicBezTo>
                    <a:pt x="245" y="201"/>
                    <a:pt x="245" y="201"/>
                    <a:pt x="245" y="201"/>
                  </a:cubicBezTo>
                  <a:cubicBezTo>
                    <a:pt x="162" y="201"/>
                    <a:pt x="162" y="201"/>
                    <a:pt x="162" y="201"/>
                  </a:cubicBezTo>
                  <a:cubicBezTo>
                    <a:pt x="115" y="201"/>
                    <a:pt x="91" y="183"/>
                    <a:pt x="93" y="140"/>
                  </a:cubicBezTo>
                  <a:cubicBezTo>
                    <a:pt x="95" y="95"/>
                    <a:pt x="144" y="81"/>
                    <a:pt x="192" y="81"/>
                  </a:cubicBezTo>
                  <a:cubicBezTo>
                    <a:pt x="261" y="81"/>
                    <a:pt x="312" y="98"/>
                    <a:pt x="336" y="107"/>
                  </a:cubicBezTo>
                  <a:cubicBezTo>
                    <a:pt x="368" y="33"/>
                    <a:pt x="368" y="33"/>
                    <a:pt x="368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1" y="0"/>
                    <a:pt x="10" y="32"/>
                    <a:pt x="5" y="142"/>
                  </a:cubicBezTo>
                  <a:cubicBezTo>
                    <a:pt x="0" y="248"/>
                    <a:pt x="74" y="283"/>
                    <a:pt x="152" y="285"/>
                  </a:cubicBezTo>
                  <a:cubicBezTo>
                    <a:pt x="152" y="285"/>
                    <a:pt x="152" y="285"/>
                    <a:pt x="152" y="285"/>
                  </a:cubicBezTo>
                  <a:cubicBezTo>
                    <a:pt x="235" y="285"/>
                    <a:pt x="235" y="285"/>
                    <a:pt x="235" y="285"/>
                  </a:cubicBezTo>
                  <a:cubicBezTo>
                    <a:pt x="281" y="285"/>
                    <a:pt x="306" y="303"/>
                    <a:pt x="304" y="346"/>
                  </a:cubicBezTo>
                  <a:cubicBezTo>
                    <a:pt x="302" y="391"/>
                    <a:pt x="253" y="405"/>
                    <a:pt x="204" y="405"/>
                  </a:cubicBezTo>
                  <a:cubicBezTo>
                    <a:pt x="106" y="405"/>
                    <a:pt x="44" y="372"/>
                    <a:pt x="44" y="372"/>
                  </a:cubicBezTo>
                  <a:cubicBezTo>
                    <a:pt x="13" y="446"/>
                    <a:pt x="13" y="446"/>
                    <a:pt x="13" y="446"/>
                  </a:cubicBezTo>
                  <a:cubicBezTo>
                    <a:pt x="13" y="446"/>
                    <a:pt x="83" y="486"/>
                    <a:pt x="195" y="486"/>
                  </a:cubicBezTo>
                  <a:cubicBezTo>
                    <a:pt x="276" y="486"/>
                    <a:pt x="387" y="454"/>
                    <a:pt x="391" y="345"/>
                  </a:cubicBezTo>
                  <a:cubicBezTo>
                    <a:pt x="396" y="238"/>
                    <a:pt x="322" y="203"/>
                    <a:pt x="245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1AE8DB6E-B1F5-4293-BB50-9FC333A206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026025" y="4402138"/>
              <a:ext cx="700088" cy="742950"/>
            </a:xfrm>
            <a:custGeom>
              <a:avLst/>
              <a:gdLst>
                <a:gd name="T0" fmla="*/ 234 w 460"/>
                <a:gd name="T1" fmla="*/ 0 h 489"/>
                <a:gd name="T2" fmla="*/ 0 w 460"/>
                <a:gd name="T3" fmla="*/ 249 h 489"/>
                <a:gd name="T4" fmla="*/ 256 w 460"/>
                <a:gd name="T5" fmla="*/ 489 h 489"/>
                <a:gd name="T6" fmla="*/ 437 w 460"/>
                <a:gd name="T7" fmla="*/ 449 h 489"/>
                <a:gd name="T8" fmla="*/ 403 w 460"/>
                <a:gd name="T9" fmla="*/ 378 h 489"/>
                <a:gd name="T10" fmla="*/ 253 w 460"/>
                <a:gd name="T11" fmla="*/ 408 h 489"/>
                <a:gd name="T12" fmla="*/ 96 w 460"/>
                <a:gd name="T13" fmla="*/ 285 h 489"/>
                <a:gd name="T14" fmla="*/ 367 w 460"/>
                <a:gd name="T15" fmla="*/ 285 h 489"/>
                <a:gd name="T16" fmla="*/ 460 w 460"/>
                <a:gd name="T17" fmla="*/ 285 h 489"/>
                <a:gd name="T18" fmla="*/ 460 w 460"/>
                <a:gd name="T19" fmla="*/ 243 h 489"/>
                <a:gd name="T20" fmla="*/ 234 w 460"/>
                <a:gd name="T21" fmla="*/ 0 h 489"/>
                <a:gd name="T22" fmla="*/ 97 w 460"/>
                <a:gd name="T23" fmla="*/ 209 h 489"/>
                <a:gd name="T24" fmla="*/ 238 w 460"/>
                <a:gd name="T25" fmla="*/ 79 h 489"/>
                <a:gd name="T26" fmla="*/ 366 w 460"/>
                <a:gd name="T27" fmla="*/ 209 h 489"/>
                <a:gd name="T28" fmla="*/ 97 w 460"/>
                <a:gd name="T29" fmla="*/ 20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0" h="489">
                  <a:moveTo>
                    <a:pt x="234" y="0"/>
                  </a:moveTo>
                  <a:cubicBezTo>
                    <a:pt x="101" y="0"/>
                    <a:pt x="0" y="77"/>
                    <a:pt x="0" y="249"/>
                  </a:cubicBezTo>
                  <a:cubicBezTo>
                    <a:pt x="0" y="421"/>
                    <a:pt x="127" y="489"/>
                    <a:pt x="256" y="489"/>
                  </a:cubicBezTo>
                  <a:cubicBezTo>
                    <a:pt x="375" y="489"/>
                    <a:pt x="437" y="449"/>
                    <a:pt x="437" y="449"/>
                  </a:cubicBezTo>
                  <a:cubicBezTo>
                    <a:pt x="403" y="378"/>
                    <a:pt x="403" y="378"/>
                    <a:pt x="403" y="378"/>
                  </a:cubicBezTo>
                  <a:cubicBezTo>
                    <a:pt x="403" y="378"/>
                    <a:pt x="357" y="408"/>
                    <a:pt x="253" y="408"/>
                  </a:cubicBezTo>
                  <a:cubicBezTo>
                    <a:pt x="182" y="408"/>
                    <a:pt x="106" y="386"/>
                    <a:pt x="96" y="285"/>
                  </a:cubicBezTo>
                  <a:cubicBezTo>
                    <a:pt x="367" y="285"/>
                    <a:pt x="367" y="285"/>
                    <a:pt x="367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0" y="243"/>
                    <a:pt x="460" y="243"/>
                    <a:pt x="460" y="243"/>
                  </a:cubicBezTo>
                  <a:cubicBezTo>
                    <a:pt x="460" y="87"/>
                    <a:pt x="388" y="0"/>
                    <a:pt x="234" y="0"/>
                  </a:cubicBezTo>
                  <a:close/>
                  <a:moveTo>
                    <a:pt x="97" y="209"/>
                  </a:moveTo>
                  <a:cubicBezTo>
                    <a:pt x="108" y="108"/>
                    <a:pt x="159" y="79"/>
                    <a:pt x="238" y="79"/>
                  </a:cubicBezTo>
                  <a:cubicBezTo>
                    <a:pt x="322" y="79"/>
                    <a:pt x="360" y="119"/>
                    <a:pt x="366" y="209"/>
                  </a:cubicBezTo>
                  <a:lnTo>
                    <a:pt x="97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7EC8E473-602C-4ABE-8E74-27DE0B2568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35463" y="4405313"/>
              <a:ext cx="600075" cy="738188"/>
            </a:xfrm>
            <a:custGeom>
              <a:avLst/>
              <a:gdLst>
                <a:gd name="T0" fmla="*/ 244 w 395"/>
                <a:gd name="T1" fmla="*/ 201 h 486"/>
                <a:gd name="T2" fmla="*/ 244 w 395"/>
                <a:gd name="T3" fmla="*/ 201 h 486"/>
                <a:gd name="T4" fmla="*/ 161 w 395"/>
                <a:gd name="T5" fmla="*/ 201 h 486"/>
                <a:gd name="T6" fmla="*/ 92 w 395"/>
                <a:gd name="T7" fmla="*/ 140 h 486"/>
                <a:gd name="T8" fmla="*/ 191 w 395"/>
                <a:gd name="T9" fmla="*/ 81 h 486"/>
                <a:gd name="T10" fmla="*/ 336 w 395"/>
                <a:gd name="T11" fmla="*/ 107 h 486"/>
                <a:gd name="T12" fmla="*/ 367 w 395"/>
                <a:gd name="T13" fmla="*/ 33 h 486"/>
                <a:gd name="T14" fmla="*/ 201 w 395"/>
                <a:gd name="T15" fmla="*/ 0 h 486"/>
                <a:gd name="T16" fmla="*/ 4 w 395"/>
                <a:gd name="T17" fmla="*/ 142 h 486"/>
                <a:gd name="T18" fmla="*/ 151 w 395"/>
                <a:gd name="T19" fmla="*/ 285 h 486"/>
                <a:gd name="T20" fmla="*/ 151 w 395"/>
                <a:gd name="T21" fmla="*/ 285 h 486"/>
                <a:gd name="T22" fmla="*/ 234 w 395"/>
                <a:gd name="T23" fmla="*/ 285 h 486"/>
                <a:gd name="T24" fmla="*/ 303 w 395"/>
                <a:gd name="T25" fmla="*/ 346 h 486"/>
                <a:gd name="T26" fmla="*/ 203 w 395"/>
                <a:gd name="T27" fmla="*/ 405 h 486"/>
                <a:gd name="T28" fmla="*/ 44 w 395"/>
                <a:gd name="T29" fmla="*/ 372 h 486"/>
                <a:gd name="T30" fmla="*/ 12 w 395"/>
                <a:gd name="T31" fmla="*/ 446 h 486"/>
                <a:gd name="T32" fmla="*/ 194 w 395"/>
                <a:gd name="T33" fmla="*/ 486 h 486"/>
                <a:gd name="T34" fmla="*/ 391 w 395"/>
                <a:gd name="T35" fmla="*/ 345 h 486"/>
                <a:gd name="T36" fmla="*/ 244 w 395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5" h="486">
                  <a:moveTo>
                    <a:pt x="244" y="201"/>
                  </a:moveTo>
                  <a:cubicBezTo>
                    <a:pt x="244" y="201"/>
                    <a:pt x="244" y="201"/>
                    <a:pt x="244" y="201"/>
                  </a:cubicBezTo>
                  <a:cubicBezTo>
                    <a:pt x="161" y="201"/>
                    <a:pt x="161" y="201"/>
                    <a:pt x="161" y="201"/>
                  </a:cubicBezTo>
                  <a:cubicBezTo>
                    <a:pt x="115" y="201"/>
                    <a:pt x="90" y="183"/>
                    <a:pt x="92" y="140"/>
                  </a:cubicBezTo>
                  <a:cubicBezTo>
                    <a:pt x="94" y="95"/>
                    <a:pt x="143" y="81"/>
                    <a:pt x="191" y="81"/>
                  </a:cubicBezTo>
                  <a:cubicBezTo>
                    <a:pt x="260" y="81"/>
                    <a:pt x="311" y="98"/>
                    <a:pt x="336" y="107"/>
                  </a:cubicBezTo>
                  <a:cubicBezTo>
                    <a:pt x="367" y="33"/>
                    <a:pt x="367" y="33"/>
                    <a:pt x="367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0" y="0"/>
                    <a:pt x="9" y="32"/>
                    <a:pt x="4" y="142"/>
                  </a:cubicBezTo>
                  <a:cubicBezTo>
                    <a:pt x="0" y="248"/>
                    <a:pt x="74" y="283"/>
                    <a:pt x="151" y="285"/>
                  </a:cubicBezTo>
                  <a:cubicBezTo>
                    <a:pt x="151" y="285"/>
                    <a:pt x="151" y="285"/>
                    <a:pt x="151" y="285"/>
                  </a:cubicBezTo>
                  <a:cubicBezTo>
                    <a:pt x="234" y="285"/>
                    <a:pt x="234" y="285"/>
                    <a:pt x="234" y="285"/>
                  </a:cubicBezTo>
                  <a:cubicBezTo>
                    <a:pt x="280" y="285"/>
                    <a:pt x="305" y="303"/>
                    <a:pt x="303" y="346"/>
                  </a:cubicBezTo>
                  <a:cubicBezTo>
                    <a:pt x="301" y="391"/>
                    <a:pt x="252" y="405"/>
                    <a:pt x="203" y="405"/>
                  </a:cubicBezTo>
                  <a:cubicBezTo>
                    <a:pt x="105" y="405"/>
                    <a:pt x="44" y="372"/>
                    <a:pt x="44" y="372"/>
                  </a:cubicBezTo>
                  <a:cubicBezTo>
                    <a:pt x="12" y="446"/>
                    <a:pt x="12" y="446"/>
                    <a:pt x="12" y="446"/>
                  </a:cubicBezTo>
                  <a:cubicBezTo>
                    <a:pt x="12" y="446"/>
                    <a:pt x="83" y="486"/>
                    <a:pt x="194" y="486"/>
                  </a:cubicBezTo>
                  <a:cubicBezTo>
                    <a:pt x="275" y="486"/>
                    <a:pt x="386" y="454"/>
                    <a:pt x="391" y="345"/>
                  </a:cubicBezTo>
                  <a:cubicBezTo>
                    <a:pt x="395" y="238"/>
                    <a:pt x="321" y="203"/>
                    <a:pt x="244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64FE414C-3DB9-4FE9-B834-0A39C9D48AB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19388" y="4406900"/>
              <a:ext cx="671513" cy="735013"/>
            </a:xfrm>
            <a:custGeom>
              <a:avLst/>
              <a:gdLst>
                <a:gd name="T0" fmla="*/ 220 w 442"/>
                <a:gd name="T1" fmla="*/ 0 h 484"/>
                <a:gd name="T2" fmla="*/ 39 w 442"/>
                <a:gd name="T3" fmla="*/ 30 h 484"/>
                <a:gd name="T4" fmla="*/ 75 w 442"/>
                <a:gd name="T5" fmla="*/ 104 h 484"/>
                <a:gd name="T6" fmla="*/ 230 w 442"/>
                <a:gd name="T7" fmla="*/ 81 h 484"/>
                <a:gd name="T8" fmla="*/ 350 w 442"/>
                <a:gd name="T9" fmla="*/ 168 h 484"/>
                <a:gd name="T10" fmla="*/ 350 w 442"/>
                <a:gd name="T11" fmla="*/ 196 h 484"/>
                <a:gd name="T12" fmla="*/ 168 w 442"/>
                <a:gd name="T13" fmla="*/ 196 h 484"/>
                <a:gd name="T14" fmla="*/ 0 w 442"/>
                <a:gd name="T15" fmla="*/ 339 h 484"/>
                <a:gd name="T16" fmla="*/ 181 w 442"/>
                <a:gd name="T17" fmla="*/ 484 h 484"/>
                <a:gd name="T18" fmla="*/ 350 w 442"/>
                <a:gd name="T19" fmla="*/ 417 h 484"/>
                <a:gd name="T20" fmla="*/ 350 w 442"/>
                <a:gd name="T21" fmla="*/ 484 h 484"/>
                <a:gd name="T22" fmla="*/ 442 w 442"/>
                <a:gd name="T23" fmla="*/ 484 h 484"/>
                <a:gd name="T24" fmla="*/ 442 w 442"/>
                <a:gd name="T25" fmla="*/ 142 h 484"/>
                <a:gd name="T26" fmla="*/ 220 w 442"/>
                <a:gd name="T27" fmla="*/ 0 h 484"/>
                <a:gd name="T28" fmla="*/ 350 w 442"/>
                <a:gd name="T29" fmla="*/ 295 h 484"/>
                <a:gd name="T30" fmla="*/ 198 w 442"/>
                <a:gd name="T31" fmla="*/ 407 h 484"/>
                <a:gd name="T32" fmla="*/ 95 w 442"/>
                <a:gd name="T33" fmla="*/ 338 h 484"/>
                <a:gd name="T34" fmla="*/ 173 w 442"/>
                <a:gd name="T35" fmla="*/ 269 h 484"/>
                <a:gd name="T36" fmla="*/ 350 w 442"/>
                <a:gd name="T37" fmla="*/ 269 h 484"/>
                <a:gd name="T38" fmla="*/ 350 w 442"/>
                <a:gd name="T39" fmla="*/ 295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2" h="484">
                  <a:moveTo>
                    <a:pt x="220" y="0"/>
                  </a:moveTo>
                  <a:cubicBezTo>
                    <a:pt x="135" y="0"/>
                    <a:pt x="72" y="18"/>
                    <a:pt x="39" y="30"/>
                  </a:cubicBezTo>
                  <a:cubicBezTo>
                    <a:pt x="75" y="104"/>
                    <a:pt x="75" y="104"/>
                    <a:pt x="75" y="104"/>
                  </a:cubicBezTo>
                  <a:cubicBezTo>
                    <a:pt x="105" y="95"/>
                    <a:pt x="159" y="81"/>
                    <a:pt x="230" y="81"/>
                  </a:cubicBezTo>
                  <a:cubicBezTo>
                    <a:pt x="285" y="81"/>
                    <a:pt x="350" y="96"/>
                    <a:pt x="350" y="168"/>
                  </a:cubicBezTo>
                  <a:cubicBezTo>
                    <a:pt x="350" y="168"/>
                    <a:pt x="350" y="194"/>
                    <a:pt x="350" y="196"/>
                  </a:cubicBezTo>
                  <a:cubicBezTo>
                    <a:pt x="168" y="196"/>
                    <a:pt x="168" y="196"/>
                    <a:pt x="168" y="196"/>
                  </a:cubicBezTo>
                  <a:cubicBezTo>
                    <a:pt x="75" y="196"/>
                    <a:pt x="0" y="229"/>
                    <a:pt x="0" y="339"/>
                  </a:cubicBezTo>
                  <a:cubicBezTo>
                    <a:pt x="0" y="438"/>
                    <a:pt x="81" y="484"/>
                    <a:pt x="181" y="484"/>
                  </a:cubicBezTo>
                  <a:cubicBezTo>
                    <a:pt x="298" y="484"/>
                    <a:pt x="350" y="417"/>
                    <a:pt x="350" y="417"/>
                  </a:cubicBezTo>
                  <a:cubicBezTo>
                    <a:pt x="350" y="484"/>
                    <a:pt x="350" y="484"/>
                    <a:pt x="350" y="484"/>
                  </a:cubicBezTo>
                  <a:cubicBezTo>
                    <a:pt x="442" y="484"/>
                    <a:pt x="442" y="484"/>
                    <a:pt x="442" y="484"/>
                  </a:cubicBezTo>
                  <a:cubicBezTo>
                    <a:pt x="442" y="142"/>
                    <a:pt x="442" y="142"/>
                    <a:pt x="442" y="142"/>
                  </a:cubicBezTo>
                  <a:cubicBezTo>
                    <a:pt x="437" y="32"/>
                    <a:pt x="311" y="0"/>
                    <a:pt x="220" y="0"/>
                  </a:cubicBezTo>
                  <a:close/>
                  <a:moveTo>
                    <a:pt x="350" y="295"/>
                  </a:moveTo>
                  <a:cubicBezTo>
                    <a:pt x="350" y="366"/>
                    <a:pt x="258" y="407"/>
                    <a:pt x="198" y="407"/>
                  </a:cubicBezTo>
                  <a:cubicBezTo>
                    <a:pt x="153" y="407"/>
                    <a:pt x="95" y="392"/>
                    <a:pt x="95" y="338"/>
                  </a:cubicBezTo>
                  <a:cubicBezTo>
                    <a:pt x="95" y="284"/>
                    <a:pt x="126" y="269"/>
                    <a:pt x="173" y="269"/>
                  </a:cubicBezTo>
                  <a:cubicBezTo>
                    <a:pt x="350" y="269"/>
                    <a:pt x="350" y="269"/>
                    <a:pt x="350" y="269"/>
                  </a:cubicBezTo>
                  <a:lnTo>
                    <a:pt x="350" y="2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CCE5207A-3E84-4DC4-A07C-47027DA0FF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25850" y="0"/>
              <a:ext cx="1914525" cy="965200"/>
            </a:xfrm>
            <a:custGeom>
              <a:avLst/>
              <a:gdLst>
                <a:gd name="T0" fmla="*/ 1260 w 1260"/>
                <a:gd name="T1" fmla="*/ 183 h 636"/>
                <a:gd name="T2" fmla="*/ 632 w 1260"/>
                <a:gd name="T3" fmla="*/ 0 h 636"/>
                <a:gd name="T4" fmla="*/ 0 w 1260"/>
                <a:gd name="T5" fmla="*/ 174 h 636"/>
                <a:gd name="T6" fmla="*/ 630 w 1260"/>
                <a:gd name="T7" fmla="*/ 635 h 636"/>
                <a:gd name="T8" fmla="*/ 1260 w 1260"/>
                <a:gd name="T9" fmla="*/ 183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0" h="636">
                  <a:moveTo>
                    <a:pt x="1260" y="183"/>
                  </a:moveTo>
                  <a:cubicBezTo>
                    <a:pt x="1088" y="73"/>
                    <a:pt x="862" y="0"/>
                    <a:pt x="632" y="0"/>
                  </a:cubicBezTo>
                  <a:cubicBezTo>
                    <a:pt x="418" y="0"/>
                    <a:pt x="197" y="52"/>
                    <a:pt x="0" y="174"/>
                  </a:cubicBezTo>
                  <a:cubicBezTo>
                    <a:pt x="0" y="174"/>
                    <a:pt x="269" y="634"/>
                    <a:pt x="630" y="635"/>
                  </a:cubicBezTo>
                  <a:cubicBezTo>
                    <a:pt x="992" y="636"/>
                    <a:pt x="1260" y="183"/>
                    <a:pt x="1260" y="1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77B6E331-2620-41C0-B97C-1B12164FD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2563" y="436563"/>
              <a:ext cx="1201738" cy="1819275"/>
            </a:xfrm>
            <a:custGeom>
              <a:avLst/>
              <a:gdLst>
                <a:gd name="T0" fmla="*/ 438 w 791"/>
                <a:gd name="T1" fmla="*/ 0 h 1198"/>
                <a:gd name="T2" fmla="*/ 75 w 791"/>
                <a:gd name="T3" fmla="*/ 545 h 1198"/>
                <a:gd name="T4" fmla="*/ 52 w 791"/>
                <a:gd name="T5" fmla="*/ 1198 h 1198"/>
                <a:gd name="T6" fmla="*/ 679 w 791"/>
                <a:gd name="T7" fmla="*/ 742 h 1198"/>
                <a:gd name="T8" fmla="*/ 438 w 791"/>
                <a:gd name="T9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1" h="1198">
                  <a:moveTo>
                    <a:pt x="438" y="0"/>
                  </a:moveTo>
                  <a:cubicBezTo>
                    <a:pt x="273" y="139"/>
                    <a:pt x="147" y="326"/>
                    <a:pt x="75" y="545"/>
                  </a:cubicBezTo>
                  <a:cubicBezTo>
                    <a:pt x="4" y="764"/>
                    <a:pt x="0" y="981"/>
                    <a:pt x="52" y="1198"/>
                  </a:cubicBezTo>
                  <a:cubicBezTo>
                    <a:pt x="52" y="1198"/>
                    <a:pt x="566" y="1086"/>
                    <a:pt x="679" y="742"/>
                  </a:cubicBezTo>
                  <a:cubicBezTo>
                    <a:pt x="791" y="399"/>
                    <a:pt x="43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DA1FDC7C-42C8-4041-B97D-F2CA92B557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2900" y="2185988"/>
              <a:ext cx="1622425" cy="1447800"/>
            </a:xfrm>
            <a:custGeom>
              <a:avLst/>
              <a:gdLst>
                <a:gd name="T0" fmla="*/ 0 w 1067"/>
                <a:gd name="T1" fmla="*/ 211 h 954"/>
                <a:gd name="T2" fmla="*/ 401 w 1067"/>
                <a:gd name="T3" fmla="*/ 726 h 954"/>
                <a:gd name="T4" fmla="*/ 1016 w 1067"/>
                <a:gd name="T5" fmla="*/ 954 h 954"/>
                <a:gd name="T6" fmla="*/ 775 w 1067"/>
                <a:gd name="T7" fmla="*/ 213 h 954"/>
                <a:gd name="T8" fmla="*/ 0 w 1067"/>
                <a:gd name="T9" fmla="*/ 211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7" h="954">
                  <a:moveTo>
                    <a:pt x="0" y="211"/>
                  </a:moveTo>
                  <a:cubicBezTo>
                    <a:pt x="84" y="414"/>
                    <a:pt x="218" y="590"/>
                    <a:pt x="401" y="726"/>
                  </a:cubicBezTo>
                  <a:cubicBezTo>
                    <a:pt x="586" y="863"/>
                    <a:pt x="810" y="941"/>
                    <a:pt x="1016" y="954"/>
                  </a:cubicBezTo>
                  <a:cubicBezTo>
                    <a:pt x="1016" y="954"/>
                    <a:pt x="1067" y="426"/>
                    <a:pt x="775" y="213"/>
                  </a:cubicBezTo>
                  <a:cubicBezTo>
                    <a:pt x="483" y="0"/>
                    <a:pt x="0" y="211"/>
                    <a:pt x="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B7F7052C-55C2-4219-9B97-3B0041EC6A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35500" y="2182813"/>
              <a:ext cx="1627188" cy="1450975"/>
            </a:xfrm>
            <a:custGeom>
              <a:avLst/>
              <a:gdLst>
                <a:gd name="T0" fmla="*/ 58 w 1071"/>
                <a:gd name="T1" fmla="*/ 956 h 956"/>
                <a:gd name="T2" fmla="*/ 669 w 1071"/>
                <a:gd name="T3" fmla="*/ 725 h 956"/>
                <a:gd name="T4" fmla="*/ 1071 w 1071"/>
                <a:gd name="T5" fmla="*/ 207 h 956"/>
                <a:gd name="T6" fmla="*/ 291 w 1071"/>
                <a:gd name="T7" fmla="*/ 215 h 956"/>
                <a:gd name="T8" fmla="*/ 58 w 1071"/>
                <a:gd name="T9" fmla="*/ 956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1" h="956">
                  <a:moveTo>
                    <a:pt x="58" y="956"/>
                  </a:moveTo>
                  <a:cubicBezTo>
                    <a:pt x="289" y="933"/>
                    <a:pt x="482" y="860"/>
                    <a:pt x="669" y="725"/>
                  </a:cubicBezTo>
                  <a:cubicBezTo>
                    <a:pt x="850" y="594"/>
                    <a:pt x="987" y="409"/>
                    <a:pt x="1071" y="207"/>
                  </a:cubicBezTo>
                  <a:cubicBezTo>
                    <a:pt x="1071" y="207"/>
                    <a:pt x="581" y="0"/>
                    <a:pt x="291" y="215"/>
                  </a:cubicBezTo>
                  <a:cubicBezTo>
                    <a:pt x="0" y="431"/>
                    <a:pt x="58" y="956"/>
                    <a:pt x="58" y="9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CD66E80E-6FF0-460D-B6F3-3BFD497631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19700" y="439738"/>
              <a:ext cx="1195388" cy="1819275"/>
            </a:xfrm>
            <a:custGeom>
              <a:avLst/>
              <a:gdLst>
                <a:gd name="T0" fmla="*/ 737 w 787"/>
                <a:gd name="T1" fmla="*/ 1198 h 1198"/>
                <a:gd name="T2" fmla="*/ 715 w 787"/>
                <a:gd name="T3" fmla="*/ 544 h 1198"/>
                <a:gd name="T4" fmla="*/ 355 w 787"/>
                <a:gd name="T5" fmla="*/ 0 h 1198"/>
                <a:gd name="T6" fmla="*/ 111 w 787"/>
                <a:gd name="T7" fmla="*/ 739 h 1198"/>
                <a:gd name="T8" fmla="*/ 737 w 787"/>
                <a:gd name="T9" fmla="*/ 1198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1198">
                  <a:moveTo>
                    <a:pt x="737" y="1198"/>
                  </a:moveTo>
                  <a:cubicBezTo>
                    <a:pt x="787" y="991"/>
                    <a:pt x="786" y="764"/>
                    <a:pt x="715" y="544"/>
                  </a:cubicBezTo>
                  <a:cubicBezTo>
                    <a:pt x="645" y="325"/>
                    <a:pt x="518" y="144"/>
                    <a:pt x="355" y="0"/>
                  </a:cubicBezTo>
                  <a:cubicBezTo>
                    <a:pt x="355" y="0"/>
                    <a:pt x="0" y="395"/>
                    <a:pt x="111" y="739"/>
                  </a:cubicBezTo>
                  <a:cubicBezTo>
                    <a:pt x="222" y="1083"/>
                    <a:pt x="737" y="1198"/>
                    <a:pt x="737" y="1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noFill/>
          </a:ln>
        </p:spPr>
        <p:txBody>
          <a:bodyPr lIns="0" bIns="360000" anchor="ctr" anchorCtr="0"/>
          <a:lstStyle>
            <a:lvl1pPr marL="396000" indent="-396000">
              <a:buFont typeface="+mj-lt"/>
              <a:buNone/>
              <a:defRPr sz="325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1. Titre de partie</a:t>
            </a:r>
            <a:endParaRPr lang="fr-FR" dirty="0"/>
          </a:p>
        </p:txBody>
      </p:sp>
      <p:sp>
        <p:nvSpPr>
          <p:cNvPr id="21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0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5904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Intitulé de la direction/service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1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43060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de titre 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44FA19FF-F3CF-4EE4-ADCA-0EC71FA192A8}"/>
              </a:ext>
            </a:extLst>
          </p:cNvPr>
          <p:cNvSpPr/>
          <p:nvPr userDrawn="1"/>
        </p:nvSpPr>
        <p:spPr>
          <a:xfrm>
            <a:off x="-2904" y="738000"/>
            <a:ext cx="9146904" cy="4405500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8AE072A-0DE3-445C-991B-1FF54D483686}"/>
              </a:ext>
            </a:extLst>
          </p:cNvPr>
          <p:cNvGrpSpPr/>
          <p:nvPr userDrawn="1"/>
        </p:nvGrpSpPr>
        <p:grpSpPr>
          <a:xfrm>
            <a:off x="8505825" y="180105"/>
            <a:ext cx="271463" cy="376632"/>
            <a:chOff x="2719388" y="0"/>
            <a:chExt cx="3708400" cy="5145088"/>
          </a:xfrm>
          <a:solidFill>
            <a:schemeClr val="bg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96EAAAE4-81CD-4923-9B00-96AA869903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52825" y="4416425"/>
              <a:ext cx="658813" cy="723900"/>
            </a:xfrm>
            <a:custGeom>
              <a:avLst/>
              <a:gdLst>
                <a:gd name="T0" fmla="*/ 258 w 434"/>
                <a:gd name="T1" fmla="*/ 0 h 477"/>
                <a:gd name="T2" fmla="*/ 92 w 434"/>
                <a:gd name="T3" fmla="*/ 67 h 477"/>
                <a:gd name="T4" fmla="*/ 92 w 434"/>
                <a:gd name="T5" fmla="*/ 0 h 477"/>
                <a:gd name="T6" fmla="*/ 0 w 434"/>
                <a:gd name="T7" fmla="*/ 0 h 477"/>
                <a:gd name="T8" fmla="*/ 0 w 434"/>
                <a:gd name="T9" fmla="*/ 477 h 477"/>
                <a:gd name="T10" fmla="*/ 92 w 434"/>
                <a:gd name="T11" fmla="*/ 477 h 477"/>
                <a:gd name="T12" fmla="*/ 92 w 434"/>
                <a:gd name="T13" fmla="*/ 187 h 477"/>
                <a:gd name="T14" fmla="*/ 241 w 434"/>
                <a:gd name="T15" fmla="*/ 76 h 477"/>
                <a:gd name="T16" fmla="*/ 342 w 434"/>
                <a:gd name="T17" fmla="*/ 161 h 477"/>
                <a:gd name="T18" fmla="*/ 342 w 434"/>
                <a:gd name="T19" fmla="*/ 161 h 477"/>
                <a:gd name="T20" fmla="*/ 342 w 434"/>
                <a:gd name="T21" fmla="*/ 477 h 477"/>
                <a:gd name="T22" fmla="*/ 434 w 434"/>
                <a:gd name="T23" fmla="*/ 477 h 477"/>
                <a:gd name="T24" fmla="*/ 434 w 434"/>
                <a:gd name="T25" fmla="*/ 161 h 477"/>
                <a:gd name="T26" fmla="*/ 258 w 434"/>
                <a:gd name="T27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4" h="477">
                  <a:moveTo>
                    <a:pt x="258" y="0"/>
                  </a:moveTo>
                  <a:cubicBezTo>
                    <a:pt x="144" y="0"/>
                    <a:pt x="93" y="65"/>
                    <a:pt x="92" y="67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7"/>
                    <a:pt x="0" y="477"/>
                    <a:pt x="0" y="477"/>
                  </a:cubicBezTo>
                  <a:cubicBezTo>
                    <a:pt x="92" y="477"/>
                    <a:pt x="92" y="477"/>
                    <a:pt x="92" y="477"/>
                  </a:cubicBezTo>
                  <a:cubicBezTo>
                    <a:pt x="92" y="187"/>
                    <a:pt x="92" y="187"/>
                    <a:pt x="92" y="187"/>
                  </a:cubicBezTo>
                  <a:cubicBezTo>
                    <a:pt x="94" y="117"/>
                    <a:pt x="182" y="76"/>
                    <a:pt x="241" y="76"/>
                  </a:cubicBezTo>
                  <a:cubicBezTo>
                    <a:pt x="285" y="76"/>
                    <a:pt x="342" y="107"/>
                    <a:pt x="342" y="161"/>
                  </a:cubicBezTo>
                  <a:cubicBezTo>
                    <a:pt x="342" y="161"/>
                    <a:pt x="342" y="161"/>
                    <a:pt x="342" y="161"/>
                  </a:cubicBezTo>
                  <a:cubicBezTo>
                    <a:pt x="342" y="477"/>
                    <a:pt x="342" y="477"/>
                    <a:pt x="342" y="477"/>
                  </a:cubicBezTo>
                  <a:cubicBezTo>
                    <a:pt x="434" y="477"/>
                    <a:pt x="434" y="477"/>
                    <a:pt x="434" y="477"/>
                  </a:cubicBezTo>
                  <a:cubicBezTo>
                    <a:pt x="434" y="161"/>
                    <a:pt x="434" y="161"/>
                    <a:pt x="434" y="161"/>
                  </a:cubicBezTo>
                  <a:cubicBezTo>
                    <a:pt x="434" y="54"/>
                    <a:pt x="355" y="0"/>
                    <a:pt x="25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0BCD58C1-66D1-49A9-817D-EA1CCE1886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26125" y="4405313"/>
              <a:ext cx="601663" cy="738188"/>
            </a:xfrm>
            <a:custGeom>
              <a:avLst/>
              <a:gdLst>
                <a:gd name="T0" fmla="*/ 245 w 396"/>
                <a:gd name="T1" fmla="*/ 201 h 486"/>
                <a:gd name="T2" fmla="*/ 245 w 396"/>
                <a:gd name="T3" fmla="*/ 201 h 486"/>
                <a:gd name="T4" fmla="*/ 162 w 396"/>
                <a:gd name="T5" fmla="*/ 201 h 486"/>
                <a:gd name="T6" fmla="*/ 93 w 396"/>
                <a:gd name="T7" fmla="*/ 140 h 486"/>
                <a:gd name="T8" fmla="*/ 192 w 396"/>
                <a:gd name="T9" fmla="*/ 81 h 486"/>
                <a:gd name="T10" fmla="*/ 336 w 396"/>
                <a:gd name="T11" fmla="*/ 107 h 486"/>
                <a:gd name="T12" fmla="*/ 368 w 396"/>
                <a:gd name="T13" fmla="*/ 33 h 486"/>
                <a:gd name="T14" fmla="*/ 201 w 396"/>
                <a:gd name="T15" fmla="*/ 0 h 486"/>
                <a:gd name="T16" fmla="*/ 5 w 396"/>
                <a:gd name="T17" fmla="*/ 142 h 486"/>
                <a:gd name="T18" fmla="*/ 152 w 396"/>
                <a:gd name="T19" fmla="*/ 285 h 486"/>
                <a:gd name="T20" fmla="*/ 152 w 396"/>
                <a:gd name="T21" fmla="*/ 285 h 486"/>
                <a:gd name="T22" fmla="*/ 235 w 396"/>
                <a:gd name="T23" fmla="*/ 285 h 486"/>
                <a:gd name="T24" fmla="*/ 304 w 396"/>
                <a:gd name="T25" fmla="*/ 346 h 486"/>
                <a:gd name="T26" fmla="*/ 204 w 396"/>
                <a:gd name="T27" fmla="*/ 405 h 486"/>
                <a:gd name="T28" fmla="*/ 44 w 396"/>
                <a:gd name="T29" fmla="*/ 372 h 486"/>
                <a:gd name="T30" fmla="*/ 13 w 396"/>
                <a:gd name="T31" fmla="*/ 446 h 486"/>
                <a:gd name="T32" fmla="*/ 195 w 396"/>
                <a:gd name="T33" fmla="*/ 486 h 486"/>
                <a:gd name="T34" fmla="*/ 391 w 396"/>
                <a:gd name="T35" fmla="*/ 345 h 486"/>
                <a:gd name="T36" fmla="*/ 245 w 396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6" h="486">
                  <a:moveTo>
                    <a:pt x="245" y="201"/>
                  </a:moveTo>
                  <a:cubicBezTo>
                    <a:pt x="245" y="201"/>
                    <a:pt x="245" y="201"/>
                    <a:pt x="245" y="201"/>
                  </a:cubicBezTo>
                  <a:cubicBezTo>
                    <a:pt x="162" y="201"/>
                    <a:pt x="162" y="201"/>
                    <a:pt x="162" y="201"/>
                  </a:cubicBezTo>
                  <a:cubicBezTo>
                    <a:pt x="115" y="201"/>
                    <a:pt x="91" y="183"/>
                    <a:pt x="93" y="140"/>
                  </a:cubicBezTo>
                  <a:cubicBezTo>
                    <a:pt x="95" y="95"/>
                    <a:pt x="144" y="81"/>
                    <a:pt x="192" y="81"/>
                  </a:cubicBezTo>
                  <a:cubicBezTo>
                    <a:pt x="261" y="81"/>
                    <a:pt x="312" y="98"/>
                    <a:pt x="336" y="107"/>
                  </a:cubicBezTo>
                  <a:cubicBezTo>
                    <a:pt x="368" y="33"/>
                    <a:pt x="368" y="33"/>
                    <a:pt x="368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1" y="0"/>
                    <a:pt x="10" y="32"/>
                    <a:pt x="5" y="142"/>
                  </a:cubicBezTo>
                  <a:cubicBezTo>
                    <a:pt x="0" y="248"/>
                    <a:pt x="74" y="283"/>
                    <a:pt x="152" y="285"/>
                  </a:cubicBezTo>
                  <a:cubicBezTo>
                    <a:pt x="152" y="285"/>
                    <a:pt x="152" y="285"/>
                    <a:pt x="152" y="285"/>
                  </a:cubicBezTo>
                  <a:cubicBezTo>
                    <a:pt x="235" y="285"/>
                    <a:pt x="235" y="285"/>
                    <a:pt x="235" y="285"/>
                  </a:cubicBezTo>
                  <a:cubicBezTo>
                    <a:pt x="281" y="285"/>
                    <a:pt x="306" y="303"/>
                    <a:pt x="304" y="346"/>
                  </a:cubicBezTo>
                  <a:cubicBezTo>
                    <a:pt x="302" y="391"/>
                    <a:pt x="253" y="405"/>
                    <a:pt x="204" y="405"/>
                  </a:cubicBezTo>
                  <a:cubicBezTo>
                    <a:pt x="106" y="405"/>
                    <a:pt x="44" y="372"/>
                    <a:pt x="44" y="372"/>
                  </a:cubicBezTo>
                  <a:cubicBezTo>
                    <a:pt x="13" y="446"/>
                    <a:pt x="13" y="446"/>
                    <a:pt x="13" y="446"/>
                  </a:cubicBezTo>
                  <a:cubicBezTo>
                    <a:pt x="13" y="446"/>
                    <a:pt x="83" y="486"/>
                    <a:pt x="195" y="486"/>
                  </a:cubicBezTo>
                  <a:cubicBezTo>
                    <a:pt x="276" y="486"/>
                    <a:pt x="387" y="454"/>
                    <a:pt x="391" y="345"/>
                  </a:cubicBezTo>
                  <a:cubicBezTo>
                    <a:pt x="396" y="238"/>
                    <a:pt x="322" y="203"/>
                    <a:pt x="245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1AE8DB6E-B1F5-4293-BB50-9FC333A206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026025" y="4402138"/>
              <a:ext cx="700088" cy="742950"/>
            </a:xfrm>
            <a:custGeom>
              <a:avLst/>
              <a:gdLst>
                <a:gd name="T0" fmla="*/ 234 w 460"/>
                <a:gd name="T1" fmla="*/ 0 h 489"/>
                <a:gd name="T2" fmla="*/ 0 w 460"/>
                <a:gd name="T3" fmla="*/ 249 h 489"/>
                <a:gd name="T4" fmla="*/ 256 w 460"/>
                <a:gd name="T5" fmla="*/ 489 h 489"/>
                <a:gd name="T6" fmla="*/ 437 w 460"/>
                <a:gd name="T7" fmla="*/ 449 h 489"/>
                <a:gd name="T8" fmla="*/ 403 w 460"/>
                <a:gd name="T9" fmla="*/ 378 h 489"/>
                <a:gd name="T10" fmla="*/ 253 w 460"/>
                <a:gd name="T11" fmla="*/ 408 h 489"/>
                <a:gd name="T12" fmla="*/ 96 w 460"/>
                <a:gd name="T13" fmla="*/ 285 h 489"/>
                <a:gd name="T14" fmla="*/ 367 w 460"/>
                <a:gd name="T15" fmla="*/ 285 h 489"/>
                <a:gd name="T16" fmla="*/ 460 w 460"/>
                <a:gd name="T17" fmla="*/ 285 h 489"/>
                <a:gd name="T18" fmla="*/ 460 w 460"/>
                <a:gd name="T19" fmla="*/ 243 h 489"/>
                <a:gd name="T20" fmla="*/ 234 w 460"/>
                <a:gd name="T21" fmla="*/ 0 h 489"/>
                <a:gd name="T22" fmla="*/ 97 w 460"/>
                <a:gd name="T23" fmla="*/ 209 h 489"/>
                <a:gd name="T24" fmla="*/ 238 w 460"/>
                <a:gd name="T25" fmla="*/ 79 h 489"/>
                <a:gd name="T26" fmla="*/ 366 w 460"/>
                <a:gd name="T27" fmla="*/ 209 h 489"/>
                <a:gd name="T28" fmla="*/ 97 w 460"/>
                <a:gd name="T29" fmla="*/ 20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0" h="489">
                  <a:moveTo>
                    <a:pt x="234" y="0"/>
                  </a:moveTo>
                  <a:cubicBezTo>
                    <a:pt x="101" y="0"/>
                    <a:pt x="0" y="77"/>
                    <a:pt x="0" y="249"/>
                  </a:cubicBezTo>
                  <a:cubicBezTo>
                    <a:pt x="0" y="421"/>
                    <a:pt x="127" y="489"/>
                    <a:pt x="256" y="489"/>
                  </a:cubicBezTo>
                  <a:cubicBezTo>
                    <a:pt x="375" y="489"/>
                    <a:pt x="437" y="449"/>
                    <a:pt x="437" y="449"/>
                  </a:cubicBezTo>
                  <a:cubicBezTo>
                    <a:pt x="403" y="378"/>
                    <a:pt x="403" y="378"/>
                    <a:pt x="403" y="378"/>
                  </a:cubicBezTo>
                  <a:cubicBezTo>
                    <a:pt x="403" y="378"/>
                    <a:pt x="357" y="408"/>
                    <a:pt x="253" y="408"/>
                  </a:cubicBezTo>
                  <a:cubicBezTo>
                    <a:pt x="182" y="408"/>
                    <a:pt x="106" y="386"/>
                    <a:pt x="96" y="285"/>
                  </a:cubicBezTo>
                  <a:cubicBezTo>
                    <a:pt x="367" y="285"/>
                    <a:pt x="367" y="285"/>
                    <a:pt x="367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0" y="243"/>
                    <a:pt x="460" y="243"/>
                    <a:pt x="460" y="243"/>
                  </a:cubicBezTo>
                  <a:cubicBezTo>
                    <a:pt x="460" y="87"/>
                    <a:pt x="388" y="0"/>
                    <a:pt x="234" y="0"/>
                  </a:cubicBezTo>
                  <a:close/>
                  <a:moveTo>
                    <a:pt x="97" y="209"/>
                  </a:moveTo>
                  <a:cubicBezTo>
                    <a:pt x="108" y="108"/>
                    <a:pt x="159" y="79"/>
                    <a:pt x="238" y="79"/>
                  </a:cubicBezTo>
                  <a:cubicBezTo>
                    <a:pt x="322" y="79"/>
                    <a:pt x="360" y="119"/>
                    <a:pt x="366" y="209"/>
                  </a:cubicBezTo>
                  <a:lnTo>
                    <a:pt x="97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7EC8E473-602C-4ABE-8E74-27DE0B2568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35463" y="4405313"/>
              <a:ext cx="600075" cy="738188"/>
            </a:xfrm>
            <a:custGeom>
              <a:avLst/>
              <a:gdLst>
                <a:gd name="T0" fmla="*/ 244 w 395"/>
                <a:gd name="T1" fmla="*/ 201 h 486"/>
                <a:gd name="T2" fmla="*/ 244 w 395"/>
                <a:gd name="T3" fmla="*/ 201 h 486"/>
                <a:gd name="T4" fmla="*/ 161 w 395"/>
                <a:gd name="T5" fmla="*/ 201 h 486"/>
                <a:gd name="T6" fmla="*/ 92 w 395"/>
                <a:gd name="T7" fmla="*/ 140 h 486"/>
                <a:gd name="T8" fmla="*/ 191 w 395"/>
                <a:gd name="T9" fmla="*/ 81 h 486"/>
                <a:gd name="T10" fmla="*/ 336 w 395"/>
                <a:gd name="T11" fmla="*/ 107 h 486"/>
                <a:gd name="T12" fmla="*/ 367 w 395"/>
                <a:gd name="T13" fmla="*/ 33 h 486"/>
                <a:gd name="T14" fmla="*/ 201 w 395"/>
                <a:gd name="T15" fmla="*/ 0 h 486"/>
                <a:gd name="T16" fmla="*/ 4 w 395"/>
                <a:gd name="T17" fmla="*/ 142 h 486"/>
                <a:gd name="T18" fmla="*/ 151 w 395"/>
                <a:gd name="T19" fmla="*/ 285 h 486"/>
                <a:gd name="T20" fmla="*/ 151 w 395"/>
                <a:gd name="T21" fmla="*/ 285 h 486"/>
                <a:gd name="T22" fmla="*/ 234 w 395"/>
                <a:gd name="T23" fmla="*/ 285 h 486"/>
                <a:gd name="T24" fmla="*/ 303 w 395"/>
                <a:gd name="T25" fmla="*/ 346 h 486"/>
                <a:gd name="T26" fmla="*/ 203 w 395"/>
                <a:gd name="T27" fmla="*/ 405 h 486"/>
                <a:gd name="T28" fmla="*/ 44 w 395"/>
                <a:gd name="T29" fmla="*/ 372 h 486"/>
                <a:gd name="T30" fmla="*/ 12 w 395"/>
                <a:gd name="T31" fmla="*/ 446 h 486"/>
                <a:gd name="T32" fmla="*/ 194 w 395"/>
                <a:gd name="T33" fmla="*/ 486 h 486"/>
                <a:gd name="T34" fmla="*/ 391 w 395"/>
                <a:gd name="T35" fmla="*/ 345 h 486"/>
                <a:gd name="T36" fmla="*/ 244 w 395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5" h="486">
                  <a:moveTo>
                    <a:pt x="244" y="201"/>
                  </a:moveTo>
                  <a:cubicBezTo>
                    <a:pt x="244" y="201"/>
                    <a:pt x="244" y="201"/>
                    <a:pt x="244" y="201"/>
                  </a:cubicBezTo>
                  <a:cubicBezTo>
                    <a:pt x="161" y="201"/>
                    <a:pt x="161" y="201"/>
                    <a:pt x="161" y="201"/>
                  </a:cubicBezTo>
                  <a:cubicBezTo>
                    <a:pt x="115" y="201"/>
                    <a:pt x="90" y="183"/>
                    <a:pt x="92" y="140"/>
                  </a:cubicBezTo>
                  <a:cubicBezTo>
                    <a:pt x="94" y="95"/>
                    <a:pt x="143" y="81"/>
                    <a:pt x="191" y="81"/>
                  </a:cubicBezTo>
                  <a:cubicBezTo>
                    <a:pt x="260" y="81"/>
                    <a:pt x="311" y="98"/>
                    <a:pt x="336" y="107"/>
                  </a:cubicBezTo>
                  <a:cubicBezTo>
                    <a:pt x="367" y="33"/>
                    <a:pt x="367" y="33"/>
                    <a:pt x="367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0" y="0"/>
                    <a:pt x="9" y="32"/>
                    <a:pt x="4" y="142"/>
                  </a:cubicBezTo>
                  <a:cubicBezTo>
                    <a:pt x="0" y="248"/>
                    <a:pt x="74" y="283"/>
                    <a:pt x="151" y="285"/>
                  </a:cubicBezTo>
                  <a:cubicBezTo>
                    <a:pt x="151" y="285"/>
                    <a:pt x="151" y="285"/>
                    <a:pt x="151" y="285"/>
                  </a:cubicBezTo>
                  <a:cubicBezTo>
                    <a:pt x="234" y="285"/>
                    <a:pt x="234" y="285"/>
                    <a:pt x="234" y="285"/>
                  </a:cubicBezTo>
                  <a:cubicBezTo>
                    <a:pt x="280" y="285"/>
                    <a:pt x="305" y="303"/>
                    <a:pt x="303" y="346"/>
                  </a:cubicBezTo>
                  <a:cubicBezTo>
                    <a:pt x="301" y="391"/>
                    <a:pt x="252" y="405"/>
                    <a:pt x="203" y="405"/>
                  </a:cubicBezTo>
                  <a:cubicBezTo>
                    <a:pt x="105" y="405"/>
                    <a:pt x="44" y="372"/>
                    <a:pt x="44" y="372"/>
                  </a:cubicBezTo>
                  <a:cubicBezTo>
                    <a:pt x="12" y="446"/>
                    <a:pt x="12" y="446"/>
                    <a:pt x="12" y="446"/>
                  </a:cubicBezTo>
                  <a:cubicBezTo>
                    <a:pt x="12" y="446"/>
                    <a:pt x="83" y="486"/>
                    <a:pt x="194" y="486"/>
                  </a:cubicBezTo>
                  <a:cubicBezTo>
                    <a:pt x="275" y="486"/>
                    <a:pt x="386" y="454"/>
                    <a:pt x="391" y="345"/>
                  </a:cubicBezTo>
                  <a:cubicBezTo>
                    <a:pt x="395" y="238"/>
                    <a:pt x="321" y="203"/>
                    <a:pt x="244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64FE414C-3DB9-4FE9-B834-0A39C9D48AB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19388" y="4406900"/>
              <a:ext cx="671513" cy="735013"/>
            </a:xfrm>
            <a:custGeom>
              <a:avLst/>
              <a:gdLst>
                <a:gd name="T0" fmla="*/ 220 w 442"/>
                <a:gd name="T1" fmla="*/ 0 h 484"/>
                <a:gd name="T2" fmla="*/ 39 w 442"/>
                <a:gd name="T3" fmla="*/ 30 h 484"/>
                <a:gd name="T4" fmla="*/ 75 w 442"/>
                <a:gd name="T5" fmla="*/ 104 h 484"/>
                <a:gd name="T6" fmla="*/ 230 w 442"/>
                <a:gd name="T7" fmla="*/ 81 h 484"/>
                <a:gd name="T8" fmla="*/ 350 w 442"/>
                <a:gd name="T9" fmla="*/ 168 h 484"/>
                <a:gd name="T10" fmla="*/ 350 w 442"/>
                <a:gd name="T11" fmla="*/ 196 h 484"/>
                <a:gd name="T12" fmla="*/ 168 w 442"/>
                <a:gd name="T13" fmla="*/ 196 h 484"/>
                <a:gd name="T14" fmla="*/ 0 w 442"/>
                <a:gd name="T15" fmla="*/ 339 h 484"/>
                <a:gd name="T16" fmla="*/ 181 w 442"/>
                <a:gd name="T17" fmla="*/ 484 h 484"/>
                <a:gd name="T18" fmla="*/ 350 w 442"/>
                <a:gd name="T19" fmla="*/ 417 h 484"/>
                <a:gd name="T20" fmla="*/ 350 w 442"/>
                <a:gd name="T21" fmla="*/ 484 h 484"/>
                <a:gd name="T22" fmla="*/ 442 w 442"/>
                <a:gd name="T23" fmla="*/ 484 h 484"/>
                <a:gd name="T24" fmla="*/ 442 w 442"/>
                <a:gd name="T25" fmla="*/ 142 h 484"/>
                <a:gd name="T26" fmla="*/ 220 w 442"/>
                <a:gd name="T27" fmla="*/ 0 h 484"/>
                <a:gd name="T28" fmla="*/ 350 w 442"/>
                <a:gd name="T29" fmla="*/ 295 h 484"/>
                <a:gd name="T30" fmla="*/ 198 w 442"/>
                <a:gd name="T31" fmla="*/ 407 h 484"/>
                <a:gd name="T32" fmla="*/ 95 w 442"/>
                <a:gd name="T33" fmla="*/ 338 h 484"/>
                <a:gd name="T34" fmla="*/ 173 w 442"/>
                <a:gd name="T35" fmla="*/ 269 h 484"/>
                <a:gd name="T36" fmla="*/ 350 w 442"/>
                <a:gd name="T37" fmla="*/ 269 h 484"/>
                <a:gd name="T38" fmla="*/ 350 w 442"/>
                <a:gd name="T39" fmla="*/ 295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2" h="484">
                  <a:moveTo>
                    <a:pt x="220" y="0"/>
                  </a:moveTo>
                  <a:cubicBezTo>
                    <a:pt x="135" y="0"/>
                    <a:pt x="72" y="18"/>
                    <a:pt x="39" y="30"/>
                  </a:cubicBezTo>
                  <a:cubicBezTo>
                    <a:pt x="75" y="104"/>
                    <a:pt x="75" y="104"/>
                    <a:pt x="75" y="104"/>
                  </a:cubicBezTo>
                  <a:cubicBezTo>
                    <a:pt x="105" y="95"/>
                    <a:pt x="159" y="81"/>
                    <a:pt x="230" y="81"/>
                  </a:cubicBezTo>
                  <a:cubicBezTo>
                    <a:pt x="285" y="81"/>
                    <a:pt x="350" y="96"/>
                    <a:pt x="350" y="168"/>
                  </a:cubicBezTo>
                  <a:cubicBezTo>
                    <a:pt x="350" y="168"/>
                    <a:pt x="350" y="194"/>
                    <a:pt x="350" y="196"/>
                  </a:cubicBezTo>
                  <a:cubicBezTo>
                    <a:pt x="168" y="196"/>
                    <a:pt x="168" y="196"/>
                    <a:pt x="168" y="196"/>
                  </a:cubicBezTo>
                  <a:cubicBezTo>
                    <a:pt x="75" y="196"/>
                    <a:pt x="0" y="229"/>
                    <a:pt x="0" y="339"/>
                  </a:cubicBezTo>
                  <a:cubicBezTo>
                    <a:pt x="0" y="438"/>
                    <a:pt x="81" y="484"/>
                    <a:pt x="181" y="484"/>
                  </a:cubicBezTo>
                  <a:cubicBezTo>
                    <a:pt x="298" y="484"/>
                    <a:pt x="350" y="417"/>
                    <a:pt x="350" y="417"/>
                  </a:cubicBezTo>
                  <a:cubicBezTo>
                    <a:pt x="350" y="484"/>
                    <a:pt x="350" y="484"/>
                    <a:pt x="350" y="484"/>
                  </a:cubicBezTo>
                  <a:cubicBezTo>
                    <a:pt x="442" y="484"/>
                    <a:pt x="442" y="484"/>
                    <a:pt x="442" y="484"/>
                  </a:cubicBezTo>
                  <a:cubicBezTo>
                    <a:pt x="442" y="142"/>
                    <a:pt x="442" y="142"/>
                    <a:pt x="442" y="142"/>
                  </a:cubicBezTo>
                  <a:cubicBezTo>
                    <a:pt x="437" y="32"/>
                    <a:pt x="311" y="0"/>
                    <a:pt x="220" y="0"/>
                  </a:cubicBezTo>
                  <a:close/>
                  <a:moveTo>
                    <a:pt x="350" y="295"/>
                  </a:moveTo>
                  <a:cubicBezTo>
                    <a:pt x="350" y="366"/>
                    <a:pt x="258" y="407"/>
                    <a:pt x="198" y="407"/>
                  </a:cubicBezTo>
                  <a:cubicBezTo>
                    <a:pt x="153" y="407"/>
                    <a:pt x="95" y="392"/>
                    <a:pt x="95" y="338"/>
                  </a:cubicBezTo>
                  <a:cubicBezTo>
                    <a:pt x="95" y="284"/>
                    <a:pt x="126" y="269"/>
                    <a:pt x="173" y="269"/>
                  </a:cubicBezTo>
                  <a:cubicBezTo>
                    <a:pt x="350" y="269"/>
                    <a:pt x="350" y="269"/>
                    <a:pt x="350" y="269"/>
                  </a:cubicBezTo>
                  <a:lnTo>
                    <a:pt x="350" y="2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CCE5207A-3E84-4DC4-A07C-47027DA0FF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25850" y="0"/>
              <a:ext cx="1914525" cy="965200"/>
            </a:xfrm>
            <a:custGeom>
              <a:avLst/>
              <a:gdLst>
                <a:gd name="T0" fmla="*/ 1260 w 1260"/>
                <a:gd name="T1" fmla="*/ 183 h 636"/>
                <a:gd name="T2" fmla="*/ 632 w 1260"/>
                <a:gd name="T3" fmla="*/ 0 h 636"/>
                <a:gd name="T4" fmla="*/ 0 w 1260"/>
                <a:gd name="T5" fmla="*/ 174 h 636"/>
                <a:gd name="T6" fmla="*/ 630 w 1260"/>
                <a:gd name="T7" fmla="*/ 635 h 636"/>
                <a:gd name="T8" fmla="*/ 1260 w 1260"/>
                <a:gd name="T9" fmla="*/ 183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0" h="636">
                  <a:moveTo>
                    <a:pt x="1260" y="183"/>
                  </a:moveTo>
                  <a:cubicBezTo>
                    <a:pt x="1088" y="73"/>
                    <a:pt x="862" y="0"/>
                    <a:pt x="632" y="0"/>
                  </a:cubicBezTo>
                  <a:cubicBezTo>
                    <a:pt x="418" y="0"/>
                    <a:pt x="197" y="52"/>
                    <a:pt x="0" y="174"/>
                  </a:cubicBezTo>
                  <a:cubicBezTo>
                    <a:pt x="0" y="174"/>
                    <a:pt x="269" y="634"/>
                    <a:pt x="630" y="635"/>
                  </a:cubicBezTo>
                  <a:cubicBezTo>
                    <a:pt x="992" y="636"/>
                    <a:pt x="1260" y="183"/>
                    <a:pt x="1260" y="1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77B6E331-2620-41C0-B97C-1B12164FD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2563" y="436563"/>
              <a:ext cx="1201738" cy="1819275"/>
            </a:xfrm>
            <a:custGeom>
              <a:avLst/>
              <a:gdLst>
                <a:gd name="T0" fmla="*/ 438 w 791"/>
                <a:gd name="T1" fmla="*/ 0 h 1198"/>
                <a:gd name="T2" fmla="*/ 75 w 791"/>
                <a:gd name="T3" fmla="*/ 545 h 1198"/>
                <a:gd name="T4" fmla="*/ 52 w 791"/>
                <a:gd name="T5" fmla="*/ 1198 h 1198"/>
                <a:gd name="T6" fmla="*/ 679 w 791"/>
                <a:gd name="T7" fmla="*/ 742 h 1198"/>
                <a:gd name="T8" fmla="*/ 438 w 791"/>
                <a:gd name="T9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1" h="1198">
                  <a:moveTo>
                    <a:pt x="438" y="0"/>
                  </a:moveTo>
                  <a:cubicBezTo>
                    <a:pt x="273" y="139"/>
                    <a:pt x="147" y="326"/>
                    <a:pt x="75" y="545"/>
                  </a:cubicBezTo>
                  <a:cubicBezTo>
                    <a:pt x="4" y="764"/>
                    <a:pt x="0" y="981"/>
                    <a:pt x="52" y="1198"/>
                  </a:cubicBezTo>
                  <a:cubicBezTo>
                    <a:pt x="52" y="1198"/>
                    <a:pt x="566" y="1086"/>
                    <a:pt x="679" y="742"/>
                  </a:cubicBezTo>
                  <a:cubicBezTo>
                    <a:pt x="791" y="399"/>
                    <a:pt x="43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DA1FDC7C-42C8-4041-B97D-F2CA92B557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2900" y="2185988"/>
              <a:ext cx="1622425" cy="1447800"/>
            </a:xfrm>
            <a:custGeom>
              <a:avLst/>
              <a:gdLst>
                <a:gd name="T0" fmla="*/ 0 w 1067"/>
                <a:gd name="T1" fmla="*/ 211 h 954"/>
                <a:gd name="T2" fmla="*/ 401 w 1067"/>
                <a:gd name="T3" fmla="*/ 726 h 954"/>
                <a:gd name="T4" fmla="*/ 1016 w 1067"/>
                <a:gd name="T5" fmla="*/ 954 h 954"/>
                <a:gd name="T6" fmla="*/ 775 w 1067"/>
                <a:gd name="T7" fmla="*/ 213 h 954"/>
                <a:gd name="T8" fmla="*/ 0 w 1067"/>
                <a:gd name="T9" fmla="*/ 211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7" h="954">
                  <a:moveTo>
                    <a:pt x="0" y="211"/>
                  </a:moveTo>
                  <a:cubicBezTo>
                    <a:pt x="84" y="414"/>
                    <a:pt x="218" y="590"/>
                    <a:pt x="401" y="726"/>
                  </a:cubicBezTo>
                  <a:cubicBezTo>
                    <a:pt x="586" y="863"/>
                    <a:pt x="810" y="941"/>
                    <a:pt x="1016" y="954"/>
                  </a:cubicBezTo>
                  <a:cubicBezTo>
                    <a:pt x="1016" y="954"/>
                    <a:pt x="1067" y="426"/>
                    <a:pt x="775" y="213"/>
                  </a:cubicBezTo>
                  <a:cubicBezTo>
                    <a:pt x="483" y="0"/>
                    <a:pt x="0" y="211"/>
                    <a:pt x="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B7F7052C-55C2-4219-9B97-3B0041EC6A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35500" y="2182813"/>
              <a:ext cx="1627188" cy="1450975"/>
            </a:xfrm>
            <a:custGeom>
              <a:avLst/>
              <a:gdLst>
                <a:gd name="T0" fmla="*/ 58 w 1071"/>
                <a:gd name="T1" fmla="*/ 956 h 956"/>
                <a:gd name="T2" fmla="*/ 669 w 1071"/>
                <a:gd name="T3" fmla="*/ 725 h 956"/>
                <a:gd name="T4" fmla="*/ 1071 w 1071"/>
                <a:gd name="T5" fmla="*/ 207 h 956"/>
                <a:gd name="T6" fmla="*/ 291 w 1071"/>
                <a:gd name="T7" fmla="*/ 215 h 956"/>
                <a:gd name="T8" fmla="*/ 58 w 1071"/>
                <a:gd name="T9" fmla="*/ 956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1" h="956">
                  <a:moveTo>
                    <a:pt x="58" y="956"/>
                  </a:moveTo>
                  <a:cubicBezTo>
                    <a:pt x="289" y="933"/>
                    <a:pt x="482" y="860"/>
                    <a:pt x="669" y="725"/>
                  </a:cubicBezTo>
                  <a:cubicBezTo>
                    <a:pt x="850" y="594"/>
                    <a:pt x="987" y="409"/>
                    <a:pt x="1071" y="207"/>
                  </a:cubicBezTo>
                  <a:cubicBezTo>
                    <a:pt x="1071" y="207"/>
                    <a:pt x="581" y="0"/>
                    <a:pt x="291" y="215"/>
                  </a:cubicBezTo>
                  <a:cubicBezTo>
                    <a:pt x="0" y="431"/>
                    <a:pt x="58" y="956"/>
                    <a:pt x="58" y="9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CD66E80E-6FF0-460D-B6F3-3BFD497631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19700" y="439738"/>
              <a:ext cx="1195388" cy="1819275"/>
            </a:xfrm>
            <a:custGeom>
              <a:avLst/>
              <a:gdLst>
                <a:gd name="T0" fmla="*/ 737 w 787"/>
                <a:gd name="T1" fmla="*/ 1198 h 1198"/>
                <a:gd name="T2" fmla="*/ 715 w 787"/>
                <a:gd name="T3" fmla="*/ 544 h 1198"/>
                <a:gd name="T4" fmla="*/ 355 w 787"/>
                <a:gd name="T5" fmla="*/ 0 h 1198"/>
                <a:gd name="T6" fmla="*/ 111 w 787"/>
                <a:gd name="T7" fmla="*/ 739 h 1198"/>
                <a:gd name="T8" fmla="*/ 737 w 787"/>
                <a:gd name="T9" fmla="*/ 1198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1198">
                  <a:moveTo>
                    <a:pt x="737" y="1198"/>
                  </a:moveTo>
                  <a:cubicBezTo>
                    <a:pt x="787" y="991"/>
                    <a:pt x="786" y="764"/>
                    <a:pt x="715" y="544"/>
                  </a:cubicBezTo>
                  <a:cubicBezTo>
                    <a:pt x="645" y="325"/>
                    <a:pt x="518" y="144"/>
                    <a:pt x="355" y="0"/>
                  </a:cubicBezTo>
                  <a:cubicBezTo>
                    <a:pt x="355" y="0"/>
                    <a:pt x="0" y="395"/>
                    <a:pt x="111" y="739"/>
                  </a:cubicBezTo>
                  <a:cubicBezTo>
                    <a:pt x="222" y="1083"/>
                    <a:pt x="737" y="1198"/>
                    <a:pt x="737" y="1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F6742AF-C8D3-4ECE-A715-D2E9132A76D7}"/>
              </a:ext>
            </a:extLst>
          </p:cNvPr>
          <p:cNvGrpSpPr/>
          <p:nvPr userDrawn="1"/>
        </p:nvGrpSpPr>
        <p:grpSpPr>
          <a:xfrm>
            <a:off x="5080918" y="1787749"/>
            <a:ext cx="2691987" cy="1326926"/>
            <a:chOff x="1876472" y="1243012"/>
            <a:chExt cx="5386683" cy="2655188"/>
          </a:xfrm>
          <a:solidFill>
            <a:srgbClr val="FF9940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E89B02AF-DB8F-42C4-A8A6-230344B46333}"/>
                </a:ext>
              </a:extLst>
            </p:cNvPr>
            <p:cNvSpPr/>
            <p:nvPr/>
          </p:nvSpPr>
          <p:spPr>
            <a:xfrm>
              <a:off x="5656023" y="2294286"/>
              <a:ext cx="757978" cy="1289494"/>
            </a:xfrm>
            <a:custGeom>
              <a:avLst/>
              <a:gdLst>
                <a:gd name="connsiteX0" fmla="*/ 32211 w 757978"/>
                <a:gd name="connsiteY0" fmla="*/ 473202 h 1289494"/>
                <a:gd name="connsiteX1" fmla="*/ 252143 w 757978"/>
                <a:gd name="connsiteY1" fmla="*/ 1289495 h 1289494"/>
                <a:gd name="connsiteX2" fmla="*/ 675434 w 757978"/>
                <a:gd name="connsiteY2" fmla="*/ 708850 h 1289494"/>
                <a:gd name="connsiteX3" fmla="*/ 733918 w 757978"/>
                <a:gd name="connsiteY3" fmla="*/ 0 h 1289494"/>
                <a:gd name="connsiteX4" fmla="*/ 32211 w 757978"/>
                <a:gd name="connsiteY4" fmla="*/ 473202 h 12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7978" h="1289494">
                  <a:moveTo>
                    <a:pt x="32211" y="473202"/>
                  </a:moveTo>
                  <a:cubicBezTo>
                    <a:pt x="-102377" y="834104"/>
                    <a:pt x="226711" y="1257586"/>
                    <a:pt x="252143" y="1289495"/>
                  </a:cubicBezTo>
                  <a:cubicBezTo>
                    <a:pt x="438166" y="1143857"/>
                    <a:pt x="587423" y="946595"/>
                    <a:pt x="675434" y="708850"/>
                  </a:cubicBezTo>
                  <a:cubicBezTo>
                    <a:pt x="762493" y="473678"/>
                    <a:pt x="778399" y="229457"/>
                    <a:pt x="733918" y="0"/>
                  </a:cubicBezTo>
                  <a:cubicBezTo>
                    <a:pt x="702390" y="5715"/>
                    <a:pt x="168038" y="108966"/>
                    <a:pt x="32211" y="473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68B4B2E3-6F03-4BD4-BB28-FCDF5C00B34A}"/>
                </a:ext>
              </a:extLst>
            </p:cNvPr>
            <p:cNvSpPr/>
            <p:nvPr/>
          </p:nvSpPr>
          <p:spPr>
            <a:xfrm>
              <a:off x="6505177" y="2608706"/>
              <a:ext cx="757978" cy="1289494"/>
            </a:xfrm>
            <a:custGeom>
              <a:avLst/>
              <a:gdLst>
                <a:gd name="connsiteX0" fmla="*/ 32211 w 757978"/>
                <a:gd name="connsiteY0" fmla="*/ 473202 h 1289494"/>
                <a:gd name="connsiteX1" fmla="*/ 252143 w 757978"/>
                <a:gd name="connsiteY1" fmla="*/ 1289495 h 1289494"/>
                <a:gd name="connsiteX2" fmla="*/ 675434 w 757978"/>
                <a:gd name="connsiteY2" fmla="*/ 708851 h 1289494"/>
                <a:gd name="connsiteX3" fmla="*/ 733918 w 757978"/>
                <a:gd name="connsiteY3" fmla="*/ 0 h 1289494"/>
                <a:gd name="connsiteX4" fmla="*/ 32211 w 757978"/>
                <a:gd name="connsiteY4" fmla="*/ 473202 h 12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7978" h="1289494">
                  <a:moveTo>
                    <a:pt x="32211" y="473202"/>
                  </a:moveTo>
                  <a:cubicBezTo>
                    <a:pt x="-102377" y="834104"/>
                    <a:pt x="226712" y="1257586"/>
                    <a:pt x="252143" y="1289495"/>
                  </a:cubicBezTo>
                  <a:cubicBezTo>
                    <a:pt x="438167" y="1143857"/>
                    <a:pt x="587423" y="946594"/>
                    <a:pt x="675434" y="708851"/>
                  </a:cubicBezTo>
                  <a:cubicBezTo>
                    <a:pt x="762493" y="473678"/>
                    <a:pt x="778399" y="229457"/>
                    <a:pt x="733918" y="0"/>
                  </a:cubicBezTo>
                  <a:cubicBezTo>
                    <a:pt x="702485" y="5810"/>
                    <a:pt x="168037" y="109061"/>
                    <a:pt x="32211" y="473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99B404BE-FE54-428A-911D-CAC51B52FD2D}"/>
                </a:ext>
              </a:extLst>
            </p:cNvPr>
            <p:cNvSpPr/>
            <p:nvPr/>
          </p:nvSpPr>
          <p:spPr>
            <a:xfrm>
              <a:off x="2704671" y="1549717"/>
              <a:ext cx="755433" cy="1292256"/>
            </a:xfrm>
            <a:custGeom>
              <a:avLst/>
              <a:gdLst>
                <a:gd name="connsiteX0" fmla="*/ 724043 w 755433"/>
                <a:gd name="connsiteY0" fmla="*/ 816102 h 1292256"/>
                <a:gd name="connsiteX1" fmla="*/ 25574 w 755433"/>
                <a:gd name="connsiteY1" fmla="*/ 1292257 h 1292256"/>
                <a:gd name="connsiteX2" fmla="*/ 82534 w 755433"/>
                <a:gd name="connsiteY2" fmla="*/ 575977 h 1292256"/>
                <a:gd name="connsiteX3" fmla="*/ 499824 w 755433"/>
                <a:gd name="connsiteY3" fmla="*/ 0 h 1292256"/>
                <a:gd name="connsiteX4" fmla="*/ 724043 w 755433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33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658" y="145161"/>
                    <a:pt x="499824" y="0"/>
                  </a:cubicBezTo>
                  <a:cubicBezTo>
                    <a:pt x="519922" y="24860"/>
                    <a:pt x="858250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/>
          </p:nvSpPr>
          <p:spPr>
            <a:xfrm>
              <a:off x="1876472" y="1243012"/>
              <a:ext cx="755400" cy="1292255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2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noFill/>
          </a:ln>
        </p:spPr>
        <p:txBody>
          <a:bodyPr lIns="0" bIns="360000" anchor="ctr" anchorCtr="0"/>
          <a:lstStyle>
            <a:lvl1pPr marL="396000" indent="-396000">
              <a:buFont typeface="+mj-lt"/>
              <a:buNone/>
              <a:defRPr sz="325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1. Titre de partie</a:t>
            </a:r>
            <a:endParaRPr lang="fr-FR" dirty="0"/>
          </a:p>
        </p:txBody>
      </p:sp>
      <p:sp>
        <p:nvSpPr>
          <p:cNvPr id="37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8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5904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Intitulé de la direction/service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9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2296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cour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6"/>
          <p:cNvSpPr>
            <a:spLocks noGrp="1"/>
          </p:cNvSpPr>
          <p:nvPr>
            <p:ph type="title"/>
          </p:nvPr>
        </p:nvSpPr>
        <p:spPr>
          <a:xfrm>
            <a:off x="359999" y="900000"/>
            <a:ext cx="8424000" cy="720000"/>
          </a:xfrm>
        </p:spPr>
        <p:txBody>
          <a:bodyPr/>
          <a:lstStyle>
            <a:lvl1pPr>
              <a:defRPr>
                <a:solidFill>
                  <a:srgbClr val="00AC8C"/>
                </a:solidFill>
              </a:defRPr>
            </a:lvl1pPr>
          </a:lstStyle>
          <a:p>
            <a:r>
              <a:rPr lang="fr-FR" dirty="0" smtClean="0"/>
              <a:t>Niveau 1 </a:t>
            </a:r>
            <a:r>
              <a:rPr lang="fr-FR" dirty="0" err="1" smtClean="0"/>
              <a:t>Lorem</a:t>
            </a:r>
            <a:r>
              <a:rPr lang="fr-FR" dirty="0" smtClean="0"/>
              <a:t> </a:t>
            </a:r>
            <a:r>
              <a:rPr lang="fr-FR" dirty="0" err="1" smtClean="0"/>
              <a:t>ipsum</a:t>
            </a:r>
            <a:r>
              <a:rPr lang="fr-FR" dirty="0" smtClean="0"/>
              <a:t> </a:t>
            </a:r>
            <a:r>
              <a:rPr lang="fr-FR" dirty="0" err="1" smtClean="0"/>
              <a:t>dolor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err="1" smtClean="0"/>
              <a:t>sit</a:t>
            </a:r>
            <a:r>
              <a:rPr lang="fr-FR" dirty="0" smtClean="0"/>
              <a:t> </a:t>
            </a:r>
            <a:r>
              <a:rPr lang="fr-FR" dirty="0" err="1" smtClean="0"/>
              <a:t>amet</a:t>
            </a:r>
            <a:r>
              <a:rPr lang="fr-FR" dirty="0" smtClean="0"/>
              <a:t> </a:t>
            </a:r>
            <a:r>
              <a:rPr lang="fr-FR" dirty="0" err="1" smtClean="0"/>
              <a:t>consectetur</a:t>
            </a:r>
            <a:endParaRPr lang="fr-FR" dirty="0"/>
          </a:p>
        </p:txBody>
      </p:sp>
      <p:sp>
        <p:nvSpPr>
          <p:cNvPr id="7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r>
              <a:rPr lang="fr-FR" dirty="0" smtClean="0"/>
              <a:t>XX/XX/2021</a:t>
            </a:r>
            <a:endParaRPr lang="fr-FR" dirty="0"/>
          </a:p>
        </p:txBody>
      </p:sp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/>
              <a:t>Intitulé de la direction/service</a:t>
            </a:r>
            <a:endParaRPr lang="fr-FR" dirty="0"/>
          </a:p>
        </p:txBody>
      </p:sp>
      <p:sp>
        <p:nvSpPr>
          <p:cNvPr id="9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8"/>
          <p:cNvSpPr>
            <a:spLocks noGrp="1"/>
          </p:cNvSpPr>
          <p:nvPr>
            <p:ph type="body" sz="quarter" idx="14"/>
          </p:nvPr>
        </p:nvSpPr>
        <p:spPr>
          <a:xfrm>
            <a:off x="359998" y="1836000"/>
            <a:ext cx="7883890" cy="2574000"/>
          </a:xfrm>
        </p:spPr>
        <p:txBody>
          <a:bodyPr/>
          <a:lstStyle/>
          <a:p>
            <a:r>
              <a:rPr lang="fr-FR" dirty="0"/>
              <a:t>NIVEAU 2 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Texte</a:t>
            </a:r>
            <a:endParaRPr lang="fr-FR" dirty="0"/>
          </a:p>
        </p:txBody>
      </p:sp>
      <p:sp>
        <p:nvSpPr>
          <p:cNvPr id="12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778353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avec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8" y="1836000"/>
            <a:ext cx="8424001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2074132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s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8" y="1836000"/>
            <a:ext cx="3615101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BD8E2D2A-F96C-4939-9C63-67C838C0FDF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727575" y="1854200"/>
            <a:ext cx="4048125" cy="2060575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 bIns="50400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Sélectionner l’icône pour insérer une image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21CA591B-C37B-41A1-8191-C1F660677F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35873" y="3979864"/>
            <a:ext cx="4048126" cy="458786"/>
          </a:xfrm>
        </p:spPr>
        <p:txBody>
          <a:bodyPr/>
          <a:lstStyle>
            <a:lvl1pPr>
              <a:defRPr sz="95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Niveau 4 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2453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 smtClean="0"/>
              <a:t>Titre de partie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uces + verbat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fr-FR" dirty="0" smtClean="0"/>
              <a:t>Titre de partie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22725" y="2333626"/>
            <a:ext cx="2520000" cy="1657350"/>
          </a:xfrm>
        </p:spPr>
        <p:txBody>
          <a:bodyPr anchor="ctr"/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spcBef>
                <a:spcPts val="200"/>
              </a:spcBef>
              <a:buNone/>
              <a:defRPr sz="1050">
                <a:solidFill>
                  <a:schemeClr val="tx1"/>
                </a:solidFill>
              </a:defRPr>
            </a:lvl2pPr>
            <a:lvl3pPr>
              <a:buNone/>
              <a:defRPr baseline="0"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fr-FR" dirty="0" smtClean="0"/>
              <a:t>Texte</a:t>
            </a:r>
            <a:endParaRPr lang="fr-FR" dirty="0"/>
          </a:p>
        </p:txBody>
      </p:sp>
      <p:sp>
        <p:nvSpPr>
          <p:cNvPr id="22" name="Espace réservé du texte 19">
            <a:extLst>
              <a:ext uri="{FF2B5EF4-FFF2-40B4-BE49-F238E27FC236}">
                <a16:creationId xmlns:a16="http://schemas.microsoft.com/office/drawing/2014/main" id="{09F5CAC3-7DC3-439A-9A57-B06A8C205ED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96013" y="1854200"/>
            <a:ext cx="374400" cy="3348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fr-FR" dirty="0"/>
              <a:t> </a:t>
            </a:r>
          </a:p>
        </p:txBody>
      </p:sp>
      <p:sp>
        <p:nvSpPr>
          <p:cNvPr id="23" name="Espace réservé du texte 19">
            <a:extLst>
              <a:ext uri="{FF2B5EF4-FFF2-40B4-BE49-F238E27FC236}">
                <a16:creationId xmlns:a16="http://schemas.microsoft.com/office/drawing/2014/main" id="{4141A6F1-00C3-439D-BAD4-208A5BCC27D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92244" y="3884278"/>
            <a:ext cx="374400" cy="334800"/>
          </a:xfr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94120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uces + encadré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9" name="Espace réservé du texte 11">
            <a:extLst>
              <a:ext uri="{FF2B5EF4-FFF2-40B4-BE49-F238E27FC236}">
                <a16:creationId xmlns:a16="http://schemas.microsoft.com/office/drawing/2014/main" id="{B76A196E-5088-4B4E-92C2-649AB0227B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24588" y="1866900"/>
            <a:ext cx="2919412" cy="2185988"/>
          </a:xfrm>
          <a:solidFill>
            <a:schemeClr val="bg2"/>
          </a:solidFill>
        </p:spPr>
        <p:txBody>
          <a:bodyPr lIns="432000" rIns="432000" anchor="ctr"/>
          <a:lstStyle>
            <a:lvl1pPr>
              <a:defRPr>
                <a:solidFill>
                  <a:schemeClr val="bg1"/>
                </a:solidFill>
              </a:defRPr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 smtClean="0"/>
              <a:t>Texte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14070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uces + encadré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>
                <a:solidFill>
                  <a:srgbClr val="FF9940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9" name="Espace réservé du texte 11">
            <a:extLst>
              <a:ext uri="{FF2B5EF4-FFF2-40B4-BE49-F238E27FC236}">
                <a16:creationId xmlns:a16="http://schemas.microsoft.com/office/drawing/2014/main" id="{B76A196E-5088-4B4E-92C2-649AB0227B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24588" y="1866900"/>
            <a:ext cx="2919412" cy="2185988"/>
          </a:xfrm>
          <a:solidFill>
            <a:srgbClr val="FF9940"/>
          </a:solidFill>
        </p:spPr>
        <p:txBody>
          <a:bodyPr lIns="432000" rIns="432000" anchor="ctr"/>
          <a:lstStyle>
            <a:lvl1pPr>
              <a:defRPr>
                <a:solidFill>
                  <a:schemeClr val="bg1"/>
                </a:solidFill>
              </a:defRPr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</a:t>
            </a:r>
            <a:r>
              <a:rPr lang="fr-FR"/>
              <a:t>niveau 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0216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dirty="0" smtClean="0"/>
              <a:t>XX/XX/2021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>
                <a:solidFill>
                  <a:srgbClr val="262626"/>
                </a:solidFill>
              </a:defRPr>
            </a:lvl2pPr>
          </a:lstStyle>
          <a:p>
            <a:r>
              <a:rPr lang="fr-FR" dirty="0" smtClean="0"/>
              <a:t>TITRE DE LA PRÉSENTATION </a:t>
            </a:r>
            <a:br>
              <a:rPr lang="fr-FR" dirty="0" smtClean="0"/>
            </a:br>
            <a:r>
              <a:rPr lang="fr-FR" dirty="0" smtClean="0"/>
              <a:t>SUR DEUX LIGNES MAXIMUM</a:t>
            </a:r>
          </a:p>
          <a:p>
            <a:pPr lvl="1"/>
            <a:r>
              <a:rPr lang="fr-FR" dirty="0" smtClean="0"/>
              <a:t>Sous-titre de la présentation </a:t>
            </a:r>
            <a:br>
              <a:rPr lang="fr-FR" dirty="0" smtClean="0"/>
            </a:br>
            <a:r>
              <a:rPr lang="fr-FR" dirty="0" smtClean="0"/>
              <a:t>sur deux lignes maximum</a:t>
            </a:r>
            <a:endParaRPr lang="fr-FR" dirty="0"/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80000" y="180000"/>
            <a:ext cx="1440000" cy="1440000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FC683802-A2EC-4669-9F2A-135474056009}"/>
              </a:ext>
            </a:extLst>
          </p:cNvPr>
          <p:cNvGrpSpPr/>
          <p:nvPr userDrawn="1"/>
        </p:nvGrpSpPr>
        <p:grpSpPr>
          <a:xfrm>
            <a:off x="2411760" y="531019"/>
            <a:ext cx="1080698" cy="753743"/>
            <a:chOff x="892176" y="1588"/>
            <a:chExt cx="7372350" cy="5141913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F3915ECC-0968-47EF-B1B0-DD51F330CE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6351" y="3694113"/>
              <a:ext cx="1312863" cy="1439863"/>
            </a:xfrm>
            <a:custGeom>
              <a:avLst/>
              <a:gdLst>
                <a:gd name="T0" fmla="*/ 457 w 770"/>
                <a:gd name="T1" fmla="*/ 0 h 844"/>
                <a:gd name="T2" fmla="*/ 163 w 770"/>
                <a:gd name="T3" fmla="*/ 118 h 844"/>
                <a:gd name="T4" fmla="*/ 163 w 770"/>
                <a:gd name="T5" fmla="*/ 0 h 844"/>
                <a:gd name="T6" fmla="*/ 0 w 770"/>
                <a:gd name="T7" fmla="*/ 0 h 844"/>
                <a:gd name="T8" fmla="*/ 0 w 770"/>
                <a:gd name="T9" fmla="*/ 844 h 844"/>
                <a:gd name="T10" fmla="*/ 163 w 770"/>
                <a:gd name="T11" fmla="*/ 844 h 844"/>
                <a:gd name="T12" fmla="*/ 163 w 770"/>
                <a:gd name="T13" fmla="*/ 331 h 844"/>
                <a:gd name="T14" fmla="*/ 427 w 770"/>
                <a:gd name="T15" fmla="*/ 135 h 844"/>
                <a:gd name="T16" fmla="*/ 606 w 770"/>
                <a:gd name="T17" fmla="*/ 284 h 844"/>
                <a:gd name="T18" fmla="*/ 606 w 770"/>
                <a:gd name="T19" fmla="*/ 284 h 844"/>
                <a:gd name="T20" fmla="*/ 606 w 770"/>
                <a:gd name="T21" fmla="*/ 844 h 844"/>
                <a:gd name="T22" fmla="*/ 770 w 770"/>
                <a:gd name="T23" fmla="*/ 844 h 844"/>
                <a:gd name="T24" fmla="*/ 770 w 770"/>
                <a:gd name="T25" fmla="*/ 284 h 844"/>
                <a:gd name="T26" fmla="*/ 457 w 770"/>
                <a:gd name="T27" fmla="*/ 0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70" h="844">
                  <a:moveTo>
                    <a:pt x="457" y="0"/>
                  </a:moveTo>
                  <a:cubicBezTo>
                    <a:pt x="255" y="0"/>
                    <a:pt x="165" y="115"/>
                    <a:pt x="163" y="118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44"/>
                    <a:pt x="0" y="844"/>
                    <a:pt x="0" y="844"/>
                  </a:cubicBezTo>
                  <a:cubicBezTo>
                    <a:pt x="163" y="844"/>
                    <a:pt x="163" y="844"/>
                    <a:pt x="163" y="844"/>
                  </a:cubicBezTo>
                  <a:cubicBezTo>
                    <a:pt x="163" y="331"/>
                    <a:pt x="163" y="331"/>
                    <a:pt x="163" y="331"/>
                  </a:cubicBezTo>
                  <a:cubicBezTo>
                    <a:pt x="167" y="207"/>
                    <a:pt x="323" y="135"/>
                    <a:pt x="427" y="135"/>
                  </a:cubicBezTo>
                  <a:cubicBezTo>
                    <a:pt x="505" y="135"/>
                    <a:pt x="606" y="188"/>
                    <a:pt x="606" y="284"/>
                  </a:cubicBezTo>
                  <a:cubicBezTo>
                    <a:pt x="606" y="284"/>
                    <a:pt x="606" y="284"/>
                    <a:pt x="606" y="284"/>
                  </a:cubicBezTo>
                  <a:cubicBezTo>
                    <a:pt x="606" y="844"/>
                    <a:pt x="606" y="844"/>
                    <a:pt x="606" y="844"/>
                  </a:cubicBezTo>
                  <a:cubicBezTo>
                    <a:pt x="770" y="844"/>
                    <a:pt x="770" y="844"/>
                    <a:pt x="770" y="844"/>
                  </a:cubicBezTo>
                  <a:cubicBezTo>
                    <a:pt x="770" y="284"/>
                    <a:pt x="770" y="284"/>
                    <a:pt x="770" y="284"/>
                  </a:cubicBezTo>
                  <a:cubicBezTo>
                    <a:pt x="770" y="95"/>
                    <a:pt x="629" y="0"/>
                    <a:pt x="4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85A00D6A-601C-418A-889D-9EB6FC35BB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69138" y="3673475"/>
              <a:ext cx="1195388" cy="1466850"/>
            </a:xfrm>
            <a:custGeom>
              <a:avLst/>
              <a:gdLst>
                <a:gd name="T0" fmla="*/ 433 w 701"/>
                <a:gd name="T1" fmla="*/ 355 h 860"/>
                <a:gd name="T2" fmla="*/ 433 w 701"/>
                <a:gd name="T3" fmla="*/ 355 h 860"/>
                <a:gd name="T4" fmla="*/ 286 w 701"/>
                <a:gd name="T5" fmla="*/ 355 h 860"/>
                <a:gd name="T6" fmla="*/ 164 w 701"/>
                <a:gd name="T7" fmla="*/ 248 h 860"/>
                <a:gd name="T8" fmla="*/ 340 w 701"/>
                <a:gd name="T9" fmla="*/ 143 h 860"/>
                <a:gd name="T10" fmla="*/ 595 w 701"/>
                <a:gd name="T11" fmla="*/ 189 h 860"/>
                <a:gd name="T12" fmla="*/ 652 w 701"/>
                <a:gd name="T13" fmla="*/ 57 h 860"/>
                <a:gd name="T14" fmla="*/ 356 w 701"/>
                <a:gd name="T15" fmla="*/ 0 h 860"/>
                <a:gd name="T16" fmla="*/ 8 w 701"/>
                <a:gd name="T17" fmla="*/ 250 h 860"/>
                <a:gd name="T18" fmla="*/ 268 w 701"/>
                <a:gd name="T19" fmla="*/ 504 h 860"/>
                <a:gd name="T20" fmla="*/ 268 w 701"/>
                <a:gd name="T21" fmla="*/ 505 h 860"/>
                <a:gd name="T22" fmla="*/ 416 w 701"/>
                <a:gd name="T23" fmla="*/ 505 h 860"/>
                <a:gd name="T24" fmla="*/ 538 w 701"/>
                <a:gd name="T25" fmla="*/ 612 h 860"/>
                <a:gd name="T26" fmla="*/ 361 w 701"/>
                <a:gd name="T27" fmla="*/ 717 h 860"/>
                <a:gd name="T28" fmla="*/ 78 w 701"/>
                <a:gd name="T29" fmla="*/ 658 h 860"/>
                <a:gd name="T30" fmla="*/ 22 w 701"/>
                <a:gd name="T31" fmla="*/ 789 h 860"/>
                <a:gd name="T32" fmla="*/ 345 w 701"/>
                <a:gd name="T33" fmla="*/ 860 h 860"/>
                <a:gd name="T34" fmla="*/ 693 w 701"/>
                <a:gd name="T35" fmla="*/ 610 h 860"/>
                <a:gd name="T36" fmla="*/ 433 w 701"/>
                <a:gd name="T37" fmla="*/ 355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01" h="860">
                  <a:moveTo>
                    <a:pt x="433" y="355"/>
                  </a:moveTo>
                  <a:cubicBezTo>
                    <a:pt x="433" y="355"/>
                    <a:pt x="433" y="355"/>
                    <a:pt x="433" y="355"/>
                  </a:cubicBezTo>
                  <a:cubicBezTo>
                    <a:pt x="286" y="355"/>
                    <a:pt x="286" y="355"/>
                    <a:pt x="286" y="355"/>
                  </a:cubicBezTo>
                  <a:cubicBezTo>
                    <a:pt x="204" y="355"/>
                    <a:pt x="160" y="324"/>
                    <a:pt x="164" y="248"/>
                  </a:cubicBezTo>
                  <a:cubicBezTo>
                    <a:pt x="167" y="168"/>
                    <a:pt x="254" y="143"/>
                    <a:pt x="340" y="143"/>
                  </a:cubicBezTo>
                  <a:cubicBezTo>
                    <a:pt x="462" y="143"/>
                    <a:pt x="553" y="172"/>
                    <a:pt x="595" y="189"/>
                  </a:cubicBezTo>
                  <a:cubicBezTo>
                    <a:pt x="652" y="57"/>
                    <a:pt x="652" y="57"/>
                    <a:pt x="652" y="57"/>
                  </a:cubicBezTo>
                  <a:cubicBezTo>
                    <a:pt x="605" y="37"/>
                    <a:pt x="500" y="0"/>
                    <a:pt x="356" y="0"/>
                  </a:cubicBezTo>
                  <a:cubicBezTo>
                    <a:pt x="213" y="0"/>
                    <a:pt x="17" y="56"/>
                    <a:pt x="8" y="250"/>
                  </a:cubicBezTo>
                  <a:cubicBezTo>
                    <a:pt x="0" y="439"/>
                    <a:pt x="131" y="501"/>
                    <a:pt x="268" y="504"/>
                  </a:cubicBezTo>
                  <a:cubicBezTo>
                    <a:pt x="268" y="505"/>
                    <a:pt x="268" y="505"/>
                    <a:pt x="268" y="505"/>
                  </a:cubicBezTo>
                  <a:cubicBezTo>
                    <a:pt x="416" y="505"/>
                    <a:pt x="416" y="505"/>
                    <a:pt x="416" y="505"/>
                  </a:cubicBezTo>
                  <a:cubicBezTo>
                    <a:pt x="497" y="505"/>
                    <a:pt x="541" y="536"/>
                    <a:pt x="538" y="612"/>
                  </a:cubicBezTo>
                  <a:cubicBezTo>
                    <a:pt x="534" y="692"/>
                    <a:pt x="447" y="717"/>
                    <a:pt x="361" y="717"/>
                  </a:cubicBezTo>
                  <a:cubicBezTo>
                    <a:pt x="188" y="717"/>
                    <a:pt x="78" y="658"/>
                    <a:pt x="78" y="658"/>
                  </a:cubicBezTo>
                  <a:cubicBezTo>
                    <a:pt x="22" y="789"/>
                    <a:pt x="22" y="789"/>
                    <a:pt x="22" y="789"/>
                  </a:cubicBezTo>
                  <a:cubicBezTo>
                    <a:pt x="22" y="789"/>
                    <a:pt x="147" y="860"/>
                    <a:pt x="345" y="860"/>
                  </a:cubicBezTo>
                  <a:cubicBezTo>
                    <a:pt x="488" y="860"/>
                    <a:pt x="685" y="803"/>
                    <a:pt x="693" y="610"/>
                  </a:cubicBezTo>
                  <a:cubicBezTo>
                    <a:pt x="701" y="421"/>
                    <a:pt x="570" y="358"/>
                    <a:pt x="433" y="3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4336B394-5410-4D2C-8967-A5EDF3833BD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478463" y="3665538"/>
              <a:ext cx="1390650" cy="1477963"/>
            </a:xfrm>
            <a:custGeom>
              <a:avLst/>
              <a:gdLst>
                <a:gd name="T0" fmla="*/ 415 w 815"/>
                <a:gd name="T1" fmla="*/ 0 h 866"/>
                <a:gd name="T2" fmla="*/ 0 w 815"/>
                <a:gd name="T3" fmla="*/ 441 h 866"/>
                <a:gd name="T4" fmla="*/ 453 w 815"/>
                <a:gd name="T5" fmla="*/ 866 h 866"/>
                <a:gd name="T6" fmla="*/ 774 w 815"/>
                <a:gd name="T7" fmla="*/ 795 h 866"/>
                <a:gd name="T8" fmla="*/ 714 w 815"/>
                <a:gd name="T9" fmla="*/ 670 h 866"/>
                <a:gd name="T10" fmla="*/ 448 w 815"/>
                <a:gd name="T11" fmla="*/ 722 h 866"/>
                <a:gd name="T12" fmla="*/ 169 w 815"/>
                <a:gd name="T13" fmla="*/ 504 h 866"/>
                <a:gd name="T14" fmla="*/ 650 w 815"/>
                <a:gd name="T15" fmla="*/ 504 h 866"/>
                <a:gd name="T16" fmla="*/ 815 w 815"/>
                <a:gd name="T17" fmla="*/ 504 h 866"/>
                <a:gd name="T18" fmla="*/ 815 w 815"/>
                <a:gd name="T19" fmla="*/ 431 h 866"/>
                <a:gd name="T20" fmla="*/ 415 w 815"/>
                <a:gd name="T21" fmla="*/ 0 h 866"/>
                <a:gd name="T22" fmla="*/ 172 w 815"/>
                <a:gd name="T23" fmla="*/ 369 h 866"/>
                <a:gd name="T24" fmla="*/ 421 w 815"/>
                <a:gd name="T25" fmla="*/ 139 h 866"/>
                <a:gd name="T26" fmla="*/ 648 w 815"/>
                <a:gd name="T27" fmla="*/ 369 h 866"/>
                <a:gd name="T28" fmla="*/ 172 w 815"/>
                <a:gd name="T29" fmla="*/ 369 h 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5" h="866">
                  <a:moveTo>
                    <a:pt x="415" y="0"/>
                  </a:moveTo>
                  <a:cubicBezTo>
                    <a:pt x="178" y="0"/>
                    <a:pt x="0" y="137"/>
                    <a:pt x="0" y="441"/>
                  </a:cubicBezTo>
                  <a:cubicBezTo>
                    <a:pt x="0" y="745"/>
                    <a:pt x="224" y="866"/>
                    <a:pt x="453" y="866"/>
                  </a:cubicBezTo>
                  <a:cubicBezTo>
                    <a:pt x="664" y="866"/>
                    <a:pt x="774" y="795"/>
                    <a:pt x="774" y="795"/>
                  </a:cubicBezTo>
                  <a:cubicBezTo>
                    <a:pt x="714" y="670"/>
                    <a:pt x="714" y="670"/>
                    <a:pt x="714" y="670"/>
                  </a:cubicBezTo>
                  <a:cubicBezTo>
                    <a:pt x="714" y="670"/>
                    <a:pt x="632" y="722"/>
                    <a:pt x="448" y="722"/>
                  </a:cubicBezTo>
                  <a:cubicBezTo>
                    <a:pt x="322" y="722"/>
                    <a:pt x="188" y="684"/>
                    <a:pt x="169" y="504"/>
                  </a:cubicBezTo>
                  <a:cubicBezTo>
                    <a:pt x="650" y="504"/>
                    <a:pt x="650" y="504"/>
                    <a:pt x="650" y="504"/>
                  </a:cubicBezTo>
                  <a:cubicBezTo>
                    <a:pt x="815" y="504"/>
                    <a:pt x="815" y="504"/>
                    <a:pt x="815" y="504"/>
                  </a:cubicBezTo>
                  <a:cubicBezTo>
                    <a:pt x="815" y="431"/>
                    <a:pt x="815" y="431"/>
                    <a:pt x="815" y="431"/>
                  </a:cubicBezTo>
                  <a:cubicBezTo>
                    <a:pt x="815" y="153"/>
                    <a:pt x="686" y="0"/>
                    <a:pt x="415" y="0"/>
                  </a:cubicBezTo>
                  <a:close/>
                  <a:moveTo>
                    <a:pt x="172" y="369"/>
                  </a:moveTo>
                  <a:cubicBezTo>
                    <a:pt x="190" y="192"/>
                    <a:pt x="282" y="139"/>
                    <a:pt x="421" y="139"/>
                  </a:cubicBezTo>
                  <a:cubicBezTo>
                    <a:pt x="570" y="139"/>
                    <a:pt x="637" y="210"/>
                    <a:pt x="648" y="369"/>
                  </a:cubicBezTo>
                  <a:lnTo>
                    <a:pt x="172" y="36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7C987C15-7DB4-426B-910A-DAA475FBF2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00513" y="3673475"/>
              <a:ext cx="1195388" cy="1466850"/>
            </a:xfrm>
            <a:custGeom>
              <a:avLst/>
              <a:gdLst>
                <a:gd name="T0" fmla="*/ 433 w 701"/>
                <a:gd name="T1" fmla="*/ 355 h 860"/>
                <a:gd name="T2" fmla="*/ 433 w 701"/>
                <a:gd name="T3" fmla="*/ 355 h 860"/>
                <a:gd name="T4" fmla="*/ 286 w 701"/>
                <a:gd name="T5" fmla="*/ 355 h 860"/>
                <a:gd name="T6" fmla="*/ 164 w 701"/>
                <a:gd name="T7" fmla="*/ 248 h 860"/>
                <a:gd name="T8" fmla="*/ 340 w 701"/>
                <a:gd name="T9" fmla="*/ 143 h 860"/>
                <a:gd name="T10" fmla="*/ 596 w 701"/>
                <a:gd name="T11" fmla="*/ 189 h 860"/>
                <a:gd name="T12" fmla="*/ 652 w 701"/>
                <a:gd name="T13" fmla="*/ 57 h 860"/>
                <a:gd name="T14" fmla="*/ 357 w 701"/>
                <a:gd name="T15" fmla="*/ 0 h 860"/>
                <a:gd name="T16" fmla="*/ 9 w 701"/>
                <a:gd name="T17" fmla="*/ 250 h 860"/>
                <a:gd name="T18" fmla="*/ 269 w 701"/>
                <a:gd name="T19" fmla="*/ 504 h 860"/>
                <a:gd name="T20" fmla="*/ 269 w 701"/>
                <a:gd name="T21" fmla="*/ 505 h 860"/>
                <a:gd name="T22" fmla="*/ 416 w 701"/>
                <a:gd name="T23" fmla="*/ 505 h 860"/>
                <a:gd name="T24" fmla="*/ 538 w 701"/>
                <a:gd name="T25" fmla="*/ 612 h 860"/>
                <a:gd name="T26" fmla="*/ 362 w 701"/>
                <a:gd name="T27" fmla="*/ 717 h 860"/>
                <a:gd name="T28" fmla="*/ 78 w 701"/>
                <a:gd name="T29" fmla="*/ 658 h 860"/>
                <a:gd name="T30" fmla="*/ 23 w 701"/>
                <a:gd name="T31" fmla="*/ 789 h 860"/>
                <a:gd name="T32" fmla="*/ 345 w 701"/>
                <a:gd name="T33" fmla="*/ 860 h 860"/>
                <a:gd name="T34" fmla="*/ 693 w 701"/>
                <a:gd name="T35" fmla="*/ 610 h 860"/>
                <a:gd name="T36" fmla="*/ 433 w 701"/>
                <a:gd name="T37" fmla="*/ 355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01" h="860">
                  <a:moveTo>
                    <a:pt x="433" y="355"/>
                  </a:moveTo>
                  <a:cubicBezTo>
                    <a:pt x="433" y="355"/>
                    <a:pt x="433" y="355"/>
                    <a:pt x="433" y="355"/>
                  </a:cubicBezTo>
                  <a:cubicBezTo>
                    <a:pt x="286" y="355"/>
                    <a:pt x="286" y="355"/>
                    <a:pt x="286" y="355"/>
                  </a:cubicBezTo>
                  <a:cubicBezTo>
                    <a:pt x="204" y="355"/>
                    <a:pt x="161" y="324"/>
                    <a:pt x="164" y="248"/>
                  </a:cubicBezTo>
                  <a:cubicBezTo>
                    <a:pt x="167" y="168"/>
                    <a:pt x="254" y="143"/>
                    <a:pt x="340" y="143"/>
                  </a:cubicBezTo>
                  <a:cubicBezTo>
                    <a:pt x="463" y="143"/>
                    <a:pt x="553" y="172"/>
                    <a:pt x="596" y="189"/>
                  </a:cubicBezTo>
                  <a:cubicBezTo>
                    <a:pt x="652" y="57"/>
                    <a:pt x="652" y="57"/>
                    <a:pt x="652" y="57"/>
                  </a:cubicBezTo>
                  <a:cubicBezTo>
                    <a:pt x="605" y="37"/>
                    <a:pt x="500" y="0"/>
                    <a:pt x="357" y="0"/>
                  </a:cubicBezTo>
                  <a:cubicBezTo>
                    <a:pt x="214" y="0"/>
                    <a:pt x="17" y="56"/>
                    <a:pt x="9" y="250"/>
                  </a:cubicBezTo>
                  <a:cubicBezTo>
                    <a:pt x="0" y="439"/>
                    <a:pt x="132" y="501"/>
                    <a:pt x="269" y="504"/>
                  </a:cubicBezTo>
                  <a:cubicBezTo>
                    <a:pt x="269" y="505"/>
                    <a:pt x="269" y="505"/>
                    <a:pt x="269" y="505"/>
                  </a:cubicBezTo>
                  <a:cubicBezTo>
                    <a:pt x="416" y="505"/>
                    <a:pt x="416" y="505"/>
                    <a:pt x="416" y="505"/>
                  </a:cubicBezTo>
                  <a:cubicBezTo>
                    <a:pt x="498" y="505"/>
                    <a:pt x="541" y="536"/>
                    <a:pt x="538" y="612"/>
                  </a:cubicBezTo>
                  <a:cubicBezTo>
                    <a:pt x="534" y="692"/>
                    <a:pt x="447" y="717"/>
                    <a:pt x="362" y="717"/>
                  </a:cubicBezTo>
                  <a:cubicBezTo>
                    <a:pt x="188" y="717"/>
                    <a:pt x="78" y="658"/>
                    <a:pt x="78" y="658"/>
                  </a:cubicBezTo>
                  <a:cubicBezTo>
                    <a:pt x="23" y="789"/>
                    <a:pt x="23" y="789"/>
                    <a:pt x="23" y="789"/>
                  </a:cubicBezTo>
                  <a:cubicBezTo>
                    <a:pt x="23" y="789"/>
                    <a:pt x="147" y="860"/>
                    <a:pt x="345" y="860"/>
                  </a:cubicBezTo>
                  <a:cubicBezTo>
                    <a:pt x="488" y="860"/>
                    <a:pt x="685" y="803"/>
                    <a:pt x="693" y="610"/>
                  </a:cubicBezTo>
                  <a:cubicBezTo>
                    <a:pt x="701" y="421"/>
                    <a:pt x="570" y="358"/>
                    <a:pt x="433" y="3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E43B40BA-95DB-4B4C-80FF-DE21F4F855A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92176" y="3676650"/>
              <a:ext cx="1333500" cy="1460500"/>
            </a:xfrm>
            <a:custGeom>
              <a:avLst/>
              <a:gdLst>
                <a:gd name="T0" fmla="*/ 389 w 782"/>
                <a:gd name="T1" fmla="*/ 0 h 856"/>
                <a:gd name="T2" fmla="*/ 68 w 782"/>
                <a:gd name="T3" fmla="*/ 52 h 856"/>
                <a:gd name="T4" fmla="*/ 133 w 782"/>
                <a:gd name="T5" fmla="*/ 184 h 856"/>
                <a:gd name="T6" fmla="*/ 407 w 782"/>
                <a:gd name="T7" fmla="*/ 143 h 856"/>
                <a:gd name="T8" fmla="*/ 619 w 782"/>
                <a:gd name="T9" fmla="*/ 296 h 856"/>
                <a:gd name="T10" fmla="*/ 619 w 782"/>
                <a:gd name="T11" fmla="*/ 347 h 856"/>
                <a:gd name="T12" fmla="*/ 296 w 782"/>
                <a:gd name="T13" fmla="*/ 347 h 856"/>
                <a:gd name="T14" fmla="*/ 0 w 782"/>
                <a:gd name="T15" fmla="*/ 600 h 856"/>
                <a:gd name="T16" fmla="*/ 319 w 782"/>
                <a:gd name="T17" fmla="*/ 856 h 856"/>
                <a:gd name="T18" fmla="*/ 619 w 782"/>
                <a:gd name="T19" fmla="*/ 738 h 856"/>
                <a:gd name="T20" fmla="*/ 619 w 782"/>
                <a:gd name="T21" fmla="*/ 856 h 856"/>
                <a:gd name="T22" fmla="*/ 782 w 782"/>
                <a:gd name="T23" fmla="*/ 856 h 856"/>
                <a:gd name="T24" fmla="*/ 782 w 782"/>
                <a:gd name="T25" fmla="*/ 250 h 856"/>
                <a:gd name="T26" fmla="*/ 389 w 782"/>
                <a:gd name="T27" fmla="*/ 0 h 856"/>
                <a:gd name="T28" fmla="*/ 619 w 782"/>
                <a:gd name="T29" fmla="*/ 521 h 856"/>
                <a:gd name="T30" fmla="*/ 350 w 782"/>
                <a:gd name="T31" fmla="*/ 721 h 856"/>
                <a:gd name="T32" fmla="*/ 167 w 782"/>
                <a:gd name="T33" fmla="*/ 598 h 856"/>
                <a:gd name="T34" fmla="*/ 306 w 782"/>
                <a:gd name="T35" fmla="*/ 476 h 856"/>
                <a:gd name="T36" fmla="*/ 619 w 782"/>
                <a:gd name="T37" fmla="*/ 476 h 856"/>
                <a:gd name="T38" fmla="*/ 619 w 782"/>
                <a:gd name="T39" fmla="*/ 521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82" h="856">
                  <a:moveTo>
                    <a:pt x="389" y="0"/>
                  </a:moveTo>
                  <a:cubicBezTo>
                    <a:pt x="239" y="0"/>
                    <a:pt x="126" y="31"/>
                    <a:pt x="68" y="52"/>
                  </a:cubicBezTo>
                  <a:cubicBezTo>
                    <a:pt x="133" y="184"/>
                    <a:pt x="133" y="184"/>
                    <a:pt x="133" y="184"/>
                  </a:cubicBezTo>
                  <a:cubicBezTo>
                    <a:pt x="186" y="167"/>
                    <a:pt x="282" y="143"/>
                    <a:pt x="407" y="143"/>
                  </a:cubicBezTo>
                  <a:cubicBezTo>
                    <a:pt x="504" y="143"/>
                    <a:pt x="619" y="169"/>
                    <a:pt x="619" y="296"/>
                  </a:cubicBezTo>
                  <a:cubicBezTo>
                    <a:pt x="619" y="296"/>
                    <a:pt x="619" y="343"/>
                    <a:pt x="619" y="347"/>
                  </a:cubicBezTo>
                  <a:cubicBezTo>
                    <a:pt x="296" y="347"/>
                    <a:pt x="296" y="347"/>
                    <a:pt x="296" y="347"/>
                  </a:cubicBezTo>
                  <a:cubicBezTo>
                    <a:pt x="133" y="347"/>
                    <a:pt x="0" y="404"/>
                    <a:pt x="0" y="600"/>
                  </a:cubicBezTo>
                  <a:cubicBezTo>
                    <a:pt x="0" y="775"/>
                    <a:pt x="143" y="856"/>
                    <a:pt x="319" y="856"/>
                  </a:cubicBezTo>
                  <a:cubicBezTo>
                    <a:pt x="528" y="856"/>
                    <a:pt x="619" y="738"/>
                    <a:pt x="619" y="738"/>
                  </a:cubicBezTo>
                  <a:cubicBezTo>
                    <a:pt x="619" y="856"/>
                    <a:pt x="619" y="856"/>
                    <a:pt x="619" y="856"/>
                  </a:cubicBezTo>
                  <a:cubicBezTo>
                    <a:pt x="782" y="856"/>
                    <a:pt x="782" y="856"/>
                    <a:pt x="782" y="856"/>
                  </a:cubicBezTo>
                  <a:cubicBezTo>
                    <a:pt x="782" y="250"/>
                    <a:pt x="782" y="250"/>
                    <a:pt x="782" y="250"/>
                  </a:cubicBezTo>
                  <a:cubicBezTo>
                    <a:pt x="773" y="56"/>
                    <a:pt x="551" y="0"/>
                    <a:pt x="389" y="0"/>
                  </a:cubicBezTo>
                  <a:close/>
                  <a:moveTo>
                    <a:pt x="619" y="521"/>
                  </a:moveTo>
                  <a:cubicBezTo>
                    <a:pt x="619" y="647"/>
                    <a:pt x="457" y="721"/>
                    <a:pt x="350" y="721"/>
                  </a:cubicBezTo>
                  <a:cubicBezTo>
                    <a:pt x="270" y="721"/>
                    <a:pt x="167" y="694"/>
                    <a:pt x="167" y="598"/>
                  </a:cubicBezTo>
                  <a:cubicBezTo>
                    <a:pt x="167" y="502"/>
                    <a:pt x="223" y="476"/>
                    <a:pt x="306" y="476"/>
                  </a:cubicBezTo>
                  <a:cubicBezTo>
                    <a:pt x="619" y="476"/>
                    <a:pt x="619" y="476"/>
                    <a:pt x="619" y="476"/>
                  </a:cubicBezTo>
                  <a:lnTo>
                    <a:pt x="619" y="5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B0558D5E-7CF9-44C3-97CC-D416167739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19526" y="1588"/>
              <a:ext cx="1506538" cy="760413"/>
            </a:xfrm>
            <a:custGeom>
              <a:avLst/>
              <a:gdLst>
                <a:gd name="T0" fmla="*/ 883 w 883"/>
                <a:gd name="T1" fmla="*/ 128 h 446"/>
                <a:gd name="T2" fmla="*/ 443 w 883"/>
                <a:gd name="T3" fmla="*/ 0 h 446"/>
                <a:gd name="T4" fmla="*/ 0 w 883"/>
                <a:gd name="T5" fmla="*/ 122 h 446"/>
                <a:gd name="T6" fmla="*/ 442 w 883"/>
                <a:gd name="T7" fmla="*/ 445 h 446"/>
                <a:gd name="T8" fmla="*/ 883 w 883"/>
                <a:gd name="T9" fmla="*/ 128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3" h="446">
                  <a:moveTo>
                    <a:pt x="883" y="128"/>
                  </a:moveTo>
                  <a:cubicBezTo>
                    <a:pt x="763" y="51"/>
                    <a:pt x="605" y="0"/>
                    <a:pt x="443" y="0"/>
                  </a:cubicBezTo>
                  <a:cubicBezTo>
                    <a:pt x="293" y="0"/>
                    <a:pt x="138" y="37"/>
                    <a:pt x="0" y="122"/>
                  </a:cubicBezTo>
                  <a:cubicBezTo>
                    <a:pt x="0" y="122"/>
                    <a:pt x="189" y="444"/>
                    <a:pt x="442" y="445"/>
                  </a:cubicBezTo>
                  <a:cubicBezTo>
                    <a:pt x="696" y="446"/>
                    <a:pt x="883" y="128"/>
                    <a:pt x="883" y="128"/>
                  </a:cubicBez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674AAE9C-FACC-4205-A988-C5BB0447E00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09913" y="344488"/>
              <a:ext cx="944563" cy="1433513"/>
            </a:xfrm>
            <a:custGeom>
              <a:avLst/>
              <a:gdLst>
                <a:gd name="T0" fmla="*/ 307 w 554"/>
                <a:gd name="T1" fmla="*/ 0 h 840"/>
                <a:gd name="T2" fmla="*/ 53 w 554"/>
                <a:gd name="T3" fmla="*/ 382 h 840"/>
                <a:gd name="T4" fmla="*/ 36 w 554"/>
                <a:gd name="T5" fmla="*/ 840 h 840"/>
                <a:gd name="T6" fmla="*/ 476 w 554"/>
                <a:gd name="T7" fmla="*/ 521 h 840"/>
                <a:gd name="T8" fmla="*/ 307 w 554"/>
                <a:gd name="T9" fmla="*/ 0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4" h="840">
                  <a:moveTo>
                    <a:pt x="307" y="0"/>
                  </a:moveTo>
                  <a:cubicBezTo>
                    <a:pt x="191" y="97"/>
                    <a:pt x="103" y="229"/>
                    <a:pt x="53" y="382"/>
                  </a:cubicBezTo>
                  <a:cubicBezTo>
                    <a:pt x="2" y="536"/>
                    <a:pt x="0" y="688"/>
                    <a:pt x="36" y="840"/>
                  </a:cubicBezTo>
                  <a:cubicBezTo>
                    <a:pt x="36" y="840"/>
                    <a:pt x="397" y="761"/>
                    <a:pt x="476" y="521"/>
                  </a:cubicBezTo>
                  <a:cubicBezTo>
                    <a:pt x="554" y="280"/>
                    <a:pt x="307" y="0"/>
                    <a:pt x="307" y="0"/>
                  </a:cubicBezTo>
                  <a:close/>
                </a:path>
              </a:pathLst>
            </a:custGeom>
            <a:solidFill>
              <a:srgbClr val="EE8A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5B993F7E-820A-471F-9A4B-597A45937B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36913" y="1722438"/>
              <a:ext cx="1274763" cy="1141413"/>
            </a:xfrm>
            <a:custGeom>
              <a:avLst/>
              <a:gdLst>
                <a:gd name="T0" fmla="*/ 0 w 748"/>
                <a:gd name="T1" fmla="*/ 148 h 669"/>
                <a:gd name="T2" fmla="*/ 281 w 748"/>
                <a:gd name="T3" fmla="*/ 509 h 669"/>
                <a:gd name="T4" fmla="*/ 712 w 748"/>
                <a:gd name="T5" fmla="*/ 669 h 669"/>
                <a:gd name="T6" fmla="*/ 544 w 748"/>
                <a:gd name="T7" fmla="*/ 150 h 669"/>
                <a:gd name="T8" fmla="*/ 0 w 748"/>
                <a:gd name="T9" fmla="*/ 148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8" h="669">
                  <a:moveTo>
                    <a:pt x="0" y="148"/>
                  </a:moveTo>
                  <a:cubicBezTo>
                    <a:pt x="59" y="290"/>
                    <a:pt x="153" y="413"/>
                    <a:pt x="281" y="509"/>
                  </a:cubicBezTo>
                  <a:cubicBezTo>
                    <a:pt x="411" y="605"/>
                    <a:pt x="568" y="660"/>
                    <a:pt x="712" y="669"/>
                  </a:cubicBezTo>
                  <a:cubicBezTo>
                    <a:pt x="712" y="669"/>
                    <a:pt x="748" y="299"/>
                    <a:pt x="544" y="150"/>
                  </a:cubicBezTo>
                  <a:cubicBezTo>
                    <a:pt x="339" y="0"/>
                    <a:pt x="0" y="148"/>
                    <a:pt x="0" y="148"/>
                  </a:cubicBezTo>
                  <a:close/>
                </a:path>
              </a:pathLst>
            </a:custGeom>
            <a:solidFill>
              <a:srgbClr val="DF0A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63ED4010-B12C-489D-AAE3-5F2C39B91D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16451" y="1719263"/>
              <a:ext cx="1277938" cy="1144588"/>
            </a:xfrm>
            <a:custGeom>
              <a:avLst/>
              <a:gdLst>
                <a:gd name="T0" fmla="*/ 40 w 750"/>
                <a:gd name="T1" fmla="*/ 671 h 671"/>
                <a:gd name="T2" fmla="*/ 469 w 750"/>
                <a:gd name="T3" fmla="*/ 509 h 671"/>
                <a:gd name="T4" fmla="*/ 750 w 750"/>
                <a:gd name="T5" fmla="*/ 145 h 671"/>
                <a:gd name="T6" fmla="*/ 203 w 750"/>
                <a:gd name="T7" fmla="*/ 152 h 671"/>
                <a:gd name="T8" fmla="*/ 40 w 750"/>
                <a:gd name="T9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0" h="671">
                  <a:moveTo>
                    <a:pt x="40" y="671"/>
                  </a:moveTo>
                  <a:cubicBezTo>
                    <a:pt x="202" y="655"/>
                    <a:pt x="338" y="604"/>
                    <a:pt x="469" y="509"/>
                  </a:cubicBezTo>
                  <a:cubicBezTo>
                    <a:pt x="595" y="417"/>
                    <a:pt x="692" y="288"/>
                    <a:pt x="750" y="145"/>
                  </a:cubicBezTo>
                  <a:cubicBezTo>
                    <a:pt x="750" y="145"/>
                    <a:pt x="407" y="0"/>
                    <a:pt x="203" y="152"/>
                  </a:cubicBezTo>
                  <a:cubicBezTo>
                    <a:pt x="0" y="303"/>
                    <a:pt x="40" y="671"/>
                    <a:pt x="40" y="671"/>
                  </a:cubicBezTo>
                  <a:close/>
                </a:path>
              </a:pathLst>
            </a:custGeom>
            <a:solidFill>
              <a:srgbClr val="3B5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5C9451EA-9DF0-4A1C-BBFA-B34AB6F948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75238" y="347663"/>
              <a:ext cx="941388" cy="1433513"/>
            </a:xfrm>
            <a:custGeom>
              <a:avLst/>
              <a:gdLst>
                <a:gd name="T0" fmla="*/ 517 w 552"/>
                <a:gd name="T1" fmla="*/ 840 h 840"/>
                <a:gd name="T2" fmla="*/ 501 w 552"/>
                <a:gd name="T3" fmla="*/ 381 h 840"/>
                <a:gd name="T4" fmla="*/ 248 w 552"/>
                <a:gd name="T5" fmla="*/ 0 h 840"/>
                <a:gd name="T6" fmla="*/ 78 w 552"/>
                <a:gd name="T7" fmla="*/ 518 h 840"/>
                <a:gd name="T8" fmla="*/ 517 w 552"/>
                <a:gd name="T9" fmla="*/ 840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2" h="840">
                  <a:moveTo>
                    <a:pt x="517" y="840"/>
                  </a:moveTo>
                  <a:cubicBezTo>
                    <a:pt x="552" y="694"/>
                    <a:pt x="551" y="535"/>
                    <a:pt x="501" y="381"/>
                  </a:cubicBezTo>
                  <a:cubicBezTo>
                    <a:pt x="452" y="228"/>
                    <a:pt x="363" y="100"/>
                    <a:pt x="248" y="0"/>
                  </a:cubicBezTo>
                  <a:cubicBezTo>
                    <a:pt x="248" y="0"/>
                    <a:pt x="0" y="277"/>
                    <a:pt x="78" y="518"/>
                  </a:cubicBezTo>
                  <a:cubicBezTo>
                    <a:pt x="156" y="759"/>
                    <a:pt x="517" y="840"/>
                    <a:pt x="517" y="840"/>
                  </a:cubicBezTo>
                  <a:close/>
                </a:path>
              </a:pathLst>
            </a:custGeom>
            <a:solidFill>
              <a:srgbClr val="009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uces + encadré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>
                <a:solidFill>
                  <a:srgbClr val="00AC8C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9" name="Espace réservé du texte 11">
            <a:extLst>
              <a:ext uri="{FF2B5EF4-FFF2-40B4-BE49-F238E27FC236}">
                <a16:creationId xmlns:a16="http://schemas.microsoft.com/office/drawing/2014/main" id="{B76A196E-5088-4B4E-92C2-649AB0227B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24588" y="1866900"/>
            <a:ext cx="2919412" cy="2185988"/>
          </a:xfrm>
          <a:solidFill>
            <a:srgbClr val="00AC8C"/>
          </a:solidFill>
        </p:spPr>
        <p:txBody>
          <a:bodyPr lIns="432000" rIns="432000" anchor="ctr"/>
          <a:lstStyle>
            <a:lvl1pPr>
              <a:defRPr>
                <a:solidFill>
                  <a:schemeClr val="bg1"/>
                </a:solidFill>
              </a:defRPr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</p:txBody>
      </p:sp>
    </p:spTree>
    <p:extLst>
      <p:ext uri="{BB962C8B-B14F-4D97-AF65-F5344CB8AC3E}">
        <p14:creationId xmlns:p14="http://schemas.microsoft.com/office/powerpoint/2010/main" val="38195697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s 3 colonnes avec numér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2277960"/>
            <a:ext cx="2520000" cy="12882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2277960"/>
            <a:ext cx="2520000" cy="12882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2277960"/>
            <a:ext cx="2520000" cy="12882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939A8464-1CD5-4A4C-95AC-760B43B841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9999" y="1845470"/>
            <a:ext cx="424800" cy="2124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algn="ctr">
              <a:defRPr sz="1400" b="1">
                <a:solidFill>
                  <a:schemeClr val="bg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fr-FR" dirty="0"/>
              <a:t>#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26F6554C-772F-4C3B-A524-0AA4B293EB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12000" y="1845470"/>
            <a:ext cx="424800" cy="2124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algn="ctr">
              <a:defRPr sz="1400" b="1">
                <a:solidFill>
                  <a:schemeClr val="bg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fr-FR" dirty="0"/>
              <a:t>#</a:t>
            </a:r>
          </a:p>
        </p:txBody>
      </p:sp>
      <p:sp>
        <p:nvSpPr>
          <p:cNvPr id="17" name="Espace réservé du texte 8">
            <a:extLst>
              <a:ext uri="{FF2B5EF4-FFF2-40B4-BE49-F238E27FC236}">
                <a16:creationId xmlns:a16="http://schemas.microsoft.com/office/drawing/2014/main" id="{51FA6C4A-500E-4A03-8E19-865BB939746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64000" y="1845470"/>
            <a:ext cx="424800" cy="2124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algn="ctr">
              <a:defRPr sz="1400" b="1">
                <a:solidFill>
                  <a:schemeClr val="bg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fr-FR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67801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et 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fr-FR" dirty="0" smtClean="0"/>
              <a:t>Titre de partie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12882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12882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12882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DD40D948-456D-4C32-B89C-3DB79A2D5CE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1843" y="3340200"/>
            <a:ext cx="1681200" cy="8352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spcAft>
                <a:spcPts val="0"/>
              </a:spcAft>
              <a:defRPr sz="2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spcAft>
                <a:spcPts val="0"/>
              </a:spcAft>
              <a:buNone/>
              <a:defRPr sz="105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r-FR" dirty="0" smtClean="0"/>
              <a:t># %</a:t>
            </a:r>
            <a:endParaRPr lang="fr-FR" dirty="0"/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4" name="Espace réservé du texte 22">
            <a:extLst>
              <a:ext uri="{FF2B5EF4-FFF2-40B4-BE49-F238E27FC236}">
                <a16:creationId xmlns:a16="http://schemas.microsoft.com/office/drawing/2014/main" id="{DB79B77A-349E-4037-950A-240DCC90CF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31399" y="3340200"/>
            <a:ext cx="1681200" cy="8352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spcAft>
                <a:spcPts val="0"/>
              </a:spcAft>
              <a:defRPr sz="2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spcAft>
                <a:spcPts val="0"/>
              </a:spcAft>
              <a:buNone/>
              <a:defRPr sz="105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r-FR" dirty="0" smtClean="0"/>
              <a:t># %</a:t>
            </a:r>
            <a:endParaRPr lang="fr-FR" dirty="0"/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5" name="Espace réservé du texte 22">
            <a:extLst>
              <a:ext uri="{FF2B5EF4-FFF2-40B4-BE49-F238E27FC236}">
                <a16:creationId xmlns:a16="http://schemas.microsoft.com/office/drawing/2014/main" id="{585257E1-0ACD-456F-97E5-299A14D798F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80955" y="3340200"/>
            <a:ext cx="1681200" cy="8352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spcAft>
                <a:spcPts val="0"/>
              </a:spcAft>
              <a:defRPr sz="2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spcAft>
                <a:spcPts val="0"/>
              </a:spcAft>
              <a:buNone/>
              <a:defRPr sz="105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r-FR" dirty="0" smtClean="0"/>
              <a:t># %</a:t>
            </a:r>
            <a:endParaRPr lang="fr-FR" dirty="0"/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9960168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e et 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fr-FR" dirty="0"/>
              <a:t>Titre de partie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12882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12882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12882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DD40D948-456D-4C32-B89C-3DB79A2D5CE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1843" y="3340200"/>
            <a:ext cx="1681200" cy="8352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spcAft>
                <a:spcPts val="0"/>
              </a:spcAft>
              <a:defRPr sz="2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spcAft>
                <a:spcPts val="0"/>
              </a:spcAft>
              <a:buNone/>
              <a:defRPr sz="105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r-FR" dirty="0"/>
              <a:t># %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4" name="Espace réservé du texte 22">
            <a:extLst>
              <a:ext uri="{FF2B5EF4-FFF2-40B4-BE49-F238E27FC236}">
                <a16:creationId xmlns:a16="http://schemas.microsoft.com/office/drawing/2014/main" id="{DB79B77A-349E-4037-950A-240DCC90CF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31399" y="3340200"/>
            <a:ext cx="1681200" cy="8352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spcAft>
                <a:spcPts val="0"/>
              </a:spcAft>
              <a:defRPr sz="2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spcAft>
                <a:spcPts val="0"/>
              </a:spcAft>
              <a:buNone/>
              <a:defRPr sz="105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r-FR" dirty="0"/>
              <a:t># %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5" name="Espace réservé du texte 22">
            <a:extLst>
              <a:ext uri="{FF2B5EF4-FFF2-40B4-BE49-F238E27FC236}">
                <a16:creationId xmlns:a16="http://schemas.microsoft.com/office/drawing/2014/main" id="{585257E1-0ACD-456F-97E5-299A14D798F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80955" y="3340200"/>
            <a:ext cx="1681200" cy="8352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spcAft>
                <a:spcPts val="0"/>
              </a:spcAft>
              <a:defRPr sz="2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spcAft>
                <a:spcPts val="0"/>
              </a:spcAft>
              <a:buNone/>
              <a:defRPr sz="105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r-FR" dirty="0"/>
              <a:t># %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71977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154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>
                <a:solidFill>
                  <a:schemeClr val="tx2"/>
                </a:solidFill>
              </a:defRPr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>
                <a:solidFill>
                  <a:schemeClr val="accent2"/>
                </a:solidFill>
              </a:defRPr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>
                <a:solidFill>
                  <a:schemeClr val="accent3"/>
                </a:solidFill>
              </a:defRPr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de tit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FA19FF-F3CF-4EE4-ADCA-0EC71FA192A8}"/>
              </a:ext>
            </a:extLst>
          </p:cNvPr>
          <p:cNvSpPr/>
          <p:nvPr userDrawn="1"/>
        </p:nvSpPr>
        <p:spPr>
          <a:xfrm>
            <a:off x="-2904" y="738000"/>
            <a:ext cx="9146904" cy="4405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9" name="Groupe 18"/>
          <p:cNvGrpSpPr/>
          <p:nvPr userDrawn="1"/>
        </p:nvGrpSpPr>
        <p:grpSpPr>
          <a:xfrm>
            <a:off x="1377472" y="1840117"/>
            <a:ext cx="6122981" cy="1766299"/>
            <a:chOff x="1377472" y="1840117"/>
            <a:chExt cx="6122981" cy="1766299"/>
          </a:xfrm>
          <a:solidFill>
            <a:srgbClr val="5770BE"/>
          </a:solidFill>
        </p:grpSpPr>
        <p:sp>
          <p:nvSpPr>
            <p:cNvPr id="20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6838012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2147603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3320205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4492807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5665409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6282402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1612866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5115018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3947634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2780250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Intitulé de la direction/service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bg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None/>
              <a:defRPr sz="325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1. Titre de partie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5469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de titr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44FA19FF-F3CF-4EE4-ADCA-0EC71FA192A8}"/>
              </a:ext>
            </a:extLst>
          </p:cNvPr>
          <p:cNvSpPr/>
          <p:nvPr userDrawn="1"/>
        </p:nvSpPr>
        <p:spPr>
          <a:xfrm>
            <a:off x="-2904" y="738000"/>
            <a:ext cx="9146904" cy="4405500"/>
          </a:xfrm>
          <a:prstGeom prst="rect">
            <a:avLst/>
          </a:prstGeom>
          <a:solidFill>
            <a:srgbClr val="FF9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8AE072A-0DE3-445C-991B-1FF54D483686}"/>
              </a:ext>
            </a:extLst>
          </p:cNvPr>
          <p:cNvGrpSpPr/>
          <p:nvPr userDrawn="1"/>
        </p:nvGrpSpPr>
        <p:grpSpPr>
          <a:xfrm>
            <a:off x="8505825" y="180105"/>
            <a:ext cx="271463" cy="376632"/>
            <a:chOff x="2719388" y="0"/>
            <a:chExt cx="3708400" cy="5145088"/>
          </a:xfrm>
          <a:solidFill>
            <a:schemeClr val="bg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96EAAAE4-81CD-4923-9B00-96AA869903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52825" y="4416425"/>
              <a:ext cx="658813" cy="723900"/>
            </a:xfrm>
            <a:custGeom>
              <a:avLst/>
              <a:gdLst>
                <a:gd name="T0" fmla="*/ 258 w 434"/>
                <a:gd name="T1" fmla="*/ 0 h 477"/>
                <a:gd name="T2" fmla="*/ 92 w 434"/>
                <a:gd name="T3" fmla="*/ 67 h 477"/>
                <a:gd name="T4" fmla="*/ 92 w 434"/>
                <a:gd name="T5" fmla="*/ 0 h 477"/>
                <a:gd name="T6" fmla="*/ 0 w 434"/>
                <a:gd name="T7" fmla="*/ 0 h 477"/>
                <a:gd name="T8" fmla="*/ 0 w 434"/>
                <a:gd name="T9" fmla="*/ 477 h 477"/>
                <a:gd name="T10" fmla="*/ 92 w 434"/>
                <a:gd name="T11" fmla="*/ 477 h 477"/>
                <a:gd name="T12" fmla="*/ 92 w 434"/>
                <a:gd name="T13" fmla="*/ 187 h 477"/>
                <a:gd name="T14" fmla="*/ 241 w 434"/>
                <a:gd name="T15" fmla="*/ 76 h 477"/>
                <a:gd name="T16" fmla="*/ 342 w 434"/>
                <a:gd name="T17" fmla="*/ 161 h 477"/>
                <a:gd name="T18" fmla="*/ 342 w 434"/>
                <a:gd name="T19" fmla="*/ 161 h 477"/>
                <a:gd name="T20" fmla="*/ 342 w 434"/>
                <a:gd name="T21" fmla="*/ 477 h 477"/>
                <a:gd name="T22" fmla="*/ 434 w 434"/>
                <a:gd name="T23" fmla="*/ 477 h 477"/>
                <a:gd name="T24" fmla="*/ 434 w 434"/>
                <a:gd name="T25" fmla="*/ 161 h 477"/>
                <a:gd name="T26" fmla="*/ 258 w 434"/>
                <a:gd name="T27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4" h="477">
                  <a:moveTo>
                    <a:pt x="258" y="0"/>
                  </a:moveTo>
                  <a:cubicBezTo>
                    <a:pt x="144" y="0"/>
                    <a:pt x="93" y="65"/>
                    <a:pt x="92" y="67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7"/>
                    <a:pt x="0" y="477"/>
                    <a:pt x="0" y="477"/>
                  </a:cubicBezTo>
                  <a:cubicBezTo>
                    <a:pt x="92" y="477"/>
                    <a:pt x="92" y="477"/>
                    <a:pt x="92" y="477"/>
                  </a:cubicBezTo>
                  <a:cubicBezTo>
                    <a:pt x="92" y="187"/>
                    <a:pt x="92" y="187"/>
                    <a:pt x="92" y="187"/>
                  </a:cubicBezTo>
                  <a:cubicBezTo>
                    <a:pt x="94" y="117"/>
                    <a:pt x="182" y="76"/>
                    <a:pt x="241" y="76"/>
                  </a:cubicBezTo>
                  <a:cubicBezTo>
                    <a:pt x="285" y="76"/>
                    <a:pt x="342" y="107"/>
                    <a:pt x="342" y="161"/>
                  </a:cubicBezTo>
                  <a:cubicBezTo>
                    <a:pt x="342" y="161"/>
                    <a:pt x="342" y="161"/>
                    <a:pt x="342" y="161"/>
                  </a:cubicBezTo>
                  <a:cubicBezTo>
                    <a:pt x="342" y="477"/>
                    <a:pt x="342" y="477"/>
                    <a:pt x="342" y="477"/>
                  </a:cubicBezTo>
                  <a:cubicBezTo>
                    <a:pt x="434" y="477"/>
                    <a:pt x="434" y="477"/>
                    <a:pt x="434" y="477"/>
                  </a:cubicBezTo>
                  <a:cubicBezTo>
                    <a:pt x="434" y="161"/>
                    <a:pt x="434" y="161"/>
                    <a:pt x="434" y="161"/>
                  </a:cubicBezTo>
                  <a:cubicBezTo>
                    <a:pt x="434" y="54"/>
                    <a:pt x="355" y="0"/>
                    <a:pt x="25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0BCD58C1-66D1-49A9-817D-EA1CCE1886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26125" y="4405313"/>
              <a:ext cx="601663" cy="738188"/>
            </a:xfrm>
            <a:custGeom>
              <a:avLst/>
              <a:gdLst>
                <a:gd name="T0" fmla="*/ 245 w 396"/>
                <a:gd name="T1" fmla="*/ 201 h 486"/>
                <a:gd name="T2" fmla="*/ 245 w 396"/>
                <a:gd name="T3" fmla="*/ 201 h 486"/>
                <a:gd name="T4" fmla="*/ 162 w 396"/>
                <a:gd name="T5" fmla="*/ 201 h 486"/>
                <a:gd name="T6" fmla="*/ 93 w 396"/>
                <a:gd name="T7" fmla="*/ 140 h 486"/>
                <a:gd name="T8" fmla="*/ 192 w 396"/>
                <a:gd name="T9" fmla="*/ 81 h 486"/>
                <a:gd name="T10" fmla="*/ 336 w 396"/>
                <a:gd name="T11" fmla="*/ 107 h 486"/>
                <a:gd name="T12" fmla="*/ 368 w 396"/>
                <a:gd name="T13" fmla="*/ 33 h 486"/>
                <a:gd name="T14" fmla="*/ 201 w 396"/>
                <a:gd name="T15" fmla="*/ 0 h 486"/>
                <a:gd name="T16" fmla="*/ 5 w 396"/>
                <a:gd name="T17" fmla="*/ 142 h 486"/>
                <a:gd name="T18" fmla="*/ 152 w 396"/>
                <a:gd name="T19" fmla="*/ 285 h 486"/>
                <a:gd name="T20" fmla="*/ 152 w 396"/>
                <a:gd name="T21" fmla="*/ 285 h 486"/>
                <a:gd name="T22" fmla="*/ 235 w 396"/>
                <a:gd name="T23" fmla="*/ 285 h 486"/>
                <a:gd name="T24" fmla="*/ 304 w 396"/>
                <a:gd name="T25" fmla="*/ 346 h 486"/>
                <a:gd name="T26" fmla="*/ 204 w 396"/>
                <a:gd name="T27" fmla="*/ 405 h 486"/>
                <a:gd name="T28" fmla="*/ 44 w 396"/>
                <a:gd name="T29" fmla="*/ 372 h 486"/>
                <a:gd name="T30" fmla="*/ 13 w 396"/>
                <a:gd name="T31" fmla="*/ 446 h 486"/>
                <a:gd name="T32" fmla="*/ 195 w 396"/>
                <a:gd name="T33" fmla="*/ 486 h 486"/>
                <a:gd name="T34" fmla="*/ 391 w 396"/>
                <a:gd name="T35" fmla="*/ 345 h 486"/>
                <a:gd name="T36" fmla="*/ 245 w 396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6" h="486">
                  <a:moveTo>
                    <a:pt x="245" y="201"/>
                  </a:moveTo>
                  <a:cubicBezTo>
                    <a:pt x="245" y="201"/>
                    <a:pt x="245" y="201"/>
                    <a:pt x="245" y="201"/>
                  </a:cubicBezTo>
                  <a:cubicBezTo>
                    <a:pt x="162" y="201"/>
                    <a:pt x="162" y="201"/>
                    <a:pt x="162" y="201"/>
                  </a:cubicBezTo>
                  <a:cubicBezTo>
                    <a:pt x="115" y="201"/>
                    <a:pt x="91" y="183"/>
                    <a:pt x="93" y="140"/>
                  </a:cubicBezTo>
                  <a:cubicBezTo>
                    <a:pt x="95" y="95"/>
                    <a:pt x="144" y="81"/>
                    <a:pt x="192" y="81"/>
                  </a:cubicBezTo>
                  <a:cubicBezTo>
                    <a:pt x="261" y="81"/>
                    <a:pt x="312" y="98"/>
                    <a:pt x="336" y="107"/>
                  </a:cubicBezTo>
                  <a:cubicBezTo>
                    <a:pt x="368" y="33"/>
                    <a:pt x="368" y="33"/>
                    <a:pt x="368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1" y="0"/>
                    <a:pt x="10" y="32"/>
                    <a:pt x="5" y="142"/>
                  </a:cubicBezTo>
                  <a:cubicBezTo>
                    <a:pt x="0" y="248"/>
                    <a:pt x="74" y="283"/>
                    <a:pt x="152" y="285"/>
                  </a:cubicBezTo>
                  <a:cubicBezTo>
                    <a:pt x="152" y="285"/>
                    <a:pt x="152" y="285"/>
                    <a:pt x="152" y="285"/>
                  </a:cubicBezTo>
                  <a:cubicBezTo>
                    <a:pt x="235" y="285"/>
                    <a:pt x="235" y="285"/>
                    <a:pt x="235" y="285"/>
                  </a:cubicBezTo>
                  <a:cubicBezTo>
                    <a:pt x="281" y="285"/>
                    <a:pt x="306" y="303"/>
                    <a:pt x="304" y="346"/>
                  </a:cubicBezTo>
                  <a:cubicBezTo>
                    <a:pt x="302" y="391"/>
                    <a:pt x="253" y="405"/>
                    <a:pt x="204" y="405"/>
                  </a:cubicBezTo>
                  <a:cubicBezTo>
                    <a:pt x="106" y="405"/>
                    <a:pt x="44" y="372"/>
                    <a:pt x="44" y="372"/>
                  </a:cubicBezTo>
                  <a:cubicBezTo>
                    <a:pt x="13" y="446"/>
                    <a:pt x="13" y="446"/>
                    <a:pt x="13" y="446"/>
                  </a:cubicBezTo>
                  <a:cubicBezTo>
                    <a:pt x="13" y="446"/>
                    <a:pt x="83" y="486"/>
                    <a:pt x="195" y="486"/>
                  </a:cubicBezTo>
                  <a:cubicBezTo>
                    <a:pt x="276" y="486"/>
                    <a:pt x="387" y="454"/>
                    <a:pt x="391" y="345"/>
                  </a:cubicBezTo>
                  <a:cubicBezTo>
                    <a:pt x="396" y="238"/>
                    <a:pt x="322" y="203"/>
                    <a:pt x="245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1AE8DB6E-B1F5-4293-BB50-9FC333A206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026025" y="4402138"/>
              <a:ext cx="700088" cy="742950"/>
            </a:xfrm>
            <a:custGeom>
              <a:avLst/>
              <a:gdLst>
                <a:gd name="T0" fmla="*/ 234 w 460"/>
                <a:gd name="T1" fmla="*/ 0 h 489"/>
                <a:gd name="T2" fmla="*/ 0 w 460"/>
                <a:gd name="T3" fmla="*/ 249 h 489"/>
                <a:gd name="T4" fmla="*/ 256 w 460"/>
                <a:gd name="T5" fmla="*/ 489 h 489"/>
                <a:gd name="T6" fmla="*/ 437 w 460"/>
                <a:gd name="T7" fmla="*/ 449 h 489"/>
                <a:gd name="T8" fmla="*/ 403 w 460"/>
                <a:gd name="T9" fmla="*/ 378 h 489"/>
                <a:gd name="T10" fmla="*/ 253 w 460"/>
                <a:gd name="T11" fmla="*/ 408 h 489"/>
                <a:gd name="T12" fmla="*/ 96 w 460"/>
                <a:gd name="T13" fmla="*/ 285 h 489"/>
                <a:gd name="T14" fmla="*/ 367 w 460"/>
                <a:gd name="T15" fmla="*/ 285 h 489"/>
                <a:gd name="T16" fmla="*/ 460 w 460"/>
                <a:gd name="T17" fmla="*/ 285 h 489"/>
                <a:gd name="T18" fmla="*/ 460 w 460"/>
                <a:gd name="T19" fmla="*/ 243 h 489"/>
                <a:gd name="T20" fmla="*/ 234 w 460"/>
                <a:gd name="T21" fmla="*/ 0 h 489"/>
                <a:gd name="T22" fmla="*/ 97 w 460"/>
                <a:gd name="T23" fmla="*/ 209 h 489"/>
                <a:gd name="T24" fmla="*/ 238 w 460"/>
                <a:gd name="T25" fmla="*/ 79 h 489"/>
                <a:gd name="T26" fmla="*/ 366 w 460"/>
                <a:gd name="T27" fmla="*/ 209 h 489"/>
                <a:gd name="T28" fmla="*/ 97 w 460"/>
                <a:gd name="T29" fmla="*/ 20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0" h="489">
                  <a:moveTo>
                    <a:pt x="234" y="0"/>
                  </a:moveTo>
                  <a:cubicBezTo>
                    <a:pt x="101" y="0"/>
                    <a:pt x="0" y="77"/>
                    <a:pt x="0" y="249"/>
                  </a:cubicBezTo>
                  <a:cubicBezTo>
                    <a:pt x="0" y="421"/>
                    <a:pt x="127" y="489"/>
                    <a:pt x="256" y="489"/>
                  </a:cubicBezTo>
                  <a:cubicBezTo>
                    <a:pt x="375" y="489"/>
                    <a:pt x="437" y="449"/>
                    <a:pt x="437" y="449"/>
                  </a:cubicBezTo>
                  <a:cubicBezTo>
                    <a:pt x="403" y="378"/>
                    <a:pt x="403" y="378"/>
                    <a:pt x="403" y="378"/>
                  </a:cubicBezTo>
                  <a:cubicBezTo>
                    <a:pt x="403" y="378"/>
                    <a:pt x="357" y="408"/>
                    <a:pt x="253" y="408"/>
                  </a:cubicBezTo>
                  <a:cubicBezTo>
                    <a:pt x="182" y="408"/>
                    <a:pt x="106" y="386"/>
                    <a:pt x="96" y="285"/>
                  </a:cubicBezTo>
                  <a:cubicBezTo>
                    <a:pt x="367" y="285"/>
                    <a:pt x="367" y="285"/>
                    <a:pt x="367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0" y="243"/>
                    <a:pt x="460" y="243"/>
                    <a:pt x="460" y="243"/>
                  </a:cubicBezTo>
                  <a:cubicBezTo>
                    <a:pt x="460" y="87"/>
                    <a:pt x="388" y="0"/>
                    <a:pt x="234" y="0"/>
                  </a:cubicBezTo>
                  <a:close/>
                  <a:moveTo>
                    <a:pt x="97" y="209"/>
                  </a:moveTo>
                  <a:cubicBezTo>
                    <a:pt x="108" y="108"/>
                    <a:pt x="159" y="79"/>
                    <a:pt x="238" y="79"/>
                  </a:cubicBezTo>
                  <a:cubicBezTo>
                    <a:pt x="322" y="79"/>
                    <a:pt x="360" y="119"/>
                    <a:pt x="366" y="209"/>
                  </a:cubicBezTo>
                  <a:lnTo>
                    <a:pt x="97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7EC8E473-602C-4ABE-8E74-27DE0B2568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35463" y="4405313"/>
              <a:ext cx="600075" cy="738188"/>
            </a:xfrm>
            <a:custGeom>
              <a:avLst/>
              <a:gdLst>
                <a:gd name="T0" fmla="*/ 244 w 395"/>
                <a:gd name="T1" fmla="*/ 201 h 486"/>
                <a:gd name="T2" fmla="*/ 244 w 395"/>
                <a:gd name="T3" fmla="*/ 201 h 486"/>
                <a:gd name="T4" fmla="*/ 161 w 395"/>
                <a:gd name="T5" fmla="*/ 201 h 486"/>
                <a:gd name="T6" fmla="*/ 92 w 395"/>
                <a:gd name="T7" fmla="*/ 140 h 486"/>
                <a:gd name="T8" fmla="*/ 191 w 395"/>
                <a:gd name="T9" fmla="*/ 81 h 486"/>
                <a:gd name="T10" fmla="*/ 336 w 395"/>
                <a:gd name="T11" fmla="*/ 107 h 486"/>
                <a:gd name="T12" fmla="*/ 367 w 395"/>
                <a:gd name="T13" fmla="*/ 33 h 486"/>
                <a:gd name="T14" fmla="*/ 201 w 395"/>
                <a:gd name="T15" fmla="*/ 0 h 486"/>
                <a:gd name="T16" fmla="*/ 4 w 395"/>
                <a:gd name="T17" fmla="*/ 142 h 486"/>
                <a:gd name="T18" fmla="*/ 151 w 395"/>
                <a:gd name="T19" fmla="*/ 285 h 486"/>
                <a:gd name="T20" fmla="*/ 151 w 395"/>
                <a:gd name="T21" fmla="*/ 285 h 486"/>
                <a:gd name="T22" fmla="*/ 234 w 395"/>
                <a:gd name="T23" fmla="*/ 285 h 486"/>
                <a:gd name="T24" fmla="*/ 303 w 395"/>
                <a:gd name="T25" fmla="*/ 346 h 486"/>
                <a:gd name="T26" fmla="*/ 203 w 395"/>
                <a:gd name="T27" fmla="*/ 405 h 486"/>
                <a:gd name="T28" fmla="*/ 44 w 395"/>
                <a:gd name="T29" fmla="*/ 372 h 486"/>
                <a:gd name="T30" fmla="*/ 12 w 395"/>
                <a:gd name="T31" fmla="*/ 446 h 486"/>
                <a:gd name="T32" fmla="*/ 194 w 395"/>
                <a:gd name="T33" fmla="*/ 486 h 486"/>
                <a:gd name="T34" fmla="*/ 391 w 395"/>
                <a:gd name="T35" fmla="*/ 345 h 486"/>
                <a:gd name="T36" fmla="*/ 244 w 395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5" h="486">
                  <a:moveTo>
                    <a:pt x="244" y="201"/>
                  </a:moveTo>
                  <a:cubicBezTo>
                    <a:pt x="244" y="201"/>
                    <a:pt x="244" y="201"/>
                    <a:pt x="244" y="201"/>
                  </a:cubicBezTo>
                  <a:cubicBezTo>
                    <a:pt x="161" y="201"/>
                    <a:pt x="161" y="201"/>
                    <a:pt x="161" y="201"/>
                  </a:cubicBezTo>
                  <a:cubicBezTo>
                    <a:pt x="115" y="201"/>
                    <a:pt x="90" y="183"/>
                    <a:pt x="92" y="140"/>
                  </a:cubicBezTo>
                  <a:cubicBezTo>
                    <a:pt x="94" y="95"/>
                    <a:pt x="143" y="81"/>
                    <a:pt x="191" y="81"/>
                  </a:cubicBezTo>
                  <a:cubicBezTo>
                    <a:pt x="260" y="81"/>
                    <a:pt x="311" y="98"/>
                    <a:pt x="336" y="107"/>
                  </a:cubicBezTo>
                  <a:cubicBezTo>
                    <a:pt x="367" y="33"/>
                    <a:pt x="367" y="33"/>
                    <a:pt x="367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0" y="0"/>
                    <a:pt x="9" y="32"/>
                    <a:pt x="4" y="142"/>
                  </a:cubicBezTo>
                  <a:cubicBezTo>
                    <a:pt x="0" y="248"/>
                    <a:pt x="74" y="283"/>
                    <a:pt x="151" y="285"/>
                  </a:cubicBezTo>
                  <a:cubicBezTo>
                    <a:pt x="151" y="285"/>
                    <a:pt x="151" y="285"/>
                    <a:pt x="151" y="285"/>
                  </a:cubicBezTo>
                  <a:cubicBezTo>
                    <a:pt x="234" y="285"/>
                    <a:pt x="234" y="285"/>
                    <a:pt x="234" y="285"/>
                  </a:cubicBezTo>
                  <a:cubicBezTo>
                    <a:pt x="280" y="285"/>
                    <a:pt x="305" y="303"/>
                    <a:pt x="303" y="346"/>
                  </a:cubicBezTo>
                  <a:cubicBezTo>
                    <a:pt x="301" y="391"/>
                    <a:pt x="252" y="405"/>
                    <a:pt x="203" y="405"/>
                  </a:cubicBezTo>
                  <a:cubicBezTo>
                    <a:pt x="105" y="405"/>
                    <a:pt x="44" y="372"/>
                    <a:pt x="44" y="372"/>
                  </a:cubicBezTo>
                  <a:cubicBezTo>
                    <a:pt x="12" y="446"/>
                    <a:pt x="12" y="446"/>
                    <a:pt x="12" y="446"/>
                  </a:cubicBezTo>
                  <a:cubicBezTo>
                    <a:pt x="12" y="446"/>
                    <a:pt x="83" y="486"/>
                    <a:pt x="194" y="486"/>
                  </a:cubicBezTo>
                  <a:cubicBezTo>
                    <a:pt x="275" y="486"/>
                    <a:pt x="386" y="454"/>
                    <a:pt x="391" y="345"/>
                  </a:cubicBezTo>
                  <a:cubicBezTo>
                    <a:pt x="395" y="238"/>
                    <a:pt x="321" y="203"/>
                    <a:pt x="244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64FE414C-3DB9-4FE9-B834-0A39C9D48AB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19388" y="4406900"/>
              <a:ext cx="671513" cy="735013"/>
            </a:xfrm>
            <a:custGeom>
              <a:avLst/>
              <a:gdLst>
                <a:gd name="T0" fmla="*/ 220 w 442"/>
                <a:gd name="T1" fmla="*/ 0 h 484"/>
                <a:gd name="T2" fmla="*/ 39 w 442"/>
                <a:gd name="T3" fmla="*/ 30 h 484"/>
                <a:gd name="T4" fmla="*/ 75 w 442"/>
                <a:gd name="T5" fmla="*/ 104 h 484"/>
                <a:gd name="T6" fmla="*/ 230 w 442"/>
                <a:gd name="T7" fmla="*/ 81 h 484"/>
                <a:gd name="T8" fmla="*/ 350 w 442"/>
                <a:gd name="T9" fmla="*/ 168 h 484"/>
                <a:gd name="T10" fmla="*/ 350 w 442"/>
                <a:gd name="T11" fmla="*/ 196 h 484"/>
                <a:gd name="T12" fmla="*/ 168 w 442"/>
                <a:gd name="T13" fmla="*/ 196 h 484"/>
                <a:gd name="T14" fmla="*/ 0 w 442"/>
                <a:gd name="T15" fmla="*/ 339 h 484"/>
                <a:gd name="T16" fmla="*/ 181 w 442"/>
                <a:gd name="T17" fmla="*/ 484 h 484"/>
                <a:gd name="T18" fmla="*/ 350 w 442"/>
                <a:gd name="T19" fmla="*/ 417 h 484"/>
                <a:gd name="T20" fmla="*/ 350 w 442"/>
                <a:gd name="T21" fmla="*/ 484 h 484"/>
                <a:gd name="T22" fmla="*/ 442 w 442"/>
                <a:gd name="T23" fmla="*/ 484 h 484"/>
                <a:gd name="T24" fmla="*/ 442 w 442"/>
                <a:gd name="T25" fmla="*/ 142 h 484"/>
                <a:gd name="T26" fmla="*/ 220 w 442"/>
                <a:gd name="T27" fmla="*/ 0 h 484"/>
                <a:gd name="T28" fmla="*/ 350 w 442"/>
                <a:gd name="T29" fmla="*/ 295 h 484"/>
                <a:gd name="T30" fmla="*/ 198 w 442"/>
                <a:gd name="T31" fmla="*/ 407 h 484"/>
                <a:gd name="T32" fmla="*/ 95 w 442"/>
                <a:gd name="T33" fmla="*/ 338 h 484"/>
                <a:gd name="T34" fmla="*/ 173 w 442"/>
                <a:gd name="T35" fmla="*/ 269 h 484"/>
                <a:gd name="T36" fmla="*/ 350 w 442"/>
                <a:gd name="T37" fmla="*/ 269 h 484"/>
                <a:gd name="T38" fmla="*/ 350 w 442"/>
                <a:gd name="T39" fmla="*/ 295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2" h="484">
                  <a:moveTo>
                    <a:pt x="220" y="0"/>
                  </a:moveTo>
                  <a:cubicBezTo>
                    <a:pt x="135" y="0"/>
                    <a:pt x="72" y="18"/>
                    <a:pt x="39" y="30"/>
                  </a:cubicBezTo>
                  <a:cubicBezTo>
                    <a:pt x="75" y="104"/>
                    <a:pt x="75" y="104"/>
                    <a:pt x="75" y="104"/>
                  </a:cubicBezTo>
                  <a:cubicBezTo>
                    <a:pt x="105" y="95"/>
                    <a:pt x="159" y="81"/>
                    <a:pt x="230" y="81"/>
                  </a:cubicBezTo>
                  <a:cubicBezTo>
                    <a:pt x="285" y="81"/>
                    <a:pt x="350" y="96"/>
                    <a:pt x="350" y="168"/>
                  </a:cubicBezTo>
                  <a:cubicBezTo>
                    <a:pt x="350" y="168"/>
                    <a:pt x="350" y="194"/>
                    <a:pt x="350" y="196"/>
                  </a:cubicBezTo>
                  <a:cubicBezTo>
                    <a:pt x="168" y="196"/>
                    <a:pt x="168" y="196"/>
                    <a:pt x="168" y="196"/>
                  </a:cubicBezTo>
                  <a:cubicBezTo>
                    <a:pt x="75" y="196"/>
                    <a:pt x="0" y="229"/>
                    <a:pt x="0" y="339"/>
                  </a:cubicBezTo>
                  <a:cubicBezTo>
                    <a:pt x="0" y="438"/>
                    <a:pt x="81" y="484"/>
                    <a:pt x="181" y="484"/>
                  </a:cubicBezTo>
                  <a:cubicBezTo>
                    <a:pt x="298" y="484"/>
                    <a:pt x="350" y="417"/>
                    <a:pt x="350" y="417"/>
                  </a:cubicBezTo>
                  <a:cubicBezTo>
                    <a:pt x="350" y="484"/>
                    <a:pt x="350" y="484"/>
                    <a:pt x="350" y="484"/>
                  </a:cubicBezTo>
                  <a:cubicBezTo>
                    <a:pt x="442" y="484"/>
                    <a:pt x="442" y="484"/>
                    <a:pt x="442" y="484"/>
                  </a:cubicBezTo>
                  <a:cubicBezTo>
                    <a:pt x="442" y="142"/>
                    <a:pt x="442" y="142"/>
                    <a:pt x="442" y="142"/>
                  </a:cubicBezTo>
                  <a:cubicBezTo>
                    <a:pt x="437" y="32"/>
                    <a:pt x="311" y="0"/>
                    <a:pt x="220" y="0"/>
                  </a:cubicBezTo>
                  <a:close/>
                  <a:moveTo>
                    <a:pt x="350" y="295"/>
                  </a:moveTo>
                  <a:cubicBezTo>
                    <a:pt x="350" y="366"/>
                    <a:pt x="258" y="407"/>
                    <a:pt x="198" y="407"/>
                  </a:cubicBezTo>
                  <a:cubicBezTo>
                    <a:pt x="153" y="407"/>
                    <a:pt x="95" y="392"/>
                    <a:pt x="95" y="338"/>
                  </a:cubicBezTo>
                  <a:cubicBezTo>
                    <a:pt x="95" y="284"/>
                    <a:pt x="126" y="269"/>
                    <a:pt x="173" y="269"/>
                  </a:cubicBezTo>
                  <a:cubicBezTo>
                    <a:pt x="350" y="269"/>
                    <a:pt x="350" y="269"/>
                    <a:pt x="350" y="269"/>
                  </a:cubicBezTo>
                  <a:lnTo>
                    <a:pt x="350" y="2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CCE5207A-3E84-4DC4-A07C-47027DA0FF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25850" y="0"/>
              <a:ext cx="1914525" cy="965200"/>
            </a:xfrm>
            <a:custGeom>
              <a:avLst/>
              <a:gdLst>
                <a:gd name="T0" fmla="*/ 1260 w 1260"/>
                <a:gd name="T1" fmla="*/ 183 h 636"/>
                <a:gd name="T2" fmla="*/ 632 w 1260"/>
                <a:gd name="T3" fmla="*/ 0 h 636"/>
                <a:gd name="T4" fmla="*/ 0 w 1260"/>
                <a:gd name="T5" fmla="*/ 174 h 636"/>
                <a:gd name="T6" fmla="*/ 630 w 1260"/>
                <a:gd name="T7" fmla="*/ 635 h 636"/>
                <a:gd name="T8" fmla="*/ 1260 w 1260"/>
                <a:gd name="T9" fmla="*/ 183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0" h="636">
                  <a:moveTo>
                    <a:pt x="1260" y="183"/>
                  </a:moveTo>
                  <a:cubicBezTo>
                    <a:pt x="1088" y="73"/>
                    <a:pt x="862" y="0"/>
                    <a:pt x="632" y="0"/>
                  </a:cubicBezTo>
                  <a:cubicBezTo>
                    <a:pt x="418" y="0"/>
                    <a:pt x="197" y="52"/>
                    <a:pt x="0" y="174"/>
                  </a:cubicBezTo>
                  <a:cubicBezTo>
                    <a:pt x="0" y="174"/>
                    <a:pt x="269" y="634"/>
                    <a:pt x="630" y="635"/>
                  </a:cubicBezTo>
                  <a:cubicBezTo>
                    <a:pt x="992" y="636"/>
                    <a:pt x="1260" y="183"/>
                    <a:pt x="1260" y="1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77B6E331-2620-41C0-B97C-1B12164FD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2563" y="436563"/>
              <a:ext cx="1201738" cy="1819275"/>
            </a:xfrm>
            <a:custGeom>
              <a:avLst/>
              <a:gdLst>
                <a:gd name="T0" fmla="*/ 438 w 791"/>
                <a:gd name="T1" fmla="*/ 0 h 1198"/>
                <a:gd name="T2" fmla="*/ 75 w 791"/>
                <a:gd name="T3" fmla="*/ 545 h 1198"/>
                <a:gd name="T4" fmla="*/ 52 w 791"/>
                <a:gd name="T5" fmla="*/ 1198 h 1198"/>
                <a:gd name="T6" fmla="*/ 679 w 791"/>
                <a:gd name="T7" fmla="*/ 742 h 1198"/>
                <a:gd name="T8" fmla="*/ 438 w 791"/>
                <a:gd name="T9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1" h="1198">
                  <a:moveTo>
                    <a:pt x="438" y="0"/>
                  </a:moveTo>
                  <a:cubicBezTo>
                    <a:pt x="273" y="139"/>
                    <a:pt x="147" y="326"/>
                    <a:pt x="75" y="545"/>
                  </a:cubicBezTo>
                  <a:cubicBezTo>
                    <a:pt x="4" y="764"/>
                    <a:pt x="0" y="981"/>
                    <a:pt x="52" y="1198"/>
                  </a:cubicBezTo>
                  <a:cubicBezTo>
                    <a:pt x="52" y="1198"/>
                    <a:pt x="566" y="1086"/>
                    <a:pt x="679" y="742"/>
                  </a:cubicBezTo>
                  <a:cubicBezTo>
                    <a:pt x="791" y="399"/>
                    <a:pt x="43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DA1FDC7C-42C8-4041-B97D-F2CA92B557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2900" y="2185988"/>
              <a:ext cx="1622425" cy="1447800"/>
            </a:xfrm>
            <a:custGeom>
              <a:avLst/>
              <a:gdLst>
                <a:gd name="T0" fmla="*/ 0 w 1067"/>
                <a:gd name="T1" fmla="*/ 211 h 954"/>
                <a:gd name="T2" fmla="*/ 401 w 1067"/>
                <a:gd name="T3" fmla="*/ 726 h 954"/>
                <a:gd name="T4" fmla="*/ 1016 w 1067"/>
                <a:gd name="T5" fmla="*/ 954 h 954"/>
                <a:gd name="T6" fmla="*/ 775 w 1067"/>
                <a:gd name="T7" fmla="*/ 213 h 954"/>
                <a:gd name="T8" fmla="*/ 0 w 1067"/>
                <a:gd name="T9" fmla="*/ 211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7" h="954">
                  <a:moveTo>
                    <a:pt x="0" y="211"/>
                  </a:moveTo>
                  <a:cubicBezTo>
                    <a:pt x="84" y="414"/>
                    <a:pt x="218" y="590"/>
                    <a:pt x="401" y="726"/>
                  </a:cubicBezTo>
                  <a:cubicBezTo>
                    <a:pt x="586" y="863"/>
                    <a:pt x="810" y="941"/>
                    <a:pt x="1016" y="954"/>
                  </a:cubicBezTo>
                  <a:cubicBezTo>
                    <a:pt x="1016" y="954"/>
                    <a:pt x="1067" y="426"/>
                    <a:pt x="775" y="213"/>
                  </a:cubicBezTo>
                  <a:cubicBezTo>
                    <a:pt x="483" y="0"/>
                    <a:pt x="0" y="211"/>
                    <a:pt x="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B7F7052C-55C2-4219-9B97-3B0041EC6A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35500" y="2182813"/>
              <a:ext cx="1627188" cy="1450975"/>
            </a:xfrm>
            <a:custGeom>
              <a:avLst/>
              <a:gdLst>
                <a:gd name="T0" fmla="*/ 58 w 1071"/>
                <a:gd name="T1" fmla="*/ 956 h 956"/>
                <a:gd name="T2" fmla="*/ 669 w 1071"/>
                <a:gd name="T3" fmla="*/ 725 h 956"/>
                <a:gd name="T4" fmla="*/ 1071 w 1071"/>
                <a:gd name="T5" fmla="*/ 207 h 956"/>
                <a:gd name="T6" fmla="*/ 291 w 1071"/>
                <a:gd name="T7" fmla="*/ 215 h 956"/>
                <a:gd name="T8" fmla="*/ 58 w 1071"/>
                <a:gd name="T9" fmla="*/ 956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1" h="956">
                  <a:moveTo>
                    <a:pt x="58" y="956"/>
                  </a:moveTo>
                  <a:cubicBezTo>
                    <a:pt x="289" y="933"/>
                    <a:pt x="482" y="860"/>
                    <a:pt x="669" y="725"/>
                  </a:cubicBezTo>
                  <a:cubicBezTo>
                    <a:pt x="850" y="594"/>
                    <a:pt x="987" y="409"/>
                    <a:pt x="1071" y="207"/>
                  </a:cubicBezTo>
                  <a:cubicBezTo>
                    <a:pt x="1071" y="207"/>
                    <a:pt x="581" y="0"/>
                    <a:pt x="291" y="215"/>
                  </a:cubicBezTo>
                  <a:cubicBezTo>
                    <a:pt x="0" y="431"/>
                    <a:pt x="58" y="956"/>
                    <a:pt x="58" y="9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CD66E80E-6FF0-460D-B6F3-3BFD497631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19700" y="439738"/>
              <a:ext cx="1195388" cy="1819275"/>
            </a:xfrm>
            <a:custGeom>
              <a:avLst/>
              <a:gdLst>
                <a:gd name="T0" fmla="*/ 737 w 787"/>
                <a:gd name="T1" fmla="*/ 1198 h 1198"/>
                <a:gd name="T2" fmla="*/ 715 w 787"/>
                <a:gd name="T3" fmla="*/ 544 h 1198"/>
                <a:gd name="T4" fmla="*/ 355 w 787"/>
                <a:gd name="T5" fmla="*/ 0 h 1198"/>
                <a:gd name="T6" fmla="*/ 111 w 787"/>
                <a:gd name="T7" fmla="*/ 739 h 1198"/>
                <a:gd name="T8" fmla="*/ 737 w 787"/>
                <a:gd name="T9" fmla="*/ 1198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1198">
                  <a:moveTo>
                    <a:pt x="737" y="1198"/>
                  </a:moveTo>
                  <a:cubicBezTo>
                    <a:pt x="787" y="991"/>
                    <a:pt x="786" y="764"/>
                    <a:pt x="715" y="544"/>
                  </a:cubicBezTo>
                  <a:cubicBezTo>
                    <a:pt x="645" y="325"/>
                    <a:pt x="518" y="144"/>
                    <a:pt x="355" y="0"/>
                  </a:cubicBezTo>
                  <a:cubicBezTo>
                    <a:pt x="355" y="0"/>
                    <a:pt x="0" y="395"/>
                    <a:pt x="111" y="739"/>
                  </a:cubicBezTo>
                  <a:cubicBezTo>
                    <a:pt x="222" y="1083"/>
                    <a:pt x="737" y="1198"/>
                    <a:pt x="737" y="1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4A9D647-00F2-4C4B-BEB2-D75043DB8D0E}"/>
              </a:ext>
            </a:extLst>
          </p:cNvPr>
          <p:cNvGrpSpPr/>
          <p:nvPr userDrawn="1"/>
        </p:nvGrpSpPr>
        <p:grpSpPr>
          <a:xfrm>
            <a:off x="5251603" y="1275110"/>
            <a:ext cx="2546197" cy="2504410"/>
            <a:chOff x="2019290" y="61899"/>
            <a:chExt cx="5102087" cy="5018353"/>
          </a:xfrm>
          <a:solidFill>
            <a:srgbClr val="5770BE"/>
          </a:solidFill>
        </p:grpSpPr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0A3EC673-E299-4D73-87EC-841B629A6F7B}"/>
                </a:ext>
              </a:extLst>
            </p:cNvPr>
            <p:cNvSpPr/>
            <p:nvPr/>
          </p:nvSpPr>
          <p:spPr>
            <a:xfrm>
              <a:off x="3946207" y="61899"/>
              <a:ext cx="1278731" cy="636387"/>
            </a:xfrm>
            <a:custGeom>
              <a:avLst/>
              <a:gdLst>
                <a:gd name="connsiteX0" fmla="*/ 636651 w 1278731"/>
                <a:gd name="connsiteY0" fmla="*/ 636378 h 636387"/>
                <a:gd name="connsiteX1" fmla="*/ 1278731 w 1278731"/>
                <a:gd name="connsiteY1" fmla="*/ 184226 h 636387"/>
                <a:gd name="connsiteX2" fmla="*/ 637127 w 1278731"/>
                <a:gd name="connsiteY2" fmla="*/ 13 h 636387"/>
                <a:gd name="connsiteX3" fmla="*/ 0 w 1278731"/>
                <a:gd name="connsiteY3" fmla="*/ 174987 h 636387"/>
                <a:gd name="connsiteX4" fmla="*/ 636651 w 1278731"/>
                <a:gd name="connsiteY4" fmla="*/ 636378 h 636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731" h="636387">
                  <a:moveTo>
                    <a:pt x="636651" y="636378"/>
                  </a:moveTo>
                  <a:cubicBezTo>
                    <a:pt x="994505" y="638759"/>
                    <a:pt x="1259015" y="216516"/>
                    <a:pt x="1278731" y="184226"/>
                  </a:cubicBezTo>
                  <a:cubicBezTo>
                    <a:pt x="1092422" y="68402"/>
                    <a:pt x="872681" y="1060"/>
                    <a:pt x="637127" y="13"/>
                  </a:cubicBezTo>
                  <a:cubicBezTo>
                    <a:pt x="404146" y="-1035"/>
                    <a:pt x="186023" y="63068"/>
                    <a:pt x="0" y="174987"/>
                  </a:cubicBezTo>
                  <a:cubicBezTo>
                    <a:pt x="15145" y="200609"/>
                    <a:pt x="275558" y="633997"/>
                    <a:pt x="636651" y="6363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CF3A35DC-7A8C-4C7B-88C4-1FD4E5E65E5A}"/>
                </a:ext>
              </a:extLst>
            </p:cNvPr>
            <p:cNvSpPr/>
            <p:nvPr/>
          </p:nvSpPr>
          <p:spPr>
            <a:xfrm>
              <a:off x="2019290" y="1219294"/>
              <a:ext cx="690590" cy="1213103"/>
            </a:xfrm>
            <a:custGeom>
              <a:avLst/>
              <a:gdLst>
                <a:gd name="connsiteX0" fmla="*/ 666569 w 690590"/>
                <a:gd name="connsiteY0" fmla="*/ 750189 h 1213103"/>
                <a:gd name="connsiteX1" fmla="*/ 435207 w 690590"/>
                <a:gd name="connsiteY1" fmla="*/ 0 h 1213103"/>
                <a:gd name="connsiteX2" fmla="*/ 10 w 690590"/>
                <a:gd name="connsiteY2" fmla="*/ 932021 h 1213103"/>
                <a:gd name="connsiteX3" fmla="*/ 31157 w 690590"/>
                <a:gd name="connsiteY3" fmla="*/ 1213104 h 1213103"/>
                <a:gd name="connsiteX4" fmla="*/ 666569 w 690590"/>
                <a:gd name="connsiteY4" fmla="*/ 750189 h 1213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0590" h="1213103">
                  <a:moveTo>
                    <a:pt x="666569" y="750189"/>
                  </a:moveTo>
                  <a:cubicBezTo>
                    <a:pt x="779060" y="411575"/>
                    <a:pt x="461401" y="30575"/>
                    <a:pt x="435207" y="0"/>
                  </a:cubicBezTo>
                  <a:cubicBezTo>
                    <a:pt x="170412" y="223933"/>
                    <a:pt x="1629" y="558070"/>
                    <a:pt x="10" y="932021"/>
                  </a:cubicBezTo>
                  <a:cubicBezTo>
                    <a:pt x="-371" y="1028700"/>
                    <a:pt x="10392" y="1122712"/>
                    <a:pt x="31157" y="1213104"/>
                  </a:cubicBezTo>
                  <a:cubicBezTo>
                    <a:pt x="60970" y="1206532"/>
                    <a:pt x="552841" y="1092613"/>
                    <a:pt x="666569" y="750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5D2C7748-445A-4908-A98D-8C1800ABBEA7}"/>
                </a:ext>
              </a:extLst>
            </p:cNvPr>
            <p:cNvSpPr/>
            <p:nvPr/>
          </p:nvSpPr>
          <p:spPr>
            <a:xfrm>
              <a:off x="2496692" y="4219701"/>
              <a:ext cx="1029858" cy="848932"/>
            </a:xfrm>
            <a:custGeom>
              <a:avLst/>
              <a:gdLst>
                <a:gd name="connsiteX0" fmla="*/ 782003 w 1029858"/>
                <a:gd name="connsiteY0" fmla="*/ 100934 h 848932"/>
                <a:gd name="connsiteX1" fmla="*/ 0 w 1029858"/>
                <a:gd name="connsiteY1" fmla="*/ 87980 h 848932"/>
                <a:gd name="connsiteX2" fmla="*/ 1025843 w 1029858"/>
                <a:gd name="connsiteY2" fmla="*/ 848932 h 848932"/>
                <a:gd name="connsiteX3" fmla="*/ 782003 w 1029858"/>
                <a:gd name="connsiteY3" fmla="*/ 100934 h 848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9858" h="848932">
                  <a:moveTo>
                    <a:pt x="782003" y="100934"/>
                  </a:moveTo>
                  <a:cubicBezTo>
                    <a:pt x="500824" y="-106140"/>
                    <a:pt x="53912" y="65977"/>
                    <a:pt x="0" y="87980"/>
                  </a:cubicBezTo>
                  <a:cubicBezTo>
                    <a:pt x="168783" y="504127"/>
                    <a:pt x="559403" y="806927"/>
                    <a:pt x="1025843" y="848932"/>
                  </a:cubicBezTo>
                  <a:cubicBezTo>
                    <a:pt x="1028033" y="826358"/>
                    <a:pt x="1074896" y="316770"/>
                    <a:pt x="782003" y="1009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D5AF26B3-A801-478A-995F-0DB30CC90980}"/>
                </a:ext>
              </a:extLst>
            </p:cNvPr>
            <p:cNvSpPr/>
            <p:nvPr/>
          </p:nvSpPr>
          <p:spPr>
            <a:xfrm>
              <a:off x="5578922" y="4238632"/>
              <a:ext cx="1038571" cy="841620"/>
            </a:xfrm>
            <a:custGeom>
              <a:avLst/>
              <a:gdLst>
                <a:gd name="connsiteX0" fmla="*/ 256474 w 1038571"/>
                <a:gd name="connsiteY0" fmla="*/ 96385 h 841620"/>
                <a:gd name="connsiteX1" fmla="*/ 2918 w 1038571"/>
                <a:gd name="connsiteY1" fmla="*/ 841621 h 841620"/>
                <a:gd name="connsiteX2" fmla="*/ 1038572 w 1038571"/>
                <a:gd name="connsiteY2" fmla="*/ 93623 h 841620"/>
                <a:gd name="connsiteX3" fmla="*/ 256474 w 1038571"/>
                <a:gd name="connsiteY3" fmla="*/ 96385 h 841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571" h="841620">
                  <a:moveTo>
                    <a:pt x="256474" y="96385"/>
                  </a:moveTo>
                  <a:cubicBezTo>
                    <a:pt x="-42040" y="310221"/>
                    <a:pt x="1680" y="828095"/>
                    <a:pt x="2918" y="841621"/>
                  </a:cubicBezTo>
                  <a:cubicBezTo>
                    <a:pt x="470215" y="805521"/>
                    <a:pt x="864550" y="507484"/>
                    <a:pt x="1038572" y="93623"/>
                  </a:cubicBezTo>
                  <a:cubicBezTo>
                    <a:pt x="984660" y="70953"/>
                    <a:pt x="540224" y="-106879"/>
                    <a:pt x="256474" y="96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D7071253-7A44-447C-B7DF-70C0E1AD248E}"/>
                </a:ext>
              </a:extLst>
            </p:cNvPr>
            <p:cNvSpPr/>
            <p:nvPr/>
          </p:nvSpPr>
          <p:spPr>
            <a:xfrm>
              <a:off x="6435072" y="1236916"/>
              <a:ext cx="686305" cy="1214342"/>
            </a:xfrm>
            <a:custGeom>
              <a:avLst/>
              <a:gdLst>
                <a:gd name="connsiteX0" fmla="*/ 22020 w 686305"/>
                <a:gd name="connsiteY0" fmla="*/ 742855 h 1214342"/>
                <a:gd name="connsiteX1" fmla="*/ 652766 w 686305"/>
                <a:gd name="connsiteY1" fmla="*/ 1214342 h 1214342"/>
                <a:gd name="connsiteX2" fmla="*/ 655338 w 686305"/>
                <a:gd name="connsiteY2" fmla="*/ 1205008 h 1214342"/>
                <a:gd name="connsiteX3" fmla="*/ 686294 w 686305"/>
                <a:gd name="connsiteY3" fmla="*/ 935355 h 1214342"/>
                <a:gd name="connsiteX4" fmla="*/ 259574 w 686305"/>
                <a:gd name="connsiteY4" fmla="*/ 0 h 1214342"/>
                <a:gd name="connsiteX5" fmla="*/ 22020 w 686305"/>
                <a:gd name="connsiteY5" fmla="*/ 742855 h 121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6305" h="1214342">
                  <a:moveTo>
                    <a:pt x="22020" y="742855"/>
                  </a:moveTo>
                  <a:cubicBezTo>
                    <a:pt x="134701" y="1097471"/>
                    <a:pt x="652766" y="1214342"/>
                    <a:pt x="652766" y="1214342"/>
                  </a:cubicBezTo>
                  <a:cubicBezTo>
                    <a:pt x="653718" y="1211199"/>
                    <a:pt x="654480" y="1208056"/>
                    <a:pt x="655338" y="1205008"/>
                  </a:cubicBezTo>
                  <a:cubicBezTo>
                    <a:pt x="675149" y="1118235"/>
                    <a:pt x="685913" y="1028033"/>
                    <a:pt x="686294" y="935355"/>
                  </a:cubicBezTo>
                  <a:cubicBezTo>
                    <a:pt x="687913" y="561594"/>
                    <a:pt x="522178" y="226219"/>
                    <a:pt x="259574" y="0"/>
                  </a:cubicBezTo>
                  <a:cubicBezTo>
                    <a:pt x="215378" y="51530"/>
                    <a:pt x="-82278" y="414242"/>
                    <a:pt x="22020" y="742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23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noFill/>
          </a:ln>
        </p:spPr>
        <p:txBody>
          <a:bodyPr lIns="0" bIns="360000" anchor="ctr" anchorCtr="0"/>
          <a:lstStyle>
            <a:lvl1pPr marL="396000" indent="-396000">
              <a:buFont typeface="+mj-lt"/>
              <a:buNone/>
              <a:defRPr sz="325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1. Titre de partie</a:t>
            </a:r>
            <a:endParaRPr lang="fr-FR" dirty="0"/>
          </a:p>
        </p:txBody>
      </p:sp>
      <p:sp>
        <p:nvSpPr>
          <p:cNvPr id="38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9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5904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Intitulé de la direction/service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0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514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de titr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44FA19FF-F3CF-4EE4-ADCA-0EC71FA192A8}"/>
              </a:ext>
            </a:extLst>
          </p:cNvPr>
          <p:cNvSpPr/>
          <p:nvPr userDrawn="1"/>
        </p:nvSpPr>
        <p:spPr>
          <a:xfrm>
            <a:off x="-2904" y="738000"/>
            <a:ext cx="9146904" cy="4405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8AE072A-0DE3-445C-991B-1FF54D483686}"/>
              </a:ext>
            </a:extLst>
          </p:cNvPr>
          <p:cNvGrpSpPr/>
          <p:nvPr userDrawn="1"/>
        </p:nvGrpSpPr>
        <p:grpSpPr>
          <a:xfrm>
            <a:off x="8505825" y="180105"/>
            <a:ext cx="271463" cy="376632"/>
            <a:chOff x="2719388" y="0"/>
            <a:chExt cx="3708400" cy="5145088"/>
          </a:xfrm>
          <a:solidFill>
            <a:schemeClr val="bg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96EAAAE4-81CD-4923-9B00-96AA869903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52825" y="4416425"/>
              <a:ext cx="658813" cy="723900"/>
            </a:xfrm>
            <a:custGeom>
              <a:avLst/>
              <a:gdLst>
                <a:gd name="T0" fmla="*/ 258 w 434"/>
                <a:gd name="T1" fmla="*/ 0 h 477"/>
                <a:gd name="T2" fmla="*/ 92 w 434"/>
                <a:gd name="T3" fmla="*/ 67 h 477"/>
                <a:gd name="T4" fmla="*/ 92 w 434"/>
                <a:gd name="T5" fmla="*/ 0 h 477"/>
                <a:gd name="T6" fmla="*/ 0 w 434"/>
                <a:gd name="T7" fmla="*/ 0 h 477"/>
                <a:gd name="T8" fmla="*/ 0 w 434"/>
                <a:gd name="T9" fmla="*/ 477 h 477"/>
                <a:gd name="T10" fmla="*/ 92 w 434"/>
                <a:gd name="T11" fmla="*/ 477 h 477"/>
                <a:gd name="T12" fmla="*/ 92 w 434"/>
                <a:gd name="T13" fmla="*/ 187 h 477"/>
                <a:gd name="T14" fmla="*/ 241 w 434"/>
                <a:gd name="T15" fmla="*/ 76 h 477"/>
                <a:gd name="T16" fmla="*/ 342 w 434"/>
                <a:gd name="T17" fmla="*/ 161 h 477"/>
                <a:gd name="T18" fmla="*/ 342 w 434"/>
                <a:gd name="T19" fmla="*/ 161 h 477"/>
                <a:gd name="T20" fmla="*/ 342 w 434"/>
                <a:gd name="T21" fmla="*/ 477 h 477"/>
                <a:gd name="T22" fmla="*/ 434 w 434"/>
                <a:gd name="T23" fmla="*/ 477 h 477"/>
                <a:gd name="T24" fmla="*/ 434 w 434"/>
                <a:gd name="T25" fmla="*/ 161 h 477"/>
                <a:gd name="T26" fmla="*/ 258 w 434"/>
                <a:gd name="T27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4" h="477">
                  <a:moveTo>
                    <a:pt x="258" y="0"/>
                  </a:moveTo>
                  <a:cubicBezTo>
                    <a:pt x="144" y="0"/>
                    <a:pt x="93" y="65"/>
                    <a:pt x="92" y="67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7"/>
                    <a:pt x="0" y="477"/>
                    <a:pt x="0" y="477"/>
                  </a:cubicBezTo>
                  <a:cubicBezTo>
                    <a:pt x="92" y="477"/>
                    <a:pt x="92" y="477"/>
                    <a:pt x="92" y="477"/>
                  </a:cubicBezTo>
                  <a:cubicBezTo>
                    <a:pt x="92" y="187"/>
                    <a:pt x="92" y="187"/>
                    <a:pt x="92" y="187"/>
                  </a:cubicBezTo>
                  <a:cubicBezTo>
                    <a:pt x="94" y="117"/>
                    <a:pt x="182" y="76"/>
                    <a:pt x="241" y="76"/>
                  </a:cubicBezTo>
                  <a:cubicBezTo>
                    <a:pt x="285" y="76"/>
                    <a:pt x="342" y="107"/>
                    <a:pt x="342" y="161"/>
                  </a:cubicBezTo>
                  <a:cubicBezTo>
                    <a:pt x="342" y="161"/>
                    <a:pt x="342" y="161"/>
                    <a:pt x="342" y="161"/>
                  </a:cubicBezTo>
                  <a:cubicBezTo>
                    <a:pt x="342" y="477"/>
                    <a:pt x="342" y="477"/>
                    <a:pt x="342" y="477"/>
                  </a:cubicBezTo>
                  <a:cubicBezTo>
                    <a:pt x="434" y="477"/>
                    <a:pt x="434" y="477"/>
                    <a:pt x="434" y="477"/>
                  </a:cubicBezTo>
                  <a:cubicBezTo>
                    <a:pt x="434" y="161"/>
                    <a:pt x="434" y="161"/>
                    <a:pt x="434" y="161"/>
                  </a:cubicBezTo>
                  <a:cubicBezTo>
                    <a:pt x="434" y="54"/>
                    <a:pt x="355" y="0"/>
                    <a:pt x="25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0BCD58C1-66D1-49A9-817D-EA1CCE1886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26125" y="4405313"/>
              <a:ext cx="601663" cy="738188"/>
            </a:xfrm>
            <a:custGeom>
              <a:avLst/>
              <a:gdLst>
                <a:gd name="T0" fmla="*/ 245 w 396"/>
                <a:gd name="T1" fmla="*/ 201 h 486"/>
                <a:gd name="T2" fmla="*/ 245 w 396"/>
                <a:gd name="T3" fmla="*/ 201 h 486"/>
                <a:gd name="T4" fmla="*/ 162 w 396"/>
                <a:gd name="T5" fmla="*/ 201 h 486"/>
                <a:gd name="T6" fmla="*/ 93 w 396"/>
                <a:gd name="T7" fmla="*/ 140 h 486"/>
                <a:gd name="T8" fmla="*/ 192 w 396"/>
                <a:gd name="T9" fmla="*/ 81 h 486"/>
                <a:gd name="T10" fmla="*/ 336 w 396"/>
                <a:gd name="T11" fmla="*/ 107 h 486"/>
                <a:gd name="T12" fmla="*/ 368 w 396"/>
                <a:gd name="T13" fmla="*/ 33 h 486"/>
                <a:gd name="T14" fmla="*/ 201 w 396"/>
                <a:gd name="T15" fmla="*/ 0 h 486"/>
                <a:gd name="T16" fmla="*/ 5 w 396"/>
                <a:gd name="T17" fmla="*/ 142 h 486"/>
                <a:gd name="T18" fmla="*/ 152 w 396"/>
                <a:gd name="T19" fmla="*/ 285 h 486"/>
                <a:gd name="T20" fmla="*/ 152 w 396"/>
                <a:gd name="T21" fmla="*/ 285 h 486"/>
                <a:gd name="T22" fmla="*/ 235 w 396"/>
                <a:gd name="T23" fmla="*/ 285 h 486"/>
                <a:gd name="T24" fmla="*/ 304 w 396"/>
                <a:gd name="T25" fmla="*/ 346 h 486"/>
                <a:gd name="T26" fmla="*/ 204 w 396"/>
                <a:gd name="T27" fmla="*/ 405 h 486"/>
                <a:gd name="T28" fmla="*/ 44 w 396"/>
                <a:gd name="T29" fmla="*/ 372 h 486"/>
                <a:gd name="T30" fmla="*/ 13 w 396"/>
                <a:gd name="T31" fmla="*/ 446 h 486"/>
                <a:gd name="T32" fmla="*/ 195 w 396"/>
                <a:gd name="T33" fmla="*/ 486 h 486"/>
                <a:gd name="T34" fmla="*/ 391 w 396"/>
                <a:gd name="T35" fmla="*/ 345 h 486"/>
                <a:gd name="T36" fmla="*/ 245 w 396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6" h="486">
                  <a:moveTo>
                    <a:pt x="245" y="201"/>
                  </a:moveTo>
                  <a:cubicBezTo>
                    <a:pt x="245" y="201"/>
                    <a:pt x="245" y="201"/>
                    <a:pt x="245" y="201"/>
                  </a:cubicBezTo>
                  <a:cubicBezTo>
                    <a:pt x="162" y="201"/>
                    <a:pt x="162" y="201"/>
                    <a:pt x="162" y="201"/>
                  </a:cubicBezTo>
                  <a:cubicBezTo>
                    <a:pt x="115" y="201"/>
                    <a:pt x="91" y="183"/>
                    <a:pt x="93" y="140"/>
                  </a:cubicBezTo>
                  <a:cubicBezTo>
                    <a:pt x="95" y="95"/>
                    <a:pt x="144" y="81"/>
                    <a:pt x="192" y="81"/>
                  </a:cubicBezTo>
                  <a:cubicBezTo>
                    <a:pt x="261" y="81"/>
                    <a:pt x="312" y="98"/>
                    <a:pt x="336" y="107"/>
                  </a:cubicBezTo>
                  <a:cubicBezTo>
                    <a:pt x="368" y="33"/>
                    <a:pt x="368" y="33"/>
                    <a:pt x="368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1" y="0"/>
                    <a:pt x="10" y="32"/>
                    <a:pt x="5" y="142"/>
                  </a:cubicBezTo>
                  <a:cubicBezTo>
                    <a:pt x="0" y="248"/>
                    <a:pt x="74" y="283"/>
                    <a:pt x="152" y="285"/>
                  </a:cubicBezTo>
                  <a:cubicBezTo>
                    <a:pt x="152" y="285"/>
                    <a:pt x="152" y="285"/>
                    <a:pt x="152" y="285"/>
                  </a:cubicBezTo>
                  <a:cubicBezTo>
                    <a:pt x="235" y="285"/>
                    <a:pt x="235" y="285"/>
                    <a:pt x="235" y="285"/>
                  </a:cubicBezTo>
                  <a:cubicBezTo>
                    <a:pt x="281" y="285"/>
                    <a:pt x="306" y="303"/>
                    <a:pt x="304" y="346"/>
                  </a:cubicBezTo>
                  <a:cubicBezTo>
                    <a:pt x="302" y="391"/>
                    <a:pt x="253" y="405"/>
                    <a:pt x="204" y="405"/>
                  </a:cubicBezTo>
                  <a:cubicBezTo>
                    <a:pt x="106" y="405"/>
                    <a:pt x="44" y="372"/>
                    <a:pt x="44" y="372"/>
                  </a:cubicBezTo>
                  <a:cubicBezTo>
                    <a:pt x="13" y="446"/>
                    <a:pt x="13" y="446"/>
                    <a:pt x="13" y="446"/>
                  </a:cubicBezTo>
                  <a:cubicBezTo>
                    <a:pt x="13" y="446"/>
                    <a:pt x="83" y="486"/>
                    <a:pt x="195" y="486"/>
                  </a:cubicBezTo>
                  <a:cubicBezTo>
                    <a:pt x="276" y="486"/>
                    <a:pt x="387" y="454"/>
                    <a:pt x="391" y="345"/>
                  </a:cubicBezTo>
                  <a:cubicBezTo>
                    <a:pt x="396" y="238"/>
                    <a:pt x="322" y="203"/>
                    <a:pt x="245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1AE8DB6E-B1F5-4293-BB50-9FC333A206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026025" y="4402138"/>
              <a:ext cx="700088" cy="742950"/>
            </a:xfrm>
            <a:custGeom>
              <a:avLst/>
              <a:gdLst>
                <a:gd name="T0" fmla="*/ 234 w 460"/>
                <a:gd name="T1" fmla="*/ 0 h 489"/>
                <a:gd name="T2" fmla="*/ 0 w 460"/>
                <a:gd name="T3" fmla="*/ 249 h 489"/>
                <a:gd name="T4" fmla="*/ 256 w 460"/>
                <a:gd name="T5" fmla="*/ 489 h 489"/>
                <a:gd name="T6" fmla="*/ 437 w 460"/>
                <a:gd name="T7" fmla="*/ 449 h 489"/>
                <a:gd name="T8" fmla="*/ 403 w 460"/>
                <a:gd name="T9" fmla="*/ 378 h 489"/>
                <a:gd name="T10" fmla="*/ 253 w 460"/>
                <a:gd name="T11" fmla="*/ 408 h 489"/>
                <a:gd name="T12" fmla="*/ 96 w 460"/>
                <a:gd name="T13" fmla="*/ 285 h 489"/>
                <a:gd name="T14" fmla="*/ 367 w 460"/>
                <a:gd name="T15" fmla="*/ 285 h 489"/>
                <a:gd name="T16" fmla="*/ 460 w 460"/>
                <a:gd name="T17" fmla="*/ 285 h 489"/>
                <a:gd name="T18" fmla="*/ 460 w 460"/>
                <a:gd name="T19" fmla="*/ 243 h 489"/>
                <a:gd name="T20" fmla="*/ 234 w 460"/>
                <a:gd name="T21" fmla="*/ 0 h 489"/>
                <a:gd name="T22" fmla="*/ 97 w 460"/>
                <a:gd name="T23" fmla="*/ 209 h 489"/>
                <a:gd name="T24" fmla="*/ 238 w 460"/>
                <a:gd name="T25" fmla="*/ 79 h 489"/>
                <a:gd name="T26" fmla="*/ 366 w 460"/>
                <a:gd name="T27" fmla="*/ 209 h 489"/>
                <a:gd name="T28" fmla="*/ 97 w 460"/>
                <a:gd name="T29" fmla="*/ 20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0" h="489">
                  <a:moveTo>
                    <a:pt x="234" y="0"/>
                  </a:moveTo>
                  <a:cubicBezTo>
                    <a:pt x="101" y="0"/>
                    <a:pt x="0" y="77"/>
                    <a:pt x="0" y="249"/>
                  </a:cubicBezTo>
                  <a:cubicBezTo>
                    <a:pt x="0" y="421"/>
                    <a:pt x="127" y="489"/>
                    <a:pt x="256" y="489"/>
                  </a:cubicBezTo>
                  <a:cubicBezTo>
                    <a:pt x="375" y="489"/>
                    <a:pt x="437" y="449"/>
                    <a:pt x="437" y="449"/>
                  </a:cubicBezTo>
                  <a:cubicBezTo>
                    <a:pt x="403" y="378"/>
                    <a:pt x="403" y="378"/>
                    <a:pt x="403" y="378"/>
                  </a:cubicBezTo>
                  <a:cubicBezTo>
                    <a:pt x="403" y="378"/>
                    <a:pt x="357" y="408"/>
                    <a:pt x="253" y="408"/>
                  </a:cubicBezTo>
                  <a:cubicBezTo>
                    <a:pt x="182" y="408"/>
                    <a:pt x="106" y="386"/>
                    <a:pt x="96" y="285"/>
                  </a:cubicBezTo>
                  <a:cubicBezTo>
                    <a:pt x="367" y="285"/>
                    <a:pt x="367" y="285"/>
                    <a:pt x="367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0" y="243"/>
                    <a:pt x="460" y="243"/>
                    <a:pt x="460" y="243"/>
                  </a:cubicBezTo>
                  <a:cubicBezTo>
                    <a:pt x="460" y="87"/>
                    <a:pt x="388" y="0"/>
                    <a:pt x="234" y="0"/>
                  </a:cubicBezTo>
                  <a:close/>
                  <a:moveTo>
                    <a:pt x="97" y="209"/>
                  </a:moveTo>
                  <a:cubicBezTo>
                    <a:pt x="108" y="108"/>
                    <a:pt x="159" y="79"/>
                    <a:pt x="238" y="79"/>
                  </a:cubicBezTo>
                  <a:cubicBezTo>
                    <a:pt x="322" y="79"/>
                    <a:pt x="360" y="119"/>
                    <a:pt x="366" y="209"/>
                  </a:cubicBezTo>
                  <a:lnTo>
                    <a:pt x="97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7EC8E473-602C-4ABE-8E74-27DE0B2568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35463" y="4405313"/>
              <a:ext cx="600075" cy="738188"/>
            </a:xfrm>
            <a:custGeom>
              <a:avLst/>
              <a:gdLst>
                <a:gd name="T0" fmla="*/ 244 w 395"/>
                <a:gd name="T1" fmla="*/ 201 h 486"/>
                <a:gd name="T2" fmla="*/ 244 w 395"/>
                <a:gd name="T3" fmla="*/ 201 h 486"/>
                <a:gd name="T4" fmla="*/ 161 w 395"/>
                <a:gd name="T5" fmla="*/ 201 h 486"/>
                <a:gd name="T6" fmla="*/ 92 w 395"/>
                <a:gd name="T7" fmla="*/ 140 h 486"/>
                <a:gd name="T8" fmla="*/ 191 w 395"/>
                <a:gd name="T9" fmla="*/ 81 h 486"/>
                <a:gd name="T10" fmla="*/ 336 w 395"/>
                <a:gd name="T11" fmla="*/ 107 h 486"/>
                <a:gd name="T12" fmla="*/ 367 w 395"/>
                <a:gd name="T13" fmla="*/ 33 h 486"/>
                <a:gd name="T14" fmla="*/ 201 w 395"/>
                <a:gd name="T15" fmla="*/ 0 h 486"/>
                <a:gd name="T16" fmla="*/ 4 w 395"/>
                <a:gd name="T17" fmla="*/ 142 h 486"/>
                <a:gd name="T18" fmla="*/ 151 w 395"/>
                <a:gd name="T19" fmla="*/ 285 h 486"/>
                <a:gd name="T20" fmla="*/ 151 w 395"/>
                <a:gd name="T21" fmla="*/ 285 h 486"/>
                <a:gd name="T22" fmla="*/ 234 w 395"/>
                <a:gd name="T23" fmla="*/ 285 h 486"/>
                <a:gd name="T24" fmla="*/ 303 w 395"/>
                <a:gd name="T25" fmla="*/ 346 h 486"/>
                <a:gd name="T26" fmla="*/ 203 w 395"/>
                <a:gd name="T27" fmla="*/ 405 h 486"/>
                <a:gd name="T28" fmla="*/ 44 w 395"/>
                <a:gd name="T29" fmla="*/ 372 h 486"/>
                <a:gd name="T30" fmla="*/ 12 w 395"/>
                <a:gd name="T31" fmla="*/ 446 h 486"/>
                <a:gd name="T32" fmla="*/ 194 w 395"/>
                <a:gd name="T33" fmla="*/ 486 h 486"/>
                <a:gd name="T34" fmla="*/ 391 w 395"/>
                <a:gd name="T35" fmla="*/ 345 h 486"/>
                <a:gd name="T36" fmla="*/ 244 w 395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5" h="486">
                  <a:moveTo>
                    <a:pt x="244" y="201"/>
                  </a:moveTo>
                  <a:cubicBezTo>
                    <a:pt x="244" y="201"/>
                    <a:pt x="244" y="201"/>
                    <a:pt x="244" y="201"/>
                  </a:cubicBezTo>
                  <a:cubicBezTo>
                    <a:pt x="161" y="201"/>
                    <a:pt x="161" y="201"/>
                    <a:pt x="161" y="201"/>
                  </a:cubicBezTo>
                  <a:cubicBezTo>
                    <a:pt x="115" y="201"/>
                    <a:pt x="90" y="183"/>
                    <a:pt x="92" y="140"/>
                  </a:cubicBezTo>
                  <a:cubicBezTo>
                    <a:pt x="94" y="95"/>
                    <a:pt x="143" y="81"/>
                    <a:pt x="191" y="81"/>
                  </a:cubicBezTo>
                  <a:cubicBezTo>
                    <a:pt x="260" y="81"/>
                    <a:pt x="311" y="98"/>
                    <a:pt x="336" y="107"/>
                  </a:cubicBezTo>
                  <a:cubicBezTo>
                    <a:pt x="367" y="33"/>
                    <a:pt x="367" y="33"/>
                    <a:pt x="367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0" y="0"/>
                    <a:pt x="9" y="32"/>
                    <a:pt x="4" y="142"/>
                  </a:cubicBezTo>
                  <a:cubicBezTo>
                    <a:pt x="0" y="248"/>
                    <a:pt x="74" y="283"/>
                    <a:pt x="151" y="285"/>
                  </a:cubicBezTo>
                  <a:cubicBezTo>
                    <a:pt x="151" y="285"/>
                    <a:pt x="151" y="285"/>
                    <a:pt x="151" y="285"/>
                  </a:cubicBezTo>
                  <a:cubicBezTo>
                    <a:pt x="234" y="285"/>
                    <a:pt x="234" y="285"/>
                    <a:pt x="234" y="285"/>
                  </a:cubicBezTo>
                  <a:cubicBezTo>
                    <a:pt x="280" y="285"/>
                    <a:pt x="305" y="303"/>
                    <a:pt x="303" y="346"/>
                  </a:cubicBezTo>
                  <a:cubicBezTo>
                    <a:pt x="301" y="391"/>
                    <a:pt x="252" y="405"/>
                    <a:pt x="203" y="405"/>
                  </a:cubicBezTo>
                  <a:cubicBezTo>
                    <a:pt x="105" y="405"/>
                    <a:pt x="44" y="372"/>
                    <a:pt x="44" y="372"/>
                  </a:cubicBezTo>
                  <a:cubicBezTo>
                    <a:pt x="12" y="446"/>
                    <a:pt x="12" y="446"/>
                    <a:pt x="12" y="446"/>
                  </a:cubicBezTo>
                  <a:cubicBezTo>
                    <a:pt x="12" y="446"/>
                    <a:pt x="83" y="486"/>
                    <a:pt x="194" y="486"/>
                  </a:cubicBezTo>
                  <a:cubicBezTo>
                    <a:pt x="275" y="486"/>
                    <a:pt x="386" y="454"/>
                    <a:pt x="391" y="345"/>
                  </a:cubicBezTo>
                  <a:cubicBezTo>
                    <a:pt x="395" y="238"/>
                    <a:pt x="321" y="203"/>
                    <a:pt x="244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64FE414C-3DB9-4FE9-B834-0A39C9D48AB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19388" y="4406900"/>
              <a:ext cx="671513" cy="735013"/>
            </a:xfrm>
            <a:custGeom>
              <a:avLst/>
              <a:gdLst>
                <a:gd name="T0" fmla="*/ 220 w 442"/>
                <a:gd name="T1" fmla="*/ 0 h 484"/>
                <a:gd name="T2" fmla="*/ 39 w 442"/>
                <a:gd name="T3" fmla="*/ 30 h 484"/>
                <a:gd name="T4" fmla="*/ 75 w 442"/>
                <a:gd name="T5" fmla="*/ 104 h 484"/>
                <a:gd name="T6" fmla="*/ 230 w 442"/>
                <a:gd name="T7" fmla="*/ 81 h 484"/>
                <a:gd name="T8" fmla="*/ 350 w 442"/>
                <a:gd name="T9" fmla="*/ 168 h 484"/>
                <a:gd name="T10" fmla="*/ 350 w 442"/>
                <a:gd name="T11" fmla="*/ 196 h 484"/>
                <a:gd name="T12" fmla="*/ 168 w 442"/>
                <a:gd name="T13" fmla="*/ 196 h 484"/>
                <a:gd name="T14" fmla="*/ 0 w 442"/>
                <a:gd name="T15" fmla="*/ 339 h 484"/>
                <a:gd name="T16" fmla="*/ 181 w 442"/>
                <a:gd name="T17" fmla="*/ 484 h 484"/>
                <a:gd name="T18" fmla="*/ 350 w 442"/>
                <a:gd name="T19" fmla="*/ 417 h 484"/>
                <a:gd name="T20" fmla="*/ 350 w 442"/>
                <a:gd name="T21" fmla="*/ 484 h 484"/>
                <a:gd name="T22" fmla="*/ 442 w 442"/>
                <a:gd name="T23" fmla="*/ 484 h 484"/>
                <a:gd name="T24" fmla="*/ 442 w 442"/>
                <a:gd name="T25" fmla="*/ 142 h 484"/>
                <a:gd name="T26" fmla="*/ 220 w 442"/>
                <a:gd name="T27" fmla="*/ 0 h 484"/>
                <a:gd name="T28" fmla="*/ 350 w 442"/>
                <a:gd name="T29" fmla="*/ 295 h 484"/>
                <a:gd name="T30" fmla="*/ 198 w 442"/>
                <a:gd name="T31" fmla="*/ 407 h 484"/>
                <a:gd name="T32" fmla="*/ 95 w 442"/>
                <a:gd name="T33" fmla="*/ 338 h 484"/>
                <a:gd name="T34" fmla="*/ 173 w 442"/>
                <a:gd name="T35" fmla="*/ 269 h 484"/>
                <a:gd name="T36" fmla="*/ 350 w 442"/>
                <a:gd name="T37" fmla="*/ 269 h 484"/>
                <a:gd name="T38" fmla="*/ 350 w 442"/>
                <a:gd name="T39" fmla="*/ 295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2" h="484">
                  <a:moveTo>
                    <a:pt x="220" y="0"/>
                  </a:moveTo>
                  <a:cubicBezTo>
                    <a:pt x="135" y="0"/>
                    <a:pt x="72" y="18"/>
                    <a:pt x="39" y="30"/>
                  </a:cubicBezTo>
                  <a:cubicBezTo>
                    <a:pt x="75" y="104"/>
                    <a:pt x="75" y="104"/>
                    <a:pt x="75" y="104"/>
                  </a:cubicBezTo>
                  <a:cubicBezTo>
                    <a:pt x="105" y="95"/>
                    <a:pt x="159" y="81"/>
                    <a:pt x="230" y="81"/>
                  </a:cubicBezTo>
                  <a:cubicBezTo>
                    <a:pt x="285" y="81"/>
                    <a:pt x="350" y="96"/>
                    <a:pt x="350" y="168"/>
                  </a:cubicBezTo>
                  <a:cubicBezTo>
                    <a:pt x="350" y="168"/>
                    <a:pt x="350" y="194"/>
                    <a:pt x="350" y="196"/>
                  </a:cubicBezTo>
                  <a:cubicBezTo>
                    <a:pt x="168" y="196"/>
                    <a:pt x="168" y="196"/>
                    <a:pt x="168" y="196"/>
                  </a:cubicBezTo>
                  <a:cubicBezTo>
                    <a:pt x="75" y="196"/>
                    <a:pt x="0" y="229"/>
                    <a:pt x="0" y="339"/>
                  </a:cubicBezTo>
                  <a:cubicBezTo>
                    <a:pt x="0" y="438"/>
                    <a:pt x="81" y="484"/>
                    <a:pt x="181" y="484"/>
                  </a:cubicBezTo>
                  <a:cubicBezTo>
                    <a:pt x="298" y="484"/>
                    <a:pt x="350" y="417"/>
                    <a:pt x="350" y="417"/>
                  </a:cubicBezTo>
                  <a:cubicBezTo>
                    <a:pt x="350" y="484"/>
                    <a:pt x="350" y="484"/>
                    <a:pt x="350" y="484"/>
                  </a:cubicBezTo>
                  <a:cubicBezTo>
                    <a:pt x="442" y="484"/>
                    <a:pt x="442" y="484"/>
                    <a:pt x="442" y="484"/>
                  </a:cubicBezTo>
                  <a:cubicBezTo>
                    <a:pt x="442" y="142"/>
                    <a:pt x="442" y="142"/>
                    <a:pt x="442" y="142"/>
                  </a:cubicBezTo>
                  <a:cubicBezTo>
                    <a:pt x="437" y="32"/>
                    <a:pt x="311" y="0"/>
                    <a:pt x="220" y="0"/>
                  </a:cubicBezTo>
                  <a:close/>
                  <a:moveTo>
                    <a:pt x="350" y="295"/>
                  </a:moveTo>
                  <a:cubicBezTo>
                    <a:pt x="350" y="366"/>
                    <a:pt x="258" y="407"/>
                    <a:pt x="198" y="407"/>
                  </a:cubicBezTo>
                  <a:cubicBezTo>
                    <a:pt x="153" y="407"/>
                    <a:pt x="95" y="392"/>
                    <a:pt x="95" y="338"/>
                  </a:cubicBezTo>
                  <a:cubicBezTo>
                    <a:pt x="95" y="284"/>
                    <a:pt x="126" y="269"/>
                    <a:pt x="173" y="269"/>
                  </a:cubicBezTo>
                  <a:cubicBezTo>
                    <a:pt x="350" y="269"/>
                    <a:pt x="350" y="269"/>
                    <a:pt x="350" y="269"/>
                  </a:cubicBezTo>
                  <a:lnTo>
                    <a:pt x="350" y="2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CCE5207A-3E84-4DC4-A07C-47027DA0FF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25850" y="0"/>
              <a:ext cx="1914525" cy="965200"/>
            </a:xfrm>
            <a:custGeom>
              <a:avLst/>
              <a:gdLst>
                <a:gd name="T0" fmla="*/ 1260 w 1260"/>
                <a:gd name="T1" fmla="*/ 183 h 636"/>
                <a:gd name="T2" fmla="*/ 632 w 1260"/>
                <a:gd name="T3" fmla="*/ 0 h 636"/>
                <a:gd name="T4" fmla="*/ 0 w 1260"/>
                <a:gd name="T5" fmla="*/ 174 h 636"/>
                <a:gd name="T6" fmla="*/ 630 w 1260"/>
                <a:gd name="T7" fmla="*/ 635 h 636"/>
                <a:gd name="T8" fmla="*/ 1260 w 1260"/>
                <a:gd name="T9" fmla="*/ 183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0" h="636">
                  <a:moveTo>
                    <a:pt x="1260" y="183"/>
                  </a:moveTo>
                  <a:cubicBezTo>
                    <a:pt x="1088" y="73"/>
                    <a:pt x="862" y="0"/>
                    <a:pt x="632" y="0"/>
                  </a:cubicBezTo>
                  <a:cubicBezTo>
                    <a:pt x="418" y="0"/>
                    <a:pt x="197" y="52"/>
                    <a:pt x="0" y="174"/>
                  </a:cubicBezTo>
                  <a:cubicBezTo>
                    <a:pt x="0" y="174"/>
                    <a:pt x="269" y="634"/>
                    <a:pt x="630" y="635"/>
                  </a:cubicBezTo>
                  <a:cubicBezTo>
                    <a:pt x="992" y="636"/>
                    <a:pt x="1260" y="183"/>
                    <a:pt x="1260" y="1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77B6E331-2620-41C0-B97C-1B12164FD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2563" y="436563"/>
              <a:ext cx="1201738" cy="1819275"/>
            </a:xfrm>
            <a:custGeom>
              <a:avLst/>
              <a:gdLst>
                <a:gd name="T0" fmla="*/ 438 w 791"/>
                <a:gd name="T1" fmla="*/ 0 h 1198"/>
                <a:gd name="T2" fmla="*/ 75 w 791"/>
                <a:gd name="T3" fmla="*/ 545 h 1198"/>
                <a:gd name="T4" fmla="*/ 52 w 791"/>
                <a:gd name="T5" fmla="*/ 1198 h 1198"/>
                <a:gd name="T6" fmla="*/ 679 w 791"/>
                <a:gd name="T7" fmla="*/ 742 h 1198"/>
                <a:gd name="T8" fmla="*/ 438 w 791"/>
                <a:gd name="T9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1" h="1198">
                  <a:moveTo>
                    <a:pt x="438" y="0"/>
                  </a:moveTo>
                  <a:cubicBezTo>
                    <a:pt x="273" y="139"/>
                    <a:pt x="147" y="326"/>
                    <a:pt x="75" y="545"/>
                  </a:cubicBezTo>
                  <a:cubicBezTo>
                    <a:pt x="4" y="764"/>
                    <a:pt x="0" y="981"/>
                    <a:pt x="52" y="1198"/>
                  </a:cubicBezTo>
                  <a:cubicBezTo>
                    <a:pt x="52" y="1198"/>
                    <a:pt x="566" y="1086"/>
                    <a:pt x="679" y="742"/>
                  </a:cubicBezTo>
                  <a:cubicBezTo>
                    <a:pt x="791" y="399"/>
                    <a:pt x="43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DA1FDC7C-42C8-4041-B97D-F2CA92B557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2900" y="2185988"/>
              <a:ext cx="1622425" cy="1447800"/>
            </a:xfrm>
            <a:custGeom>
              <a:avLst/>
              <a:gdLst>
                <a:gd name="T0" fmla="*/ 0 w 1067"/>
                <a:gd name="T1" fmla="*/ 211 h 954"/>
                <a:gd name="T2" fmla="*/ 401 w 1067"/>
                <a:gd name="T3" fmla="*/ 726 h 954"/>
                <a:gd name="T4" fmla="*/ 1016 w 1067"/>
                <a:gd name="T5" fmla="*/ 954 h 954"/>
                <a:gd name="T6" fmla="*/ 775 w 1067"/>
                <a:gd name="T7" fmla="*/ 213 h 954"/>
                <a:gd name="T8" fmla="*/ 0 w 1067"/>
                <a:gd name="T9" fmla="*/ 211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7" h="954">
                  <a:moveTo>
                    <a:pt x="0" y="211"/>
                  </a:moveTo>
                  <a:cubicBezTo>
                    <a:pt x="84" y="414"/>
                    <a:pt x="218" y="590"/>
                    <a:pt x="401" y="726"/>
                  </a:cubicBezTo>
                  <a:cubicBezTo>
                    <a:pt x="586" y="863"/>
                    <a:pt x="810" y="941"/>
                    <a:pt x="1016" y="954"/>
                  </a:cubicBezTo>
                  <a:cubicBezTo>
                    <a:pt x="1016" y="954"/>
                    <a:pt x="1067" y="426"/>
                    <a:pt x="775" y="213"/>
                  </a:cubicBezTo>
                  <a:cubicBezTo>
                    <a:pt x="483" y="0"/>
                    <a:pt x="0" y="211"/>
                    <a:pt x="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B7F7052C-55C2-4219-9B97-3B0041EC6A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35500" y="2182813"/>
              <a:ext cx="1627188" cy="1450975"/>
            </a:xfrm>
            <a:custGeom>
              <a:avLst/>
              <a:gdLst>
                <a:gd name="T0" fmla="*/ 58 w 1071"/>
                <a:gd name="T1" fmla="*/ 956 h 956"/>
                <a:gd name="T2" fmla="*/ 669 w 1071"/>
                <a:gd name="T3" fmla="*/ 725 h 956"/>
                <a:gd name="T4" fmla="*/ 1071 w 1071"/>
                <a:gd name="T5" fmla="*/ 207 h 956"/>
                <a:gd name="T6" fmla="*/ 291 w 1071"/>
                <a:gd name="T7" fmla="*/ 215 h 956"/>
                <a:gd name="T8" fmla="*/ 58 w 1071"/>
                <a:gd name="T9" fmla="*/ 956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1" h="956">
                  <a:moveTo>
                    <a:pt x="58" y="956"/>
                  </a:moveTo>
                  <a:cubicBezTo>
                    <a:pt x="289" y="933"/>
                    <a:pt x="482" y="860"/>
                    <a:pt x="669" y="725"/>
                  </a:cubicBezTo>
                  <a:cubicBezTo>
                    <a:pt x="850" y="594"/>
                    <a:pt x="987" y="409"/>
                    <a:pt x="1071" y="207"/>
                  </a:cubicBezTo>
                  <a:cubicBezTo>
                    <a:pt x="1071" y="207"/>
                    <a:pt x="581" y="0"/>
                    <a:pt x="291" y="215"/>
                  </a:cubicBezTo>
                  <a:cubicBezTo>
                    <a:pt x="0" y="431"/>
                    <a:pt x="58" y="956"/>
                    <a:pt x="58" y="9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CD66E80E-6FF0-460D-B6F3-3BFD497631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19700" y="439738"/>
              <a:ext cx="1195388" cy="1819275"/>
            </a:xfrm>
            <a:custGeom>
              <a:avLst/>
              <a:gdLst>
                <a:gd name="T0" fmla="*/ 737 w 787"/>
                <a:gd name="T1" fmla="*/ 1198 h 1198"/>
                <a:gd name="T2" fmla="*/ 715 w 787"/>
                <a:gd name="T3" fmla="*/ 544 h 1198"/>
                <a:gd name="T4" fmla="*/ 355 w 787"/>
                <a:gd name="T5" fmla="*/ 0 h 1198"/>
                <a:gd name="T6" fmla="*/ 111 w 787"/>
                <a:gd name="T7" fmla="*/ 739 h 1198"/>
                <a:gd name="T8" fmla="*/ 737 w 787"/>
                <a:gd name="T9" fmla="*/ 1198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1198">
                  <a:moveTo>
                    <a:pt x="737" y="1198"/>
                  </a:moveTo>
                  <a:cubicBezTo>
                    <a:pt x="787" y="991"/>
                    <a:pt x="786" y="764"/>
                    <a:pt x="715" y="544"/>
                  </a:cubicBezTo>
                  <a:cubicBezTo>
                    <a:pt x="645" y="325"/>
                    <a:pt x="518" y="144"/>
                    <a:pt x="355" y="0"/>
                  </a:cubicBezTo>
                  <a:cubicBezTo>
                    <a:pt x="355" y="0"/>
                    <a:pt x="0" y="395"/>
                    <a:pt x="111" y="739"/>
                  </a:cubicBezTo>
                  <a:cubicBezTo>
                    <a:pt x="222" y="1083"/>
                    <a:pt x="737" y="1198"/>
                    <a:pt x="737" y="1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F6742AF-C8D3-4ECE-A715-D2E9132A76D7}"/>
              </a:ext>
            </a:extLst>
          </p:cNvPr>
          <p:cNvGrpSpPr/>
          <p:nvPr userDrawn="1"/>
        </p:nvGrpSpPr>
        <p:grpSpPr>
          <a:xfrm>
            <a:off x="5080918" y="1787749"/>
            <a:ext cx="2691987" cy="1326926"/>
            <a:chOff x="1876472" y="1243012"/>
            <a:chExt cx="5386683" cy="2655188"/>
          </a:xfrm>
          <a:solidFill>
            <a:srgbClr val="FF9940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E89B02AF-DB8F-42C4-A8A6-230344B46333}"/>
                </a:ext>
              </a:extLst>
            </p:cNvPr>
            <p:cNvSpPr/>
            <p:nvPr/>
          </p:nvSpPr>
          <p:spPr>
            <a:xfrm>
              <a:off x="5656023" y="2294286"/>
              <a:ext cx="757978" cy="1289494"/>
            </a:xfrm>
            <a:custGeom>
              <a:avLst/>
              <a:gdLst>
                <a:gd name="connsiteX0" fmla="*/ 32211 w 757978"/>
                <a:gd name="connsiteY0" fmla="*/ 473202 h 1289494"/>
                <a:gd name="connsiteX1" fmla="*/ 252143 w 757978"/>
                <a:gd name="connsiteY1" fmla="*/ 1289495 h 1289494"/>
                <a:gd name="connsiteX2" fmla="*/ 675434 w 757978"/>
                <a:gd name="connsiteY2" fmla="*/ 708850 h 1289494"/>
                <a:gd name="connsiteX3" fmla="*/ 733918 w 757978"/>
                <a:gd name="connsiteY3" fmla="*/ 0 h 1289494"/>
                <a:gd name="connsiteX4" fmla="*/ 32211 w 757978"/>
                <a:gd name="connsiteY4" fmla="*/ 473202 h 12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7978" h="1289494">
                  <a:moveTo>
                    <a:pt x="32211" y="473202"/>
                  </a:moveTo>
                  <a:cubicBezTo>
                    <a:pt x="-102377" y="834104"/>
                    <a:pt x="226711" y="1257586"/>
                    <a:pt x="252143" y="1289495"/>
                  </a:cubicBezTo>
                  <a:cubicBezTo>
                    <a:pt x="438166" y="1143857"/>
                    <a:pt x="587423" y="946595"/>
                    <a:pt x="675434" y="708850"/>
                  </a:cubicBezTo>
                  <a:cubicBezTo>
                    <a:pt x="762493" y="473678"/>
                    <a:pt x="778399" y="229457"/>
                    <a:pt x="733918" y="0"/>
                  </a:cubicBezTo>
                  <a:cubicBezTo>
                    <a:pt x="702390" y="5715"/>
                    <a:pt x="168038" y="108966"/>
                    <a:pt x="32211" y="473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68B4B2E3-6F03-4BD4-BB28-FCDF5C00B34A}"/>
                </a:ext>
              </a:extLst>
            </p:cNvPr>
            <p:cNvSpPr/>
            <p:nvPr/>
          </p:nvSpPr>
          <p:spPr>
            <a:xfrm>
              <a:off x="6505177" y="2608706"/>
              <a:ext cx="757978" cy="1289494"/>
            </a:xfrm>
            <a:custGeom>
              <a:avLst/>
              <a:gdLst>
                <a:gd name="connsiteX0" fmla="*/ 32211 w 757978"/>
                <a:gd name="connsiteY0" fmla="*/ 473202 h 1289494"/>
                <a:gd name="connsiteX1" fmla="*/ 252143 w 757978"/>
                <a:gd name="connsiteY1" fmla="*/ 1289495 h 1289494"/>
                <a:gd name="connsiteX2" fmla="*/ 675434 w 757978"/>
                <a:gd name="connsiteY2" fmla="*/ 708851 h 1289494"/>
                <a:gd name="connsiteX3" fmla="*/ 733918 w 757978"/>
                <a:gd name="connsiteY3" fmla="*/ 0 h 1289494"/>
                <a:gd name="connsiteX4" fmla="*/ 32211 w 757978"/>
                <a:gd name="connsiteY4" fmla="*/ 473202 h 12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7978" h="1289494">
                  <a:moveTo>
                    <a:pt x="32211" y="473202"/>
                  </a:moveTo>
                  <a:cubicBezTo>
                    <a:pt x="-102377" y="834104"/>
                    <a:pt x="226712" y="1257586"/>
                    <a:pt x="252143" y="1289495"/>
                  </a:cubicBezTo>
                  <a:cubicBezTo>
                    <a:pt x="438167" y="1143857"/>
                    <a:pt x="587423" y="946594"/>
                    <a:pt x="675434" y="708851"/>
                  </a:cubicBezTo>
                  <a:cubicBezTo>
                    <a:pt x="762493" y="473678"/>
                    <a:pt x="778399" y="229457"/>
                    <a:pt x="733918" y="0"/>
                  </a:cubicBezTo>
                  <a:cubicBezTo>
                    <a:pt x="702485" y="5810"/>
                    <a:pt x="168037" y="109061"/>
                    <a:pt x="32211" y="473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99B404BE-FE54-428A-911D-CAC51B52FD2D}"/>
                </a:ext>
              </a:extLst>
            </p:cNvPr>
            <p:cNvSpPr/>
            <p:nvPr/>
          </p:nvSpPr>
          <p:spPr>
            <a:xfrm>
              <a:off x="2704671" y="1549717"/>
              <a:ext cx="755433" cy="1292256"/>
            </a:xfrm>
            <a:custGeom>
              <a:avLst/>
              <a:gdLst>
                <a:gd name="connsiteX0" fmla="*/ 724043 w 755433"/>
                <a:gd name="connsiteY0" fmla="*/ 816102 h 1292256"/>
                <a:gd name="connsiteX1" fmla="*/ 25574 w 755433"/>
                <a:gd name="connsiteY1" fmla="*/ 1292257 h 1292256"/>
                <a:gd name="connsiteX2" fmla="*/ 82534 w 755433"/>
                <a:gd name="connsiteY2" fmla="*/ 575977 h 1292256"/>
                <a:gd name="connsiteX3" fmla="*/ 499824 w 755433"/>
                <a:gd name="connsiteY3" fmla="*/ 0 h 1292256"/>
                <a:gd name="connsiteX4" fmla="*/ 724043 w 755433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33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658" y="145161"/>
                    <a:pt x="499824" y="0"/>
                  </a:cubicBezTo>
                  <a:cubicBezTo>
                    <a:pt x="519922" y="24860"/>
                    <a:pt x="858250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/>
          </p:nvSpPr>
          <p:spPr>
            <a:xfrm>
              <a:off x="1876472" y="1243012"/>
              <a:ext cx="755400" cy="1292255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2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noFill/>
          </a:ln>
        </p:spPr>
        <p:txBody>
          <a:bodyPr lIns="0" bIns="360000" anchor="ctr" anchorCtr="0"/>
          <a:lstStyle>
            <a:lvl1pPr marL="396000" indent="-396000">
              <a:buFont typeface="+mj-lt"/>
              <a:buNone/>
              <a:defRPr sz="325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1. Titre de partie</a:t>
            </a:r>
            <a:endParaRPr lang="fr-FR" dirty="0"/>
          </a:p>
        </p:txBody>
      </p:sp>
      <p:sp>
        <p:nvSpPr>
          <p:cNvPr id="37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8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5904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Intitulé de la direction/service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9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3429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de tit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FA19FF-F3CF-4EE4-ADCA-0EC71FA192A8}"/>
              </a:ext>
            </a:extLst>
          </p:cNvPr>
          <p:cNvSpPr/>
          <p:nvPr userDrawn="1"/>
        </p:nvSpPr>
        <p:spPr>
          <a:xfrm>
            <a:off x="-2904" y="738000"/>
            <a:ext cx="9146904" cy="4405500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9" name="Groupe 18"/>
          <p:cNvGrpSpPr/>
          <p:nvPr userDrawn="1"/>
        </p:nvGrpSpPr>
        <p:grpSpPr>
          <a:xfrm>
            <a:off x="1377472" y="1840117"/>
            <a:ext cx="6122981" cy="1766299"/>
            <a:chOff x="1377472" y="1840117"/>
            <a:chExt cx="6122981" cy="1766299"/>
          </a:xfrm>
          <a:solidFill>
            <a:srgbClr val="00AC8C"/>
          </a:solidFill>
        </p:grpSpPr>
        <p:sp>
          <p:nvSpPr>
            <p:cNvPr id="20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6838012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2147603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3320205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4492807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5665409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6282402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1612866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5115018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3947634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2780250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Intitulé de la direction/service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bg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None/>
              <a:defRPr sz="325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1. Titre de partie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3332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de titr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44FA19FF-F3CF-4EE4-ADCA-0EC71FA192A8}"/>
              </a:ext>
            </a:extLst>
          </p:cNvPr>
          <p:cNvSpPr/>
          <p:nvPr userDrawn="1"/>
        </p:nvSpPr>
        <p:spPr>
          <a:xfrm>
            <a:off x="-2904" y="738000"/>
            <a:ext cx="9146904" cy="4405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8AE072A-0DE3-445C-991B-1FF54D483686}"/>
              </a:ext>
            </a:extLst>
          </p:cNvPr>
          <p:cNvGrpSpPr/>
          <p:nvPr userDrawn="1"/>
        </p:nvGrpSpPr>
        <p:grpSpPr>
          <a:xfrm>
            <a:off x="8505825" y="180105"/>
            <a:ext cx="271463" cy="376632"/>
            <a:chOff x="2719388" y="0"/>
            <a:chExt cx="3708400" cy="5145088"/>
          </a:xfrm>
          <a:solidFill>
            <a:schemeClr val="bg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96EAAAE4-81CD-4923-9B00-96AA869903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52825" y="4416425"/>
              <a:ext cx="658813" cy="723900"/>
            </a:xfrm>
            <a:custGeom>
              <a:avLst/>
              <a:gdLst>
                <a:gd name="T0" fmla="*/ 258 w 434"/>
                <a:gd name="T1" fmla="*/ 0 h 477"/>
                <a:gd name="T2" fmla="*/ 92 w 434"/>
                <a:gd name="T3" fmla="*/ 67 h 477"/>
                <a:gd name="T4" fmla="*/ 92 w 434"/>
                <a:gd name="T5" fmla="*/ 0 h 477"/>
                <a:gd name="T6" fmla="*/ 0 w 434"/>
                <a:gd name="T7" fmla="*/ 0 h 477"/>
                <a:gd name="T8" fmla="*/ 0 w 434"/>
                <a:gd name="T9" fmla="*/ 477 h 477"/>
                <a:gd name="T10" fmla="*/ 92 w 434"/>
                <a:gd name="T11" fmla="*/ 477 h 477"/>
                <a:gd name="T12" fmla="*/ 92 w 434"/>
                <a:gd name="T13" fmla="*/ 187 h 477"/>
                <a:gd name="T14" fmla="*/ 241 w 434"/>
                <a:gd name="T15" fmla="*/ 76 h 477"/>
                <a:gd name="T16" fmla="*/ 342 w 434"/>
                <a:gd name="T17" fmla="*/ 161 h 477"/>
                <a:gd name="T18" fmla="*/ 342 w 434"/>
                <a:gd name="T19" fmla="*/ 161 h 477"/>
                <a:gd name="T20" fmla="*/ 342 w 434"/>
                <a:gd name="T21" fmla="*/ 477 h 477"/>
                <a:gd name="T22" fmla="*/ 434 w 434"/>
                <a:gd name="T23" fmla="*/ 477 h 477"/>
                <a:gd name="T24" fmla="*/ 434 w 434"/>
                <a:gd name="T25" fmla="*/ 161 h 477"/>
                <a:gd name="T26" fmla="*/ 258 w 434"/>
                <a:gd name="T27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4" h="477">
                  <a:moveTo>
                    <a:pt x="258" y="0"/>
                  </a:moveTo>
                  <a:cubicBezTo>
                    <a:pt x="144" y="0"/>
                    <a:pt x="93" y="65"/>
                    <a:pt x="92" y="67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7"/>
                    <a:pt x="0" y="477"/>
                    <a:pt x="0" y="477"/>
                  </a:cubicBezTo>
                  <a:cubicBezTo>
                    <a:pt x="92" y="477"/>
                    <a:pt x="92" y="477"/>
                    <a:pt x="92" y="477"/>
                  </a:cubicBezTo>
                  <a:cubicBezTo>
                    <a:pt x="92" y="187"/>
                    <a:pt x="92" y="187"/>
                    <a:pt x="92" y="187"/>
                  </a:cubicBezTo>
                  <a:cubicBezTo>
                    <a:pt x="94" y="117"/>
                    <a:pt x="182" y="76"/>
                    <a:pt x="241" y="76"/>
                  </a:cubicBezTo>
                  <a:cubicBezTo>
                    <a:pt x="285" y="76"/>
                    <a:pt x="342" y="107"/>
                    <a:pt x="342" y="161"/>
                  </a:cubicBezTo>
                  <a:cubicBezTo>
                    <a:pt x="342" y="161"/>
                    <a:pt x="342" y="161"/>
                    <a:pt x="342" y="161"/>
                  </a:cubicBezTo>
                  <a:cubicBezTo>
                    <a:pt x="342" y="477"/>
                    <a:pt x="342" y="477"/>
                    <a:pt x="342" y="477"/>
                  </a:cubicBezTo>
                  <a:cubicBezTo>
                    <a:pt x="434" y="477"/>
                    <a:pt x="434" y="477"/>
                    <a:pt x="434" y="477"/>
                  </a:cubicBezTo>
                  <a:cubicBezTo>
                    <a:pt x="434" y="161"/>
                    <a:pt x="434" y="161"/>
                    <a:pt x="434" y="161"/>
                  </a:cubicBezTo>
                  <a:cubicBezTo>
                    <a:pt x="434" y="54"/>
                    <a:pt x="355" y="0"/>
                    <a:pt x="25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0BCD58C1-66D1-49A9-817D-EA1CCE1886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26125" y="4405313"/>
              <a:ext cx="601663" cy="738188"/>
            </a:xfrm>
            <a:custGeom>
              <a:avLst/>
              <a:gdLst>
                <a:gd name="T0" fmla="*/ 245 w 396"/>
                <a:gd name="T1" fmla="*/ 201 h 486"/>
                <a:gd name="T2" fmla="*/ 245 w 396"/>
                <a:gd name="T3" fmla="*/ 201 h 486"/>
                <a:gd name="T4" fmla="*/ 162 w 396"/>
                <a:gd name="T5" fmla="*/ 201 h 486"/>
                <a:gd name="T6" fmla="*/ 93 w 396"/>
                <a:gd name="T7" fmla="*/ 140 h 486"/>
                <a:gd name="T8" fmla="*/ 192 w 396"/>
                <a:gd name="T9" fmla="*/ 81 h 486"/>
                <a:gd name="T10" fmla="*/ 336 w 396"/>
                <a:gd name="T11" fmla="*/ 107 h 486"/>
                <a:gd name="T12" fmla="*/ 368 w 396"/>
                <a:gd name="T13" fmla="*/ 33 h 486"/>
                <a:gd name="T14" fmla="*/ 201 w 396"/>
                <a:gd name="T15" fmla="*/ 0 h 486"/>
                <a:gd name="T16" fmla="*/ 5 w 396"/>
                <a:gd name="T17" fmla="*/ 142 h 486"/>
                <a:gd name="T18" fmla="*/ 152 w 396"/>
                <a:gd name="T19" fmla="*/ 285 h 486"/>
                <a:gd name="T20" fmla="*/ 152 w 396"/>
                <a:gd name="T21" fmla="*/ 285 h 486"/>
                <a:gd name="T22" fmla="*/ 235 w 396"/>
                <a:gd name="T23" fmla="*/ 285 h 486"/>
                <a:gd name="T24" fmla="*/ 304 w 396"/>
                <a:gd name="T25" fmla="*/ 346 h 486"/>
                <a:gd name="T26" fmla="*/ 204 w 396"/>
                <a:gd name="T27" fmla="*/ 405 h 486"/>
                <a:gd name="T28" fmla="*/ 44 w 396"/>
                <a:gd name="T29" fmla="*/ 372 h 486"/>
                <a:gd name="T30" fmla="*/ 13 w 396"/>
                <a:gd name="T31" fmla="*/ 446 h 486"/>
                <a:gd name="T32" fmla="*/ 195 w 396"/>
                <a:gd name="T33" fmla="*/ 486 h 486"/>
                <a:gd name="T34" fmla="*/ 391 w 396"/>
                <a:gd name="T35" fmla="*/ 345 h 486"/>
                <a:gd name="T36" fmla="*/ 245 w 396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6" h="486">
                  <a:moveTo>
                    <a:pt x="245" y="201"/>
                  </a:moveTo>
                  <a:cubicBezTo>
                    <a:pt x="245" y="201"/>
                    <a:pt x="245" y="201"/>
                    <a:pt x="245" y="201"/>
                  </a:cubicBezTo>
                  <a:cubicBezTo>
                    <a:pt x="162" y="201"/>
                    <a:pt x="162" y="201"/>
                    <a:pt x="162" y="201"/>
                  </a:cubicBezTo>
                  <a:cubicBezTo>
                    <a:pt x="115" y="201"/>
                    <a:pt x="91" y="183"/>
                    <a:pt x="93" y="140"/>
                  </a:cubicBezTo>
                  <a:cubicBezTo>
                    <a:pt x="95" y="95"/>
                    <a:pt x="144" y="81"/>
                    <a:pt x="192" y="81"/>
                  </a:cubicBezTo>
                  <a:cubicBezTo>
                    <a:pt x="261" y="81"/>
                    <a:pt x="312" y="98"/>
                    <a:pt x="336" y="107"/>
                  </a:cubicBezTo>
                  <a:cubicBezTo>
                    <a:pt x="368" y="33"/>
                    <a:pt x="368" y="33"/>
                    <a:pt x="368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1" y="0"/>
                    <a:pt x="10" y="32"/>
                    <a:pt x="5" y="142"/>
                  </a:cubicBezTo>
                  <a:cubicBezTo>
                    <a:pt x="0" y="248"/>
                    <a:pt x="74" y="283"/>
                    <a:pt x="152" y="285"/>
                  </a:cubicBezTo>
                  <a:cubicBezTo>
                    <a:pt x="152" y="285"/>
                    <a:pt x="152" y="285"/>
                    <a:pt x="152" y="285"/>
                  </a:cubicBezTo>
                  <a:cubicBezTo>
                    <a:pt x="235" y="285"/>
                    <a:pt x="235" y="285"/>
                    <a:pt x="235" y="285"/>
                  </a:cubicBezTo>
                  <a:cubicBezTo>
                    <a:pt x="281" y="285"/>
                    <a:pt x="306" y="303"/>
                    <a:pt x="304" y="346"/>
                  </a:cubicBezTo>
                  <a:cubicBezTo>
                    <a:pt x="302" y="391"/>
                    <a:pt x="253" y="405"/>
                    <a:pt x="204" y="405"/>
                  </a:cubicBezTo>
                  <a:cubicBezTo>
                    <a:pt x="106" y="405"/>
                    <a:pt x="44" y="372"/>
                    <a:pt x="44" y="372"/>
                  </a:cubicBezTo>
                  <a:cubicBezTo>
                    <a:pt x="13" y="446"/>
                    <a:pt x="13" y="446"/>
                    <a:pt x="13" y="446"/>
                  </a:cubicBezTo>
                  <a:cubicBezTo>
                    <a:pt x="13" y="446"/>
                    <a:pt x="83" y="486"/>
                    <a:pt x="195" y="486"/>
                  </a:cubicBezTo>
                  <a:cubicBezTo>
                    <a:pt x="276" y="486"/>
                    <a:pt x="387" y="454"/>
                    <a:pt x="391" y="345"/>
                  </a:cubicBezTo>
                  <a:cubicBezTo>
                    <a:pt x="396" y="238"/>
                    <a:pt x="322" y="203"/>
                    <a:pt x="245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1AE8DB6E-B1F5-4293-BB50-9FC333A206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026025" y="4402138"/>
              <a:ext cx="700088" cy="742950"/>
            </a:xfrm>
            <a:custGeom>
              <a:avLst/>
              <a:gdLst>
                <a:gd name="T0" fmla="*/ 234 w 460"/>
                <a:gd name="T1" fmla="*/ 0 h 489"/>
                <a:gd name="T2" fmla="*/ 0 w 460"/>
                <a:gd name="T3" fmla="*/ 249 h 489"/>
                <a:gd name="T4" fmla="*/ 256 w 460"/>
                <a:gd name="T5" fmla="*/ 489 h 489"/>
                <a:gd name="T6" fmla="*/ 437 w 460"/>
                <a:gd name="T7" fmla="*/ 449 h 489"/>
                <a:gd name="T8" fmla="*/ 403 w 460"/>
                <a:gd name="T9" fmla="*/ 378 h 489"/>
                <a:gd name="T10" fmla="*/ 253 w 460"/>
                <a:gd name="T11" fmla="*/ 408 h 489"/>
                <a:gd name="T12" fmla="*/ 96 w 460"/>
                <a:gd name="T13" fmla="*/ 285 h 489"/>
                <a:gd name="T14" fmla="*/ 367 w 460"/>
                <a:gd name="T15" fmla="*/ 285 h 489"/>
                <a:gd name="T16" fmla="*/ 460 w 460"/>
                <a:gd name="T17" fmla="*/ 285 h 489"/>
                <a:gd name="T18" fmla="*/ 460 w 460"/>
                <a:gd name="T19" fmla="*/ 243 h 489"/>
                <a:gd name="T20" fmla="*/ 234 w 460"/>
                <a:gd name="T21" fmla="*/ 0 h 489"/>
                <a:gd name="T22" fmla="*/ 97 w 460"/>
                <a:gd name="T23" fmla="*/ 209 h 489"/>
                <a:gd name="T24" fmla="*/ 238 w 460"/>
                <a:gd name="T25" fmla="*/ 79 h 489"/>
                <a:gd name="T26" fmla="*/ 366 w 460"/>
                <a:gd name="T27" fmla="*/ 209 h 489"/>
                <a:gd name="T28" fmla="*/ 97 w 460"/>
                <a:gd name="T29" fmla="*/ 20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0" h="489">
                  <a:moveTo>
                    <a:pt x="234" y="0"/>
                  </a:moveTo>
                  <a:cubicBezTo>
                    <a:pt x="101" y="0"/>
                    <a:pt x="0" y="77"/>
                    <a:pt x="0" y="249"/>
                  </a:cubicBezTo>
                  <a:cubicBezTo>
                    <a:pt x="0" y="421"/>
                    <a:pt x="127" y="489"/>
                    <a:pt x="256" y="489"/>
                  </a:cubicBezTo>
                  <a:cubicBezTo>
                    <a:pt x="375" y="489"/>
                    <a:pt x="437" y="449"/>
                    <a:pt x="437" y="449"/>
                  </a:cubicBezTo>
                  <a:cubicBezTo>
                    <a:pt x="403" y="378"/>
                    <a:pt x="403" y="378"/>
                    <a:pt x="403" y="378"/>
                  </a:cubicBezTo>
                  <a:cubicBezTo>
                    <a:pt x="403" y="378"/>
                    <a:pt x="357" y="408"/>
                    <a:pt x="253" y="408"/>
                  </a:cubicBezTo>
                  <a:cubicBezTo>
                    <a:pt x="182" y="408"/>
                    <a:pt x="106" y="386"/>
                    <a:pt x="96" y="285"/>
                  </a:cubicBezTo>
                  <a:cubicBezTo>
                    <a:pt x="367" y="285"/>
                    <a:pt x="367" y="285"/>
                    <a:pt x="367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0" y="243"/>
                    <a:pt x="460" y="243"/>
                    <a:pt x="460" y="243"/>
                  </a:cubicBezTo>
                  <a:cubicBezTo>
                    <a:pt x="460" y="87"/>
                    <a:pt x="388" y="0"/>
                    <a:pt x="234" y="0"/>
                  </a:cubicBezTo>
                  <a:close/>
                  <a:moveTo>
                    <a:pt x="97" y="209"/>
                  </a:moveTo>
                  <a:cubicBezTo>
                    <a:pt x="108" y="108"/>
                    <a:pt x="159" y="79"/>
                    <a:pt x="238" y="79"/>
                  </a:cubicBezTo>
                  <a:cubicBezTo>
                    <a:pt x="322" y="79"/>
                    <a:pt x="360" y="119"/>
                    <a:pt x="366" y="209"/>
                  </a:cubicBezTo>
                  <a:lnTo>
                    <a:pt x="97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7EC8E473-602C-4ABE-8E74-27DE0B2568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35463" y="4405313"/>
              <a:ext cx="600075" cy="738188"/>
            </a:xfrm>
            <a:custGeom>
              <a:avLst/>
              <a:gdLst>
                <a:gd name="T0" fmla="*/ 244 w 395"/>
                <a:gd name="T1" fmla="*/ 201 h 486"/>
                <a:gd name="T2" fmla="*/ 244 w 395"/>
                <a:gd name="T3" fmla="*/ 201 h 486"/>
                <a:gd name="T4" fmla="*/ 161 w 395"/>
                <a:gd name="T5" fmla="*/ 201 h 486"/>
                <a:gd name="T6" fmla="*/ 92 w 395"/>
                <a:gd name="T7" fmla="*/ 140 h 486"/>
                <a:gd name="T8" fmla="*/ 191 w 395"/>
                <a:gd name="T9" fmla="*/ 81 h 486"/>
                <a:gd name="T10" fmla="*/ 336 w 395"/>
                <a:gd name="T11" fmla="*/ 107 h 486"/>
                <a:gd name="T12" fmla="*/ 367 w 395"/>
                <a:gd name="T13" fmla="*/ 33 h 486"/>
                <a:gd name="T14" fmla="*/ 201 w 395"/>
                <a:gd name="T15" fmla="*/ 0 h 486"/>
                <a:gd name="T16" fmla="*/ 4 w 395"/>
                <a:gd name="T17" fmla="*/ 142 h 486"/>
                <a:gd name="T18" fmla="*/ 151 w 395"/>
                <a:gd name="T19" fmla="*/ 285 h 486"/>
                <a:gd name="T20" fmla="*/ 151 w 395"/>
                <a:gd name="T21" fmla="*/ 285 h 486"/>
                <a:gd name="T22" fmla="*/ 234 w 395"/>
                <a:gd name="T23" fmla="*/ 285 h 486"/>
                <a:gd name="T24" fmla="*/ 303 w 395"/>
                <a:gd name="T25" fmla="*/ 346 h 486"/>
                <a:gd name="T26" fmla="*/ 203 w 395"/>
                <a:gd name="T27" fmla="*/ 405 h 486"/>
                <a:gd name="T28" fmla="*/ 44 w 395"/>
                <a:gd name="T29" fmla="*/ 372 h 486"/>
                <a:gd name="T30" fmla="*/ 12 w 395"/>
                <a:gd name="T31" fmla="*/ 446 h 486"/>
                <a:gd name="T32" fmla="*/ 194 w 395"/>
                <a:gd name="T33" fmla="*/ 486 h 486"/>
                <a:gd name="T34" fmla="*/ 391 w 395"/>
                <a:gd name="T35" fmla="*/ 345 h 486"/>
                <a:gd name="T36" fmla="*/ 244 w 395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5" h="486">
                  <a:moveTo>
                    <a:pt x="244" y="201"/>
                  </a:moveTo>
                  <a:cubicBezTo>
                    <a:pt x="244" y="201"/>
                    <a:pt x="244" y="201"/>
                    <a:pt x="244" y="201"/>
                  </a:cubicBezTo>
                  <a:cubicBezTo>
                    <a:pt x="161" y="201"/>
                    <a:pt x="161" y="201"/>
                    <a:pt x="161" y="201"/>
                  </a:cubicBezTo>
                  <a:cubicBezTo>
                    <a:pt x="115" y="201"/>
                    <a:pt x="90" y="183"/>
                    <a:pt x="92" y="140"/>
                  </a:cubicBezTo>
                  <a:cubicBezTo>
                    <a:pt x="94" y="95"/>
                    <a:pt x="143" y="81"/>
                    <a:pt x="191" y="81"/>
                  </a:cubicBezTo>
                  <a:cubicBezTo>
                    <a:pt x="260" y="81"/>
                    <a:pt x="311" y="98"/>
                    <a:pt x="336" y="107"/>
                  </a:cubicBezTo>
                  <a:cubicBezTo>
                    <a:pt x="367" y="33"/>
                    <a:pt x="367" y="33"/>
                    <a:pt x="367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0" y="0"/>
                    <a:pt x="9" y="32"/>
                    <a:pt x="4" y="142"/>
                  </a:cubicBezTo>
                  <a:cubicBezTo>
                    <a:pt x="0" y="248"/>
                    <a:pt x="74" y="283"/>
                    <a:pt x="151" y="285"/>
                  </a:cubicBezTo>
                  <a:cubicBezTo>
                    <a:pt x="151" y="285"/>
                    <a:pt x="151" y="285"/>
                    <a:pt x="151" y="285"/>
                  </a:cubicBezTo>
                  <a:cubicBezTo>
                    <a:pt x="234" y="285"/>
                    <a:pt x="234" y="285"/>
                    <a:pt x="234" y="285"/>
                  </a:cubicBezTo>
                  <a:cubicBezTo>
                    <a:pt x="280" y="285"/>
                    <a:pt x="305" y="303"/>
                    <a:pt x="303" y="346"/>
                  </a:cubicBezTo>
                  <a:cubicBezTo>
                    <a:pt x="301" y="391"/>
                    <a:pt x="252" y="405"/>
                    <a:pt x="203" y="405"/>
                  </a:cubicBezTo>
                  <a:cubicBezTo>
                    <a:pt x="105" y="405"/>
                    <a:pt x="44" y="372"/>
                    <a:pt x="44" y="372"/>
                  </a:cubicBezTo>
                  <a:cubicBezTo>
                    <a:pt x="12" y="446"/>
                    <a:pt x="12" y="446"/>
                    <a:pt x="12" y="446"/>
                  </a:cubicBezTo>
                  <a:cubicBezTo>
                    <a:pt x="12" y="446"/>
                    <a:pt x="83" y="486"/>
                    <a:pt x="194" y="486"/>
                  </a:cubicBezTo>
                  <a:cubicBezTo>
                    <a:pt x="275" y="486"/>
                    <a:pt x="386" y="454"/>
                    <a:pt x="391" y="345"/>
                  </a:cubicBezTo>
                  <a:cubicBezTo>
                    <a:pt x="395" y="238"/>
                    <a:pt x="321" y="203"/>
                    <a:pt x="244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64FE414C-3DB9-4FE9-B834-0A39C9D48AB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19388" y="4406900"/>
              <a:ext cx="671513" cy="735013"/>
            </a:xfrm>
            <a:custGeom>
              <a:avLst/>
              <a:gdLst>
                <a:gd name="T0" fmla="*/ 220 w 442"/>
                <a:gd name="T1" fmla="*/ 0 h 484"/>
                <a:gd name="T2" fmla="*/ 39 w 442"/>
                <a:gd name="T3" fmla="*/ 30 h 484"/>
                <a:gd name="T4" fmla="*/ 75 w 442"/>
                <a:gd name="T5" fmla="*/ 104 h 484"/>
                <a:gd name="T6" fmla="*/ 230 w 442"/>
                <a:gd name="T7" fmla="*/ 81 h 484"/>
                <a:gd name="T8" fmla="*/ 350 w 442"/>
                <a:gd name="T9" fmla="*/ 168 h 484"/>
                <a:gd name="T10" fmla="*/ 350 w 442"/>
                <a:gd name="T11" fmla="*/ 196 h 484"/>
                <a:gd name="T12" fmla="*/ 168 w 442"/>
                <a:gd name="T13" fmla="*/ 196 h 484"/>
                <a:gd name="T14" fmla="*/ 0 w 442"/>
                <a:gd name="T15" fmla="*/ 339 h 484"/>
                <a:gd name="T16" fmla="*/ 181 w 442"/>
                <a:gd name="T17" fmla="*/ 484 h 484"/>
                <a:gd name="T18" fmla="*/ 350 w 442"/>
                <a:gd name="T19" fmla="*/ 417 h 484"/>
                <a:gd name="T20" fmla="*/ 350 w 442"/>
                <a:gd name="T21" fmla="*/ 484 h 484"/>
                <a:gd name="T22" fmla="*/ 442 w 442"/>
                <a:gd name="T23" fmla="*/ 484 h 484"/>
                <a:gd name="T24" fmla="*/ 442 w 442"/>
                <a:gd name="T25" fmla="*/ 142 h 484"/>
                <a:gd name="T26" fmla="*/ 220 w 442"/>
                <a:gd name="T27" fmla="*/ 0 h 484"/>
                <a:gd name="T28" fmla="*/ 350 w 442"/>
                <a:gd name="T29" fmla="*/ 295 h 484"/>
                <a:gd name="T30" fmla="*/ 198 w 442"/>
                <a:gd name="T31" fmla="*/ 407 h 484"/>
                <a:gd name="T32" fmla="*/ 95 w 442"/>
                <a:gd name="T33" fmla="*/ 338 h 484"/>
                <a:gd name="T34" fmla="*/ 173 w 442"/>
                <a:gd name="T35" fmla="*/ 269 h 484"/>
                <a:gd name="T36" fmla="*/ 350 w 442"/>
                <a:gd name="T37" fmla="*/ 269 h 484"/>
                <a:gd name="T38" fmla="*/ 350 w 442"/>
                <a:gd name="T39" fmla="*/ 295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2" h="484">
                  <a:moveTo>
                    <a:pt x="220" y="0"/>
                  </a:moveTo>
                  <a:cubicBezTo>
                    <a:pt x="135" y="0"/>
                    <a:pt x="72" y="18"/>
                    <a:pt x="39" y="30"/>
                  </a:cubicBezTo>
                  <a:cubicBezTo>
                    <a:pt x="75" y="104"/>
                    <a:pt x="75" y="104"/>
                    <a:pt x="75" y="104"/>
                  </a:cubicBezTo>
                  <a:cubicBezTo>
                    <a:pt x="105" y="95"/>
                    <a:pt x="159" y="81"/>
                    <a:pt x="230" y="81"/>
                  </a:cubicBezTo>
                  <a:cubicBezTo>
                    <a:pt x="285" y="81"/>
                    <a:pt x="350" y="96"/>
                    <a:pt x="350" y="168"/>
                  </a:cubicBezTo>
                  <a:cubicBezTo>
                    <a:pt x="350" y="168"/>
                    <a:pt x="350" y="194"/>
                    <a:pt x="350" y="196"/>
                  </a:cubicBezTo>
                  <a:cubicBezTo>
                    <a:pt x="168" y="196"/>
                    <a:pt x="168" y="196"/>
                    <a:pt x="168" y="196"/>
                  </a:cubicBezTo>
                  <a:cubicBezTo>
                    <a:pt x="75" y="196"/>
                    <a:pt x="0" y="229"/>
                    <a:pt x="0" y="339"/>
                  </a:cubicBezTo>
                  <a:cubicBezTo>
                    <a:pt x="0" y="438"/>
                    <a:pt x="81" y="484"/>
                    <a:pt x="181" y="484"/>
                  </a:cubicBezTo>
                  <a:cubicBezTo>
                    <a:pt x="298" y="484"/>
                    <a:pt x="350" y="417"/>
                    <a:pt x="350" y="417"/>
                  </a:cubicBezTo>
                  <a:cubicBezTo>
                    <a:pt x="350" y="484"/>
                    <a:pt x="350" y="484"/>
                    <a:pt x="350" y="484"/>
                  </a:cubicBezTo>
                  <a:cubicBezTo>
                    <a:pt x="442" y="484"/>
                    <a:pt x="442" y="484"/>
                    <a:pt x="442" y="484"/>
                  </a:cubicBezTo>
                  <a:cubicBezTo>
                    <a:pt x="442" y="142"/>
                    <a:pt x="442" y="142"/>
                    <a:pt x="442" y="142"/>
                  </a:cubicBezTo>
                  <a:cubicBezTo>
                    <a:pt x="437" y="32"/>
                    <a:pt x="311" y="0"/>
                    <a:pt x="220" y="0"/>
                  </a:cubicBezTo>
                  <a:close/>
                  <a:moveTo>
                    <a:pt x="350" y="295"/>
                  </a:moveTo>
                  <a:cubicBezTo>
                    <a:pt x="350" y="366"/>
                    <a:pt x="258" y="407"/>
                    <a:pt x="198" y="407"/>
                  </a:cubicBezTo>
                  <a:cubicBezTo>
                    <a:pt x="153" y="407"/>
                    <a:pt x="95" y="392"/>
                    <a:pt x="95" y="338"/>
                  </a:cubicBezTo>
                  <a:cubicBezTo>
                    <a:pt x="95" y="284"/>
                    <a:pt x="126" y="269"/>
                    <a:pt x="173" y="269"/>
                  </a:cubicBezTo>
                  <a:cubicBezTo>
                    <a:pt x="350" y="269"/>
                    <a:pt x="350" y="269"/>
                    <a:pt x="350" y="269"/>
                  </a:cubicBezTo>
                  <a:lnTo>
                    <a:pt x="350" y="2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CCE5207A-3E84-4DC4-A07C-47027DA0FF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25850" y="0"/>
              <a:ext cx="1914525" cy="965200"/>
            </a:xfrm>
            <a:custGeom>
              <a:avLst/>
              <a:gdLst>
                <a:gd name="T0" fmla="*/ 1260 w 1260"/>
                <a:gd name="T1" fmla="*/ 183 h 636"/>
                <a:gd name="T2" fmla="*/ 632 w 1260"/>
                <a:gd name="T3" fmla="*/ 0 h 636"/>
                <a:gd name="T4" fmla="*/ 0 w 1260"/>
                <a:gd name="T5" fmla="*/ 174 h 636"/>
                <a:gd name="T6" fmla="*/ 630 w 1260"/>
                <a:gd name="T7" fmla="*/ 635 h 636"/>
                <a:gd name="T8" fmla="*/ 1260 w 1260"/>
                <a:gd name="T9" fmla="*/ 183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0" h="636">
                  <a:moveTo>
                    <a:pt x="1260" y="183"/>
                  </a:moveTo>
                  <a:cubicBezTo>
                    <a:pt x="1088" y="73"/>
                    <a:pt x="862" y="0"/>
                    <a:pt x="632" y="0"/>
                  </a:cubicBezTo>
                  <a:cubicBezTo>
                    <a:pt x="418" y="0"/>
                    <a:pt x="197" y="52"/>
                    <a:pt x="0" y="174"/>
                  </a:cubicBezTo>
                  <a:cubicBezTo>
                    <a:pt x="0" y="174"/>
                    <a:pt x="269" y="634"/>
                    <a:pt x="630" y="635"/>
                  </a:cubicBezTo>
                  <a:cubicBezTo>
                    <a:pt x="992" y="636"/>
                    <a:pt x="1260" y="183"/>
                    <a:pt x="1260" y="1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77B6E331-2620-41C0-B97C-1B12164FD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2563" y="436563"/>
              <a:ext cx="1201738" cy="1819275"/>
            </a:xfrm>
            <a:custGeom>
              <a:avLst/>
              <a:gdLst>
                <a:gd name="T0" fmla="*/ 438 w 791"/>
                <a:gd name="T1" fmla="*/ 0 h 1198"/>
                <a:gd name="T2" fmla="*/ 75 w 791"/>
                <a:gd name="T3" fmla="*/ 545 h 1198"/>
                <a:gd name="T4" fmla="*/ 52 w 791"/>
                <a:gd name="T5" fmla="*/ 1198 h 1198"/>
                <a:gd name="T6" fmla="*/ 679 w 791"/>
                <a:gd name="T7" fmla="*/ 742 h 1198"/>
                <a:gd name="T8" fmla="*/ 438 w 791"/>
                <a:gd name="T9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1" h="1198">
                  <a:moveTo>
                    <a:pt x="438" y="0"/>
                  </a:moveTo>
                  <a:cubicBezTo>
                    <a:pt x="273" y="139"/>
                    <a:pt x="147" y="326"/>
                    <a:pt x="75" y="545"/>
                  </a:cubicBezTo>
                  <a:cubicBezTo>
                    <a:pt x="4" y="764"/>
                    <a:pt x="0" y="981"/>
                    <a:pt x="52" y="1198"/>
                  </a:cubicBezTo>
                  <a:cubicBezTo>
                    <a:pt x="52" y="1198"/>
                    <a:pt x="566" y="1086"/>
                    <a:pt x="679" y="742"/>
                  </a:cubicBezTo>
                  <a:cubicBezTo>
                    <a:pt x="791" y="399"/>
                    <a:pt x="43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DA1FDC7C-42C8-4041-B97D-F2CA92B557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2900" y="2185988"/>
              <a:ext cx="1622425" cy="1447800"/>
            </a:xfrm>
            <a:custGeom>
              <a:avLst/>
              <a:gdLst>
                <a:gd name="T0" fmla="*/ 0 w 1067"/>
                <a:gd name="T1" fmla="*/ 211 h 954"/>
                <a:gd name="T2" fmla="*/ 401 w 1067"/>
                <a:gd name="T3" fmla="*/ 726 h 954"/>
                <a:gd name="T4" fmla="*/ 1016 w 1067"/>
                <a:gd name="T5" fmla="*/ 954 h 954"/>
                <a:gd name="T6" fmla="*/ 775 w 1067"/>
                <a:gd name="T7" fmla="*/ 213 h 954"/>
                <a:gd name="T8" fmla="*/ 0 w 1067"/>
                <a:gd name="T9" fmla="*/ 211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7" h="954">
                  <a:moveTo>
                    <a:pt x="0" y="211"/>
                  </a:moveTo>
                  <a:cubicBezTo>
                    <a:pt x="84" y="414"/>
                    <a:pt x="218" y="590"/>
                    <a:pt x="401" y="726"/>
                  </a:cubicBezTo>
                  <a:cubicBezTo>
                    <a:pt x="586" y="863"/>
                    <a:pt x="810" y="941"/>
                    <a:pt x="1016" y="954"/>
                  </a:cubicBezTo>
                  <a:cubicBezTo>
                    <a:pt x="1016" y="954"/>
                    <a:pt x="1067" y="426"/>
                    <a:pt x="775" y="213"/>
                  </a:cubicBezTo>
                  <a:cubicBezTo>
                    <a:pt x="483" y="0"/>
                    <a:pt x="0" y="211"/>
                    <a:pt x="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B7F7052C-55C2-4219-9B97-3B0041EC6A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35500" y="2182813"/>
              <a:ext cx="1627188" cy="1450975"/>
            </a:xfrm>
            <a:custGeom>
              <a:avLst/>
              <a:gdLst>
                <a:gd name="T0" fmla="*/ 58 w 1071"/>
                <a:gd name="T1" fmla="*/ 956 h 956"/>
                <a:gd name="T2" fmla="*/ 669 w 1071"/>
                <a:gd name="T3" fmla="*/ 725 h 956"/>
                <a:gd name="T4" fmla="*/ 1071 w 1071"/>
                <a:gd name="T5" fmla="*/ 207 h 956"/>
                <a:gd name="T6" fmla="*/ 291 w 1071"/>
                <a:gd name="T7" fmla="*/ 215 h 956"/>
                <a:gd name="T8" fmla="*/ 58 w 1071"/>
                <a:gd name="T9" fmla="*/ 956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1" h="956">
                  <a:moveTo>
                    <a:pt x="58" y="956"/>
                  </a:moveTo>
                  <a:cubicBezTo>
                    <a:pt x="289" y="933"/>
                    <a:pt x="482" y="860"/>
                    <a:pt x="669" y="725"/>
                  </a:cubicBezTo>
                  <a:cubicBezTo>
                    <a:pt x="850" y="594"/>
                    <a:pt x="987" y="409"/>
                    <a:pt x="1071" y="207"/>
                  </a:cubicBezTo>
                  <a:cubicBezTo>
                    <a:pt x="1071" y="207"/>
                    <a:pt x="581" y="0"/>
                    <a:pt x="291" y="215"/>
                  </a:cubicBezTo>
                  <a:cubicBezTo>
                    <a:pt x="0" y="431"/>
                    <a:pt x="58" y="956"/>
                    <a:pt x="58" y="9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CD66E80E-6FF0-460D-B6F3-3BFD497631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19700" y="439738"/>
              <a:ext cx="1195388" cy="1819275"/>
            </a:xfrm>
            <a:custGeom>
              <a:avLst/>
              <a:gdLst>
                <a:gd name="T0" fmla="*/ 737 w 787"/>
                <a:gd name="T1" fmla="*/ 1198 h 1198"/>
                <a:gd name="T2" fmla="*/ 715 w 787"/>
                <a:gd name="T3" fmla="*/ 544 h 1198"/>
                <a:gd name="T4" fmla="*/ 355 w 787"/>
                <a:gd name="T5" fmla="*/ 0 h 1198"/>
                <a:gd name="T6" fmla="*/ 111 w 787"/>
                <a:gd name="T7" fmla="*/ 739 h 1198"/>
                <a:gd name="T8" fmla="*/ 737 w 787"/>
                <a:gd name="T9" fmla="*/ 1198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1198">
                  <a:moveTo>
                    <a:pt x="737" y="1198"/>
                  </a:moveTo>
                  <a:cubicBezTo>
                    <a:pt x="787" y="991"/>
                    <a:pt x="786" y="764"/>
                    <a:pt x="715" y="544"/>
                  </a:cubicBezTo>
                  <a:cubicBezTo>
                    <a:pt x="645" y="325"/>
                    <a:pt x="518" y="144"/>
                    <a:pt x="355" y="0"/>
                  </a:cubicBezTo>
                  <a:cubicBezTo>
                    <a:pt x="355" y="0"/>
                    <a:pt x="0" y="395"/>
                    <a:pt x="111" y="739"/>
                  </a:cubicBezTo>
                  <a:cubicBezTo>
                    <a:pt x="222" y="1083"/>
                    <a:pt x="737" y="1198"/>
                    <a:pt x="737" y="1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F6742AF-C8D3-4ECE-A715-D2E9132A76D7}"/>
              </a:ext>
            </a:extLst>
          </p:cNvPr>
          <p:cNvGrpSpPr/>
          <p:nvPr userDrawn="1"/>
        </p:nvGrpSpPr>
        <p:grpSpPr>
          <a:xfrm>
            <a:off x="5080918" y="1787749"/>
            <a:ext cx="2691987" cy="1326926"/>
            <a:chOff x="1876472" y="1243012"/>
            <a:chExt cx="5386683" cy="2655188"/>
          </a:xfrm>
          <a:solidFill>
            <a:schemeClr val="bg2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E89B02AF-DB8F-42C4-A8A6-230344B46333}"/>
                </a:ext>
              </a:extLst>
            </p:cNvPr>
            <p:cNvSpPr/>
            <p:nvPr/>
          </p:nvSpPr>
          <p:spPr>
            <a:xfrm>
              <a:off x="5656023" y="2294286"/>
              <a:ext cx="757978" cy="1289494"/>
            </a:xfrm>
            <a:custGeom>
              <a:avLst/>
              <a:gdLst>
                <a:gd name="connsiteX0" fmla="*/ 32211 w 757978"/>
                <a:gd name="connsiteY0" fmla="*/ 473202 h 1289494"/>
                <a:gd name="connsiteX1" fmla="*/ 252143 w 757978"/>
                <a:gd name="connsiteY1" fmla="*/ 1289495 h 1289494"/>
                <a:gd name="connsiteX2" fmla="*/ 675434 w 757978"/>
                <a:gd name="connsiteY2" fmla="*/ 708850 h 1289494"/>
                <a:gd name="connsiteX3" fmla="*/ 733918 w 757978"/>
                <a:gd name="connsiteY3" fmla="*/ 0 h 1289494"/>
                <a:gd name="connsiteX4" fmla="*/ 32211 w 757978"/>
                <a:gd name="connsiteY4" fmla="*/ 473202 h 12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7978" h="1289494">
                  <a:moveTo>
                    <a:pt x="32211" y="473202"/>
                  </a:moveTo>
                  <a:cubicBezTo>
                    <a:pt x="-102377" y="834104"/>
                    <a:pt x="226711" y="1257586"/>
                    <a:pt x="252143" y="1289495"/>
                  </a:cubicBezTo>
                  <a:cubicBezTo>
                    <a:pt x="438166" y="1143857"/>
                    <a:pt x="587423" y="946595"/>
                    <a:pt x="675434" y="708850"/>
                  </a:cubicBezTo>
                  <a:cubicBezTo>
                    <a:pt x="762493" y="473678"/>
                    <a:pt x="778399" y="229457"/>
                    <a:pt x="733918" y="0"/>
                  </a:cubicBezTo>
                  <a:cubicBezTo>
                    <a:pt x="702390" y="5715"/>
                    <a:pt x="168038" y="108966"/>
                    <a:pt x="32211" y="473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68B4B2E3-6F03-4BD4-BB28-FCDF5C00B34A}"/>
                </a:ext>
              </a:extLst>
            </p:cNvPr>
            <p:cNvSpPr/>
            <p:nvPr/>
          </p:nvSpPr>
          <p:spPr>
            <a:xfrm>
              <a:off x="6505177" y="2608706"/>
              <a:ext cx="757978" cy="1289494"/>
            </a:xfrm>
            <a:custGeom>
              <a:avLst/>
              <a:gdLst>
                <a:gd name="connsiteX0" fmla="*/ 32211 w 757978"/>
                <a:gd name="connsiteY0" fmla="*/ 473202 h 1289494"/>
                <a:gd name="connsiteX1" fmla="*/ 252143 w 757978"/>
                <a:gd name="connsiteY1" fmla="*/ 1289495 h 1289494"/>
                <a:gd name="connsiteX2" fmla="*/ 675434 w 757978"/>
                <a:gd name="connsiteY2" fmla="*/ 708851 h 1289494"/>
                <a:gd name="connsiteX3" fmla="*/ 733918 w 757978"/>
                <a:gd name="connsiteY3" fmla="*/ 0 h 1289494"/>
                <a:gd name="connsiteX4" fmla="*/ 32211 w 757978"/>
                <a:gd name="connsiteY4" fmla="*/ 473202 h 12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7978" h="1289494">
                  <a:moveTo>
                    <a:pt x="32211" y="473202"/>
                  </a:moveTo>
                  <a:cubicBezTo>
                    <a:pt x="-102377" y="834104"/>
                    <a:pt x="226712" y="1257586"/>
                    <a:pt x="252143" y="1289495"/>
                  </a:cubicBezTo>
                  <a:cubicBezTo>
                    <a:pt x="438167" y="1143857"/>
                    <a:pt x="587423" y="946594"/>
                    <a:pt x="675434" y="708851"/>
                  </a:cubicBezTo>
                  <a:cubicBezTo>
                    <a:pt x="762493" y="473678"/>
                    <a:pt x="778399" y="229457"/>
                    <a:pt x="733918" y="0"/>
                  </a:cubicBezTo>
                  <a:cubicBezTo>
                    <a:pt x="702485" y="5810"/>
                    <a:pt x="168037" y="109061"/>
                    <a:pt x="32211" y="473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99B404BE-FE54-428A-911D-CAC51B52FD2D}"/>
                </a:ext>
              </a:extLst>
            </p:cNvPr>
            <p:cNvSpPr/>
            <p:nvPr/>
          </p:nvSpPr>
          <p:spPr>
            <a:xfrm>
              <a:off x="2704671" y="1549717"/>
              <a:ext cx="755433" cy="1292256"/>
            </a:xfrm>
            <a:custGeom>
              <a:avLst/>
              <a:gdLst>
                <a:gd name="connsiteX0" fmla="*/ 724043 w 755433"/>
                <a:gd name="connsiteY0" fmla="*/ 816102 h 1292256"/>
                <a:gd name="connsiteX1" fmla="*/ 25574 w 755433"/>
                <a:gd name="connsiteY1" fmla="*/ 1292257 h 1292256"/>
                <a:gd name="connsiteX2" fmla="*/ 82534 w 755433"/>
                <a:gd name="connsiteY2" fmla="*/ 575977 h 1292256"/>
                <a:gd name="connsiteX3" fmla="*/ 499824 w 755433"/>
                <a:gd name="connsiteY3" fmla="*/ 0 h 1292256"/>
                <a:gd name="connsiteX4" fmla="*/ 724043 w 755433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33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658" y="145161"/>
                    <a:pt x="499824" y="0"/>
                  </a:cubicBezTo>
                  <a:cubicBezTo>
                    <a:pt x="519922" y="24860"/>
                    <a:pt x="858250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/>
          </p:nvSpPr>
          <p:spPr>
            <a:xfrm>
              <a:off x="1876472" y="1243012"/>
              <a:ext cx="755400" cy="1292255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2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noFill/>
          </a:ln>
        </p:spPr>
        <p:txBody>
          <a:bodyPr lIns="0" bIns="360000" anchor="ctr" anchorCtr="0"/>
          <a:lstStyle>
            <a:lvl1pPr marL="396000" indent="-396000">
              <a:buFont typeface="+mj-lt"/>
              <a:buNone/>
              <a:defRPr sz="325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1. Titre de partie</a:t>
            </a:r>
            <a:endParaRPr lang="fr-FR" dirty="0"/>
          </a:p>
        </p:txBody>
      </p:sp>
      <p:sp>
        <p:nvSpPr>
          <p:cNvPr id="4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4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5904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Intitulé de la direction/service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8153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de titre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44FA19FF-F3CF-4EE4-ADCA-0EC71FA192A8}"/>
              </a:ext>
            </a:extLst>
          </p:cNvPr>
          <p:cNvSpPr/>
          <p:nvPr userDrawn="1"/>
        </p:nvSpPr>
        <p:spPr>
          <a:xfrm>
            <a:off x="-2904" y="738000"/>
            <a:ext cx="9146904" cy="4405500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8AE072A-0DE3-445C-991B-1FF54D483686}"/>
              </a:ext>
            </a:extLst>
          </p:cNvPr>
          <p:cNvGrpSpPr/>
          <p:nvPr userDrawn="1"/>
        </p:nvGrpSpPr>
        <p:grpSpPr>
          <a:xfrm>
            <a:off x="8505825" y="180105"/>
            <a:ext cx="271463" cy="376632"/>
            <a:chOff x="2719388" y="0"/>
            <a:chExt cx="3708400" cy="5145088"/>
          </a:xfrm>
          <a:solidFill>
            <a:schemeClr val="bg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96EAAAE4-81CD-4923-9B00-96AA869903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52825" y="4416425"/>
              <a:ext cx="658813" cy="723900"/>
            </a:xfrm>
            <a:custGeom>
              <a:avLst/>
              <a:gdLst>
                <a:gd name="T0" fmla="*/ 258 w 434"/>
                <a:gd name="T1" fmla="*/ 0 h 477"/>
                <a:gd name="T2" fmla="*/ 92 w 434"/>
                <a:gd name="T3" fmla="*/ 67 h 477"/>
                <a:gd name="T4" fmla="*/ 92 w 434"/>
                <a:gd name="T5" fmla="*/ 0 h 477"/>
                <a:gd name="T6" fmla="*/ 0 w 434"/>
                <a:gd name="T7" fmla="*/ 0 h 477"/>
                <a:gd name="T8" fmla="*/ 0 w 434"/>
                <a:gd name="T9" fmla="*/ 477 h 477"/>
                <a:gd name="T10" fmla="*/ 92 w 434"/>
                <a:gd name="T11" fmla="*/ 477 h 477"/>
                <a:gd name="T12" fmla="*/ 92 w 434"/>
                <a:gd name="T13" fmla="*/ 187 h 477"/>
                <a:gd name="T14" fmla="*/ 241 w 434"/>
                <a:gd name="T15" fmla="*/ 76 h 477"/>
                <a:gd name="T16" fmla="*/ 342 w 434"/>
                <a:gd name="T17" fmla="*/ 161 h 477"/>
                <a:gd name="T18" fmla="*/ 342 w 434"/>
                <a:gd name="T19" fmla="*/ 161 h 477"/>
                <a:gd name="T20" fmla="*/ 342 w 434"/>
                <a:gd name="T21" fmla="*/ 477 h 477"/>
                <a:gd name="T22" fmla="*/ 434 w 434"/>
                <a:gd name="T23" fmla="*/ 477 h 477"/>
                <a:gd name="T24" fmla="*/ 434 w 434"/>
                <a:gd name="T25" fmla="*/ 161 h 477"/>
                <a:gd name="T26" fmla="*/ 258 w 434"/>
                <a:gd name="T27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4" h="477">
                  <a:moveTo>
                    <a:pt x="258" y="0"/>
                  </a:moveTo>
                  <a:cubicBezTo>
                    <a:pt x="144" y="0"/>
                    <a:pt x="93" y="65"/>
                    <a:pt x="92" y="67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7"/>
                    <a:pt x="0" y="477"/>
                    <a:pt x="0" y="477"/>
                  </a:cubicBezTo>
                  <a:cubicBezTo>
                    <a:pt x="92" y="477"/>
                    <a:pt x="92" y="477"/>
                    <a:pt x="92" y="477"/>
                  </a:cubicBezTo>
                  <a:cubicBezTo>
                    <a:pt x="92" y="187"/>
                    <a:pt x="92" y="187"/>
                    <a:pt x="92" y="187"/>
                  </a:cubicBezTo>
                  <a:cubicBezTo>
                    <a:pt x="94" y="117"/>
                    <a:pt x="182" y="76"/>
                    <a:pt x="241" y="76"/>
                  </a:cubicBezTo>
                  <a:cubicBezTo>
                    <a:pt x="285" y="76"/>
                    <a:pt x="342" y="107"/>
                    <a:pt x="342" y="161"/>
                  </a:cubicBezTo>
                  <a:cubicBezTo>
                    <a:pt x="342" y="161"/>
                    <a:pt x="342" y="161"/>
                    <a:pt x="342" y="161"/>
                  </a:cubicBezTo>
                  <a:cubicBezTo>
                    <a:pt x="342" y="477"/>
                    <a:pt x="342" y="477"/>
                    <a:pt x="342" y="477"/>
                  </a:cubicBezTo>
                  <a:cubicBezTo>
                    <a:pt x="434" y="477"/>
                    <a:pt x="434" y="477"/>
                    <a:pt x="434" y="477"/>
                  </a:cubicBezTo>
                  <a:cubicBezTo>
                    <a:pt x="434" y="161"/>
                    <a:pt x="434" y="161"/>
                    <a:pt x="434" y="161"/>
                  </a:cubicBezTo>
                  <a:cubicBezTo>
                    <a:pt x="434" y="54"/>
                    <a:pt x="355" y="0"/>
                    <a:pt x="25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0BCD58C1-66D1-49A9-817D-EA1CCE1886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26125" y="4405313"/>
              <a:ext cx="601663" cy="738188"/>
            </a:xfrm>
            <a:custGeom>
              <a:avLst/>
              <a:gdLst>
                <a:gd name="T0" fmla="*/ 245 w 396"/>
                <a:gd name="T1" fmla="*/ 201 h 486"/>
                <a:gd name="T2" fmla="*/ 245 w 396"/>
                <a:gd name="T3" fmla="*/ 201 h 486"/>
                <a:gd name="T4" fmla="*/ 162 w 396"/>
                <a:gd name="T5" fmla="*/ 201 h 486"/>
                <a:gd name="T6" fmla="*/ 93 w 396"/>
                <a:gd name="T7" fmla="*/ 140 h 486"/>
                <a:gd name="T8" fmla="*/ 192 w 396"/>
                <a:gd name="T9" fmla="*/ 81 h 486"/>
                <a:gd name="T10" fmla="*/ 336 w 396"/>
                <a:gd name="T11" fmla="*/ 107 h 486"/>
                <a:gd name="T12" fmla="*/ 368 w 396"/>
                <a:gd name="T13" fmla="*/ 33 h 486"/>
                <a:gd name="T14" fmla="*/ 201 w 396"/>
                <a:gd name="T15" fmla="*/ 0 h 486"/>
                <a:gd name="T16" fmla="*/ 5 w 396"/>
                <a:gd name="T17" fmla="*/ 142 h 486"/>
                <a:gd name="T18" fmla="*/ 152 w 396"/>
                <a:gd name="T19" fmla="*/ 285 h 486"/>
                <a:gd name="T20" fmla="*/ 152 w 396"/>
                <a:gd name="T21" fmla="*/ 285 h 486"/>
                <a:gd name="T22" fmla="*/ 235 w 396"/>
                <a:gd name="T23" fmla="*/ 285 h 486"/>
                <a:gd name="T24" fmla="*/ 304 w 396"/>
                <a:gd name="T25" fmla="*/ 346 h 486"/>
                <a:gd name="T26" fmla="*/ 204 w 396"/>
                <a:gd name="T27" fmla="*/ 405 h 486"/>
                <a:gd name="T28" fmla="*/ 44 w 396"/>
                <a:gd name="T29" fmla="*/ 372 h 486"/>
                <a:gd name="T30" fmla="*/ 13 w 396"/>
                <a:gd name="T31" fmla="*/ 446 h 486"/>
                <a:gd name="T32" fmla="*/ 195 w 396"/>
                <a:gd name="T33" fmla="*/ 486 h 486"/>
                <a:gd name="T34" fmla="*/ 391 w 396"/>
                <a:gd name="T35" fmla="*/ 345 h 486"/>
                <a:gd name="T36" fmla="*/ 245 w 396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6" h="486">
                  <a:moveTo>
                    <a:pt x="245" y="201"/>
                  </a:moveTo>
                  <a:cubicBezTo>
                    <a:pt x="245" y="201"/>
                    <a:pt x="245" y="201"/>
                    <a:pt x="245" y="201"/>
                  </a:cubicBezTo>
                  <a:cubicBezTo>
                    <a:pt x="162" y="201"/>
                    <a:pt x="162" y="201"/>
                    <a:pt x="162" y="201"/>
                  </a:cubicBezTo>
                  <a:cubicBezTo>
                    <a:pt x="115" y="201"/>
                    <a:pt x="91" y="183"/>
                    <a:pt x="93" y="140"/>
                  </a:cubicBezTo>
                  <a:cubicBezTo>
                    <a:pt x="95" y="95"/>
                    <a:pt x="144" y="81"/>
                    <a:pt x="192" y="81"/>
                  </a:cubicBezTo>
                  <a:cubicBezTo>
                    <a:pt x="261" y="81"/>
                    <a:pt x="312" y="98"/>
                    <a:pt x="336" y="107"/>
                  </a:cubicBezTo>
                  <a:cubicBezTo>
                    <a:pt x="368" y="33"/>
                    <a:pt x="368" y="33"/>
                    <a:pt x="368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1" y="0"/>
                    <a:pt x="10" y="32"/>
                    <a:pt x="5" y="142"/>
                  </a:cubicBezTo>
                  <a:cubicBezTo>
                    <a:pt x="0" y="248"/>
                    <a:pt x="74" y="283"/>
                    <a:pt x="152" y="285"/>
                  </a:cubicBezTo>
                  <a:cubicBezTo>
                    <a:pt x="152" y="285"/>
                    <a:pt x="152" y="285"/>
                    <a:pt x="152" y="285"/>
                  </a:cubicBezTo>
                  <a:cubicBezTo>
                    <a:pt x="235" y="285"/>
                    <a:pt x="235" y="285"/>
                    <a:pt x="235" y="285"/>
                  </a:cubicBezTo>
                  <a:cubicBezTo>
                    <a:pt x="281" y="285"/>
                    <a:pt x="306" y="303"/>
                    <a:pt x="304" y="346"/>
                  </a:cubicBezTo>
                  <a:cubicBezTo>
                    <a:pt x="302" y="391"/>
                    <a:pt x="253" y="405"/>
                    <a:pt x="204" y="405"/>
                  </a:cubicBezTo>
                  <a:cubicBezTo>
                    <a:pt x="106" y="405"/>
                    <a:pt x="44" y="372"/>
                    <a:pt x="44" y="372"/>
                  </a:cubicBezTo>
                  <a:cubicBezTo>
                    <a:pt x="13" y="446"/>
                    <a:pt x="13" y="446"/>
                    <a:pt x="13" y="446"/>
                  </a:cubicBezTo>
                  <a:cubicBezTo>
                    <a:pt x="13" y="446"/>
                    <a:pt x="83" y="486"/>
                    <a:pt x="195" y="486"/>
                  </a:cubicBezTo>
                  <a:cubicBezTo>
                    <a:pt x="276" y="486"/>
                    <a:pt x="387" y="454"/>
                    <a:pt x="391" y="345"/>
                  </a:cubicBezTo>
                  <a:cubicBezTo>
                    <a:pt x="396" y="238"/>
                    <a:pt x="322" y="203"/>
                    <a:pt x="245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1AE8DB6E-B1F5-4293-BB50-9FC333A206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026025" y="4402138"/>
              <a:ext cx="700088" cy="742950"/>
            </a:xfrm>
            <a:custGeom>
              <a:avLst/>
              <a:gdLst>
                <a:gd name="T0" fmla="*/ 234 w 460"/>
                <a:gd name="T1" fmla="*/ 0 h 489"/>
                <a:gd name="T2" fmla="*/ 0 w 460"/>
                <a:gd name="T3" fmla="*/ 249 h 489"/>
                <a:gd name="T4" fmla="*/ 256 w 460"/>
                <a:gd name="T5" fmla="*/ 489 h 489"/>
                <a:gd name="T6" fmla="*/ 437 w 460"/>
                <a:gd name="T7" fmla="*/ 449 h 489"/>
                <a:gd name="T8" fmla="*/ 403 w 460"/>
                <a:gd name="T9" fmla="*/ 378 h 489"/>
                <a:gd name="T10" fmla="*/ 253 w 460"/>
                <a:gd name="T11" fmla="*/ 408 h 489"/>
                <a:gd name="T12" fmla="*/ 96 w 460"/>
                <a:gd name="T13" fmla="*/ 285 h 489"/>
                <a:gd name="T14" fmla="*/ 367 w 460"/>
                <a:gd name="T15" fmla="*/ 285 h 489"/>
                <a:gd name="T16" fmla="*/ 460 w 460"/>
                <a:gd name="T17" fmla="*/ 285 h 489"/>
                <a:gd name="T18" fmla="*/ 460 w 460"/>
                <a:gd name="T19" fmla="*/ 243 h 489"/>
                <a:gd name="T20" fmla="*/ 234 w 460"/>
                <a:gd name="T21" fmla="*/ 0 h 489"/>
                <a:gd name="T22" fmla="*/ 97 w 460"/>
                <a:gd name="T23" fmla="*/ 209 h 489"/>
                <a:gd name="T24" fmla="*/ 238 w 460"/>
                <a:gd name="T25" fmla="*/ 79 h 489"/>
                <a:gd name="T26" fmla="*/ 366 w 460"/>
                <a:gd name="T27" fmla="*/ 209 h 489"/>
                <a:gd name="T28" fmla="*/ 97 w 460"/>
                <a:gd name="T29" fmla="*/ 20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0" h="489">
                  <a:moveTo>
                    <a:pt x="234" y="0"/>
                  </a:moveTo>
                  <a:cubicBezTo>
                    <a:pt x="101" y="0"/>
                    <a:pt x="0" y="77"/>
                    <a:pt x="0" y="249"/>
                  </a:cubicBezTo>
                  <a:cubicBezTo>
                    <a:pt x="0" y="421"/>
                    <a:pt x="127" y="489"/>
                    <a:pt x="256" y="489"/>
                  </a:cubicBezTo>
                  <a:cubicBezTo>
                    <a:pt x="375" y="489"/>
                    <a:pt x="437" y="449"/>
                    <a:pt x="437" y="449"/>
                  </a:cubicBezTo>
                  <a:cubicBezTo>
                    <a:pt x="403" y="378"/>
                    <a:pt x="403" y="378"/>
                    <a:pt x="403" y="378"/>
                  </a:cubicBezTo>
                  <a:cubicBezTo>
                    <a:pt x="403" y="378"/>
                    <a:pt x="357" y="408"/>
                    <a:pt x="253" y="408"/>
                  </a:cubicBezTo>
                  <a:cubicBezTo>
                    <a:pt x="182" y="408"/>
                    <a:pt x="106" y="386"/>
                    <a:pt x="96" y="285"/>
                  </a:cubicBezTo>
                  <a:cubicBezTo>
                    <a:pt x="367" y="285"/>
                    <a:pt x="367" y="285"/>
                    <a:pt x="367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0" y="243"/>
                    <a:pt x="460" y="243"/>
                    <a:pt x="460" y="243"/>
                  </a:cubicBezTo>
                  <a:cubicBezTo>
                    <a:pt x="460" y="87"/>
                    <a:pt x="388" y="0"/>
                    <a:pt x="234" y="0"/>
                  </a:cubicBezTo>
                  <a:close/>
                  <a:moveTo>
                    <a:pt x="97" y="209"/>
                  </a:moveTo>
                  <a:cubicBezTo>
                    <a:pt x="108" y="108"/>
                    <a:pt x="159" y="79"/>
                    <a:pt x="238" y="79"/>
                  </a:cubicBezTo>
                  <a:cubicBezTo>
                    <a:pt x="322" y="79"/>
                    <a:pt x="360" y="119"/>
                    <a:pt x="366" y="209"/>
                  </a:cubicBezTo>
                  <a:lnTo>
                    <a:pt x="97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7EC8E473-602C-4ABE-8E74-27DE0B2568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35463" y="4405313"/>
              <a:ext cx="600075" cy="738188"/>
            </a:xfrm>
            <a:custGeom>
              <a:avLst/>
              <a:gdLst>
                <a:gd name="T0" fmla="*/ 244 w 395"/>
                <a:gd name="T1" fmla="*/ 201 h 486"/>
                <a:gd name="T2" fmla="*/ 244 w 395"/>
                <a:gd name="T3" fmla="*/ 201 h 486"/>
                <a:gd name="T4" fmla="*/ 161 w 395"/>
                <a:gd name="T5" fmla="*/ 201 h 486"/>
                <a:gd name="T6" fmla="*/ 92 w 395"/>
                <a:gd name="T7" fmla="*/ 140 h 486"/>
                <a:gd name="T8" fmla="*/ 191 w 395"/>
                <a:gd name="T9" fmla="*/ 81 h 486"/>
                <a:gd name="T10" fmla="*/ 336 w 395"/>
                <a:gd name="T11" fmla="*/ 107 h 486"/>
                <a:gd name="T12" fmla="*/ 367 w 395"/>
                <a:gd name="T13" fmla="*/ 33 h 486"/>
                <a:gd name="T14" fmla="*/ 201 w 395"/>
                <a:gd name="T15" fmla="*/ 0 h 486"/>
                <a:gd name="T16" fmla="*/ 4 w 395"/>
                <a:gd name="T17" fmla="*/ 142 h 486"/>
                <a:gd name="T18" fmla="*/ 151 w 395"/>
                <a:gd name="T19" fmla="*/ 285 h 486"/>
                <a:gd name="T20" fmla="*/ 151 w 395"/>
                <a:gd name="T21" fmla="*/ 285 h 486"/>
                <a:gd name="T22" fmla="*/ 234 w 395"/>
                <a:gd name="T23" fmla="*/ 285 h 486"/>
                <a:gd name="T24" fmla="*/ 303 w 395"/>
                <a:gd name="T25" fmla="*/ 346 h 486"/>
                <a:gd name="T26" fmla="*/ 203 w 395"/>
                <a:gd name="T27" fmla="*/ 405 h 486"/>
                <a:gd name="T28" fmla="*/ 44 w 395"/>
                <a:gd name="T29" fmla="*/ 372 h 486"/>
                <a:gd name="T30" fmla="*/ 12 w 395"/>
                <a:gd name="T31" fmla="*/ 446 h 486"/>
                <a:gd name="T32" fmla="*/ 194 w 395"/>
                <a:gd name="T33" fmla="*/ 486 h 486"/>
                <a:gd name="T34" fmla="*/ 391 w 395"/>
                <a:gd name="T35" fmla="*/ 345 h 486"/>
                <a:gd name="T36" fmla="*/ 244 w 395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5" h="486">
                  <a:moveTo>
                    <a:pt x="244" y="201"/>
                  </a:moveTo>
                  <a:cubicBezTo>
                    <a:pt x="244" y="201"/>
                    <a:pt x="244" y="201"/>
                    <a:pt x="244" y="201"/>
                  </a:cubicBezTo>
                  <a:cubicBezTo>
                    <a:pt x="161" y="201"/>
                    <a:pt x="161" y="201"/>
                    <a:pt x="161" y="201"/>
                  </a:cubicBezTo>
                  <a:cubicBezTo>
                    <a:pt x="115" y="201"/>
                    <a:pt x="90" y="183"/>
                    <a:pt x="92" y="140"/>
                  </a:cubicBezTo>
                  <a:cubicBezTo>
                    <a:pt x="94" y="95"/>
                    <a:pt x="143" y="81"/>
                    <a:pt x="191" y="81"/>
                  </a:cubicBezTo>
                  <a:cubicBezTo>
                    <a:pt x="260" y="81"/>
                    <a:pt x="311" y="98"/>
                    <a:pt x="336" y="107"/>
                  </a:cubicBezTo>
                  <a:cubicBezTo>
                    <a:pt x="367" y="33"/>
                    <a:pt x="367" y="33"/>
                    <a:pt x="367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0" y="0"/>
                    <a:pt x="9" y="32"/>
                    <a:pt x="4" y="142"/>
                  </a:cubicBezTo>
                  <a:cubicBezTo>
                    <a:pt x="0" y="248"/>
                    <a:pt x="74" y="283"/>
                    <a:pt x="151" y="285"/>
                  </a:cubicBezTo>
                  <a:cubicBezTo>
                    <a:pt x="151" y="285"/>
                    <a:pt x="151" y="285"/>
                    <a:pt x="151" y="285"/>
                  </a:cubicBezTo>
                  <a:cubicBezTo>
                    <a:pt x="234" y="285"/>
                    <a:pt x="234" y="285"/>
                    <a:pt x="234" y="285"/>
                  </a:cubicBezTo>
                  <a:cubicBezTo>
                    <a:pt x="280" y="285"/>
                    <a:pt x="305" y="303"/>
                    <a:pt x="303" y="346"/>
                  </a:cubicBezTo>
                  <a:cubicBezTo>
                    <a:pt x="301" y="391"/>
                    <a:pt x="252" y="405"/>
                    <a:pt x="203" y="405"/>
                  </a:cubicBezTo>
                  <a:cubicBezTo>
                    <a:pt x="105" y="405"/>
                    <a:pt x="44" y="372"/>
                    <a:pt x="44" y="372"/>
                  </a:cubicBezTo>
                  <a:cubicBezTo>
                    <a:pt x="12" y="446"/>
                    <a:pt x="12" y="446"/>
                    <a:pt x="12" y="446"/>
                  </a:cubicBezTo>
                  <a:cubicBezTo>
                    <a:pt x="12" y="446"/>
                    <a:pt x="83" y="486"/>
                    <a:pt x="194" y="486"/>
                  </a:cubicBezTo>
                  <a:cubicBezTo>
                    <a:pt x="275" y="486"/>
                    <a:pt x="386" y="454"/>
                    <a:pt x="391" y="345"/>
                  </a:cubicBezTo>
                  <a:cubicBezTo>
                    <a:pt x="395" y="238"/>
                    <a:pt x="321" y="203"/>
                    <a:pt x="244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64FE414C-3DB9-4FE9-B834-0A39C9D48AB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19388" y="4406900"/>
              <a:ext cx="671513" cy="735013"/>
            </a:xfrm>
            <a:custGeom>
              <a:avLst/>
              <a:gdLst>
                <a:gd name="T0" fmla="*/ 220 w 442"/>
                <a:gd name="T1" fmla="*/ 0 h 484"/>
                <a:gd name="T2" fmla="*/ 39 w 442"/>
                <a:gd name="T3" fmla="*/ 30 h 484"/>
                <a:gd name="T4" fmla="*/ 75 w 442"/>
                <a:gd name="T5" fmla="*/ 104 h 484"/>
                <a:gd name="T6" fmla="*/ 230 w 442"/>
                <a:gd name="T7" fmla="*/ 81 h 484"/>
                <a:gd name="T8" fmla="*/ 350 w 442"/>
                <a:gd name="T9" fmla="*/ 168 h 484"/>
                <a:gd name="T10" fmla="*/ 350 w 442"/>
                <a:gd name="T11" fmla="*/ 196 h 484"/>
                <a:gd name="T12" fmla="*/ 168 w 442"/>
                <a:gd name="T13" fmla="*/ 196 h 484"/>
                <a:gd name="T14" fmla="*/ 0 w 442"/>
                <a:gd name="T15" fmla="*/ 339 h 484"/>
                <a:gd name="T16" fmla="*/ 181 w 442"/>
                <a:gd name="T17" fmla="*/ 484 h 484"/>
                <a:gd name="T18" fmla="*/ 350 w 442"/>
                <a:gd name="T19" fmla="*/ 417 h 484"/>
                <a:gd name="T20" fmla="*/ 350 w 442"/>
                <a:gd name="T21" fmla="*/ 484 h 484"/>
                <a:gd name="T22" fmla="*/ 442 w 442"/>
                <a:gd name="T23" fmla="*/ 484 h 484"/>
                <a:gd name="T24" fmla="*/ 442 w 442"/>
                <a:gd name="T25" fmla="*/ 142 h 484"/>
                <a:gd name="T26" fmla="*/ 220 w 442"/>
                <a:gd name="T27" fmla="*/ 0 h 484"/>
                <a:gd name="T28" fmla="*/ 350 w 442"/>
                <a:gd name="T29" fmla="*/ 295 h 484"/>
                <a:gd name="T30" fmla="*/ 198 w 442"/>
                <a:gd name="T31" fmla="*/ 407 h 484"/>
                <a:gd name="T32" fmla="*/ 95 w 442"/>
                <a:gd name="T33" fmla="*/ 338 h 484"/>
                <a:gd name="T34" fmla="*/ 173 w 442"/>
                <a:gd name="T35" fmla="*/ 269 h 484"/>
                <a:gd name="T36" fmla="*/ 350 w 442"/>
                <a:gd name="T37" fmla="*/ 269 h 484"/>
                <a:gd name="T38" fmla="*/ 350 w 442"/>
                <a:gd name="T39" fmla="*/ 295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2" h="484">
                  <a:moveTo>
                    <a:pt x="220" y="0"/>
                  </a:moveTo>
                  <a:cubicBezTo>
                    <a:pt x="135" y="0"/>
                    <a:pt x="72" y="18"/>
                    <a:pt x="39" y="30"/>
                  </a:cubicBezTo>
                  <a:cubicBezTo>
                    <a:pt x="75" y="104"/>
                    <a:pt x="75" y="104"/>
                    <a:pt x="75" y="104"/>
                  </a:cubicBezTo>
                  <a:cubicBezTo>
                    <a:pt x="105" y="95"/>
                    <a:pt x="159" y="81"/>
                    <a:pt x="230" y="81"/>
                  </a:cubicBezTo>
                  <a:cubicBezTo>
                    <a:pt x="285" y="81"/>
                    <a:pt x="350" y="96"/>
                    <a:pt x="350" y="168"/>
                  </a:cubicBezTo>
                  <a:cubicBezTo>
                    <a:pt x="350" y="168"/>
                    <a:pt x="350" y="194"/>
                    <a:pt x="350" y="196"/>
                  </a:cubicBezTo>
                  <a:cubicBezTo>
                    <a:pt x="168" y="196"/>
                    <a:pt x="168" y="196"/>
                    <a:pt x="168" y="196"/>
                  </a:cubicBezTo>
                  <a:cubicBezTo>
                    <a:pt x="75" y="196"/>
                    <a:pt x="0" y="229"/>
                    <a:pt x="0" y="339"/>
                  </a:cubicBezTo>
                  <a:cubicBezTo>
                    <a:pt x="0" y="438"/>
                    <a:pt x="81" y="484"/>
                    <a:pt x="181" y="484"/>
                  </a:cubicBezTo>
                  <a:cubicBezTo>
                    <a:pt x="298" y="484"/>
                    <a:pt x="350" y="417"/>
                    <a:pt x="350" y="417"/>
                  </a:cubicBezTo>
                  <a:cubicBezTo>
                    <a:pt x="350" y="484"/>
                    <a:pt x="350" y="484"/>
                    <a:pt x="350" y="484"/>
                  </a:cubicBezTo>
                  <a:cubicBezTo>
                    <a:pt x="442" y="484"/>
                    <a:pt x="442" y="484"/>
                    <a:pt x="442" y="484"/>
                  </a:cubicBezTo>
                  <a:cubicBezTo>
                    <a:pt x="442" y="142"/>
                    <a:pt x="442" y="142"/>
                    <a:pt x="442" y="142"/>
                  </a:cubicBezTo>
                  <a:cubicBezTo>
                    <a:pt x="437" y="32"/>
                    <a:pt x="311" y="0"/>
                    <a:pt x="220" y="0"/>
                  </a:cubicBezTo>
                  <a:close/>
                  <a:moveTo>
                    <a:pt x="350" y="295"/>
                  </a:moveTo>
                  <a:cubicBezTo>
                    <a:pt x="350" y="366"/>
                    <a:pt x="258" y="407"/>
                    <a:pt x="198" y="407"/>
                  </a:cubicBezTo>
                  <a:cubicBezTo>
                    <a:pt x="153" y="407"/>
                    <a:pt x="95" y="392"/>
                    <a:pt x="95" y="338"/>
                  </a:cubicBezTo>
                  <a:cubicBezTo>
                    <a:pt x="95" y="284"/>
                    <a:pt x="126" y="269"/>
                    <a:pt x="173" y="269"/>
                  </a:cubicBezTo>
                  <a:cubicBezTo>
                    <a:pt x="350" y="269"/>
                    <a:pt x="350" y="269"/>
                    <a:pt x="350" y="269"/>
                  </a:cubicBezTo>
                  <a:lnTo>
                    <a:pt x="350" y="2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CCE5207A-3E84-4DC4-A07C-47027DA0FF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25850" y="0"/>
              <a:ext cx="1914525" cy="965200"/>
            </a:xfrm>
            <a:custGeom>
              <a:avLst/>
              <a:gdLst>
                <a:gd name="T0" fmla="*/ 1260 w 1260"/>
                <a:gd name="T1" fmla="*/ 183 h 636"/>
                <a:gd name="T2" fmla="*/ 632 w 1260"/>
                <a:gd name="T3" fmla="*/ 0 h 636"/>
                <a:gd name="T4" fmla="*/ 0 w 1260"/>
                <a:gd name="T5" fmla="*/ 174 h 636"/>
                <a:gd name="T6" fmla="*/ 630 w 1260"/>
                <a:gd name="T7" fmla="*/ 635 h 636"/>
                <a:gd name="T8" fmla="*/ 1260 w 1260"/>
                <a:gd name="T9" fmla="*/ 183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0" h="636">
                  <a:moveTo>
                    <a:pt x="1260" y="183"/>
                  </a:moveTo>
                  <a:cubicBezTo>
                    <a:pt x="1088" y="73"/>
                    <a:pt x="862" y="0"/>
                    <a:pt x="632" y="0"/>
                  </a:cubicBezTo>
                  <a:cubicBezTo>
                    <a:pt x="418" y="0"/>
                    <a:pt x="197" y="52"/>
                    <a:pt x="0" y="174"/>
                  </a:cubicBezTo>
                  <a:cubicBezTo>
                    <a:pt x="0" y="174"/>
                    <a:pt x="269" y="634"/>
                    <a:pt x="630" y="635"/>
                  </a:cubicBezTo>
                  <a:cubicBezTo>
                    <a:pt x="992" y="636"/>
                    <a:pt x="1260" y="183"/>
                    <a:pt x="1260" y="1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77B6E331-2620-41C0-B97C-1B12164FD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2563" y="436563"/>
              <a:ext cx="1201738" cy="1819275"/>
            </a:xfrm>
            <a:custGeom>
              <a:avLst/>
              <a:gdLst>
                <a:gd name="T0" fmla="*/ 438 w 791"/>
                <a:gd name="T1" fmla="*/ 0 h 1198"/>
                <a:gd name="T2" fmla="*/ 75 w 791"/>
                <a:gd name="T3" fmla="*/ 545 h 1198"/>
                <a:gd name="T4" fmla="*/ 52 w 791"/>
                <a:gd name="T5" fmla="*/ 1198 h 1198"/>
                <a:gd name="T6" fmla="*/ 679 w 791"/>
                <a:gd name="T7" fmla="*/ 742 h 1198"/>
                <a:gd name="T8" fmla="*/ 438 w 791"/>
                <a:gd name="T9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1" h="1198">
                  <a:moveTo>
                    <a:pt x="438" y="0"/>
                  </a:moveTo>
                  <a:cubicBezTo>
                    <a:pt x="273" y="139"/>
                    <a:pt x="147" y="326"/>
                    <a:pt x="75" y="545"/>
                  </a:cubicBezTo>
                  <a:cubicBezTo>
                    <a:pt x="4" y="764"/>
                    <a:pt x="0" y="981"/>
                    <a:pt x="52" y="1198"/>
                  </a:cubicBezTo>
                  <a:cubicBezTo>
                    <a:pt x="52" y="1198"/>
                    <a:pt x="566" y="1086"/>
                    <a:pt x="679" y="742"/>
                  </a:cubicBezTo>
                  <a:cubicBezTo>
                    <a:pt x="791" y="399"/>
                    <a:pt x="43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DA1FDC7C-42C8-4041-B97D-F2CA92B557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2900" y="2185988"/>
              <a:ext cx="1622425" cy="1447800"/>
            </a:xfrm>
            <a:custGeom>
              <a:avLst/>
              <a:gdLst>
                <a:gd name="T0" fmla="*/ 0 w 1067"/>
                <a:gd name="T1" fmla="*/ 211 h 954"/>
                <a:gd name="T2" fmla="*/ 401 w 1067"/>
                <a:gd name="T3" fmla="*/ 726 h 954"/>
                <a:gd name="T4" fmla="*/ 1016 w 1067"/>
                <a:gd name="T5" fmla="*/ 954 h 954"/>
                <a:gd name="T6" fmla="*/ 775 w 1067"/>
                <a:gd name="T7" fmla="*/ 213 h 954"/>
                <a:gd name="T8" fmla="*/ 0 w 1067"/>
                <a:gd name="T9" fmla="*/ 211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7" h="954">
                  <a:moveTo>
                    <a:pt x="0" y="211"/>
                  </a:moveTo>
                  <a:cubicBezTo>
                    <a:pt x="84" y="414"/>
                    <a:pt x="218" y="590"/>
                    <a:pt x="401" y="726"/>
                  </a:cubicBezTo>
                  <a:cubicBezTo>
                    <a:pt x="586" y="863"/>
                    <a:pt x="810" y="941"/>
                    <a:pt x="1016" y="954"/>
                  </a:cubicBezTo>
                  <a:cubicBezTo>
                    <a:pt x="1016" y="954"/>
                    <a:pt x="1067" y="426"/>
                    <a:pt x="775" y="213"/>
                  </a:cubicBezTo>
                  <a:cubicBezTo>
                    <a:pt x="483" y="0"/>
                    <a:pt x="0" y="211"/>
                    <a:pt x="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B7F7052C-55C2-4219-9B97-3B0041EC6A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35500" y="2182813"/>
              <a:ext cx="1627188" cy="1450975"/>
            </a:xfrm>
            <a:custGeom>
              <a:avLst/>
              <a:gdLst>
                <a:gd name="T0" fmla="*/ 58 w 1071"/>
                <a:gd name="T1" fmla="*/ 956 h 956"/>
                <a:gd name="T2" fmla="*/ 669 w 1071"/>
                <a:gd name="T3" fmla="*/ 725 h 956"/>
                <a:gd name="T4" fmla="*/ 1071 w 1071"/>
                <a:gd name="T5" fmla="*/ 207 h 956"/>
                <a:gd name="T6" fmla="*/ 291 w 1071"/>
                <a:gd name="T7" fmla="*/ 215 h 956"/>
                <a:gd name="T8" fmla="*/ 58 w 1071"/>
                <a:gd name="T9" fmla="*/ 956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1" h="956">
                  <a:moveTo>
                    <a:pt x="58" y="956"/>
                  </a:moveTo>
                  <a:cubicBezTo>
                    <a:pt x="289" y="933"/>
                    <a:pt x="482" y="860"/>
                    <a:pt x="669" y="725"/>
                  </a:cubicBezTo>
                  <a:cubicBezTo>
                    <a:pt x="850" y="594"/>
                    <a:pt x="987" y="409"/>
                    <a:pt x="1071" y="207"/>
                  </a:cubicBezTo>
                  <a:cubicBezTo>
                    <a:pt x="1071" y="207"/>
                    <a:pt x="581" y="0"/>
                    <a:pt x="291" y="215"/>
                  </a:cubicBezTo>
                  <a:cubicBezTo>
                    <a:pt x="0" y="431"/>
                    <a:pt x="58" y="956"/>
                    <a:pt x="58" y="9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CD66E80E-6FF0-460D-B6F3-3BFD497631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19700" y="439738"/>
              <a:ext cx="1195388" cy="1819275"/>
            </a:xfrm>
            <a:custGeom>
              <a:avLst/>
              <a:gdLst>
                <a:gd name="T0" fmla="*/ 737 w 787"/>
                <a:gd name="T1" fmla="*/ 1198 h 1198"/>
                <a:gd name="T2" fmla="*/ 715 w 787"/>
                <a:gd name="T3" fmla="*/ 544 h 1198"/>
                <a:gd name="T4" fmla="*/ 355 w 787"/>
                <a:gd name="T5" fmla="*/ 0 h 1198"/>
                <a:gd name="T6" fmla="*/ 111 w 787"/>
                <a:gd name="T7" fmla="*/ 739 h 1198"/>
                <a:gd name="T8" fmla="*/ 737 w 787"/>
                <a:gd name="T9" fmla="*/ 1198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1198">
                  <a:moveTo>
                    <a:pt x="737" y="1198"/>
                  </a:moveTo>
                  <a:cubicBezTo>
                    <a:pt x="787" y="991"/>
                    <a:pt x="786" y="764"/>
                    <a:pt x="715" y="544"/>
                  </a:cubicBezTo>
                  <a:cubicBezTo>
                    <a:pt x="645" y="325"/>
                    <a:pt x="518" y="144"/>
                    <a:pt x="355" y="0"/>
                  </a:cubicBezTo>
                  <a:cubicBezTo>
                    <a:pt x="355" y="0"/>
                    <a:pt x="0" y="395"/>
                    <a:pt x="111" y="739"/>
                  </a:cubicBezTo>
                  <a:cubicBezTo>
                    <a:pt x="222" y="1083"/>
                    <a:pt x="737" y="1198"/>
                    <a:pt x="737" y="1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4A9D647-00F2-4C4B-BEB2-D75043DB8D0E}"/>
              </a:ext>
            </a:extLst>
          </p:cNvPr>
          <p:cNvGrpSpPr/>
          <p:nvPr userDrawn="1"/>
        </p:nvGrpSpPr>
        <p:grpSpPr>
          <a:xfrm>
            <a:off x="5251603" y="1275110"/>
            <a:ext cx="2546197" cy="2504410"/>
            <a:chOff x="2019290" y="61899"/>
            <a:chExt cx="5102087" cy="5018353"/>
          </a:xfrm>
          <a:solidFill>
            <a:srgbClr val="FF9940"/>
          </a:solidFill>
        </p:grpSpPr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0A3EC673-E299-4D73-87EC-841B629A6F7B}"/>
                </a:ext>
              </a:extLst>
            </p:cNvPr>
            <p:cNvSpPr/>
            <p:nvPr/>
          </p:nvSpPr>
          <p:spPr>
            <a:xfrm>
              <a:off x="3946207" y="61899"/>
              <a:ext cx="1278731" cy="636387"/>
            </a:xfrm>
            <a:custGeom>
              <a:avLst/>
              <a:gdLst>
                <a:gd name="connsiteX0" fmla="*/ 636651 w 1278731"/>
                <a:gd name="connsiteY0" fmla="*/ 636378 h 636387"/>
                <a:gd name="connsiteX1" fmla="*/ 1278731 w 1278731"/>
                <a:gd name="connsiteY1" fmla="*/ 184226 h 636387"/>
                <a:gd name="connsiteX2" fmla="*/ 637127 w 1278731"/>
                <a:gd name="connsiteY2" fmla="*/ 13 h 636387"/>
                <a:gd name="connsiteX3" fmla="*/ 0 w 1278731"/>
                <a:gd name="connsiteY3" fmla="*/ 174987 h 636387"/>
                <a:gd name="connsiteX4" fmla="*/ 636651 w 1278731"/>
                <a:gd name="connsiteY4" fmla="*/ 636378 h 636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731" h="636387">
                  <a:moveTo>
                    <a:pt x="636651" y="636378"/>
                  </a:moveTo>
                  <a:cubicBezTo>
                    <a:pt x="994505" y="638759"/>
                    <a:pt x="1259015" y="216516"/>
                    <a:pt x="1278731" y="184226"/>
                  </a:cubicBezTo>
                  <a:cubicBezTo>
                    <a:pt x="1092422" y="68402"/>
                    <a:pt x="872681" y="1060"/>
                    <a:pt x="637127" y="13"/>
                  </a:cubicBezTo>
                  <a:cubicBezTo>
                    <a:pt x="404146" y="-1035"/>
                    <a:pt x="186023" y="63068"/>
                    <a:pt x="0" y="174987"/>
                  </a:cubicBezTo>
                  <a:cubicBezTo>
                    <a:pt x="15145" y="200609"/>
                    <a:pt x="275558" y="633997"/>
                    <a:pt x="636651" y="6363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CF3A35DC-7A8C-4C7B-88C4-1FD4E5E65E5A}"/>
                </a:ext>
              </a:extLst>
            </p:cNvPr>
            <p:cNvSpPr/>
            <p:nvPr/>
          </p:nvSpPr>
          <p:spPr>
            <a:xfrm>
              <a:off x="2019290" y="1219294"/>
              <a:ext cx="690590" cy="1213103"/>
            </a:xfrm>
            <a:custGeom>
              <a:avLst/>
              <a:gdLst>
                <a:gd name="connsiteX0" fmla="*/ 666569 w 690590"/>
                <a:gd name="connsiteY0" fmla="*/ 750189 h 1213103"/>
                <a:gd name="connsiteX1" fmla="*/ 435207 w 690590"/>
                <a:gd name="connsiteY1" fmla="*/ 0 h 1213103"/>
                <a:gd name="connsiteX2" fmla="*/ 10 w 690590"/>
                <a:gd name="connsiteY2" fmla="*/ 932021 h 1213103"/>
                <a:gd name="connsiteX3" fmla="*/ 31157 w 690590"/>
                <a:gd name="connsiteY3" fmla="*/ 1213104 h 1213103"/>
                <a:gd name="connsiteX4" fmla="*/ 666569 w 690590"/>
                <a:gd name="connsiteY4" fmla="*/ 750189 h 1213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0590" h="1213103">
                  <a:moveTo>
                    <a:pt x="666569" y="750189"/>
                  </a:moveTo>
                  <a:cubicBezTo>
                    <a:pt x="779060" y="411575"/>
                    <a:pt x="461401" y="30575"/>
                    <a:pt x="435207" y="0"/>
                  </a:cubicBezTo>
                  <a:cubicBezTo>
                    <a:pt x="170412" y="223933"/>
                    <a:pt x="1629" y="558070"/>
                    <a:pt x="10" y="932021"/>
                  </a:cubicBezTo>
                  <a:cubicBezTo>
                    <a:pt x="-371" y="1028700"/>
                    <a:pt x="10392" y="1122712"/>
                    <a:pt x="31157" y="1213104"/>
                  </a:cubicBezTo>
                  <a:cubicBezTo>
                    <a:pt x="60970" y="1206532"/>
                    <a:pt x="552841" y="1092613"/>
                    <a:pt x="666569" y="750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5D2C7748-445A-4908-A98D-8C1800ABBEA7}"/>
                </a:ext>
              </a:extLst>
            </p:cNvPr>
            <p:cNvSpPr/>
            <p:nvPr/>
          </p:nvSpPr>
          <p:spPr>
            <a:xfrm>
              <a:off x="2496692" y="4219701"/>
              <a:ext cx="1029858" cy="848932"/>
            </a:xfrm>
            <a:custGeom>
              <a:avLst/>
              <a:gdLst>
                <a:gd name="connsiteX0" fmla="*/ 782003 w 1029858"/>
                <a:gd name="connsiteY0" fmla="*/ 100934 h 848932"/>
                <a:gd name="connsiteX1" fmla="*/ 0 w 1029858"/>
                <a:gd name="connsiteY1" fmla="*/ 87980 h 848932"/>
                <a:gd name="connsiteX2" fmla="*/ 1025843 w 1029858"/>
                <a:gd name="connsiteY2" fmla="*/ 848932 h 848932"/>
                <a:gd name="connsiteX3" fmla="*/ 782003 w 1029858"/>
                <a:gd name="connsiteY3" fmla="*/ 100934 h 848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9858" h="848932">
                  <a:moveTo>
                    <a:pt x="782003" y="100934"/>
                  </a:moveTo>
                  <a:cubicBezTo>
                    <a:pt x="500824" y="-106140"/>
                    <a:pt x="53912" y="65977"/>
                    <a:pt x="0" y="87980"/>
                  </a:cubicBezTo>
                  <a:cubicBezTo>
                    <a:pt x="168783" y="504127"/>
                    <a:pt x="559403" y="806927"/>
                    <a:pt x="1025843" y="848932"/>
                  </a:cubicBezTo>
                  <a:cubicBezTo>
                    <a:pt x="1028033" y="826358"/>
                    <a:pt x="1074896" y="316770"/>
                    <a:pt x="782003" y="1009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D5AF26B3-A801-478A-995F-0DB30CC90980}"/>
                </a:ext>
              </a:extLst>
            </p:cNvPr>
            <p:cNvSpPr/>
            <p:nvPr/>
          </p:nvSpPr>
          <p:spPr>
            <a:xfrm>
              <a:off x="5578922" y="4238632"/>
              <a:ext cx="1038571" cy="841620"/>
            </a:xfrm>
            <a:custGeom>
              <a:avLst/>
              <a:gdLst>
                <a:gd name="connsiteX0" fmla="*/ 256474 w 1038571"/>
                <a:gd name="connsiteY0" fmla="*/ 96385 h 841620"/>
                <a:gd name="connsiteX1" fmla="*/ 2918 w 1038571"/>
                <a:gd name="connsiteY1" fmla="*/ 841621 h 841620"/>
                <a:gd name="connsiteX2" fmla="*/ 1038572 w 1038571"/>
                <a:gd name="connsiteY2" fmla="*/ 93623 h 841620"/>
                <a:gd name="connsiteX3" fmla="*/ 256474 w 1038571"/>
                <a:gd name="connsiteY3" fmla="*/ 96385 h 841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571" h="841620">
                  <a:moveTo>
                    <a:pt x="256474" y="96385"/>
                  </a:moveTo>
                  <a:cubicBezTo>
                    <a:pt x="-42040" y="310221"/>
                    <a:pt x="1680" y="828095"/>
                    <a:pt x="2918" y="841621"/>
                  </a:cubicBezTo>
                  <a:cubicBezTo>
                    <a:pt x="470215" y="805521"/>
                    <a:pt x="864550" y="507484"/>
                    <a:pt x="1038572" y="93623"/>
                  </a:cubicBezTo>
                  <a:cubicBezTo>
                    <a:pt x="984660" y="70953"/>
                    <a:pt x="540224" y="-106879"/>
                    <a:pt x="256474" y="96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D7071253-7A44-447C-B7DF-70C0E1AD248E}"/>
                </a:ext>
              </a:extLst>
            </p:cNvPr>
            <p:cNvSpPr/>
            <p:nvPr/>
          </p:nvSpPr>
          <p:spPr>
            <a:xfrm>
              <a:off x="6435072" y="1236916"/>
              <a:ext cx="686305" cy="1214342"/>
            </a:xfrm>
            <a:custGeom>
              <a:avLst/>
              <a:gdLst>
                <a:gd name="connsiteX0" fmla="*/ 22020 w 686305"/>
                <a:gd name="connsiteY0" fmla="*/ 742855 h 1214342"/>
                <a:gd name="connsiteX1" fmla="*/ 652766 w 686305"/>
                <a:gd name="connsiteY1" fmla="*/ 1214342 h 1214342"/>
                <a:gd name="connsiteX2" fmla="*/ 655338 w 686305"/>
                <a:gd name="connsiteY2" fmla="*/ 1205008 h 1214342"/>
                <a:gd name="connsiteX3" fmla="*/ 686294 w 686305"/>
                <a:gd name="connsiteY3" fmla="*/ 935355 h 1214342"/>
                <a:gd name="connsiteX4" fmla="*/ 259574 w 686305"/>
                <a:gd name="connsiteY4" fmla="*/ 0 h 1214342"/>
                <a:gd name="connsiteX5" fmla="*/ 22020 w 686305"/>
                <a:gd name="connsiteY5" fmla="*/ 742855 h 121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6305" h="1214342">
                  <a:moveTo>
                    <a:pt x="22020" y="742855"/>
                  </a:moveTo>
                  <a:cubicBezTo>
                    <a:pt x="134701" y="1097471"/>
                    <a:pt x="652766" y="1214342"/>
                    <a:pt x="652766" y="1214342"/>
                  </a:cubicBezTo>
                  <a:cubicBezTo>
                    <a:pt x="653718" y="1211199"/>
                    <a:pt x="654480" y="1208056"/>
                    <a:pt x="655338" y="1205008"/>
                  </a:cubicBezTo>
                  <a:cubicBezTo>
                    <a:pt x="675149" y="1118235"/>
                    <a:pt x="685913" y="1028033"/>
                    <a:pt x="686294" y="935355"/>
                  </a:cubicBezTo>
                  <a:cubicBezTo>
                    <a:pt x="687913" y="561594"/>
                    <a:pt x="522178" y="226219"/>
                    <a:pt x="259574" y="0"/>
                  </a:cubicBezTo>
                  <a:cubicBezTo>
                    <a:pt x="215378" y="51530"/>
                    <a:pt x="-82278" y="414242"/>
                    <a:pt x="22020" y="742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23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noFill/>
          </a:ln>
        </p:spPr>
        <p:txBody>
          <a:bodyPr lIns="0" bIns="360000" anchor="ctr" anchorCtr="0"/>
          <a:lstStyle>
            <a:lvl1pPr marL="396000" indent="-396000">
              <a:buFont typeface="+mj-lt"/>
              <a:buNone/>
              <a:defRPr sz="325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1. Titre de partie</a:t>
            </a:r>
            <a:endParaRPr lang="fr-FR" dirty="0"/>
          </a:p>
        </p:txBody>
      </p:sp>
      <p:sp>
        <p:nvSpPr>
          <p:cNvPr id="38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9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5904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Intitulé de la direction/service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0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1277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 dirty="0" smtClean="0"/>
              <a:t>XX/XX/2021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 smtClean="0"/>
              <a:t>Intitulé de l’entité/service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288000" y="108000"/>
            <a:ext cx="540000" cy="540000"/>
          </a:xfrm>
          <a:prstGeom prst="rect">
            <a:avLst/>
          </a:prstGeom>
        </p:spPr>
      </p:pic>
      <p:grpSp>
        <p:nvGrpSpPr>
          <p:cNvPr id="35" name="Groupe 34">
            <a:extLst>
              <a:ext uri="{FF2B5EF4-FFF2-40B4-BE49-F238E27FC236}">
                <a16:creationId xmlns:a16="http://schemas.microsoft.com/office/drawing/2014/main" id="{97FB6D56-9108-455D-843B-AD0106163427}"/>
              </a:ext>
            </a:extLst>
          </p:cNvPr>
          <p:cNvGrpSpPr/>
          <p:nvPr userDrawn="1"/>
        </p:nvGrpSpPr>
        <p:grpSpPr>
          <a:xfrm>
            <a:off x="1034831" y="251832"/>
            <a:ext cx="332008" cy="231884"/>
            <a:chOff x="2790825" y="1328737"/>
            <a:chExt cx="3560269" cy="2486595"/>
          </a:xfrm>
        </p:grpSpPr>
        <p:grpSp>
          <p:nvGrpSpPr>
            <p:cNvPr id="36" name="Graphique 10">
              <a:extLst>
                <a:ext uri="{FF2B5EF4-FFF2-40B4-BE49-F238E27FC236}">
                  <a16:creationId xmlns:a16="http://schemas.microsoft.com/office/drawing/2014/main" id="{60BB5501-597E-42BF-BFE8-53043AF49898}"/>
                </a:ext>
              </a:extLst>
            </p:cNvPr>
            <p:cNvGrpSpPr/>
            <p:nvPr/>
          </p:nvGrpSpPr>
          <p:grpSpPr>
            <a:xfrm>
              <a:off x="2790825" y="3100577"/>
              <a:ext cx="3560269" cy="714755"/>
              <a:chOff x="2790825" y="3100577"/>
              <a:chExt cx="3560269" cy="714755"/>
            </a:xfrm>
            <a:solidFill>
              <a:srgbClr val="000000"/>
            </a:solidFill>
          </p:grpSpPr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BF5CD27A-B433-4984-8EC1-1F95EA7BFDCF}"/>
                  </a:ext>
                </a:extLst>
              </p:cNvPr>
              <p:cNvSpPr/>
              <p:nvPr/>
            </p:nvSpPr>
            <p:spPr>
              <a:xfrm>
                <a:off x="3591020" y="3114103"/>
                <a:ext cx="635507" cy="696182"/>
              </a:xfrm>
              <a:custGeom>
                <a:avLst/>
                <a:gdLst>
                  <a:gd name="connsiteX0" fmla="*/ 377095 w 635507"/>
                  <a:gd name="connsiteY0" fmla="*/ 0 h 696182"/>
                  <a:gd name="connsiteX1" fmla="*/ 134969 w 635507"/>
                  <a:gd name="connsiteY1" fmla="*/ 96869 h 696182"/>
                  <a:gd name="connsiteX2" fmla="*/ 134969 w 635507"/>
                  <a:gd name="connsiteY2" fmla="*/ 0 h 696182"/>
                  <a:gd name="connsiteX3" fmla="*/ 0 w 635507"/>
                  <a:gd name="connsiteY3" fmla="*/ 0 h 696182"/>
                  <a:gd name="connsiteX4" fmla="*/ 0 w 635507"/>
                  <a:gd name="connsiteY4" fmla="*/ 696182 h 696182"/>
                  <a:gd name="connsiteX5" fmla="*/ 134969 w 635507"/>
                  <a:gd name="connsiteY5" fmla="*/ 696182 h 696182"/>
                  <a:gd name="connsiteX6" fmla="*/ 134969 w 635507"/>
                  <a:gd name="connsiteY6" fmla="*/ 272891 h 696182"/>
                  <a:gd name="connsiteX7" fmla="*/ 352711 w 635507"/>
                  <a:gd name="connsiteY7" fmla="*/ 111252 h 696182"/>
                  <a:gd name="connsiteX8" fmla="*/ 500062 w 635507"/>
                  <a:gd name="connsiteY8" fmla="*/ 234601 h 696182"/>
                  <a:gd name="connsiteX9" fmla="*/ 500539 w 635507"/>
                  <a:gd name="connsiteY9" fmla="*/ 234601 h 696182"/>
                  <a:gd name="connsiteX10" fmla="*/ 500539 w 635507"/>
                  <a:gd name="connsiteY10" fmla="*/ 696182 h 696182"/>
                  <a:gd name="connsiteX11" fmla="*/ 635508 w 635507"/>
                  <a:gd name="connsiteY11" fmla="*/ 696182 h 696182"/>
                  <a:gd name="connsiteX12" fmla="*/ 635508 w 635507"/>
                  <a:gd name="connsiteY12" fmla="*/ 234601 h 696182"/>
                  <a:gd name="connsiteX13" fmla="*/ 377095 w 635507"/>
                  <a:gd name="connsiteY13" fmla="*/ 0 h 696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35507" h="696182">
                    <a:moveTo>
                      <a:pt x="377095" y="0"/>
                    </a:moveTo>
                    <a:cubicBezTo>
                      <a:pt x="210312" y="0"/>
                      <a:pt x="136398" y="95059"/>
                      <a:pt x="134969" y="96869"/>
                    </a:cubicBezTo>
                    <a:lnTo>
                      <a:pt x="134969" y="0"/>
                    </a:lnTo>
                    <a:lnTo>
                      <a:pt x="0" y="0"/>
                    </a:lnTo>
                    <a:lnTo>
                      <a:pt x="0" y="696182"/>
                    </a:lnTo>
                    <a:lnTo>
                      <a:pt x="134969" y="696182"/>
                    </a:lnTo>
                    <a:lnTo>
                      <a:pt x="134969" y="272891"/>
                    </a:lnTo>
                    <a:cubicBezTo>
                      <a:pt x="137827" y="170593"/>
                      <a:pt x="266509" y="111252"/>
                      <a:pt x="352711" y="111252"/>
                    </a:cubicBezTo>
                    <a:cubicBezTo>
                      <a:pt x="417100" y="111252"/>
                      <a:pt x="500062" y="155353"/>
                      <a:pt x="500062" y="234601"/>
                    </a:cubicBezTo>
                    <a:lnTo>
                      <a:pt x="500539" y="234601"/>
                    </a:lnTo>
                    <a:lnTo>
                      <a:pt x="500539" y="696182"/>
                    </a:lnTo>
                    <a:lnTo>
                      <a:pt x="635508" y="696182"/>
                    </a:lnTo>
                    <a:lnTo>
                      <a:pt x="635508" y="234601"/>
                    </a:lnTo>
                    <a:cubicBezTo>
                      <a:pt x="635508" y="78010"/>
                      <a:pt x="519398" y="0"/>
                      <a:pt x="3770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E7E7EA80-70BE-4F2B-A724-7F2CC47F5BF0}"/>
                  </a:ext>
                </a:extLst>
              </p:cNvPr>
              <p:cNvSpPr/>
              <p:nvPr/>
            </p:nvSpPr>
            <p:spPr>
              <a:xfrm>
                <a:off x="5785660" y="3103911"/>
                <a:ext cx="565434" cy="709803"/>
              </a:xfrm>
              <a:custGeom>
                <a:avLst/>
                <a:gdLst>
                  <a:gd name="connsiteX0" fmla="*/ 350535 w 565434"/>
                  <a:gd name="connsiteY0" fmla="*/ 293465 h 709803"/>
                  <a:gd name="connsiteX1" fmla="*/ 350535 w 565434"/>
                  <a:gd name="connsiteY1" fmla="*/ 293275 h 709803"/>
                  <a:gd name="connsiteX2" fmla="*/ 229187 w 565434"/>
                  <a:gd name="connsiteY2" fmla="*/ 293275 h 709803"/>
                  <a:gd name="connsiteX3" fmla="*/ 128508 w 565434"/>
                  <a:gd name="connsiteY3" fmla="*/ 204788 h 709803"/>
                  <a:gd name="connsiteX4" fmla="*/ 273954 w 565434"/>
                  <a:gd name="connsiteY4" fmla="*/ 118015 h 709803"/>
                  <a:gd name="connsiteX5" fmla="*/ 484743 w 565434"/>
                  <a:gd name="connsiteY5" fmla="*/ 156210 h 709803"/>
                  <a:gd name="connsiteX6" fmla="*/ 531034 w 565434"/>
                  <a:gd name="connsiteY6" fmla="*/ 47435 h 709803"/>
                  <a:gd name="connsiteX7" fmla="*/ 287480 w 565434"/>
                  <a:gd name="connsiteY7" fmla="*/ 0 h 709803"/>
                  <a:gd name="connsiteX8" fmla="*/ 301 w 565434"/>
                  <a:gd name="connsiteY8" fmla="*/ 206502 h 709803"/>
                  <a:gd name="connsiteX9" fmla="*/ 214899 w 565434"/>
                  <a:gd name="connsiteY9" fmla="*/ 416338 h 709803"/>
                  <a:gd name="connsiteX10" fmla="*/ 214899 w 565434"/>
                  <a:gd name="connsiteY10" fmla="*/ 416528 h 709803"/>
                  <a:gd name="connsiteX11" fmla="*/ 336248 w 565434"/>
                  <a:gd name="connsiteY11" fmla="*/ 416528 h 709803"/>
                  <a:gd name="connsiteX12" fmla="*/ 436927 w 565434"/>
                  <a:gd name="connsiteY12" fmla="*/ 505016 h 709803"/>
                  <a:gd name="connsiteX13" fmla="*/ 291480 w 565434"/>
                  <a:gd name="connsiteY13" fmla="*/ 591788 h 709803"/>
                  <a:gd name="connsiteX14" fmla="*/ 57642 w 565434"/>
                  <a:gd name="connsiteY14" fmla="*/ 543306 h 709803"/>
                  <a:gd name="connsiteX15" fmla="*/ 11731 w 565434"/>
                  <a:gd name="connsiteY15" fmla="*/ 651510 h 709803"/>
                  <a:gd name="connsiteX16" fmla="*/ 277955 w 565434"/>
                  <a:gd name="connsiteY16" fmla="*/ 709803 h 709803"/>
                  <a:gd name="connsiteX17" fmla="*/ 565134 w 565434"/>
                  <a:gd name="connsiteY17" fmla="*/ 503301 h 709803"/>
                  <a:gd name="connsiteX18" fmla="*/ 350535 w 565434"/>
                  <a:gd name="connsiteY18" fmla="*/ 293465 h 709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65434" h="709803">
                    <a:moveTo>
                      <a:pt x="350535" y="293465"/>
                    </a:moveTo>
                    <a:lnTo>
                      <a:pt x="350535" y="293275"/>
                    </a:lnTo>
                    <a:lnTo>
                      <a:pt x="229187" y="293275"/>
                    </a:lnTo>
                    <a:cubicBezTo>
                      <a:pt x="161750" y="293275"/>
                      <a:pt x="125841" y="267271"/>
                      <a:pt x="128508" y="204788"/>
                    </a:cubicBezTo>
                    <a:cubicBezTo>
                      <a:pt x="131365" y="138875"/>
                      <a:pt x="203184" y="118015"/>
                      <a:pt x="273954" y="118015"/>
                    </a:cubicBezTo>
                    <a:cubicBezTo>
                      <a:pt x="374824" y="118015"/>
                      <a:pt x="449405" y="142018"/>
                      <a:pt x="484743" y="156210"/>
                    </a:cubicBezTo>
                    <a:lnTo>
                      <a:pt x="531034" y="47435"/>
                    </a:lnTo>
                    <a:cubicBezTo>
                      <a:pt x="492267" y="30575"/>
                      <a:pt x="405590" y="0"/>
                      <a:pt x="287480" y="0"/>
                    </a:cubicBezTo>
                    <a:cubicBezTo>
                      <a:pt x="169465" y="0"/>
                      <a:pt x="7254" y="46768"/>
                      <a:pt x="301" y="206502"/>
                    </a:cubicBezTo>
                    <a:cubicBezTo>
                      <a:pt x="-6462" y="362045"/>
                      <a:pt x="101742" y="413861"/>
                      <a:pt x="214899" y="416338"/>
                    </a:cubicBezTo>
                    <a:lnTo>
                      <a:pt x="214899" y="416528"/>
                    </a:lnTo>
                    <a:lnTo>
                      <a:pt x="336248" y="416528"/>
                    </a:lnTo>
                    <a:cubicBezTo>
                      <a:pt x="403685" y="416528"/>
                      <a:pt x="439594" y="442532"/>
                      <a:pt x="436927" y="505016"/>
                    </a:cubicBezTo>
                    <a:cubicBezTo>
                      <a:pt x="434070" y="570929"/>
                      <a:pt x="362251" y="591788"/>
                      <a:pt x="291480" y="591788"/>
                    </a:cubicBezTo>
                    <a:cubicBezTo>
                      <a:pt x="148129" y="591788"/>
                      <a:pt x="57642" y="543306"/>
                      <a:pt x="57642" y="543306"/>
                    </a:cubicBezTo>
                    <a:lnTo>
                      <a:pt x="11731" y="651510"/>
                    </a:lnTo>
                    <a:cubicBezTo>
                      <a:pt x="11731" y="651510"/>
                      <a:pt x="114792" y="709803"/>
                      <a:pt x="277955" y="709803"/>
                    </a:cubicBezTo>
                    <a:cubicBezTo>
                      <a:pt x="395970" y="709803"/>
                      <a:pt x="558180" y="663035"/>
                      <a:pt x="565134" y="503301"/>
                    </a:cubicBezTo>
                    <a:cubicBezTo>
                      <a:pt x="571896" y="347758"/>
                      <a:pt x="463692" y="295942"/>
                      <a:pt x="350535" y="29346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E8DEBD40-6C8F-4109-8339-BED95CFEE56D}"/>
                  </a:ext>
                </a:extLst>
              </p:cNvPr>
              <p:cNvSpPr/>
              <p:nvPr/>
            </p:nvSpPr>
            <p:spPr>
              <a:xfrm>
                <a:off x="5010150" y="3100577"/>
                <a:ext cx="672655" cy="714755"/>
              </a:xfrm>
              <a:custGeom>
                <a:avLst/>
                <a:gdLst>
                  <a:gd name="connsiteX0" fmla="*/ 342233 w 672655"/>
                  <a:gd name="connsiteY0" fmla="*/ 0 h 714755"/>
                  <a:gd name="connsiteX1" fmla="*/ 0 w 672655"/>
                  <a:gd name="connsiteY1" fmla="*/ 364141 h 714755"/>
                  <a:gd name="connsiteX2" fmla="*/ 373475 w 672655"/>
                  <a:gd name="connsiteY2" fmla="*/ 714756 h 714755"/>
                  <a:gd name="connsiteX3" fmla="*/ 638842 w 672655"/>
                  <a:gd name="connsiteY3" fmla="*/ 656463 h 714755"/>
                  <a:gd name="connsiteX4" fmla="*/ 589121 w 672655"/>
                  <a:gd name="connsiteY4" fmla="*/ 552640 h 714755"/>
                  <a:gd name="connsiteX5" fmla="*/ 369284 w 672655"/>
                  <a:gd name="connsiteY5" fmla="*/ 595789 h 714755"/>
                  <a:gd name="connsiteX6" fmla="*/ 139922 w 672655"/>
                  <a:gd name="connsiteY6" fmla="*/ 416242 h 714755"/>
                  <a:gd name="connsiteX7" fmla="*/ 536067 w 672655"/>
                  <a:gd name="connsiteY7" fmla="*/ 416242 h 714755"/>
                  <a:gd name="connsiteX8" fmla="*/ 672655 w 672655"/>
                  <a:gd name="connsiteY8" fmla="*/ 416242 h 714755"/>
                  <a:gd name="connsiteX9" fmla="*/ 672655 w 672655"/>
                  <a:gd name="connsiteY9" fmla="*/ 355568 h 714755"/>
                  <a:gd name="connsiteX10" fmla="*/ 342233 w 672655"/>
                  <a:gd name="connsiteY10" fmla="*/ 0 h 714755"/>
                  <a:gd name="connsiteX11" fmla="*/ 141637 w 672655"/>
                  <a:gd name="connsiteY11" fmla="*/ 305181 h 714755"/>
                  <a:gd name="connsiteX12" fmla="*/ 347281 w 672655"/>
                  <a:gd name="connsiteY12" fmla="*/ 114681 h 714755"/>
                  <a:gd name="connsiteX13" fmla="*/ 534353 w 672655"/>
                  <a:gd name="connsiteY13" fmla="*/ 305181 h 714755"/>
                  <a:gd name="connsiteX14" fmla="*/ 141637 w 672655"/>
                  <a:gd name="connsiteY14" fmla="*/ 305181 h 714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72655" h="714755">
                    <a:moveTo>
                      <a:pt x="342233" y="0"/>
                    </a:moveTo>
                    <a:cubicBezTo>
                      <a:pt x="146685" y="0"/>
                      <a:pt x="0" y="112967"/>
                      <a:pt x="0" y="364141"/>
                    </a:cubicBezTo>
                    <a:cubicBezTo>
                      <a:pt x="0" y="615315"/>
                      <a:pt x="184975" y="714756"/>
                      <a:pt x="373475" y="714756"/>
                    </a:cubicBezTo>
                    <a:cubicBezTo>
                      <a:pt x="547497" y="714756"/>
                      <a:pt x="638842" y="656463"/>
                      <a:pt x="638842" y="656463"/>
                    </a:cubicBezTo>
                    <a:lnTo>
                      <a:pt x="589121" y="552640"/>
                    </a:lnTo>
                    <a:cubicBezTo>
                      <a:pt x="589121" y="552640"/>
                      <a:pt x="521684" y="595789"/>
                      <a:pt x="369284" y="595789"/>
                    </a:cubicBezTo>
                    <a:cubicBezTo>
                      <a:pt x="266129" y="595789"/>
                      <a:pt x="155067" y="564642"/>
                      <a:pt x="139922" y="416242"/>
                    </a:cubicBezTo>
                    <a:lnTo>
                      <a:pt x="536067" y="416242"/>
                    </a:lnTo>
                    <a:lnTo>
                      <a:pt x="672655" y="416242"/>
                    </a:lnTo>
                    <a:lnTo>
                      <a:pt x="672655" y="355568"/>
                    </a:lnTo>
                    <a:cubicBezTo>
                      <a:pt x="672560" y="126492"/>
                      <a:pt x="566356" y="0"/>
                      <a:pt x="342233" y="0"/>
                    </a:cubicBezTo>
                    <a:close/>
                    <a:moveTo>
                      <a:pt x="141637" y="305181"/>
                    </a:moveTo>
                    <a:cubicBezTo>
                      <a:pt x="156782" y="158496"/>
                      <a:pt x="232601" y="114681"/>
                      <a:pt x="347281" y="114681"/>
                    </a:cubicBezTo>
                    <a:cubicBezTo>
                      <a:pt x="470345" y="114681"/>
                      <a:pt x="525971" y="173736"/>
                      <a:pt x="534353" y="305181"/>
                    </a:cubicBezTo>
                    <a:lnTo>
                      <a:pt x="141637" y="30518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3DA2535F-CD40-4CAE-BA18-F55460A0D1AA}"/>
                  </a:ext>
                </a:extLst>
              </p:cNvPr>
              <p:cNvSpPr/>
              <p:nvPr/>
            </p:nvSpPr>
            <p:spPr>
              <a:xfrm>
                <a:off x="4350433" y="3103911"/>
                <a:ext cx="565434" cy="709803"/>
              </a:xfrm>
              <a:custGeom>
                <a:avLst/>
                <a:gdLst>
                  <a:gd name="connsiteX0" fmla="*/ 350535 w 565434"/>
                  <a:gd name="connsiteY0" fmla="*/ 293465 h 709803"/>
                  <a:gd name="connsiteX1" fmla="*/ 350535 w 565434"/>
                  <a:gd name="connsiteY1" fmla="*/ 293275 h 709803"/>
                  <a:gd name="connsiteX2" fmla="*/ 229187 w 565434"/>
                  <a:gd name="connsiteY2" fmla="*/ 293275 h 709803"/>
                  <a:gd name="connsiteX3" fmla="*/ 128508 w 565434"/>
                  <a:gd name="connsiteY3" fmla="*/ 204788 h 709803"/>
                  <a:gd name="connsiteX4" fmla="*/ 273954 w 565434"/>
                  <a:gd name="connsiteY4" fmla="*/ 118015 h 709803"/>
                  <a:gd name="connsiteX5" fmla="*/ 484743 w 565434"/>
                  <a:gd name="connsiteY5" fmla="*/ 156210 h 709803"/>
                  <a:gd name="connsiteX6" fmla="*/ 531034 w 565434"/>
                  <a:gd name="connsiteY6" fmla="*/ 47435 h 709803"/>
                  <a:gd name="connsiteX7" fmla="*/ 287480 w 565434"/>
                  <a:gd name="connsiteY7" fmla="*/ 0 h 709803"/>
                  <a:gd name="connsiteX8" fmla="*/ 301 w 565434"/>
                  <a:gd name="connsiteY8" fmla="*/ 206502 h 709803"/>
                  <a:gd name="connsiteX9" fmla="*/ 214899 w 565434"/>
                  <a:gd name="connsiteY9" fmla="*/ 416338 h 709803"/>
                  <a:gd name="connsiteX10" fmla="*/ 214899 w 565434"/>
                  <a:gd name="connsiteY10" fmla="*/ 416528 h 709803"/>
                  <a:gd name="connsiteX11" fmla="*/ 336248 w 565434"/>
                  <a:gd name="connsiteY11" fmla="*/ 416528 h 709803"/>
                  <a:gd name="connsiteX12" fmla="*/ 436927 w 565434"/>
                  <a:gd name="connsiteY12" fmla="*/ 505016 h 709803"/>
                  <a:gd name="connsiteX13" fmla="*/ 291480 w 565434"/>
                  <a:gd name="connsiteY13" fmla="*/ 591788 h 709803"/>
                  <a:gd name="connsiteX14" fmla="*/ 57642 w 565434"/>
                  <a:gd name="connsiteY14" fmla="*/ 543306 h 709803"/>
                  <a:gd name="connsiteX15" fmla="*/ 11731 w 565434"/>
                  <a:gd name="connsiteY15" fmla="*/ 651510 h 709803"/>
                  <a:gd name="connsiteX16" fmla="*/ 277955 w 565434"/>
                  <a:gd name="connsiteY16" fmla="*/ 709803 h 709803"/>
                  <a:gd name="connsiteX17" fmla="*/ 565134 w 565434"/>
                  <a:gd name="connsiteY17" fmla="*/ 503301 h 709803"/>
                  <a:gd name="connsiteX18" fmla="*/ 350535 w 565434"/>
                  <a:gd name="connsiteY18" fmla="*/ 293465 h 709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65434" h="709803">
                    <a:moveTo>
                      <a:pt x="350535" y="293465"/>
                    </a:moveTo>
                    <a:lnTo>
                      <a:pt x="350535" y="293275"/>
                    </a:lnTo>
                    <a:lnTo>
                      <a:pt x="229187" y="293275"/>
                    </a:lnTo>
                    <a:cubicBezTo>
                      <a:pt x="161750" y="293275"/>
                      <a:pt x="125841" y="267271"/>
                      <a:pt x="128508" y="204788"/>
                    </a:cubicBezTo>
                    <a:cubicBezTo>
                      <a:pt x="131365" y="138875"/>
                      <a:pt x="203184" y="118015"/>
                      <a:pt x="273954" y="118015"/>
                    </a:cubicBezTo>
                    <a:cubicBezTo>
                      <a:pt x="374824" y="118015"/>
                      <a:pt x="449405" y="142018"/>
                      <a:pt x="484743" y="156210"/>
                    </a:cubicBezTo>
                    <a:lnTo>
                      <a:pt x="531034" y="47435"/>
                    </a:lnTo>
                    <a:cubicBezTo>
                      <a:pt x="492267" y="30575"/>
                      <a:pt x="405590" y="0"/>
                      <a:pt x="287480" y="0"/>
                    </a:cubicBezTo>
                    <a:cubicBezTo>
                      <a:pt x="169465" y="0"/>
                      <a:pt x="7254" y="46768"/>
                      <a:pt x="301" y="206502"/>
                    </a:cubicBezTo>
                    <a:cubicBezTo>
                      <a:pt x="-6462" y="362045"/>
                      <a:pt x="101742" y="413861"/>
                      <a:pt x="214899" y="416338"/>
                    </a:cubicBezTo>
                    <a:lnTo>
                      <a:pt x="214899" y="416528"/>
                    </a:lnTo>
                    <a:lnTo>
                      <a:pt x="336248" y="416528"/>
                    </a:lnTo>
                    <a:cubicBezTo>
                      <a:pt x="403685" y="416528"/>
                      <a:pt x="439594" y="442532"/>
                      <a:pt x="436927" y="505016"/>
                    </a:cubicBezTo>
                    <a:cubicBezTo>
                      <a:pt x="434070" y="570929"/>
                      <a:pt x="362251" y="591788"/>
                      <a:pt x="291480" y="591788"/>
                    </a:cubicBezTo>
                    <a:cubicBezTo>
                      <a:pt x="148129" y="591788"/>
                      <a:pt x="57642" y="543306"/>
                      <a:pt x="57642" y="543306"/>
                    </a:cubicBezTo>
                    <a:lnTo>
                      <a:pt x="11731" y="651510"/>
                    </a:lnTo>
                    <a:cubicBezTo>
                      <a:pt x="11731" y="651510"/>
                      <a:pt x="114792" y="709803"/>
                      <a:pt x="277955" y="709803"/>
                    </a:cubicBezTo>
                    <a:cubicBezTo>
                      <a:pt x="395970" y="709803"/>
                      <a:pt x="558180" y="663035"/>
                      <a:pt x="565134" y="503301"/>
                    </a:cubicBezTo>
                    <a:cubicBezTo>
                      <a:pt x="571896" y="347758"/>
                      <a:pt x="463692" y="295942"/>
                      <a:pt x="350535" y="29346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6" name="Forme libre : forme 45">
                <a:extLst>
                  <a:ext uri="{FF2B5EF4-FFF2-40B4-BE49-F238E27FC236}">
                    <a16:creationId xmlns:a16="http://schemas.microsoft.com/office/drawing/2014/main" id="{69E02266-8F1B-4A90-A698-28CADA74948D}"/>
                  </a:ext>
                </a:extLst>
              </p:cNvPr>
              <p:cNvSpPr/>
              <p:nvPr/>
            </p:nvSpPr>
            <p:spPr>
              <a:xfrm>
                <a:off x="2790825" y="3105435"/>
                <a:ext cx="645699" cy="706278"/>
              </a:xfrm>
              <a:custGeom>
                <a:avLst/>
                <a:gdLst>
                  <a:gd name="connsiteX0" fmla="*/ 320993 w 645699"/>
                  <a:gd name="connsiteY0" fmla="*/ 0 h 706278"/>
                  <a:gd name="connsiteX1" fmla="*/ 56388 w 645699"/>
                  <a:gd name="connsiteY1" fmla="*/ 43434 h 706278"/>
                  <a:gd name="connsiteX2" fmla="*/ 109728 w 645699"/>
                  <a:gd name="connsiteY2" fmla="*/ 152209 h 706278"/>
                  <a:gd name="connsiteX3" fmla="*/ 336233 w 645699"/>
                  <a:gd name="connsiteY3" fmla="*/ 118015 h 706278"/>
                  <a:gd name="connsiteX4" fmla="*/ 510731 w 645699"/>
                  <a:gd name="connsiteY4" fmla="*/ 244697 h 706278"/>
                  <a:gd name="connsiteX5" fmla="*/ 510731 w 645699"/>
                  <a:gd name="connsiteY5" fmla="*/ 286512 h 706278"/>
                  <a:gd name="connsiteX6" fmla="*/ 244412 w 645699"/>
                  <a:gd name="connsiteY6" fmla="*/ 286512 h 706278"/>
                  <a:gd name="connsiteX7" fmla="*/ 0 w 645699"/>
                  <a:gd name="connsiteY7" fmla="*/ 495586 h 706278"/>
                  <a:gd name="connsiteX8" fmla="*/ 263652 w 645699"/>
                  <a:gd name="connsiteY8" fmla="*/ 706279 h 706278"/>
                  <a:gd name="connsiteX9" fmla="*/ 510826 w 645699"/>
                  <a:gd name="connsiteY9" fmla="*/ 609219 h 706278"/>
                  <a:gd name="connsiteX10" fmla="*/ 510826 w 645699"/>
                  <a:gd name="connsiteY10" fmla="*/ 706279 h 706278"/>
                  <a:gd name="connsiteX11" fmla="*/ 645700 w 645699"/>
                  <a:gd name="connsiteY11" fmla="*/ 706279 h 706278"/>
                  <a:gd name="connsiteX12" fmla="*/ 645700 w 645699"/>
                  <a:gd name="connsiteY12" fmla="*/ 206502 h 706278"/>
                  <a:gd name="connsiteX13" fmla="*/ 320993 w 645699"/>
                  <a:gd name="connsiteY13" fmla="*/ 0 h 706278"/>
                  <a:gd name="connsiteX14" fmla="*/ 510731 w 645699"/>
                  <a:gd name="connsiteY14" fmla="*/ 429959 h 706278"/>
                  <a:gd name="connsiteX15" fmla="*/ 288417 w 645699"/>
                  <a:gd name="connsiteY15" fmla="*/ 595027 h 706278"/>
                  <a:gd name="connsiteX16" fmla="*/ 138113 w 645699"/>
                  <a:gd name="connsiteY16" fmla="*/ 493871 h 706278"/>
                  <a:gd name="connsiteX17" fmla="*/ 252794 w 645699"/>
                  <a:gd name="connsiteY17" fmla="*/ 392716 h 706278"/>
                  <a:gd name="connsiteX18" fmla="*/ 510731 w 645699"/>
                  <a:gd name="connsiteY18" fmla="*/ 392716 h 706278"/>
                  <a:gd name="connsiteX19" fmla="*/ 510731 w 645699"/>
                  <a:gd name="connsiteY19" fmla="*/ 429959 h 706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45699" h="706278">
                    <a:moveTo>
                      <a:pt x="320993" y="0"/>
                    </a:moveTo>
                    <a:cubicBezTo>
                      <a:pt x="197358" y="0"/>
                      <a:pt x="104299" y="26194"/>
                      <a:pt x="56388" y="43434"/>
                    </a:cubicBezTo>
                    <a:lnTo>
                      <a:pt x="109728" y="152209"/>
                    </a:lnTo>
                    <a:cubicBezTo>
                      <a:pt x="153353" y="137922"/>
                      <a:pt x="232505" y="118015"/>
                      <a:pt x="336233" y="118015"/>
                    </a:cubicBezTo>
                    <a:cubicBezTo>
                      <a:pt x="416243" y="118015"/>
                      <a:pt x="510731" y="139827"/>
                      <a:pt x="510731" y="244697"/>
                    </a:cubicBezTo>
                    <a:cubicBezTo>
                      <a:pt x="510731" y="244697"/>
                      <a:pt x="510540" y="282988"/>
                      <a:pt x="510731" y="286512"/>
                    </a:cubicBezTo>
                    <a:lnTo>
                      <a:pt x="244412" y="286512"/>
                    </a:lnTo>
                    <a:cubicBezTo>
                      <a:pt x="109538" y="286512"/>
                      <a:pt x="0" y="333756"/>
                      <a:pt x="0" y="495586"/>
                    </a:cubicBezTo>
                    <a:cubicBezTo>
                      <a:pt x="0" y="640271"/>
                      <a:pt x="118491" y="706279"/>
                      <a:pt x="263652" y="706279"/>
                    </a:cubicBezTo>
                    <a:cubicBezTo>
                      <a:pt x="435483" y="706279"/>
                      <a:pt x="510826" y="609219"/>
                      <a:pt x="510826" y="609219"/>
                    </a:cubicBezTo>
                    <a:lnTo>
                      <a:pt x="510826" y="706279"/>
                    </a:lnTo>
                    <a:lnTo>
                      <a:pt x="645700" y="706279"/>
                    </a:lnTo>
                    <a:lnTo>
                      <a:pt x="645700" y="206502"/>
                    </a:lnTo>
                    <a:cubicBezTo>
                      <a:pt x="637794" y="46768"/>
                      <a:pt x="454343" y="0"/>
                      <a:pt x="320993" y="0"/>
                    </a:cubicBezTo>
                    <a:close/>
                    <a:moveTo>
                      <a:pt x="510731" y="429959"/>
                    </a:moveTo>
                    <a:cubicBezTo>
                      <a:pt x="510731" y="534353"/>
                      <a:pt x="377381" y="595027"/>
                      <a:pt x="288417" y="595027"/>
                    </a:cubicBezTo>
                    <a:cubicBezTo>
                      <a:pt x="222694" y="595027"/>
                      <a:pt x="138113" y="573119"/>
                      <a:pt x="138113" y="493871"/>
                    </a:cubicBezTo>
                    <a:cubicBezTo>
                      <a:pt x="138113" y="414623"/>
                      <a:pt x="183642" y="392716"/>
                      <a:pt x="252794" y="392716"/>
                    </a:cubicBezTo>
                    <a:lnTo>
                      <a:pt x="510731" y="392716"/>
                    </a:lnTo>
                    <a:lnTo>
                      <a:pt x="510731" y="429959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</p:grp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A738C3FE-A936-41A1-867B-767D3A6E347A}"/>
                </a:ext>
              </a:extLst>
            </p:cNvPr>
            <p:cNvSpPr/>
            <p:nvPr/>
          </p:nvSpPr>
          <p:spPr>
            <a:xfrm>
              <a:off x="4207383" y="1328737"/>
              <a:ext cx="728853" cy="367189"/>
            </a:xfrm>
            <a:custGeom>
              <a:avLst/>
              <a:gdLst>
                <a:gd name="connsiteX0" fmla="*/ 728853 w 728853"/>
                <a:gd name="connsiteY0" fmla="*/ 105918 h 367189"/>
                <a:gd name="connsiteX1" fmla="*/ 365665 w 728853"/>
                <a:gd name="connsiteY1" fmla="*/ 0 h 367189"/>
                <a:gd name="connsiteX2" fmla="*/ 0 w 728853"/>
                <a:gd name="connsiteY2" fmla="*/ 100870 h 367189"/>
                <a:gd name="connsiteX3" fmla="*/ 364808 w 728853"/>
                <a:gd name="connsiteY3" fmla="*/ 367189 h 367189"/>
                <a:gd name="connsiteX4" fmla="*/ 728853 w 728853"/>
                <a:gd name="connsiteY4" fmla="*/ 105918 h 367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8853" h="367189">
                  <a:moveTo>
                    <a:pt x="728853" y="105918"/>
                  </a:moveTo>
                  <a:cubicBezTo>
                    <a:pt x="629603" y="42196"/>
                    <a:pt x="498920" y="0"/>
                    <a:pt x="365665" y="0"/>
                  </a:cubicBezTo>
                  <a:cubicBezTo>
                    <a:pt x="241840" y="0"/>
                    <a:pt x="114300" y="30194"/>
                    <a:pt x="0" y="100870"/>
                  </a:cubicBezTo>
                  <a:cubicBezTo>
                    <a:pt x="0" y="100870"/>
                    <a:pt x="155638" y="366713"/>
                    <a:pt x="364808" y="367189"/>
                  </a:cubicBezTo>
                  <a:cubicBezTo>
                    <a:pt x="573976" y="367665"/>
                    <a:pt x="728853" y="105918"/>
                    <a:pt x="728853" y="105918"/>
                  </a:cubicBezTo>
                  <a:close/>
                </a:path>
              </a:pathLst>
            </a:custGeom>
            <a:solidFill>
              <a:srgbClr val="FFE8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E254BFE5-654D-4BDC-B0B1-49020C300DE4}"/>
                </a:ext>
              </a:extLst>
            </p:cNvPr>
            <p:cNvSpPr/>
            <p:nvPr/>
          </p:nvSpPr>
          <p:spPr>
            <a:xfrm>
              <a:off x="3873735" y="1494853"/>
              <a:ext cx="395710" cy="692658"/>
            </a:xfrm>
            <a:custGeom>
              <a:avLst/>
              <a:gdLst>
                <a:gd name="connsiteX0" fmla="*/ 243637 w 395710"/>
                <a:gd name="connsiteY0" fmla="*/ 0 h 692658"/>
                <a:gd name="connsiteX1" fmla="*/ 33896 w 395710"/>
                <a:gd name="connsiteY1" fmla="*/ 314897 h 692658"/>
                <a:gd name="connsiteX2" fmla="*/ 20466 w 395710"/>
                <a:gd name="connsiteY2" fmla="*/ 692658 h 692658"/>
                <a:gd name="connsiteX3" fmla="*/ 382892 w 395710"/>
                <a:gd name="connsiteY3" fmla="*/ 429197 h 692658"/>
                <a:gd name="connsiteX4" fmla="*/ 243637 w 395710"/>
                <a:gd name="connsiteY4" fmla="*/ 0 h 69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710" h="692658">
                  <a:moveTo>
                    <a:pt x="243637" y="0"/>
                  </a:moveTo>
                  <a:cubicBezTo>
                    <a:pt x="148387" y="80105"/>
                    <a:pt x="75425" y="188309"/>
                    <a:pt x="33896" y="314897"/>
                  </a:cubicBezTo>
                  <a:cubicBezTo>
                    <a:pt x="-7538" y="441579"/>
                    <a:pt x="-9728" y="567214"/>
                    <a:pt x="20466" y="692658"/>
                  </a:cubicBezTo>
                  <a:cubicBezTo>
                    <a:pt x="20466" y="692658"/>
                    <a:pt x="317741" y="627983"/>
                    <a:pt x="382892" y="429197"/>
                  </a:cubicBezTo>
                  <a:cubicBezTo>
                    <a:pt x="448043" y="230410"/>
                    <a:pt x="243637" y="0"/>
                    <a:pt x="243637" y="0"/>
                  </a:cubicBezTo>
                  <a:close/>
                </a:path>
              </a:pathLst>
            </a:custGeom>
            <a:solidFill>
              <a:srgbClr val="FF99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B25BDDA7-9C7A-47A4-B961-20EAE2E611E7}"/>
                </a:ext>
              </a:extLst>
            </p:cNvPr>
            <p:cNvSpPr/>
            <p:nvPr/>
          </p:nvSpPr>
          <p:spPr>
            <a:xfrm>
              <a:off x="3925157" y="2229418"/>
              <a:ext cx="589896" cy="483872"/>
            </a:xfrm>
            <a:custGeom>
              <a:avLst/>
              <a:gdLst>
                <a:gd name="connsiteX0" fmla="*/ 0 w 589896"/>
                <a:gd name="connsiteY0" fmla="*/ 53723 h 483872"/>
                <a:gd name="connsiteX1" fmla="*/ 232220 w 589896"/>
                <a:gd name="connsiteY1" fmla="*/ 351665 h 483872"/>
                <a:gd name="connsiteX2" fmla="*/ 587883 w 589896"/>
                <a:gd name="connsiteY2" fmla="*/ 483872 h 483872"/>
                <a:gd name="connsiteX3" fmla="*/ 448723 w 589896"/>
                <a:gd name="connsiteY3" fmla="*/ 55152 h 483872"/>
                <a:gd name="connsiteX4" fmla="*/ 0 w 589896"/>
                <a:gd name="connsiteY4" fmla="*/ 53723 h 483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9896" h="483872">
                  <a:moveTo>
                    <a:pt x="0" y="53723"/>
                  </a:moveTo>
                  <a:cubicBezTo>
                    <a:pt x="48673" y="171357"/>
                    <a:pt x="126206" y="272894"/>
                    <a:pt x="232220" y="351665"/>
                  </a:cubicBezTo>
                  <a:cubicBezTo>
                    <a:pt x="339185" y="431104"/>
                    <a:pt x="468630" y="476062"/>
                    <a:pt x="587883" y="483872"/>
                  </a:cubicBezTo>
                  <a:cubicBezTo>
                    <a:pt x="587883" y="483872"/>
                    <a:pt x="617601" y="178406"/>
                    <a:pt x="448723" y="55152"/>
                  </a:cubicBezTo>
                  <a:cubicBezTo>
                    <a:pt x="279845" y="-68101"/>
                    <a:pt x="0" y="53723"/>
                    <a:pt x="0" y="53723"/>
                  </a:cubicBezTo>
                  <a:close/>
                </a:path>
              </a:pathLst>
            </a:custGeom>
            <a:solidFill>
              <a:srgbClr val="E100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BD1BE0F2-7F54-454B-A07D-5B3F34C7356C}"/>
                </a:ext>
              </a:extLst>
            </p:cNvPr>
            <p:cNvSpPr/>
            <p:nvPr/>
          </p:nvSpPr>
          <p:spPr>
            <a:xfrm>
              <a:off x="4623295" y="2227816"/>
              <a:ext cx="588403" cy="485188"/>
            </a:xfrm>
            <a:custGeom>
              <a:avLst/>
              <a:gdLst>
                <a:gd name="connsiteX0" fmla="*/ 2712 w 588403"/>
                <a:gd name="connsiteY0" fmla="*/ 485189 h 485188"/>
                <a:gd name="connsiteX1" fmla="*/ 356089 w 588403"/>
                <a:gd name="connsiteY1" fmla="*/ 351553 h 485188"/>
                <a:gd name="connsiteX2" fmla="*/ 588404 w 588403"/>
                <a:gd name="connsiteY2" fmla="*/ 51706 h 485188"/>
                <a:gd name="connsiteX3" fmla="*/ 137204 w 588403"/>
                <a:gd name="connsiteY3" fmla="*/ 56754 h 485188"/>
                <a:gd name="connsiteX4" fmla="*/ 2712 w 588403"/>
                <a:gd name="connsiteY4" fmla="*/ 485189 h 48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8403" h="485188">
                  <a:moveTo>
                    <a:pt x="2712" y="485189"/>
                  </a:moveTo>
                  <a:cubicBezTo>
                    <a:pt x="136347" y="471854"/>
                    <a:pt x="248171" y="429658"/>
                    <a:pt x="356089" y="351553"/>
                  </a:cubicBezTo>
                  <a:cubicBezTo>
                    <a:pt x="460578" y="275924"/>
                    <a:pt x="540017" y="168959"/>
                    <a:pt x="588404" y="51706"/>
                  </a:cubicBezTo>
                  <a:cubicBezTo>
                    <a:pt x="588404" y="51706"/>
                    <a:pt x="305130" y="-67928"/>
                    <a:pt x="137204" y="56754"/>
                  </a:cubicBezTo>
                  <a:cubicBezTo>
                    <a:pt x="-30721" y="181436"/>
                    <a:pt x="2712" y="485189"/>
                    <a:pt x="2712" y="485189"/>
                  </a:cubicBezTo>
                  <a:close/>
                </a:path>
              </a:pathLst>
            </a:custGeom>
            <a:solidFill>
              <a:srgbClr val="5770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6C7A8395-33C5-442E-BBDB-F5774F2F0B19}"/>
                </a:ext>
              </a:extLst>
            </p:cNvPr>
            <p:cNvSpPr/>
            <p:nvPr/>
          </p:nvSpPr>
          <p:spPr>
            <a:xfrm>
              <a:off x="4866345" y="1496186"/>
              <a:ext cx="394709" cy="692848"/>
            </a:xfrm>
            <a:custGeom>
              <a:avLst/>
              <a:gdLst>
                <a:gd name="connsiteX0" fmla="*/ 374500 w 394709"/>
                <a:gd name="connsiteY0" fmla="*/ 692849 h 692848"/>
                <a:gd name="connsiteX1" fmla="*/ 361927 w 394709"/>
                <a:gd name="connsiteY1" fmla="*/ 314611 h 692848"/>
                <a:gd name="connsiteX2" fmla="*/ 153139 w 394709"/>
                <a:gd name="connsiteY2" fmla="*/ 0 h 692848"/>
                <a:gd name="connsiteX3" fmla="*/ 12455 w 394709"/>
                <a:gd name="connsiteY3" fmla="*/ 427292 h 692848"/>
                <a:gd name="connsiteX4" fmla="*/ 374500 w 394709"/>
                <a:gd name="connsiteY4" fmla="*/ 692849 h 692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4709" h="692848">
                  <a:moveTo>
                    <a:pt x="374500" y="692849"/>
                  </a:moveTo>
                  <a:cubicBezTo>
                    <a:pt x="403646" y="572834"/>
                    <a:pt x="402789" y="441484"/>
                    <a:pt x="361927" y="314611"/>
                  </a:cubicBezTo>
                  <a:cubicBezTo>
                    <a:pt x="321065" y="187738"/>
                    <a:pt x="247817" y="82963"/>
                    <a:pt x="153139" y="0"/>
                  </a:cubicBezTo>
                  <a:cubicBezTo>
                    <a:pt x="153139" y="0"/>
                    <a:pt x="-51744" y="228219"/>
                    <a:pt x="12455" y="427292"/>
                  </a:cubicBezTo>
                  <a:cubicBezTo>
                    <a:pt x="76653" y="626269"/>
                    <a:pt x="374500" y="692849"/>
                    <a:pt x="374500" y="692849"/>
                  </a:cubicBezTo>
                  <a:close/>
                </a:path>
              </a:pathLst>
            </a:custGeom>
            <a:solidFill>
              <a:srgbClr val="00AC8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5" r:id="rId4"/>
    <p:sldLayoutId id="2147483826" r:id="rId5"/>
    <p:sldLayoutId id="2147483821" r:id="rId6"/>
    <p:sldLayoutId id="2147483824" r:id="rId7"/>
    <p:sldLayoutId id="2147483825" r:id="rId8"/>
    <p:sldLayoutId id="2147483827" r:id="rId9"/>
    <p:sldLayoutId id="2147483822" r:id="rId10"/>
    <p:sldLayoutId id="2147483831" r:id="rId11"/>
    <p:sldLayoutId id="2147483823" r:id="rId12"/>
    <p:sldLayoutId id="2147483832" r:id="rId13"/>
    <p:sldLayoutId id="2147483833" r:id="rId14"/>
    <p:sldLayoutId id="2147483814" r:id="rId15"/>
    <p:sldLayoutId id="2147483809" r:id="rId16"/>
    <p:sldLayoutId id="2147483816" r:id="rId17"/>
    <p:sldLayoutId id="2147483819" r:id="rId18"/>
    <p:sldLayoutId id="2147483829" r:id="rId19"/>
    <p:sldLayoutId id="2147483830" r:id="rId20"/>
    <p:sldLayoutId id="2147483820" r:id="rId21"/>
    <p:sldLayoutId id="2147483817" r:id="rId22"/>
    <p:sldLayoutId id="2147483834" r:id="rId2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9.emf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4.png"/><Relationship Id="rId11" Type="http://schemas.openxmlformats.org/officeDocument/2006/relationships/image" Target="../media/image28.emf"/><Relationship Id="rId5" Type="http://schemas.openxmlformats.org/officeDocument/2006/relationships/image" Target="../media/image23.png"/><Relationship Id="rId10" Type="http://schemas.openxmlformats.org/officeDocument/2006/relationships/image" Target="../media/image27.emf"/><Relationship Id="rId4" Type="http://schemas.openxmlformats.org/officeDocument/2006/relationships/hyperlink" Target="https://doi.org/10.2807/1560-7917.ES.2023.28.2.2200123" TargetMode="External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emf"/><Relationship Id="rId5" Type="http://schemas.openxmlformats.org/officeDocument/2006/relationships/image" Target="../media/image29.jpeg"/><Relationship Id="rId4" Type="http://schemas.openxmlformats.org/officeDocument/2006/relationships/hyperlink" Target="https://www.ecdc.europa.eu/sites/default/files/documents/ROA-Salmonella-Virchow-ST16-march-2023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3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1.wdp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tophe.cordevant@anses.fr" TargetMode="External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hyperlink" Target="mailto:marianne.chemaly@anses.fr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2.emf"/><Relationship Id="rId5" Type="http://schemas.openxmlformats.org/officeDocument/2006/relationships/image" Target="../media/image21.png"/><Relationship Id="rId4" Type="http://schemas.openxmlformats.org/officeDocument/2006/relationships/hyperlink" Target="https://doi.org/10.2807/1560-7917.ES.2023.28.2.220012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202" y="1"/>
            <a:ext cx="938310" cy="514349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-108520" y="4783500"/>
            <a:ext cx="1350488" cy="360000"/>
          </a:xfrm>
        </p:spPr>
        <p:txBody>
          <a:bodyPr/>
          <a:lstStyle/>
          <a:p>
            <a:pPr algn="r"/>
            <a:r>
              <a:rPr lang="fr-FR" sz="800" cap="all" dirty="0" err="1"/>
              <a:t>October</a:t>
            </a:r>
            <a:r>
              <a:rPr lang="fr-FR" sz="800" cap="all" dirty="0"/>
              <a:t> </a:t>
            </a:r>
            <a:r>
              <a:rPr lang="fr-FR" sz="800" cap="all" dirty="0" smtClean="0"/>
              <a:t>25</a:t>
            </a:r>
            <a:r>
              <a:rPr lang="fr-FR" sz="800" cap="all" dirty="0"/>
              <a:t>, </a:t>
            </a:r>
            <a:r>
              <a:rPr lang="fr-FR" sz="800" cap="all" dirty="0" smtClean="0"/>
              <a:t>2023</a:t>
            </a:r>
            <a:endParaRPr lang="fr-FR" sz="800" cap="all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10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270000" y="2139702"/>
            <a:ext cx="7686376" cy="20772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The use of WGS in France for the monitoring of </a:t>
            </a:r>
            <a:r>
              <a:rPr lang="en-US" dirty="0" smtClean="0">
                <a:solidFill>
                  <a:srgbClr val="002060"/>
                </a:solidFill>
              </a:rPr>
              <a:t>major foodborne </a:t>
            </a:r>
            <a:r>
              <a:rPr lang="en-US" dirty="0">
                <a:solidFill>
                  <a:srgbClr val="002060"/>
                </a:solidFill>
              </a:rPr>
              <a:t>pathogens</a:t>
            </a:r>
          </a:p>
          <a:p>
            <a:endParaRPr lang="fr-FR" sz="1200" b="0" dirty="0" smtClean="0"/>
          </a:p>
          <a:p>
            <a:r>
              <a:rPr lang="fr-FR" sz="1200" b="0" dirty="0" smtClean="0"/>
              <a:t>C</a:t>
            </a:r>
            <a:r>
              <a:rPr lang="fr-FR" sz="1200" b="0" dirty="0"/>
              <a:t>. Cordevant </a:t>
            </a:r>
          </a:p>
          <a:p>
            <a:pPr lvl="1"/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2023 </a:t>
            </a:r>
            <a:r>
              <a:rPr lang="fr-FR" dirty="0" err="1" smtClean="0"/>
              <a:t>GenomeTrakr</a:t>
            </a:r>
            <a:r>
              <a:rPr lang="fr-FR" dirty="0" smtClean="0"/>
              <a:t> Meeting </a:t>
            </a:r>
          </a:p>
          <a:p>
            <a:pPr lvl="1"/>
            <a:r>
              <a:rPr lang="en-US" sz="1400" dirty="0" smtClean="0"/>
              <a:t>College </a:t>
            </a:r>
            <a:r>
              <a:rPr lang="en-US" sz="1400" dirty="0"/>
              <a:t>Park, MD</a:t>
            </a:r>
          </a:p>
          <a:p>
            <a:pPr lvl="1"/>
            <a:endParaRPr lang="fr-FR" i="1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5012" y="483518"/>
            <a:ext cx="1617308" cy="68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202" y="1"/>
            <a:ext cx="938310" cy="514349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9" name="ZoneTexte 18"/>
          <p:cNvSpPr txBox="1"/>
          <p:nvPr/>
        </p:nvSpPr>
        <p:spPr>
          <a:xfrm>
            <a:off x="179512" y="4866714"/>
            <a:ext cx="80626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defRPr/>
            </a:pPr>
            <a:r>
              <a:rPr lang="fr-FR" sz="800" dirty="0" err="1" smtClean="0">
                <a:solidFill>
                  <a:srgbClr val="002060"/>
                </a:solidFill>
                <a:hlinkClick r:id="rId4"/>
              </a:rPr>
              <a:t>Eurosurveillance</a:t>
            </a:r>
            <a:r>
              <a:rPr lang="fr-FR" sz="800" dirty="0" smtClean="0">
                <a:solidFill>
                  <a:srgbClr val="002060"/>
                </a:solidFill>
                <a:hlinkClick r:id="rId4"/>
              </a:rPr>
              <a:t> </a:t>
            </a:r>
            <a:r>
              <a:rPr lang="fr-FR" sz="800" dirty="0" err="1" smtClean="0">
                <a:solidFill>
                  <a:srgbClr val="002060"/>
                </a:solidFill>
                <a:hlinkClick r:id="rId4"/>
              </a:rPr>
              <a:t>January</a:t>
            </a:r>
            <a:r>
              <a:rPr lang="fr-FR" sz="800" dirty="0" smtClean="0">
                <a:solidFill>
                  <a:srgbClr val="002060"/>
                </a:solidFill>
                <a:hlinkClick r:id="rId4"/>
              </a:rPr>
              <a:t> 2023  https</a:t>
            </a:r>
            <a:r>
              <a:rPr lang="fr-FR" sz="800" dirty="0">
                <a:solidFill>
                  <a:srgbClr val="002060"/>
                </a:solidFill>
                <a:hlinkClick r:id="rId4"/>
              </a:rPr>
              <a:t>://</a:t>
            </a:r>
            <a:r>
              <a:rPr lang="fr-FR" sz="800" dirty="0" smtClean="0">
                <a:solidFill>
                  <a:srgbClr val="002060"/>
                </a:solidFill>
                <a:hlinkClick r:id="rId4"/>
              </a:rPr>
              <a:t>doi.org/10.2807/1560-7917.ES.2023.28.2.2200123</a:t>
            </a:r>
            <a:r>
              <a:rPr lang="fr-FR" sz="800" dirty="0" smtClean="0">
                <a:solidFill>
                  <a:srgbClr val="002060"/>
                </a:solidFill>
              </a:rPr>
              <a:t> </a:t>
            </a:r>
            <a:endParaRPr lang="fr-FR" sz="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9" name="Groupe 28"/>
          <p:cNvGrpSpPr/>
          <p:nvPr/>
        </p:nvGrpSpPr>
        <p:grpSpPr>
          <a:xfrm>
            <a:off x="5868144" y="915567"/>
            <a:ext cx="3096344" cy="1656183"/>
            <a:chOff x="3013666" y="3707382"/>
            <a:chExt cx="5275249" cy="2629205"/>
          </a:xfrm>
        </p:grpSpPr>
        <p:pic>
          <p:nvPicPr>
            <p:cNvPr id="32" name="Image 3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0561907">
              <a:off x="5159262" y="3707382"/>
              <a:ext cx="1905558" cy="2409228"/>
            </a:xfrm>
            <a:prstGeom prst="rect">
              <a:avLst/>
            </a:prstGeom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30" name="Image 2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13666" y="4244933"/>
              <a:ext cx="2795418" cy="193277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1" name="Image 3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535976">
              <a:off x="4239728" y="4174933"/>
              <a:ext cx="1800895" cy="207277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4" name="Image 3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683181">
              <a:off x="6244453" y="3777132"/>
              <a:ext cx="2044462" cy="25594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</p:pic>
      </p:grpSp>
      <p:pic>
        <p:nvPicPr>
          <p:cNvPr id="35" name="Image 34"/>
          <p:cNvPicPr>
            <a:picLocks noChangeAspect="1"/>
          </p:cNvPicPr>
          <p:nvPr/>
        </p:nvPicPr>
        <p:blipFill rotWithShape="1">
          <a:blip r:embed="rId9"/>
          <a:srcRect b="26375"/>
          <a:stretch/>
        </p:blipFill>
        <p:spPr>
          <a:xfrm>
            <a:off x="107504" y="2187389"/>
            <a:ext cx="3016058" cy="1248457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31766" y="2139702"/>
            <a:ext cx="2879715" cy="1391862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179512" y="843558"/>
            <a:ext cx="6935224" cy="29523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200" dirty="0" smtClean="0"/>
              <a:t> Three </a:t>
            </a:r>
            <a:r>
              <a:rPr lang="en-US" sz="1200" dirty="0"/>
              <a:t>recalls and withdrawals of dried pork products </a:t>
            </a:r>
            <a:r>
              <a:rPr lang="en-US" sz="1200" dirty="0" smtClean="0"/>
              <a:t>issued </a:t>
            </a:r>
            <a:r>
              <a:rPr lang="en-US" sz="1200" dirty="0"/>
              <a:t>by </a:t>
            </a:r>
            <a:r>
              <a:rPr lang="en-US" sz="1200" dirty="0" smtClean="0"/>
              <a:t>the </a:t>
            </a:r>
            <a:r>
              <a:rPr lang="en-US" sz="1200" dirty="0" err="1" smtClean="0"/>
              <a:t>DGAl</a:t>
            </a:r>
            <a:r>
              <a:rPr lang="en-US" sz="1200" dirty="0" smtClean="0"/>
              <a:t> </a:t>
            </a:r>
            <a:r>
              <a:rPr lang="en-US" sz="1200" dirty="0"/>
              <a:t>in November </a:t>
            </a:r>
            <a:r>
              <a:rPr lang="en-US" sz="1200" dirty="0" smtClean="0"/>
              <a:t>2020 - 8 </a:t>
            </a:r>
            <a:r>
              <a:rPr lang="en-US" sz="1200" dirty="0"/>
              <a:t>supermarket </a:t>
            </a:r>
            <a:r>
              <a:rPr lang="en-US" sz="1200" dirty="0" smtClean="0"/>
              <a:t>chains</a:t>
            </a:r>
          </a:p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200" dirty="0" smtClean="0"/>
              <a:t>At EU level, notifications </a:t>
            </a:r>
            <a:r>
              <a:rPr lang="en-US" sz="1200" dirty="0"/>
              <a:t>launched </a:t>
            </a:r>
            <a:r>
              <a:rPr lang="en-US" sz="1200" dirty="0" smtClean="0"/>
              <a:t>on : </a:t>
            </a:r>
          </a:p>
          <a:p>
            <a:pPr>
              <a:lnSpc>
                <a:spcPct val="150000"/>
              </a:lnSpc>
            </a:pPr>
            <a:r>
              <a:rPr lang="en-US" sz="1200" dirty="0" smtClean="0"/>
              <a:t>          - European </a:t>
            </a:r>
            <a:r>
              <a:rPr lang="en-US" sz="1200" dirty="0"/>
              <a:t>Rapid Alert System for Food and Feed </a:t>
            </a:r>
            <a:r>
              <a:rPr lang="en-US" sz="1200" dirty="0" smtClean="0"/>
              <a:t>(RASFF) </a:t>
            </a:r>
          </a:p>
          <a:p>
            <a:pPr>
              <a:lnSpc>
                <a:spcPct val="150000"/>
              </a:lnSpc>
            </a:pPr>
            <a:r>
              <a:rPr lang="en-US" sz="1200" dirty="0"/>
              <a:t> </a:t>
            </a:r>
            <a:r>
              <a:rPr lang="en-US" sz="1200" dirty="0" smtClean="0"/>
              <a:t>          </a:t>
            </a:r>
          </a:p>
          <a:p>
            <a:pPr>
              <a:lnSpc>
                <a:spcPct val="150000"/>
              </a:lnSpc>
            </a:pPr>
            <a:endParaRPr lang="en-US" sz="1200" dirty="0" smtClean="0"/>
          </a:p>
          <a:p>
            <a:pPr>
              <a:lnSpc>
                <a:spcPct val="150000"/>
              </a:lnSpc>
            </a:pPr>
            <a:endParaRPr lang="en-US" sz="1200" dirty="0" smtClean="0"/>
          </a:p>
          <a:p>
            <a:pPr>
              <a:lnSpc>
                <a:spcPct val="150000"/>
              </a:lnSpc>
            </a:pPr>
            <a:endParaRPr lang="en-US" sz="800" dirty="0" smtClean="0"/>
          </a:p>
          <a:p>
            <a:pPr>
              <a:lnSpc>
                <a:spcPct val="150000"/>
              </a:lnSpc>
            </a:pPr>
            <a:r>
              <a:rPr lang="en-US" sz="1200" dirty="0" smtClean="0"/>
              <a:t>          - EPIS-FWD = </a:t>
            </a:r>
            <a:r>
              <a:rPr lang="en-US" sz="1200" dirty="0" err="1" smtClean="0"/>
              <a:t>EpiPulse</a:t>
            </a:r>
            <a:endParaRPr lang="en-US" sz="1200" dirty="0" smtClean="0"/>
          </a:p>
        </p:txBody>
      </p:sp>
      <p:sp>
        <p:nvSpPr>
          <p:cNvPr id="37" name="Titre 2"/>
          <p:cNvSpPr txBox="1">
            <a:spLocks/>
          </p:cNvSpPr>
          <p:nvPr/>
        </p:nvSpPr>
        <p:spPr bwMode="gray">
          <a:xfrm>
            <a:off x="1043608" y="123478"/>
            <a:ext cx="7560840" cy="6480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Countrywide multi-serotype outbreak of </a:t>
            </a:r>
          </a:p>
          <a:p>
            <a:pPr algn="ctr"/>
            <a:r>
              <a:rPr lang="en-US" sz="2000" i="1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S.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Bovismorbificans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 &amp; monophasic </a:t>
            </a:r>
            <a:r>
              <a:rPr lang="en-US" sz="2000" i="1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S.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Typhimurium</a:t>
            </a:r>
            <a:endParaRPr lang="fr-FR" sz="2000" dirty="0">
              <a:solidFill>
                <a:schemeClr val="accent2">
                  <a:lumMod val="75000"/>
                </a:schemeClr>
              </a:solidFill>
              <a:ea typeface="ＭＳ Ｐゴシック" panose="020B0600070205080204" pitchFamily="34" charset="-128"/>
            </a:endParaRPr>
          </a:p>
        </p:txBody>
      </p:sp>
      <p:grpSp>
        <p:nvGrpSpPr>
          <p:cNvPr id="26" name="Groupe 25"/>
          <p:cNvGrpSpPr/>
          <p:nvPr/>
        </p:nvGrpSpPr>
        <p:grpSpPr>
          <a:xfrm>
            <a:off x="179512" y="3483640"/>
            <a:ext cx="8928992" cy="1536382"/>
            <a:chOff x="179512" y="3483640"/>
            <a:chExt cx="8928992" cy="1536382"/>
          </a:xfrm>
        </p:grpSpPr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82316" y="3483640"/>
              <a:ext cx="2926188" cy="1536382"/>
            </a:xfrm>
            <a:prstGeom prst="rect">
              <a:avLst/>
            </a:prstGeom>
          </p:spPr>
        </p:pic>
        <p:sp>
          <p:nvSpPr>
            <p:cNvPr id="38" name="Espace réservé du contenu 2"/>
            <p:cNvSpPr txBox="1">
              <a:spLocks/>
            </p:cNvSpPr>
            <p:nvPr/>
          </p:nvSpPr>
          <p:spPr>
            <a:xfrm>
              <a:off x="179512" y="3723878"/>
              <a:ext cx="6935224" cy="1079509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Font typeface="Arial" pitchFamily="34" charset="0"/>
                <a:buNone/>
                <a:defRPr sz="105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52000" indent="-72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itchFamily="34" charset="0"/>
                <a:buChar char="•"/>
                <a:defRPr sz="9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32000" indent="-72000" algn="l" defTabSz="914400" rtl="0" eaLnBrk="1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100"/>
                </a:spcAft>
                <a:buSzPct val="100000"/>
                <a:buFont typeface="Arial" pitchFamily="34" charset="0"/>
                <a:buChar char="•"/>
                <a:defRPr sz="8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12000" indent="-72000" algn="l" defTabSz="914400" rtl="0" eaLnBrk="1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100"/>
                </a:spcAft>
                <a:buSzPct val="100000"/>
                <a:buFont typeface="Arial" pitchFamily="34" charset="0"/>
                <a:buChar char="•"/>
                <a:defRPr sz="7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828000" indent="-72000" algn="l" defTabSz="914400" rtl="0" eaLnBrk="1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100"/>
                </a:spcAft>
                <a:buSzPct val="100000"/>
                <a:buFont typeface="Arial" pitchFamily="34" charset="0"/>
                <a:buChar char="•"/>
                <a:defRPr sz="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sz="1200" dirty="0" smtClean="0"/>
                <a:t>One </a:t>
              </a:r>
              <a:r>
                <a:rPr lang="en-US" sz="1200" dirty="0"/>
                <a:t>case </a:t>
              </a:r>
              <a:r>
                <a:rPr lang="en-US" sz="1200" dirty="0" smtClean="0"/>
                <a:t>reported by Germany</a:t>
              </a:r>
              <a:r>
                <a:rPr lang="en-US" sz="1200" dirty="0"/>
                <a:t>, Ireland, Norway, </a:t>
              </a:r>
              <a:r>
                <a:rPr lang="en-US" sz="1200" dirty="0" smtClean="0"/>
                <a:t>UK</a:t>
              </a:r>
            </a:p>
            <a:p>
              <a:pPr marL="171450" indent="-171450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sz="1200" dirty="0" smtClean="0"/>
                <a:t>Comparison to </a:t>
              </a:r>
              <a:r>
                <a:rPr lang="en-US" sz="1200" i="1" dirty="0" smtClean="0"/>
                <a:t>S.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Bovismorbificans</a:t>
              </a:r>
              <a:r>
                <a:rPr lang="en-US" sz="1200" dirty="0" smtClean="0"/>
                <a:t> genome - NRC for </a:t>
              </a:r>
              <a:r>
                <a:rPr lang="en-US" sz="1200" i="1" dirty="0" smtClean="0"/>
                <a:t>Salmonella </a:t>
              </a:r>
              <a:r>
                <a:rPr lang="en-US" sz="1200" dirty="0" err="1" smtClean="0"/>
                <a:t>Institut</a:t>
              </a:r>
              <a:r>
                <a:rPr lang="en-US" sz="1200" dirty="0" smtClean="0"/>
                <a:t> Pasteur</a:t>
              </a:r>
            </a:p>
            <a:p>
              <a:pPr>
                <a:lnSpc>
                  <a:spcPct val="150000"/>
                </a:lnSpc>
              </a:pPr>
              <a:r>
                <a:rPr lang="en-US" sz="1200" dirty="0" smtClean="0"/>
                <a:t>           =&gt; SNP analysis &amp; </a:t>
              </a:r>
              <a:r>
                <a:rPr lang="en-US" sz="1200" dirty="0"/>
                <a:t>epidemiological data excluded them </a:t>
              </a:r>
              <a:r>
                <a:rPr lang="en-US" sz="1200" dirty="0" smtClean="0"/>
                <a:t>of </a:t>
              </a:r>
              <a:r>
                <a:rPr lang="en-US" sz="1200" dirty="0"/>
                <a:t>the </a:t>
              </a:r>
              <a:r>
                <a:rPr lang="en-US" sz="1200" dirty="0" smtClean="0"/>
                <a:t>cluster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2243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sz="700" cap="all" dirty="0" err="1"/>
              <a:t>October</a:t>
            </a:r>
            <a:r>
              <a:rPr lang="fr-FR" sz="700" cap="all" dirty="0"/>
              <a:t> 25, </a:t>
            </a:r>
            <a:r>
              <a:rPr lang="fr-FR" sz="700" cap="all" dirty="0" smtClean="0"/>
              <a:t>2023</a:t>
            </a:r>
            <a:endParaRPr lang="fr-FR" sz="700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C. Cordevant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>
          <a:xfrm>
            <a:off x="251520" y="1348056"/>
            <a:ext cx="2843850" cy="3239918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200" i="1" dirty="0" smtClean="0"/>
              <a:t>S.</a:t>
            </a:r>
            <a:r>
              <a:rPr lang="fr-FR" sz="1200" dirty="0" smtClean="0"/>
              <a:t> </a:t>
            </a:r>
            <a:r>
              <a:rPr lang="fr-FR" sz="1200" dirty="0" err="1" smtClean="0"/>
              <a:t>enterica</a:t>
            </a:r>
            <a:r>
              <a:rPr lang="fr-FR" sz="1200" dirty="0" smtClean="0"/>
              <a:t> </a:t>
            </a:r>
            <a:r>
              <a:rPr lang="fr-FR" sz="1200" dirty="0" err="1"/>
              <a:t>subsp</a:t>
            </a:r>
            <a:r>
              <a:rPr lang="fr-FR" sz="1200" dirty="0"/>
              <a:t>. </a:t>
            </a:r>
            <a:r>
              <a:rPr lang="fr-FR" sz="1200" dirty="0" err="1"/>
              <a:t>enterica</a:t>
            </a:r>
            <a:r>
              <a:rPr lang="fr-FR" sz="1200" dirty="0"/>
              <a:t> </a:t>
            </a:r>
            <a:r>
              <a:rPr lang="fr-FR" sz="1200" dirty="0" smtClean="0"/>
              <a:t>main </a:t>
            </a:r>
            <a:r>
              <a:rPr lang="fr-FR" sz="1200" dirty="0"/>
              <a:t>cause of </a:t>
            </a:r>
            <a:r>
              <a:rPr lang="fr-FR" sz="1200" dirty="0" err="1"/>
              <a:t>food</a:t>
            </a:r>
            <a:r>
              <a:rPr lang="fr-FR" sz="1200" dirty="0"/>
              <a:t>-borne </a:t>
            </a:r>
            <a:r>
              <a:rPr lang="fr-FR" sz="1200" dirty="0" err="1"/>
              <a:t>diarrhoeal</a:t>
            </a:r>
            <a:r>
              <a:rPr lang="fr-FR" sz="1200" dirty="0"/>
              <a:t> infections in </a:t>
            </a:r>
            <a:r>
              <a:rPr lang="fr-FR" sz="1200" dirty="0" smtClean="0"/>
              <a:t>Europe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200" dirty="0" err="1" smtClean="0"/>
              <a:t>Current</a:t>
            </a:r>
            <a:r>
              <a:rPr lang="fr-FR" sz="1200" dirty="0" smtClean="0"/>
              <a:t> diagnostic </a:t>
            </a:r>
            <a:r>
              <a:rPr lang="fr-FR" sz="1200" dirty="0" err="1"/>
              <a:t>protocols</a:t>
            </a:r>
            <a:r>
              <a:rPr lang="fr-FR" sz="1200" dirty="0"/>
              <a:t> </a:t>
            </a:r>
            <a:r>
              <a:rPr lang="fr-FR" sz="1200" dirty="0" err="1"/>
              <a:t>target</a:t>
            </a:r>
            <a:r>
              <a:rPr lang="fr-FR" sz="1200" dirty="0"/>
              <a:t> single-agent </a:t>
            </a:r>
            <a:r>
              <a:rPr lang="fr-FR" sz="1200" dirty="0" err="1" smtClean="0"/>
              <a:t>detection</a:t>
            </a:r>
            <a:r>
              <a:rPr lang="fr-FR" sz="1200" dirty="0" smtClean="0"/>
              <a:t> but </a:t>
            </a:r>
            <a:r>
              <a:rPr lang="fr-FR" sz="1200" dirty="0"/>
              <a:t>not </a:t>
            </a:r>
            <a:r>
              <a:rPr lang="fr-FR" sz="1200" dirty="0" smtClean="0"/>
              <a:t>multi-</a:t>
            </a:r>
            <a:r>
              <a:rPr lang="fr-FR" sz="1200" dirty="0" err="1" smtClean="0"/>
              <a:t>serotype</a:t>
            </a:r>
            <a:r>
              <a:rPr lang="fr-FR" sz="1200" dirty="0" smtClean="0"/>
              <a:t> !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5"/>
          </p:nvPr>
        </p:nvSpPr>
        <p:spPr>
          <a:xfrm>
            <a:off x="3203848" y="1348056"/>
            <a:ext cx="2772168" cy="3671966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smtClean="0"/>
              <a:t>National outbreak </a:t>
            </a:r>
            <a:r>
              <a:rPr lang="en-US" sz="1200" dirty="0"/>
              <a:t>affected 44 people in association with the consumption of dried pork sausages </a:t>
            </a:r>
            <a:r>
              <a:rPr lang="en-US" sz="1200" dirty="0" smtClean="0"/>
              <a:t>contaminated by 2 </a:t>
            </a:r>
            <a:r>
              <a:rPr lang="en-US" sz="1200" dirty="0"/>
              <a:t>different serotypes of </a:t>
            </a:r>
            <a:r>
              <a:rPr lang="en-US" sz="1200" dirty="0" smtClean="0"/>
              <a:t>Salmonella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smtClean="0"/>
              <a:t>This </a:t>
            </a:r>
            <a:r>
              <a:rPr lang="en-US" sz="1200" dirty="0"/>
              <a:t>investigations </a:t>
            </a:r>
            <a:r>
              <a:rPr lang="en-US" sz="1200" dirty="0" smtClean="0"/>
              <a:t>required </a:t>
            </a:r>
            <a:r>
              <a:rPr lang="en-US" sz="1200" dirty="0"/>
              <a:t>the collaboration of </a:t>
            </a:r>
            <a:r>
              <a:rPr lang="en-US" sz="1200" dirty="0" smtClean="0"/>
              <a:t>seven different institutions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smtClean="0"/>
              <a:t>The identification of </a:t>
            </a:r>
            <a:r>
              <a:rPr lang="en-US" sz="1200" dirty="0"/>
              <a:t>the two serotypes was only possible in a single food </a:t>
            </a:r>
            <a:r>
              <a:rPr lang="en-US" sz="1200" dirty="0" smtClean="0"/>
              <a:t>sample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E59119A7-22BB-45DA-AB29-4274F7898F3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55522" y="1348056"/>
            <a:ext cx="2196432" cy="3023894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This study highlights the need to improve the procedures to better detect mixed contaminations of </a:t>
            </a:r>
            <a:r>
              <a:rPr lang="en-US" sz="1200" dirty="0" smtClean="0"/>
              <a:t>food products </a:t>
            </a:r>
            <a:r>
              <a:rPr lang="en-US" sz="1200" dirty="0"/>
              <a:t>by different serotypes of Salmonella, that we believe may go undetected with the present </a:t>
            </a:r>
            <a:r>
              <a:rPr lang="en-US" sz="1200" dirty="0" smtClean="0"/>
              <a:t>standard laboratory  procedures</a:t>
            </a:r>
            <a:endParaRPr lang="fr-FR" sz="1200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551CDA-1085-4983-A630-EE08F9B619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9999" y="915566"/>
            <a:ext cx="424800" cy="212400"/>
          </a:xfrm>
        </p:spPr>
        <p:txBody>
          <a:bodyPr/>
          <a:lstStyle/>
          <a:p>
            <a:r>
              <a:rPr lang="fr-FR" dirty="0"/>
              <a:t>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F9B6BFC-884F-4AE0-A21A-65A3A06AE5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12000" y="915566"/>
            <a:ext cx="424800" cy="212400"/>
          </a:xfrm>
        </p:spPr>
        <p:txBody>
          <a:bodyPr/>
          <a:lstStyle/>
          <a:p>
            <a:r>
              <a:rPr lang="fr-FR" dirty="0"/>
              <a:t>2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28C12AD4-1CF1-4B23-919B-A62FE2E7F35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4000" y="915566"/>
            <a:ext cx="424800" cy="212400"/>
          </a:xfrm>
        </p:spPr>
        <p:txBody>
          <a:bodyPr/>
          <a:lstStyle/>
          <a:p>
            <a:r>
              <a:rPr lang="fr-FR" dirty="0"/>
              <a:t>3</a:t>
            </a:r>
          </a:p>
        </p:txBody>
      </p:sp>
      <p:sp>
        <p:nvSpPr>
          <p:cNvPr id="15" name="Titre 2"/>
          <p:cNvSpPr>
            <a:spLocks noGrp="1"/>
          </p:cNvSpPr>
          <p:nvPr>
            <p:ph type="title"/>
          </p:nvPr>
        </p:nvSpPr>
        <p:spPr>
          <a:xfrm>
            <a:off x="1115616" y="123478"/>
            <a:ext cx="7560840" cy="452988"/>
          </a:xfrm>
        </p:spPr>
        <p:txBody>
          <a:bodyPr/>
          <a:lstStyle/>
          <a:p>
            <a:pPr algn="ctr"/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Key Public Health Message</a:t>
            </a:r>
            <a:endParaRPr lang="fr-FR" sz="2000" dirty="0">
              <a:solidFill>
                <a:schemeClr val="accent2">
                  <a:lumMod val="75000"/>
                </a:schemeClr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202" y="1"/>
            <a:ext cx="938310" cy="5143499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07023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202" y="1"/>
            <a:ext cx="938310" cy="514349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sz="700" cap="all" dirty="0" err="1"/>
              <a:t>October</a:t>
            </a:r>
            <a:r>
              <a:rPr lang="fr-FR" sz="700" cap="all" dirty="0"/>
              <a:t> 25, </a:t>
            </a:r>
            <a:r>
              <a:rPr lang="fr-FR" sz="700" cap="all" dirty="0" smtClean="0"/>
              <a:t>2023</a:t>
            </a:r>
            <a:endParaRPr lang="fr-FR" sz="700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C. </a:t>
            </a:r>
            <a:r>
              <a:rPr lang="fr-FR" dirty="0" smtClean="0"/>
              <a:t>Cordevant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13" name="Espace réservé du texte 14"/>
          <p:cNvSpPr txBox="1">
            <a:spLocks/>
          </p:cNvSpPr>
          <p:nvPr/>
        </p:nvSpPr>
        <p:spPr bwMode="gray">
          <a:xfrm>
            <a:off x="203714" y="555526"/>
            <a:ext cx="8940286" cy="15841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685783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788" b="1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1pPr>
            <a:lvl2pPr marL="134997" indent="0" algn="l" defTabSz="685783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600"/>
              </a:spcAft>
              <a:buFontTx/>
              <a:buNone/>
              <a:defRPr sz="713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323992" indent="-53999" algn="l" defTabSz="685783" rtl="0" eaLnBrk="1" latinLnBrk="0" hangingPunct="1">
              <a:lnSpc>
                <a:spcPct val="100000"/>
              </a:lnSpc>
              <a:spcBef>
                <a:spcPts val="75"/>
              </a:spcBef>
              <a:spcAft>
                <a:spcPts val="75"/>
              </a:spcAft>
              <a:buSzPct val="100000"/>
              <a:buFont typeface="Arial" pitchFamily="34" charset="0"/>
              <a:buChar char="•"/>
              <a:defRPr sz="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8989" indent="-53999" algn="l" defTabSz="685783" rtl="0" eaLnBrk="1" latinLnBrk="0" hangingPunct="1">
              <a:lnSpc>
                <a:spcPct val="100000"/>
              </a:lnSpc>
              <a:spcBef>
                <a:spcPts val="75"/>
              </a:spcBef>
              <a:spcAft>
                <a:spcPts val="75"/>
              </a:spcAft>
              <a:buSzPct val="100000"/>
              <a:buFont typeface="Arial" pitchFamily="34" charset="0"/>
              <a:buChar char="•"/>
              <a:defRPr sz="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20984" indent="-53999" algn="l" defTabSz="685783" rtl="0" eaLnBrk="1" latinLnBrk="0" hangingPunct="1">
              <a:lnSpc>
                <a:spcPct val="100000"/>
              </a:lnSpc>
              <a:spcBef>
                <a:spcPts val="75"/>
              </a:spcBef>
              <a:spcAft>
                <a:spcPts val="75"/>
              </a:spcAft>
              <a:buSzPct val="100000"/>
              <a:buFont typeface="Arial" pitchFamily="34" charset="0"/>
              <a:buChar char="•"/>
              <a:defRPr sz="5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2881" indent="-19288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 err="1" smtClean="0">
                <a:cs typeface="Calibri" panose="020F0502020204030204" pitchFamily="34" charset="0"/>
              </a:rPr>
              <a:t>SpF</a:t>
            </a:r>
            <a:r>
              <a:rPr lang="fr-FR" sz="1200" dirty="0" smtClean="0">
                <a:cs typeface="Calibri" panose="020F0502020204030204" pitchFamily="34" charset="0"/>
              </a:rPr>
              <a:t> contacts Anses NRL </a:t>
            </a:r>
            <a:r>
              <a:rPr lang="fr-FR" sz="1200" i="1" dirty="0" smtClean="0">
                <a:cs typeface="Calibri" panose="020F0502020204030204" pitchFamily="34" charset="0"/>
              </a:rPr>
              <a:t>Salmonella </a:t>
            </a:r>
            <a:r>
              <a:rPr lang="fr-FR" sz="1200" dirty="0">
                <a:cs typeface="Calibri" panose="020F0502020204030204" pitchFamily="34" charset="0"/>
              </a:rPr>
              <a:t>-</a:t>
            </a:r>
            <a:r>
              <a:rPr lang="fr-FR" sz="1200" dirty="0" smtClean="0">
                <a:cs typeface="Calibri" panose="020F0502020204030204" pitchFamily="34" charset="0"/>
              </a:rPr>
              <a:t> December 09, 2022</a:t>
            </a:r>
          </a:p>
          <a:p>
            <a:pPr marL="450056" lvl="1" indent="-19288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100" dirty="0" smtClean="0">
                <a:cs typeface="Calibri" panose="020F0502020204030204" pitchFamily="34" charset="0"/>
              </a:rPr>
              <a:t>36 human cases of </a:t>
            </a:r>
            <a:r>
              <a:rPr lang="fr-FR" sz="1100" i="1" dirty="0" smtClean="0">
                <a:cs typeface="Calibri" panose="020F0502020204030204" pitchFamily="34" charset="0"/>
              </a:rPr>
              <a:t>Salmonella </a:t>
            </a:r>
            <a:r>
              <a:rPr lang="fr-FR" sz="1100" dirty="0" smtClean="0">
                <a:cs typeface="Calibri" panose="020F0502020204030204" pitchFamily="34" charset="0"/>
              </a:rPr>
              <a:t>Virchow identified</a:t>
            </a:r>
          </a:p>
          <a:p>
            <a:pPr marL="450056" lvl="1" indent="-19288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100" dirty="0" smtClean="0">
                <a:cs typeface="Calibri" panose="020F0502020204030204" pitchFamily="34" charset="0"/>
              </a:rPr>
              <a:t>All </a:t>
            </a:r>
            <a:r>
              <a:rPr lang="fr-FR" sz="1100" dirty="0">
                <a:cs typeface="Calibri" panose="020F0502020204030204" pitchFamily="34" charset="0"/>
              </a:rPr>
              <a:t>strains </a:t>
            </a:r>
            <a:r>
              <a:rPr lang="fr-FR" sz="1100" dirty="0" err="1">
                <a:cs typeface="Calibri" panose="020F0502020204030204" pitchFamily="34" charset="0"/>
              </a:rPr>
              <a:t>isolated</a:t>
            </a:r>
            <a:r>
              <a:rPr lang="fr-FR" sz="1100" dirty="0">
                <a:cs typeface="Calibri" panose="020F0502020204030204" pitchFamily="34" charset="0"/>
              </a:rPr>
              <a:t> </a:t>
            </a:r>
            <a:r>
              <a:rPr lang="fr-FR" sz="1100" dirty="0" err="1" smtClean="0">
                <a:cs typeface="Calibri" panose="020F0502020204030204" pitchFamily="34" charset="0"/>
              </a:rPr>
              <a:t>associated</a:t>
            </a:r>
            <a:r>
              <a:rPr lang="fr-FR" sz="1100" dirty="0" smtClean="0">
                <a:cs typeface="Calibri" panose="020F0502020204030204" pitchFamily="34" charset="0"/>
              </a:rPr>
              <a:t> </a:t>
            </a:r>
            <a:r>
              <a:rPr lang="fr-FR" sz="1100" dirty="0" err="1" smtClean="0">
                <a:cs typeface="Calibri" panose="020F0502020204030204" pitchFamily="34" charset="0"/>
              </a:rPr>
              <a:t>with</a:t>
            </a:r>
            <a:r>
              <a:rPr lang="fr-FR" sz="1100" dirty="0" smtClean="0">
                <a:cs typeface="Calibri" panose="020F0502020204030204" pitchFamily="34" charset="0"/>
              </a:rPr>
              <a:t> HC5|82819 </a:t>
            </a:r>
            <a:r>
              <a:rPr lang="fr-FR" sz="1100" dirty="0" err="1">
                <a:cs typeface="Calibri" panose="020F0502020204030204" pitchFamily="34" charset="0"/>
              </a:rPr>
              <a:t>genomic</a:t>
            </a:r>
            <a:r>
              <a:rPr lang="fr-FR" sz="1100" dirty="0">
                <a:cs typeface="Calibri" panose="020F0502020204030204" pitchFamily="34" charset="0"/>
              </a:rPr>
              <a:t> </a:t>
            </a:r>
            <a:r>
              <a:rPr lang="fr-FR" sz="1100" dirty="0" smtClean="0">
                <a:cs typeface="Calibri" panose="020F0502020204030204" pitchFamily="34" charset="0"/>
              </a:rPr>
              <a:t>profile</a:t>
            </a:r>
            <a:endParaRPr lang="fr-FR" sz="1100" dirty="0">
              <a:cs typeface="Calibri" panose="020F0502020204030204" pitchFamily="34" charset="0"/>
            </a:endParaRPr>
          </a:p>
          <a:p>
            <a:pPr marL="450056" lvl="1" indent="-19288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100" dirty="0" smtClean="0">
                <a:cs typeface="Calibri" panose="020F0502020204030204" pitchFamily="34" charset="0"/>
              </a:rPr>
              <a:t>No </a:t>
            </a:r>
            <a:r>
              <a:rPr lang="fr-FR" sz="1100" dirty="0" err="1" smtClean="0">
                <a:cs typeface="Calibri" panose="020F0502020204030204" pitchFamily="34" charset="0"/>
              </a:rPr>
              <a:t>specific</a:t>
            </a:r>
            <a:r>
              <a:rPr lang="fr-FR" sz="1100" dirty="0" smtClean="0">
                <a:cs typeface="Calibri" panose="020F0502020204030204" pitchFamily="34" charset="0"/>
              </a:rPr>
              <a:t> </a:t>
            </a:r>
            <a:r>
              <a:rPr lang="fr-FR" sz="1100" dirty="0" err="1" smtClean="0">
                <a:cs typeface="Calibri" panose="020F0502020204030204" pitchFamily="34" charset="0"/>
              </a:rPr>
              <a:t>food</a:t>
            </a:r>
            <a:r>
              <a:rPr lang="fr-FR" sz="1100" dirty="0" smtClean="0">
                <a:cs typeface="Calibri" panose="020F0502020204030204" pitchFamily="34" charset="0"/>
              </a:rPr>
              <a:t> suspicion</a:t>
            </a:r>
          </a:p>
          <a:p>
            <a:pPr marL="450056" lvl="1" indent="-19288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100" dirty="0" err="1">
                <a:cs typeface="Calibri" panose="020F0502020204030204" pitchFamily="34" charset="0"/>
              </a:rPr>
              <a:t>S</a:t>
            </a:r>
            <a:r>
              <a:rPr lang="fr-FR" sz="1100" dirty="0" err="1" smtClean="0">
                <a:cs typeface="Calibri" panose="020F0502020204030204" pitchFamily="34" charset="0"/>
              </a:rPr>
              <a:t>earch</a:t>
            </a:r>
            <a:r>
              <a:rPr lang="fr-FR" sz="1100" dirty="0" smtClean="0">
                <a:cs typeface="Calibri" panose="020F0502020204030204" pitchFamily="34" charset="0"/>
              </a:rPr>
              <a:t> in Anses NRL </a:t>
            </a:r>
            <a:r>
              <a:rPr lang="fr-FR" sz="1100" dirty="0" err="1" smtClean="0">
                <a:cs typeface="Calibri" panose="020F0502020204030204" pitchFamily="34" charset="0"/>
              </a:rPr>
              <a:t>strains</a:t>
            </a:r>
            <a:r>
              <a:rPr lang="fr-FR" sz="1100" dirty="0" smtClean="0">
                <a:cs typeface="Calibri" panose="020F0502020204030204" pitchFamily="34" charset="0"/>
              </a:rPr>
              <a:t> </a:t>
            </a:r>
            <a:r>
              <a:rPr lang="fr-FR" sz="1100" dirty="0" err="1" smtClean="0">
                <a:cs typeface="Calibri" panose="020F0502020204030204" pitchFamily="34" charset="0"/>
              </a:rPr>
              <a:t>library</a:t>
            </a:r>
            <a:r>
              <a:rPr lang="fr-FR" sz="1100" dirty="0" smtClean="0">
                <a:cs typeface="Calibri" panose="020F0502020204030204" pitchFamily="34" charset="0"/>
              </a:rPr>
              <a:t> for </a:t>
            </a:r>
            <a:r>
              <a:rPr lang="fr-FR" sz="1100" i="1" dirty="0" smtClean="0">
                <a:cs typeface="Calibri" panose="020F0502020204030204" pitchFamily="34" charset="0"/>
              </a:rPr>
              <a:t>S. </a:t>
            </a:r>
            <a:r>
              <a:rPr lang="fr-FR" sz="1100" dirty="0" smtClean="0">
                <a:cs typeface="Calibri" panose="020F0502020204030204" pitchFamily="34" charset="0"/>
              </a:rPr>
              <a:t>Virchow </a:t>
            </a:r>
            <a:r>
              <a:rPr lang="fr-FR" sz="1100" dirty="0">
                <a:cs typeface="Calibri" panose="020F0502020204030204" pitchFamily="34" charset="0"/>
              </a:rPr>
              <a:t>ST16 HC5_82819 </a:t>
            </a:r>
            <a:r>
              <a:rPr lang="fr-FR" sz="1100" dirty="0" err="1" smtClean="0">
                <a:cs typeface="Calibri" panose="020F0502020204030204" pitchFamily="34" charset="0"/>
              </a:rPr>
              <a:t>strains</a:t>
            </a:r>
            <a:r>
              <a:rPr lang="fr-FR" sz="1100" dirty="0" smtClean="0">
                <a:cs typeface="Calibri" panose="020F0502020204030204" pitchFamily="34" charset="0"/>
              </a:rPr>
              <a:t> </a:t>
            </a:r>
            <a:r>
              <a:rPr lang="fr-FR" sz="1100" dirty="0" err="1" smtClean="0">
                <a:cs typeface="Calibri" panose="020F0502020204030204" pitchFamily="34" charset="0"/>
              </a:rPr>
              <a:t>isolated</a:t>
            </a:r>
            <a:r>
              <a:rPr lang="fr-FR" sz="1100" dirty="0" smtClean="0">
                <a:cs typeface="Calibri" panose="020F0502020204030204" pitchFamily="34" charset="0"/>
              </a:rPr>
              <a:t> in 2022</a:t>
            </a:r>
            <a:endParaRPr lang="fr-FR" sz="1100" i="1" dirty="0" smtClean="0">
              <a:cs typeface="Calibri" panose="020F0502020204030204" pitchFamily="34" charset="0"/>
            </a:endParaRPr>
          </a:p>
        </p:txBody>
      </p:sp>
      <p:sp>
        <p:nvSpPr>
          <p:cNvPr id="17" name="Titre 2"/>
          <p:cNvSpPr txBox="1">
            <a:spLocks/>
          </p:cNvSpPr>
          <p:nvPr/>
        </p:nvSpPr>
        <p:spPr bwMode="gray">
          <a:xfrm>
            <a:off x="1475656" y="123478"/>
            <a:ext cx="7560840" cy="2921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 Case study 2: EU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alert for 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S.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 Virchow 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1261838" y="4866714"/>
            <a:ext cx="655052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defRPr/>
            </a:pPr>
            <a:r>
              <a:rPr lang="fr-FR" sz="800" dirty="0" smtClean="0">
                <a:hlinkClick r:id="rId4"/>
              </a:rPr>
              <a:t>https</a:t>
            </a:r>
            <a:r>
              <a:rPr lang="fr-FR" sz="800" dirty="0">
                <a:hlinkClick r:id="rId4"/>
              </a:rPr>
              <a:t>://</a:t>
            </a:r>
            <a:r>
              <a:rPr lang="fr-FR" sz="800" dirty="0" smtClean="0">
                <a:hlinkClick r:id="rId4"/>
              </a:rPr>
              <a:t>www.ecdc.europa.eu/sites/default/files/documents/ROA-Salmonella-Virchow-ST16-march-2023.pdf</a:t>
            </a:r>
            <a:r>
              <a:rPr lang="fr-FR" sz="800" dirty="0" smtClean="0"/>
              <a:t> </a:t>
            </a:r>
            <a:endParaRPr lang="fr-FR" sz="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" name="Picture 2" descr="Les 8 meilleurs kebabs de Paris, à grailler d'urgenc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3" r="9439" b="13391"/>
          <a:stretch/>
        </p:blipFill>
        <p:spPr bwMode="auto">
          <a:xfrm>
            <a:off x="6442247" y="284326"/>
            <a:ext cx="1802161" cy="1423328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e 31"/>
          <p:cNvGrpSpPr/>
          <p:nvPr/>
        </p:nvGrpSpPr>
        <p:grpSpPr>
          <a:xfrm>
            <a:off x="179512" y="2067694"/>
            <a:ext cx="8604488" cy="2759836"/>
            <a:chOff x="179512" y="2067694"/>
            <a:chExt cx="8604488" cy="2759836"/>
          </a:xfrm>
        </p:grpSpPr>
        <p:sp>
          <p:nvSpPr>
            <p:cNvPr id="15" name="Espace réservé du texte 14"/>
            <p:cNvSpPr txBox="1">
              <a:spLocks/>
            </p:cNvSpPr>
            <p:nvPr/>
          </p:nvSpPr>
          <p:spPr bwMode="gray">
            <a:xfrm>
              <a:off x="179512" y="2067694"/>
              <a:ext cx="8604488" cy="2391039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marL="0" indent="0" algn="l" defTabSz="685783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Tx/>
                <a:buNone/>
                <a:defRPr sz="788" b="1" kern="1200">
                  <a:solidFill>
                    <a:srgbClr val="262626"/>
                  </a:solidFill>
                  <a:latin typeface="+mn-lt"/>
                  <a:ea typeface="+mn-ea"/>
                  <a:cs typeface="+mn-cs"/>
                </a:defRPr>
              </a:lvl1pPr>
              <a:lvl2pPr marL="134997" indent="0" algn="l" defTabSz="685783" rtl="0" eaLnBrk="1" latinLnBrk="0" hangingPunct="1">
                <a:lnSpc>
                  <a:spcPct val="100000"/>
                </a:lnSpc>
                <a:spcBef>
                  <a:spcPts val="450"/>
                </a:spcBef>
                <a:spcAft>
                  <a:spcPts val="600"/>
                </a:spcAft>
                <a:buFontTx/>
                <a:buNone/>
                <a:defRPr sz="713" kern="1200">
                  <a:solidFill>
                    <a:srgbClr val="262626"/>
                  </a:solidFill>
                  <a:latin typeface="+mn-lt"/>
                  <a:ea typeface="+mn-ea"/>
                  <a:cs typeface="+mn-cs"/>
                </a:defRPr>
              </a:lvl2pPr>
              <a:lvl3pPr marL="323992" indent="-53999" algn="l" defTabSz="685783" rtl="0" eaLnBrk="1" latinLnBrk="0" hangingPunct="1">
                <a:lnSpc>
                  <a:spcPct val="100000"/>
                </a:lnSpc>
                <a:spcBef>
                  <a:spcPts val="75"/>
                </a:spcBef>
                <a:spcAft>
                  <a:spcPts val="75"/>
                </a:spcAft>
                <a:buSzPct val="100000"/>
                <a:buFont typeface="Arial" pitchFamily="34" charset="0"/>
                <a:buChar char="•"/>
                <a:defRPr sz="63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58989" indent="-53999" algn="l" defTabSz="685783" rtl="0" eaLnBrk="1" latinLnBrk="0" hangingPunct="1">
                <a:lnSpc>
                  <a:spcPct val="100000"/>
                </a:lnSpc>
                <a:spcBef>
                  <a:spcPts val="75"/>
                </a:spcBef>
                <a:spcAft>
                  <a:spcPts val="75"/>
                </a:spcAft>
                <a:buSzPct val="100000"/>
                <a:buFont typeface="Arial" pitchFamily="34" charset="0"/>
                <a:buChar char="•"/>
                <a:defRPr sz="5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620984" indent="-53999" algn="l" defTabSz="685783" rtl="0" eaLnBrk="1" latinLnBrk="0" hangingPunct="1">
                <a:lnSpc>
                  <a:spcPct val="100000"/>
                </a:lnSpc>
                <a:spcBef>
                  <a:spcPts val="75"/>
                </a:spcBef>
                <a:spcAft>
                  <a:spcPts val="75"/>
                </a:spcAft>
                <a:buSzPct val="100000"/>
                <a:buFont typeface="Arial" pitchFamily="34" charset="0"/>
                <a:buChar char="•"/>
                <a:defRPr sz="52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03" indent="-171446" algn="l" defTabSz="68578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795" indent="-171446" algn="l" defTabSz="68578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686" indent="-171446" algn="l" defTabSz="68578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577" indent="-171446" algn="l" defTabSz="68578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92881" indent="-19288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fr-FR" sz="1200" dirty="0" err="1" smtClean="0">
                  <a:cs typeface="Calibri" panose="020F0502020204030204" pitchFamily="34" charset="0"/>
                </a:rPr>
                <a:t>Epidemiological</a:t>
              </a:r>
              <a:r>
                <a:rPr lang="fr-FR" sz="1200" dirty="0" smtClean="0">
                  <a:cs typeface="Calibri" panose="020F0502020204030204" pitchFamily="34" charset="0"/>
                </a:rPr>
                <a:t> situation in </a:t>
              </a:r>
              <a:r>
                <a:rPr lang="fr-FR" sz="1200" dirty="0" err="1" smtClean="0">
                  <a:cs typeface="Calibri" panose="020F0502020204030204" pitchFamily="34" charset="0"/>
                </a:rPr>
                <a:t>January</a:t>
              </a:r>
              <a:r>
                <a:rPr lang="fr-FR" sz="1200" dirty="0" smtClean="0">
                  <a:cs typeface="Calibri" panose="020F0502020204030204" pitchFamily="34" charset="0"/>
                </a:rPr>
                <a:t>, </a:t>
              </a:r>
              <a:r>
                <a:rPr lang="fr-FR" sz="1200" dirty="0">
                  <a:cs typeface="Calibri" panose="020F0502020204030204" pitchFamily="34" charset="0"/>
                </a:rPr>
                <a:t>2023</a:t>
              </a:r>
              <a:endParaRPr lang="fr-FR" sz="1200" i="1" dirty="0" smtClean="0">
                <a:cs typeface="Calibri" panose="020F0502020204030204" pitchFamily="34" charset="0"/>
              </a:endParaRPr>
            </a:p>
            <a:p>
              <a:pPr marL="639051" lvl="2" indent="-19288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100" dirty="0" smtClean="0">
                  <a:cs typeface="Calibri" panose="020F0502020204030204" pitchFamily="34" charset="0"/>
                </a:rPr>
                <a:t>52 </a:t>
              </a:r>
              <a:r>
                <a:rPr lang="fr-FR" sz="1100" dirty="0" err="1" smtClean="0">
                  <a:cs typeface="Calibri" panose="020F0502020204030204" pitchFamily="34" charset="0"/>
                </a:rPr>
                <a:t>human</a:t>
              </a:r>
              <a:r>
                <a:rPr lang="fr-FR" sz="1100" dirty="0" smtClean="0">
                  <a:cs typeface="Calibri" panose="020F0502020204030204" pitchFamily="34" charset="0"/>
                </a:rPr>
                <a:t> cases of </a:t>
              </a:r>
              <a:r>
                <a:rPr lang="fr-FR" sz="1100" i="1" dirty="0" smtClean="0">
                  <a:cs typeface="Calibri" panose="020F0502020204030204" pitchFamily="34" charset="0"/>
                </a:rPr>
                <a:t>Salmonella </a:t>
              </a:r>
              <a:r>
                <a:rPr lang="fr-FR" sz="1100" dirty="0" smtClean="0">
                  <a:cs typeface="Calibri" panose="020F0502020204030204" pitchFamily="34" charset="0"/>
                </a:rPr>
                <a:t>Virchow - </a:t>
              </a:r>
              <a:r>
                <a:rPr lang="fr-FR" sz="1100" dirty="0" err="1" smtClean="0">
                  <a:cs typeface="Calibri" panose="020F0502020204030204" pitchFamily="34" charset="0"/>
                </a:rPr>
                <a:t>January</a:t>
              </a:r>
              <a:r>
                <a:rPr lang="fr-FR" sz="1100" dirty="0" smtClean="0">
                  <a:cs typeface="Calibri" panose="020F0502020204030204" pitchFamily="34" charset="0"/>
                </a:rPr>
                <a:t> 17, 2023</a:t>
              </a:r>
            </a:p>
            <a:p>
              <a:pPr marL="639051" lvl="2" indent="-19288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100" dirty="0" smtClean="0">
                  <a:cs typeface="Calibri" panose="020F0502020204030204" pitchFamily="34" charset="0"/>
                </a:rPr>
                <a:t>CORRUSS </a:t>
              </a:r>
              <a:r>
                <a:rPr lang="fr-FR" sz="1100" dirty="0">
                  <a:cs typeface="Calibri" panose="020F0502020204030204" pitchFamily="34" charset="0"/>
                </a:rPr>
                <a:t>meetings set up</a:t>
              </a:r>
            </a:p>
            <a:p>
              <a:pPr marL="639051" lvl="2" indent="-19288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100" dirty="0">
                  <a:cs typeface="Calibri" panose="020F0502020204030204" pitchFamily="34" charset="0"/>
                </a:rPr>
                <a:t>Suspicion of Kebab </a:t>
              </a:r>
              <a:r>
                <a:rPr lang="fr-FR" sz="1100" dirty="0" err="1">
                  <a:cs typeface="Calibri" panose="020F0502020204030204" pitchFamily="34" charset="0"/>
                </a:rPr>
                <a:t>meat</a:t>
              </a:r>
              <a:r>
                <a:rPr lang="fr-FR" sz="1100" dirty="0">
                  <a:cs typeface="Calibri" panose="020F0502020204030204" pitchFamily="34" charset="0"/>
                </a:rPr>
                <a:t> </a:t>
              </a:r>
              <a:r>
                <a:rPr lang="fr-FR" sz="1100" dirty="0" err="1">
                  <a:cs typeface="Calibri" panose="020F0502020204030204" pitchFamily="34" charset="0"/>
                </a:rPr>
                <a:t>consumption</a:t>
              </a:r>
              <a:r>
                <a:rPr lang="fr-FR" sz="1100" dirty="0">
                  <a:cs typeface="Calibri" panose="020F0502020204030204" pitchFamily="34" charset="0"/>
                </a:rPr>
                <a:t> </a:t>
              </a:r>
              <a:r>
                <a:rPr lang="fr-FR" sz="1100" dirty="0" smtClean="0">
                  <a:cs typeface="Calibri" panose="020F0502020204030204" pitchFamily="34" charset="0"/>
                </a:rPr>
                <a:t>(</a:t>
              </a:r>
              <a:r>
                <a:rPr lang="fr-FR" sz="1100" dirty="0" err="1" smtClean="0">
                  <a:cs typeface="Calibri" panose="020F0502020204030204" pitchFamily="34" charset="0"/>
                </a:rPr>
                <a:t>chicken</a:t>
              </a:r>
              <a:r>
                <a:rPr lang="fr-FR" sz="1100" dirty="0" smtClean="0">
                  <a:cs typeface="Calibri" panose="020F0502020204030204" pitchFamily="34" charset="0"/>
                </a:rPr>
                <a:t> </a:t>
              </a:r>
              <a:r>
                <a:rPr lang="fr-FR" sz="1100" dirty="0" err="1">
                  <a:cs typeface="Calibri" panose="020F0502020204030204" pitchFamily="34" charset="0"/>
                </a:rPr>
                <a:t>meat</a:t>
              </a:r>
              <a:r>
                <a:rPr lang="fr-FR" sz="1100" dirty="0">
                  <a:cs typeface="Calibri" panose="020F0502020204030204" pitchFamily="34" charset="0"/>
                </a:rPr>
                <a:t>)</a:t>
              </a:r>
            </a:p>
            <a:p>
              <a:pPr marL="639051" lvl="2" indent="-19288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100" dirty="0" smtClean="0">
                  <a:cs typeface="Calibri" panose="020F0502020204030204" pitchFamily="34" charset="0"/>
                </a:rPr>
                <a:t>WGS </a:t>
              </a:r>
              <a:r>
                <a:rPr lang="fr-FR" sz="1100" dirty="0" err="1" smtClean="0">
                  <a:cs typeface="Calibri" panose="020F0502020204030204" pitchFamily="34" charset="0"/>
                </a:rPr>
                <a:t>analysis</a:t>
              </a:r>
              <a:r>
                <a:rPr lang="fr-FR" sz="1100" dirty="0" smtClean="0">
                  <a:cs typeface="Calibri" panose="020F0502020204030204" pitchFamily="34" charset="0"/>
                </a:rPr>
                <a:t>: </a:t>
              </a:r>
              <a:r>
                <a:rPr lang="fr-FR" sz="1100" dirty="0" err="1" smtClean="0">
                  <a:cs typeface="Calibri" panose="020F0502020204030204" pitchFamily="34" charset="0"/>
                </a:rPr>
                <a:t>clinical</a:t>
              </a:r>
              <a:r>
                <a:rPr lang="fr-FR" sz="1100" dirty="0" smtClean="0">
                  <a:cs typeface="Calibri" panose="020F0502020204030204" pitchFamily="34" charset="0"/>
                </a:rPr>
                <a:t> </a:t>
              </a:r>
              <a:r>
                <a:rPr lang="fr-FR" sz="1100" dirty="0" err="1" smtClean="0">
                  <a:cs typeface="Calibri" panose="020F0502020204030204" pitchFamily="34" charset="0"/>
                </a:rPr>
                <a:t>strains</a:t>
              </a:r>
              <a:r>
                <a:rPr lang="fr-FR" sz="1100" dirty="0" smtClean="0">
                  <a:cs typeface="Calibri" panose="020F0502020204030204" pitchFamily="34" charset="0"/>
                </a:rPr>
                <a:t> </a:t>
              </a:r>
              <a:r>
                <a:rPr lang="fr-FR" sz="1100" dirty="0" err="1" smtClean="0">
                  <a:cs typeface="Calibri" panose="020F0502020204030204" pitchFamily="34" charset="0"/>
                </a:rPr>
                <a:t>grouping</a:t>
              </a:r>
              <a:r>
                <a:rPr lang="fr-FR" sz="1100" dirty="0" smtClean="0">
                  <a:cs typeface="Calibri" panose="020F0502020204030204" pitchFamily="34" charset="0"/>
                </a:rPr>
                <a:t> </a:t>
              </a:r>
              <a:r>
                <a:rPr lang="fr-FR" sz="1100" dirty="0" err="1" smtClean="0">
                  <a:cs typeface="Calibri" panose="020F0502020204030204" pitchFamily="34" charset="0"/>
                </a:rPr>
                <a:t>with</a:t>
              </a:r>
              <a:r>
                <a:rPr lang="fr-FR" sz="1100" dirty="0" smtClean="0">
                  <a:cs typeface="Calibri" panose="020F0502020204030204" pitchFamily="34" charset="0"/>
                </a:rPr>
                <a:t> </a:t>
              </a:r>
              <a:r>
                <a:rPr lang="fr-FR" sz="1100" dirty="0" err="1">
                  <a:cs typeface="Calibri" panose="020F0502020204030204" pitchFamily="34" charset="0"/>
                </a:rPr>
                <a:t>other</a:t>
              </a:r>
              <a:r>
                <a:rPr lang="fr-FR" sz="1100" dirty="0">
                  <a:cs typeface="Calibri" panose="020F0502020204030204" pitchFamily="34" charset="0"/>
                </a:rPr>
                <a:t> </a:t>
              </a:r>
              <a:r>
                <a:rPr lang="fr-FR" sz="1100" dirty="0" smtClean="0">
                  <a:cs typeface="Calibri" panose="020F0502020204030204" pitchFamily="34" charset="0"/>
                </a:rPr>
                <a:t>EU </a:t>
              </a:r>
              <a:r>
                <a:rPr lang="fr-FR" sz="1100" dirty="0" err="1" smtClean="0">
                  <a:cs typeface="Calibri" panose="020F0502020204030204" pitchFamily="34" charset="0"/>
                </a:rPr>
                <a:t>strains</a:t>
              </a:r>
              <a:r>
                <a:rPr lang="fr-FR" sz="1100" dirty="0" smtClean="0">
                  <a:cs typeface="Calibri" panose="020F0502020204030204" pitchFamily="34" charset="0"/>
                </a:rPr>
                <a:t> </a:t>
              </a:r>
              <a:r>
                <a:rPr lang="fr-FR" sz="1100" dirty="0">
                  <a:cs typeface="Calibri" panose="020F0502020204030204" pitchFamily="34" charset="0"/>
                </a:rPr>
                <a:t>(</a:t>
              </a:r>
              <a:r>
                <a:rPr lang="fr-FR" sz="1100" dirty="0" smtClean="0">
                  <a:cs typeface="Calibri" panose="020F0502020204030204" pitchFamily="34" charset="0"/>
                </a:rPr>
                <a:t>Germany)</a:t>
              </a:r>
            </a:p>
            <a:p>
              <a:pPr marL="257175" lvl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200" b="1" dirty="0" smtClean="0">
                  <a:cs typeface="Calibri" panose="020F0502020204030204" pitchFamily="34" charset="0"/>
                </a:rPr>
                <a:t>2 </a:t>
              </a:r>
              <a:r>
                <a:rPr lang="fr-FR" sz="1200" b="1" i="1" dirty="0" smtClean="0">
                  <a:cs typeface="Calibri" panose="020F0502020204030204" pitchFamily="34" charset="0"/>
                </a:rPr>
                <a:t>S.</a:t>
              </a:r>
              <a:r>
                <a:rPr lang="fr-FR" sz="1200" b="1" dirty="0" smtClean="0">
                  <a:cs typeface="Calibri" panose="020F0502020204030204" pitchFamily="34" charset="0"/>
                </a:rPr>
                <a:t> Virchow </a:t>
              </a:r>
              <a:r>
                <a:rPr lang="fr-FR" sz="1200" b="1" dirty="0" err="1" smtClean="0">
                  <a:cs typeface="Calibri" panose="020F0502020204030204" pitchFamily="34" charset="0"/>
                </a:rPr>
                <a:t>strains</a:t>
              </a:r>
              <a:r>
                <a:rPr lang="fr-FR" sz="1200" b="1" dirty="0" smtClean="0">
                  <a:cs typeface="Calibri" panose="020F0502020204030204" pitchFamily="34" charset="0"/>
                </a:rPr>
                <a:t> </a:t>
              </a:r>
              <a:r>
                <a:rPr lang="fr-FR" sz="1200" b="1" dirty="0" err="1" smtClean="0">
                  <a:cs typeface="Calibri" panose="020F0502020204030204" pitchFamily="34" charset="0"/>
                </a:rPr>
                <a:t>identified</a:t>
              </a:r>
              <a:r>
                <a:rPr lang="fr-FR" sz="1200" b="1" dirty="0" smtClean="0">
                  <a:cs typeface="Calibri" panose="020F0502020204030204" pitchFamily="34" charset="0"/>
                </a:rPr>
                <a:t> in NRL </a:t>
              </a:r>
              <a:r>
                <a:rPr lang="fr-FR" sz="1200" b="1" i="1" dirty="0" smtClean="0">
                  <a:cs typeface="Calibri" panose="020F0502020204030204" pitchFamily="34" charset="0"/>
                </a:rPr>
                <a:t>Salmonella </a:t>
              </a:r>
              <a:r>
                <a:rPr lang="fr-FR" sz="1200" b="1" dirty="0" err="1">
                  <a:cs typeface="Calibri" panose="020F0502020204030204" pitchFamily="34" charset="0"/>
                </a:rPr>
                <a:t>strains</a:t>
              </a:r>
              <a:r>
                <a:rPr lang="fr-FR" sz="1200" b="1" dirty="0">
                  <a:cs typeface="Calibri" panose="020F0502020204030204" pitchFamily="34" charset="0"/>
                </a:rPr>
                <a:t> </a:t>
              </a:r>
              <a:r>
                <a:rPr lang="fr-FR" sz="1200" b="1" dirty="0" smtClean="0">
                  <a:cs typeface="Calibri" panose="020F0502020204030204" pitchFamily="34" charset="0"/>
                </a:rPr>
                <a:t>collection</a:t>
              </a:r>
            </a:p>
            <a:p>
              <a:pPr marL="639051" lvl="2" indent="-19288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200" dirty="0" err="1">
                  <a:cs typeface="Calibri" panose="020F0502020204030204" pitchFamily="34" charset="0"/>
                </a:rPr>
                <a:t>Genomic</a:t>
              </a:r>
              <a:r>
                <a:rPr lang="fr-FR" sz="1200" dirty="0">
                  <a:cs typeface="Calibri" panose="020F0502020204030204" pitchFamily="34" charset="0"/>
                </a:rPr>
                <a:t> </a:t>
              </a:r>
              <a:r>
                <a:rPr lang="fr-FR" sz="1200" dirty="0" err="1">
                  <a:cs typeface="Calibri" panose="020F0502020204030204" pitchFamily="34" charset="0"/>
                </a:rPr>
                <a:t>analysis</a:t>
              </a:r>
              <a:r>
                <a:rPr lang="fr-FR" sz="1200" dirty="0">
                  <a:cs typeface="Calibri" panose="020F0502020204030204" pitchFamily="34" charset="0"/>
                </a:rPr>
                <a:t> : </a:t>
              </a:r>
              <a:r>
                <a:rPr lang="fr-FR" sz="1200" dirty="0" err="1" smtClean="0">
                  <a:cs typeface="Calibri" panose="020F0502020204030204" pitchFamily="34" charset="0"/>
                </a:rPr>
                <a:t>identical</a:t>
              </a:r>
              <a:r>
                <a:rPr lang="fr-FR" sz="1200" dirty="0" smtClean="0">
                  <a:cs typeface="Calibri" panose="020F0502020204030204" pitchFamily="34" charset="0"/>
                </a:rPr>
                <a:t> HC5|cluster =&gt; </a:t>
              </a:r>
              <a:r>
                <a:rPr lang="fr-FR" sz="1200" b="1" dirty="0" err="1" smtClean="0">
                  <a:cs typeface="Calibri" panose="020F0502020204030204" pitchFamily="34" charset="0"/>
                </a:rPr>
                <a:t>results</a:t>
              </a:r>
              <a:r>
                <a:rPr lang="fr-FR" sz="1200" b="1" dirty="0" smtClean="0">
                  <a:cs typeface="Calibri" panose="020F0502020204030204" pitchFamily="34" charset="0"/>
                </a:rPr>
                <a:t> shared </a:t>
              </a:r>
              <a:r>
                <a:rPr lang="fr-FR" sz="1200" b="1" dirty="0" err="1" smtClean="0">
                  <a:cs typeface="Calibri" panose="020F0502020204030204" pitchFamily="34" charset="0"/>
                </a:rPr>
                <a:t>with</a:t>
              </a:r>
              <a:r>
                <a:rPr lang="fr-FR" sz="1200" b="1" dirty="0" smtClean="0">
                  <a:cs typeface="Calibri" panose="020F0502020204030204" pitchFamily="34" charset="0"/>
                </a:rPr>
                <a:t> </a:t>
              </a:r>
              <a:r>
                <a:rPr lang="fr-FR" sz="1200" b="1" dirty="0" smtClean="0">
                  <a:cs typeface="Calibri" panose="020F0502020204030204" pitchFamily="34" charset="0"/>
                </a:rPr>
                <a:t>NRC &amp; </a:t>
              </a:r>
              <a:r>
                <a:rPr lang="fr-FR" sz="1200" b="1" dirty="0" err="1" smtClean="0">
                  <a:cs typeface="Calibri" panose="020F0502020204030204" pitchFamily="34" charset="0"/>
                </a:rPr>
                <a:t>SpF</a:t>
              </a:r>
              <a:r>
                <a:rPr lang="fr-FR" sz="1200" b="1" dirty="0" smtClean="0">
                  <a:cs typeface="Calibri" panose="020F0502020204030204" pitchFamily="34" charset="0"/>
                </a:rPr>
                <a:t> </a:t>
              </a:r>
              <a:r>
                <a:rPr lang="fr-FR" sz="1200" b="1" dirty="0" smtClean="0">
                  <a:cs typeface="Calibri" panose="020F0502020204030204" pitchFamily="34" charset="0"/>
                </a:rPr>
                <a:t>&amp; MUS/</a:t>
              </a:r>
              <a:r>
                <a:rPr lang="fr-FR" sz="1200" b="1" dirty="0" err="1" smtClean="0">
                  <a:cs typeface="Calibri" panose="020F0502020204030204" pitchFamily="34" charset="0"/>
                </a:rPr>
                <a:t>DGAl</a:t>
              </a:r>
              <a:r>
                <a:rPr lang="fr-FR" sz="1200" b="1" dirty="0" smtClean="0">
                  <a:cs typeface="Calibri" panose="020F0502020204030204" pitchFamily="34" charset="0"/>
                </a:rPr>
                <a:t> &amp; CORUSS</a:t>
              </a:r>
            </a:p>
            <a:p>
              <a:pPr marL="639051" lvl="2" indent="-19288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200" dirty="0" err="1" smtClean="0">
                  <a:cs typeface="Calibri" panose="020F0502020204030204" pitchFamily="34" charset="0"/>
                </a:rPr>
                <a:t>Sequences</a:t>
              </a:r>
              <a:r>
                <a:rPr lang="fr-FR" sz="1200" dirty="0" smtClean="0">
                  <a:cs typeface="Calibri" panose="020F0502020204030204" pitchFamily="34" charset="0"/>
                </a:rPr>
                <a:t> </a:t>
              </a:r>
              <a:r>
                <a:rPr lang="fr-FR" sz="1200" dirty="0" err="1" smtClean="0">
                  <a:cs typeface="Calibri" panose="020F0502020204030204" pitchFamily="34" charset="0"/>
                </a:rPr>
                <a:t>were</a:t>
              </a:r>
              <a:r>
                <a:rPr lang="fr-FR" sz="1200" dirty="0" smtClean="0">
                  <a:cs typeface="Calibri" panose="020F0502020204030204" pitchFamily="34" charset="0"/>
                </a:rPr>
                <a:t> </a:t>
              </a:r>
              <a:r>
                <a:rPr lang="fr-FR" sz="1200" dirty="0" err="1" smtClean="0">
                  <a:cs typeface="Calibri" panose="020F0502020204030204" pitchFamily="34" charset="0"/>
                </a:rPr>
                <a:t>deposited</a:t>
              </a:r>
              <a:r>
                <a:rPr lang="fr-FR" sz="1200" dirty="0" smtClean="0">
                  <a:cs typeface="Calibri" panose="020F0502020204030204" pitchFamily="34" charset="0"/>
                </a:rPr>
                <a:t> in the EFSA One </a:t>
              </a:r>
              <a:r>
                <a:rPr lang="fr-FR" sz="1200" dirty="0" err="1" smtClean="0">
                  <a:cs typeface="Calibri" panose="020F0502020204030204" pitchFamily="34" charset="0"/>
                </a:rPr>
                <a:t>Health</a:t>
              </a:r>
              <a:r>
                <a:rPr lang="fr-FR" sz="1200" dirty="0" smtClean="0">
                  <a:cs typeface="Calibri" panose="020F0502020204030204" pitchFamily="34" charset="0"/>
                </a:rPr>
                <a:t> DB</a:t>
              </a:r>
            </a:p>
            <a:p>
              <a:pPr marL="639051" lvl="2" indent="-19288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200" dirty="0" err="1" smtClean="0">
                  <a:cs typeface="Calibri" panose="020F0502020204030204" pitchFamily="34" charset="0"/>
                </a:rPr>
                <a:t>Results</a:t>
              </a:r>
              <a:r>
                <a:rPr lang="fr-FR" sz="1200" dirty="0" smtClean="0">
                  <a:cs typeface="Calibri" panose="020F0502020204030204" pitchFamily="34" charset="0"/>
                </a:rPr>
                <a:t> </a:t>
              </a:r>
              <a:r>
                <a:rPr lang="fr-FR" sz="1200" dirty="0" err="1" smtClean="0">
                  <a:cs typeface="Calibri" panose="020F0502020204030204" pitchFamily="34" charset="0"/>
                </a:rPr>
                <a:t>were</a:t>
              </a:r>
              <a:r>
                <a:rPr lang="fr-FR" sz="1200" dirty="0" smtClean="0">
                  <a:cs typeface="Calibri" panose="020F0502020204030204" pitchFamily="34" charset="0"/>
                </a:rPr>
                <a:t> </a:t>
              </a:r>
              <a:r>
                <a:rPr lang="fr-FR" sz="1200" dirty="0" err="1" smtClean="0">
                  <a:cs typeface="Calibri" panose="020F0502020204030204" pitchFamily="34" charset="0"/>
                </a:rPr>
                <a:t>subject</a:t>
              </a:r>
              <a:r>
                <a:rPr lang="fr-FR" sz="1200" dirty="0" smtClean="0">
                  <a:cs typeface="Calibri" panose="020F0502020204030204" pitchFamily="34" charset="0"/>
                </a:rPr>
                <a:t> to Rapid </a:t>
              </a:r>
              <a:r>
                <a:rPr lang="fr-FR" sz="1200" dirty="0" err="1" smtClean="0">
                  <a:cs typeface="Calibri" panose="020F0502020204030204" pitchFamily="34" charset="0"/>
                </a:rPr>
                <a:t>Outbreak</a:t>
              </a:r>
              <a:r>
                <a:rPr lang="fr-FR" sz="1200" dirty="0" smtClean="0">
                  <a:cs typeface="Calibri" panose="020F0502020204030204" pitchFamily="34" charset="0"/>
                </a:rPr>
                <a:t> </a:t>
              </a:r>
              <a:r>
                <a:rPr lang="fr-FR" sz="1200" dirty="0" err="1" smtClean="0">
                  <a:cs typeface="Calibri" panose="020F0502020204030204" pitchFamily="34" charset="0"/>
                </a:rPr>
                <a:t>Assessment</a:t>
              </a:r>
              <a:endParaRPr lang="fr-FR" sz="1200" dirty="0" smtClean="0">
                <a:cs typeface="Calibri" panose="020F0502020204030204" pitchFamily="34" charset="0"/>
              </a:endParaRPr>
            </a:p>
          </p:txBody>
        </p:sp>
        <p:pic>
          <p:nvPicPr>
            <p:cNvPr id="31" name="Image 3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68145" y="4184226"/>
              <a:ext cx="2374058" cy="643304"/>
            </a:xfrm>
            <a:prstGeom prst="rect">
              <a:avLst/>
            </a:prstGeom>
          </p:spPr>
        </p:pic>
        <p:pic>
          <p:nvPicPr>
            <p:cNvPr id="33" name="Image 3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24128" y="2283718"/>
              <a:ext cx="2452590" cy="15121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217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202" y="1"/>
            <a:ext cx="938310" cy="514349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sz="700" cap="all" dirty="0" err="1"/>
              <a:t>October</a:t>
            </a:r>
            <a:r>
              <a:rPr lang="fr-FR" sz="700" cap="all" dirty="0"/>
              <a:t> 25, </a:t>
            </a:r>
            <a:r>
              <a:rPr lang="fr-FR" sz="700" cap="all" dirty="0" smtClean="0"/>
              <a:t>2023</a:t>
            </a:r>
            <a:endParaRPr lang="fr-FR" sz="700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C</a:t>
            </a:r>
            <a:r>
              <a:rPr lang="fr-FR" dirty="0"/>
              <a:t>. Cordevant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6" name="Titre 2"/>
          <p:cNvSpPr txBox="1">
            <a:spLocks/>
          </p:cNvSpPr>
          <p:nvPr/>
        </p:nvSpPr>
        <p:spPr bwMode="gray">
          <a:xfrm>
            <a:off x="1475656" y="123478"/>
            <a:ext cx="7560840" cy="2921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 Case study 3: "</a:t>
            </a:r>
            <a:r>
              <a:rPr lang="en-US" sz="2000" i="1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S.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Menston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 Alert" ex international?</a:t>
            </a:r>
            <a:endParaRPr lang="en-US" sz="2000" dirty="0">
              <a:solidFill>
                <a:schemeClr val="accent2">
                  <a:lumMod val="75000"/>
                </a:schemeClr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7" name="Espace réservé du texte 14"/>
          <p:cNvSpPr txBox="1">
            <a:spLocks/>
          </p:cNvSpPr>
          <p:nvPr/>
        </p:nvSpPr>
        <p:spPr bwMode="gray">
          <a:xfrm>
            <a:off x="260648" y="555526"/>
            <a:ext cx="7119664" cy="1800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685783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788" b="1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1pPr>
            <a:lvl2pPr marL="134997" indent="0" algn="l" defTabSz="685783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600"/>
              </a:spcAft>
              <a:buFontTx/>
              <a:buNone/>
              <a:defRPr sz="713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323992" indent="-53999" algn="l" defTabSz="685783" rtl="0" eaLnBrk="1" latinLnBrk="0" hangingPunct="1">
              <a:lnSpc>
                <a:spcPct val="100000"/>
              </a:lnSpc>
              <a:spcBef>
                <a:spcPts val="75"/>
              </a:spcBef>
              <a:spcAft>
                <a:spcPts val="75"/>
              </a:spcAft>
              <a:buSzPct val="100000"/>
              <a:buFont typeface="Arial" pitchFamily="34" charset="0"/>
              <a:buChar char="•"/>
              <a:defRPr sz="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8989" indent="-53999" algn="l" defTabSz="685783" rtl="0" eaLnBrk="1" latinLnBrk="0" hangingPunct="1">
              <a:lnSpc>
                <a:spcPct val="100000"/>
              </a:lnSpc>
              <a:spcBef>
                <a:spcPts val="75"/>
              </a:spcBef>
              <a:spcAft>
                <a:spcPts val="75"/>
              </a:spcAft>
              <a:buSzPct val="100000"/>
              <a:buFont typeface="Arial" pitchFamily="34" charset="0"/>
              <a:buChar char="•"/>
              <a:defRPr sz="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20984" indent="-53999" algn="l" defTabSz="685783" rtl="0" eaLnBrk="1" latinLnBrk="0" hangingPunct="1">
              <a:lnSpc>
                <a:spcPct val="100000"/>
              </a:lnSpc>
              <a:spcBef>
                <a:spcPts val="75"/>
              </a:spcBef>
              <a:spcAft>
                <a:spcPts val="75"/>
              </a:spcAft>
              <a:buSzPct val="100000"/>
              <a:buFont typeface="Arial" pitchFamily="34" charset="0"/>
              <a:buChar char="•"/>
              <a:defRPr sz="5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2881" indent="-19288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 err="1" smtClean="0">
                <a:cs typeface="Calibri" panose="020F0502020204030204" pitchFamily="34" charset="0"/>
              </a:rPr>
              <a:t>SpF</a:t>
            </a:r>
            <a:r>
              <a:rPr lang="fr-FR" sz="1200" dirty="0" smtClean="0">
                <a:cs typeface="Calibri" panose="020F0502020204030204" pitchFamily="34" charset="0"/>
              </a:rPr>
              <a:t> </a:t>
            </a:r>
            <a:r>
              <a:rPr lang="fr-FR" sz="1200" dirty="0">
                <a:cs typeface="Calibri" panose="020F0502020204030204" pitchFamily="34" charset="0"/>
              </a:rPr>
              <a:t>contacts </a:t>
            </a:r>
            <a:r>
              <a:rPr lang="fr-FR" sz="1200" dirty="0" smtClean="0">
                <a:cs typeface="Calibri" panose="020F0502020204030204" pitchFamily="34" charset="0"/>
              </a:rPr>
              <a:t>NRL </a:t>
            </a:r>
            <a:r>
              <a:rPr lang="fr-FR" sz="1200" i="1" dirty="0">
                <a:cs typeface="Calibri" panose="020F0502020204030204" pitchFamily="34" charset="0"/>
              </a:rPr>
              <a:t>Salmonella </a:t>
            </a:r>
            <a:r>
              <a:rPr lang="fr-FR" sz="1200" dirty="0">
                <a:cs typeface="Calibri" panose="020F0502020204030204" pitchFamily="34" charset="0"/>
              </a:rPr>
              <a:t>on </a:t>
            </a:r>
            <a:r>
              <a:rPr lang="fr-FR" sz="1200" dirty="0" smtClean="0">
                <a:cs typeface="Calibri" panose="020F0502020204030204" pitchFamily="34" charset="0"/>
              </a:rPr>
              <a:t>November 04, 2022</a:t>
            </a:r>
            <a:endParaRPr lang="fr-FR" sz="1200" dirty="0">
              <a:cs typeface="Calibri" panose="020F0502020204030204" pitchFamily="34" charset="0"/>
            </a:endParaRPr>
          </a:p>
          <a:p>
            <a:pPr marL="315059" indent="-19288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 smtClean="0">
                <a:cs typeface="Calibri" panose="020F0502020204030204" pitchFamily="34" charset="0"/>
              </a:rPr>
              <a:t>14 human cases of </a:t>
            </a:r>
            <a:r>
              <a:rPr lang="fr-FR" sz="1200" i="1" dirty="0" smtClean="0">
                <a:cs typeface="Calibri" panose="020F0502020204030204" pitchFamily="34" charset="0"/>
              </a:rPr>
              <a:t>Salmonella </a:t>
            </a:r>
            <a:r>
              <a:rPr lang="fr-FR" sz="1200" dirty="0" err="1" smtClean="0">
                <a:cs typeface="Calibri" panose="020F0502020204030204" pitchFamily="34" charset="0"/>
              </a:rPr>
              <a:t>Menston </a:t>
            </a:r>
            <a:r>
              <a:rPr lang="fr-FR" sz="1200" dirty="0" smtClean="0">
                <a:cs typeface="Calibri" panose="020F0502020204030204" pitchFamily="34" charset="0"/>
              </a:rPr>
              <a:t>identified</a:t>
            </a:r>
          </a:p>
          <a:p>
            <a:pPr marL="450056" lvl="1" indent="-19288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100" dirty="0" smtClean="0">
                <a:cs typeface="Calibri" panose="020F0502020204030204" pitchFamily="34" charset="0"/>
              </a:rPr>
              <a:t>WGS </a:t>
            </a:r>
            <a:r>
              <a:rPr lang="fr-FR" sz="1100" dirty="0" err="1" smtClean="0">
                <a:cs typeface="Calibri" panose="020F0502020204030204" pitchFamily="34" charset="0"/>
              </a:rPr>
              <a:t>analysis</a:t>
            </a:r>
            <a:r>
              <a:rPr lang="fr-FR" sz="1100" dirty="0" smtClean="0">
                <a:cs typeface="Calibri" panose="020F0502020204030204" pitchFamily="34" charset="0"/>
              </a:rPr>
              <a:t>: all </a:t>
            </a:r>
            <a:r>
              <a:rPr lang="fr-FR" sz="1100" dirty="0" err="1">
                <a:cs typeface="Calibri" panose="020F0502020204030204" pitchFamily="34" charset="0"/>
              </a:rPr>
              <a:t>strains</a:t>
            </a:r>
            <a:r>
              <a:rPr lang="fr-FR" sz="1100" dirty="0">
                <a:cs typeface="Calibri" panose="020F0502020204030204" pitchFamily="34" charset="0"/>
              </a:rPr>
              <a:t> </a:t>
            </a:r>
            <a:r>
              <a:rPr lang="fr-FR" sz="1100" dirty="0" err="1" smtClean="0">
                <a:cs typeface="Calibri" panose="020F0502020204030204" pitchFamily="34" charset="0"/>
              </a:rPr>
              <a:t>belong</a:t>
            </a:r>
            <a:r>
              <a:rPr lang="fr-FR" sz="1100" dirty="0" smtClean="0">
                <a:cs typeface="Calibri" panose="020F0502020204030204" pitchFamily="34" charset="0"/>
              </a:rPr>
              <a:t> </a:t>
            </a:r>
            <a:r>
              <a:rPr lang="fr-FR" sz="1100" dirty="0">
                <a:cs typeface="Calibri" panose="020F0502020204030204" pitchFamily="34" charset="0"/>
              </a:rPr>
              <a:t>to the </a:t>
            </a:r>
            <a:r>
              <a:rPr lang="fr-FR" sz="1100" dirty="0" smtClean="0">
                <a:cs typeface="Calibri" panose="020F0502020204030204" pitchFamily="34" charset="0"/>
              </a:rPr>
              <a:t>HC5|297161 </a:t>
            </a:r>
            <a:r>
              <a:rPr lang="fr-FR" sz="1100" dirty="0" err="1">
                <a:cs typeface="Calibri" panose="020F0502020204030204" pitchFamily="34" charset="0"/>
              </a:rPr>
              <a:t>genomic</a:t>
            </a:r>
            <a:r>
              <a:rPr lang="fr-FR" sz="1100" dirty="0">
                <a:cs typeface="Calibri" panose="020F0502020204030204" pitchFamily="34" charset="0"/>
              </a:rPr>
              <a:t> </a:t>
            </a:r>
            <a:r>
              <a:rPr lang="fr-FR" sz="1100" dirty="0" smtClean="0">
                <a:cs typeface="Calibri" panose="020F0502020204030204" pitchFamily="34" charset="0"/>
              </a:rPr>
              <a:t>profile</a:t>
            </a:r>
            <a:endParaRPr lang="fr-FR" sz="1100" dirty="0">
              <a:cs typeface="Calibri" panose="020F0502020204030204" pitchFamily="34" charset="0"/>
            </a:endParaRPr>
          </a:p>
          <a:p>
            <a:pPr marL="450056" lvl="1" indent="-19288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100" dirty="0" smtClean="0">
                <a:cs typeface="Calibri" panose="020F0502020204030204" pitchFamily="34" charset="0"/>
              </a:rPr>
              <a:t>Suspicion of </a:t>
            </a:r>
            <a:r>
              <a:rPr lang="fr-FR" sz="1100" dirty="0" err="1" smtClean="0">
                <a:cs typeface="Calibri" panose="020F0502020204030204" pitchFamily="34" charset="0"/>
              </a:rPr>
              <a:t>sesame</a:t>
            </a:r>
            <a:r>
              <a:rPr lang="fr-FR" sz="1100" dirty="0" smtClean="0">
                <a:cs typeface="Calibri" panose="020F0502020204030204" pitchFamily="34" charset="0"/>
              </a:rPr>
              <a:t> </a:t>
            </a:r>
            <a:r>
              <a:rPr lang="fr-FR" sz="1100" dirty="0" err="1" smtClean="0">
                <a:cs typeface="Calibri" panose="020F0502020204030204" pitchFamily="34" charset="0"/>
              </a:rPr>
              <a:t>paste</a:t>
            </a:r>
            <a:r>
              <a:rPr lang="fr-FR" sz="1100" dirty="0" smtClean="0">
                <a:cs typeface="Calibri" panose="020F0502020204030204" pitchFamily="34" charset="0"/>
              </a:rPr>
              <a:t> / </a:t>
            </a:r>
            <a:r>
              <a:rPr lang="fr-FR" sz="1100" dirty="0" err="1">
                <a:cs typeface="Calibri" panose="020F0502020204030204" pitchFamily="34" charset="0"/>
              </a:rPr>
              <a:t>t</a:t>
            </a:r>
            <a:r>
              <a:rPr lang="fr-FR" sz="1100" dirty="0" err="1" smtClean="0">
                <a:cs typeface="Calibri" panose="020F0502020204030204" pitchFamily="34" charset="0"/>
              </a:rPr>
              <a:t>ahini</a:t>
            </a:r>
            <a:r>
              <a:rPr lang="fr-FR" sz="1100" dirty="0" smtClean="0">
                <a:cs typeface="Calibri" panose="020F0502020204030204" pitchFamily="34" charset="0"/>
              </a:rPr>
              <a:t> </a:t>
            </a:r>
            <a:r>
              <a:rPr lang="fr-FR" sz="1100" dirty="0" err="1" smtClean="0">
                <a:cs typeface="Calibri" panose="020F0502020204030204" pitchFamily="34" charset="0"/>
              </a:rPr>
              <a:t>consumption</a:t>
            </a:r>
            <a:endParaRPr lang="fr-FR" sz="1100" dirty="0" smtClean="0">
              <a:cs typeface="Calibri" panose="020F0502020204030204" pitchFamily="34" charset="0"/>
            </a:endParaRPr>
          </a:p>
          <a:p>
            <a:pPr marL="450056" lvl="1" indent="-19288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100" dirty="0" smtClean="0">
                <a:cs typeface="Calibri" panose="020F0502020204030204" pitchFamily="34" charset="0"/>
              </a:rPr>
              <a:t>"</a:t>
            </a:r>
            <a:r>
              <a:rPr lang="fr-FR" sz="1100" dirty="0" err="1" smtClean="0">
                <a:cs typeface="Calibri" panose="020F0502020204030204" pitchFamily="34" charset="0"/>
              </a:rPr>
              <a:t>Clustering</a:t>
            </a:r>
            <a:r>
              <a:rPr lang="fr-FR" sz="1100" dirty="0" smtClean="0">
                <a:cs typeface="Calibri" panose="020F0502020204030204" pitchFamily="34" charset="0"/>
              </a:rPr>
              <a:t>" of </a:t>
            </a:r>
            <a:r>
              <a:rPr lang="fr-FR" sz="1100" dirty="0">
                <a:cs typeface="Calibri" panose="020F0502020204030204" pitchFamily="34" charset="0"/>
              </a:rPr>
              <a:t>human strains with a </a:t>
            </a:r>
            <a:r>
              <a:rPr lang="fr-FR" sz="1100" dirty="0" smtClean="0">
                <a:cs typeface="Calibri" panose="020F0502020204030204" pitchFamily="34" charset="0"/>
              </a:rPr>
              <a:t>strain isolated from </a:t>
            </a:r>
            <a:r>
              <a:rPr lang="fr-FR" sz="1100" dirty="0" err="1" smtClean="0">
                <a:cs typeface="Calibri" panose="020F0502020204030204" pitchFamily="34" charset="0"/>
              </a:rPr>
              <a:t>tahini</a:t>
            </a:r>
            <a:r>
              <a:rPr lang="fr-FR" sz="1100" dirty="0" smtClean="0">
                <a:cs typeface="Calibri" panose="020F0502020204030204" pitchFamily="34" charset="0"/>
              </a:rPr>
              <a:t> </a:t>
            </a:r>
            <a:r>
              <a:rPr lang="fr-FR" sz="1100" dirty="0" err="1">
                <a:cs typeface="Calibri" panose="020F0502020204030204" pitchFamily="34" charset="0"/>
              </a:rPr>
              <a:t>distibuted</a:t>
            </a:r>
            <a:r>
              <a:rPr lang="fr-FR" sz="1100" dirty="0">
                <a:cs typeface="Calibri" panose="020F0502020204030204" pitchFamily="34" charset="0"/>
              </a:rPr>
              <a:t> in </a:t>
            </a:r>
            <a:r>
              <a:rPr lang="fr-FR" sz="1100" dirty="0" smtClean="0">
                <a:cs typeface="Calibri" panose="020F0502020204030204" pitchFamily="34" charset="0"/>
              </a:rPr>
              <a:t>Canada</a:t>
            </a:r>
          </a:p>
          <a:p>
            <a:pPr marL="450056" lvl="1" indent="-19288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100" dirty="0" err="1">
                <a:cs typeface="Calibri" panose="020F0502020204030204" pitchFamily="34" charset="0"/>
              </a:rPr>
              <a:t>Search</a:t>
            </a:r>
            <a:r>
              <a:rPr lang="fr-FR" sz="1100" dirty="0">
                <a:cs typeface="Calibri" panose="020F0502020204030204" pitchFamily="34" charset="0"/>
              </a:rPr>
              <a:t> in Anses NRL </a:t>
            </a:r>
            <a:r>
              <a:rPr lang="fr-FR" sz="1100" dirty="0" err="1">
                <a:cs typeface="Calibri" panose="020F0502020204030204" pitchFamily="34" charset="0"/>
              </a:rPr>
              <a:t>strain</a:t>
            </a:r>
            <a:r>
              <a:rPr lang="fr-FR" sz="1100" dirty="0">
                <a:cs typeface="Calibri" panose="020F0502020204030204" pitchFamily="34" charset="0"/>
              </a:rPr>
              <a:t> </a:t>
            </a:r>
            <a:r>
              <a:rPr lang="fr-FR" sz="1100" dirty="0" err="1">
                <a:cs typeface="Calibri" panose="020F0502020204030204" pitchFamily="34" charset="0"/>
              </a:rPr>
              <a:t>library</a:t>
            </a:r>
            <a:r>
              <a:rPr lang="fr-FR" sz="1100" dirty="0">
                <a:cs typeface="Calibri" panose="020F0502020204030204" pitchFamily="34" charset="0"/>
              </a:rPr>
              <a:t> for </a:t>
            </a:r>
            <a:r>
              <a:rPr lang="fr-FR" sz="1100" dirty="0" smtClean="0">
                <a:cs typeface="Calibri" panose="020F0502020204030204" pitchFamily="34" charset="0"/>
              </a:rPr>
              <a:t>S. </a:t>
            </a:r>
            <a:r>
              <a:rPr lang="fr-FR" sz="1100" dirty="0" err="1" smtClean="0">
                <a:cs typeface="Calibri" panose="020F0502020204030204" pitchFamily="34" charset="0"/>
              </a:rPr>
              <a:t>Menston</a:t>
            </a:r>
            <a:r>
              <a:rPr lang="fr-FR" sz="1100" dirty="0" smtClean="0">
                <a:cs typeface="Calibri" panose="020F0502020204030204" pitchFamily="34" charset="0"/>
              </a:rPr>
              <a:t> </a:t>
            </a:r>
            <a:r>
              <a:rPr lang="fr-FR" sz="1100" dirty="0" err="1" smtClean="0">
                <a:cs typeface="Calibri" panose="020F0502020204030204" pitchFamily="34" charset="0"/>
              </a:rPr>
              <a:t>strains</a:t>
            </a:r>
            <a:endParaRPr lang="fr-FR" sz="1100" i="1" dirty="0" smtClean="0">
              <a:cs typeface="Calibri" panose="020F0502020204030204" pitchFamily="34" charset="0"/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136" y="2028798"/>
            <a:ext cx="2374564" cy="133504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 l="7939" r="29658" b="14563"/>
          <a:stretch/>
        </p:blipFill>
        <p:spPr>
          <a:xfrm>
            <a:off x="6395718" y="445230"/>
            <a:ext cx="1872926" cy="1441676"/>
          </a:xfrm>
          <a:prstGeom prst="rect">
            <a:avLst/>
          </a:prstGeom>
        </p:spPr>
      </p:pic>
      <p:grpSp>
        <p:nvGrpSpPr>
          <p:cNvPr id="21" name="Groupe 20"/>
          <p:cNvGrpSpPr/>
          <p:nvPr/>
        </p:nvGrpSpPr>
        <p:grpSpPr>
          <a:xfrm>
            <a:off x="236007" y="2283718"/>
            <a:ext cx="8907993" cy="2483507"/>
            <a:chOff x="236007" y="2283718"/>
            <a:chExt cx="8907993" cy="2483507"/>
          </a:xfrm>
        </p:grpSpPr>
        <p:sp>
          <p:nvSpPr>
            <p:cNvPr id="8" name="Espace réservé du texte 14"/>
            <p:cNvSpPr txBox="1">
              <a:spLocks/>
            </p:cNvSpPr>
            <p:nvPr/>
          </p:nvSpPr>
          <p:spPr bwMode="gray">
            <a:xfrm>
              <a:off x="236007" y="2283718"/>
              <a:ext cx="8907993" cy="2376264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marL="0" indent="0" algn="l" defTabSz="685783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Tx/>
                <a:buNone/>
                <a:defRPr sz="788" b="1" kern="1200">
                  <a:solidFill>
                    <a:srgbClr val="262626"/>
                  </a:solidFill>
                  <a:latin typeface="+mn-lt"/>
                  <a:ea typeface="+mn-ea"/>
                  <a:cs typeface="+mn-cs"/>
                </a:defRPr>
              </a:lvl1pPr>
              <a:lvl2pPr marL="134997" indent="0" algn="l" defTabSz="685783" rtl="0" eaLnBrk="1" latinLnBrk="0" hangingPunct="1">
                <a:lnSpc>
                  <a:spcPct val="100000"/>
                </a:lnSpc>
                <a:spcBef>
                  <a:spcPts val="450"/>
                </a:spcBef>
                <a:spcAft>
                  <a:spcPts val="600"/>
                </a:spcAft>
                <a:buFontTx/>
                <a:buNone/>
                <a:defRPr sz="713" kern="1200">
                  <a:solidFill>
                    <a:srgbClr val="262626"/>
                  </a:solidFill>
                  <a:latin typeface="+mn-lt"/>
                  <a:ea typeface="+mn-ea"/>
                  <a:cs typeface="+mn-cs"/>
                </a:defRPr>
              </a:lvl2pPr>
              <a:lvl3pPr marL="323992" indent="-53999" algn="l" defTabSz="685783" rtl="0" eaLnBrk="1" latinLnBrk="0" hangingPunct="1">
                <a:lnSpc>
                  <a:spcPct val="100000"/>
                </a:lnSpc>
                <a:spcBef>
                  <a:spcPts val="75"/>
                </a:spcBef>
                <a:spcAft>
                  <a:spcPts val="75"/>
                </a:spcAft>
                <a:buSzPct val="100000"/>
                <a:buFont typeface="Arial" pitchFamily="34" charset="0"/>
                <a:buChar char="•"/>
                <a:defRPr sz="63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58989" indent="-53999" algn="l" defTabSz="685783" rtl="0" eaLnBrk="1" latinLnBrk="0" hangingPunct="1">
                <a:lnSpc>
                  <a:spcPct val="100000"/>
                </a:lnSpc>
                <a:spcBef>
                  <a:spcPts val="75"/>
                </a:spcBef>
                <a:spcAft>
                  <a:spcPts val="75"/>
                </a:spcAft>
                <a:buSzPct val="100000"/>
                <a:buFont typeface="Arial" pitchFamily="34" charset="0"/>
                <a:buChar char="•"/>
                <a:defRPr sz="56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620984" indent="-53999" algn="l" defTabSz="685783" rtl="0" eaLnBrk="1" latinLnBrk="0" hangingPunct="1">
                <a:lnSpc>
                  <a:spcPct val="100000"/>
                </a:lnSpc>
                <a:spcBef>
                  <a:spcPts val="75"/>
                </a:spcBef>
                <a:spcAft>
                  <a:spcPts val="75"/>
                </a:spcAft>
                <a:buSzPct val="100000"/>
                <a:buFont typeface="Arial" pitchFamily="34" charset="0"/>
                <a:buChar char="•"/>
                <a:defRPr sz="52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03" indent="-171446" algn="l" defTabSz="68578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795" indent="-171446" algn="l" defTabSz="68578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686" indent="-171446" algn="l" defTabSz="68578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577" indent="-171446" algn="l" defTabSz="68578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92881" indent="-19288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fr-FR" sz="1200" dirty="0" smtClean="0">
                  <a:cs typeface="Calibri" panose="020F0502020204030204" pitchFamily="34" charset="0"/>
                </a:rPr>
                <a:t>No </a:t>
              </a:r>
              <a:r>
                <a:rPr lang="fr-FR" sz="1200" i="1" dirty="0">
                  <a:cs typeface="Calibri" panose="020F0502020204030204" pitchFamily="34" charset="0"/>
                </a:rPr>
                <a:t>S.</a:t>
              </a:r>
              <a:r>
                <a:rPr lang="fr-FR" sz="1200" dirty="0">
                  <a:cs typeface="Calibri" panose="020F0502020204030204" pitchFamily="34" charset="0"/>
                </a:rPr>
                <a:t> </a:t>
              </a:r>
              <a:r>
                <a:rPr lang="fr-FR" sz="1200" dirty="0" err="1" smtClean="0">
                  <a:cs typeface="Calibri" panose="020F0502020204030204" pitchFamily="34" charset="0"/>
                </a:rPr>
                <a:t>Menston</a:t>
              </a:r>
              <a:r>
                <a:rPr lang="fr-FR" sz="1200" dirty="0" smtClean="0">
                  <a:cs typeface="Calibri" panose="020F0502020204030204" pitchFamily="34" charset="0"/>
                </a:rPr>
                <a:t> in the NRL </a:t>
              </a:r>
              <a:r>
                <a:rPr lang="fr-FR" sz="1200" i="1" dirty="0" smtClean="0">
                  <a:cs typeface="Calibri" panose="020F0502020204030204" pitchFamily="34" charset="0"/>
                </a:rPr>
                <a:t>Salmonella </a:t>
              </a:r>
              <a:r>
                <a:rPr lang="fr-FR" sz="1200" dirty="0" err="1">
                  <a:cs typeface="Calibri" panose="020F0502020204030204" pitchFamily="34" charset="0"/>
                </a:rPr>
                <a:t>strains</a:t>
              </a:r>
              <a:r>
                <a:rPr lang="fr-FR" sz="1200" dirty="0">
                  <a:cs typeface="Calibri" panose="020F0502020204030204" pitchFamily="34" charset="0"/>
                </a:rPr>
                <a:t> </a:t>
              </a:r>
              <a:r>
                <a:rPr lang="fr-FR" sz="1200" dirty="0" smtClean="0">
                  <a:cs typeface="Calibri" panose="020F0502020204030204" pitchFamily="34" charset="0"/>
                </a:rPr>
                <a:t>collection !</a:t>
              </a:r>
              <a:endParaRPr lang="fr-FR" sz="1200" i="1" dirty="0" smtClean="0">
                <a:cs typeface="Calibri" panose="020F0502020204030204" pitchFamily="34" charset="0"/>
              </a:endParaRPr>
            </a:p>
            <a:p>
              <a:pPr marL="450056" lvl="1" indent="-19288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fr-FR" sz="1200" dirty="0" smtClean="0">
                  <a:cs typeface="Calibri" panose="020F0502020204030204" pitchFamily="34" charset="0"/>
                </a:rPr>
                <a:t>Follow-up to CORRUSS meetings</a:t>
              </a:r>
            </a:p>
            <a:p>
              <a:pPr marL="450056" lvl="1" indent="-19288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fr-FR" sz="1200" dirty="0" smtClean="0">
                  <a:cs typeface="Calibri" panose="020F0502020204030204" pitchFamily="34" charset="0"/>
                </a:rPr>
                <a:t>Taking new </a:t>
              </a:r>
              <a:r>
                <a:rPr lang="fr-FR" sz="1200" dirty="0" err="1" smtClean="0">
                  <a:cs typeface="Calibri" panose="020F0502020204030204" pitchFamily="34" charset="0"/>
                </a:rPr>
                <a:t>samples</a:t>
              </a:r>
              <a:r>
                <a:rPr lang="fr-FR" sz="1200" dirty="0">
                  <a:cs typeface="Calibri" panose="020F0502020204030204" pitchFamily="34" charset="0"/>
                </a:rPr>
                <a:t> of </a:t>
              </a:r>
              <a:r>
                <a:rPr lang="fr-FR" sz="1200" dirty="0" err="1">
                  <a:cs typeface="Calibri" panose="020F0502020204030204" pitchFamily="34" charset="0"/>
                </a:rPr>
                <a:t>sesame</a:t>
              </a:r>
              <a:r>
                <a:rPr lang="fr-FR" sz="1200" dirty="0">
                  <a:cs typeface="Calibri" panose="020F0502020204030204" pitchFamily="34" charset="0"/>
                </a:rPr>
                <a:t> </a:t>
              </a:r>
              <a:r>
                <a:rPr lang="fr-FR" sz="1200" dirty="0" err="1" smtClean="0">
                  <a:cs typeface="Calibri" panose="020F0502020204030204" pitchFamily="34" charset="0"/>
                </a:rPr>
                <a:t>paste</a:t>
              </a:r>
              <a:endParaRPr lang="fr-FR" sz="1200" dirty="0" smtClean="0">
                <a:cs typeface="Calibri" panose="020F0502020204030204" pitchFamily="34" charset="0"/>
              </a:endParaRPr>
            </a:p>
            <a:p>
              <a:pPr marL="450056" lvl="1" indent="-19288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200" b="1" dirty="0"/>
                <a:t>Anses NRL</a:t>
              </a:r>
              <a:r>
                <a:rPr lang="en-US" sz="1200" dirty="0"/>
                <a:t> additional investigations </a:t>
              </a:r>
              <a:r>
                <a:rPr lang="en-US" sz="1200" dirty="0" smtClean="0"/>
                <a:t>: </a:t>
              </a:r>
              <a:r>
                <a:rPr lang="fr-FR" sz="1200" dirty="0" smtClean="0">
                  <a:cs typeface="Calibri" panose="020F0502020204030204" pitchFamily="34" charset="0"/>
                </a:rPr>
                <a:t>S. </a:t>
              </a:r>
              <a:r>
                <a:rPr lang="fr-FR" sz="1200" dirty="0" err="1" smtClean="0">
                  <a:cs typeface="Calibri" panose="020F0502020204030204" pitchFamily="34" charset="0"/>
                </a:rPr>
                <a:t>Menston</a:t>
              </a:r>
              <a:r>
                <a:rPr lang="fr-FR" sz="1200" dirty="0" smtClean="0">
                  <a:cs typeface="Calibri" panose="020F0502020204030204" pitchFamily="34" charset="0"/>
                </a:rPr>
                <a:t> </a:t>
              </a:r>
              <a:r>
                <a:rPr lang="fr-FR" sz="1200" dirty="0" err="1">
                  <a:cs typeface="Calibri" panose="020F0502020204030204" pitchFamily="34" charset="0"/>
                </a:rPr>
                <a:t>serotype</a:t>
              </a:r>
              <a:r>
                <a:rPr lang="fr-FR" sz="1200" dirty="0">
                  <a:cs typeface="Calibri" panose="020F0502020204030204" pitchFamily="34" charset="0"/>
                </a:rPr>
                <a:t> </a:t>
              </a:r>
              <a:r>
                <a:rPr lang="fr-FR" sz="1200" dirty="0" err="1" smtClean="0">
                  <a:cs typeface="Calibri" panose="020F0502020204030204" pitchFamily="34" charset="0"/>
                </a:rPr>
                <a:t>confirmed</a:t>
              </a:r>
              <a:r>
                <a:rPr lang="fr-FR" sz="1200" dirty="0" smtClean="0">
                  <a:cs typeface="Calibri" panose="020F0502020204030204" pitchFamily="34" charset="0"/>
                </a:rPr>
                <a:t> in sesame </a:t>
              </a:r>
              <a:r>
                <a:rPr lang="fr-FR" sz="1200" dirty="0" err="1" smtClean="0">
                  <a:cs typeface="Calibri" panose="020F0502020204030204" pitchFamily="34" charset="0"/>
                </a:rPr>
                <a:t>paste</a:t>
              </a:r>
              <a:r>
                <a:rPr lang="fr-FR" sz="1200" dirty="0" smtClean="0">
                  <a:cs typeface="Calibri" panose="020F0502020204030204" pitchFamily="34" charset="0"/>
                </a:rPr>
                <a:t> </a:t>
              </a:r>
            </a:p>
            <a:p>
              <a:pPr marL="257175" lvl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200" dirty="0" smtClean="0">
                  <a:cs typeface="Calibri" panose="020F0502020204030204" pitchFamily="34" charset="0"/>
                </a:rPr>
                <a:t>         and discovery of another </a:t>
              </a:r>
              <a:r>
                <a:rPr lang="fr-FR" sz="1200" dirty="0">
                  <a:cs typeface="Calibri" panose="020F0502020204030204" pitchFamily="34" charset="0"/>
                </a:rPr>
                <a:t>serotype </a:t>
              </a:r>
              <a:r>
                <a:rPr lang="fr-FR" sz="1200" dirty="0" smtClean="0">
                  <a:cs typeface="Calibri" panose="020F0502020204030204" pitchFamily="34" charset="0"/>
                </a:rPr>
                <a:t>S. </a:t>
              </a:r>
              <a:r>
                <a:rPr lang="fr-FR" sz="1200" dirty="0" err="1" smtClean="0">
                  <a:cs typeface="Calibri" panose="020F0502020204030204" pitchFamily="34" charset="0"/>
                </a:rPr>
                <a:t>Kaevlinge</a:t>
              </a:r>
              <a:r>
                <a:rPr lang="fr-FR" sz="1200" dirty="0" smtClean="0">
                  <a:cs typeface="Calibri" panose="020F0502020204030204" pitchFamily="34" charset="0"/>
                </a:rPr>
                <a:t> !</a:t>
              </a:r>
            </a:p>
            <a:p>
              <a:pPr marL="450056" lvl="1" indent="-19288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fr-FR" sz="1200" dirty="0" smtClean="0">
                  <a:cs typeface="Calibri" panose="020F0502020204030204" pitchFamily="34" charset="0"/>
                </a:rPr>
                <a:t>WGS </a:t>
              </a:r>
              <a:r>
                <a:rPr lang="fr-FR" sz="1200" dirty="0" err="1" smtClean="0">
                  <a:cs typeface="Calibri" panose="020F0502020204030204" pitchFamily="34" charset="0"/>
                </a:rPr>
                <a:t>analysis</a:t>
              </a:r>
              <a:r>
                <a:rPr lang="fr-FR" sz="1200" dirty="0" smtClean="0">
                  <a:cs typeface="Calibri" panose="020F0502020204030204" pitchFamily="34" charset="0"/>
                </a:rPr>
                <a:t>: </a:t>
              </a:r>
              <a:r>
                <a:rPr lang="fr-FR" sz="1200" dirty="0" err="1" smtClean="0">
                  <a:cs typeface="Calibri" panose="020F0502020204030204" pitchFamily="34" charset="0"/>
                </a:rPr>
                <a:t>same</a:t>
              </a:r>
              <a:r>
                <a:rPr lang="fr-FR" sz="1200" dirty="0" smtClean="0">
                  <a:cs typeface="Calibri" panose="020F0502020204030204" pitchFamily="34" charset="0"/>
                </a:rPr>
                <a:t> HC5|cluster for S. </a:t>
              </a:r>
              <a:r>
                <a:rPr lang="fr-FR" sz="1200" dirty="0" err="1" smtClean="0">
                  <a:cs typeface="Calibri" panose="020F0502020204030204" pitchFamily="34" charset="0"/>
                </a:rPr>
                <a:t>Menston</a:t>
              </a:r>
              <a:r>
                <a:rPr lang="fr-FR" sz="1200" dirty="0" smtClean="0">
                  <a:cs typeface="Calibri" panose="020F0502020204030204" pitchFamily="34" charset="0"/>
                </a:rPr>
                <a:t> </a:t>
              </a:r>
              <a:r>
                <a:rPr lang="fr-FR" sz="1200" dirty="0" err="1">
                  <a:cs typeface="Calibri" panose="020F0502020204030204" pitchFamily="34" charset="0"/>
                </a:rPr>
                <a:t>food</a:t>
              </a:r>
              <a:r>
                <a:rPr lang="fr-FR" sz="1200" dirty="0">
                  <a:cs typeface="Calibri" panose="020F0502020204030204" pitchFamily="34" charset="0"/>
                </a:rPr>
                <a:t> and </a:t>
              </a:r>
              <a:r>
                <a:rPr lang="fr-FR" sz="1200" dirty="0" err="1">
                  <a:cs typeface="Calibri" panose="020F0502020204030204" pitchFamily="34" charset="0"/>
                </a:rPr>
                <a:t>clinical</a:t>
              </a:r>
              <a:r>
                <a:rPr lang="fr-FR" sz="1200" dirty="0">
                  <a:cs typeface="Calibri" panose="020F0502020204030204" pitchFamily="34" charset="0"/>
                </a:rPr>
                <a:t> </a:t>
              </a:r>
              <a:r>
                <a:rPr lang="fr-FR" sz="1200" dirty="0" err="1" smtClean="0">
                  <a:cs typeface="Calibri" panose="020F0502020204030204" pitchFamily="34" charset="0"/>
                </a:rPr>
                <a:t>isolate</a:t>
              </a:r>
              <a:endParaRPr lang="fr-FR" sz="1200" dirty="0" smtClean="0">
                <a:cs typeface="Calibri" panose="020F0502020204030204" pitchFamily="34" charset="0"/>
              </a:endParaRPr>
            </a:p>
            <a:p>
              <a:pPr marL="257175" lvl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200" dirty="0" smtClean="0">
                  <a:cs typeface="Calibri" panose="020F0502020204030204" pitchFamily="34" charset="0"/>
                </a:rPr>
                <a:t>      	=&gt;  </a:t>
              </a:r>
              <a:r>
                <a:rPr lang="fr-FR" sz="1200" b="1" dirty="0" err="1" smtClean="0">
                  <a:cs typeface="Calibri" panose="020F0502020204030204" pitchFamily="34" charset="0"/>
                </a:rPr>
                <a:t>results</a:t>
              </a:r>
              <a:r>
                <a:rPr lang="fr-FR" sz="1200" b="1" dirty="0" smtClean="0">
                  <a:cs typeface="Calibri" panose="020F0502020204030204" pitchFamily="34" charset="0"/>
                </a:rPr>
                <a:t> </a:t>
              </a:r>
              <a:r>
                <a:rPr lang="fr-FR" sz="1200" b="1" dirty="0" err="1" smtClean="0">
                  <a:cs typeface="Calibri" panose="020F0502020204030204" pitchFamily="34" charset="0"/>
                </a:rPr>
                <a:t>shared</a:t>
              </a:r>
              <a:r>
                <a:rPr lang="fr-FR" sz="1200" b="1" dirty="0" smtClean="0">
                  <a:cs typeface="Calibri" panose="020F0502020204030204" pitchFamily="34" charset="0"/>
                </a:rPr>
                <a:t> </a:t>
              </a:r>
              <a:r>
                <a:rPr lang="fr-FR" sz="1200" b="1" dirty="0" err="1" smtClean="0">
                  <a:cs typeface="Calibri" panose="020F0502020204030204" pitchFamily="34" charset="0"/>
                </a:rPr>
                <a:t>with</a:t>
              </a:r>
              <a:r>
                <a:rPr lang="fr-FR" sz="1200" b="1" dirty="0" smtClean="0">
                  <a:cs typeface="Calibri" panose="020F0502020204030204" pitchFamily="34" charset="0"/>
                </a:rPr>
                <a:t> </a:t>
              </a:r>
              <a:r>
                <a:rPr lang="fr-FR" sz="1200" b="1" dirty="0" err="1" smtClean="0">
                  <a:cs typeface="Calibri" panose="020F0502020204030204" pitchFamily="34" charset="0"/>
                </a:rPr>
                <a:t>SpF</a:t>
              </a:r>
              <a:r>
                <a:rPr lang="fr-FR" sz="1200" b="1" dirty="0" smtClean="0">
                  <a:cs typeface="Calibri" panose="020F0502020204030204" pitchFamily="34" charset="0"/>
                </a:rPr>
                <a:t>, NRC, </a:t>
              </a:r>
              <a:r>
                <a:rPr lang="fr-FR" sz="1200" b="1" dirty="0" smtClean="0">
                  <a:cs typeface="Calibri" panose="020F0502020204030204" pitchFamily="34" charset="0"/>
                </a:rPr>
                <a:t>MUS/</a:t>
              </a:r>
              <a:r>
                <a:rPr lang="fr-FR" sz="1200" b="1" dirty="0" err="1" smtClean="0">
                  <a:cs typeface="Calibri" panose="020F0502020204030204" pitchFamily="34" charset="0"/>
                </a:rPr>
                <a:t>DGAl</a:t>
              </a:r>
              <a:r>
                <a:rPr lang="fr-FR" sz="1200" b="1" dirty="0" smtClean="0">
                  <a:cs typeface="Calibri" panose="020F0502020204030204" pitchFamily="34" charset="0"/>
                </a:rPr>
                <a:t>, CORUSS</a:t>
              </a:r>
              <a:endParaRPr lang="fr-FR" sz="500" b="1" dirty="0" smtClean="0">
                <a:cs typeface="Calibri" panose="020F0502020204030204" pitchFamily="34" charset="0"/>
              </a:endParaRPr>
            </a:p>
            <a:p>
              <a:pPr marL="428625" lvl="1" indent="-171450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fr-FR" sz="1200" dirty="0" err="1" smtClean="0">
                  <a:cs typeface="Calibri" panose="020F0502020204030204" pitchFamily="34" charset="0"/>
                </a:rPr>
                <a:t>Sequences</a:t>
              </a:r>
              <a:r>
                <a:rPr lang="fr-FR" sz="1200" dirty="0" smtClean="0">
                  <a:cs typeface="Calibri" panose="020F0502020204030204" pitchFamily="34" charset="0"/>
                </a:rPr>
                <a:t> </a:t>
              </a:r>
              <a:r>
                <a:rPr lang="fr-FR" sz="1200" dirty="0" err="1" smtClean="0">
                  <a:cs typeface="Calibri" panose="020F0502020204030204" pitchFamily="34" charset="0"/>
                </a:rPr>
                <a:t>deposited</a:t>
              </a:r>
              <a:r>
                <a:rPr lang="fr-FR" sz="1200" dirty="0" smtClean="0">
                  <a:cs typeface="Calibri" panose="020F0502020204030204" pitchFamily="34" charset="0"/>
                </a:rPr>
                <a:t> </a:t>
              </a:r>
              <a:r>
                <a:rPr lang="fr-FR" sz="1200" dirty="0">
                  <a:cs typeface="Calibri" panose="020F0502020204030204" pitchFamily="34" charset="0"/>
                </a:rPr>
                <a:t>in the EFSA One </a:t>
              </a:r>
              <a:r>
                <a:rPr lang="fr-FR" sz="1200" dirty="0" err="1">
                  <a:cs typeface="Calibri" panose="020F0502020204030204" pitchFamily="34" charset="0"/>
                </a:rPr>
                <a:t>Health</a:t>
              </a:r>
              <a:r>
                <a:rPr lang="fr-FR" sz="1200" dirty="0">
                  <a:cs typeface="Calibri" panose="020F0502020204030204" pitchFamily="34" charset="0"/>
                </a:rPr>
                <a:t> DB</a:t>
              </a:r>
            </a:p>
          </p:txBody>
        </p:sp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12160" y="3939902"/>
              <a:ext cx="3053166" cy="8273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2735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Concluding</a:t>
            </a:r>
            <a:r>
              <a:rPr lang="fr-FR" dirty="0"/>
              <a:t> </a:t>
            </a:r>
            <a:r>
              <a:rPr lang="fr-FR" dirty="0" err="1"/>
              <a:t>remarks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sz="700" cap="all" dirty="0" err="1"/>
              <a:t>October</a:t>
            </a:r>
            <a:r>
              <a:rPr lang="fr-FR" sz="700" cap="all" dirty="0"/>
              <a:t> 25, </a:t>
            </a:r>
            <a:r>
              <a:rPr lang="fr-FR" sz="700" cap="all" dirty="0" smtClean="0"/>
              <a:t>2023</a:t>
            </a:r>
            <a:endParaRPr lang="fr-FR" sz="700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C. Cordevant  / DSP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089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sz="700" cap="all" dirty="0" err="1"/>
              <a:t>October</a:t>
            </a:r>
            <a:r>
              <a:rPr lang="fr-FR" sz="700" cap="all" dirty="0"/>
              <a:t> 25, </a:t>
            </a:r>
            <a:r>
              <a:rPr lang="fr-FR" sz="700" cap="all" dirty="0" smtClean="0"/>
              <a:t>2023</a:t>
            </a:r>
            <a:endParaRPr lang="fr-FR" sz="700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C. Cordevant 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>
          <a:xfrm>
            <a:off x="359999" y="2068136"/>
            <a:ext cx="2520000" cy="230381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sz="1600" dirty="0"/>
              <a:t>Monitoring in the </a:t>
            </a:r>
            <a:r>
              <a:rPr lang="fr-FR" sz="1600" dirty="0" err="1"/>
              <a:t>food</a:t>
            </a:r>
            <a:r>
              <a:rPr lang="fr-FR" sz="1600" dirty="0"/>
              <a:t> </a:t>
            </a:r>
            <a:r>
              <a:rPr lang="fr-FR" sz="1600" dirty="0" err="1"/>
              <a:t>chain</a:t>
            </a:r>
            <a:r>
              <a:rPr lang="fr-FR" sz="1600" dirty="0"/>
              <a:t> </a:t>
            </a:r>
            <a:r>
              <a:rPr lang="fr-FR" sz="1600" dirty="0" err="1"/>
              <a:t>from</a:t>
            </a:r>
            <a:r>
              <a:rPr lang="fr-FR" sz="1600" dirty="0"/>
              <a:t> </a:t>
            </a:r>
            <a:r>
              <a:rPr lang="fr-FR" sz="1600" dirty="0" err="1"/>
              <a:t>farms</a:t>
            </a:r>
            <a:r>
              <a:rPr lang="fr-FR" sz="1600" dirty="0"/>
              <a:t> to forks </a:t>
            </a:r>
            <a:r>
              <a:rPr lang="fr-FR" sz="1600" dirty="0" err="1"/>
              <a:t>is</a:t>
            </a:r>
            <a:r>
              <a:rPr lang="fr-FR" sz="1600" dirty="0"/>
              <a:t> </a:t>
            </a:r>
            <a:r>
              <a:rPr lang="fr-FR" sz="1600" dirty="0" err="1"/>
              <a:t>very</a:t>
            </a:r>
            <a:r>
              <a:rPr lang="fr-FR" sz="1600" dirty="0"/>
              <a:t> important to </a:t>
            </a:r>
            <a:r>
              <a:rPr lang="fr-FR" sz="1600" dirty="0" err="1"/>
              <a:t>avoid</a:t>
            </a:r>
            <a:r>
              <a:rPr lang="fr-FR" sz="1600" dirty="0"/>
              <a:t> </a:t>
            </a:r>
            <a:r>
              <a:rPr lang="fr-FR" sz="1600" dirty="0" err="1"/>
              <a:t>critical</a:t>
            </a:r>
            <a:r>
              <a:rPr lang="fr-FR" sz="1600" dirty="0"/>
              <a:t> situations and </a:t>
            </a:r>
            <a:r>
              <a:rPr lang="fr-FR" sz="1600" dirty="0" err="1"/>
              <a:t>protect</a:t>
            </a:r>
            <a:r>
              <a:rPr lang="fr-FR" sz="1600" dirty="0"/>
              <a:t> the </a:t>
            </a:r>
            <a:r>
              <a:rPr lang="fr-FR" sz="1600" dirty="0" err="1"/>
              <a:t>consumers</a:t>
            </a:r>
            <a:endParaRPr lang="fr-FR" sz="1600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5"/>
          </p:nvPr>
        </p:nvSpPr>
        <p:spPr>
          <a:xfrm>
            <a:off x="3312000" y="2068136"/>
            <a:ext cx="2520000" cy="12882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sz="1600" dirty="0"/>
              <a:t>WGS </a:t>
            </a:r>
            <a:r>
              <a:rPr lang="fr-FR" sz="1600" dirty="0" err="1"/>
              <a:t>should</a:t>
            </a:r>
            <a:r>
              <a:rPr lang="fr-FR" sz="1600" dirty="0"/>
              <a:t> </a:t>
            </a:r>
            <a:r>
              <a:rPr lang="fr-FR" sz="1600" dirty="0" err="1"/>
              <a:t>be</a:t>
            </a:r>
            <a:r>
              <a:rPr lang="fr-FR" sz="1600" dirty="0"/>
              <a:t> </a:t>
            </a:r>
            <a:r>
              <a:rPr lang="fr-FR" sz="1600" dirty="0" err="1"/>
              <a:t>privileged</a:t>
            </a:r>
            <a:r>
              <a:rPr lang="fr-FR" sz="1600" dirty="0"/>
              <a:t> for </a:t>
            </a:r>
            <a:r>
              <a:rPr lang="fr-FR" sz="1600" dirty="0" err="1"/>
              <a:t>epidemiological</a:t>
            </a:r>
            <a:r>
              <a:rPr lang="fr-FR" sz="1600" dirty="0"/>
              <a:t> investigations for a gain in </a:t>
            </a:r>
            <a:r>
              <a:rPr lang="fr-FR" sz="1600" dirty="0" err="1"/>
              <a:t>accuracy</a:t>
            </a:r>
            <a:r>
              <a:rPr lang="fr-FR" sz="1600" dirty="0"/>
              <a:t> and time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E59119A7-22BB-45DA-AB29-4274F7898F3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64000" y="2068136"/>
            <a:ext cx="2520000" cy="216599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sz="1600" dirty="0"/>
              <a:t>Data sharing </a:t>
            </a:r>
            <a:r>
              <a:rPr lang="fr-FR" sz="1600" dirty="0" err="1"/>
              <a:t>within</a:t>
            </a:r>
            <a:r>
              <a:rPr lang="fr-FR" sz="1600" dirty="0"/>
              <a:t> and </a:t>
            </a:r>
            <a:r>
              <a:rPr lang="fr-FR" sz="1600" dirty="0" err="1"/>
              <a:t>abroad</a:t>
            </a:r>
            <a:r>
              <a:rPr lang="fr-FR" sz="1600" dirty="0"/>
              <a:t> the country: a challenge but in </a:t>
            </a:r>
            <a:r>
              <a:rPr lang="fr-FR" sz="1600" dirty="0" err="1" smtClean="0"/>
              <a:t>progress</a:t>
            </a:r>
            <a:r>
              <a:rPr lang="fr-FR" sz="1600" dirty="0" smtClean="0"/>
              <a:t> </a:t>
            </a:r>
            <a:r>
              <a:rPr lang="fr-FR" sz="1600" dirty="0" err="1" smtClean="0"/>
              <a:t>both</a:t>
            </a:r>
            <a:r>
              <a:rPr lang="fr-FR" sz="1600" dirty="0" smtClean="0"/>
              <a:t> at EU and international </a:t>
            </a:r>
            <a:r>
              <a:rPr lang="fr-FR" sz="1600" dirty="0" err="1" smtClean="0"/>
              <a:t>levels</a:t>
            </a:r>
            <a:endParaRPr lang="fr-FR" sz="1600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551CDA-1085-4983-A630-EE08F9B619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9999" y="1635646"/>
            <a:ext cx="424800" cy="212400"/>
          </a:xfrm>
        </p:spPr>
        <p:txBody>
          <a:bodyPr/>
          <a:lstStyle/>
          <a:p>
            <a:r>
              <a:rPr lang="fr-FR" dirty="0"/>
              <a:t>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F9B6BFC-884F-4AE0-A21A-65A3A06AE5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12000" y="1635646"/>
            <a:ext cx="424800" cy="212400"/>
          </a:xfrm>
        </p:spPr>
        <p:txBody>
          <a:bodyPr/>
          <a:lstStyle/>
          <a:p>
            <a:r>
              <a:rPr lang="fr-FR" dirty="0"/>
              <a:t>2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28C12AD4-1CF1-4B23-919B-A62FE2E7F35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4000" y="1635646"/>
            <a:ext cx="424800" cy="212400"/>
          </a:xfrm>
        </p:spPr>
        <p:txBody>
          <a:bodyPr/>
          <a:lstStyle/>
          <a:p>
            <a:r>
              <a:rPr lang="fr-FR" dirty="0"/>
              <a:t>3</a:t>
            </a:r>
          </a:p>
        </p:txBody>
      </p:sp>
      <p:sp>
        <p:nvSpPr>
          <p:cNvPr id="13" name="Titr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Concluding</a:t>
            </a:r>
            <a:r>
              <a:rPr lang="fr-FR" dirty="0"/>
              <a:t> </a:t>
            </a:r>
            <a:r>
              <a:rPr lang="fr-FR" dirty="0" err="1"/>
              <a:t>remarks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568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 3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202" y="1"/>
            <a:ext cx="938310" cy="514349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699542"/>
            <a:ext cx="7056784" cy="396944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11760" y="209408"/>
            <a:ext cx="4392488" cy="490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585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CB4"/>
                </a:solidFill>
                <a:effectLst/>
                <a:uLnTx/>
                <a:uFillTx/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Thanks</a:t>
            </a:r>
            <a:r>
              <a:rPr kumimoji="0" lang="fr-FR" altLang="fr-FR" sz="258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CB4"/>
                </a:solidFill>
                <a:effectLst/>
                <a:uLnTx/>
                <a:uFillTx/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 for</a:t>
            </a:r>
            <a:r>
              <a:rPr kumimoji="0" lang="fr-FR" altLang="fr-FR" sz="2585" b="1" i="0" u="none" strike="noStrike" kern="1200" cap="none" spc="0" normalizeH="0" noProof="0" dirty="0" smtClean="0">
                <a:ln>
                  <a:noFill/>
                </a:ln>
                <a:solidFill>
                  <a:srgbClr val="006CB4"/>
                </a:solidFill>
                <a:effectLst/>
                <a:uLnTx/>
                <a:uFillTx/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 </a:t>
            </a:r>
            <a:r>
              <a:rPr kumimoji="0" lang="fr-FR" altLang="fr-FR" sz="2585" b="1" i="0" u="none" strike="noStrike" kern="1200" cap="none" spc="0" normalizeH="0" noProof="0" dirty="0" err="1" smtClean="0">
                <a:ln>
                  <a:noFill/>
                </a:ln>
                <a:solidFill>
                  <a:srgbClr val="006CB4"/>
                </a:solidFill>
                <a:effectLst/>
                <a:uLnTx/>
                <a:uFillTx/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your</a:t>
            </a:r>
            <a:r>
              <a:rPr kumimoji="0" lang="fr-FR" altLang="fr-FR" sz="2585" b="1" i="0" u="none" strike="noStrike" kern="1200" cap="none" spc="0" normalizeH="0" noProof="0" dirty="0" smtClean="0">
                <a:ln>
                  <a:noFill/>
                </a:ln>
                <a:solidFill>
                  <a:srgbClr val="006CB4"/>
                </a:solidFill>
                <a:effectLst/>
                <a:uLnTx/>
                <a:uFillTx/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 </a:t>
            </a:r>
            <a:r>
              <a:rPr kumimoji="0" lang="fr-FR" altLang="fr-FR" sz="258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CB4"/>
                </a:solidFill>
                <a:effectLst/>
                <a:uLnTx/>
                <a:uFillTx/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attention!</a:t>
            </a:r>
            <a:r>
              <a:rPr kumimoji="0" lang="fr-FR" altLang="fr-FR" sz="184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CB4"/>
                </a:solidFill>
                <a:effectLst/>
                <a:uLnTx/>
                <a:uFillTx/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 </a:t>
            </a:r>
            <a:endParaRPr kumimoji="0" lang="fr-FR" altLang="en-US" sz="1846" b="1" i="0" u="none" strike="noStrike" kern="1200" cap="none" spc="0" normalizeH="0" baseline="0" noProof="0" dirty="0">
              <a:ln>
                <a:noFill/>
              </a:ln>
              <a:solidFill>
                <a:srgbClr val="006CB4"/>
              </a:solidFill>
              <a:effectLst/>
              <a:uLnTx/>
              <a:uFillTx/>
              <a:latin typeface="Segoe UI Semilight" panose="020B0402040204020203" pitchFamily="34" charset="0"/>
              <a:ea typeface="ＭＳ Ｐゴシック" pitchFamily="34" charset="-128"/>
              <a:cs typeface="Segoe UI Semilight" panose="020B0402040204020203" pitchFamily="34" charset="0"/>
            </a:endParaRPr>
          </a:p>
        </p:txBody>
      </p:sp>
      <p:sp>
        <p:nvSpPr>
          <p:cNvPr id="3" name="Ellipse 2"/>
          <p:cNvSpPr/>
          <p:nvPr/>
        </p:nvSpPr>
        <p:spPr>
          <a:xfrm rot="20972959">
            <a:off x="2326748" y="1341197"/>
            <a:ext cx="3889819" cy="14554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 rot="20963767">
            <a:off x="2338481" y="1775712"/>
            <a:ext cx="393299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800" dirty="0"/>
              <a:t>Q</a:t>
            </a:r>
            <a:r>
              <a:rPr lang="fr-FR" sz="3800" dirty="0" smtClean="0"/>
              <a:t>uestions?</a:t>
            </a:r>
            <a:endParaRPr lang="fr-FR" sz="3800" dirty="0"/>
          </a:p>
        </p:txBody>
      </p:sp>
    </p:spTree>
    <p:extLst>
      <p:ext uri="{BB962C8B-B14F-4D97-AF65-F5344CB8AC3E}">
        <p14:creationId xmlns:p14="http://schemas.microsoft.com/office/powerpoint/2010/main" val="428350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 3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202" y="1"/>
            <a:ext cx="938310" cy="514349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Ellipse 2"/>
          <p:cNvSpPr/>
          <p:nvPr/>
        </p:nvSpPr>
        <p:spPr>
          <a:xfrm rot="20972959">
            <a:off x="2326748" y="1341197"/>
            <a:ext cx="3889819" cy="14554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2574032" y="899884"/>
            <a:ext cx="58143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Christophe CORDEVANT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Senior Scientific Advisor for Emerging Infectious Diseases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 smtClean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Strategy &amp; Programs </a:t>
            </a:r>
            <a:r>
              <a:rPr lang="en-US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Research and Reference Division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 dirty="0" smtClean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Anses Headquarter</a:t>
            </a:r>
            <a:r>
              <a:rPr lang="en-GB" sz="1600" b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1600" b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 : +33 (0)1.56.29.19.47  Mobile: +33 (0)7.71.54.16.12 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Mail : </a:t>
            </a:r>
            <a:r>
              <a:rPr lang="en-GB" sz="1600" u="sng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christophe.cordevant@anses.fr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627784" y="2916108"/>
            <a:ext cx="58143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600" dirty="0" smtClean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Marianne CHEMALY</a:t>
            </a:r>
          </a:p>
          <a:p>
            <a:pPr>
              <a:spcAft>
                <a:spcPts val="0"/>
              </a:spcAft>
            </a:pPr>
            <a:r>
              <a:rPr lang="en-US" sz="1600" dirty="0" smtClean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Scientific Director </a:t>
            </a:r>
            <a:r>
              <a:rPr lang="en-US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Food </a:t>
            </a:r>
            <a:r>
              <a:rPr lang="en-US" sz="1600" dirty="0" smtClean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Safety</a:t>
            </a:r>
          </a:p>
          <a:p>
            <a:pPr>
              <a:spcAft>
                <a:spcPts val="0"/>
              </a:spcAft>
            </a:pPr>
            <a:r>
              <a:rPr lang="en-US" sz="1600" dirty="0" smtClean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Head </a:t>
            </a:r>
            <a:r>
              <a:rPr lang="en-US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HQPAP </a:t>
            </a:r>
            <a:r>
              <a:rPr lang="en-US" sz="1600" dirty="0" smtClean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</a:p>
          <a:p>
            <a:pPr>
              <a:spcAft>
                <a:spcPts val="0"/>
              </a:spcAft>
            </a:pPr>
            <a:r>
              <a:rPr lang="en-US" sz="1600" dirty="0" smtClean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Anses </a:t>
            </a:r>
            <a:r>
              <a:rPr lang="en-US" sz="1600" dirty="0" err="1" smtClean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Ploufragan</a:t>
            </a:r>
            <a:r>
              <a:rPr lang="en-US" sz="1600" dirty="0" smtClean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Laboratory</a:t>
            </a:r>
          </a:p>
          <a:p>
            <a:pPr>
              <a:spcAft>
                <a:spcPts val="0"/>
              </a:spcAft>
            </a:pPr>
            <a:r>
              <a:rPr lang="en-GB" sz="1600" dirty="0" smtClean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 </a:t>
            </a:r>
            <a:r>
              <a:rPr lang="en-GB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+33 (0</a:t>
            </a:r>
            <a:r>
              <a:rPr lang="en-GB" sz="1600" dirty="0" smtClean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2 96 01 62 27</a:t>
            </a:r>
            <a:r>
              <a:rPr lang="en-GB" sz="1600" dirty="0" smtClean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Mail : </a:t>
            </a:r>
            <a:r>
              <a:rPr lang="en-US" sz="1600" dirty="0" smtClean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marianne.chemaly@anses.fr</a:t>
            </a:r>
            <a:endParaRPr lang="en-US" sz="1600" dirty="0" smtClean="0">
              <a:solidFill>
                <a:srgbClr val="595959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sz="1600" dirty="0" smtClean="0">
              <a:solidFill>
                <a:srgbClr val="595959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itre 12"/>
          <p:cNvSpPr>
            <a:spLocks noGrp="1"/>
          </p:cNvSpPr>
          <p:nvPr>
            <p:ph type="title"/>
          </p:nvPr>
        </p:nvSpPr>
        <p:spPr>
          <a:xfrm>
            <a:off x="1115616" y="627534"/>
            <a:ext cx="2051761" cy="288032"/>
          </a:xfrm>
        </p:spPr>
        <p:txBody>
          <a:bodyPr/>
          <a:lstStyle/>
          <a:p>
            <a:r>
              <a:rPr lang="fr-FR" sz="1500" dirty="0" smtClean="0"/>
              <a:t>Anses contacts </a:t>
            </a:r>
            <a:endParaRPr lang="fr-FR" sz="1500" dirty="0"/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35" y="3025748"/>
            <a:ext cx="1346202" cy="1346202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114" y="937516"/>
            <a:ext cx="1371638" cy="170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62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 3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202" y="1"/>
            <a:ext cx="938310" cy="514349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Titre 1"/>
          <p:cNvSpPr txBox="1">
            <a:spLocks/>
          </p:cNvSpPr>
          <p:nvPr/>
        </p:nvSpPr>
        <p:spPr bwMode="gray">
          <a:xfrm>
            <a:off x="1753949" y="123478"/>
            <a:ext cx="6102748" cy="4892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13" b="1" kern="1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000" dirty="0" smtClean="0">
                <a:solidFill>
                  <a:schemeClr val="bg2"/>
                </a:solidFill>
              </a:rPr>
              <a:t>Surveillance system: </a:t>
            </a:r>
            <a:r>
              <a:rPr lang="fr-FR" sz="2000" i="1" dirty="0" smtClean="0">
                <a:solidFill>
                  <a:schemeClr val="bg2"/>
                </a:solidFill>
              </a:rPr>
              <a:t>Salmonella </a:t>
            </a:r>
            <a:r>
              <a:rPr lang="fr-FR" sz="2000" dirty="0" smtClean="0">
                <a:solidFill>
                  <a:schemeClr val="bg2"/>
                </a:solidFill>
              </a:rPr>
              <a:t>model in the EU</a:t>
            </a:r>
            <a:endParaRPr lang="fr-FR" sz="2000" i="1" dirty="0">
              <a:solidFill>
                <a:schemeClr val="bg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53726" y="483518"/>
            <a:ext cx="500682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Clr>
                <a:srgbClr val="355765"/>
              </a:buClr>
              <a:buFont typeface="Wingdings" panose="05000000000000000000" pitchFamily="2" charset="2"/>
              <a:buChar char="Ø"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96" charset="-128"/>
                <a:cs typeface="Arial" panose="020B0604020202020204" pitchFamily="34" charset="0"/>
              </a:rPr>
              <a:t>ECDC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: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monitoring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of human cases </a:t>
            </a:r>
          </a:p>
          <a:p>
            <a:pPr marL="800100" lvl="1" indent="-342900" algn="just">
              <a:buClr>
                <a:srgbClr val="355765"/>
              </a:buClr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Analyses and strain isolation </a:t>
            </a:r>
          </a:p>
          <a:p>
            <a:pPr marL="800100" lvl="1" indent="-342900" algn="just">
              <a:buClr>
                <a:srgbClr val="355765"/>
              </a:buClr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Strain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characterization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ＭＳ Ｐゴシック" pitchFamily="-96" charset="-128"/>
            </a:endParaRPr>
          </a:p>
          <a:p>
            <a:pPr marL="800100" marR="0" lvl="1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557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96" charset="-128"/>
                <a:cs typeface="Arial" panose="020B0604020202020204" pitchFamily="34" charset="0"/>
              </a:rPr>
              <a:t>Coordination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96" charset="-128"/>
                <a:cs typeface="Arial" panose="020B0604020202020204" pitchFamily="34" charset="0"/>
              </a:rPr>
              <a:t>of EU public health labs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96" charset="-128"/>
              <a:cs typeface="Arial" panose="020B0604020202020204" pitchFamily="34" charset="0"/>
            </a:endParaRPr>
          </a:p>
          <a:p>
            <a:pPr marL="800100" marR="0" lvl="1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557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96" charset="-128"/>
                <a:cs typeface="Arial" panose="020B0604020202020204" pitchFamily="34" charset="0"/>
              </a:rPr>
              <a:t>EU Databases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96" charset="-128"/>
              <a:cs typeface="Arial" panose="020B0604020202020204" pitchFamily="34" charset="0"/>
            </a:endParaRPr>
          </a:p>
          <a:p>
            <a:pPr marL="800100" marR="0" lvl="1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96" charset="-128"/>
              <a:cs typeface="Arial" panose="020B0604020202020204" pitchFamily="34" charset="0"/>
            </a:endParaRPr>
          </a:p>
          <a:p>
            <a:pPr marL="342900" lvl="0" indent="-342900" algn="just">
              <a:buClr>
                <a:srgbClr val="355765"/>
              </a:buClr>
              <a:buFont typeface="Wingdings" panose="05000000000000000000" pitchFamily="2" charset="2"/>
              <a:buChar char="Ø"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96" charset="-128"/>
                <a:cs typeface="Arial" panose="020B0604020202020204" pitchFamily="34" charset="0"/>
              </a:rPr>
              <a:t>EFSA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: Monitoring in the food chain</a:t>
            </a:r>
          </a:p>
          <a:p>
            <a:pPr marL="800100" lvl="1" indent="-342900" algn="just">
              <a:buClr>
                <a:srgbClr val="355765"/>
              </a:buClr>
              <a:buFont typeface="Arial" panose="020B0604020202020204" pitchFamily="34" charset="0"/>
              <a:buChar char="•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Risk assessment (WGs, opinions)</a:t>
            </a:r>
          </a:p>
          <a:p>
            <a:pPr marL="800100" lvl="1" indent="-342900" algn="just">
              <a:buClr>
                <a:srgbClr val="355765"/>
              </a:buClr>
              <a:buFont typeface="Arial" panose="020B0604020202020204" pitchFamily="34" charset="0"/>
              <a:buChar char="•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Data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analysis and annual reporting (EUSR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)</a:t>
            </a:r>
          </a:p>
          <a:p>
            <a:pPr marL="800100" lvl="1" indent="-342900" algn="just">
              <a:buClr>
                <a:srgbClr val="355765"/>
              </a:buClr>
              <a:buFont typeface="Arial" panose="020B0604020202020204" pitchFamily="34" charset="0"/>
              <a:buChar char="•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Epidemiological Investigations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ＭＳ Ｐゴシック" pitchFamily="-96" charset="-128"/>
            </a:endParaRPr>
          </a:p>
          <a:p>
            <a:pPr marL="800100" marR="0" lvl="1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96" charset="-128"/>
              <a:cs typeface="Arial" panose="020B0604020202020204" pitchFamily="34" charset="0"/>
            </a:endParaRPr>
          </a:p>
          <a:p>
            <a:pPr marL="342900" lvl="0" indent="-342900" algn="just">
              <a:buClr>
                <a:srgbClr val="355765"/>
              </a:buClr>
              <a:buFont typeface="Wingdings" panose="05000000000000000000" pitchFamily="2" charset="2"/>
              <a:buChar char="Ø"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96" charset="-128"/>
                <a:cs typeface="Arial" panose="020B0604020202020204" pitchFamily="34" charset="0"/>
              </a:rPr>
              <a:t>EURL: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Monitoring in the food chain</a:t>
            </a:r>
          </a:p>
          <a:p>
            <a:pPr marL="800100" lvl="1" indent="-342900" algn="just">
              <a:buClr>
                <a:srgbClr val="355765"/>
              </a:buClr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 Coordination of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MS National Reference Labs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ea typeface="ＭＳ Ｐゴシック" pitchFamily="-96" charset="-128"/>
            </a:endParaRPr>
          </a:p>
          <a:p>
            <a:pPr marL="800100" lvl="1" indent="-342900" algn="just">
              <a:buClr>
                <a:srgbClr val="355765"/>
              </a:buClr>
              <a:buFont typeface="Arial" panose="020B0604020202020204" pitchFamily="34" charset="0"/>
              <a:buChar char="•"/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 Analyses, strain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isolation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and strain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characterization</a:t>
            </a:r>
          </a:p>
          <a:p>
            <a:pPr marL="800100" lvl="1" indent="-342900" algn="just">
              <a:buClr>
                <a:srgbClr val="355765"/>
              </a:buClr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 Epidemiological Investigations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96" charset="-128"/>
              <a:cs typeface="Arial" panose="020B060402020202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55765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96" charset="-128"/>
                <a:cs typeface="Arial" panose="020B0604020202020204" pitchFamily="34" charset="0"/>
              </a:rPr>
              <a:t>DG Santé: Food authority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96" charset="-128"/>
              <a:cs typeface="Arial" panose="020B0604020202020204" pitchFamily="34" charset="0"/>
            </a:endParaRPr>
          </a:p>
          <a:p>
            <a:pPr marL="800100" lvl="1" indent="-342900" algn="just">
              <a:buClr>
                <a:srgbClr val="355765"/>
              </a:buClr>
              <a:buFont typeface="Arial" panose="020B0604020202020204" pitchFamily="34" charset="0"/>
              <a:buChar char="•"/>
              <a:defRPr/>
            </a:pP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Politics and laws for food </a:t>
            </a:r>
            <a:r>
              <a:rPr lang="fr-F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safety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96" charset="-128"/>
              <a:cs typeface="Arial" panose="020B0604020202020204" pitchFamily="34" charset="0"/>
            </a:endParaRPr>
          </a:p>
          <a:p>
            <a:pPr marL="800100" marR="0" lvl="1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557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96" charset="-128"/>
                <a:cs typeface="Arial" panose="020B0604020202020204" pitchFamily="34" charset="0"/>
              </a:rPr>
              <a:t>Risk management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96" charset="-128"/>
              <a:cs typeface="Arial" panose="020B0604020202020204" pitchFamily="34" charset="0"/>
            </a:endParaRPr>
          </a:p>
        </p:txBody>
      </p:sp>
      <p:pic>
        <p:nvPicPr>
          <p:cNvPr id="9" name="Imag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0340" y="652898"/>
            <a:ext cx="882120" cy="783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4568" y="3003798"/>
            <a:ext cx="1179800" cy="847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21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4225" y="4155926"/>
            <a:ext cx="815455" cy="597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2521" y="1778342"/>
            <a:ext cx="1584176" cy="79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40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 3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202" y="1"/>
            <a:ext cx="938310" cy="514349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Titre 1"/>
          <p:cNvSpPr txBox="1">
            <a:spLocks/>
          </p:cNvSpPr>
          <p:nvPr/>
        </p:nvSpPr>
        <p:spPr bwMode="gray">
          <a:xfrm>
            <a:off x="1753949" y="123478"/>
            <a:ext cx="6102748" cy="4892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13" b="1" kern="1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000" dirty="0" smtClean="0">
                <a:solidFill>
                  <a:schemeClr val="bg2"/>
                </a:solidFill>
              </a:rPr>
              <a:t>Surveillance system: </a:t>
            </a:r>
            <a:r>
              <a:rPr lang="fr-FR" sz="2000" i="1" dirty="0" smtClean="0">
                <a:solidFill>
                  <a:schemeClr val="bg2"/>
                </a:solidFill>
              </a:rPr>
              <a:t>Salmonella </a:t>
            </a:r>
            <a:r>
              <a:rPr lang="fr-FR" sz="2000" dirty="0" smtClean="0">
                <a:solidFill>
                  <a:schemeClr val="bg2"/>
                </a:solidFill>
              </a:rPr>
              <a:t>model in the EU</a:t>
            </a:r>
            <a:endParaRPr lang="fr-FR" sz="2000" i="1" dirty="0">
              <a:solidFill>
                <a:schemeClr val="bg2"/>
              </a:solidFill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7647" y="555526"/>
            <a:ext cx="8004185" cy="458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4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657B0EBD-1D9C-F441-A506-070F1229C313}"/>
              </a:ext>
            </a:extLst>
          </p:cNvPr>
          <p:cNvSpPr txBox="1">
            <a:spLocks/>
          </p:cNvSpPr>
          <p:nvPr/>
        </p:nvSpPr>
        <p:spPr bwMode="gray">
          <a:xfrm>
            <a:off x="611560" y="771550"/>
            <a:ext cx="8066992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rgbClr val="5770BE"/>
                </a:solidFill>
              </a:rPr>
              <a:t>An agency whose mission is to investigate, evaluate and protect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9B812B31-0AFF-6B44-8430-2946D156D29E}"/>
              </a:ext>
            </a:extLst>
          </p:cNvPr>
          <p:cNvSpPr txBox="1">
            <a:spLocks/>
          </p:cNvSpPr>
          <p:nvPr/>
        </p:nvSpPr>
        <p:spPr bwMode="gray">
          <a:xfrm>
            <a:off x="611560" y="1491630"/>
            <a:ext cx="7704856" cy="374441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500" dirty="0"/>
          </a:p>
          <a:p>
            <a:r>
              <a:rPr lang="en-GB" sz="1400" dirty="0"/>
              <a:t>ANSES is a </a:t>
            </a:r>
            <a:r>
              <a:rPr lang="en-GB" sz="1400" b="1" dirty="0">
                <a:solidFill>
                  <a:srgbClr val="5770BE"/>
                </a:solidFill>
              </a:rPr>
              <a:t>French scientific expert appraisal agency</a:t>
            </a:r>
            <a:r>
              <a:rPr lang="en-GB" sz="1400" dirty="0"/>
              <a:t>. </a:t>
            </a:r>
          </a:p>
          <a:p>
            <a:r>
              <a:rPr lang="en-GB" sz="1200" dirty="0"/>
              <a:t>It is a public </a:t>
            </a:r>
            <a:r>
              <a:rPr lang="en-GB" sz="1200" dirty="0" smtClean="0"/>
              <a:t>administrative </a:t>
            </a:r>
            <a:r>
              <a:rPr lang="en-GB" sz="1200" dirty="0"/>
              <a:t>body under the authority of the French Ministries of Health, Agriculture</a:t>
            </a:r>
            <a:r>
              <a:rPr lang="en-GB" sz="1200" dirty="0" smtClean="0"/>
              <a:t>, Ecological Transition, </a:t>
            </a:r>
            <a:r>
              <a:rPr lang="en-GB" sz="1200" dirty="0"/>
              <a:t>Labour and Consumer Affairs.</a:t>
            </a:r>
          </a:p>
          <a:p>
            <a:endParaRPr lang="fr-FR" sz="500" dirty="0"/>
          </a:p>
          <a:p>
            <a:r>
              <a:rPr lang="en-GB" sz="1400" b="1" dirty="0"/>
              <a:t>Our role </a:t>
            </a:r>
          </a:p>
          <a:p>
            <a:r>
              <a:rPr lang="en-GB" sz="1200" dirty="0"/>
              <a:t>To provide public decision-makers with the </a:t>
            </a:r>
            <a:r>
              <a:rPr lang="en-GB" sz="1300" b="1" dirty="0">
                <a:solidFill>
                  <a:srgbClr val="5770BE"/>
                </a:solidFill>
              </a:rPr>
              <a:t>scientific benchmarks </a:t>
            </a:r>
            <a:r>
              <a:rPr lang="en-GB" sz="1200" dirty="0"/>
              <a:t>needed to better protect </a:t>
            </a:r>
            <a:r>
              <a:rPr lang="en-US" sz="1200" dirty="0"/>
              <a:t>human health (including at work), animal health and plant health</a:t>
            </a:r>
            <a:r>
              <a:rPr lang="en-GB" sz="1200" dirty="0" smtClean="0"/>
              <a:t>. </a:t>
            </a:r>
            <a:endParaRPr lang="en-GB" sz="1200" dirty="0"/>
          </a:p>
          <a:p>
            <a:endParaRPr lang="fr-FR" sz="500" dirty="0"/>
          </a:p>
          <a:p>
            <a:r>
              <a:rPr lang="en-GB" sz="1400" b="1" dirty="0"/>
              <a:t>Our ambition </a:t>
            </a:r>
          </a:p>
          <a:p>
            <a:r>
              <a:rPr lang="en-GB" sz="1200" dirty="0"/>
              <a:t>To promote the production of data and knowledge to </a:t>
            </a:r>
            <a:r>
              <a:rPr lang="en-GB" sz="1300" b="1" dirty="0">
                <a:solidFill>
                  <a:srgbClr val="5770BE"/>
                </a:solidFill>
              </a:rPr>
              <a:t>safeguard global health </a:t>
            </a:r>
            <a:r>
              <a:rPr lang="en-GB" sz="1200" dirty="0"/>
              <a:t>with our European and international counterparts. </a:t>
            </a:r>
          </a:p>
          <a:p>
            <a:endParaRPr lang="fr-FR" sz="1200" b="1" dirty="0">
              <a:solidFill>
                <a:srgbClr val="FF9940"/>
              </a:solidFill>
            </a:endParaRPr>
          </a:p>
          <a:p>
            <a:pPr algn="ctr"/>
            <a:endParaRPr lang="fr-FR" sz="1200" i="1" dirty="0">
              <a:solidFill>
                <a:srgbClr val="262626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699819" y="4167539"/>
            <a:ext cx="152025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00" b="1">
                <a:solidFill>
                  <a:schemeClr val="bg1"/>
                </a:solidFill>
              </a:rPr>
              <a:t>1400 employees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1295945" y="3418327"/>
            <a:ext cx="6328000" cy="1990865"/>
            <a:chOff x="1315471" y="3418326"/>
            <a:chExt cx="6328000" cy="1990865"/>
          </a:xfrm>
        </p:grpSpPr>
        <p:grpSp>
          <p:nvGrpSpPr>
            <p:cNvPr id="4" name="Groupe 3"/>
            <p:cNvGrpSpPr/>
            <p:nvPr/>
          </p:nvGrpSpPr>
          <p:grpSpPr>
            <a:xfrm>
              <a:off x="1315471" y="3418327"/>
              <a:ext cx="1991351" cy="1990863"/>
              <a:chOff x="174174" y="2802435"/>
              <a:chExt cx="2080614" cy="2080614"/>
            </a:xfrm>
          </p:grpSpPr>
          <p:pic>
            <p:nvPicPr>
              <p:cNvPr id="18" name="Image 17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673418">
                <a:off x="174174" y="2802435"/>
                <a:ext cx="2080614" cy="2080614"/>
              </a:xfrm>
              <a:prstGeom prst="rect">
                <a:avLst/>
              </a:prstGeom>
            </p:spPr>
          </p:pic>
          <p:sp>
            <p:nvSpPr>
              <p:cNvPr id="19" name="Rectangle 18"/>
              <p:cNvSpPr/>
              <p:nvPr/>
            </p:nvSpPr>
            <p:spPr>
              <a:xfrm>
                <a:off x="621440" y="3573286"/>
                <a:ext cx="1057624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1300" b="1">
                    <a:solidFill>
                      <a:schemeClr val="bg1"/>
                    </a:solidFill>
                  </a:rPr>
                  <a:t>Created in 2010</a:t>
                </a:r>
              </a:p>
            </p:txBody>
          </p:sp>
        </p:grpSp>
        <p:grpSp>
          <p:nvGrpSpPr>
            <p:cNvPr id="27" name="Groupe 26"/>
            <p:cNvGrpSpPr/>
            <p:nvPr/>
          </p:nvGrpSpPr>
          <p:grpSpPr>
            <a:xfrm>
              <a:off x="3470876" y="3418328"/>
              <a:ext cx="1991351" cy="1990863"/>
              <a:chOff x="174174" y="2802435"/>
              <a:chExt cx="2080614" cy="2080614"/>
            </a:xfrm>
          </p:grpSpPr>
          <p:pic>
            <p:nvPicPr>
              <p:cNvPr id="28" name="Image 27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673418">
                <a:off x="174174" y="2802435"/>
                <a:ext cx="2080614" cy="2080614"/>
              </a:xfrm>
              <a:prstGeom prst="rect">
                <a:avLst/>
              </a:prstGeom>
            </p:spPr>
          </p:pic>
          <p:sp>
            <p:nvSpPr>
              <p:cNvPr id="29" name="Rectangle 28"/>
              <p:cNvSpPr/>
              <p:nvPr/>
            </p:nvSpPr>
            <p:spPr>
              <a:xfrm>
                <a:off x="355478" y="3586220"/>
                <a:ext cx="1655186" cy="5146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1300" b="1" dirty="0">
                    <a:solidFill>
                      <a:schemeClr val="bg1"/>
                    </a:solidFill>
                  </a:rPr>
                  <a:t>1400 </a:t>
                </a:r>
                <a:endParaRPr lang="en-GB" sz="1300" b="1" dirty="0" smtClean="0">
                  <a:solidFill>
                    <a:schemeClr val="bg1"/>
                  </a:solidFill>
                </a:endParaRPr>
              </a:p>
              <a:p>
                <a:pPr algn="ctr"/>
                <a:r>
                  <a:rPr lang="en-GB" sz="1300" b="1" dirty="0" smtClean="0">
                    <a:solidFill>
                      <a:schemeClr val="bg1"/>
                    </a:solidFill>
                  </a:rPr>
                  <a:t>employees</a:t>
                </a:r>
                <a:endParaRPr lang="en-GB" sz="13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0" name="Groupe 29"/>
            <p:cNvGrpSpPr/>
            <p:nvPr/>
          </p:nvGrpSpPr>
          <p:grpSpPr>
            <a:xfrm>
              <a:off x="5652120" y="3418326"/>
              <a:ext cx="1991351" cy="1990863"/>
              <a:chOff x="174174" y="2802435"/>
              <a:chExt cx="2080614" cy="2080614"/>
            </a:xfrm>
          </p:grpSpPr>
          <p:pic>
            <p:nvPicPr>
              <p:cNvPr id="31" name="Image 30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673418">
                <a:off x="174174" y="2802435"/>
                <a:ext cx="2080614" cy="2080614"/>
              </a:xfrm>
              <a:prstGeom prst="rect">
                <a:avLst/>
              </a:prstGeom>
            </p:spPr>
          </p:pic>
          <p:sp>
            <p:nvSpPr>
              <p:cNvPr id="32" name="Rectangle 31"/>
              <p:cNvSpPr/>
              <p:nvPr/>
            </p:nvSpPr>
            <p:spPr>
              <a:xfrm>
                <a:off x="427184" y="3560973"/>
                <a:ext cx="1477413" cy="5146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1300" b="1" dirty="0" smtClean="0">
                    <a:solidFill>
                      <a:schemeClr val="bg1"/>
                    </a:solidFill>
                  </a:rPr>
                  <a:t>Annual </a:t>
                </a:r>
                <a:r>
                  <a:rPr lang="en-GB" sz="1300" b="1" dirty="0">
                    <a:solidFill>
                      <a:schemeClr val="bg1"/>
                    </a:solidFill>
                  </a:rPr>
                  <a:t>budget of </a:t>
                </a:r>
                <a:r>
                  <a:rPr lang="en-GB" sz="1300" b="1" dirty="0" smtClean="0">
                    <a:solidFill>
                      <a:schemeClr val="bg1"/>
                    </a:solidFill>
                  </a:rPr>
                  <a:t>145 million €</a:t>
                </a:r>
                <a:endParaRPr lang="en-GB" sz="13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643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14"/>
          </p:nvPr>
        </p:nvSpPr>
        <p:spPr>
          <a:xfrm>
            <a:off x="359998" y="1131590"/>
            <a:ext cx="5904002" cy="936104"/>
          </a:xfrm>
        </p:spPr>
        <p:txBody>
          <a:bodyPr/>
          <a:lstStyle/>
          <a:p>
            <a:endParaRPr lang="fr-FR" dirty="0"/>
          </a:p>
          <a:p>
            <a:pPr lvl="0"/>
            <a:r>
              <a:rPr lang="en-GB" sz="1400" b="1" dirty="0">
                <a:solidFill>
                  <a:srgbClr val="FF9940"/>
                </a:solidFill>
              </a:rPr>
              <a:t>The ANSES laboratories: watchdogs and reference bodies in France and </a:t>
            </a:r>
            <a:r>
              <a:rPr lang="en-GB" sz="1400" b="1" dirty="0" smtClean="0">
                <a:solidFill>
                  <a:srgbClr val="FF9940"/>
                </a:solidFill>
              </a:rPr>
              <a:t>beyond</a:t>
            </a:r>
            <a:endParaRPr lang="en-GB" sz="1400" b="1" dirty="0">
              <a:solidFill>
                <a:srgbClr val="FF9940"/>
              </a:solidFill>
            </a:endParaRPr>
          </a:p>
        </p:txBody>
      </p:sp>
      <p:sp>
        <p:nvSpPr>
          <p:cNvPr id="8" name="Espace réservé du texte 16"/>
          <p:cNvSpPr txBox="1">
            <a:spLocks/>
          </p:cNvSpPr>
          <p:nvPr/>
        </p:nvSpPr>
        <p:spPr>
          <a:xfrm>
            <a:off x="6971146" y="2500615"/>
            <a:ext cx="1681200" cy="100118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100" dirty="0"/>
          </a:p>
        </p:txBody>
      </p:sp>
      <p:sp>
        <p:nvSpPr>
          <p:cNvPr id="13" name="Titre 1"/>
          <p:cNvSpPr>
            <a:spLocks noGrp="1"/>
          </p:cNvSpPr>
          <p:nvPr>
            <p:ph type="title"/>
          </p:nvPr>
        </p:nvSpPr>
        <p:spPr>
          <a:xfrm>
            <a:off x="359999" y="771550"/>
            <a:ext cx="8424000" cy="720000"/>
          </a:xfrm>
        </p:spPr>
        <p:txBody>
          <a:bodyPr/>
          <a:lstStyle/>
          <a:p>
            <a:r>
              <a:rPr lang="en-GB" dirty="0"/>
              <a:t>Producing scientific knowledge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59998" y="3095572"/>
            <a:ext cx="429159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Laboratories recognised for their </a:t>
            </a:r>
            <a:r>
              <a:rPr lang="en-GB" sz="1400" b="1">
                <a:solidFill>
                  <a:srgbClr val="FF9940"/>
                </a:solidFill>
              </a:rPr>
              <a:t>scientific excellence</a:t>
            </a:r>
            <a:r>
              <a:rPr lang="en-GB" sz="1400"/>
              <a:t>, with </a:t>
            </a:r>
            <a:r>
              <a:rPr lang="en-GB" sz="1400" b="1">
                <a:solidFill>
                  <a:srgbClr val="FF9940"/>
                </a:solidFill>
              </a:rPr>
              <a:t>reference mandates</a:t>
            </a:r>
            <a:r>
              <a:rPr lang="en-GB" sz="1400">
                <a:solidFill>
                  <a:srgbClr val="FF9940"/>
                </a:solidFill>
              </a:rPr>
              <a:t> </a:t>
            </a:r>
            <a:r>
              <a:rPr lang="en-GB" sz="1400"/>
              <a:t>for numerous pathogens and chemical contaminants in animal health, plant health and food safety. </a:t>
            </a:r>
          </a:p>
        </p:txBody>
      </p:sp>
      <p:sp>
        <p:nvSpPr>
          <p:cNvPr id="18" name="Rectangle avec coins arrondis en diagonale 17"/>
          <p:cNvSpPr/>
          <p:nvPr/>
        </p:nvSpPr>
        <p:spPr>
          <a:xfrm>
            <a:off x="4137000" y="4362462"/>
            <a:ext cx="1567403" cy="713150"/>
          </a:xfrm>
          <a:prstGeom prst="round2DiagRect">
            <a:avLst/>
          </a:prstGeom>
          <a:solidFill>
            <a:srgbClr val="00AC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9 </a:t>
            </a:r>
            <a:r>
              <a:rPr lang="en-GB" sz="1200" dirty="0"/>
              <a:t>laboratories on </a:t>
            </a:r>
            <a:r>
              <a:rPr lang="en-GB" sz="1400" b="1" dirty="0"/>
              <a:t>16</a:t>
            </a:r>
            <a:r>
              <a:rPr lang="en-GB" sz="1400" dirty="0"/>
              <a:t> </a:t>
            </a:r>
            <a:r>
              <a:rPr lang="en-GB" sz="1200" dirty="0"/>
              <a:t>sites</a:t>
            </a:r>
          </a:p>
          <a:p>
            <a:pPr algn="ctr"/>
            <a:r>
              <a:rPr lang="en-GB" sz="1400" b="1" dirty="0"/>
              <a:t>700</a:t>
            </a:r>
            <a:r>
              <a:rPr lang="en-GB" sz="1400" dirty="0"/>
              <a:t> </a:t>
            </a:r>
            <a:r>
              <a:rPr lang="en-GB" sz="1200" dirty="0"/>
              <a:t>employees</a:t>
            </a:r>
          </a:p>
        </p:txBody>
      </p:sp>
      <p:sp>
        <p:nvSpPr>
          <p:cNvPr id="3" name="Rectangle 2"/>
          <p:cNvSpPr/>
          <p:nvPr/>
        </p:nvSpPr>
        <p:spPr>
          <a:xfrm>
            <a:off x="280404" y="1916456"/>
            <a:ext cx="429159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400" b="1" dirty="0"/>
              <a:t>Three fields of research:</a:t>
            </a:r>
          </a:p>
          <a:p>
            <a:pPr marL="285750" lvl="0" indent="-285750">
              <a:buFontTx/>
              <a:buChar char="-"/>
            </a:pPr>
            <a:r>
              <a:rPr lang="en-GB" sz="1400" dirty="0"/>
              <a:t>Plant health</a:t>
            </a:r>
          </a:p>
          <a:p>
            <a:pPr marL="285750" lvl="0" indent="-285750">
              <a:buFontTx/>
              <a:buChar char="-"/>
            </a:pPr>
            <a:r>
              <a:rPr lang="en-GB" sz="1400" dirty="0"/>
              <a:t>Animal health and welfare</a:t>
            </a:r>
          </a:p>
          <a:p>
            <a:pPr marL="285750" lvl="0" indent="-285750">
              <a:buFontTx/>
              <a:buChar char="-"/>
            </a:pPr>
            <a:r>
              <a:rPr lang="en-GB" sz="1400" dirty="0"/>
              <a:t>Food safety, including drinking water</a:t>
            </a:r>
          </a:p>
        </p:txBody>
      </p:sp>
      <p:sp>
        <p:nvSpPr>
          <p:cNvPr id="12" name="Rectangle avec coins arrondis en diagonale 11"/>
          <p:cNvSpPr/>
          <p:nvPr/>
        </p:nvSpPr>
        <p:spPr>
          <a:xfrm>
            <a:off x="1115616" y="4362462"/>
            <a:ext cx="2502104" cy="713150"/>
          </a:xfrm>
          <a:prstGeom prst="round2DiagRect">
            <a:avLst/>
          </a:prstGeom>
          <a:solidFill>
            <a:srgbClr val="00AC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&gt;100 </a:t>
            </a:r>
            <a:r>
              <a:rPr lang="fr-FR" sz="1400" dirty="0"/>
              <a:t>national, </a:t>
            </a:r>
            <a:r>
              <a:rPr lang="fr-FR" sz="1400" dirty="0" err="1"/>
              <a:t>European</a:t>
            </a:r>
            <a:r>
              <a:rPr lang="fr-FR" sz="1400" dirty="0"/>
              <a:t> or international </a:t>
            </a:r>
            <a:r>
              <a:rPr lang="fr-FR" sz="1400" dirty="0" err="1"/>
              <a:t>reference</a:t>
            </a:r>
            <a:r>
              <a:rPr lang="fr-FR" sz="1400" dirty="0"/>
              <a:t> mandates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86"/>
          <a:stretch/>
        </p:blipFill>
        <p:spPr>
          <a:xfrm>
            <a:off x="4413372" y="1203598"/>
            <a:ext cx="4172100" cy="3249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9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sz="700" cap="all" dirty="0" err="1"/>
              <a:t>October</a:t>
            </a:r>
            <a:r>
              <a:rPr lang="fr-FR" sz="700" cap="all" dirty="0"/>
              <a:t> 25, </a:t>
            </a:r>
            <a:r>
              <a:rPr lang="fr-FR" sz="700" cap="all" dirty="0" smtClean="0"/>
              <a:t>2023</a:t>
            </a:r>
            <a:endParaRPr lang="fr-FR" sz="700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C. Cordevant 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The </a:t>
            </a:r>
            <a:r>
              <a:rPr lang="fr-FR" dirty="0" err="1" smtClean="0"/>
              <a:t>food</a:t>
            </a:r>
            <a:r>
              <a:rPr lang="fr-FR" dirty="0" smtClean="0"/>
              <a:t> surveillance system in France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396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sante.gouv.fr/local/adapt-img/1024/10x/IMG/png/image_corruss.png?1680694037"/>
          <p:cNvPicPr>
            <a:picLocks noChangeAspect="1" noChangeArrowheads="1"/>
          </p:cNvPicPr>
          <p:nvPr/>
        </p:nvPicPr>
        <p:blipFill>
          <a:blip r:embed="rId3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235634"/>
            <a:ext cx="8042503" cy="3424348"/>
          </a:xfrm>
          <a:prstGeom prst="rect">
            <a:avLst/>
          </a:prstGeom>
          <a:noFill/>
          <a:effectLst>
            <a:glow>
              <a:schemeClr val="bg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C. </a:t>
            </a:r>
            <a:r>
              <a:rPr lang="fr-FR" dirty="0" smtClean="0"/>
              <a:t>Cordevant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13" name="Titre 2"/>
          <p:cNvSpPr>
            <a:spLocks noGrp="1"/>
          </p:cNvSpPr>
          <p:nvPr>
            <p:ph type="title"/>
          </p:nvPr>
        </p:nvSpPr>
        <p:spPr>
          <a:xfrm>
            <a:off x="1709613" y="282269"/>
            <a:ext cx="6051852" cy="273258"/>
          </a:xfrm>
        </p:spPr>
        <p:txBody>
          <a:bodyPr/>
          <a:lstStyle/>
          <a:p>
            <a:r>
              <a:rPr lang="fr-FR" sz="2000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Food surveillance system in </a:t>
            </a:r>
            <a:r>
              <a:rPr lang="fr-FR" sz="2000" dirty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France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72317" y="1779662"/>
            <a:ext cx="31840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  <a:buClr>
                <a:srgbClr val="355765"/>
              </a:buClr>
              <a:defRPr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NRL: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Coordination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of national labs</a:t>
            </a:r>
          </a:p>
          <a:p>
            <a:pPr lvl="1" algn="r">
              <a:buClr>
                <a:srgbClr val="355765"/>
              </a:buClr>
              <a:defRPr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 Analyses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ＭＳ Ｐゴシック" pitchFamily="-96" charset="-128"/>
              </a:rPr>
              <a:t>and strain isolation </a:t>
            </a:r>
          </a:p>
          <a:p>
            <a:pPr lvl="1" algn="r">
              <a:buClr>
                <a:srgbClr val="355765"/>
              </a:buClr>
              <a:defRPr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ＭＳ Ｐゴシック" pitchFamily="-96" charset="-128"/>
              </a:rPr>
              <a:t> Strain characterization</a:t>
            </a:r>
          </a:p>
          <a:p>
            <a:pPr lvl="1" algn="r">
              <a:buClr>
                <a:srgbClr val="355765"/>
              </a:buClr>
              <a:defRPr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ＭＳ Ｐゴシック" pitchFamily="-96" charset="-128"/>
              </a:rPr>
              <a:t> Epidemiological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ＭＳ Ｐゴシック" pitchFamily="-96" charset="-128"/>
              </a:rPr>
              <a:t>Investigations</a:t>
            </a:r>
          </a:p>
          <a:p>
            <a:pPr lvl="1" algn="r">
              <a:buClr>
                <a:srgbClr val="355765"/>
              </a:buClr>
              <a:defRPr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ＭＳ Ｐゴシック" pitchFamily="-96" charset="-128"/>
              </a:rPr>
              <a:t>Food chain monitoring PTF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39552" y="1709395"/>
            <a:ext cx="2592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55765"/>
              </a:buClr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National Ref.  C</a:t>
            </a:r>
            <a:r>
              <a:rPr lang="en-US" sz="1200" dirty="0" smtClean="0">
                <a:solidFill>
                  <a:srgbClr val="002060"/>
                </a:solidFill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enter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55765"/>
              </a:buClr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Clinical isolates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55765"/>
              </a:buClr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Analyses and 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strain isolation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55765"/>
              </a:buClr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Strain characterization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3419872" y="2896741"/>
            <a:ext cx="12871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chemeClr val="bg2"/>
                </a:solidFill>
              </a:rPr>
              <a:t>CORRUSS</a:t>
            </a:r>
            <a:endParaRPr lang="fr-FR" sz="1400" b="1" dirty="0">
              <a:solidFill>
                <a:schemeClr val="bg2"/>
              </a:solidFill>
            </a:endParaRPr>
          </a:p>
        </p:txBody>
      </p:sp>
      <p:sp>
        <p:nvSpPr>
          <p:cNvPr id="22" name="Ellipse 21"/>
          <p:cNvSpPr/>
          <p:nvPr/>
        </p:nvSpPr>
        <p:spPr>
          <a:xfrm>
            <a:off x="3356249" y="2755072"/>
            <a:ext cx="1390852" cy="68077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 droite 22"/>
          <p:cNvSpPr/>
          <p:nvPr/>
        </p:nvSpPr>
        <p:spPr>
          <a:xfrm rot="2221588">
            <a:off x="4788709" y="3485451"/>
            <a:ext cx="721559" cy="234426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416158" y="895821"/>
            <a:ext cx="25716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buClr>
                <a:srgbClr val="355765"/>
              </a:buClr>
              <a:defRPr/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ＭＳ Ｐゴシック" pitchFamily="-96" charset="-128"/>
                <a:cs typeface="Arial" panose="020B0604020202020204" pitchFamily="34" charset="0"/>
              </a:rPr>
              <a:t>M</a:t>
            </a:r>
            <a:r>
              <a:rPr lang="en-US" sz="1400" b="1" dirty="0">
                <a:solidFill>
                  <a:srgbClr val="002060"/>
                </a:solidFill>
                <a:ea typeface="ＭＳ Ｐゴシック" pitchFamily="-96" charset="-128"/>
              </a:rPr>
              <a:t>onitoring of human cases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283402" y="896402"/>
            <a:ext cx="27449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buClr>
                <a:srgbClr val="355765"/>
              </a:buClr>
              <a:defRPr/>
            </a:pP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Monitoring of the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food chain</a:t>
            </a:r>
          </a:p>
          <a:p>
            <a:pPr lvl="0" algn="just">
              <a:buClr>
                <a:srgbClr val="355765"/>
              </a:buClr>
              <a:defRPr/>
            </a:pP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ea typeface="ＭＳ Ｐゴシック" pitchFamily="-96" charset="-128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39552" y="4034827"/>
            <a:ext cx="27428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</a:rPr>
              <a:t>Epidemiological Investigations</a:t>
            </a:r>
          </a:p>
          <a:p>
            <a:r>
              <a:rPr lang="en-US" sz="1200" dirty="0" smtClean="0">
                <a:solidFill>
                  <a:srgbClr val="002060"/>
                </a:solidFill>
              </a:rPr>
              <a:t>Trend </a:t>
            </a:r>
            <a:r>
              <a:rPr lang="en-US" sz="1200" dirty="0">
                <a:solidFill>
                  <a:srgbClr val="002060"/>
                </a:solidFill>
              </a:rPr>
              <a:t>analysis and annual reporting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555248" y="1851670"/>
            <a:ext cx="1133644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pitchFamily="-96" charset="-128"/>
                <a:cs typeface="Arial" panose="020B0604020202020204" pitchFamily="34" charset="0"/>
              </a:rPr>
              <a:t>Ministry 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pitchFamily="-96" charset="-128"/>
                <a:cs typeface="Arial" panose="020B0604020202020204" pitchFamily="34" charset="0"/>
              </a:rPr>
              <a:t>of 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pitchFamily="-96" charset="-128"/>
                <a:cs typeface="Arial" panose="020B0604020202020204" pitchFamily="34" charset="0"/>
              </a:rPr>
              <a:t>Health</a:t>
            </a:r>
          </a:p>
          <a:p>
            <a:pPr algn="ctr"/>
            <a:endParaRPr lang="en-US" b="1" dirty="0" smtClean="0">
              <a:solidFill>
                <a:srgbClr val="FF0000"/>
              </a:solidFill>
              <a:latin typeface="Arial" panose="020B0604020202020204" pitchFamily="34" charset="0"/>
              <a:ea typeface="ＭＳ Ｐゴシック" pitchFamily="-96" charset="-128"/>
              <a:cs typeface="Arial" panose="020B0604020202020204" pitchFamily="34" charset="0"/>
            </a:endParaRPr>
          </a:p>
          <a:p>
            <a:pPr algn="ctr"/>
            <a:endParaRPr lang="en-US" b="1" dirty="0" smtClean="0">
              <a:solidFill>
                <a:srgbClr val="FF0000"/>
              </a:solidFill>
              <a:latin typeface="Arial" panose="020B0604020202020204" pitchFamily="34" charset="0"/>
              <a:ea typeface="ＭＳ Ｐゴシック" pitchFamily="-96" charset="-128"/>
              <a:cs typeface="Arial" panose="020B0604020202020204" pitchFamily="34" charset="0"/>
            </a:endParaRPr>
          </a:p>
          <a:p>
            <a:pPr algn="ctr"/>
            <a:endParaRPr lang="en-US" b="1" dirty="0" smtClean="0">
              <a:solidFill>
                <a:srgbClr val="FF0000"/>
              </a:solidFill>
              <a:latin typeface="Arial" panose="020B0604020202020204" pitchFamily="34" charset="0"/>
              <a:ea typeface="ＭＳ Ｐゴシック" pitchFamily="-96" charset="-128"/>
              <a:cs typeface="Arial" panose="020B0604020202020204" pitchFamily="34" charset="0"/>
            </a:endParaRPr>
          </a:p>
          <a:p>
            <a:pPr algn="ctr"/>
            <a:r>
              <a:rPr lang="fr-FR" b="1" dirty="0" smtClean="0">
                <a:solidFill>
                  <a:srgbClr val="FF0000"/>
                </a:solidFill>
              </a:rPr>
              <a:t>DGS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527376" y="3939902"/>
            <a:ext cx="3429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200" b="1" dirty="0" err="1" smtClean="0"/>
              <a:t>DGAl</a:t>
            </a:r>
            <a:r>
              <a:rPr lang="en-US" sz="1200" b="1" dirty="0" smtClean="0"/>
              <a:t>:</a:t>
            </a:r>
            <a:r>
              <a:rPr lang="en-US" sz="1200" dirty="0" smtClean="0"/>
              <a:t> Food authority</a:t>
            </a:r>
          </a:p>
          <a:p>
            <a:pPr algn="r"/>
            <a:r>
              <a:rPr lang="en-US" sz="1200" dirty="0" smtClean="0"/>
              <a:t>Politics and laws for food safety</a:t>
            </a:r>
          </a:p>
          <a:p>
            <a:pPr algn="r"/>
            <a:r>
              <a:rPr lang="en-US" sz="1200" dirty="0" smtClean="0"/>
              <a:t>Coordination between institutions</a:t>
            </a:r>
          </a:p>
          <a:p>
            <a:pPr algn="r"/>
            <a:r>
              <a:rPr lang="en-US" sz="1200" dirty="0" smtClean="0"/>
              <a:t>Risk management</a:t>
            </a:r>
          </a:p>
        </p:txBody>
      </p:sp>
      <p:sp>
        <p:nvSpPr>
          <p:cNvPr id="29" name="Flèche droite 28"/>
          <p:cNvSpPr/>
          <p:nvPr/>
        </p:nvSpPr>
        <p:spPr>
          <a:xfrm rot="8483149">
            <a:off x="2656305" y="3485884"/>
            <a:ext cx="721559" cy="234426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èche droite 29"/>
          <p:cNvSpPr/>
          <p:nvPr/>
        </p:nvSpPr>
        <p:spPr>
          <a:xfrm rot="12964747">
            <a:off x="2699624" y="2401693"/>
            <a:ext cx="721559" cy="234426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lèche droite 30"/>
          <p:cNvSpPr/>
          <p:nvPr/>
        </p:nvSpPr>
        <p:spPr>
          <a:xfrm rot="19020136">
            <a:off x="4659505" y="2410801"/>
            <a:ext cx="721559" cy="234426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2" name="Image 5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202" y="1"/>
            <a:ext cx="938310" cy="514349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8" t="12645" r="14600" b="1659"/>
          <a:stretch>
            <a:fillRect/>
          </a:stretch>
        </p:blipFill>
        <p:spPr bwMode="auto">
          <a:xfrm>
            <a:off x="7059498" y="2931790"/>
            <a:ext cx="752862" cy="946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Imag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28" y="3219822"/>
            <a:ext cx="1239436" cy="69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Image 6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536" y="1203598"/>
            <a:ext cx="1341778" cy="446822"/>
          </a:xfrm>
          <a:prstGeom prst="rect">
            <a:avLst/>
          </a:prstGeom>
        </p:spPr>
      </p:pic>
      <p:pic>
        <p:nvPicPr>
          <p:cNvPr id="62" name="Image 6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52066" y="1219133"/>
            <a:ext cx="832302" cy="56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53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4" descr="https://sante.gouv.fr/local/adapt-img/1024/10x/IMG/png/image_corruss.png?1680694037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235634"/>
            <a:ext cx="8042503" cy="3424348"/>
          </a:xfrm>
          <a:prstGeom prst="rect">
            <a:avLst/>
          </a:prstGeom>
          <a:noFill/>
          <a:effectLst>
            <a:glow>
              <a:schemeClr val="bg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C. </a:t>
            </a:r>
            <a:r>
              <a:rPr lang="fr-FR" dirty="0" smtClean="0"/>
              <a:t>Cordevant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33" name="Titre 2"/>
          <p:cNvSpPr>
            <a:spLocks noGrp="1"/>
          </p:cNvSpPr>
          <p:nvPr>
            <p:ph type="title"/>
          </p:nvPr>
        </p:nvSpPr>
        <p:spPr>
          <a:xfrm>
            <a:off x="1637605" y="282269"/>
            <a:ext cx="6051852" cy="273258"/>
          </a:xfrm>
        </p:spPr>
        <p:txBody>
          <a:bodyPr/>
          <a:lstStyle/>
          <a:p>
            <a:r>
              <a:rPr lang="fr-FR" sz="2000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Food </a:t>
            </a:r>
            <a:r>
              <a:rPr lang="fr-FR" sz="2000" dirty="0" err="1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outbreak</a:t>
            </a:r>
            <a:r>
              <a:rPr lang="fr-FR" sz="2000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 management system</a:t>
            </a:r>
            <a:endParaRPr lang="fr-FR" sz="2000" dirty="0">
              <a:solidFill>
                <a:schemeClr val="accent2">
                  <a:lumMod val="75000"/>
                </a:schemeClr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004048" y="1740753"/>
            <a:ext cx="31840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  <a:buClr>
                <a:srgbClr val="355765"/>
              </a:buClr>
              <a:defRPr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National Ref. Lab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ＭＳ Ｐゴシック" pitchFamily="-96" charset="-128"/>
              <a:cs typeface="Arial" panose="020B0604020202020204" pitchFamily="34" charset="0"/>
            </a:endParaRPr>
          </a:p>
          <a:p>
            <a:pPr lvl="1" algn="r">
              <a:buClr>
                <a:srgbClr val="355765"/>
              </a:buClr>
              <a:defRPr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Confirmation of analysis</a:t>
            </a:r>
          </a:p>
          <a:p>
            <a:pPr lvl="1" algn="r">
              <a:buClr>
                <a:srgbClr val="355765"/>
              </a:buClr>
              <a:defRPr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ＭＳ Ｐゴシック" pitchFamily="-96" charset="-128"/>
              </a:rPr>
              <a:t>Strain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ＭＳ Ｐゴシック" pitchFamily="-96" charset="-128"/>
              </a:rPr>
              <a:t>characterization</a:t>
            </a:r>
          </a:p>
          <a:p>
            <a:pPr lvl="1" algn="r">
              <a:buClr>
                <a:srgbClr val="355765"/>
              </a:buClr>
              <a:defRPr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ＭＳ Ｐゴシック" pitchFamily="-96" charset="-128"/>
              </a:rPr>
              <a:t>Data sharing of food isolates </a:t>
            </a:r>
          </a:p>
          <a:p>
            <a:pPr lvl="1" algn="r">
              <a:buClr>
                <a:srgbClr val="355765"/>
              </a:buClr>
              <a:defRPr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ＭＳ Ｐゴシック" pitchFamily="-96" charset="-128"/>
              </a:rPr>
              <a:t>Epidemiological Investigations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39552" y="1709395"/>
            <a:ext cx="2592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55765"/>
              </a:buClr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National Ref.  C</a:t>
            </a:r>
            <a:r>
              <a:rPr lang="en-US" sz="1200" dirty="0" smtClean="0">
                <a:solidFill>
                  <a:srgbClr val="002060"/>
                </a:solidFill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enter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55765"/>
              </a:buClr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Data sharing of clinical isolates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ＭＳ Ｐゴシック" pitchFamily="-96" charset="-128"/>
                <a:cs typeface="Arial" panose="020B0604020202020204" pitchFamily="34" charset="0"/>
              </a:rPr>
              <a:t>characterization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2699792" y="2552586"/>
            <a:ext cx="1271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chemeClr val="bg2"/>
                </a:solidFill>
              </a:rPr>
              <a:t>CORRUSS</a:t>
            </a:r>
          </a:p>
          <a:p>
            <a:pPr algn="ctr"/>
            <a:r>
              <a:rPr lang="fr-FR" sz="1400" b="1" dirty="0" smtClean="0">
                <a:solidFill>
                  <a:schemeClr val="bg2"/>
                </a:solidFill>
              </a:rPr>
              <a:t>DGS</a:t>
            </a:r>
            <a:endParaRPr lang="fr-FR" sz="1400" b="1" dirty="0">
              <a:solidFill>
                <a:schemeClr val="bg2"/>
              </a:solidFill>
            </a:endParaRPr>
          </a:p>
        </p:txBody>
      </p:sp>
      <p:sp>
        <p:nvSpPr>
          <p:cNvPr id="42" name="Ellipse 41"/>
          <p:cNvSpPr/>
          <p:nvPr/>
        </p:nvSpPr>
        <p:spPr>
          <a:xfrm>
            <a:off x="2757485" y="2395032"/>
            <a:ext cx="1374155" cy="8247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/>
          <p:cNvSpPr/>
          <p:nvPr/>
        </p:nvSpPr>
        <p:spPr>
          <a:xfrm>
            <a:off x="539552" y="895821"/>
            <a:ext cx="25716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buClr>
                <a:srgbClr val="355765"/>
              </a:buClr>
              <a:defRPr/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ＭＳ Ｐゴシック" pitchFamily="-96" charset="-128"/>
                <a:cs typeface="Arial" panose="020B0604020202020204" pitchFamily="34" charset="0"/>
              </a:rPr>
              <a:t>M</a:t>
            </a:r>
            <a:r>
              <a:rPr lang="en-US" sz="1400" b="1" dirty="0">
                <a:solidFill>
                  <a:srgbClr val="002060"/>
                </a:solidFill>
                <a:ea typeface="ＭＳ Ｐゴシック" pitchFamily="-96" charset="-128"/>
              </a:rPr>
              <a:t>onitoring of human cases 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499426" y="896402"/>
            <a:ext cx="27449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buClr>
                <a:srgbClr val="355765"/>
              </a:buClr>
              <a:defRPr/>
            </a:pP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Monitoring of the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pitchFamily="-96" charset="-128"/>
              </a:rPr>
              <a:t>food chain</a:t>
            </a:r>
          </a:p>
          <a:p>
            <a:pPr lvl="0" algn="just">
              <a:buClr>
                <a:srgbClr val="355765"/>
              </a:buClr>
              <a:defRPr/>
            </a:pP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ea typeface="ＭＳ Ｐゴシック" pitchFamily="-96" charset="-128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04969" y="4157667"/>
            <a:ext cx="27428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</a:rPr>
              <a:t>Epidemiological i</a:t>
            </a:r>
            <a:r>
              <a:rPr lang="en-US" sz="1200" dirty="0" smtClean="0">
                <a:solidFill>
                  <a:srgbClr val="002060"/>
                </a:solidFill>
              </a:rPr>
              <a:t>nvestigations</a:t>
            </a:r>
            <a:endParaRPr lang="en-US" sz="1200" dirty="0">
              <a:solidFill>
                <a:srgbClr val="002060"/>
              </a:solidFill>
            </a:endParaRPr>
          </a:p>
          <a:p>
            <a:r>
              <a:rPr lang="en-US" sz="1200" dirty="0" smtClean="0">
                <a:solidFill>
                  <a:srgbClr val="002060"/>
                </a:solidFill>
              </a:rPr>
              <a:t>Trend </a:t>
            </a:r>
            <a:r>
              <a:rPr lang="en-US" sz="1200" dirty="0">
                <a:solidFill>
                  <a:srgbClr val="002060"/>
                </a:solidFill>
              </a:rPr>
              <a:t>analysis and annual reporting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815408" y="4011910"/>
            <a:ext cx="3429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200" b="1" dirty="0" err="1"/>
              <a:t>DGAl</a:t>
            </a:r>
            <a:r>
              <a:rPr lang="en-US" sz="1200" b="1" dirty="0"/>
              <a:t>:</a:t>
            </a:r>
            <a:r>
              <a:rPr lang="en-US" sz="1200" dirty="0"/>
              <a:t> Food authority</a:t>
            </a:r>
          </a:p>
          <a:p>
            <a:pPr algn="r"/>
            <a:r>
              <a:rPr lang="en-US" sz="1200" dirty="0" smtClean="0"/>
              <a:t>Food recalls and withdrawals </a:t>
            </a:r>
          </a:p>
          <a:p>
            <a:pPr algn="r"/>
            <a:r>
              <a:rPr lang="en-US" sz="1200" dirty="0" smtClean="0"/>
              <a:t>Plant inspection &amp; investigations</a:t>
            </a:r>
            <a:endParaRPr lang="en-US" sz="1200" dirty="0"/>
          </a:p>
          <a:p>
            <a:pPr algn="r"/>
            <a:r>
              <a:rPr lang="en-US" sz="1200" dirty="0"/>
              <a:t>Coordination between </a:t>
            </a:r>
            <a:r>
              <a:rPr lang="en-US" sz="1200" dirty="0" smtClean="0"/>
              <a:t>institutions</a:t>
            </a:r>
            <a:endParaRPr lang="en-US" sz="1200" dirty="0"/>
          </a:p>
        </p:txBody>
      </p:sp>
      <p:sp>
        <p:nvSpPr>
          <p:cNvPr id="48" name="Flèche droite 47"/>
          <p:cNvSpPr/>
          <p:nvPr/>
        </p:nvSpPr>
        <p:spPr>
          <a:xfrm rot="5400000">
            <a:off x="611064" y="2671457"/>
            <a:ext cx="721559" cy="234426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ZoneTexte 49"/>
          <p:cNvSpPr txBox="1"/>
          <p:nvPr/>
        </p:nvSpPr>
        <p:spPr>
          <a:xfrm>
            <a:off x="3973236" y="2530725"/>
            <a:ext cx="1271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chemeClr val="bg2"/>
                </a:solidFill>
              </a:rPr>
              <a:t>MUS</a:t>
            </a:r>
          </a:p>
          <a:p>
            <a:pPr algn="ctr"/>
            <a:r>
              <a:rPr lang="fr-FR" sz="1400" b="1" dirty="0" smtClean="0">
                <a:solidFill>
                  <a:schemeClr val="bg2"/>
                </a:solidFill>
              </a:rPr>
              <a:t>DGAL</a:t>
            </a:r>
            <a:endParaRPr lang="fr-FR" sz="1400" b="1" dirty="0">
              <a:solidFill>
                <a:schemeClr val="bg2"/>
              </a:solidFill>
            </a:endParaRPr>
          </a:p>
        </p:txBody>
      </p:sp>
      <p:sp>
        <p:nvSpPr>
          <p:cNvPr id="51" name="Ellipse 50"/>
          <p:cNvSpPr/>
          <p:nvPr/>
        </p:nvSpPr>
        <p:spPr>
          <a:xfrm>
            <a:off x="3860305" y="2395032"/>
            <a:ext cx="1374155" cy="8247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Flèche droite 51"/>
          <p:cNvSpPr/>
          <p:nvPr/>
        </p:nvSpPr>
        <p:spPr>
          <a:xfrm rot="19609925">
            <a:off x="1900879" y="3326098"/>
            <a:ext cx="721559" cy="234426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Flèche droite 52"/>
          <p:cNvSpPr/>
          <p:nvPr/>
        </p:nvSpPr>
        <p:spPr>
          <a:xfrm rot="20018582">
            <a:off x="2943970" y="3421140"/>
            <a:ext cx="3175438" cy="188133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Flèche droite 54"/>
          <p:cNvSpPr/>
          <p:nvPr/>
        </p:nvSpPr>
        <p:spPr>
          <a:xfrm rot="2465273">
            <a:off x="2187678" y="2319742"/>
            <a:ext cx="422817" cy="211067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lèche droite 55"/>
          <p:cNvSpPr/>
          <p:nvPr/>
        </p:nvSpPr>
        <p:spPr>
          <a:xfrm rot="9173242">
            <a:off x="5276446" y="2347940"/>
            <a:ext cx="422817" cy="211067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7" name="Image 5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202" y="1"/>
            <a:ext cx="938310" cy="514349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8" name="Flèche droite 57"/>
          <p:cNvSpPr/>
          <p:nvPr/>
        </p:nvSpPr>
        <p:spPr>
          <a:xfrm>
            <a:off x="2987824" y="1368219"/>
            <a:ext cx="2766387" cy="237988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Flèche droite 58"/>
          <p:cNvSpPr/>
          <p:nvPr/>
        </p:nvSpPr>
        <p:spPr>
          <a:xfrm rot="10797250">
            <a:off x="2699887" y="1369987"/>
            <a:ext cx="2766387" cy="237988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Flèche droite 61"/>
          <p:cNvSpPr/>
          <p:nvPr/>
        </p:nvSpPr>
        <p:spPr>
          <a:xfrm rot="13120981">
            <a:off x="5574223" y="3419599"/>
            <a:ext cx="721559" cy="234426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Flèche droite 63"/>
          <p:cNvSpPr/>
          <p:nvPr/>
        </p:nvSpPr>
        <p:spPr>
          <a:xfrm rot="9203626">
            <a:off x="2738578" y="3527411"/>
            <a:ext cx="3175438" cy="171030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5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8" t="12645" r="14600" b="1659"/>
          <a:stretch>
            <a:fillRect/>
          </a:stretch>
        </p:blipFill>
        <p:spPr bwMode="auto">
          <a:xfrm>
            <a:off x="7059498" y="2931790"/>
            <a:ext cx="752862" cy="946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28" y="3385118"/>
            <a:ext cx="1239436" cy="69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Image 6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36" y="1203598"/>
            <a:ext cx="1341778" cy="446822"/>
          </a:xfrm>
          <a:prstGeom prst="rect">
            <a:avLst/>
          </a:prstGeom>
        </p:spPr>
      </p:pic>
      <p:pic>
        <p:nvPicPr>
          <p:cNvPr id="68" name="Image 6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1219133"/>
            <a:ext cx="832302" cy="56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87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 3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202" y="1"/>
            <a:ext cx="938310" cy="5143499"/>
          </a:xfrm>
          <a:prstGeom prst="rect">
            <a:avLst/>
          </a:prstGeom>
          <a:effectLst>
            <a:softEdge rad="127000"/>
          </a:effectLst>
        </p:spPr>
      </p:pic>
      <p:graphicFrame>
        <p:nvGraphicFramePr>
          <p:cNvPr id="32" name="Tableau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177510"/>
              </p:ext>
            </p:extLst>
          </p:nvPr>
        </p:nvGraphicFramePr>
        <p:xfrm>
          <a:off x="1835696" y="1131590"/>
          <a:ext cx="6336704" cy="3384375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596349">
                  <a:extLst>
                    <a:ext uri="{9D8B030D-6E8A-4147-A177-3AD203B41FA5}">
                      <a16:colId xmlns:a16="http://schemas.microsoft.com/office/drawing/2014/main" val="882538302"/>
                    </a:ext>
                  </a:extLst>
                </a:gridCol>
                <a:gridCol w="1391478">
                  <a:extLst>
                    <a:ext uri="{9D8B030D-6E8A-4147-A177-3AD203B41FA5}">
                      <a16:colId xmlns:a16="http://schemas.microsoft.com/office/drawing/2014/main" val="3039652910"/>
                    </a:ext>
                  </a:extLst>
                </a:gridCol>
                <a:gridCol w="2033029">
                  <a:extLst>
                    <a:ext uri="{9D8B030D-6E8A-4147-A177-3AD203B41FA5}">
                      <a16:colId xmlns:a16="http://schemas.microsoft.com/office/drawing/2014/main" val="3387306208"/>
                    </a:ext>
                  </a:extLst>
                </a:gridCol>
                <a:gridCol w="2315848">
                  <a:extLst>
                    <a:ext uri="{9D8B030D-6E8A-4147-A177-3AD203B41FA5}">
                      <a16:colId xmlns:a16="http://schemas.microsoft.com/office/drawing/2014/main" val="3838886033"/>
                    </a:ext>
                  </a:extLst>
                </a:gridCol>
              </a:tblGrid>
              <a:tr h="85706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Number of alerts </a:t>
                      </a:r>
                      <a:endParaRPr lang="fr-FR" sz="1200" i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Number of alerts </a:t>
                      </a:r>
                      <a:r>
                        <a:rPr lang="fr-FR" sz="1200" baseline="0" dirty="0" smtClean="0"/>
                        <a:t>in which NRL </a:t>
                      </a:r>
                      <a:r>
                        <a:rPr lang="fr-FR" sz="1200" i="1" baseline="0" dirty="0" smtClean="0"/>
                        <a:t>Salmonella </a:t>
                      </a:r>
                      <a:r>
                        <a:rPr lang="fr-FR" sz="1200" baseline="0" dirty="0" smtClean="0"/>
                        <a:t>participated (WGS)</a:t>
                      </a:r>
                      <a:endParaRPr lang="fr-FR" sz="1200" dirty="0"/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err="1" smtClean="0"/>
                        <a:t>Some</a:t>
                      </a:r>
                      <a:r>
                        <a:rPr lang="fr-FR" sz="1200" dirty="0" smtClean="0"/>
                        <a:t> </a:t>
                      </a:r>
                      <a:r>
                        <a:rPr lang="fr-FR" sz="1200" baseline="0" dirty="0" err="1" smtClean="0"/>
                        <a:t>examples</a:t>
                      </a:r>
                      <a:endParaRPr lang="fr-FR" sz="1200" dirty="0"/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46847901"/>
                  </a:ext>
                </a:extLst>
              </a:tr>
              <a:tr h="1216855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2021</a:t>
                      </a:r>
                      <a:endParaRPr lang="fr-FR" sz="1200" dirty="0"/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29</a:t>
                      </a:r>
                      <a:endParaRPr lang="fr-FR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13 (≈80 </a:t>
                      </a:r>
                      <a:r>
                        <a:rPr lang="fr-FR" sz="1200" baseline="0" dirty="0" smtClean="0"/>
                        <a:t>strains)</a:t>
                      </a:r>
                      <a:endParaRPr lang="fr-FR" sz="1200" dirty="0"/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i="1" dirty="0" smtClean="0"/>
                        <a:t>S.</a:t>
                      </a:r>
                      <a:r>
                        <a:rPr lang="fr-FR" sz="1200" dirty="0" smtClean="0"/>
                        <a:t> </a:t>
                      </a:r>
                      <a:r>
                        <a:rPr lang="fr-FR" sz="1200" dirty="0" err="1" smtClean="0"/>
                        <a:t>Give</a:t>
                      </a:r>
                      <a:r>
                        <a:rPr lang="fr-FR" sz="1200" dirty="0" smtClean="0"/>
                        <a:t>: charcuterie</a:t>
                      </a:r>
                      <a:r>
                        <a:rPr lang="fr-FR" sz="1200" baseline="0" dirty="0" smtClean="0"/>
                        <a:t>; </a:t>
                      </a:r>
                    </a:p>
                    <a:p>
                      <a:pPr algn="l"/>
                      <a:r>
                        <a:rPr lang="fr-FR" sz="1200" i="1" baseline="0" dirty="0" smtClean="0"/>
                        <a:t>S.</a:t>
                      </a:r>
                      <a:r>
                        <a:rPr lang="fr-FR" sz="1200" baseline="0" dirty="0" smtClean="0"/>
                        <a:t> Typhimurium variant: </a:t>
                      </a:r>
                      <a:r>
                        <a:rPr lang="fr-FR" sz="1200" baseline="0" dirty="0" err="1" smtClean="0"/>
                        <a:t>fuet</a:t>
                      </a:r>
                      <a:r>
                        <a:rPr lang="fr-FR" sz="1200" baseline="0" dirty="0" smtClean="0"/>
                        <a:t>; </a:t>
                      </a:r>
                    </a:p>
                    <a:p>
                      <a:pPr algn="l"/>
                      <a:r>
                        <a:rPr lang="fr-FR" sz="1200" i="1" baseline="0" dirty="0" smtClean="0"/>
                        <a:t>S.</a:t>
                      </a:r>
                      <a:r>
                        <a:rPr lang="fr-FR" sz="1200" baseline="0" dirty="0" smtClean="0"/>
                        <a:t> Chester: poultry meat; </a:t>
                      </a:r>
                    </a:p>
                    <a:p>
                      <a:pPr algn="l"/>
                      <a:r>
                        <a:rPr lang="fr-FR" sz="1200" i="1" baseline="0" dirty="0" smtClean="0"/>
                        <a:t>S.</a:t>
                      </a:r>
                      <a:r>
                        <a:rPr lang="fr-FR" sz="1200" baseline="0" dirty="0" smtClean="0"/>
                        <a:t> </a:t>
                      </a:r>
                      <a:r>
                        <a:rPr lang="fr-FR" sz="1200" baseline="0" dirty="0" err="1" smtClean="0"/>
                        <a:t>Bovismorbificans</a:t>
                      </a:r>
                      <a:r>
                        <a:rPr lang="fr-FR" sz="1200" baseline="0" dirty="0" smtClean="0"/>
                        <a:t>: dry sausage</a:t>
                      </a:r>
                      <a:endParaRPr lang="fr-FR" sz="1200" dirty="0"/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7644797"/>
                  </a:ext>
                </a:extLst>
              </a:tr>
              <a:tr h="842438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2022</a:t>
                      </a:r>
                      <a:endParaRPr lang="fr-FR" sz="1200" dirty="0"/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39</a:t>
                      </a:r>
                      <a:endParaRPr lang="fr-FR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16 (≈80 </a:t>
                      </a:r>
                      <a:r>
                        <a:rPr lang="fr-FR" sz="1200" baseline="0" dirty="0" smtClean="0"/>
                        <a:t>strains)</a:t>
                      </a:r>
                      <a:endParaRPr lang="fr-FR" sz="1200" dirty="0" smtClean="0"/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S.</a:t>
                      </a:r>
                      <a:r>
                        <a:rPr lang="fr-F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2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Enteritidis</a:t>
                      </a:r>
                      <a:r>
                        <a:rPr lang="fr-F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fr-FR" sz="12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eggs</a:t>
                      </a:r>
                      <a:r>
                        <a:rPr lang="fr-F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</a:p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S.</a:t>
                      </a:r>
                      <a:r>
                        <a:rPr lang="fr-F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2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Menston</a:t>
                      </a:r>
                      <a:r>
                        <a:rPr lang="fr-F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sesame seeds</a:t>
                      </a:r>
                    </a:p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S.</a:t>
                      </a:r>
                      <a:r>
                        <a:rPr lang="fr-F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2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Agona</a:t>
                      </a:r>
                      <a:r>
                        <a:rPr lang="fr-F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lamb meat; </a:t>
                      </a:r>
                    </a:p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S.</a:t>
                      </a:r>
                      <a:r>
                        <a:rPr lang="fr-F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2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Ajiobo: </a:t>
                      </a:r>
                      <a:r>
                        <a:rPr lang="fr-F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goat's milk</a:t>
                      </a:r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23325977"/>
                  </a:ext>
                </a:extLst>
              </a:tr>
              <a:tr h="46802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2023</a:t>
                      </a:r>
                      <a:endParaRPr lang="fr-FR" sz="1200" dirty="0"/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13</a:t>
                      </a:r>
                      <a:endParaRPr lang="fr-FR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6 (≈30 strains)</a:t>
                      </a:r>
                      <a:endParaRPr lang="fr-FR" sz="1200" dirty="0"/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S.</a:t>
                      </a:r>
                      <a:r>
                        <a:rPr lang="fr-F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Derby: dry </a:t>
                      </a:r>
                      <a:r>
                        <a:rPr lang="fr-FR" sz="12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sausage</a:t>
                      </a:r>
                      <a:r>
                        <a:rPr lang="fr-F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</a:p>
                    <a:p>
                      <a:pPr algn="l"/>
                      <a:r>
                        <a:rPr lang="fr-FR" sz="1200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S.</a:t>
                      </a:r>
                      <a:r>
                        <a:rPr lang="fr-F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2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Senftenberg</a:t>
                      </a:r>
                      <a:r>
                        <a:rPr lang="fr-F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tomatoes ? </a:t>
                      </a:r>
                      <a:endParaRPr lang="fr-FR" sz="1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1812597"/>
                  </a:ext>
                </a:extLst>
              </a:tr>
            </a:tbl>
          </a:graphicData>
        </a:graphic>
      </p:graphicFrame>
      <p:sp>
        <p:nvSpPr>
          <p:cNvPr id="33" name="Titre 2"/>
          <p:cNvSpPr>
            <a:spLocks noGrp="1"/>
          </p:cNvSpPr>
          <p:nvPr>
            <p:ph type="title"/>
          </p:nvPr>
        </p:nvSpPr>
        <p:spPr>
          <a:xfrm>
            <a:off x="1547664" y="282269"/>
            <a:ext cx="6912768" cy="273257"/>
          </a:xfrm>
        </p:spPr>
        <p:txBody>
          <a:bodyPr/>
          <a:lstStyle/>
          <a:p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Outbreaks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notifications involving the Salmonella NRL</a:t>
            </a:r>
            <a:br>
              <a:rPr lang="en-US" sz="2000" dirty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</a:br>
            <a:endParaRPr lang="fr-FR" sz="2000" dirty="0">
              <a:solidFill>
                <a:schemeClr val="accent2">
                  <a:lumMod val="75000"/>
                </a:schemeClr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2145811"/>
            <a:ext cx="1618812" cy="1506059"/>
          </a:xfrm>
          <a:prstGeom prst="rect">
            <a:avLst/>
          </a:prstGeom>
        </p:spPr>
      </p:pic>
      <p:pic>
        <p:nvPicPr>
          <p:cNvPr id="38" name="Image 3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2922" y="2822997"/>
            <a:ext cx="833394" cy="823864"/>
          </a:xfrm>
          <a:prstGeom prst="rect">
            <a:avLst/>
          </a:prstGeom>
        </p:spPr>
      </p:pic>
      <p:pic>
        <p:nvPicPr>
          <p:cNvPr id="39" name="Image 3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9338" y="1651181"/>
            <a:ext cx="832302" cy="56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9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of WGS in France </a:t>
            </a:r>
            <a:br>
              <a:rPr lang="en-US" dirty="0"/>
            </a:br>
            <a:r>
              <a:rPr lang="en-US" dirty="0"/>
              <a:t>for the monitoring of </a:t>
            </a:r>
            <a:br>
              <a:rPr lang="en-US" dirty="0"/>
            </a:br>
            <a:r>
              <a:rPr lang="en-US" dirty="0"/>
              <a:t>major foodborne pathogens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sz="700" cap="all" dirty="0" err="1"/>
              <a:t>October</a:t>
            </a:r>
            <a:r>
              <a:rPr lang="fr-FR" sz="700" cap="all" dirty="0"/>
              <a:t> 25, </a:t>
            </a:r>
            <a:r>
              <a:rPr lang="fr-FR" sz="700" cap="all" dirty="0" smtClean="0"/>
              <a:t>2023</a:t>
            </a:r>
            <a:endParaRPr lang="fr-FR" sz="700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C. </a:t>
            </a:r>
            <a:r>
              <a:rPr lang="fr-FR" dirty="0" smtClean="0"/>
              <a:t>Cordevant</a:t>
            </a:r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913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/>
          <p:cNvPicPr>
            <a:picLocks noChangeAspect="1"/>
          </p:cNvPicPr>
          <p:nvPr/>
        </p:nvPicPr>
        <p:blipFill rotWithShape="1">
          <a:blip r:embed="rId2"/>
          <a:srcRect l="14957" t="17082"/>
          <a:stretch/>
        </p:blipFill>
        <p:spPr>
          <a:xfrm>
            <a:off x="5989857" y="771550"/>
            <a:ext cx="2614591" cy="216024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202" y="1"/>
            <a:ext cx="938310" cy="514349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179512" y="843558"/>
            <a:ext cx="6249156" cy="381642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200" b="1" dirty="0" smtClean="0"/>
              <a:t>Santé </a:t>
            </a:r>
            <a:r>
              <a:rPr lang="en-US" sz="1200" b="1" dirty="0" err="1" smtClean="0"/>
              <a:t>publique</a:t>
            </a:r>
            <a:r>
              <a:rPr lang="en-US" sz="1200" b="1" dirty="0" smtClean="0"/>
              <a:t> France </a:t>
            </a:r>
            <a:r>
              <a:rPr lang="en-US" sz="1200" dirty="0" smtClean="0"/>
              <a:t>reported 33 human cases of </a:t>
            </a:r>
            <a:r>
              <a:rPr lang="en-US" sz="1200" dirty="0"/>
              <a:t>salmonellosis in </a:t>
            </a:r>
            <a:r>
              <a:rPr lang="en-US" sz="1200" dirty="0" smtClean="0"/>
              <a:t>10 regions  Sept. to Nov. 2020 / </a:t>
            </a:r>
            <a:r>
              <a:rPr lang="en-US" sz="1200" i="1" dirty="0" smtClean="0"/>
              <a:t>S</a:t>
            </a:r>
            <a:r>
              <a:rPr lang="en-US" sz="1200" i="1" dirty="0"/>
              <a:t>.</a:t>
            </a:r>
            <a:r>
              <a:rPr lang="en-US" sz="1200" dirty="0"/>
              <a:t> </a:t>
            </a:r>
            <a:r>
              <a:rPr lang="en-US" sz="1200" dirty="0" err="1" smtClean="0"/>
              <a:t>Bovismorbificans</a:t>
            </a:r>
            <a:r>
              <a:rPr lang="en-US" sz="1200" dirty="0" smtClean="0"/>
              <a:t> </a:t>
            </a:r>
            <a:endParaRPr lang="en-US" sz="1200" dirty="0"/>
          </a:p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200" dirty="0" smtClean="0"/>
              <a:t>Outbreaks linked to dried pork sausages from the same manufacturer</a:t>
            </a:r>
          </a:p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200" i="1" dirty="0"/>
              <a:t>S.</a:t>
            </a:r>
            <a:r>
              <a:rPr lang="en-US" sz="1200" dirty="0"/>
              <a:t> </a:t>
            </a:r>
            <a:r>
              <a:rPr lang="en-US" sz="1200" dirty="0" err="1" smtClean="0"/>
              <a:t>Bovismorbificans</a:t>
            </a:r>
            <a:r>
              <a:rPr lang="en-US" sz="1200" dirty="0" smtClean="0"/>
              <a:t> associated to human outbreaks and consumption </a:t>
            </a:r>
            <a:r>
              <a:rPr lang="en-US" sz="1200" dirty="0"/>
              <a:t>of vegetables </a:t>
            </a:r>
            <a:r>
              <a:rPr lang="en-US" sz="1200" dirty="0" smtClean="0"/>
              <a:t>/ humus </a:t>
            </a:r>
            <a:r>
              <a:rPr lang="en-US" sz="1200" dirty="0"/>
              <a:t>or tahini in </a:t>
            </a:r>
            <a:r>
              <a:rPr lang="en-US" sz="1200" dirty="0" smtClean="0"/>
              <a:t>Australia</a:t>
            </a:r>
            <a:r>
              <a:rPr lang="en-US" sz="1200" dirty="0"/>
              <a:t>, </a:t>
            </a:r>
            <a:r>
              <a:rPr lang="en-US" sz="1200" dirty="0" smtClean="0"/>
              <a:t>EU </a:t>
            </a:r>
            <a:r>
              <a:rPr lang="en-US" sz="1200" dirty="0"/>
              <a:t>and the </a:t>
            </a:r>
            <a:r>
              <a:rPr lang="en-US" sz="1200" dirty="0" smtClean="0"/>
              <a:t>US</a:t>
            </a:r>
            <a:endParaRPr lang="en-US" sz="1200" dirty="0"/>
          </a:p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200" b="1" dirty="0" smtClean="0"/>
              <a:t>Anses NRL</a:t>
            </a:r>
            <a:r>
              <a:rPr lang="en-US" sz="1200" dirty="0" smtClean="0"/>
              <a:t> additional lab investigations =&gt;  monophasic </a:t>
            </a:r>
            <a:r>
              <a:rPr lang="en-US" sz="1200" dirty="0"/>
              <a:t>variant of </a:t>
            </a:r>
            <a:r>
              <a:rPr lang="en-US" sz="1200" i="1" dirty="0"/>
              <a:t>Salmonella </a:t>
            </a:r>
            <a:r>
              <a:rPr lang="en-US" sz="1200" dirty="0" err="1"/>
              <a:t>Typhimurium</a:t>
            </a:r>
            <a:r>
              <a:rPr lang="en-US" sz="1200" dirty="0"/>
              <a:t> </a:t>
            </a:r>
            <a:r>
              <a:rPr lang="en-US" sz="1200" dirty="0" smtClean="0"/>
              <a:t>in one food sample</a:t>
            </a:r>
          </a:p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200" dirty="0" smtClean="0"/>
              <a:t>WGS investigation</a:t>
            </a:r>
          </a:p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200" dirty="0" err="1" smtClean="0"/>
              <a:t>Enterobase</a:t>
            </a:r>
            <a:r>
              <a:rPr lang="en-US" sz="1200" dirty="0" smtClean="0"/>
              <a:t>: </a:t>
            </a:r>
            <a:r>
              <a:rPr lang="en-US" sz="1200" dirty="0" err="1" smtClean="0"/>
              <a:t>cgMLST</a:t>
            </a:r>
            <a:r>
              <a:rPr lang="en-US" sz="1200" dirty="0" smtClean="0"/>
              <a:t> for sequence comparison</a:t>
            </a:r>
          </a:p>
          <a:p>
            <a:pPr>
              <a:lnSpc>
                <a:spcPct val="150000"/>
              </a:lnSpc>
            </a:pPr>
            <a:r>
              <a:rPr lang="en-US" sz="1200" dirty="0" smtClean="0"/>
              <a:t>          =&gt; 11 </a:t>
            </a:r>
            <a:r>
              <a:rPr lang="en-US" sz="1200" dirty="0"/>
              <a:t>cases infected by </a:t>
            </a:r>
            <a:r>
              <a:rPr lang="en-US" sz="1200" dirty="0" smtClean="0"/>
              <a:t>monophasic </a:t>
            </a:r>
            <a:r>
              <a:rPr lang="en-US" sz="1200" dirty="0"/>
              <a:t>variant (ST34, </a:t>
            </a:r>
            <a:r>
              <a:rPr lang="en-US" sz="1200" dirty="0" smtClean="0"/>
              <a:t>HC5_198125) Oct - Dec 20</a:t>
            </a:r>
          </a:p>
          <a:p>
            <a:pPr lvl="1" indent="0">
              <a:lnSpc>
                <a:spcPct val="150000"/>
              </a:lnSpc>
              <a:buNone/>
            </a:pPr>
            <a:r>
              <a:rPr lang="en-US" sz="1200" dirty="0" smtClean="0"/>
              <a:t>     =&gt; 33 cases linked </a:t>
            </a:r>
            <a:r>
              <a:rPr lang="en-US" sz="1200" i="1" dirty="0" smtClean="0"/>
              <a:t>S</a:t>
            </a:r>
            <a:r>
              <a:rPr lang="en-US" sz="1200" i="1" dirty="0"/>
              <a:t>.</a:t>
            </a:r>
            <a:r>
              <a:rPr lang="en-US" sz="1200" dirty="0"/>
              <a:t> </a:t>
            </a:r>
            <a:r>
              <a:rPr lang="en-US" sz="1200" dirty="0" err="1" smtClean="0"/>
              <a:t>Bovismorbificans</a:t>
            </a:r>
            <a:r>
              <a:rPr lang="en-US" sz="1200" dirty="0"/>
              <a:t> (ST142, </a:t>
            </a:r>
            <a:r>
              <a:rPr lang="en-US" sz="1200" dirty="0" smtClean="0"/>
              <a:t>HC5_243255)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79512" y="4866714"/>
            <a:ext cx="80626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defRPr/>
            </a:pPr>
            <a:r>
              <a:rPr lang="fr-FR" sz="800" dirty="0" err="1" smtClean="0">
                <a:hlinkClick r:id="rId4"/>
              </a:rPr>
              <a:t>Eurosurveillance</a:t>
            </a:r>
            <a:r>
              <a:rPr lang="fr-FR" sz="800" dirty="0" smtClean="0">
                <a:hlinkClick r:id="rId4"/>
              </a:rPr>
              <a:t> </a:t>
            </a:r>
            <a:r>
              <a:rPr lang="fr-FR" sz="800" dirty="0" err="1" smtClean="0">
                <a:hlinkClick r:id="rId4"/>
              </a:rPr>
              <a:t>January</a:t>
            </a:r>
            <a:r>
              <a:rPr lang="fr-FR" sz="800" dirty="0" smtClean="0">
                <a:hlinkClick r:id="rId4"/>
              </a:rPr>
              <a:t> 2023  https</a:t>
            </a:r>
            <a:r>
              <a:rPr lang="fr-FR" sz="800" dirty="0">
                <a:hlinkClick r:id="rId4"/>
              </a:rPr>
              <a:t>://</a:t>
            </a:r>
            <a:r>
              <a:rPr lang="fr-FR" sz="800" dirty="0" smtClean="0">
                <a:solidFill>
                  <a:srgbClr val="002060"/>
                </a:solidFill>
                <a:hlinkClick r:id="rId4"/>
              </a:rPr>
              <a:t>doi.org/10.2807/1560-7917.ES.2023.28.2.2200123</a:t>
            </a:r>
            <a:r>
              <a:rPr lang="fr-FR" sz="800" dirty="0" smtClean="0"/>
              <a:t> </a:t>
            </a:r>
            <a:endParaRPr lang="fr-FR" sz="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itre 2"/>
          <p:cNvSpPr txBox="1">
            <a:spLocks/>
          </p:cNvSpPr>
          <p:nvPr/>
        </p:nvSpPr>
        <p:spPr bwMode="gray">
          <a:xfrm>
            <a:off x="1043608" y="123478"/>
            <a:ext cx="7560840" cy="6480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Countrywide multi-serotype outbreak of </a:t>
            </a:r>
          </a:p>
          <a:p>
            <a:pPr algn="ctr"/>
            <a:r>
              <a:rPr lang="en-US" sz="2000" i="1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S.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Bovismorbificans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 &amp; monophasic </a:t>
            </a:r>
            <a:r>
              <a:rPr lang="en-US" sz="2000" i="1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S.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Typhimurium</a:t>
            </a:r>
            <a:endParaRPr lang="fr-FR" sz="2000" dirty="0">
              <a:solidFill>
                <a:schemeClr val="accent2">
                  <a:lumMod val="75000"/>
                </a:schemeClr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29" name="Image 28"/>
          <p:cNvPicPr>
            <a:picLocks noChangeAspect="1"/>
          </p:cNvPicPr>
          <p:nvPr/>
        </p:nvPicPr>
        <p:blipFill rotWithShape="1">
          <a:blip r:embed="rId5"/>
          <a:srcRect t="38549" b="5809"/>
          <a:stretch/>
        </p:blipFill>
        <p:spPr>
          <a:xfrm>
            <a:off x="6572684" y="2894769"/>
            <a:ext cx="1397025" cy="973125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3178" y="3845598"/>
            <a:ext cx="1187948" cy="88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87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PÉRATEURS">
  <a:themeElements>
    <a:clrScheme name="ANSES">
      <a:dk1>
        <a:srgbClr val="000000"/>
      </a:dk1>
      <a:lt1>
        <a:srgbClr val="FFFFFF"/>
      </a:lt1>
      <a:dk2>
        <a:srgbClr val="FF9940"/>
      </a:dk2>
      <a:lt2>
        <a:srgbClr val="5770BE"/>
      </a:lt2>
      <a:accent1>
        <a:srgbClr val="FFE800"/>
      </a:accent1>
      <a:accent2>
        <a:srgbClr val="00AC8C"/>
      </a:accent2>
      <a:accent3>
        <a:srgbClr val="E1000F"/>
      </a:accent3>
      <a:accent4>
        <a:srgbClr val="FF9940"/>
      </a:accent4>
      <a:accent5>
        <a:srgbClr val="5770BE"/>
      </a:accent5>
      <a:accent6>
        <a:srgbClr val="FFE800"/>
      </a:accent6>
      <a:hlink>
        <a:srgbClr val="000000"/>
      </a:hlink>
      <a:folHlink>
        <a:srgbClr val="000000"/>
      </a:folHlink>
    </a:clrScheme>
    <a:fontScheme name="GOUVERNEMENT PPT">
      <a:majorFont>
        <a:latin typeface="Marianne"/>
        <a:ea typeface=""/>
        <a:cs typeface=""/>
      </a:majorFont>
      <a:minorFont>
        <a:latin typeface="Mariann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DDDBAB8-3606-4DA3-8A26-EE6E53CBF215}"/>
</file>

<file path=customXml/itemProps2.xml><?xml version="1.0" encoding="utf-8"?>
<ds:datastoreItem xmlns:ds="http://schemas.openxmlformats.org/officeDocument/2006/customXml" ds:itemID="{B80A4F4C-BE3C-4616-82FD-297417AA67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7579FA-655B-448F-B323-59981CA4476A}">
  <ds:schemaRefs>
    <ds:schemaRef ds:uri="http://purl.org/dc/terms/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2006/documentManagement/types"/>
    <ds:schemaRef ds:uri="764a75d7-b33f-4a9f-acbd-b0607662a84d"/>
    <ds:schemaRef ds:uri="http://schemas.microsoft.com/sharepoint/v3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TEMPLATE_OPÉRATEURS_ETAT</Template>
  <TotalTime>6778</TotalTime>
  <Words>1416</Words>
  <Application>Microsoft Office PowerPoint</Application>
  <PresentationFormat>Affichage à l'écran (16:9)</PresentationFormat>
  <Paragraphs>245</Paragraphs>
  <Slides>19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7" baseType="lpstr">
      <vt:lpstr>ＭＳ Ｐゴシック</vt:lpstr>
      <vt:lpstr>Arial</vt:lpstr>
      <vt:lpstr>Calibri</vt:lpstr>
      <vt:lpstr>Marianne</vt:lpstr>
      <vt:lpstr>Segoe UI Semilight</vt:lpstr>
      <vt:lpstr>Times New Roman</vt:lpstr>
      <vt:lpstr>Wingdings</vt:lpstr>
      <vt:lpstr>OPÉRATEURS</vt:lpstr>
      <vt:lpstr>Présentation PowerPoint</vt:lpstr>
      <vt:lpstr>Présentation PowerPoint</vt:lpstr>
      <vt:lpstr>Producing scientific knowledge</vt:lpstr>
      <vt:lpstr>The food surveillance system in France</vt:lpstr>
      <vt:lpstr>Food surveillance system in France</vt:lpstr>
      <vt:lpstr>Food outbreak management system</vt:lpstr>
      <vt:lpstr>Outbreaks notifications involving the Salmonella NRL </vt:lpstr>
      <vt:lpstr>Use of WGS in France  for the monitoring of  major foodborne pathogens</vt:lpstr>
      <vt:lpstr>Présentation PowerPoint</vt:lpstr>
      <vt:lpstr>Présentation PowerPoint</vt:lpstr>
      <vt:lpstr>Key Public Health Message</vt:lpstr>
      <vt:lpstr>Présentation PowerPoint</vt:lpstr>
      <vt:lpstr>Présentation PowerPoint</vt:lpstr>
      <vt:lpstr>Concluding remarks</vt:lpstr>
      <vt:lpstr>Concluding remarks</vt:lpstr>
      <vt:lpstr>Présentation PowerPoint</vt:lpstr>
      <vt:lpstr>Anses contacts </vt:lpstr>
      <vt:lpstr>Présentation PowerPoint</vt:lpstr>
      <vt:lpstr>Présentation PowerPoint</vt:lpstr>
    </vt:vector>
  </TitlesOfParts>
  <Manager>Client</Manager>
  <Company>Client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C. Cordevant</dc:creator>
  <cp:lastModifiedBy>CORDEVANT Christophe</cp:lastModifiedBy>
  <cp:revision>144</cp:revision>
  <dcterms:created xsi:type="dcterms:W3CDTF">2020-11-30T09:05:25Z</dcterms:created>
  <dcterms:modified xsi:type="dcterms:W3CDTF">2023-10-25T13:31:38Z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