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5387" r:id="rId3"/>
    <p:sldId id="5389" r:id="rId4"/>
    <p:sldId id="5388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1"/>
    <p:restoredTop sz="95807"/>
  </p:normalViewPr>
  <p:slideViewPr>
    <p:cSldViewPr snapToGrid="0">
      <p:cViewPr varScale="1">
        <p:scale>
          <a:sx n="111" d="100"/>
          <a:sy n="111" d="100"/>
        </p:scale>
        <p:origin x="632" y="2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12" Type="http://schemas.openxmlformats.org/officeDocument/2006/relationships/customXml" Target="../customXml/item3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11" Type="http://schemas.openxmlformats.org/officeDocument/2006/relationships/customXml" Target="../customXml/item2.xml"/><Relationship Id="rId5" Type="http://schemas.openxmlformats.org/officeDocument/2006/relationships/slide" Target="slides/slide4.xml"/><Relationship Id="rId10" Type="http://schemas.openxmlformats.org/officeDocument/2006/relationships/customXml" Target="../customXml/item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8164B6-16A6-4F34-623F-5723B98DB20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EB8D3CC-4DD7-CB47-9237-721ABCF264F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744CFB-F60C-C1E3-9CBC-17621E655F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0D7FA1-79C8-CF46-8F74-65BE30234282}" type="datetimeFigureOut">
              <a:rPr lang="en-US" smtClean="0"/>
              <a:t>10/25/23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92D51E-A2F0-A03E-C142-DAA10D1BA2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A89424-F203-6989-9D84-E8A646FBFB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E39FD0-8215-EE4B-B644-8BB80EAF92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08101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4788F9-0548-E01D-CBE2-4AEA05C60C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E890097-2116-9B40-ADA5-345F04A6F12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FE22CE-ED89-5B9C-3C4D-69255A0B52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0D7FA1-79C8-CF46-8F74-65BE30234282}" type="datetimeFigureOut">
              <a:rPr lang="en-US" smtClean="0"/>
              <a:t>10/25/23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8FDC06-954B-B546-B455-7CC614C69E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416308-0165-D74A-55F8-73242B6D15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E39FD0-8215-EE4B-B644-8BB80EAF92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74351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447E329-B7B3-AC39-24DC-5AE04C92FAA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802B8D3-73BD-2D65-7643-37FDFDD9402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C5294B-8AF7-CC5E-B42F-68F11CE723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0D7FA1-79C8-CF46-8F74-65BE30234282}" type="datetimeFigureOut">
              <a:rPr lang="en-US" smtClean="0"/>
              <a:t>10/25/23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AAE4F2-53C0-534E-3636-D73C8F70CB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687247-4600-8467-15F8-0890EFCEDC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E39FD0-8215-EE4B-B644-8BB80EAF92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32540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0EE1CE-5439-7BF2-BF05-1E08FDF6D3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AEFD1E-AE89-FBEA-8014-AC20030416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6DAFBC-781D-3263-40CD-62B90C0835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0D7FA1-79C8-CF46-8F74-65BE30234282}" type="datetimeFigureOut">
              <a:rPr lang="en-US" smtClean="0"/>
              <a:t>10/25/23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D1C26C-58C6-54CF-0768-9DDBB0F633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B190A0-4B55-A862-4D75-0269705D27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E39FD0-8215-EE4B-B644-8BB80EAF92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2387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455CBA-733B-C483-844F-9E852BD7C7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CD38E70-FE72-BC27-F6A7-AFF41A3773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80D239-BC6A-8E38-C6BF-E8EA56C4DE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0D7FA1-79C8-CF46-8F74-65BE30234282}" type="datetimeFigureOut">
              <a:rPr lang="en-US" smtClean="0"/>
              <a:t>10/25/23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788455-F768-32B0-2FB1-63D1752ED4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C93ADB-1F2D-B711-1AE2-31F1A78CD7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E39FD0-8215-EE4B-B644-8BB80EAF92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88109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AE70DB-B020-2241-ACF8-93DB9F8106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B44544-33B9-133D-E1EA-295207A7822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F6D4790-24EC-A2A1-D2FF-394F93D8713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0CCCCBF-7146-C289-D98D-B97845FF23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0D7FA1-79C8-CF46-8F74-65BE30234282}" type="datetimeFigureOut">
              <a:rPr lang="en-US" smtClean="0"/>
              <a:t>10/25/23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377450D-41E7-A5EF-1B3A-7A73A456C6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02C9300-1ADD-EA59-CD59-1631A2721B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E39FD0-8215-EE4B-B644-8BB80EAF92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95345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CBCB08-407E-A814-A5E8-0EF4DDCCFC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EC0DF31-2DDE-0161-EA57-B0851912EE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8CF2857-769E-D177-7ACA-8EB31003598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5A5CF4D-9A99-A243-9F62-B771088C866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C358ECE-C743-EF1E-085C-B787B8D86D4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34C38BF-0012-9DE4-FF62-314BD6CF75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0D7FA1-79C8-CF46-8F74-65BE30234282}" type="datetimeFigureOut">
              <a:rPr lang="en-US" smtClean="0"/>
              <a:t>10/25/23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0E5C2D9-F001-4584-6BBB-5CF08E0FBF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B3C203E-6DCE-87D7-5F38-AADA260927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E39FD0-8215-EE4B-B644-8BB80EAF92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08843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4E1284-8E45-BB89-2CA3-22E21F8FE2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34F4F7F-DB3C-AB39-A390-0DBEB5D86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0D7FA1-79C8-CF46-8F74-65BE30234282}" type="datetimeFigureOut">
              <a:rPr lang="en-US" smtClean="0"/>
              <a:t>10/25/23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6FFA865-7B60-6FE0-014C-80E02749F5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44B6F30-5634-45F3-13C5-94889E7682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E39FD0-8215-EE4B-B644-8BB80EAF92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86930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C16FB5B-7C50-987E-2C2E-006C7B2BC7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0D7FA1-79C8-CF46-8F74-65BE30234282}" type="datetimeFigureOut">
              <a:rPr lang="en-US" smtClean="0"/>
              <a:t>10/25/23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80675F0-F615-D046-EC8F-1F6BC8D65B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A15A2A7-0233-19C9-A91D-A93BD6ED07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E39FD0-8215-EE4B-B644-8BB80EAF92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71641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23170C-F2B1-5811-D1C7-89922672E3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920A24-F522-A330-71C4-C8A33A9B58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D14C26F-9735-826B-ED52-CA0E4E8A57A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B3A34D5-552A-A5A1-E6C5-78EDD2CE69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0D7FA1-79C8-CF46-8F74-65BE30234282}" type="datetimeFigureOut">
              <a:rPr lang="en-US" smtClean="0"/>
              <a:t>10/25/23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C3AF25C-3D55-9F50-3B59-514E78A798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9DC4ACE-00AA-74F9-7426-DC3228D479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E39FD0-8215-EE4B-B644-8BB80EAF92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97627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0755CF-D764-ECE0-7122-7093A73A4B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5D88F36-C18E-0493-5CA5-4F65B1490CD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805264A-E4FA-1604-2198-DFD3BA83CBE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F5C9E57-3569-614B-A2EB-67ABB2DED9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0D7FA1-79C8-CF46-8F74-65BE30234282}" type="datetimeFigureOut">
              <a:rPr lang="en-US" smtClean="0"/>
              <a:t>10/25/23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C78CC10-4CA7-14AA-D441-A4D29772CB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1D45594-3BF0-5EF7-38F5-4AF26CBE27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E39FD0-8215-EE4B-B644-8BB80EAF92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51595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688D08E-A096-E9C6-824B-CEAF79546B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2826B6-F5A9-E7C7-4AFD-6474D5A637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0A58FE-F202-3EA9-DFED-06AE0BFB9C0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0D7FA1-79C8-CF46-8F74-65BE30234282}" type="datetimeFigureOut">
              <a:rPr lang="en-US" smtClean="0"/>
              <a:t>10/25/23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D493FC-EE2A-A35D-DBE9-A2BB140C4AC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F3595A-62A6-E154-87E8-3DB737CD11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E39FD0-8215-EE4B-B644-8BB80EAF92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6897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1830C6-FD44-F099-C96C-35066F5C293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Hotwash: </a:t>
            </a:r>
            <a:br>
              <a:rPr lang="en-US" dirty="0"/>
            </a:br>
            <a:r>
              <a:rPr lang="en-US" dirty="0"/>
              <a:t>Metadata Cleanup Challenge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E400663-7EA5-9FF8-0D0D-8B72B3B5AF4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78960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C95B24-B7A3-E454-2782-8F67043C0C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1901" y="287068"/>
            <a:ext cx="10515600" cy="1325563"/>
          </a:xfrm>
        </p:spPr>
        <p:txBody>
          <a:bodyPr>
            <a:normAutofit/>
          </a:bodyPr>
          <a:lstStyle/>
          <a:p>
            <a:r>
              <a:rPr lang="en-US" sz="3200" dirty="0">
                <a:solidFill>
                  <a:schemeClr val="accent1"/>
                </a:solidFill>
                <a:latin typeface="Helvetica"/>
                <a:cs typeface="Helvetica"/>
              </a:rPr>
              <a:t>1</a:t>
            </a:r>
            <a:r>
              <a:rPr lang="en-US" sz="3200" baseline="30000" dirty="0">
                <a:solidFill>
                  <a:schemeClr val="accent1"/>
                </a:solidFill>
                <a:latin typeface="Helvetica"/>
                <a:cs typeface="Helvetica"/>
              </a:rPr>
              <a:t>st</a:t>
            </a:r>
            <a:r>
              <a:rPr lang="en-US" sz="3200" dirty="0">
                <a:solidFill>
                  <a:schemeClr val="accent1"/>
                </a:solidFill>
                <a:latin typeface="Helvetica"/>
                <a:cs typeface="Helvetica"/>
              </a:rPr>
              <a:t> annual Metadata Cleanup Challenge</a:t>
            </a:r>
            <a:endParaRPr lang="en-US" sz="4000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37A8DD-684B-7F5E-537F-7902E441F5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5622" y="1802630"/>
            <a:ext cx="11501655" cy="4877567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US" dirty="0" err="1"/>
              <a:t>GenFS</a:t>
            </a:r>
            <a:r>
              <a:rPr lang="en-US" dirty="0"/>
              <a:t> participation:</a:t>
            </a:r>
          </a:p>
          <a:p>
            <a:r>
              <a:rPr lang="en-US" dirty="0"/>
              <a:t>GenomeTrakr, </a:t>
            </a:r>
            <a:r>
              <a:rPr lang="en-US" dirty="0" err="1"/>
              <a:t>PulseNet</a:t>
            </a:r>
            <a:r>
              <a:rPr lang="en-US" dirty="0"/>
              <a:t>, Vet-LIRN, NARMS, NAHLN, APHIS, ARS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GenomeTrakr laboratories targeted the following attributes:</a:t>
            </a:r>
          </a:p>
          <a:p>
            <a:pPr>
              <a:buFont typeface="Wingdings" pitchFamily="2" charset="2"/>
              <a:buChar char="v"/>
            </a:pPr>
            <a:r>
              <a:rPr lang="en-US" sz="2400" b="0" i="0" u="none" strike="noStrike" dirty="0">
                <a:solidFill>
                  <a:srgbClr val="000000"/>
                </a:solidFill>
                <a:effectLst/>
              </a:rPr>
              <a:t>Add </a:t>
            </a:r>
            <a:r>
              <a:rPr lang="en-US" sz="2400" b="1" u="none" strike="noStrike" dirty="0" err="1">
                <a:solidFill>
                  <a:srgbClr val="7030A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source_type</a:t>
            </a:r>
            <a:r>
              <a:rPr lang="en-US" sz="2400" b="1" dirty="0">
                <a:solidFill>
                  <a:srgbClr val="7030A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0" i="0" u="none" strike="noStrike" dirty="0">
                <a:solidFill>
                  <a:srgbClr val="000000"/>
                </a:solidFill>
                <a:effectLst/>
              </a:rPr>
              <a:t>to current/historical isolates</a:t>
            </a:r>
          </a:p>
          <a:p>
            <a:pPr>
              <a:buFont typeface="Wingdings" pitchFamily="2" charset="2"/>
              <a:buChar char="v"/>
            </a:pPr>
            <a:r>
              <a:rPr lang="en-US" sz="2400" b="0" i="0" u="none" strike="noStrike" dirty="0">
                <a:solidFill>
                  <a:srgbClr val="000000"/>
                </a:solidFill>
                <a:effectLst/>
              </a:rPr>
              <a:t>Add </a:t>
            </a:r>
            <a:r>
              <a:rPr lang="en-US" sz="2400" b="1" dirty="0" err="1">
                <a:solidFill>
                  <a:srgbClr val="7030A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project_name</a:t>
            </a:r>
            <a:r>
              <a:rPr lang="en-US" sz="2400" b="1" dirty="0">
                <a:solidFill>
                  <a:srgbClr val="7030A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 </a:t>
            </a:r>
            <a:r>
              <a:rPr lang="en-US" sz="2400" b="0" i="0" u="none" strike="noStrike" dirty="0">
                <a:solidFill>
                  <a:srgbClr val="000000"/>
                </a:solidFill>
                <a:effectLst/>
              </a:rPr>
              <a:t>to all historical records (</a:t>
            </a:r>
            <a:r>
              <a:rPr lang="en-US" sz="2400" b="0" i="0" u="none" strike="noStrike" dirty="0" err="1">
                <a:solidFill>
                  <a:srgbClr val="000000"/>
                </a:solidFill>
                <a:effectLst/>
              </a:rPr>
              <a:t>PulseNet</a:t>
            </a:r>
            <a:r>
              <a:rPr lang="en-US" sz="2400" b="0" i="0" u="none" strike="noStrike" dirty="0">
                <a:solidFill>
                  <a:srgbClr val="000000"/>
                </a:solidFill>
                <a:effectLst/>
              </a:rPr>
              <a:t>, Vet-LIRN, NARMS, FSIS, GenomeTrakr, NAHLN, </a:t>
            </a:r>
            <a:r>
              <a:rPr lang="en-US" sz="2400" b="0" i="0" u="none" strike="noStrike" dirty="0" err="1">
                <a:solidFill>
                  <a:srgbClr val="000000"/>
                </a:solidFill>
                <a:effectLst/>
              </a:rPr>
              <a:t>etc</a:t>
            </a:r>
            <a:r>
              <a:rPr lang="en-US" sz="2400" b="0" i="0" u="none" strike="noStrike" dirty="0">
                <a:solidFill>
                  <a:srgbClr val="000000"/>
                </a:solidFill>
                <a:effectLst/>
              </a:rPr>
              <a:t>) </a:t>
            </a:r>
            <a:endParaRPr lang="en-US" sz="2400" dirty="0">
              <a:solidFill>
                <a:srgbClr val="000000"/>
              </a:solidFill>
            </a:endParaRPr>
          </a:p>
          <a:p>
            <a:pPr>
              <a:buFont typeface="Wingdings" pitchFamily="2" charset="2"/>
              <a:buChar char="v"/>
            </a:pPr>
            <a:r>
              <a:rPr lang="en-US" sz="2400" b="0" i="0" u="none" strike="noStrike" dirty="0">
                <a:solidFill>
                  <a:srgbClr val="000000"/>
                </a:solidFill>
                <a:effectLst/>
              </a:rPr>
              <a:t>Standardize </a:t>
            </a:r>
            <a:r>
              <a:rPr lang="en-US" sz="2400" b="1" dirty="0" err="1">
                <a:solidFill>
                  <a:srgbClr val="7030A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collected_by</a:t>
            </a:r>
            <a:r>
              <a:rPr lang="en-US" sz="2400" b="1" dirty="0">
                <a:solidFill>
                  <a:srgbClr val="7030A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0" i="0" u="none" strike="noStrike" dirty="0">
                <a:solidFill>
                  <a:srgbClr val="000000"/>
                </a:solidFill>
                <a:effectLst/>
              </a:rPr>
              <a:t>and add </a:t>
            </a:r>
            <a:r>
              <a:rPr lang="en-US" sz="2400" b="1" dirty="0" err="1">
                <a:solidFill>
                  <a:srgbClr val="7030A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sequenced_by</a:t>
            </a:r>
            <a:r>
              <a:rPr lang="en-US" sz="2400" dirty="0">
                <a:solidFill>
                  <a:srgbClr val="000000"/>
                </a:solidFill>
              </a:rPr>
              <a:t> on </a:t>
            </a:r>
            <a:r>
              <a:rPr lang="en-US" sz="2400" b="0" i="0" u="none" strike="noStrike" dirty="0">
                <a:solidFill>
                  <a:srgbClr val="000000"/>
                </a:solidFill>
                <a:effectLst/>
              </a:rPr>
              <a:t>all historical records </a:t>
            </a:r>
            <a:endParaRPr lang="en-US" sz="2400" dirty="0">
              <a:solidFill>
                <a:srgbClr val="000000"/>
              </a:solidFill>
            </a:endParaRPr>
          </a:p>
          <a:p>
            <a:pPr>
              <a:buFont typeface="Wingdings" pitchFamily="2" charset="2"/>
              <a:buChar char="v"/>
            </a:pPr>
            <a:r>
              <a:rPr lang="en-US" sz="2400" b="0" i="0" u="none" strike="noStrike" dirty="0">
                <a:solidFill>
                  <a:srgbClr val="000000"/>
                </a:solidFill>
                <a:effectLst/>
              </a:rPr>
              <a:t>Populate </a:t>
            </a:r>
            <a:r>
              <a:rPr lang="en-US" sz="2400" b="1" dirty="0">
                <a:solidFill>
                  <a:srgbClr val="7030A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host</a:t>
            </a:r>
            <a:r>
              <a:rPr lang="en-US" sz="2400" b="0" i="0" u="none" strike="noStrike" dirty="0">
                <a:solidFill>
                  <a:srgbClr val="000000"/>
                </a:solidFill>
                <a:effectLst/>
              </a:rPr>
              <a:t> for all historical </a:t>
            </a:r>
            <a:r>
              <a:rPr lang="en-US" sz="2400" b="1" i="0" u="none" strike="noStrike" dirty="0">
                <a:solidFill>
                  <a:srgbClr val="000000"/>
                </a:solidFill>
                <a:effectLst/>
              </a:rPr>
              <a:t>animal</a:t>
            </a:r>
            <a:r>
              <a:rPr lang="en-US" sz="2400" b="0" i="0" u="none" strike="noStrike" dirty="0">
                <a:solidFill>
                  <a:srgbClr val="000000"/>
                </a:solidFill>
                <a:effectLst/>
              </a:rPr>
              <a:t> isolates</a:t>
            </a:r>
          </a:p>
          <a:p>
            <a:pPr>
              <a:buFont typeface="Wingdings" pitchFamily="2" charset="2"/>
              <a:buChar char="v"/>
            </a:pPr>
            <a:r>
              <a:rPr lang="en-US" sz="2400" b="1" dirty="0" err="1">
                <a:solidFill>
                  <a:srgbClr val="7030A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geo_loc_name</a:t>
            </a:r>
            <a:r>
              <a:rPr lang="en-US" sz="2400" b="1" dirty="0">
                <a:solidFill>
                  <a:srgbClr val="7030A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0" i="0" u="none" strike="noStrike" dirty="0">
                <a:solidFill>
                  <a:srgbClr val="000000"/>
                </a:solidFill>
                <a:effectLst/>
              </a:rPr>
              <a:t>-&gt; </a:t>
            </a:r>
            <a:r>
              <a:rPr lang="en-US" sz="2400" b="1" dirty="0" err="1">
                <a:solidFill>
                  <a:srgbClr val="7030A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food_origin</a:t>
            </a:r>
            <a:r>
              <a:rPr lang="en-US" sz="2400" b="1" dirty="0">
                <a:solidFill>
                  <a:srgbClr val="7030A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 </a:t>
            </a:r>
            <a:r>
              <a:rPr lang="en-US" sz="2400" b="0" i="0" u="none" strike="noStrike" dirty="0">
                <a:solidFill>
                  <a:srgbClr val="000000"/>
                </a:solidFill>
                <a:effectLst/>
              </a:rPr>
              <a:t>for all historical </a:t>
            </a:r>
            <a:r>
              <a:rPr lang="en-US" sz="2400" b="1" i="0" u="none" strike="noStrike" dirty="0">
                <a:solidFill>
                  <a:srgbClr val="000000"/>
                </a:solidFill>
                <a:effectLst/>
              </a:rPr>
              <a:t>food</a:t>
            </a:r>
            <a:r>
              <a:rPr lang="en-US" sz="2400" b="0" i="0" u="none" strike="noStrike" dirty="0">
                <a:solidFill>
                  <a:srgbClr val="000000"/>
                </a:solidFill>
                <a:effectLst/>
              </a:rPr>
              <a:t> isolates </a:t>
            </a:r>
          </a:p>
          <a:p>
            <a:pPr>
              <a:buFont typeface="Wingdings" pitchFamily="2" charset="2"/>
              <a:buChar char="v"/>
            </a:pPr>
            <a:r>
              <a:rPr lang="en-US" sz="2400" b="1" dirty="0">
                <a:solidFill>
                  <a:srgbClr val="7030A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Organism</a:t>
            </a:r>
            <a:r>
              <a:rPr lang="en-US" sz="2400" b="0" i="0" u="none" strike="noStrike" dirty="0">
                <a:solidFill>
                  <a:srgbClr val="000000"/>
                </a:solidFill>
                <a:effectLst/>
              </a:rPr>
              <a:t> name updates for Salmonella – where known, include serovar in the full organism name</a:t>
            </a:r>
          </a:p>
          <a:p>
            <a:pPr marL="0" indent="0">
              <a:buNone/>
            </a:pPr>
            <a:endParaRPr lang="en-US" sz="2400" dirty="0">
              <a:solidFill>
                <a:srgbClr val="000000"/>
              </a:solidFill>
            </a:endParaRPr>
          </a:p>
          <a:p>
            <a:pPr marL="0" indent="0">
              <a:buNone/>
            </a:pPr>
            <a:r>
              <a:rPr lang="en-US" sz="4300" dirty="0"/>
              <a:t>Goals: </a:t>
            </a:r>
          </a:p>
          <a:p>
            <a:r>
              <a:rPr lang="en-US" sz="2900" dirty="0">
                <a:solidFill>
                  <a:srgbClr val="000000"/>
                </a:solidFill>
              </a:rPr>
              <a:t>Train and build capacity in the labs for managing their own data curation.</a:t>
            </a:r>
          </a:p>
          <a:p>
            <a:r>
              <a:rPr lang="en-US" sz="2900" dirty="0">
                <a:solidFill>
                  <a:srgbClr val="000000"/>
                </a:solidFill>
              </a:rPr>
              <a:t>Improve contextual data on all historical records submitted by </a:t>
            </a:r>
            <a:r>
              <a:rPr lang="en-US" sz="2900" dirty="0" err="1">
                <a:solidFill>
                  <a:srgbClr val="000000"/>
                </a:solidFill>
              </a:rPr>
              <a:t>GenFS</a:t>
            </a:r>
            <a:r>
              <a:rPr lang="en-US" sz="2900" dirty="0">
                <a:solidFill>
                  <a:srgbClr val="000000"/>
                </a:solidFill>
              </a:rPr>
              <a:t> consortium.</a:t>
            </a:r>
          </a:p>
          <a:p>
            <a:pPr lvl="1"/>
            <a:r>
              <a:rPr lang="en-US" sz="2500" dirty="0">
                <a:solidFill>
                  <a:srgbClr val="000000"/>
                </a:solidFill>
              </a:rPr>
              <a:t>Add missing metadata</a:t>
            </a:r>
          </a:p>
          <a:p>
            <a:pPr lvl="1"/>
            <a:r>
              <a:rPr lang="en-US" sz="2500" dirty="0">
                <a:solidFill>
                  <a:srgbClr val="000000"/>
                </a:solidFill>
              </a:rPr>
              <a:t>Standardize existing metadata</a:t>
            </a:r>
          </a:p>
        </p:txBody>
      </p:sp>
      <p:pic>
        <p:nvPicPr>
          <p:cNvPr id="4" name="Picture 3" descr="A blue and white icon of a person sitting at a desk with a computer&#10;&#10;Description automatically generated">
            <a:extLst>
              <a:ext uri="{FF2B5EF4-FFF2-40B4-BE49-F238E27FC236}">
                <a16:creationId xmlns:a16="http://schemas.microsoft.com/office/drawing/2014/main" id="{AA331569-F4E7-CA62-EE97-EE844F7639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8695" y="971661"/>
            <a:ext cx="1116962" cy="111696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CA5062B-C672-0868-55ED-FE20F53A41F0}"/>
              </a:ext>
            </a:extLst>
          </p:cNvPr>
          <p:cNvSpPr txBox="1"/>
          <p:nvPr/>
        </p:nvSpPr>
        <p:spPr>
          <a:xfrm>
            <a:off x="9092508" y="1011405"/>
            <a:ext cx="1601399" cy="1015663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pPr algn="ctr"/>
            <a:r>
              <a:rPr lang="en-US" sz="2000"/>
              <a:t>GenomeTrakr</a:t>
            </a:r>
          </a:p>
          <a:p>
            <a:pPr algn="ctr"/>
            <a:r>
              <a:rPr lang="en-US" sz="2000">
                <a:cs typeface="Calibri"/>
              </a:rPr>
              <a:t>&amp;</a:t>
            </a:r>
            <a:endParaRPr lang="en-US" sz="2000"/>
          </a:p>
          <a:p>
            <a:pPr algn="ctr"/>
            <a:r>
              <a:rPr lang="en-US" sz="2000"/>
              <a:t>Gen-FS</a:t>
            </a:r>
          </a:p>
        </p:txBody>
      </p:sp>
      <p:pic>
        <p:nvPicPr>
          <p:cNvPr id="6" name="Picture 5" descr="Logo&#10;&#10;Description automatically generated">
            <a:extLst>
              <a:ext uri="{FF2B5EF4-FFF2-40B4-BE49-F238E27FC236}">
                <a16:creationId xmlns:a16="http://schemas.microsoft.com/office/drawing/2014/main" id="{32A30E09-00D7-60D3-4408-857622C9D73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1751"/>
          <a:stretch/>
        </p:blipFill>
        <p:spPr>
          <a:xfrm>
            <a:off x="10761285" y="1486739"/>
            <a:ext cx="434132" cy="518602"/>
          </a:xfrm>
          <a:prstGeom prst="rect">
            <a:avLst/>
          </a:prstGeom>
        </p:spPr>
      </p:pic>
      <p:pic>
        <p:nvPicPr>
          <p:cNvPr id="7" name="Picture 6" descr="Logo&#10;&#10;Description automatically generated">
            <a:extLst>
              <a:ext uri="{FF2B5EF4-FFF2-40B4-BE49-F238E27FC236}">
                <a16:creationId xmlns:a16="http://schemas.microsoft.com/office/drawing/2014/main" id="{2BE37B73-D99D-DEE4-308C-B7A383E134B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1094" y="1674640"/>
            <a:ext cx="435161" cy="327676"/>
          </a:xfrm>
          <a:prstGeom prst="rect">
            <a:avLst/>
          </a:prstGeom>
        </p:spPr>
      </p:pic>
      <p:pic>
        <p:nvPicPr>
          <p:cNvPr id="8" name="Picture 7" descr="Logo, company name&#10;&#10;Description automatically generated">
            <a:extLst>
              <a:ext uri="{FF2B5EF4-FFF2-40B4-BE49-F238E27FC236}">
                <a16:creationId xmlns:a16="http://schemas.microsoft.com/office/drawing/2014/main" id="{89212A9A-BEE5-5A98-B1C1-FEBE27AD6BA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77967" y="1077921"/>
            <a:ext cx="400768" cy="272631"/>
          </a:xfrm>
          <a:prstGeom prst="rect">
            <a:avLst/>
          </a:prstGeom>
        </p:spPr>
      </p:pic>
      <p:pic>
        <p:nvPicPr>
          <p:cNvPr id="9" name="Picture 8" descr="A blue and white logo&#10;&#10;Description automatically generated with medium confidence">
            <a:extLst>
              <a:ext uri="{FF2B5EF4-FFF2-40B4-BE49-F238E27FC236}">
                <a16:creationId xmlns:a16="http://schemas.microsoft.com/office/drawing/2014/main" id="{CE45FF07-F017-0AEA-4BEF-64C1B4E33C6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1094" y="1079827"/>
            <a:ext cx="435161" cy="537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74705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C41ABE-D42E-D1C2-2D96-AD98AAB87D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1"/>
                </a:solidFill>
              </a:rPr>
              <a:t>2023 curation goals: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DFEC62-0753-7E65-5BC7-5373CE331B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5682" y="1710662"/>
            <a:ext cx="3895847" cy="3254877"/>
          </a:xfrm>
        </p:spPr>
        <p:txBody>
          <a:bodyPr>
            <a:normAutofit/>
          </a:bodyPr>
          <a:lstStyle/>
          <a:p>
            <a:pPr rtl="0" fontAlgn="ctr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1800" i="0" dirty="0">
                <a:effectLst/>
              </a:rPr>
              <a:t>Add or standardize "</a:t>
            </a:r>
            <a:r>
              <a:rPr lang="en-US" sz="1800" b="1" i="0" dirty="0" err="1">
                <a:effectLst/>
              </a:rPr>
              <a:t>source_type</a:t>
            </a:r>
            <a:r>
              <a:rPr lang="en-US" sz="1800" i="0" dirty="0">
                <a:effectLst/>
              </a:rPr>
              <a:t>" </a:t>
            </a:r>
          </a:p>
          <a:p>
            <a:pPr lvl="1" fontAlgn="ctr">
              <a:spcBef>
                <a:spcPts val="0"/>
              </a:spcBef>
            </a:pPr>
            <a:r>
              <a:rPr lang="en-US" sz="1800" dirty="0"/>
              <a:t>Human</a:t>
            </a:r>
          </a:p>
          <a:p>
            <a:pPr lvl="1" fontAlgn="ctr">
              <a:spcBef>
                <a:spcPts val="0"/>
              </a:spcBef>
            </a:pPr>
            <a:r>
              <a:rPr lang="en-US" sz="1800" dirty="0">
                <a:effectLst/>
              </a:rPr>
              <a:t>Animal</a:t>
            </a:r>
            <a:endParaRPr lang="en-US" sz="1800" dirty="0"/>
          </a:p>
          <a:p>
            <a:pPr lvl="1" fontAlgn="ctr">
              <a:spcBef>
                <a:spcPts val="0"/>
              </a:spcBef>
            </a:pPr>
            <a:r>
              <a:rPr lang="en-US" sz="1800" dirty="0">
                <a:effectLst/>
              </a:rPr>
              <a:t>Food</a:t>
            </a:r>
            <a:endParaRPr lang="en-US" sz="1800" dirty="0"/>
          </a:p>
          <a:p>
            <a:pPr lvl="1" fontAlgn="ctr">
              <a:spcBef>
                <a:spcPts val="0"/>
              </a:spcBef>
            </a:pPr>
            <a:r>
              <a:rPr lang="en-US" sz="1800" dirty="0">
                <a:effectLst/>
              </a:rPr>
              <a:t>Environmental</a:t>
            </a:r>
            <a:endParaRPr lang="en-US" sz="1800" dirty="0"/>
          </a:p>
          <a:p>
            <a:pPr lvl="1" fontAlgn="ctr">
              <a:spcBef>
                <a:spcPts val="0"/>
              </a:spcBef>
            </a:pPr>
            <a:r>
              <a:rPr lang="en-US" sz="1800" dirty="0">
                <a:effectLst/>
              </a:rPr>
              <a:t>Other</a:t>
            </a:r>
            <a:endParaRPr lang="en-US" sz="1800" dirty="0"/>
          </a:p>
          <a:p>
            <a:pPr lvl="1" fontAlgn="ctr">
              <a:spcBef>
                <a:spcPts val="0"/>
              </a:spcBef>
            </a:pPr>
            <a:r>
              <a:rPr lang="en-US" sz="1800" dirty="0">
                <a:effectLst/>
              </a:rPr>
              <a:t>Not Applicable</a:t>
            </a:r>
          </a:p>
          <a:p>
            <a:pPr lvl="1" fontAlgn="ctr">
              <a:spcBef>
                <a:spcPts val="0"/>
              </a:spcBef>
            </a:pPr>
            <a:r>
              <a:rPr lang="en-US" sz="1800" dirty="0">
                <a:effectLst/>
              </a:rPr>
              <a:t>Not Collected</a:t>
            </a:r>
          </a:p>
          <a:p>
            <a:pPr lvl="1" fontAlgn="ctr">
              <a:spcBef>
                <a:spcPts val="0"/>
              </a:spcBef>
            </a:pPr>
            <a:r>
              <a:rPr lang="en-US" sz="1800" dirty="0">
                <a:effectLst/>
              </a:rPr>
              <a:t>Not Provided</a:t>
            </a:r>
          </a:p>
          <a:p>
            <a:pPr lvl="1" fontAlgn="ctr">
              <a:spcBef>
                <a:spcPts val="0"/>
              </a:spcBef>
            </a:pPr>
            <a:r>
              <a:rPr lang="en-US" sz="1800" dirty="0">
                <a:effectLst/>
              </a:rPr>
              <a:t>Missing</a:t>
            </a:r>
            <a:endParaRPr lang="en-US" sz="1800" dirty="0"/>
          </a:p>
          <a:p>
            <a:pPr lvl="1" fontAlgn="ctr">
              <a:spcBef>
                <a:spcPts val="0"/>
              </a:spcBef>
            </a:pPr>
            <a:r>
              <a:rPr lang="en-US" sz="1800" dirty="0">
                <a:effectLst/>
              </a:rPr>
              <a:t>Restricted Access</a:t>
            </a:r>
          </a:p>
          <a:p>
            <a:pPr marL="457200" lvl="1" indent="0" fontAlgn="ctr">
              <a:spcBef>
                <a:spcPts val="0"/>
              </a:spcBef>
              <a:buNone/>
            </a:pPr>
            <a:endParaRPr lang="en-US" sz="1800" dirty="0">
              <a:effectLst/>
            </a:endParaRPr>
          </a:p>
          <a:p>
            <a:endParaRPr lang="en-US" sz="18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DFF7D3F-15EB-2EB7-BCDF-2AD898F237E5}"/>
              </a:ext>
            </a:extLst>
          </p:cNvPr>
          <p:cNvSpPr txBox="1"/>
          <p:nvPr/>
        </p:nvSpPr>
        <p:spPr>
          <a:xfrm>
            <a:off x="4421529" y="1710662"/>
            <a:ext cx="2773708" cy="39703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2. Add </a:t>
            </a:r>
            <a:r>
              <a:rPr lang="en-US" b="1" dirty="0" err="1"/>
              <a:t>project_name</a:t>
            </a:r>
            <a:r>
              <a:rPr lang="en-US" dirty="0"/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GenomeTrakr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GenomeTrakr; LFFM-FY1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GenomeTrakr; LFFM-FY2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GenomeTrakr; LFFM-FY3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GenomeTrakr; LFFM-FY4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NARMS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NARMS Cecal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NARMS Retail Meat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/>
              <a:t>PulseNet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USDA-FSIS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Vet-LIRN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NAHLN</a:t>
            </a:r>
          </a:p>
          <a:p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C35821A-96B5-0702-2C33-29AD7D06D516}"/>
              </a:ext>
            </a:extLst>
          </p:cNvPr>
          <p:cNvSpPr txBox="1"/>
          <p:nvPr/>
        </p:nvSpPr>
        <p:spPr>
          <a:xfrm>
            <a:off x="7465671" y="1825625"/>
            <a:ext cx="431735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3"/>
            </a:pPr>
            <a:r>
              <a:rPr lang="en-US" dirty="0">
                <a:effectLst/>
              </a:rPr>
              <a:t>Clean up </a:t>
            </a:r>
            <a:r>
              <a:rPr lang="en-US" b="1" dirty="0" err="1">
                <a:effectLst/>
              </a:rPr>
              <a:t>collected_by</a:t>
            </a:r>
            <a:r>
              <a:rPr lang="en-US" b="1" dirty="0">
                <a:effectLst/>
              </a:rPr>
              <a:t> </a:t>
            </a:r>
            <a:r>
              <a:rPr lang="en-US" dirty="0">
                <a:effectLst/>
              </a:rPr>
              <a:t>and </a:t>
            </a:r>
            <a:r>
              <a:rPr lang="en-US" b="1" dirty="0" err="1">
                <a:effectLst/>
              </a:rPr>
              <a:t>sequenced_by</a:t>
            </a:r>
            <a:endParaRPr lang="en-US" b="1" dirty="0">
              <a:effectLst/>
            </a:endParaRPr>
          </a:p>
          <a:p>
            <a:pPr marL="342900" indent="-342900">
              <a:buFont typeface="+mj-lt"/>
              <a:buAutoNum type="arabicPeriod" startAt="3"/>
            </a:pPr>
            <a:r>
              <a:rPr lang="en-US" dirty="0">
                <a:effectLst/>
              </a:rPr>
              <a:t>For all animal isolates, add </a:t>
            </a:r>
            <a:r>
              <a:rPr lang="en-US" b="1" dirty="0">
                <a:effectLst/>
              </a:rPr>
              <a:t>host</a:t>
            </a:r>
            <a:endParaRPr lang="en-US" dirty="0">
              <a:effectLst/>
            </a:endParaRPr>
          </a:p>
          <a:p>
            <a:pPr marL="342900" indent="-342900">
              <a:buFont typeface="+mj-lt"/>
              <a:buAutoNum type="arabicPeriod" startAt="3"/>
            </a:pPr>
            <a:r>
              <a:rPr lang="en-US" dirty="0"/>
              <a:t>For all food isolates, add </a:t>
            </a:r>
            <a:r>
              <a:rPr lang="en-US" b="1" dirty="0" err="1"/>
              <a:t>food_origin</a:t>
            </a:r>
            <a:r>
              <a:rPr lang="en-US" dirty="0"/>
              <a:t>.  If needed, move data from </a:t>
            </a:r>
            <a:r>
              <a:rPr lang="en-US" b="1" dirty="0" err="1"/>
              <a:t>geo_loc_name</a:t>
            </a:r>
            <a:r>
              <a:rPr lang="en-US" b="1" dirty="0"/>
              <a:t> </a:t>
            </a:r>
            <a:r>
              <a:rPr lang="en-US" dirty="0"/>
              <a:t>-&gt; </a:t>
            </a:r>
            <a:r>
              <a:rPr lang="en-US" b="1" dirty="0" err="1"/>
              <a:t>food_origin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28566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B47AFA-DA75-2D80-1CE4-0810427A12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1"/>
                </a:solidFill>
              </a:rPr>
              <a:t>Co-leads for the Metadata cleanup challenge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B3DE8F-36DB-A278-D535-51515A3B4B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/>
              <a:t>NCBI, GenomeTrakr, </a:t>
            </a:r>
            <a:r>
              <a:rPr lang="en-US" b="1" dirty="0" err="1"/>
              <a:t>PulseNet</a:t>
            </a:r>
            <a:r>
              <a:rPr lang="en-US" b="1" dirty="0"/>
              <a:t>, Vet-LIRN, NARMS, NAHLN, APHIS, ARS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In person today for the Hotwash:</a:t>
            </a:r>
          </a:p>
          <a:p>
            <a:r>
              <a:rPr lang="en-US" dirty="0"/>
              <a:t>Martin Shumway, NCBI Pathogen Detection</a:t>
            </a:r>
          </a:p>
          <a:p>
            <a:r>
              <a:rPr lang="en-US" dirty="0"/>
              <a:t>Lavin Joseph, CDC </a:t>
            </a:r>
            <a:r>
              <a:rPr lang="en-US" dirty="0" err="1"/>
              <a:t>PulseNet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4960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23A49D5CB2C7542997766C405C38DF7" ma:contentTypeVersion="1" ma:contentTypeDescription="Create a new document." ma:contentTypeScope="" ma:versionID="df78e06e75b3a5453fd7f17a21c20878">
  <xsd:schema xmlns:xsd="http://www.w3.org/2001/XMLSchema" xmlns:xs="http://www.w3.org/2001/XMLSchema" xmlns:p="http://schemas.microsoft.com/office/2006/metadata/properties" xmlns:ns1="http://schemas.microsoft.com/sharepoint/v3" targetNamespace="http://schemas.microsoft.com/office/2006/metadata/properties" ma:root="true" ma:fieldsID="48c5b5cd9b8d25ff6dd15848836f4270" ns1:_="">
    <xsd:import namespace="http://schemas.microsoft.com/sharepoint/v3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8" nillable="true" ma:displayName="Scheduling Start Date" ma:description="Scheduling Start Date is a site column created by the Publishing feature. It is used to specify the date and time on which this page will first appear to site visitors." ma:hidden="true" ma:internalName="PublishingStartDate">
      <xsd:simpleType>
        <xsd:restriction base="dms:Unknown"/>
      </xsd:simpleType>
    </xsd:element>
    <xsd:element name="PublishingExpirationDate" ma:index="9" nillable="true" ma:displayName="Scheduling End Date" ma:description="Scheduling End Date is a site column created by the Publishing feature. It is used to specify the date and time on which this page will no longer appear to site visitors." ma:hidden="true" ma:internalName="PublishingExpirationDat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3B57FBC0-1C0A-4BFE-BD25-7C2BC1EC77AD}"/>
</file>

<file path=customXml/itemProps2.xml><?xml version="1.0" encoding="utf-8"?>
<ds:datastoreItem xmlns:ds="http://schemas.openxmlformats.org/officeDocument/2006/customXml" ds:itemID="{7E9D23C5-47F5-470D-BFEF-1D3895E4C881}"/>
</file>

<file path=customXml/itemProps3.xml><?xml version="1.0" encoding="utf-8"?>
<ds:datastoreItem xmlns:ds="http://schemas.openxmlformats.org/officeDocument/2006/customXml" ds:itemID="{33E431DE-918E-4D66-82D1-7DFE1BB1DC43}"/>
</file>

<file path=docProps/app.xml><?xml version="1.0" encoding="utf-8"?>
<Properties xmlns="http://schemas.openxmlformats.org/officeDocument/2006/extended-properties" xmlns:vt="http://schemas.openxmlformats.org/officeDocument/2006/docPropsVTypes">
  <TotalTime>25</TotalTime>
  <Words>289</Words>
  <Application>Microsoft Macintosh PowerPoint</Application>
  <PresentationFormat>Widescreen</PresentationFormat>
  <Paragraphs>55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1" baseType="lpstr">
      <vt:lpstr>Arial</vt:lpstr>
      <vt:lpstr>Calibri</vt:lpstr>
      <vt:lpstr>Calibri Light</vt:lpstr>
      <vt:lpstr>Courier New</vt:lpstr>
      <vt:lpstr>Helvetica</vt:lpstr>
      <vt:lpstr>Wingdings</vt:lpstr>
      <vt:lpstr>Office Theme</vt:lpstr>
      <vt:lpstr>Hotwash:  Metadata Cleanup Challenge</vt:lpstr>
      <vt:lpstr>1st annual Metadata Cleanup Challenge</vt:lpstr>
      <vt:lpstr>2023 curation goals:</vt:lpstr>
      <vt:lpstr>Co-leads for the Metadata cleanup challenge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Metadata cleanup challenge hotwash</dc:title>
  <dc:creator>Timme, Ruth</dc:creator>
  <cp:lastModifiedBy>Timme, Ruth</cp:lastModifiedBy>
  <cp:revision>3</cp:revision>
  <dcterms:created xsi:type="dcterms:W3CDTF">2023-10-25T11:17:33Z</dcterms:created>
  <dcterms:modified xsi:type="dcterms:W3CDTF">2023-10-25T11:43:23Z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0x010100E23A49D5CB2C7542997766C405C38DF7</vt:lpwstr>
  </property>
</Properties>
</file>