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2"/>
  </p:notesMasterIdLst>
  <p:handoutMasterIdLst>
    <p:handoutMasterId r:id="rId13"/>
  </p:handoutMasterIdLst>
  <p:sldIdLst>
    <p:sldId id="281" r:id="rId2"/>
    <p:sldId id="1094" r:id="rId3"/>
    <p:sldId id="362" r:id="rId4"/>
    <p:sldId id="363" r:id="rId5"/>
    <p:sldId id="765" r:id="rId6"/>
    <p:sldId id="767" r:id="rId7"/>
    <p:sldId id="1098" r:id="rId8"/>
    <p:sldId id="410" r:id="rId9"/>
    <p:sldId id="1097" r:id="rId10"/>
    <p:sldId id="75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0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C1D0"/>
    <a:srgbClr val="76D6FF"/>
    <a:srgbClr val="74AFCF"/>
    <a:srgbClr val="6DA5C3"/>
    <a:srgbClr val="7DBBDE"/>
    <a:srgbClr val="7AB5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A5945B-B0B8-9449-9500-ADEA667BB02C}" v="1" dt="2023-10-23T16:34:13.5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53"/>
    <p:restoredTop sz="96405"/>
  </p:normalViewPr>
  <p:slideViewPr>
    <p:cSldViewPr snapToObjects="1">
      <p:cViewPr varScale="1">
        <p:scale>
          <a:sx n="149" d="100"/>
          <a:sy n="149" d="100"/>
        </p:scale>
        <p:origin x="208" y="352"/>
      </p:cViewPr>
      <p:guideLst>
        <p:guide orient="horz" pos="2160"/>
        <p:guide pos="7008"/>
      </p:guideLst>
    </p:cSldViewPr>
  </p:slideViewPr>
  <p:outlineViewPr>
    <p:cViewPr>
      <p:scale>
        <a:sx n="33" d="100"/>
        <a:sy n="33" d="100"/>
      </p:scale>
      <p:origin x="0" y="-1520"/>
    </p:cViewPr>
  </p:outlineViewPr>
  <p:notesTextViewPr>
    <p:cViewPr>
      <p:scale>
        <a:sx n="1" d="1"/>
        <a:sy n="1" d="1"/>
      </p:scale>
      <p:origin x="0" y="0"/>
    </p:cViewPr>
  </p:notesTextViewPr>
  <p:sorterViewPr>
    <p:cViewPr>
      <p:scale>
        <a:sx n="135" d="100"/>
        <a:sy n="135" d="100"/>
      </p:scale>
      <p:origin x="0" y="0"/>
    </p:cViewPr>
  </p:sorterViewPr>
  <p:notesViewPr>
    <p:cSldViewPr snapToObjects="1">
      <p:cViewPr varScale="1">
        <p:scale>
          <a:sx n="125" d="100"/>
          <a:sy n="125" d="100"/>
        </p:scale>
        <p:origin x="5104" y="1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asad, Arjun (NIH/NLM/NCBI) [E]" userId="938dc604-b135-4c5b-80e5-5d6ea4f0a3f7" providerId="ADAL" clId="{3294D492-99EB-A54A-AC64-2C120130D4DC}"/>
    <pc:docChg chg="undo custSel addSld delSld modSld sldOrd">
      <pc:chgData name="Prasad, Arjun (NIH/NLM/NCBI) [E]" userId="938dc604-b135-4c5b-80e5-5d6ea4f0a3f7" providerId="ADAL" clId="{3294D492-99EB-A54A-AC64-2C120130D4DC}" dt="2023-09-29T16:53:00.909" v="1056" actId="20577"/>
      <pc:docMkLst>
        <pc:docMk/>
      </pc:docMkLst>
      <pc:sldChg chg="add del ord">
        <pc:chgData name="Prasad, Arjun (NIH/NLM/NCBI) [E]" userId="938dc604-b135-4c5b-80e5-5d6ea4f0a3f7" providerId="ADAL" clId="{3294D492-99EB-A54A-AC64-2C120130D4DC}" dt="2023-09-29T16:11:32.334" v="969" actId="20578"/>
        <pc:sldMkLst>
          <pc:docMk/>
          <pc:sldMk cId="4132608494" sldId="363"/>
        </pc:sldMkLst>
      </pc:sldChg>
      <pc:sldChg chg="del">
        <pc:chgData name="Prasad, Arjun (NIH/NLM/NCBI) [E]" userId="938dc604-b135-4c5b-80e5-5d6ea4f0a3f7" providerId="ADAL" clId="{3294D492-99EB-A54A-AC64-2C120130D4DC}" dt="2023-09-29T16:08:29.692" v="964" actId="2696"/>
        <pc:sldMkLst>
          <pc:docMk/>
          <pc:sldMk cId="48792345" sldId="758"/>
        </pc:sldMkLst>
      </pc:sldChg>
      <pc:sldChg chg="del">
        <pc:chgData name="Prasad, Arjun (NIH/NLM/NCBI) [E]" userId="938dc604-b135-4c5b-80e5-5d6ea4f0a3f7" providerId="ADAL" clId="{3294D492-99EB-A54A-AC64-2C120130D4DC}" dt="2023-09-29T16:08:29.670" v="960" actId="2696"/>
        <pc:sldMkLst>
          <pc:docMk/>
          <pc:sldMk cId="689114982" sldId="761"/>
        </pc:sldMkLst>
      </pc:sldChg>
      <pc:sldChg chg="del">
        <pc:chgData name="Prasad, Arjun (NIH/NLM/NCBI) [E]" userId="938dc604-b135-4c5b-80e5-5d6ea4f0a3f7" providerId="ADAL" clId="{3294D492-99EB-A54A-AC64-2C120130D4DC}" dt="2023-09-29T16:08:29.681" v="963" actId="2696"/>
        <pc:sldMkLst>
          <pc:docMk/>
          <pc:sldMk cId="580489290" sldId="763"/>
        </pc:sldMkLst>
      </pc:sldChg>
      <pc:sldChg chg="del">
        <pc:chgData name="Prasad, Arjun (NIH/NLM/NCBI) [E]" userId="938dc604-b135-4c5b-80e5-5d6ea4f0a3f7" providerId="ADAL" clId="{3294D492-99EB-A54A-AC64-2C120130D4DC}" dt="2023-09-29T16:08:29.671" v="961" actId="2696"/>
        <pc:sldMkLst>
          <pc:docMk/>
          <pc:sldMk cId="72104708" sldId="764"/>
        </pc:sldMkLst>
      </pc:sldChg>
      <pc:sldChg chg="modSp mod">
        <pc:chgData name="Prasad, Arjun (NIH/NLM/NCBI) [E]" userId="938dc604-b135-4c5b-80e5-5d6ea4f0a3f7" providerId="ADAL" clId="{3294D492-99EB-A54A-AC64-2C120130D4DC}" dt="2023-09-29T16:13:22.619" v="971" actId="20577"/>
        <pc:sldMkLst>
          <pc:docMk/>
          <pc:sldMk cId="1782594486" sldId="767"/>
        </pc:sldMkLst>
        <pc:spChg chg="mod">
          <ac:chgData name="Prasad, Arjun (NIH/NLM/NCBI) [E]" userId="938dc604-b135-4c5b-80e5-5d6ea4f0a3f7" providerId="ADAL" clId="{3294D492-99EB-A54A-AC64-2C120130D4DC}" dt="2023-09-29T16:13:22.619" v="971" actId="20577"/>
          <ac:spMkLst>
            <pc:docMk/>
            <pc:sldMk cId="1782594486" sldId="767"/>
            <ac:spMk id="3" creationId="{66DC46D2-3DFF-53D6-D44F-03D7E82CB74E}"/>
          </ac:spMkLst>
        </pc:spChg>
      </pc:sldChg>
      <pc:sldChg chg="del">
        <pc:chgData name="Prasad, Arjun (NIH/NLM/NCBI) [E]" userId="938dc604-b135-4c5b-80e5-5d6ea4f0a3f7" providerId="ADAL" clId="{3294D492-99EB-A54A-AC64-2C120130D4DC}" dt="2023-09-29T16:08:29.701" v="965" actId="2696"/>
        <pc:sldMkLst>
          <pc:docMk/>
          <pc:sldMk cId="2796658828" sldId="775"/>
        </pc:sldMkLst>
      </pc:sldChg>
      <pc:sldChg chg="del">
        <pc:chgData name="Prasad, Arjun (NIH/NLM/NCBI) [E]" userId="938dc604-b135-4c5b-80e5-5d6ea4f0a3f7" providerId="ADAL" clId="{3294D492-99EB-A54A-AC64-2C120130D4DC}" dt="2023-09-29T16:08:29.680" v="962" actId="2696"/>
        <pc:sldMkLst>
          <pc:docMk/>
          <pc:sldMk cId="2126255803" sldId="1095"/>
        </pc:sldMkLst>
      </pc:sldChg>
      <pc:sldChg chg="addSp modSp mod ord">
        <pc:chgData name="Prasad, Arjun (NIH/NLM/NCBI) [E]" userId="938dc604-b135-4c5b-80e5-5d6ea4f0a3f7" providerId="ADAL" clId="{3294D492-99EB-A54A-AC64-2C120130D4DC}" dt="2023-09-29T16:48:09.499" v="1046" actId="20578"/>
        <pc:sldMkLst>
          <pc:docMk/>
          <pc:sldMk cId="486138009" sldId="1097"/>
        </pc:sldMkLst>
        <pc:spChg chg="add mod">
          <ac:chgData name="Prasad, Arjun (NIH/NLM/NCBI) [E]" userId="938dc604-b135-4c5b-80e5-5d6ea4f0a3f7" providerId="ADAL" clId="{3294D492-99EB-A54A-AC64-2C120130D4DC}" dt="2023-09-29T16:18:09.819" v="1038" actId="20577"/>
          <ac:spMkLst>
            <pc:docMk/>
            <pc:sldMk cId="486138009" sldId="1097"/>
            <ac:spMk id="3" creationId="{E1AF6222-BCF4-92D4-8AE7-1533376D90E7}"/>
          </ac:spMkLst>
        </pc:spChg>
        <pc:picChg chg="mod">
          <ac:chgData name="Prasad, Arjun (NIH/NLM/NCBI) [E]" userId="938dc604-b135-4c5b-80e5-5d6ea4f0a3f7" providerId="ADAL" clId="{3294D492-99EB-A54A-AC64-2C120130D4DC}" dt="2023-09-29T16:18:15.964" v="1040" actId="1076"/>
          <ac:picMkLst>
            <pc:docMk/>
            <pc:sldMk cId="486138009" sldId="1097"/>
            <ac:picMk id="4" creationId="{A2A2493B-871E-71DB-D0DE-ABD463976918}"/>
          </ac:picMkLst>
        </pc:picChg>
      </pc:sldChg>
      <pc:sldChg chg="addSp modSp mod ord">
        <pc:chgData name="Prasad, Arjun (NIH/NLM/NCBI) [E]" userId="938dc604-b135-4c5b-80e5-5d6ea4f0a3f7" providerId="ADAL" clId="{3294D492-99EB-A54A-AC64-2C120130D4DC}" dt="2023-09-29T16:53:00.909" v="1056" actId="20577"/>
        <pc:sldMkLst>
          <pc:docMk/>
          <pc:sldMk cId="678184147" sldId="1098"/>
        </pc:sldMkLst>
        <pc:spChg chg="add mod">
          <ac:chgData name="Prasad, Arjun (NIH/NLM/NCBI) [E]" userId="938dc604-b135-4c5b-80e5-5d6ea4f0a3f7" providerId="ADAL" clId="{3294D492-99EB-A54A-AC64-2C120130D4DC}" dt="2023-09-29T16:53:00.909" v="1056" actId="20577"/>
          <ac:spMkLst>
            <pc:docMk/>
            <pc:sldMk cId="678184147" sldId="1098"/>
            <ac:spMk id="2" creationId="{708C4AE8-755D-C8F9-A4DA-F1412A55A349}"/>
          </ac:spMkLst>
        </pc:spChg>
        <pc:spChg chg="add mod">
          <ac:chgData name="Prasad, Arjun (NIH/NLM/NCBI) [E]" userId="938dc604-b135-4c5b-80e5-5d6ea4f0a3f7" providerId="ADAL" clId="{3294D492-99EB-A54A-AC64-2C120130D4DC}" dt="2023-09-29T16:49:44.142" v="1052" actId="1076"/>
          <ac:spMkLst>
            <pc:docMk/>
            <pc:sldMk cId="678184147" sldId="1098"/>
            <ac:spMk id="4" creationId="{936B3032-B20F-B169-D199-613A6BCB699B}"/>
          </ac:spMkLst>
        </pc:spChg>
        <pc:spChg chg="mod">
          <ac:chgData name="Prasad, Arjun (NIH/NLM/NCBI) [E]" userId="938dc604-b135-4c5b-80e5-5d6ea4f0a3f7" providerId="ADAL" clId="{3294D492-99EB-A54A-AC64-2C120130D4DC}" dt="2023-09-29T16:06:05.358" v="791" actId="404"/>
          <ac:spMkLst>
            <pc:docMk/>
            <pc:sldMk cId="678184147" sldId="1098"/>
            <ac:spMk id="5" creationId="{82070C0E-64ED-6AB0-1D92-0FC141D982EA}"/>
          </ac:spMkLst>
        </pc:spChg>
        <pc:picChg chg="add mod">
          <ac:chgData name="Prasad, Arjun (NIH/NLM/NCBI) [E]" userId="938dc604-b135-4c5b-80e5-5d6ea4f0a3f7" providerId="ADAL" clId="{3294D492-99EB-A54A-AC64-2C120130D4DC}" dt="2023-09-29T16:06:47.798" v="865" actId="29295"/>
          <ac:picMkLst>
            <pc:docMk/>
            <pc:sldMk cId="678184147" sldId="1098"/>
            <ac:picMk id="3" creationId="{11456805-75E0-FD47-E351-91575AC194DD}"/>
          </ac:picMkLst>
        </pc:picChg>
        <pc:picChg chg="mod">
          <ac:chgData name="Prasad, Arjun (NIH/NLM/NCBI) [E]" userId="938dc604-b135-4c5b-80e5-5d6ea4f0a3f7" providerId="ADAL" clId="{3294D492-99EB-A54A-AC64-2C120130D4DC}" dt="2023-09-29T16:08:49.712" v="966" actId="1076"/>
          <ac:picMkLst>
            <pc:docMk/>
            <pc:sldMk cId="678184147" sldId="1098"/>
            <ac:picMk id="7" creationId="{F15A46B3-A062-A71E-7661-F3AB603449F8}"/>
          </ac:picMkLst>
        </pc:picChg>
      </pc:sldChg>
    </pc:docChg>
  </pc:docChgLst>
  <pc:docChgLst>
    <pc:chgData name="Prasad, Arjun (NIH/NLM/NCBI) [E]" userId="938dc604-b135-4c5b-80e5-5d6ea4f0a3f7" providerId="ADAL" clId="{14A5945B-B0B8-9449-9500-ADEA667BB02C}"/>
    <pc:docChg chg="custSel modSld">
      <pc:chgData name="Prasad, Arjun (NIH/NLM/NCBI) [E]" userId="938dc604-b135-4c5b-80e5-5d6ea4f0a3f7" providerId="ADAL" clId="{14A5945B-B0B8-9449-9500-ADEA667BB02C}" dt="2023-10-23T16:36:36.939" v="13" actId="1076"/>
      <pc:docMkLst>
        <pc:docMk/>
      </pc:docMkLst>
      <pc:sldChg chg="addSp delSp modSp mod">
        <pc:chgData name="Prasad, Arjun (NIH/NLM/NCBI) [E]" userId="938dc604-b135-4c5b-80e5-5d6ea4f0a3f7" providerId="ADAL" clId="{14A5945B-B0B8-9449-9500-ADEA667BB02C}" dt="2023-10-23T16:36:36.939" v="13" actId="1076"/>
        <pc:sldMkLst>
          <pc:docMk/>
          <pc:sldMk cId="678184147" sldId="1098"/>
        </pc:sldMkLst>
        <pc:picChg chg="del">
          <ac:chgData name="Prasad, Arjun (NIH/NLM/NCBI) [E]" userId="938dc604-b135-4c5b-80e5-5d6ea4f0a3f7" providerId="ADAL" clId="{14A5945B-B0B8-9449-9500-ADEA667BB02C}" dt="2023-10-23T16:34:02.054" v="0" actId="478"/>
          <ac:picMkLst>
            <pc:docMk/>
            <pc:sldMk cId="678184147" sldId="1098"/>
            <ac:picMk id="3" creationId="{11456805-75E0-FD47-E351-91575AC194DD}"/>
          </ac:picMkLst>
        </pc:picChg>
        <pc:picChg chg="add mod">
          <ac:chgData name="Prasad, Arjun (NIH/NLM/NCBI) [E]" userId="938dc604-b135-4c5b-80e5-5d6ea4f0a3f7" providerId="ADAL" clId="{14A5945B-B0B8-9449-9500-ADEA667BB02C}" dt="2023-10-23T16:36:36.939" v="13" actId="1076"/>
          <ac:picMkLst>
            <pc:docMk/>
            <pc:sldMk cId="678184147" sldId="1098"/>
            <ac:picMk id="9" creationId="{80D16741-2A99-ED1C-9295-2CDF075AEFA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BC52CD-CE5D-7445-9CDA-3E9CDCF085C6}" type="slidenum">
              <a:rPr lang="en-US" smtClean="0"/>
              <a:t>‹#›</a:t>
            </a:fld>
            <a:endParaRPr lang="en-US"/>
          </a:p>
        </p:txBody>
      </p:sp>
      <p:sp>
        <p:nvSpPr>
          <p:cNvPr id="6" name="Date Placeholder 5"/>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D144DE-78D1-7B4E-809E-B46BD6ACDBD0}" type="datetimeFigureOut">
              <a:rPr lang="en-US" smtClean="0"/>
              <a:t>10/23/23</a:t>
            </a:fld>
            <a:endParaRPr lang="en-US"/>
          </a:p>
        </p:txBody>
      </p:sp>
    </p:spTree>
    <p:extLst>
      <p:ext uri="{BB962C8B-B14F-4D97-AF65-F5344CB8AC3E}">
        <p14:creationId xmlns:p14="http://schemas.microsoft.com/office/powerpoint/2010/main" val="2085348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461506-912D-5940-B182-DFC5657629AC}" type="datetimeFigureOut">
              <a:rPr lang="en-US" smtClean="0"/>
              <a:t>10/23/23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D0EE2-EEEC-A048-98CA-5EC51ACBD85A}" type="slidenum">
              <a:rPr lang="en-US" smtClean="0"/>
              <a:t>‹#›</a:t>
            </a:fld>
            <a:endParaRPr lang="en-US"/>
          </a:p>
        </p:txBody>
      </p:sp>
    </p:spTree>
    <p:extLst>
      <p:ext uri="{BB962C8B-B14F-4D97-AF65-F5344CB8AC3E}">
        <p14:creationId xmlns:p14="http://schemas.microsoft.com/office/powerpoint/2010/main" val="1074949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Pathogen Detection pipeline was initiated as part of this effort. There are effectively two main analytical goals of the pipeline: 1) the first is to identify if the isolates are clonally related to aid in the identification of food sources making people sick, and the second is to identify the genetic elements contributing to pathogenicity including antimicrobial resistance genes, stress response genes that contribute to environmental persistence, and virulence genes such as toxins. The results are presented in an easy-to-use web interface and I will give a brief demonstration in a few minutes of that for the first point.</a:t>
            </a:r>
          </a:p>
        </p:txBody>
      </p:sp>
      <p:sp>
        <p:nvSpPr>
          <p:cNvPr id="4" name="Slide Number Placeholder 3"/>
          <p:cNvSpPr>
            <a:spLocks noGrp="1"/>
          </p:cNvSpPr>
          <p:nvPr>
            <p:ph type="sldNum" sz="quarter" idx="5"/>
          </p:nvPr>
        </p:nvSpPr>
        <p:spPr/>
        <p:txBody>
          <a:bodyPr/>
          <a:lstStyle/>
          <a:p>
            <a:fld id="{30BD0B8B-4FA3-4B8D-A511-CE1E9FA2288E}" type="slidenum">
              <a:rPr lang="en-US" smtClean="0"/>
              <a:t>3</a:t>
            </a:fld>
            <a:endParaRPr lang="en-US" dirty="0"/>
          </a:p>
        </p:txBody>
      </p:sp>
    </p:spTree>
    <p:extLst>
      <p:ext uri="{BB962C8B-B14F-4D97-AF65-F5344CB8AC3E}">
        <p14:creationId xmlns:p14="http://schemas.microsoft.com/office/powerpoint/2010/main" val="1074823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sequence data is submitted to NCBI, the Pathogen Detection pipeline automatically assembles and clusters the isolates. Within each cluster, which can consist of two or more isolates represented as assembled genomes, a phylogenetic tree is reconstructed after assembly-to-assembly comparisons are done to identify single nucleotide variants. The clusters are constructed with very short distance thresholds so that the clusters represent clonally related isolates. In parallel we annotated and identifify the antimicrobial resistance genes using PGAP and AMRFinderPlus, a process that is not timebound.</a:t>
            </a:r>
          </a:p>
        </p:txBody>
      </p:sp>
      <p:sp>
        <p:nvSpPr>
          <p:cNvPr id="4" name="Slide Number Placeholder 3"/>
          <p:cNvSpPr>
            <a:spLocks noGrp="1"/>
          </p:cNvSpPr>
          <p:nvPr>
            <p:ph type="sldNum" sz="quarter" idx="5"/>
          </p:nvPr>
        </p:nvSpPr>
        <p:spPr/>
        <p:txBody>
          <a:bodyPr/>
          <a:lstStyle/>
          <a:p>
            <a:fld id="{30BD0B8B-4FA3-4B8D-A511-CE1E9FA2288E}" type="slidenum">
              <a:rPr lang="en-US" smtClean="0"/>
              <a:t>4</a:t>
            </a:fld>
            <a:endParaRPr lang="en-US" dirty="0"/>
          </a:p>
        </p:txBody>
      </p:sp>
    </p:spTree>
    <p:extLst>
      <p:ext uri="{BB962C8B-B14F-4D97-AF65-F5344CB8AC3E}">
        <p14:creationId xmlns:p14="http://schemas.microsoft.com/office/powerpoint/2010/main" val="475475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sequence data is submitted to NCBI, the Pathogen Detection pipeline automatically assembles and clusters the isolates. Within each cluster, which can consist of two or more isolates represented as assembled genomes, a phylogenetic tree is reconstructed after assembly-to-assembly comparisons are done to identify single nucleotide variants. The clusters are constructed with very short distance thresholds so that the clusters represent clonally related isolates. In parallel we annotated and identifify the antimicrobial resistance genes using PGAP and AMRFinderPlus, a process that is not timebound.</a:t>
            </a:r>
          </a:p>
        </p:txBody>
      </p:sp>
      <p:sp>
        <p:nvSpPr>
          <p:cNvPr id="4" name="Slide Number Placeholder 3"/>
          <p:cNvSpPr>
            <a:spLocks noGrp="1"/>
          </p:cNvSpPr>
          <p:nvPr>
            <p:ph type="sldNum" sz="quarter" idx="5"/>
          </p:nvPr>
        </p:nvSpPr>
        <p:spPr/>
        <p:txBody>
          <a:bodyPr/>
          <a:lstStyle/>
          <a:p>
            <a:fld id="{30BD0B8B-4FA3-4B8D-A511-CE1E9FA2288E}" type="slidenum">
              <a:rPr lang="en-US" smtClean="0"/>
              <a:t>5</a:t>
            </a:fld>
            <a:endParaRPr lang="en-US" dirty="0"/>
          </a:p>
        </p:txBody>
      </p:sp>
    </p:spTree>
    <p:extLst>
      <p:ext uri="{BB962C8B-B14F-4D97-AF65-F5344CB8AC3E}">
        <p14:creationId xmlns:p14="http://schemas.microsoft.com/office/powerpoint/2010/main" val="2998824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la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5943600"/>
            <a:ext cx="4964035" cy="672026"/>
          </a:xfrm>
          <a:prstGeom prst="rect">
            <a:avLst/>
          </a:prstGeom>
        </p:spPr>
      </p:pic>
      <p:sp>
        <p:nvSpPr>
          <p:cNvPr id="2" name="Rectangle 1"/>
          <p:cNvSpPr/>
          <p:nvPr userDrawn="1"/>
        </p:nvSpPr>
        <p:spPr>
          <a:xfrm>
            <a:off x="0" y="2362200"/>
            <a:ext cx="12192000" cy="25146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3"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spTree>
    <p:extLst>
      <p:ext uri="{BB962C8B-B14F-4D97-AF65-F5344CB8AC3E}">
        <p14:creationId xmlns:p14="http://schemas.microsoft.com/office/powerpoint/2010/main" val="284234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Hexag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Picture Placeholder 6"/>
          <p:cNvSpPr>
            <a:spLocks noGrp="1"/>
          </p:cNvSpPr>
          <p:nvPr>
            <p:ph type="pic" sz="quarter" idx="11"/>
          </p:nvPr>
        </p:nvSpPr>
        <p:spPr>
          <a:xfrm>
            <a:off x="838200" y="1828800"/>
            <a:ext cx="10515600" cy="4100512"/>
          </a:xfrm>
        </p:spPr>
        <p:txBody>
          <a:bodyPr/>
          <a:lstStyle>
            <a:lvl1pPr>
              <a:defRPr>
                <a:solidFill>
                  <a:schemeClr val="bg1"/>
                </a:solidFill>
              </a:defRPr>
            </a:lvl1pPr>
          </a:lstStyle>
          <a:p>
            <a:r>
              <a:rPr lang="en-US"/>
              <a:t>Click icon to add picture</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199" y="6236208"/>
            <a:ext cx="10547015" cy="310896"/>
          </a:xfrm>
          <a:prstGeom prst="rect">
            <a:avLst/>
          </a:prstGeom>
        </p:spPr>
      </p:pic>
    </p:spTree>
    <p:extLst>
      <p:ext uri="{BB962C8B-B14F-4D97-AF65-F5344CB8AC3E}">
        <p14:creationId xmlns:p14="http://schemas.microsoft.com/office/powerpoint/2010/main" val="130324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Sidebar R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546448" cy="1325563"/>
          </a:xfrm>
        </p:spPr>
        <p:txBody>
          <a:bodyPr/>
          <a:lstStyle/>
          <a:p>
            <a:r>
              <a:rPr lang="en-US" dirty="0"/>
              <a:t>Click to edit title style</a:t>
            </a:r>
          </a:p>
        </p:txBody>
      </p:sp>
      <p:sp>
        <p:nvSpPr>
          <p:cNvPr id="3" name="Content Placeholder 2"/>
          <p:cNvSpPr>
            <a:spLocks noGrp="1"/>
          </p:cNvSpPr>
          <p:nvPr>
            <p:ph sz="half" idx="1"/>
          </p:nvPr>
        </p:nvSpPr>
        <p:spPr>
          <a:xfrm>
            <a:off x="838200" y="1825625"/>
            <a:ext cx="6546448" cy="4076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229600" y="1825625"/>
            <a:ext cx="3124200" cy="4076411"/>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199" y="6236208"/>
            <a:ext cx="10547015" cy="310896"/>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38199" y="6248400"/>
            <a:ext cx="2590801" cy="326995"/>
          </a:xfrm>
          <a:prstGeom prst="rect">
            <a:avLst/>
          </a:prstGeom>
        </p:spPr>
      </p:pic>
    </p:spTree>
    <p:extLst>
      <p:ext uri="{BB962C8B-B14F-4D97-AF65-F5344CB8AC3E}">
        <p14:creationId xmlns:p14="http://schemas.microsoft.com/office/powerpoint/2010/main" val="1107843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debar Le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590309" y="2083443"/>
            <a:ext cx="2789500" cy="390066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text styles</a:t>
            </a:r>
          </a:p>
        </p:txBody>
      </p:sp>
      <p:sp>
        <p:nvSpPr>
          <p:cNvPr id="6" name="Content Placeholder 5"/>
          <p:cNvSpPr>
            <a:spLocks noGrp="1"/>
          </p:cNvSpPr>
          <p:nvPr>
            <p:ph sz="quarter" idx="4"/>
          </p:nvPr>
        </p:nvSpPr>
        <p:spPr>
          <a:xfrm>
            <a:off x="3981690" y="2083443"/>
            <a:ext cx="7600709" cy="39006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a:xfrm>
            <a:off x="3981690" y="365125"/>
            <a:ext cx="7600709" cy="1325563"/>
          </a:xfrm>
        </p:spPr>
        <p:txBody>
          <a:bodyPr/>
          <a:lstStyle>
            <a:lvl1pPr algn="r">
              <a:defRPr/>
            </a:lvl1pPr>
          </a:lstStyle>
          <a:p>
            <a:r>
              <a:rPr lang="en-US"/>
              <a:t>Click to edit Master title style</a:t>
            </a:r>
            <a:endParaRPr lang="en-US" dirty="0"/>
          </a:p>
        </p:txBody>
      </p:sp>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391899" y="6236208"/>
            <a:ext cx="190831" cy="292608"/>
          </a:xfrm>
          <a:prstGeom prst="rect">
            <a:avLst/>
          </a:prstGeom>
        </p:spPr>
      </p:pic>
      <p:pic>
        <p:nvPicPr>
          <p:cNvPr id="12" name="Picture 11"/>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90309" y="6236208"/>
            <a:ext cx="2686291" cy="363667"/>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 Blue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528643"/>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457201"/>
            <a:ext cx="6172200" cy="524134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64114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6" name="Picture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9788" y="6327648"/>
            <a:ext cx="10515600" cy="309970"/>
          </a:xfrm>
          <a:prstGeom prst="rect">
            <a:avLst/>
          </a:prstGeom>
        </p:spPr>
      </p:pic>
    </p:spTree>
    <p:extLst>
      <p:ext uri="{BB962C8B-B14F-4D97-AF65-F5344CB8AC3E}">
        <p14:creationId xmlns:p14="http://schemas.microsoft.com/office/powerpoint/2010/main" val="11529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 Curves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endParaRPr lang="en-US" dirty="0"/>
          </a:p>
        </p:txBody>
      </p:sp>
      <p:sp>
        <p:nvSpPr>
          <p:cNvPr id="4" name="Text Placeholder 2"/>
          <p:cNvSpPr>
            <a:spLocks noGrp="1"/>
          </p:cNvSpPr>
          <p:nvPr>
            <p:ph type="body" idx="1"/>
          </p:nvPr>
        </p:nvSpPr>
        <p:spPr>
          <a:xfrm>
            <a:off x="831850" y="4589463"/>
            <a:ext cx="10515600" cy="1371499"/>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236208"/>
            <a:ext cx="10547014" cy="310896"/>
          </a:xfrm>
          <a:prstGeom prst="rect">
            <a:avLst/>
          </a:prstGeom>
        </p:spPr>
      </p:pic>
    </p:spTree>
    <p:extLst>
      <p:ext uri="{BB962C8B-B14F-4D97-AF65-F5344CB8AC3E}">
        <p14:creationId xmlns:p14="http://schemas.microsoft.com/office/powerpoint/2010/main" val="853694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 Gri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236208"/>
            <a:ext cx="10547014" cy="310896"/>
          </a:xfrm>
          <a:prstGeom prst="rect">
            <a:avLst/>
          </a:prstGeom>
        </p:spPr>
      </p:pic>
    </p:spTree>
    <p:extLst>
      <p:ext uri="{BB962C8B-B14F-4D97-AF65-F5344CB8AC3E}">
        <p14:creationId xmlns:p14="http://schemas.microsoft.com/office/powerpoint/2010/main" val="509753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Content - Cur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4"/>
            <a:ext cx="10515600" cy="4194175"/>
          </a:xfr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236208"/>
            <a:ext cx="10547014" cy="310896"/>
          </a:xfrm>
          <a:prstGeom prst="rect">
            <a:avLst/>
          </a:prstGeom>
        </p:spPr>
      </p:pic>
    </p:spTree>
    <p:extLst>
      <p:ext uri="{BB962C8B-B14F-4D97-AF65-F5344CB8AC3E}">
        <p14:creationId xmlns:p14="http://schemas.microsoft.com/office/powerpoint/2010/main" val="1109344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Pentag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365125"/>
            <a:ext cx="5620473" cy="5676860"/>
          </a:xfr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hart Placeholder 7"/>
          <p:cNvSpPr>
            <a:spLocks noGrp="1"/>
          </p:cNvSpPr>
          <p:nvPr>
            <p:ph type="chart" sz="quarter" idx="10"/>
          </p:nvPr>
        </p:nvSpPr>
        <p:spPr>
          <a:xfrm>
            <a:off x="6724892" y="365125"/>
            <a:ext cx="4628908" cy="5676860"/>
          </a:xfrm>
        </p:spPr>
        <p:txBody>
          <a:bodyPr/>
          <a:lstStyle/>
          <a:p>
            <a:r>
              <a:rPr lang="en-US"/>
              <a:t>Click icon to add chart</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236208"/>
            <a:ext cx="10547014" cy="310896"/>
          </a:xfrm>
          <a:prstGeom prst="rect">
            <a:avLst/>
          </a:prstGeom>
        </p:spPr>
      </p:pic>
    </p:spTree>
    <p:extLst>
      <p:ext uri="{BB962C8B-B14F-4D97-AF65-F5344CB8AC3E}">
        <p14:creationId xmlns:p14="http://schemas.microsoft.com/office/powerpoint/2010/main" val="297332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knoledgements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091" cy="1217485"/>
          </a:xfrm>
        </p:spPr>
        <p:txBody>
          <a:bodyPr/>
          <a:lstStyle>
            <a:lvl1pPr>
              <a:defRPr>
                <a:solidFill>
                  <a:schemeClr val="bg1"/>
                </a:solidFill>
              </a:defRPr>
            </a:lvl1pPr>
          </a:lstStyle>
          <a:p>
            <a:r>
              <a:rPr lang="en-US"/>
              <a:t>Click to edit Master title style</a:t>
            </a:r>
            <a:endParaRPr lang="en-US" dirty="0"/>
          </a:p>
        </p:txBody>
      </p:sp>
      <p:sp>
        <p:nvSpPr>
          <p:cNvPr id="8" name="Text Placeholder 7"/>
          <p:cNvSpPr>
            <a:spLocks noGrp="1"/>
          </p:cNvSpPr>
          <p:nvPr>
            <p:ph type="body" sz="quarter" idx="11" hasCustomPrompt="1"/>
          </p:nvPr>
        </p:nvSpPr>
        <p:spPr>
          <a:xfrm>
            <a:off x="838200" y="1662195"/>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8" name="Text Placeholder 7"/>
          <p:cNvSpPr>
            <a:spLocks noGrp="1"/>
          </p:cNvSpPr>
          <p:nvPr>
            <p:ph type="body" sz="quarter" idx="13" hasCustomPrompt="1"/>
          </p:nvPr>
        </p:nvSpPr>
        <p:spPr>
          <a:xfrm>
            <a:off x="6259582" y="1657427"/>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9" name="Text Placeholder 7"/>
          <p:cNvSpPr>
            <a:spLocks noGrp="1"/>
          </p:cNvSpPr>
          <p:nvPr>
            <p:ph type="body" sz="quarter" idx="14" hasCustomPrompt="1"/>
          </p:nvPr>
        </p:nvSpPr>
        <p:spPr>
          <a:xfrm>
            <a:off x="3548891" y="1657426"/>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20" name="Text Placeholder 7"/>
          <p:cNvSpPr>
            <a:spLocks noGrp="1"/>
          </p:cNvSpPr>
          <p:nvPr>
            <p:ph type="body" sz="quarter" idx="15" hasCustomPrompt="1"/>
          </p:nvPr>
        </p:nvSpPr>
        <p:spPr>
          <a:xfrm>
            <a:off x="8915400" y="1662193"/>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6" name="Text Placeholder 5"/>
          <p:cNvSpPr>
            <a:spLocks noGrp="1"/>
          </p:cNvSpPr>
          <p:nvPr>
            <p:ph type="body" sz="quarter" idx="16" hasCustomPrompt="1"/>
          </p:nvPr>
        </p:nvSpPr>
        <p:spPr>
          <a:xfrm>
            <a:off x="5987291" y="365125"/>
            <a:ext cx="5366507" cy="1217613"/>
          </a:xfrm>
        </p:spPr>
        <p:txBody>
          <a:bodyPr anchor="ctr">
            <a:normAutofit/>
          </a:bodyPr>
          <a:lstStyle>
            <a:lvl1pPr marL="0" indent="0">
              <a:lnSpc>
                <a:spcPct val="125000"/>
              </a:lnSpc>
              <a:buNone/>
              <a:defRPr sz="1600">
                <a:solidFill>
                  <a:schemeClr val="bg1"/>
                </a:solidFill>
              </a:defRPr>
            </a:lvl1pPr>
          </a:lstStyle>
          <a:p>
            <a:pPr lvl="0"/>
            <a:r>
              <a:rPr lang="en-US" dirty="0"/>
              <a:t>This research was supported by the Intramural Research Program of the NIH, National Library of Medicine.</a:t>
            </a:r>
          </a:p>
        </p:txBody>
      </p:sp>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199" y="6236208"/>
            <a:ext cx="10547015" cy="310896"/>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Acknoledgements - ligh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091" cy="1217485"/>
          </a:xfrm>
        </p:spPr>
        <p:txBody>
          <a:bodyPr/>
          <a:lstStyle/>
          <a:p>
            <a:r>
              <a:rPr lang="en-US"/>
              <a:t>Click to edit Master title style</a:t>
            </a:r>
            <a:endParaRPr lang="en-US" dirty="0"/>
          </a:p>
        </p:txBody>
      </p:sp>
      <p:sp>
        <p:nvSpPr>
          <p:cNvPr id="8" name="Text Placeholder 7"/>
          <p:cNvSpPr>
            <a:spLocks noGrp="1"/>
          </p:cNvSpPr>
          <p:nvPr>
            <p:ph type="body" sz="quarter" idx="11" hasCustomPrompt="1"/>
          </p:nvPr>
        </p:nvSpPr>
        <p:spPr>
          <a:xfrm>
            <a:off x="838200" y="1662195"/>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8" name="Text Placeholder 7"/>
          <p:cNvSpPr>
            <a:spLocks noGrp="1"/>
          </p:cNvSpPr>
          <p:nvPr>
            <p:ph type="body" sz="quarter" idx="13" hasCustomPrompt="1"/>
          </p:nvPr>
        </p:nvSpPr>
        <p:spPr>
          <a:xfrm>
            <a:off x="6259582" y="1657427"/>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9" name="Text Placeholder 7"/>
          <p:cNvSpPr>
            <a:spLocks noGrp="1"/>
          </p:cNvSpPr>
          <p:nvPr>
            <p:ph type="body" sz="quarter" idx="14" hasCustomPrompt="1"/>
          </p:nvPr>
        </p:nvSpPr>
        <p:spPr>
          <a:xfrm>
            <a:off x="3548891" y="1657426"/>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20" name="Text Placeholder 7"/>
          <p:cNvSpPr>
            <a:spLocks noGrp="1"/>
          </p:cNvSpPr>
          <p:nvPr>
            <p:ph type="body" sz="quarter" idx="15" hasCustomPrompt="1"/>
          </p:nvPr>
        </p:nvSpPr>
        <p:spPr>
          <a:xfrm>
            <a:off x="8915400" y="1662193"/>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6" name="Text Placeholder 5"/>
          <p:cNvSpPr>
            <a:spLocks noGrp="1"/>
          </p:cNvSpPr>
          <p:nvPr>
            <p:ph type="body" sz="quarter" idx="16" hasCustomPrompt="1"/>
          </p:nvPr>
        </p:nvSpPr>
        <p:spPr>
          <a:xfrm>
            <a:off x="6028944" y="369080"/>
            <a:ext cx="5334000" cy="1217613"/>
          </a:xfrm>
        </p:spPr>
        <p:txBody>
          <a:bodyPr anchor="ctr">
            <a:normAutofit/>
          </a:bodyPr>
          <a:lstStyle>
            <a:lvl1pPr marL="0" indent="0">
              <a:lnSpc>
                <a:spcPct val="125000"/>
              </a:lnSpc>
              <a:buNone/>
              <a:defRPr sz="1600"/>
            </a:lvl1pPr>
          </a:lstStyle>
          <a:p>
            <a:pPr lvl="0"/>
            <a:r>
              <a:rPr lang="en-US" dirty="0"/>
              <a:t>This research was supported by the Intramural Research Program of the NIH, National Library of Medicine.</a:t>
            </a:r>
          </a:p>
        </p:txBody>
      </p:sp>
      <p:pic>
        <p:nvPicPr>
          <p:cNvPr id="11" name="Picture 1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236208"/>
            <a:ext cx="10547014" cy="31089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Graph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5943600"/>
            <a:ext cx="4964035" cy="672026"/>
          </a:xfrm>
          <a:prstGeom prst="rect">
            <a:avLst/>
          </a:prstGeom>
        </p:spPr>
      </p:pic>
      <p:sp>
        <p:nvSpPr>
          <p:cNvPr id="8" name="Rectangle 7"/>
          <p:cNvSpPr/>
          <p:nvPr userDrawn="1"/>
        </p:nvSpPr>
        <p:spPr>
          <a:xfrm>
            <a:off x="0" y="2362200"/>
            <a:ext cx="12192000" cy="25146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9"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spTree>
    <p:extLst>
      <p:ext uri="{BB962C8B-B14F-4D97-AF65-F5344CB8AC3E}">
        <p14:creationId xmlns:p14="http://schemas.microsoft.com/office/powerpoint/2010/main" val="4672792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Graphic Ligh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A69710-DFB9-8D47-965F-0D64BFA06657}"/>
              </a:ext>
            </a:extLst>
          </p:cNvPr>
          <p:cNvSpPr/>
          <p:nvPr userDrawn="1"/>
        </p:nvSpPr>
        <p:spPr>
          <a:xfrm>
            <a:off x="0" y="2213659"/>
            <a:ext cx="12192000" cy="2430683"/>
          </a:xfrm>
          <a:prstGeom prst="rect">
            <a:avLst/>
          </a:prstGeom>
          <a:solidFill>
            <a:schemeClr val="accent5">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6"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7" name="Picture 6">
            <a:extLst>
              <a:ext uri="{FF2B5EF4-FFF2-40B4-BE49-F238E27FC236}">
                <a16:creationId xmlns:a16="http://schemas.microsoft.com/office/drawing/2014/main" id="{8B61DB35-2304-E440-9D37-0D162F21DF80}"/>
              </a:ext>
            </a:extLst>
          </p:cNvPr>
          <p:cNvPicPr>
            <a:picLocks noChangeAspect="1"/>
          </p:cNvPicPr>
          <p:nvPr userDrawn="1"/>
        </p:nvPicPr>
        <p:blipFill>
          <a:blip r:embed="rId2"/>
          <a:stretch>
            <a:fillRect/>
          </a:stretch>
        </p:blipFill>
        <p:spPr>
          <a:xfrm>
            <a:off x="838200" y="5949280"/>
            <a:ext cx="5148072" cy="612786"/>
          </a:xfrm>
          <a:prstGeom prst="rect">
            <a:avLst/>
          </a:prstGeom>
        </p:spPr>
      </p:pic>
    </p:spTree>
    <p:extLst>
      <p:ext uri="{BB962C8B-B14F-4D97-AF65-F5344CB8AC3E}">
        <p14:creationId xmlns:p14="http://schemas.microsoft.com/office/powerpoint/2010/main" val="15403177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lank with footer">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EEBA567-2CA1-9149-A4FA-3797D5217A39}"/>
              </a:ext>
            </a:extLst>
          </p:cNvPr>
          <p:cNvPicPr>
            <a:picLocks noChangeAspect="1"/>
          </p:cNvPicPr>
          <p:nvPr userDrawn="1"/>
        </p:nvPicPr>
        <p:blipFill>
          <a:blip r:embed="rId2"/>
          <a:stretch>
            <a:fillRect/>
          </a:stretch>
        </p:blipFill>
        <p:spPr>
          <a:xfrm>
            <a:off x="837866" y="6355080"/>
            <a:ext cx="2304589" cy="274320"/>
          </a:xfrm>
          <a:prstGeom prst="rect">
            <a:avLst/>
          </a:prstGeom>
        </p:spPr>
      </p:pic>
      <p:sp>
        <p:nvSpPr>
          <p:cNvPr id="2" name="Footer Placeholder 1">
            <a:extLst>
              <a:ext uri="{FF2B5EF4-FFF2-40B4-BE49-F238E27FC236}">
                <a16:creationId xmlns:a16="http://schemas.microsoft.com/office/drawing/2014/main" id="{5E0E9048-E61C-2D4B-A9B5-9E342B77CE30}"/>
              </a:ext>
            </a:extLst>
          </p:cNvPr>
          <p:cNvSpPr>
            <a:spLocks noGrp="1"/>
          </p:cNvSpPr>
          <p:nvPr>
            <p:ph type="ftr" sz="quarter" idx="10"/>
          </p:nvPr>
        </p:nvSpPr>
        <p:spPr/>
        <p:txBody>
          <a:bodyPr/>
          <a:lstStyle/>
          <a:p>
            <a:r>
              <a:rPr lang="en-US" dirty="0"/>
              <a:t>Quarterly Review DD MMM 2021</a:t>
            </a:r>
          </a:p>
        </p:txBody>
      </p:sp>
      <p:sp>
        <p:nvSpPr>
          <p:cNvPr id="3" name="Slide Number Placeholder 2">
            <a:extLst>
              <a:ext uri="{FF2B5EF4-FFF2-40B4-BE49-F238E27FC236}">
                <a16:creationId xmlns:a16="http://schemas.microsoft.com/office/drawing/2014/main" id="{B1C77572-BC64-1D40-B7BA-DCE425BFF4FE}"/>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3955570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793F18-1A73-44C6-8107-FA5521188825}"/>
              </a:ext>
            </a:extLst>
          </p:cNvPr>
          <p:cNvSpPr>
            <a:spLocks noGrp="1"/>
          </p:cNvSpPr>
          <p:nvPr>
            <p:ph type="dt" sz="half" idx="10"/>
          </p:nvPr>
        </p:nvSpPr>
        <p:spPr/>
        <p:txBody>
          <a:bodyPr/>
          <a:lstStyle/>
          <a:p>
            <a:fld id="{13997804-1960-4580-AE50-EF1136771C87}" type="datetimeFigureOut">
              <a:rPr lang="en-US" smtClean="0"/>
              <a:t>10/23/23</a:t>
            </a:fld>
            <a:endParaRPr lang="en-US"/>
          </a:p>
        </p:txBody>
      </p:sp>
      <p:sp>
        <p:nvSpPr>
          <p:cNvPr id="3" name="Footer Placeholder 2">
            <a:extLst>
              <a:ext uri="{FF2B5EF4-FFF2-40B4-BE49-F238E27FC236}">
                <a16:creationId xmlns:a16="http://schemas.microsoft.com/office/drawing/2014/main" id="{5CBB686B-4B92-479C-BD00-D1A018D0AB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4CBBE1-12DD-4F3F-9276-B651DD7C61A4}"/>
              </a:ext>
            </a:extLst>
          </p:cNvPr>
          <p:cNvSpPr>
            <a:spLocks noGrp="1"/>
          </p:cNvSpPr>
          <p:nvPr>
            <p:ph type="sldNum" sz="quarter" idx="12"/>
          </p:nvPr>
        </p:nvSpPr>
        <p:spPr/>
        <p:txBody>
          <a:bodyPr/>
          <a:lstStyle/>
          <a:p>
            <a:fld id="{B6250F61-407C-401B-B7AA-B462B8E5F5A7}" type="slidenum">
              <a:rPr lang="en-US" smtClean="0"/>
              <a:t>‹#›</a:t>
            </a:fld>
            <a:endParaRPr lang="en-US"/>
          </a:p>
        </p:txBody>
      </p:sp>
    </p:spTree>
    <p:extLst>
      <p:ext uri="{BB962C8B-B14F-4D97-AF65-F5344CB8AC3E}">
        <p14:creationId xmlns:p14="http://schemas.microsoft.com/office/powerpoint/2010/main" val="104912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 graphic light">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1" y="2222339"/>
            <a:ext cx="12192000" cy="2430684"/>
          </a:xfrm>
          <a:prstGeom prst="rect">
            <a:avLst/>
          </a:prstGeom>
          <a:solidFill>
            <a:schemeClr val="accent5">
              <a:alpha val="88000"/>
            </a:schemeClr>
          </a:solidFill>
          <a:ln>
            <a:noFill/>
          </a:ln>
          <a:effectLst>
            <a:outerShdw dist="50800" sx="1000" sy="1000" algn="ctr" rotWithShape="0">
              <a:srgbClr val="000000"/>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6"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3600" y="5773004"/>
            <a:ext cx="5232400" cy="6604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graphic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1" y="2222339"/>
            <a:ext cx="12192000" cy="2430684"/>
          </a:xfrm>
          <a:prstGeom prst="rect">
            <a:avLst/>
          </a:prstGeom>
          <a:solidFill>
            <a:schemeClr val="accent5">
              <a:alpha val="80000"/>
            </a:schemeClr>
          </a:solidFill>
          <a:ln>
            <a:noFill/>
          </a:ln>
          <a:effectLst>
            <a:outerShdw dist="50800" sx="1000" sy="1000" algn="ctr" rotWithShape="0">
              <a:srgbClr val="000000"/>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6"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63600" y="5773004"/>
            <a:ext cx="5232400" cy="660400"/>
          </a:xfrm>
          <a:prstGeom prst="rect">
            <a:avLst/>
          </a:prstGeom>
        </p:spPr>
      </p:pic>
    </p:spTree>
    <p:extLst>
      <p:ext uri="{BB962C8B-B14F-4D97-AF65-F5344CB8AC3E}">
        <p14:creationId xmlns:p14="http://schemas.microsoft.com/office/powerpoint/2010/main" val="1064619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Pla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6"/>
          <p:cNvSpPr>
            <a:spLocks noGrp="1"/>
          </p:cNvSpPr>
          <p:nvPr>
            <p:ph type="body" sz="quarter" idx="10"/>
          </p:nvPr>
        </p:nvSpPr>
        <p:spPr>
          <a:xfrm>
            <a:off x="838201" y="1886673"/>
            <a:ext cx="10515600" cy="40569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199" y="6236208"/>
            <a:ext cx="10547015" cy="310896"/>
          </a:xfrm>
          <a:prstGeom prst="rect">
            <a:avLst/>
          </a:prstGeom>
        </p:spPr>
      </p:pic>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Plain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0"/>
          </p:nvPr>
        </p:nvSpPr>
        <p:spPr>
          <a:xfrm>
            <a:off x="838200" y="18288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236208"/>
            <a:ext cx="10547014" cy="310896"/>
          </a:xfrm>
          <a:prstGeom prst="rect">
            <a:avLst/>
          </a:prstGeom>
        </p:spPr>
      </p:pic>
    </p:spTree>
    <p:extLst>
      <p:ext uri="{BB962C8B-B14F-4D97-AF65-F5344CB8AC3E}">
        <p14:creationId xmlns:p14="http://schemas.microsoft.com/office/powerpoint/2010/main" val="316022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Gri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9" name="Text Placeholder 2"/>
          <p:cNvSpPr>
            <a:spLocks noGrp="1"/>
          </p:cNvSpPr>
          <p:nvPr>
            <p:ph idx="1"/>
          </p:nvPr>
        </p:nvSpPr>
        <p:spPr>
          <a:xfrm>
            <a:off x="838200" y="1825626"/>
            <a:ext cx="10515600" cy="4176216"/>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199" y="6236208"/>
            <a:ext cx="10547015" cy="310896"/>
          </a:xfrm>
          <a:prstGeom prst="rect">
            <a:avLst/>
          </a:prstGeom>
        </p:spPr>
      </p:pic>
    </p:spTree>
    <p:extLst>
      <p:ext uri="{BB962C8B-B14F-4D97-AF65-F5344CB8AC3E}">
        <p14:creationId xmlns:p14="http://schemas.microsoft.com/office/powerpoint/2010/main" val="213951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Cur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37149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199" y="6236208"/>
            <a:ext cx="10547015" cy="310896"/>
          </a:xfrm>
          <a:prstGeom prst="rect">
            <a:avLst/>
          </a:prstGeom>
        </p:spPr>
      </p:pic>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entag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solidFill>
                  <a:schemeClr val="bg1"/>
                </a:solidFill>
                <a:latin typeface="Source Sans Pro" charset="0"/>
                <a:ea typeface="Source Sans Pro" charset="0"/>
                <a:cs typeface="Source Sans Pro" charset="0"/>
              </a:defRPr>
            </a:lvl1pPr>
          </a:lstStyle>
          <a:p>
            <a:r>
              <a:rPr lang="en-US"/>
              <a:t>Click to edit Master title style</a:t>
            </a:r>
            <a:endParaRPr lang="en-US" dirty="0"/>
          </a:p>
        </p:txBody>
      </p:sp>
      <p:sp>
        <p:nvSpPr>
          <p:cNvPr id="13" name="Content Placeholder 12"/>
          <p:cNvSpPr>
            <a:spLocks noGrp="1"/>
          </p:cNvSpPr>
          <p:nvPr>
            <p:ph sz="quarter" idx="10"/>
          </p:nvPr>
        </p:nvSpPr>
        <p:spPr>
          <a:xfrm>
            <a:off x="838200" y="1828800"/>
            <a:ext cx="10515600" cy="4191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199" y="6236208"/>
            <a:ext cx="10547015" cy="310896"/>
          </a:xfrm>
          <a:prstGeom prst="rect">
            <a:avLst/>
          </a:prstGeom>
        </p:spPr>
      </p:pic>
    </p:spTree>
    <p:extLst>
      <p:ext uri="{BB962C8B-B14F-4D97-AF65-F5344CB8AC3E}">
        <p14:creationId xmlns:p14="http://schemas.microsoft.com/office/powerpoint/2010/main" val="1602680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5" r:id="rId3"/>
    <p:sldLayoutId id="2147483664" r:id="rId4"/>
    <p:sldLayoutId id="2147483655" r:id="rId5"/>
    <p:sldLayoutId id="2147483661" r:id="rId6"/>
    <p:sldLayoutId id="2147483650" r:id="rId7"/>
    <p:sldLayoutId id="2147483651" r:id="rId8"/>
    <p:sldLayoutId id="2147483654" r:id="rId9"/>
    <p:sldLayoutId id="2147483663" r:id="rId10"/>
    <p:sldLayoutId id="2147483652" r:id="rId11"/>
    <p:sldLayoutId id="2147483653" r:id="rId12"/>
    <p:sldLayoutId id="2147483656" r:id="rId13"/>
    <p:sldLayoutId id="2147483662" r:id="rId14"/>
    <p:sldLayoutId id="2147483657" r:id="rId15"/>
    <p:sldLayoutId id="2147483658" r:id="rId16"/>
    <p:sldLayoutId id="2147483659" r:id="rId17"/>
    <p:sldLayoutId id="2147483666" r:id="rId18"/>
    <p:sldLayoutId id="2147483667" r:id="rId19"/>
    <p:sldLayoutId id="2147483668" r:id="rId20"/>
    <p:sldLayoutId id="2147483669" r:id="rId21"/>
    <p:sldLayoutId id="2147483670"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p:titleStyle>
    <p:bodyStyle>
      <a:lvl1pPr marL="228600" indent="-228600" algn="l" defTabSz="914400" rtl="0" eaLnBrk="1" latinLnBrk="0" hangingPunct="1">
        <a:lnSpc>
          <a:spcPct val="125000"/>
        </a:lnSpc>
        <a:spcBef>
          <a:spcPts val="1000"/>
        </a:spcBef>
        <a:buFont typeface="Arial"/>
        <a:buChar char="•"/>
        <a:defRPr sz="3000" b="0" i="0" kern="1200">
          <a:solidFill>
            <a:schemeClr val="tx1"/>
          </a:solidFill>
          <a:latin typeface="Helvetica" charset="0"/>
          <a:ea typeface="Helvetica" charset="0"/>
          <a:cs typeface="Helvetica" charset="0"/>
        </a:defRPr>
      </a:lvl1pPr>
      <a:lvl2pPr marL="685800" indent="-228600" algn="l" defTabSz="914400" rtl="0" eaLnBrk="1" latinLnBrk="0" hangingPunct="1">
        <a:lnSpc>
          <a:spcPct val="125000"/>
        </a:lnSpc>
        <a:spcBef>
          <a:spcPts val="500"/>
        </a:spcBef>
        <a:buFont typeface="Arial"/>
        <a:buChar char="•"/>
        <a:defRPr sz="2800" b="0" i="0" kern="1200">
          <a:solidFill>
            <a:schemeClr val="tx1"/>
          </a:solidFill>
          <a:latin typeface="Helvetica" charset="0"/>
          <a:ea typeface="Helvetica" charset="0"/>
          <a:cs typeface="Helvetica" charset="0"/>
        </a:defRPr>
      </a:lvl2pPr>
      <a:lvl3pPr marL="1143000" indent="-228600" algn="l" defTabSz="914400" rtl="0" eaLnBrk="1" latinLnBrk="0" hangingPunct="1">
        <a:lnSpc>
          <a:spcPct val="125000"/>
        </a:lnSpc>
        <a:spcBef>
          <a:spcPts val="500"/>
        </a:spcBef>
        <a:buFont typeface="Arial"/>
        <a:buChar char="•"/>
        <a:defRPr sz="2400" b="0" i="0" kern="1200">
          <a:solidFill>
            <a:schemeClr val="tx1"/>
          </a:solidFill>
          <a:latin typeface="Helvetica" charset="0"/>
          <a:ea typeface="Helvetica" charset="0"/>
          <a:cs typeface="Helvetica" charset="0"/>
        </a:defRPr>
      </a:lvl3pPr>
      <a:lvl4pPr marL="1600200" indent="-228600" algn="l" defTabSz="914400" rtl="0" eaLnBrk="1" latinLnBrk="0" hangingPunct="1">
        <a:lnSpc>
          <a:spcPct val="125000"/>
        </a:lnSpc>
        <a:spcBef>
          <a:spcPts val="500"/>
        </a:spcBef>
        <a:buFont typeface="Arial"/>
        <a:buChar char="•"/>
        <a:defRPr sz="2000" b="0" i="0" kern="1200">
          <a:solidFill>
            <a:schemeClr val="tx1"/>
          </a:solidFill>
          <a:latin typeface="Helvetica" charset="0"/>
          <a:ea typeface="Helvetica" charset="0"/>
          <a:cs typeface="Helvetica" charset="0"/>
        </a:defRPr>
      </a:lvl4pPr>
      <a:lvl5pPr marL="2057400" indent="-228600" algn="l" defTabSz="914400" rtl="0" eaLnBrk="1" latinLnBrk="0" hangingPunct="1">
        <a:lnSpc>
          <a:spcPct val="125000"/>
        </a:lnSpc>
        <a:spcBef>
          <a:spcPts val="500"/>
        </a:spcBef>
        <a:buFont typeface="Arial"/>
        <a:buChar char="•"/>
        <a:defRPr sz="1800" b="0" i="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ti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6DC64-FE55-7B4F-A3D9-AE5528BBB901}"/>
              </a:ext>
            </a:extLst>
          </p:cNvPr>
          <p:cNvSpPr>
            <a:spLocks noGrp="1"/>
          </p:cNvSpPr>
          <p:nvPr>
            <p:ph type="title"/>
          </p:nvPr>
        </p:nvSpPr>
        <p:spPr/>
        <p:txBody>
          <a:bodyPr>
            <a:normAutofit/>
          </a:bodyPr>
          <a:lstStyle/>
          <a:p>
            <a:r>
              <a:rPr lang="en-US" dirty="0"/>
              <a:t>NCBI Pathogen Detection Tool Updates</a:t>
            </a:r>
          </a:p>
        </p:txBody>
      </p:sp>
      <p:sp>
        <p:nvSpPr>
          <p:cNvPr id="3" name="Text Placeholder 2">
            <a:extLst>
              <a:ext uri="{FF2B5EF4-FFF2-40B4-BE49-F238E27FC236}">
                <a16:creationId xmlns:a16="http://schemas.microsoft.com/office/drawing/2014/main" id="{5C3F5B91-1237-B746-B277-D96E74564BF2}"/>
              </a:ext>
            </a:extLst>
          </p:cNvPr>
          <p:cNvSpPr>
            <a:spLocks noGrp="1"/>
          </p:cNvSpPr>
          <p:nvPr>
            <p:ph type="body" sz="quarter" idx="10"/>
          </p:nvPr>
        </p:nvSpPr>
        <p:spPr/>
        <p:txBody>
          <a:bodyPr/>
          <a:lstStyle/>
          <a:p>
            <a:r>
              <a:rPr lang="en-US" dirty="0"/>
              <a:t>Arjun Prasad, PhD</a:t>
            </a:r>
          </a:p>
        </p:txBody>
      </p:sp>
    </p:spTree>
    <p:extLst>
      <p:ext uri="{BB962C8B-B14F-4D97-AF65-F5344CB8AC3E}">
        <p14:creationId xmlns:p14="http://schemas.microsoft.com/office/powerpoint/2010/main" val="370397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DFFF0F-7D3F-4C1A-9C9A-72B38CC69EB0}"/>
              </a:ext>
            </a:extLst>
          </p:cNvPr>
          <p:cNvSpPr>
            <a:spLocks noChangeArrowheads="1"/>
          </p:cNvSpPr>
          <p:nvPr/>
        </p:nvSpPr>
        <p:spPr bwMode="auto">
          <a:xfrm>
            <a:off x="545619" y="853467"/>
            <a:ext cx="3030992" cy="63401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altLang="ja-JP" sz="1400">
                <a:solidFill>
                  <a:prstClr val="black"/>
                </a:solidFill>
                <a:highlight>
                  <a:srgbClr val="00FFFF"/>
                </a:highlight>
                <a:latin typeface="Aharoni" panose="02010803020104030203" pitchFamily="2" charset="-79"/>
                <a:cs typeface="Aharoni" panose="02010803020104030203" pitchFamily="2" charset="-79"/>
              </a:rPr>
              <a:t>Richa Agarwala</a:t>
            </a:r>
          </a:p>
          <a:p>
            <a:r>
              <a:rPr lang="en-US" altLang="ja-JP" sz="1400">
                <a:solidFill>
                  <a:prstClr val="black"/>
                </a:solidFill>
                <a:latin typeface="Aharoni" panose="02010803020104030203" pitchFamily="2" charset="-79"/>
                <a:cs typeface="Aharoni" panose="02010803020104030203" pitchFamily="2" charset="-79"/>
              </a:rPr>
              <a:t>Victor Ananiev</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Azat Badretdin</a:t>
            </a:r>
          </a:p>
          <a:p>
            <a:r>
              <a:rPr lang="en-US" altLang="ja-JP" sz="1400" dirty="0" err="1">
                <a:solidFill>
                  <a:prstClr val="black"/>
                </a:solidFill>
                <a:highlight>
                  <a:srgbClr val="00FF00"/>
                </a:highlight>
                <a:latin typeface="Aharoni" panose="02010803020104030203" pitchFamily="2" charset="-79"/>
                <a:cs typeface="Aharoni" panose="02010803020104030203" pitchFamily="2" charset="-79"/>
              </a:rPr>
              <a:t>Slava</a:t>
            </a:r>
            <a:r>
              <a:rPr lang="en-US" altLang="ja-JP" sz="1400" dirty="0">
                <a:solidFill>
                  <a:prstClr val="black"/>
                </a:solidFill>
                <a:highlight>
                  <a:srgbClr val="00FF00"/>
                </a:highlight>
                <a:latin typeface="Aharoni" panose="02010803020104030203" pitchFamily="2" charset="-79"/>
                <a:cs typeface="Aharoni" panose="02010803020104030203" pitchFamily="2" charset="-79"/>
              </a:rPr>
              <a:t> Brover</a:t>
            </a:r>
          </a:p>
          <a:p>
            <a:r>
              <a:rPr lang="en-US" altLang="ja-JP" sz="1400">
                <a:solidFill>
                  <a:prstClr val="black"/>
                </a:solidFill>
                <a:latin typeface="Aharoni" panose="02010803020104030203" pitchFamily="2" charset="-79"/>
                <a:cs typeface="Aharoni" panose="02010803020104030203" pitchFamily="2" charset="-79"/>
              </a:rPr>
              <a:t>Joshua Cherry</a:t>
            </a:r>
          </a:p>
          <a:p>
            <a:r>
              <a:rPr lang="en-US" altLang="ja-JP" sz="1400">
                <a:solidFill>
                  <a:prstClr val="black"/>
                </a:solidFill>
                <a:latin typeface="Aharoni" panose="02010803020104030203" pitchFamily="2" charset="-79"/>
                <a:cs typeface="Aharoni" panose="02010803020104030203" pitchFamily="2" charset="-79"/>
              </a:rPr>
              <a:t>Jinna Choi</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a:solidFill>
                  <a:prstClr val="black"/>
                </a:solidFill>
                <a:latin typeface="Aharoni" panose="02010803020104030203" pitchFamily="2" charset="-79"/>
                <a:cs typeface="Aharoni" panose="02010803020104030203" pitchFamily="2" charset="-79"/>
              </a:rPr>
              <a:t>Vyacheslav Chetvernin</a:t>
            </a:r>
          </a:p>
          <a:p>
            <a:r>
              <a:rPr lang="en-US" altLang="ja-JP" sz="1400">
                <a:solidFill>
                  <a:prstClr val="black"/>
                </a:solidFill>
                <a:latin typeface="Aharoni" panose="02010803020104030203" pitchFamily="2" charset="-79"/>
                <a:cs typeface="Aharoni" panose="02010803020104030203" pitchFamily="2" charset="-79"/>
              </a:rPr>
              <a:t>Pavan Chilamakuri</a:t>
            </a:r>
          </a:p>
          <a:p>
            <a:r>
              <a:rPr lang="en-US" altLang="ja-JP" sz="1400">
                <a:solidFill>
                  <a:prstClr val="black"/>
                </a:solidFill>
                <a:latin typeface="Aharoni" panose="02010803020104030203" pitchFamily="2" charset="-79"/>
                <a:cs typeface="Aharoni" panose="02010803020104030203" pitchFamily="2" charset="-79"/>
              </a:rPr>
              <a:t>Robert Cohen</a:t>
            </a:r>
          </a:p>
          <a:p>
            <a:r>
              <a:rPr lang="en-US" altLang="ja-JP" sz="1400">
                <a:solidFill>
                  <a:prstClr val="black"/>
                </a:solidFill>
                <a:highlight>
                  <a:srgbClr val="00FF00"/>
                </a:highlight>
                <a:latin typeface="Aharoni" panose="02010803020104030203" pitchFamily="2" charset="-79"/>
                <a:cs typeface="Aharoni" panose="02010803020104030203" pitchFamily="2" charset="-79"/>
              </a:rPr>
              <a:t>DeAnne Cravaritis</a:t>
            </a:r>
            <a:endParaRPr lang="en-US" altLang="ja-JP" sz="1400" dirty="0">
              <a:solidFill>
                <a:prstClr val="black"/>
              </a:solidFill>
              <a:highlight>
                <a:srgbClr val="00FF00"/>
              </a:highlight>
              <a:latin typeface="Aharoni" panose="02010803020104030203" pitchFamily="2" charset="-79"/>
              <a:cs typeface="Aharoni" panose="02010803020104030203" pitchFamily="2" charset="-79"/>
            </a:endParaRPr>
          </a:p>
          <a:p>
            <a:r>
              <a:rPr lang="en-US" altLang="ja-JP" sz="1400">
                <a:solidFill>
                  <a:prstClr val="black"/>
                </a:solidFill>
                <a:latin typeface="Aharoni" panose="02010803020104030203" pitchFamily="2" charset="-79"/>
                <a:cs typeface="Aharoni" panose="02010803020104030203" pitchFamily="2" charset="-79"/>
              </a:rPr>
              <a:t>Michael DiCuccio</a:t>
            </a:r>
          </a:p>
          <a:p>
            <a:r>
              <a:rPr lang="en-US" altLang="ja-JP" sz="1400">
                <a:solidFill>
                  <a:prstClr val="black"/>
                </a:solidFill>
                <a:latin typeface="Aharoni" panose="02010803020104030203" pitchFamily="2" charset="-79"/>
                <a:cs typeface="Aharoni" panose="02010803020104030203" pitchFamily="2" charset="-79"/>
              </a:rPr>
              <a:t>Olga Ermoleava</a:t>
            </a:r>
          </a:p>
          <a:p>
            <a:r>
              <a:rPr lang="en-US" altLang="ja-JP" sz="1400">
                <a:solidFill>
                  <a:prstClr val="black"/>
                </a:solidFill>
                <a:highlight>
                  <a:srgbClr val="00FF00"/>
                </a:highlight>
                <a:latin typeface="Aharoni" panose="02010803020104030203" pitchFamily="2" charset="-79"/>
                <a:cs typeface="Aharoni" panose="02010803020104030203" pitchFamily="2" charset="-79"/>
              </a:rPr>
              <a:t>Boris Fedorov</a:t>
            </a:r>
            <a:endParaRPr lang="en-US" altLang="ja-JP" sz="1400" dirty="0">
              <a:solidFill>
                <a:prstClr val="black"/>
              </a:solidFill>
              <a:highlight>
                <a:srgbClr val="00FF00"/>
              </a:highlight>
              <a:latin typeface="Aharoni" panose="02010803020104030203" pitchFamily="2" charset="-79"/>
              <a:cs typeface="Aharoni" panose="02010803020104030203" pitchFamily="2" charset="-79"/>
            </a:endParaRPr>
          </a:p>
          <a:p>
            <a:r>
              <a:rPr lang="en-US" altLang="ja-JP" sz="1400">
                <a:solidFill>
                  <a:prstClr val="black"/>
                </a:solidFill>
                <a:highlight>
                  <a:srgbClr val="00FF00"/>
                </a:highlight>
                <a:latin typeface="Aharoni" panose="02010803020104030203" pitchFamily="2" charset="-79"/>
                <a:cs typeface="Aharoni" panose="02010803020104030203" pitchFamily="2" charset="-79"/>
              </a:rPr>
              <a:t>Mike Feldgarden</a:t>
            </a:r>
          </a:p>
          <a:p>
            <a:r>
              <a:rPr lang="en-US" altLang="ja-JP" sz="1400">
                <a:solidFill>
                  <a:prstClr val="black"/>
                </a:solidFill>
                <a:latin typeface="Aharoni" panose="02010803020104030203" pitchFamily="2" charset="-79"/>
                <a:cs typeface="Aharoni" panose="02010803020104030203" pitchFamily="2" charset="-79"/>
              </a:rPr>
              <a:t>Lewis Geer</a:t>
            </a:r>
          </a:p>
          <a:p>
            <a:r>
              <a:rPr lang="en-US" altLang="ja-JP" sz="1400">
                <a:solidFill>
                  <a:prstClr val="black"/>
                </a:solidFill>
                <a:latin typeface="Aharoni" panose="02010803020104030203" pitchFamily="2" charset="-79"/>
                <a:cs typeface="Aharoni" panose="02010803020104030203" pitchFamily="2" charset="-79"/>
              </a:rPr>
              <a:t>Renata Geer</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a:solidFill>
                  <a:prstClr val="black"/>
                </a:solidFill>
                <a:highlight>
                  <a:srgbClr val="00FF00"/>
                </a:highlight>
                <a:latin typeface="Aharoni" panose="02010803020104030203" pitchFamily="2" charset="-79"/>
                <a:cs typeface="Aharoni" panose="02010803020104030203" pitchFamily="2" charset="-79"/>
              </a:rPr>
              <a:t>Dan Haft</a:t>
            </a:r>
          </a:p>
          <a:p>
            <a:r>
              <a:rPr lang="en-US" altLang="ja-JP" sz="1400">
                <a:solidFill>
                  <a:prstClr val="black"/>
                </a:solidFill>
                <a:latin typeface="Aharoni" panose="02010803020104030203" pitchFamily="2" charset="-79"/>
                <a:cs typeface="Aharoni" panose="02010803020104030203" pitchFamily="2" charset="-79"/>
              </a:rPr>
              <a:t>Lianyi Han</a:t>
            </a:r>
          </a:p>
          <a:p>
            <a:r>
              <a:rPr lang="en-US" altLang="ja-JP" sz="1400">
                <a:solidFill>
                  <a:prstClr val="black"/>
                </a:solidFill>
                <a:latin typeface="Aharoni" panose="02010803020104030203" pitchFamily="2" charset="-79"/>
                <a:cs typeface="Aharoni" panose="02010803020104030203" pitchFamily="2" charset="-79"/>
              </a:rPr>
              <a:t>Avi Kimchi</a:t>
            </a:r>
          </a:p>
          <a:p>
            <a:r>
              <a:rPr lang="en-US" altLang="ja-JP" sz="1400">
                <a:solidFill>
                  <a:prstClr val="black"/>
                </a:solidFill>
                <a:latin typeface="Aharoni" panose="02010803020104030203" pitchFamily="2" charset="-79"/>
                <a:cs typeface="Aharoni" panose="02010803020104030203" pitchFamily="2" charset="-79"/>
              </a:rPr>
              <a:t>Michel Kimelman</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William Klimke</a:t>
            </a:r>
          </a:p>
          <a:p>
            <a:r>
              <a:rPr lang="en-US" altLang="ja-JP" sz="1400">
                <a:solidFill>
                  <a:prstClr val="black"/>
                </a:solidFill>
                <a:latin typeface="Aharoni" panose="02010803020104030203" pitchFamily="2" charset="-79"/>
                <a:cs typeface="Aharoni" panose="02010803020104030203" pitchFamily="2" charset="-79"/>
              </a:rPr>
              <a:t>Alex Kotliarov</a:t>
            </a:r>
          </a:p>
          <a:p>
            <a:r>
              <a:rPr lang="en-US" altLang="ja-JP" sz="1400">
                <a:solidFill>
                  <a:prstClr val="black"/>
                </a:solidFill>
                <a:latin typeface="Aharoni" panose="02010803020104030203" pitchFamily="2" charset="-79"/>
                <a:cs typeface="Aharoni" panose="02010803020104030203" pitchFamily="2" charset="-79"/>
              </a:rPr>
              <a:t>Valerii Lashmanov</a:t>
            </a:r>
          </a:p>
          <a:p>
            <a:r>
              <a:rPr lang="en-US" sz="1400">
                <a:solidFill>
                  <a:prstClr val="black"/>
                </a:solidFill>
                <a:highlight>
                  <a:srgbClr val="00FF00"/>
                </a:highlight>
                <a:latin typeface="Aharoni" panose="02010803020104030203" pitchFamily="2" charset="-79"/>
                <a:cs typeface="Aharoni" panose="02010803020104030203" pitchFamily="2" charset="-79"/>
              </a:rPr>
              <a:t>Aleksandr Morgulis</a:t>
            </a:r>
            <a:endParaRPr lang="en-US" altLang="ja-JP" sz="1400">
              <a:solidFill>
                <a:prstClr val="black"/>
              </a:solidFill>
              <a:highlight>
                <a:srgbClr val="00FF00"/>
              </a:highlight>
              <a:latin typeface="Aharoni" panose="02010803020104030203" pitchFamily="2" charset="-79"/>
              <a:cs typeface="Aharoni" panose="02010803020104030203" pitchFamily="2" charset="-79"/>
            </a:endParaRPr>
          </a:p>
          <a:p>
            <a:r>
              <a:rPr lang="en-US" altLang="ja-JP" sz="1400">
                <a:solidFill>
                  <a:prstClr val="black"/>
                </a:solidFill>
                <a:highlight>
                  <a:srgbClr val="00FF00"/>
                </a:highlight>
                <a:latin typeface="Aharoni" panose="02010803020104030203" pitchFamily="2" charset="-79"/>
                <a:cs typeface="Aharoni" panose="02010803020104030203" pitchFamily="2" charset="-79"/>
              </a:rPr>
              <a:t>Eyal Moses</a:t>
            </a:r>
          </a:p>
          <a:p>
            <a:r>
              <a:rPr lang="en-US" altLang="ja-JP" sz="1400">
                <a:solidFill>
                  <a:prstClr val="black"/>
                </a:solidFill>
                <a:latin typeface="Aharoni" panose="02010803020104030203" pitchFamily="2" charset="-79"/>
                <a:cs typeface="Aharoni" panose="02010803020104030203" pitchFamily="2" charset="-79"/>
              </a:rPr>
              <a:t>Chris O'Sullivan</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Arjun Prasad</a:t>
            </a:r>
          </a:p>
          <a:p>
            <a:endParaRPr lang="en-US" altLang="ja-JP" sz="1400" dirty="0">
              <a:solidFill>
                <a:prstClr val="black"/>
              </a:solidFill>
              <a:latin typeface="Aharoni" panose="02010803020104030203" pitchFamily="2" charset="-79"/>
              <a:cs typeface="Aharoni" panose="02010803020104030203" pitchFamily="2" charset="-79"/>
            </a:endParaRPr>
          </a:p>
          <a:p>
            <a:endParaRPr lang="en-US" altLang="ja-JP" sz="1400" dirty="0">
              <a:solidFill>
                <a:prstClr val="black"/>
              </a:solidFill>
              <a:latin typeface="Aharoni" panose="02010803020104030203" pitchFamily="2" charset="-79"/>
              <a:cs typeface="Aharoni" panose="02010803020104030203" pitchFamily="2" charset="-79"/>
            </a:endParaRPr>
          </a:p>
        </p:txBody>
      </p:sp>
      <p:sp>
        <p:nvSpPr>
          <p:cNvPr id="11" name="TextBox 6">
            <a:extLst>
              <a:ext uri="{FF2B5EF4-FFF2-40B4-BE49-F238E27FC236}">
                <a16:creationId xmlns:a16="http://schemas.microsoft.com/office/drawing/2014/main" id="{E4F36FD2-2688-4446-A685-D9526E618FAA}"/>
              </a:ext>
            </a:extLst>
          </p:cNvPr>
          <p:cNvSpPr txBox="1">
            <a:spLocks noChangeArrowheads="1"/>
          </p:cNvSpPr>
          <p:nvPr/>
        </p:nvSpPr>
        <p:spPr bwMode="auto">
          <a:xfrm>
            <a:off x="6362935" y="4728891"/>
            <a:ext cx="5027044"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0" algn="ctr" eaLnBrk="1" hangingPunct="1"/>
            <a:r>
              <a:rPr lang="en-US" sz="1200" dirty="0">
                <a:latin typeface="Aharoni" panose="02010803020104030203" pitchFamily="2" charset="-79"/>
                <a:cs typeface="Aharoni" panose="02010803020104030203" pitchFamily="2" charset="-79"/>
              </a:rPr>
              <a:t>This work was supported in part by the National Center for Biotechnology Information of the National Library of Medicine (NLM), National Institutes of Health, as well in part by the National Institute of Allergy and Infectious Diseases,</a:t>
            </a:r>
          </a:p>
          <a:p>
            <a:pPr marL="0" indent="0" algn="ctr" eaLnBrk="1" hangingPunct="1"/>
            <a:r>
              <a:rPr lang="en-US" sz="1200" dirty="0">
                <a:latin typeface="Aharoni" panose="02010803020104030203" pitchFamily="2" charset="-79"/>
                <a:cs typeface="Aharoni" panose="02010803020104030203" pitchFamily="2" charset="-79"/>
              </a:rPr>
              <a:t>National Institutes of Health</a:t>
            </a:r>
          </a:p>
          <a:p>
            <a:pPr marL="0" indent="0" algn="ctr" eaLnBrk="1" hangingPunct="1"/>
            <a:endParaRPr lang="en-US" sz="1200" dirty="0">
              <a:latin typeface="Aharoni" panose="02010803020104030203" pitchFamily="2" charset="-79"/>
              <a:cs typeface="Aharoni" panose="02010803020104030203" pitchFamily="2" charset="-79"/>
            </a:endParaRPr>
          </a:p>
        </p:txBody>
      </p:sp>
      <p:sp>
        <p:nvSpPr>
          <p:cNvPr id="13" name="Rectangle 12">
            <a:extLst>
              <a:ext uri="{FF2B5EF4-FFF2-40B4-BE49-F238E27FC236}">
                <a16:creationId xmlns:a16="http://schemas.microsoft.com/office/drawing/2014/main" id="{9E1C09F8-C9FB-4BF5-AE4F-451B96B4AFD7}"/>
              </a:ext>
            </a:extLst>
          </p:cNvPr>
          <p:cNvSpPr/>
          <p:nvPr/>
        </p:nvSpPr>
        <p:spPr>
          <a:xfrm>
            <a:off x="3384060" y="853467"/>
            <a:ext cx="3379838" cy="5693866"/>
          </a:xfrm>
          <a:prstGeom prst="rect">
            <a:avLst/>
          </a:prstGeom>
        </p:spPr>
        <p:txBody>
          <a:bodyPr wrap="square">
            <a:spAutoFit/>
          </a:bodyPr>
          <a:lstStyle/>
          <a:p>
            <a:r>
              <a:rPr lang="en-US" altLang="ja-JP" sz="1400" dirty="0">
                <a:solidFill>
                  <a:prstClr val="black"/>
                </a:solidFill>
                <a:latin typeface="Aharoni" panose="02010803020104030203" pitchFamily="2" charset="-79"/>
                <a:cs typeface="Aharoni" panose="02010803020104030203" pitchFamily="2" charset="-79"/>
              </a:rPr>
              <a:t>Edward Rice</a:t>
            </a:r>
          </a:p>
          <a:p>
            <a:r>
              <a:rPr lang="en-US" altLang="ja-JP" sz="1400" dirty="0">
                <a:solidFill>
                  <a:prstClr val="black"/>
                </a:solidFill>
                <a:latin typeface="Aharoni" panose="02010803020104030203" pitchFamily="2" charset="-79"/>
                <a:cs typeface="Aharoni" panose="02010803020104030203" pitchFamily="2" charset="-79"/>
              </a:rPr>
              <a:t>Kirill </a:t>
            </a:r>
            <a:r>
              <a:rPr lang="en-US" altLang="ja-JP" sz="1400" dirty="0" err="1">
                <a:solidFill>
                  <a:prstClr val="black"/>
                </a:solidFill>
                <a:latin typeface="Aharoni" panose="02010803020104030203" pitchFamily="2" charset="-79"/>
                <a:cs typeface="Aharoni" panose="02010803020104030203" pitchFamily="2" charset="-79"/>
              </a:rPr>
              <a:t>Rotmistrovskyy</a:t>
            </a:r>
            <a:endParaRPr lang="en-US" altLang="ja-JP" sz="1400" dirty="0">
              <a:solidFill>
                <a:prstClr val="black"/>
              </a:solidFill>
              <a:latin typeface="Aharoni" panose="02010803020104030203" pitchFamily="2" charset="-79"/>
              <a:cs typeface="Aharoni" panose="02010803020104030203" pitchFamily="2" charset="-79"/>
            </a:endParaRPr>
          </a:p>
          <a:p>
            <a:r>
              <a:rPr lang="en-US" sz="1400" dirty="0">
                <a:solidFill>
                  <a:prstClr val="black"/>
                </a:solidFill>
                <a:latin typeface="Aharoni" panose="02010803020104030203" pitchFamily="2" charset="-79"/>
                <a:cs typeface="Aharoni" panose="02010803020104030203" pitchFamily="2" charset="-79"/>
              </a:rPr>
              <a:t>Alejandro A. Schaffer</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Nadya Serova</a:t>
            </a:r>
          </a:p>
          <a:p>
            <a:r>
              <a:rPr lang="en-US" altLang="ja-JP" sz="1400" dirty="0">
                <a:solidFill>
                  <a:prstClr val="black"/>
                </a:solidFill>
                <a:latin typeface="Aharoni" panose="02010803020104030203" pitchFamily="2" charset="-79"/>
                <a:cs typeface="Aharoni" panose="02010803020104030203" pitchFamily="2" charset="-79"/>
              </a:rPr>
              <a:t>Sergey </a:t>
            </a:r>
            <a:r>
              <a:rPr lang="en-US" altLang="ja-JP" sz="1400" dirty="0" err="1">
                <a:solidFill>
                  <a:prstClr val="black"/>
                </a:solidFill>
                <a:latin typeface="Aharoni" panose="02010803020104030203" pitchFamily="2" charset="-79"/>
                <a:cs typeface="Aharoni" panose="02010803020104030203" pitchFamily="2" charset="-79"/>
              </a:rPr>
              <a:t>Shiryev</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Martin Shumway</a:t>
            </a:r>
          </a:p>
          <a:p>
            <a:r>
              <a:rPr lang="en-US" altLang="ja-JP" sz="1400" dirty="0">
                <a:solidFill>
                  <a:prstClr val="black"/>
                </a:solidFill>
                <a:latin typeface="Aharoni" panose="02010803020104030203" pitchFamily="2" charset="-79"/>
                <a:cs typeface="Aharoni" panose="02010803020104030203" pitchFamily="2" charset="-79"/>
              </a:rPr>
              <a:t>Oleg </a:t>
            </a:r>
            <a:r>
              <a:rPr lang="en-US" altLang="ja-JP" sz="1400" dirty="0" err="1">
                <a:solidFill>
                  <a:prstClr val="black"/>
                </a:solidFill>
                <a:latin typeface="Aharoni" panose="02010803020104030203" pitchFamily="2" charset="-79"/>
                <a:cs typeface="Aharoni" panose="02010803020104030203" pitchFamily="2" charset="-79"/>
              </a:rPr>
              <a:t>Shutov</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Douglas </a:t>
            </a:r>
            <a:r>
              <a:rPr lang="en-US" altLang="ja-JP" sz="1400" dirty="0" err="1">
                <a:solidFill>
                  <a:prstClr val="black"/>
                </a:solidFill>
                <a:latin typeface="Aharoni" panose="02010803020104030203" pitchFamily="2" charset="-79"/>
                <a:cs typeface="Aharoni" panose="02010803020104030203" pitchFamily="2" charset="-79"/>
              </a:rPr>
              <a:t>Slotta</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highlight>
                  <a:srgbClr val="00FFFF"/>
                </a:highlight>
                <a:latin typeface="Aharoni" panose="02010803020104030203" pitchFamily="2" charset="-79"/>
                <a:cs typeface="Aharoni" panose="02010803020104030203" pitchFamily="2" charset="-79"/>
              </a:rPr>
              <a:t>Alexandre </a:t>
            </a:r>
            <a:r>
              <a:rPr lang="en-US" altLang="ja-JP" sz="1400" dirty="0" err="1">
                <a:solidFill>
                  <a:prstClr val="black"/>
                </a:solidFill>
                <a:highlight>
                  <a:srgbClr val="00FFFF"/>
                </a:highlight>
                <a:latin typeface="Aharoni" panose="02010803020104030203" pitchFamily="2" charset="-79"/>
                <a:cs typeface="Aharoni" panose="02010803020104030203" pitchFamily="2" charset="-79"/>
              </a:rPr>
              <a:t>Souvorov</a:t>
            </a:r>
            <a:endParaRPr lang="en-US" altLang="ja-JP" sz="1400" dirty="0">
              <a:solidFill>
                <a:prstClr val="black"/>
              </a:solidFill>
              <a:highlight>
                <a:srgbClr val="00FFFF"/>
              </a:highlight>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Tatiana </a:t>
            </a:r>
            <a:r>
              <a:rPr lang="en-US" altLang="ja-JP" sz="1400" dirty="0" err="1">
                <a:solidFill>
                  <a:prstClr val="black"/>
                </a:solidFill>
                <a:latin typeface="Aharoni" panose="02010803020104030203" pitchFamily="2" charset="-79"/>
                <a:cs typeface="Aharoni" panose="02010803020104030203" pitchFamily="2" charset="-79"/>
              </a:rPr>
              <a:t>Tatusova</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Francoise </a:t>
            </a:r>
            <a:r>
              <a:rPr lang="en-US" altLang="ja-JP" sz="1400" dirty="0" err="1">
                <a:solidFill>
                  <a:prstClr val="black"/>
                </a:solidFill>
                <a:latin typeface="Aharoni" panose="02010803020104030203" pitchFamily="2" charset="-79"/>
                <a:cs typeface="Aharoni" panose="02010803020104030203" pitchFamily="2" charset="-79"/>
              </a:rPr>
              <a:t>Thibaud</a:t>
            </a:r>
            <a:r>
              <a:rPr lang="en-US" altLang="ja-JP" sz="1400" dirty="0">
                <a:solidFill>
                  <a:prstClr val="black"/>
                </a:solidFill>
                <a:latin typeface="Aharoni" panose="02010803020104030203" pitchFamily="2" charset="-79"/>
                <a:cs typeface="Aharoni" panose="02010803020104030203" pitchFamily="2" charset="-79"/>
              </a:rPr>
              <a:t>-Nissen</a:t>
            </a:r>
          </a:p>
          <a:p>
            <a:r>
              <a:rPr lang="en-US" sz="1400" dirty="0">
                <a:solidFill>
                  <a:prstClr val="black"/>
                </a:solidFill>
                <a:latin typeface="Aharoni" panose="02010803020104030203" pitchFamily="2" charset="-79"/>
                <a:cs typeface="Aharoni" panose="02010803020104030203" pitchFamily="2" charset="-79"/>
              </a:rPr>
              <a:t>Igor Tolstoy</a:t>
            </a:r>
          </a:p>
          <a:p>
            <a:r>
              <a:rPr lang="en-US" sz="1400" dirty="0">
                <a:solidFill>
                  <a:prstClr val="black"/>
                </a:solidFill>
                <a:highlight>
                  <a:srgbClr val="00FF00"/>
                </a:highlight>
                <a:latin typeface="Aharoni" panose="02010803020104030203" pitchFamily="2" charset="-79"/>
                <a:cs typeface="Aharoni" panose="02010803020104030203" pitchFamily="2" charset="-79"/>
              </a:rPr>
              <a:t>Ed Wachtel</a:t>
            </a:r>
            <a:br>
              <a:rPr lang="en-US" sz="1400" dirty="0">
                <a:solidFill>
                  <a:prstClr val="black"/>
                </a:solidFill>
                <a:latin typeface="Aharoni" panose="02010803020104030203" pitchFamily="2" charset="-79"/>
                <a:cs typeface="Aharoni" panose="02010803020104030203" pitchFamily="2" charset="-79"/>
              </a:rPr>
            </a:br>
            <a:r>
              <a:rPr lang="en-US" sz="1400" dirty="0">
                <a:solidFill>
                  <a:prstClr val="black"/>
                </a:solidFill>
                <a:latin typeface="Aharoni" panose="02010803020104030203" pitchFamily="2" charset="-79"/>
                <a:cs typeface="Aharoni" panose="02010803020104030203" pitchFamily="2" charset="-79"/>
              </a:rPr>
              <a:t>Lukas Wagner</a:t>
            </a:r>
          </a:p>
          <a:p>
            <a:r>
              <a:rPr lang="en-US" sz="1400" dirty="0">
                <a:solidFill>
                  <a:prstClr val="black"/>
                </a:solidFill>
                <a:highlight>
                  <a:srgbClr val="00FF00"/>
                </a:highlight>
                <a:latin typeface="Aharoni" panose="02010803020104030203" pitchFamily="2" charset="-79"/>
                <a:cs typeface="Aharoni" panose="02010803020104030203" pitchFamily="2" charset="-79"/>
              </a:rPr>
              <a:t>Jay Worley</a:t>
            </a:r>
          </a:p>
          <a:p>
            <a:r>
              <a:rPr lang="en-US" sz="1400" dirty="0" err="1">
                <a:solidFill>
                  <a:prstClr val="black"/>
                </a:solidFill>
                <a:latin typeface="Aharoni" panose="02010803020104030203" pitchFamily="2" charset="-79"/>
                <a:cs typeface="Aharoni" panose="02010803020104030203" pitchFamily="2" charset="-79"/>
              </a:rPr>
              <a:t>Hlavina</a:t>
            </a:r>
            <a:r>
              <a:rPr lang="en-US" sz="1400" dirty="0">
                <a:solidFill>
                  <a:prstClr val="black"/>
                </a:solidFill>
                <a:latin typeface="Aharoni" panose="02010803020104030203" pitchFamily="2" charset="-79"/>
                <a:cs typeface="Aharoni" panose="02010803020104030203" pitchFamily="2" charset="-79"/>
              </a:rPr>
              <a:t> </a:t>
            </a:r>
            <a:r>
              <a:rPr lang="en-US" sz="1400" dirty="0" err="1">
                <a:solidFill>
                  <a:prstClr val="black"/>
                </a:solidFill>
                <a:latin typeface="Aharoni" panose="02010803020104030203" pitchFamily="2" charset="-79"/>
                <a:cs typeface="Aharoni" panose="02010803020104030203" pitchFamily="2" charset="-79"/>
              </a:rPr>
              <a:t>Wratko</a:t>
            </a:r>
            <a:endParaRPr lang="en-US" sz="1400" dirty="0">
              <a:solidFill>
                <a:prstClr val="black"/>
              </a:solidFill>
              <a:latin typeface="Aharoni" panose="02010803020104030203" pitchFamily="2" charset="-79"/>
              <a:cs typeface="Aharoni" panose="02010803020104030203" pitchFamily="2" charset="-79"/>
            </a:endParaRPr>
          </a:p>
          <a:p>
            <a:r>
              <a:rPr lang="en-US" altLang="ja-JP" sz="1400" dirty="0" err="1">
                <a:solidFill>
                  <a:prstClr val="black"/>
                </a:solidFill>
                <a:latin typeface="Aharoni" panose="02010803020104030203" pitchFamily="2" charset="-79"/>
                <a:cs typeface="Aharoni" panose="02010803020104030203" pitchFamily="2" charset="-79"/>
              </a:rPr>
              <a:t>Chunlin</a:t>
            </a:r>
            <a:r>
              <a:rPr lang="en-US" altLang="ja-JP" sz="1400" dirty="0">
                <a:solidFill>
                  <a:prstClr val="black"/>
                </a:solidFill>
                <a:latin typeface="Aharoni" panose="02010803020104030203" pitchFamily="2" charset="-79"/>
                <a:cs typeface="Aharoni" panose="02010803020104030203" pitchFamily="2" charset="-79"/>
              </a:rPr>
              <a:t> Xiao</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Alexander </a:t>
            </a:r>
            <a:r>
              <a:rPr lang="en-US" altLang="ja-JP" sz="1400" dirty="0" err="1">
                <a:solidFill>
                  <a:prstClr val="black"/>
                </a:solidFill>
                <a:highlight>
                  <a:srgbClr val="00FF00"/>
                </a:highlight>
                <a:latin typeface="Aharoni" panose="02010803020104030203" pitchFamily="2" charset="-79"/>
                <a:cs typeface="Aharoni" panose="02010803020104030203" pitchFamily="2" charset="-79"/>
              </a:rPr>
              <a:t>Zasypkin</a:t>
            </a:r>
            <a:endParaRPr lang="en-US" sz="1400" dirty="0">
              <a:solidFill>
                <a:prstClr val="black"/>
              </a:solidFill>
              <a:highlight>
                <a:srgbClr val="00FF00"/>
              </a:highlight>
              <a:latin typeface="Aharoni" panose="02010803020104030203" pitchFamily="2" charset="-79"/>
              <a:cs typeface="Aharoni" panose="02010803020104030203" pitchFamily="2" charset="-79"/>
            </a:endParaRPr>
          </a:p>
          <a:p>
            <a:r>
              <a:rPr lang="en-US" sz="1400" dirty="0">
                <a:solidFill>
                  <a:prstClr val="black"/>
                </a:solidFill>
                <a:latin typeface="Aharoni" panose="02010803020104030203" pitchFamily="2" charset="-79"/>
                <a:cs typeface="Aharoni" panose="02010803020104030203" pitchFamily="2" charset="-79"/>
              </a:rPr>
              <a:t>Eugene </a:t>
            </a:r>
            <a:r>
              <a:rPr lang="en-US" sz="1400" dirty="0" err="1">
                <a:solidFill>
                  <a:prstClr val="black"/>
                </a:solidFill>
                <a:latin typeface="Aharoni" panose="02010803020104030203" pitchFamily="2" charset="-79"/>
                <a:cs typeface="Aharoni" panose="02010803020104030203" pitchFamily="2" charset="-79"/>
              </a:rPr>
              <a:t>Yaschenko</a:t>
            </a:r>
            <a:br>
              <a:rPr lang="en-US" sz="1400" dirty="0">
                <a:solidFill>
                  <a:prstClr val="black"/>
                </a:solidFill>
                <a:latin typeface="Aharoni" panose="02010803020104030203" pitchFamily="2" charset="-79"/>
                <a:cs typeface="Aharoni" panose="02010803020104030203" pitchFamily="2" charset="-79"/>
              </a:rPr>
            </a:br>
            <a:r>
              <a:rPr lang="en-US" sz="1400" dirty="0">
                <a:solidFill>
                  <a:prstClr val="black"/>
                </a:solidFill>
                <a:latin typeface="Aharoni" panose="02010803020104030203" pitchFamily="2" charset="-79"/>
                <a:cs typeface="Aharoni" panose="02010803020104030203" pitchFamily="2" charset="-79"/>
              </a:rPr>
              <a:t>Mingzhang Yang</a:t>
            </a:r>
          </a:p>
          <a:p>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David Lipman</a:t>
            </a:r>
          </a:p>
          <a:p>
            <a:r>
              <a:rPr lang="en-US" altLang="ja-JP" sz="1400" dirty="0">
                <a:solidFill>
                  <a:prstClr val="black"/>
                </a:solidFill>
                <a:latin typeface="Aharoni" panose="02010803020104030203" pitchFamily="2" charset="-79"/>
                <a:cs typeface="Aharoni" panose="02010803020104030203" pitchFamily="2" charset="-79"/>
              </a:rPr>
              <a:t>James </a:t>
            </a:r>
            <a:r>
              <a:rPr lang="en-US" altLang="ja-JP" sz="1400" dirty="0" err="1">
                <a:solidFill>
                  <a:prstClr val="black"/>
                </a:solidFill>
                <a:latin typeface="Aharoni" panose="02010803020104030203" pitchFamily="2" charset="-79"/>
                <a:cs typeface="Aharoni" panose="02010803020104030203" pitchFamily="2" charset="-79"/>
              </a:rPr>
              <a:t>Ostell</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Kim Pruitt</a:t>
            </a:r>
          </a:p>
          <a:p>
            <a:r>
              <a:rPr lang="en-US" altLang="ja-JP" sz="1400" dirty="0">
                <a:solidFill>
                  <a:prstClr val="black"/>
                </a:solidFill>
                <a:latin typeface="Aharoni" panose="02010803020104030203" pitchFamily="2" charset="-79"/>
                <a:cs typeface="Aharoni" panose="02010803020104030203" pitchFamily="2" charset="-79"/>
              </a:rPr>
              <a:t>Stephen Sherry</a:t>
            </a:r>
          </a:p>
        </p:txBody>
      </p:sp>
      <p:sp>
        <p:nvSpPr>
          <p:cNvPr id="14" name="TextBox 13">
            <a:extLst>
              <a:ext uri="{FF2B5EF4-FFF2-40B4-BE49-F238E27FC236}">
                <a16:creationId xmlns:a16="http://schemas.microsoft.com/office/drawing/2014/main" id="{398044D6-119C-43CB-B249-9C2CA47D5684}"/>
              </a:ext>
            </a:extLst>
          </p:cNvPr>
          <p:cNvSpPr txBox="1"/>
          <p:nvPr/>
        </p:nvSpPr>
        <p:spPr>
          <a:xfrm>
            <a:off x="6542644" y="3956889"/>
            <a:ext cx="4145494" cy="523220"/>
          </a:xfrm>
          <a:prstGeom prst="rect">
            <a:avLst/>
          </a:prstGeom>
          <a:noFill/>
        </p:spPr>
        <p:txBody>
          <a:bodyPr wrap="none" rtlCol="0">
            <a:spAutoFit/>
          </a:bodyPr>
          <a:lstStyle/>
          <a:p>
            <a:r>
              <a:rPr lang="en-US" sz="2800" b="1" dirty="0">
                <a:highlight>
                  <a:srgbClr val="FFFF00"/>
                </a:highlight>
              </a:rPr>
              <a:t>pd-help@ncbi.nlm.nih.gov</a:t>
            </a:r>
          </a:p>
        </p:txBody>
      </p:sp>
      <p:sp>
        <p:nvSpPr>
          <p:cNvPr id="20" name="TextBox 19">
            <a:extLst>
              <a:ext uri="{FF2B5EF4-FFF2-40B4-BE49-F238E27FC236}">
                <a16:creationId xmlns:a16="http://schemas.microsoft.com/office/drawing/2014/main" id="{5C32FF8C-528E-4829-BCED-107991075082}"/>
              </a:ext>
            </a:extLst>
          </p:cNvPr>
          <p:cNvSpPr txBox="1"/>
          <p:nvPr/>
        </p:nvSpPr>
        <p:spPr>
          <a:xfrm>
            <a:off x="4349883" y="234103"/>
            <a:ext cx="3006464" cy="461665"/>
          </a:xfrm>
          <a:prstGeom prst="rect">
            <a:avLst/>
          </a:prstGeom>
          <a:noFill/>
        </p:spPr>
        <p:txBody>
          <a:bodyPr wrap="none" rtlCol="0">
            <a:spAutoFit/>
          </a:bodyPr>
          <a:lstStyle/>
          <a:p>
            <a:r>
              <a:rPr lang="en-US" sz="2400" b="1"/>
              <a:t>Acknowledgements</a:t>
            </a:r>
          </a:p>
        </p:txBody>
      </p:sp>
      <p:sp>
        <p:nvSpPr>
          <p:cNvPr id="15" name="TextBox 8">
            <a:extLst>
              <a:ext uri="{FF2B5EF4-FFF2-40B4-BE49-F238E27FC236}">
                <a16:creationId xmlns:a16="http://schemas.microsoft.com/office/drawing/2014/main" id="{687876ED-1B6C-4E6D-8A6D-B4DCE53E371A}"/>
              </a:ext>
            </a:extLst>
          </p:cNvPr>
          <p:cNvSpPr txBox="1">
            <a:spLocks noChangeArrowheads="1"/>
          </p:cNvSpPr>
          <p:nvPr/>
        </p:nvSpPr>
        <p:spPr bwMode="auto">
          <a:xfrm>
            <a:off x="7411827" y="853467"/>
            <a:ext cx="1664238"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400" dirty="0">
                <a:solidFill>
                  <a:prstClr val="black"/>
                </a:solidFill>
                <a:latin typeface="Aharoni" panose="02010803020104030203" pitchFamily="2" charset="-79"/>
                <a:cs typeface="Aharoni" panose="02010803020104030203" pitchFamily="2" charset="-79"/>
              </a:rPr>
              <a:t>ASM</a:t>
            </a:r>
          </a:p>
          <a:p>
            <a:pPr eaLnBrk="1" hangingPunct="1"/>
            <a:r>
              <a:rPr lang="en-US" sz="1400" dirty="0">
                <a:solidFill>
                  <a:prstClr val="black"/>
                </a:solidFill>
                <a:latin typeface="Aharoni" panose="02010803020104030203" pitchFamily="2" charset="-79"/>
                <a:cs typeface="Aharoni" panose="02010803020104030203" pitchFamily="2" charset="-79"/>
              </a:rPr>
              <a:t>BWH</a:t>
            </a:r>
          </a:p>
          <a:p>
            <a:pPr eaLnBrk="1" hangingPunct="1"/>
            <a:r>
              <a:rPr lang="en-US" sz="1400" dirty="0">
                <a:solidFill>
                  <a:prstClr val="black"/>
                </a:solidFill>
                <a:latin typeface="Aharoni" panose="02010803020104030203" pitchFamily="2" charset="-79"/>
                <a:cs typeface="Aharoni" panose="02010803020104030203" pitchFamily="2" charset="-79"/>
              </a:rPr>
              <a:t>CDC</a:t>
            </a:r>
          </a:p>
          <a:p>
            <a:pPr eaLnBrk="1" hangingPunct="1"/>
            <a:r>
              <a:rPr lang="en-US" sz="1400" dirty="0">
                <a:solidFill>
                  <a:prstClr val="black"/>
                </a:solidFill>
                <a:latin typeface="Aharoni" panose="02010803020104030203" pitchFamily="2" charset="-79"/>
                <a:cs typeface="Aharoni" panose="02010803020104030203" pitchFamily="2" charset="-79"/>
              </a:rPr>
              <a:t>FDA/CFSAN</a:t>
            </a:r>
          </a:p>
          <a:p>
            <a:pPr eaLnBrk="1" hangingPunct="1"/>
            <a:r>
              <a:rPr lang="en-US" sz="1400" dirty="0">
                <a:solidFill>
                  <a:prstClr val="black"/>
                </a:solidFill>
                <a:latin typeface="Aharoni" panose="02010803020104030203" pitchFamily="2" charset="-79"/>
                <a:cs typeface="Aharoni" panose="02010803020104030203" pitchFamily="2" charset="-79"/>
              </a:rPr>
              <a:t>FDA/CVM</a:t>
            </a:r>
          </a:p>
          <a:p>
            <a:pPr eaLnBrk="1" hangingPunct="1"/>
            <a:r>
              <a:rPr lang="en-US" sz="1400" dirty="0" err="1">
                <a:solidFill>
                  <a:prstClr val="black"/>
                </a:solidFill>
                <a:latin typeface="Aharoni" panose="02010803020104030203" pitchFamily="2" charset="-79"/>
                <a:cs typeface="Aharoni" panose="02010803020104030203" pitchFamily="2" charset="-79"/>
              </a:rPr>
              <a:t>GenFS</a:t>
            </a:r>
            <a:endParaRPr lang="en-US" sz="1400" dirty="0">
              <a:solidFill>
                <a:prstClr val="black"/>
              </a:solidFill>
              <a:latin typeface="Aharoni" panose="02010803020104030203" pitchFamily="2" charset="-79"/>
              <a:cs typeface="Aharoni" panose="02010803020104030203" pitchFamily="2" charset="-79"/>
            </a:endParaRPr>
          </a:p>
          <a:p>
            <a:pPr eaLnBrk="1" hangingPunct="1"/>
            <a:r>
              <a:rPr lang="en-US" sz="1400" dirty="0">
                <a:solidFill>
                  <a:prstClr val="black"/>
                </a:solidFill>
                <a:latin typeface="Aharoni" panose="02010803020104030203" pitchFamily="2" charset="-79"/>
                <a:cs typeface="Aharoni" panose="02010803020104030203" pitchFamily="2" charset="-79"/>
              </a:rPr>
              <a:t>USDA-FSIS</a:t>
            </a:r>
          </a:p>
          <a:p>
            <a:pPr eaLnBrk="1" hangingPunct="1"/>
            <a:r>
              <a:rPr lang="en-US" sz="1400" dirty="0">
                <a:solidFill>
                  <a:prstClr val="black"/>
                </a:solidFill>
                <a:latin typeface="Aharoni" panose="02010803020104030203" pitchFamily="2" charset="-79"/>
                <a:cs typeface="Aharoni" panose="02010803020104030203" pitchFamily="2" charset="-79"/>
              </a:rPr>
              <a:t>PHAC/CFIA</a:t>
            </a:r>
          </a:p>
          <a:p>
            <a:pPr eaLnBrk="1" hangingPunct="1"/>
            <a:r>
              <a:rPr lang="en-US" sz="1400" dirty="0">
                <a:solidFill>
                  <a:prstClr val="black"/>
                </a:solidFill>
                <a:latin typeface="Aharoni" panose="02010803020104030203" pitchFamily="2" charset="-79"/>
                <a:cs typeface="Aharoni" panose="02010803020104030203" pitchFamily="2" charset="-79"/>
              </a:rPr>
              <a:t>PHE/FERA</a:t>
            </a:r>
          </a:p>
          <a:p>
            <a:pPr eaLnBrk="1" hangingPunct="1"/>
            <a:r>
              <a:rPr lang="en-US" sz="1400" dirty="0">
                <a:solidFill>
                  <a:prstClr val="black"/>
                </a:solidFill>
                <a:latin typeface="Aharoni" panose="02010803020104030203" pitchFamily="2" charset="-79"/>
                <a:cs typeface="Aharoni" panose="02010803020104030203" pitchFamily="2" charset="-79"/>
              </a:rPr>
              <a:t>NIAID</a:t>
            </a:r>
          </a:p>
          <a:p>
            <a:pPr eaLnBrk="1" hangingPunct="1"/>
            <a:r>
              <a:rPr lang="en-US" sz="1400" dirty="0">
                <a:solidFill>
                  <a:prstClr val="black"/>
                </a:solidFill>
                <a:latin typeface="Aharoni" panose="02010803020104030203" pitchFamily="2" charset="-79"/>
                <a:cs typeface="Aharoni" panose="02010803020104030203" pitchFamily="2" charset="-79"/>
              </a:rPr>
              <a:t>Wadsworth/MDH</a:t>
            </a:r>
          </a:p>
        </p:txBody>
      </p:sp>
    </p:spTree>
    <p:extLst>
      <p:ext uri="{BB962C8B-B14F-4D97-AF65-F5344CB8AC3E}">
        <p14:creationId xmlns:p14="http://schemas.microsoft.com/office/powerpoint/2010/main" val="172547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AFAF836-792F-4FEE-9722-6B817A259CD9}"/>
              </a:ext>
            </a:extLst>
          </p:cNvPr>
          <p:cNvGrpSpPr/>
          <p:nvPr/>
        </p:nvGrpSpPr>
        <p:grpSpPr>
          <a:xfrm>
            <a:off x="533400" y="381000"/>
            <a:ext cx="10754172" cy="5822261"/>
            <a:chOff x="606086" y="51597"/>
            <a:chExt cx="11876648" cy="6761752"/>
          </a:xfrm>
        </p:grpSpPr>
        <p:sp>
          <p:nvSpPr>
            <p:cNvPr id="5" name="TextBox 4">
              <a:extLst>
                <a:ext uri="{FF2B5EF4-FFF2-40B4-BE49-F238E27FC236}">
                  <a16:creationId xmlns:a16="http://schemas.microsoft.com/office/drawing/2014/main" id="{55BAF201-C3B1-497C-800B-CC28A285FA32}"/>
                </a:ext>
              </a:extLst>
            </p:cNvPr>
            <p:cNvSpPr txBox="1"/>
            <p:nvPr/>
          </p:nvSpPr>
          <p:spPr>
            <a:xfrm>
              <a:off x="2920689" y="51597"/>
              <a:ext cx="5714941" cy="536160"/>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NCBI Pathogen Detection Pipeline</a:t>
              </a:r>
            </a:p>
          </p:txBody>
        </p:sp>
        <p:grpSp>
          <p:nvGrpSpPr>
            <p:cNvPr id="6" name="Group 5">
              <a:extLst>
                <a:ext uri="{FF2B5EF4-FFF2-40B4-BE49-F238E27FC236}">
                  <a16:creationId xmlns:a16="http://schemas.microsoft.com/office/drawing/2014/main" id="{A9DF2845-5844-4876-8D88-74D64329490A}"/>
                </a:ext>
              </a:extLst>
            </p:cNvPr>
            <p:cNvGrpSpPr/>
            <p:nvPr/>
          </p:nvGrpSpPr>
          <p:grpSpPr>
            <a:xfrm>
              <a:off x="606086" y="767644"/>
              <a:ext cx="11876648" cy="6045705"/>
              <a:chOff x="31523" y="115754"/>
              <a:chExt cx="12451211" cy="6710277"/>
            </a:xfrm>
          </p:grpSpPr>
          <p:sp>
            <p:nvSpPr>
              <p:cNvPr id="7" name="Rounded Rectangle 111">
                <a:extLst>
                  <a:ext uri="{FF2B5EF4-FFF2-40B4-BE49-F238E27FC236}">
                    <a16:creationId xmlns:a16="http://schemas.microsoft.com/office/drawing/2014/main" id="{7C49B8FA-86B1-485A-A8FE-850E4DB20BE5}"/>
                  </a:ext>
                </a:extLst>
              </p:cNvPr>
              <p:cNvSpPr/>
              <p:nvPr/>
            </p:nvSpPr>
            <p:spPr>
              <a:xfrm>
                <a:off x="6660806" y="115754"/>
                <a:ext cx="5821928" cy="6513646"/>
              </a:xfrm>
              <a:prstGeom prst="roundRect">
                <a:avLst/>
              </a:prstGeom>
              <a:solidFill>
                <a:schemeClr val="accent1">
                  <a:alpha val="12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A3BD6DA-5F77-42D4-886C-8DADED01CA42}"/>
                  </a:ext>
                </a:extLst>
              </p:cNvPr>
              <p:cNvSpPr/>
              <p:nvPr/>
            </p:nvSpPr>
            <p:spPr>
              <a:xfrm>
                <a:off x="6170556" y="993069"/>
                <a:ext cx="994117" cy="481699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AE2C7ED7-3775-405D-B668-631EE3DF1E34}"/>
                  </a:ext>
                </a:extLst>
              </p:cNvPr>
              <p:cNvGrpSpPr/>
              <p:nvPr/>
            </p:nvGrpSpPr>
            <p:grpSpPr>
              <a:xfrm>
                <a:off x="2217556" y="1608978"/>
                <a:ext cx="3985559" cy="817256"/>
                <a:chOff x="2235135" y="2972082"/>
                <a:chExt cx="3985559" cy="817256"/>
              </a:xfrm>
            </p:grpSpPr>
            <p:sp>
              <p:nvSpPr>
                <p:cNvPr id="49" name="Rounded Rectangle 19">
                  <a:extLst>
                    <a:ext uri="{FF2B5EF4-FFF2-40B4-BE49-F238E27FC236}">
                      <a16:creationId xmlns:a16="http://schemas.microsoft.com/office/drawing/2014/main" id="{99F0D0E2-9D09-43AD-931C-A523397DA34D}"/>
                    </a:ext>
                  </a:extLst>
                </p:cNvPr>
                <p:cNvSpPr/>
                <p:nvPr/>
              </p:nvSpPr>
              <p:spPr>
                <a:xfrm>
                  <a:off x="2235135" y="2972082"/>
                  <a:ext cx="1189818" cy="817256"/>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rial" panose="020B06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4AF82B7C-F11A-4FE3-8676-823105A215BA}"/>
                    </a:ext>
                  </a:extLst>
                </p:cNvPr>
                <p:cNvGrpSpPr/>
                <p:nvPr/>
              </p:nvGrpSpPr>
              <p:grpSpPr>
                <a:xfrm>
                  <a:off x="2348757" y="3095596"/>
                  <a:ext cx="3871937" cy="573422"/>
                  <a:chOff x="2348757" y="3095596"/>
                  <a:chExt cx="3871937" cy="573422"/>
                </a:xfrm>
              </p:grpSpPr>
              <p:pic>
                <p:nvPicPr>
                  <p:cNvPr id="51" name="Picture 50">
                    <a:extLst>
                      <a:ext uri="{FF2B5EF4-FFF2-40B4-BE49-F238E27FC236}">
                        <a16:creationId xmlns:a16="http://schemas.microsoft.com/office/drawing/2014/main" id="{01327326-D949-40D2-8E5A-07659FDE7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8757" y="3095596"/>
                    <a:ext cx="969356" cy="573422"/>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0" scaled="1"/>
                    <a:tileRect/>
                  </a:gradFill>
                </p:spPr>
              </p:pic>
              <p:cxnSp>
                <p:nvCxnSpPr>
                  <p:cNvPr id="52" name="Straight Arrow Connector 51">
                    <a:extLst>
                      <a:ext uri="{FF2B5EF4-FFF2-40B4-BE49-F238E27FC236}">
                        <a16:creationId xmlns:a16="http://schemas.microsoft.com/office/drawing/2014/main" id="{57D150D4-16F2-4FC6-A2D1-00CCE7A4AA6E}"/>
                      </a:ext>
                    </a:extLst>
                  </p:cNvPr>
                  <p:cNvCxnSpPr/>
                  <p:nvPr/>
                </p:nvCxnSpPr>
                <p:spPr>
                  <a:xfrm>
                    <a:off x="3435291" y="3380710"/>
                    <a:ext cx="2785403" cy="0"/>
                  </a:xfrm>
                  <a:prstGeom prst="straightConnector1">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0" scaled="1"/>
                    <a:tileRect/>
                  </a:gradFill>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0" name="Group 9">
                <a:extLst>
                  <a:ext uri="{FF2B5EF4-FFF2-40B4-BE49-F238E27FC236}">
                    <a16:creationId xmlns:a16="http://schemas.microsoft.com/office/drawing/2014/main" id="{6ECC8670-21F3-430E-B1BE-679A9B70EC1B}"/>
                  </a:ext>
                </a:extLst>
              </p:cNvPr>
              <p:cNvGrpSpPr/>
              <p:nvPr/>
            </p:nvGrpSpPr>
            <p:grpSpPr>
              <a:xfrm>
                <a:off x="2217556" y="731319"/>
                <a:ext cx="4018462" cy="751026"/>
                <a:chOff x="2217556" y="731319"/>
                <a:chExt cx="4018462" cy="751026"/>
              </a:xfrm>
            </p:grpSpPr>
            <p:sp>
              <p:nvSpPr>
                <p:cNvPr id="46" name="Rounded Rectangle 28">
                  <a:extLst>
                    <a:ext uri="{FF2B5EF4-FFF2-40B4-BE49-F238E27FC236}">
                      <a16:creationId xmlns:a16="http://schemas.microsoft.com/office/drawing/2014/main" id="{8743CCDE-93D6-474E-AC37-4B89B267A1A8}"/>
                    </a:ext>
                  </a:extLst>
                </p:cNvPr>
                <p:cNvSpPr/>
                <p:nvPr/>
              </p:nvSpPr>
              <p:spPr>
                <a:xfrm>
                  <a:off x="2217556" y="731319"/>
                  <a:ext cx="1233059" cy="75102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rial" panose="020B0604020202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5AAD4B44-D915-4F3C-B3B6-2EAB71DCC6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4281" y="899746"/>
                  <a:ext cx="1090958" cy="484871"/>
                </a:xfrm>
                <a:prstGeom prst="rect">
                  <a:avLst/>
                </a:prstGeom>
                <a:solidFill>
                  <a:schemeClr val="accent1"/>
                </a:solidFill>
              </p:spPr>
            </p:pic>
            <p:cxnSp>
              <p:nvCxnSpPr>
                <p:cNvPr id="48" name="Straight Arrow Connector 47">
                  <a:extLst>
                    <a:ext uri="{FF2B5EF4-FFF2-40B4-BE49-F238E27FC236}">
                      <a16:creationId xmlns:a16="http://schemas.microsoft.com/office/drawing/2014/main" id="{BC1A0C07-95DA-4F30-901C-0CB8A37E5421}"/>
                    </a:ext>
                  </a:extLst>
                </p:cNvPr>
                <p:cNvCxnSpPr/>
                <p:nvPr/>
              </p:nvCxnSpPr>
              <p:spPr>
                <a:xfrm>
                  <a:off x="3450615" y="1236908"/>
                  <a:ext cx="2785403" cy="0"/>
                </a:xfrm>
                <a:prstGeom prst="straightConnector1">
                  <a:avLst/>
                </a:prstGeom>
                <a:gradFill flip="none" rotWithShape="1">
                  <a:gsLst>
                    <a:gs pos="39000">
                      <a:schemeClr val="tx2">
                        <a:lumMod val="20000"/>
                        <a:lumOff val="80000"/>
                      </a:schemeClr>
                    </a:gs>
                    <a:gs pos="62000">
                      <a:schemeClr val="tx2">
                        <a:lumMod val="20000"/>
                        <a:lumOff val="80000"/>
                      </a:schemeClr>
                    </a:gs>
                    <a:gs pos="8000">
                      <a:schemeClr val="tx2">
                        <a:lumMod val="60000"/>
                        <a:lumOff val="40000"/>
                      </a:schemeClr>
                    </a:gs>
                  </a:gsLst>
                  <a:lin ang="0" scaled="1"/>
                  <a:tileRect/>
                </a:gradFill>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CC0AC917-A1E4-46C9-8102-95EBF33BC349}"/>
                  </a:ext>
                </a:extLst>
              </p:cNvPr>
              <p:cNvGrpSpPr/>
              <p:nvPr/>
            </p:nvGrpSpPr>
            <p:grpSpPr>
              <a:xfrm>
                <a:off x="2209824" y="2552867"/>
                <a:ext cx="3967301" cy="691347"/>
                <a:chOff x="2235135" y="1582276"/>
                <a:chExt cx="3967301" cy="691347"/>
              </a:xfrm>
            </p:grpSpPr>
            <p:sp>
              <p:nvSpPr>
                <p:cNvPr id="44" name="Rounded Rectangle 48">
                  <a:extLst>
                    <a:ext uri="{FF2B5EF4-FFF2-40B4-BE49-F238E27FC236}">
                      <a16:creationId xmlns:a16="http://schemas.microsoft.com/office/drawing/2014/main" id="{05A15DCC-1A70-459D-9CF7-D44FCF8732D3}"/>
                    </a:ext>
                  </a:extLst>
                </p:cNvPr>
                <p:cNvSpPr/>
                <p:nvPr/>
              </p:nvSpPr>
              <p:spPr>
                <a:xfrm>
                  <a:off x="2235135" y="1582276"/>
                  <a:ext cx="1247360" cy="69134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cxnSp>
              <p:nvCxnSpPr>
                <p:cNvPr id="45" name="Straight Arrow Connector 44">
                  <a:extLst>
                    <a:ext uri="{FF2B5EF4-FFF2-40B4-BE49-F238E27FC236}">
                      <a16:creationId xmlns:a16="http://schemas.microsoft.com/office/drawing/2014/main" id="{54340804-593C-4B2D-9ACF-E82283572130}"/>
                    </a:ext>
                  </a:extLst>
                </p:cNvPr>
                <p:cNvCxnSpPr>
                  <a:stCxn id="44" idx="3"/>
                </p:cNvCxnSpPr>
                <p:nvPr/>
              </p:nvCxnSpPr>
              <p:spPr>
                <a:xfrm flipV="1">
                  <a:off x="3482495" y="1927514"/>
                  <a:ext cx="2719941" cy="436"/>
                </a:xfrm>
                <a:prstGeom prst="straightConnector1">
                  <a:avLst/>
                </a:prstGeom>
                <a:gradFill flip="none" rotWithShape="1">
                  <a:gsLst>
                    <a:gs pos="39000">
                      <a:schemeClr val="tx2">
                        <a:lumMod val="20000"/>
                        <a:lumOff val="80000"/>
                      </a:schemeClr>
                    </a:gs>
                    <a:gs pos="62000">
                      <a:schemeClr val="tx2">
                        <a:lumMod val="20000"/>
                        <a:lumOff val="80000"/>
                      </a:schemeClr>
                    </a:gs>
                    <a:gs pos="8000">
                      <a:schemeClr val="tx2">
                        <a:lumMod val="60000"/>
                        <a:lumOff val="40000"/>
                      </a:schemeClr>
                    </a:gs>
                  </a:gsLst>
                  <a:lin ang="0" scaled="1"/>
                  <a:tileRect/>
                </a:gradFill>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3F0E450D-579B-495C-B45F-673681173FD6}"/>
                  </a:ext>
                </a:extLst>
              </p:cNvPr>
              <p:cNvGrpSpPr/>
              <p:nvPr/>
            </p:nvGrpSpPr>
            <p:grpSpPr>
              <a:xfrm>
                <a:off x="1509566" y="5232993"/>
                <a:ext cx="4691988" cy="560138"/>
                <a:chOff x="1116149" y="1035418"/>
                <a:chExt cx="5109528" cy="560138"/>
              </a:xfrm>
              <a:gradFill flip="none" rotWithShape="1">
                <a:gsLst>
                  <a:gs pos="100000">
                    <a:schemeClr val="accent1">
                      <a:lumMod val="0"/>
                      <a:lumOff val="100000"/>
                    </a:schemeClr>
                  </a:gs>
                  <a:gs pos="100000">
                    <a:schemeClr val="accent1">
                      <a:lumMod val="0"/>
                      <a:lumOff val="100000"/>
                    </a:schemeClr>
                  </a:gs>
                  <a:gs pos="0">
                    <a:schemeClr val="accent1">
                      <a:lumMod val="100000"/>
                    </a:schemeClr>
                  </a:gs>
                </a:gsLst>
                <a:lin ang="0" scaled="1"/>
                <a:tileRect/>
              </a:gradFill>
            </p:grpSpPr>
            <p:sp>
              <p:nvSpPr>
                <p:cNvPr id="42" name="Rounded Rectangle 67">
                  <a:extLst>
                    <a:ext uri="{FF2B5EF4-FFF2-40B4-BE49-F238E27FC236}">
                      <a16:creationId xmlns:a16="http://schemas.microsoft.com/office/drawing/2014/main" id="{6EE34B47-8B8B-4153-AD05-75E152A5E004}"/>
                    </a:ext>
                  </a:extLst>
                </p:cNvPr>
                <p:cNvSpPr/>
                <p:nvPr/>
              </p:nvSpPr>
              <p:spPr>
                <a:xfrm>
                  <a:off x="1116149" y="1035418"/>
                  <a:ext cx="2147539" cy="56013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Clinical sources</a:t>
                  </a:r>
                </a:p>
              </p:txBody>
            </p:sp>
            <p:cxnSp>
              <p:nvCxnSpPr>
                <p:cNvPr id="43" name="Straight Arrow Connector 42">
                  <a:extLst>
                    <a:ext uri="{FF2B5EF4-FFF2-40B4-BE49-F238E27FC236}">
                      <a16:creationId xmlns:a16="http://schemas.microsoft.com/office/drawing/2014/main" id="{D892E1B3-8AF9-48E4-9031-ECFF35A7EB8F}"/>
                    </a:ext>
                  </a:extLst>
                </p:cNvPr>
                <p:cNvCxnSpPr>
                  <a:stCxn id="42" idx="3"/>
                </p:cNvCxnSpPr>
                <p:nvPr/>
              </p:nvCxnSpPr>
              <p:spPr>
                <a:xfrm>
                  <a:off x="3263688" y="1315487"/>
                  <a:ext cx="2961989" cy="1307"/>
                </a:xfrm>
                <a:prstGeom prst="straightConnector1">
                  <a:avLst/>
                </a:prstGeom>
                <a:grpFill/>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6168CFA7-10D6-40E9-B213-6810D5156337}"/>
                  </a:ext>
                </a:extLst>
              </p:cNvPr>
              <p:cNvSpPr txBox="1"/>
              <p:nvPr/>
            </p:nvSpPr>
            <p:spPr>
              <a:xfrm rot="16200000">
                <a:off x="5989280" y="2972970"/>
                <a:ext cx="1343515" cy="605786"/>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NCBI</a:t>
                </a:r>
              </a:p>
            </p:txBody>
          </p:sp>
          <p:grpSp>
            <p:nvGrpSpPr>
              <p:cNvPr id="14" name="Group 13">
                <a:extLst>
                  <a:ext uri="{FF2B5EF4-FFF2-40B4-BE49-F238E27FC236}">
                    <a16:creationId xmlns:a16="http://schemas.microsoft.com/office/drawing/2014/main" id="{3053C77D-B9D7-478E-85E1-EB2025208B5B}"/>
                  </a:ext>
                </a:extLst>
              </p:cNvPr>
              <p:cNvGrpSpPr/>
              <p:nvPr/>
            </p:nvGrpSpPr>
            <p:grpSpPr>
              <a:xfrm>
                <a:off x="7331757" y="1240441"/>
                <a:ext cx="1409230" cy="3574443"/>
                <a:chOff x="7737227" y="-327824"/>
                <a:chExt cx="1409230" cy="2800467"/>
              </a:xfrm>
              <a:solidFill>
                <a:schemeClr val="accent4">
                  <a:lumMod val="40000"/>
                  <a:lumOff val="60000"/>
                </a:schemeClr>
              </a:solidFill>
            </p:grpSpPr>
            <p:sp>
              <p:nvSpPr>
                <p:cNvPr id="38" name="Flowchart: Magnetic Disk 37">
                  <a:extLst>
                    <a:ext uri="{FF2B5EF4-FFF2-40B4-BE49-F238E27FC236}">
                      <a16:creationId xmlns:a16="http://schemas.microsoft.com/office/drawing/2014/main" id="{214ADA61-0C22-40D3-ACBE-79BFFD6E2F02}"/>
                    </a:ext>
                  </a:extLst>
                </p:cNvPr>
                <p:cNvSpPr/>
                <p:nvPr/>
              </p:nvSpPr>
              <p:spPr>
                <a:xfrm>
                  <a:off x="7737228" y="418868"/>
                  <a:ext cx="1406771" cy="560390"/>
                </a:xfrm>
                <a:prstGeom prst="flowChartMagneticDisk">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latin typeface="Arial" panose="020B0604020202020204" pitchFamily="34" charset="0"/>
                      <a:cs typeface="Arial" panose="020B0604020202020204" pitchFamily="34" charset="0"/>
                    </a:rPr>
                    <a:t>BioSample</a:t>
                  </a:r>
                  <a:endParaRPr lang="en-US" sz="1400" dirty="0">
                    <a:solidFill>
                      <a:schemeClr val="tx1"/>
                    </a:solidFill>
                    <a:latin typeface="Arial" panose="020B0604020202020204" pitchFamily="34" charset="0"/>
                    <a:cs typeface="Arial" panose="020B0604020202020204" pitchFamily="34" charset="0"/>
                  </a:endParaRPr>
                </a:p>
              </p:txBody>
            </p:sp>
            <p:sp>
              <p:nvSpPr>
                <p:cNvPr id="39" name="Flowchart: Magnetic Disk 38">
                  <a:extLst>
                    <a:ext uri="{FF2B5EF4-FFF2-40B4-BE49-F238E27FC236}">
                      <a16:creationId xmlns:a16="http://schemas.microsoft.com/office/drawing/2014/main" id="{E4229EE1-BF76-4833-9443-1ACB13029D0C}"/>
                    </a:ext>
                  </a:extLst>
                </p:cNvPr>
                <p:cNvSpPr/>
                <p:nvPr/>
              </p:nvSpPr>
              <p:spPr>
                <a:xfrm>
                  <a:off x="7739686" y="1165560"/>
                  <a:ext cx="1406771" cy="560390"/>
                </a:xfrm>
                <a:prstGeom prst="flowChartMagneticDisk">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SRA</a:t>
                  </a:r>
                </a:p>
              </p:txBody>
            </p:sp>
            <p:sp>
              <p:nvSpPr>
                <p:cNvPr id="40" name="Flowchart: Magnetic Disk 39">
                  <a:extLst>
                    <a:ext uri="{FF2B5EF4-FFF2-40B4-BE49-F238E27FC236}">
                      <a16:creationId xmlns:a16="http://schemas.microsoft.com/office/drawing/2014/main" id="{E4E1DE9D-73E3-46E7-826B-E13A3EFE8253}"/>
                    </a:ext>
                  </a:extLst>
                </p:cNvPr>
                <p:cNvSpPr/>
                <p:nvPr/>
              </p:nvSpPr>
              <p:spPr>
                <a:xfrm>
                  <a:off x="7737227" y="1912253"/>
                  <a:ext cx="1406771" cy="560390"/>
                </a:xfrm>
                <a:prstGeom prst="flowChartMagneticDisk">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GenBank</a:t>
                  </a:r>
                </a:p>
              </p:txBody>
            </p:sp>
            <p:sp>
              <p:nvSpPr>
                <p:cNvPr id="41" name="Flowchart: Magnetic Disk 40">
                  <a:extLst>
                    <a:ext uri="{FF2B5EF4-FFF2-40B4-BE49-F238E27FC236}">
                      <a16:creationId xmlns:a16="http://schemas.microsoft.com/office/drawing/2014/main" id="{5FC17EDE-0B89-4EB6-BF5E-8D7BAD3A321A}"/>
                    </a:ext>
                  </a:extLst>
                </p:cNvPr>
                <p:cNvSpPr/>
                <p:nvPr/>
              </p:nvSpPr>
              <p:spPr>
                <a:xfrm>
                  <a:off x="7737228" y="-327824"/>
                  <a:ext cx="1406771" cy="560390"/>
                </a:xfrm>
                <a:prstGeom prst="flowChartMagneticDisk">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BioProject</a:t>
                  </a:r>
                </a:p>
              </p:txBody>
            </p:sp>
          </p:grpSp>
          <p:sp>
            <p:nvSpPr>
              <p:cNvPr id="15" name="Rectangle 14">
                <a:extLst>
                  <a:ext uri="{FF2B5EF4-FFF2-40B4-BE49-F238E27FC236}">
                    <a16:creationId xmlns:a16="http://schemas.microsoft.com/office/drawing/2014/main" id="{0FF5D42F-8A38-498D-8386-B53D3BB69240}"/>
                  </a:ext>
                </a:extLst>
              </p:cNvPr>
              <p:cNvSpPr/>
              <p:nvPr/>
            </p:nvSpPr>
            <p:spPr>
              <a:xfrm>
                <a:off x="8869104" y="363948"/>
                <a:ext cx="3181256" cy="534628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BB506D0-C3C6-4BD6-A811-5CBB090FEAFC}"/>
                  </a:ext>
                </a:extLst>
              </p:cNvPr>
              <p:cNvSpPr txBox="1"/>
              <p:nvPr/>
            </p:nvSpPr>
            <p:spPr>
              <a:xfrm>
                <a:off x="9089716" y="531829"/>
                <a:ext cx="2919880" cy="453297"/>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NCBI Pathogen Pipeline</a:t>
                </a:r>
              </a:p>
            </p:txBody>
          </p:sp>
          <p:grpSp>
            <p:nvGrpSpPr>
              <p:cNvPr id="17" name="Group 16">
                <a:extLst>
                  <a:ext uri="{FF2B5EF4-FFF2-40B4-BE49-F238E27FC236}">
                    <a16:creationId xmlns:a16="http://schemas.microsoft.com/office/drawing/2014/main" id="{0CFF5CDA-88F4-4871-ADE1-04843908CCE6}"/>
                  </a:ext>
                </a:extLst>
              </p:cNvPr>
              <p:cNvGrpSpPr/>
              <p:nvPr/>
            </p:nvGrpSpPr>
            <p:grpSpPr>
              <a:xfrm>
                <a:off x="5410199" y="5810059"/>
                <a:ext cx="5191630" cy="494155"/>
                <a:chOff x="2219468" y="5862520"/>
                <a:chExt cx="8343833" cy="797702"/>
              </a:xfrm>
            </p:grpSpPr>
            <p:cxnSp>
              <p:nvCxnSpPr>
                <p:cNvPr id="36" name="Straight Connector 35">
                  <a:extLst>
                    <a:ext uri="{FF2B5EF4-FFF2-40B4-BE49-F238E27FC236}">
                      <a16:creationId xmlns:a16="http://schemas.microsoft.com/office/drawing/2014/main" id="{4DF63039-61A2-4E72-BCFF-923C35DFAED4}"/>
                    </a:ext>
                  </a:extLst>
                </p:cNvPr>
                <p:cNvCxnSpPr/>
                <p:nvPr/>
              </p:nvCxnSpPr>
              <p:spPr>
                <a:xfrm>
                  <a:off x="10551466" y="5862520"/>
                  <a:ext cx="11835" cy="797702"/>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F1618E75-EC6A-4956-A651-9919730A4DAE}"/>
                    </a:ext>
                  </a:extLst>
                </p:cNvPr>
                <p:cNvCxnSpPr/>
                <p:nvPr/>
              </p:nvCxnSpPr>
              <p:spPr>
                <a:xfrm flipH="1">
                  <a:off x="2219468" y="6610350"/>
                  <a:ext cx="8315182"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Flowchart: Multidocument 17">
                <a:extLst>
                  <a:ext uri="{FF2B5EF4-FFF2-40B4-BE49-F238E27FC236}">
                    <a16:creationId xmlns:a16="http://schemas.microsoft.com/office/drawing/2014/main" id="{5BCC2FD2-43AA-42B0-B0ED-38AF3D34B305}"/>
                  </a:ext>
                </a:extLst>
              </p:cNvPr>
              <p:cNvSpPr/>
              <p:nvPr/>
            </p:nvSpPr>
            <p:spPr>
              <a:xfrm>
                <a:off x="3877228" y="5939023"/>
                <a:ext cx="1527740" cy="758952"/>
              </a:xfrm>
              <a:prstGeom prst="flowChartMultidocument">
                <a:avLst/>
              </a:prstGeom>
              <a:gradFill flip="none" rotWithShape="1">
                <a:gsLst>
                  <a:gs pos="39000">
                    <a:schemeClr val="tx2">
                      <a:lumMod val="20000"/>
                      <a:lumOff val="80000"/>
                    </a:schemeClr>
                  </a:gs>
                  <a:gs pos="62000">
                    <a:schemeClr val="tx2">
                      <a:lumMod val="20000"/>
                      <a:lumOff val="80000"/>
                    </a:schemeClr>
                  </a:gs>
                  <a:gs pos="8000">
                    <a:schemeClr val="tx2">
                      <a:lumMod val="60000"/>
                      <a:lumOff val="4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Reports</a:t>
                </a:r>
              </a:p>
            </p:txBody>
          </p:sp>
          <p:pic>
            <p:nvPicPr>
              <p:cNvPr id="19" name="Picture 18">
                <a:extLst>
                  <a:ext uri="{FF2B5EF4-FFF2-40B4-BE49-F238E27FC236}">
                    <a16:creationId xmlns:a16="http://schemas.microsoft.com/office/drawing/2014/main" id="{1A60ACDD-5B9F-453C-AADC-5B9295702D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156" y="192565"/>
                <a:ext cx="699972" cy="860265"/>
              </a:xfrm>
              <a:prstGeom prst="rect">
                <a:avLst/>
              </a:prstGeom>
            </p:spPr>
          </p:pic>
          <p:grpSp>
            <p:nvGrpSpPr>
              <p:cNvPr id="20" name="Group 19">
                <a:extLst>
                  <a:ext uri="{FF2B5EF4-FFF2-40B4-BE49-F238E27FC236}">
                    <a16:creationId xmlns:a16="http://schemas.microsoft.com/office/drawing/2014/main" id="{5BDDE569-6F28-4201-8435-C95027C2CFD1}"/>
                  </a:ext>
                </a:extLst>
              </p:cNvPr>
              <p:cNvGrpSpPr/>
              <p:nvPr/>
            </p:nvGrpSpPr>
            <p:grpSpPr>
              <a:xfrm>
                <a:off x="2209824" y="4310461"/>
                <a:ext cx="4013214" cy="812981"/>
                <a:chOff x="2209824" y="4246350"/>
                <a:chExt cx="4013214" cy="812981"/>
              </a:xfrm>
            </p:grpSpPr>
            <p:sp>
              <p:nvSpPr>
                <p:cNvPr id="34" name="Rounded Rectangle 54">
                  <a:extLst>
                    <a:ext uri="{FF2B5EF4-FFF2-40B4-BE49-F238E27FC236}">
                      <a16:creationId xmlns:a16="http://schemas.microsoft.com/office/drawing/2014/main" id="{C149D953-BB70-4FFA-B1B3-BB17D5969490}"/>
                    </a:ext>
                  </a:extLst>
                </p:cNvPr>
                <p:cNvSpPr/>
                <p:nvPr/>
              </p:nvSpPr>
              <p:spPr>
                <a:xfrm>
                  <a:off x="2209824" y="4246350"/>
                  <a:ext cx="1227811" cy="812981"/>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latin typeface="Arial" panose="020B0604020202020204" pitchFamily="34" charset="0"/>
                      <a:cs typeface="Arial" panose="020B0604020202020204" pitchFamily="34" charset="0"/>
                    </a:rPr>
                    <a:t>Basic </a:t>
                  </a:r>
                  <a:r>
                    <a:rPr lang="en-US" sz="1200" dirty="0">
                      <a:latin typeface="Arial" panose="020B0604020202020204" pitchFamily="34" charset="0"/>
                      <a:cs typeface="Arial" panose="020B0604020202020204" pitchFamily="34" charset="0"/>
                    </a:rPr>
                    <a:t>researchers</a:t>
                  </a:r>
                </a:p>
              </p:txBody>
            </p:sp>
            <p:cxnSp>
              <p:nvCxnSpPr>
                <p:cNvPr id="35" name="Straight Arrow Connector 34">
                  <a:extLst>
                    <a:ext uri="{FF2B5EF4-FFF2-40B4-BE49-F238E27FC236}">
                      <a16:creationId xmlns:a16="http://schemas.microsoft.com/office/drawing/2014/main" id="{64C5CDD9-438B-4330-82B0-895226F34E76}"/>
                    </a:ext>
                  </a:extLst>
                </p:cNvPr>
                <p:cNvCxnSpPr/>
                <p:nvPr/>
              </p:nvCxnSpPr>
              <p:spPr>
                <a:xfrm>
                  <a:off x="3437635" y="4653445"/>
                  <a:ext cx="2785403" cy="0"/>
                </a:xfrm>
                <a:prstGeom prst="straightConnector1">
                  <a:avLst/>
                </a:prstGeom>
                <a:gradFill flip="none" rotWithShape="1">
                  <a:gsLst>
                    <a:gs pos="0">
                      <a:schemeClr val="tx2">
                        <a:lumMod val="60000"/>
                        <a:lumOff val="40000"/>
                      </a:schemeClr>
                    </a:gs>
                    <a:gs pos="50000">
                      <a:schemeClr val="tx2">
                        <a:lumMod val="40000"/>
                        <a:lumOff val="60000"/>
                      </a:schemeClr>
                    </a:gs>
                    <a:gs pos="83000">
                      <a:schemeClr val="accent1">
                        <a:lumMod val="45000"/>
                        <a:lumOff val="55000"/>
                      </a:schemeClr>
                    </a:gs>
                    <a:gs pos="100000">
                      <a:schemeClr val="accent1">
                        <a:lumMod val="30000"/>
                        <a:lumOff val="70000"/>
                      </a:schemeClr>
                    </a:gs>
                  </a:gsLst>
                  <a:lin ang="0" scaled="1"/>
                  <a:tileRect/>
                </a:gradFill>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62C940A8-4D77-4BEC-8BF7-F8D96C758C03}"/>
                  </a:ext>
                </a:extLst>
              </p:cNvPr>
              <p:cNvGrpSpPr/>
              <p:nvPr/>
            </p:nvGrpSpPr>
            <p:grpSpPr>
              <a:xfrm>
                <a:off x="2182627" y="3386109"/>
                <a:ext cx="4010150" cy="812981"/>
                <a:chOff x="2182627" y="3398093"/>
                <a:chExt cx="4010150" cy="812981"/>
              </a:xfrm>
            </p:grpSpPr>
            <p:sp>
              <p:nvSpPr>
                <p:cNvPr id="32" name="Rounded Rectangle 76">
                  <a:extLst>
                    <a:ext uri="{FF2B5EF4-FFF2-40B4-BE49-F238E27FC236}">
                      <a16:creationId xmlns:a16="http://schemas.microsoft.com/office/drawing/2014/main" id="{19EBCC98-43B1-4965-8572-7CA52E20CE15}"/>
                    </a:ext>
                  </a:extLst>
                </p:cNvPr>
                <p:cNvSpPr/>
                <p:nvPr/>
              </p:nvSpPr>
              <p:spPr>
                <a:xfrm>
                  <a:off x="2182627" y="3398093"/>
                  <a:ext cx="1207888" cy="812981"/>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latin typeface="Arial" panose="020B0604020202020204" pitchFamily="34" charset="0"/>
                      <a:cs typeface="Arial" panose="020B0604020202020204" pitchFamily="34" charset="0"/>
                    </a:rPr>
                    <a:t>International agencies/</a:t>
                  </a:r>
                </a:p>
                <a:p>
                  <a:pPr algn="ctr"/>
                  <a:r>
                    <a:rPr lang="en-US" sz="1000" dirty="0">
                      <a:latin typeface="Arial" panose="020B0604020202020204" pitchFamily="34" charset="0"/>
                      <a:cs typeface="Arial" panose="020B0604020202020204" pitchFamily="34" charset="0"/>
                    </a:rPr>
                    <a:t>collaborators</a:t>
                  </a:r>
                </a:p>
              </p:txBody>
            </p:sp>
            <p:cxnSp>
              <p:nvCxnSpPr>
                <p:cNvPr id="33" name="Straight Arrow Connector 32">
                  <a:extLst>
                    <a:ext uri="{FF2B5EF4-FFF2-40B4-BE49-F238E27FC236}">
                      <a16:creationId xmlns:a16="http://schemas.microsoft.com/office/drawing/2014/main" id="{C19D0FDB-3C7C-4FFE-9189-4A6E66A2CB55}"/>
                    </a:ext>
                  </a:extLst>
                </p:cNvPr>
                <p:cNvCxnSpPr/>
                <p:nvPr/>
              </p:nvCxnSpPr>
              <p:spPr>
                <a:xfrm>
                  <a:off x="3407374" y="3774058"/>
                  <a:ext cx="2785403" cy="0"/>
                </a:xfrm>
                <a:prstGeom prst="straightConnector1">
                  <a:avLst/>
                </a:prstGeom>
                <a:gradFill flip="none" rotWithShape="1">
                  <a:gsLst>
                    <a:gs pos="0">
                      <a:schemeClr val="tx2">
                        <a:lumMod val="60000"/>
                        <a:lumOff val="40000"/>
                      </a:schemeClr>
                    </a:gs>
                    <a:gs pos="50000">
                      <a:schemeClr val="tx2">
                        <a:lumMod val="40000"/>
                        <a:lumOff val="60000"/>
                      </a:schemeClr>
                    </a:gs>
                    <a:gs pos="83000">
                      <a:schemeClr val="accent1">
                        <a:lumMod val="45000"/>
                        <a:lumOff val="55000"/>
                      </a:schemeClr>
                    </a:gs>
                    <a:gs pos="100000">
                      <a:schemeClr val="accent1">
                        <a:lumMod val="30000"/>
                        <a:lumOff val="70000"/>
                      </a:schemeClr>
                    </a:gs>
                  </a:gsLst>
                  <a:lin ang="0" scaled="1"/>
                  <a:tileRect/>
                </a:gradFill>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2" name="Straight Arrow Connector 21">
                <a:extLst>
                  <a:ext uri="{FF2B5EF4-FFF2-40B4-BE49-F238E27FC236}">
                    <a16:creationId xmlns:a16="http://schemas.microsoft.com/office/drawing/2014/main" id="{6D4834AC-E909-41F2-B3C6-EDC468BA67F4}"/>
                  </a:ext>
                </a:extLst>
              </p:cNvPr>
              <p:cNvCxnSpPr>
                <a:stCxn id="18" idx="1"/>
              </p:cNvCxnSpPr>
              <p:nvPr/>
            </p:nvCxnSpPr>
            <p:spPr>
              <a:xfrm flipH="1">
                <a:off x="1083160" y="6318499"/>
                <a:ext cx="2794068"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EFC095B2-3D6D-43DA-B2D0-C43B1C3ACB0F}"/>
                  </a:ext>
                </a:extLst>
              </p:cNvPr>
              <p:cNvGrpSpPr/>
              <p:nvPr/>
            </p:nvGrpSpPr>
            <p:grpSpPr>
              <a:xfrm>
                <a:off x="3450615" y="1006074"/>
                <a:ext cx="821209" cy="4932950"/>
                <a:chOff x="3450615" y="1006074"/>
                <a:chExt cx="821209" cy="4932950"/>
              </a:xfrm>
            </p:grpSpPr>
            <p:cxnSp>
              <p:nvCxnSpPr>
                <p:cNvPr id="25" name="Straight Connector 24">
                  <a:extLst>
                    <a:ext uri="{FF2B5EF4-FFF2-40B4-BE49-F238E27FC236}">
                      <a16:creationId xmlns:a16="http://schemas.microsoft.com/office/drawing/2014/main" id="{9AD8538B-333D-4208-993E-B213453588F6}"/>
                    </a:ext>
                  </a:extLst>
                </p:cNvPr>
                <p:cNvCxnSpPr/>
                <p:nvPr/>
              </p:nvCxnSpPr>
              <p:spPr>
                <a:xfrm flipH="1" flipV="1">
                  <a:off x="4252821" y="1006074"/>
                  <a:ext cx="19003" cy="493295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2DB1429-432E-4707-9B92-9DF40FF2E990}"/>
                    </a:ext>
                  </a:extLst>
                </p:cNvPr>
                <p:cNvCxnSpPr/>
                <p:nvPr/>
              </p:nvCxnSpPr>
              <p:spPr>
                <a:xfrm flipH="1">
                  <a:off x="3481019" y="1039626"/>
                  <a:ext cx="790805"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ED75C60-562D-4BA3-9AE3-57D396AF2F5B}"/>
                    </a:ext>
                  </a:extLst>
                </p:cNvPr>
                <p:cNvCxnSpPr/>
                <p:nvPr/>
              </p:nvCxnSpPr>
              <p:spPr>
                <a:xfrm flipH="1">
                  <a:off x="3450615" y="1858386"/>
                  <a:ext cx="790805"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52503CF-8E4D-44E3-BCEB-888FD1BB5D91}"/>
                    </a:ext>
                  </a:extLst>
                </p:cNvPr>
                <p:cNvCxnSpPr/>
                <p:nvPr/>
              </p:nvCxnSpPr>
              <p:spPr>
                <a:xfrm flipH="1">
                  <a:off x="3481018" y="2717448"/>
                  <a:ext cx="790805"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3D81258-D7FC-45BA-978D-45D76F914321}"/>
                    </a:ext>
                  </a:extLst>
                </p:cNvPr>
                <p:cNvCxnSpPr/>
                <p:nvPr/>
              </p:nvCxnSpPr>
              <p:spPr>
                <a:xfrm flipH="1">
                  <a:off x="3462016" y="3646987"/>
                  <a:ext cx="790805"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EFB9341-9DBB-46A5-AC03-BA2E929ECA2D}"/>
                    </a:ext>
                  </a:extLst>
                </p:cNvPr>
                <p:cNvCxnSpPr/>
                <p:nvPr/>
              </p:nvCxnSpPr>
              <p:spPr>
                <a:xfrm flipH="1">
                  <a:off x="3471517" y="4578320"/>
                  <a:ext cx="790805"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24CAB2C-6463-48B8-BAD4-3A2687AE231A}"/>
                    </a:ext>
                  </a:extLst>
                </p:cNvPr>
                <p:cNvCxnSpPr/>
                <p:nvPr/>
              </p:nvCxnSpPr>
              <p:spPr>
                <a:xfrm flipH="1">
                  <a:off x="3481018" y="5397192"/>
                  <a:ext cx="790805"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pic>
            <p:nvPicPr>
              <p:cNvPr id="24" name="Picture 23">
                <a:extLst>
                  <a:ext uri="{FF2B5EF4-FFF2-40B4-BE49-F238E27FC236}">
                    <a16:creationId xmlns:a16="http://schemas.microsoft.com/office/drawing/2014/main" id="{C861B527-6886-4E3A-B18B-BAC9DAAFBD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23" y="5810059"/>
                <a:ext cx="1015971" cy="1015972"/>
              </a:xfrm>
              <a:prstGeom prst="rect">
                <a:avLst/>
              </a:prstGeom>
            </p:spPr>
          </p:pic>
        </p:grpSp>
      </p:grpSp>
      <p:pic>
        <p:nvPicPr>
          <p:cNvPr id="53" name="Picture 52">
            <a:extLst>
              <a:ext uri="{FF2B5EF4-FFF2-40B4-BE49-F238E27FC236}">
                <a16:creationId xmlns:a16="http://schemas.microsoft.com/office/drawing/2014/main" id="{694A7C3D-5FBB-48A3-9E4C-E3A206FAA0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9336" y="2927972"/>
            <a:ext cx="779442" cy="485838"/>
          </a:xfrm>
          <a:prstGeom prst="rect">
            <a:avLst/>
          </a:prstGeom>
          <a:gradFill flip="none" rotWithShape="1">
            <a:gsLst>
              <a:gs pos="39000">
                <a:schemeClr val="tx2">
                  <a:lumMod val="20000"/>
                  <a:lumOff val="80000"/>
                </a:schemeClr>
              </a:gs>
              <a:gs pos="62000">
                <a:schemeClr val="tx2">
                  <a:lumMod val="20000"/>
                  <a:lumOff val="80000"/>
                </a:schemeClr>
              </a:gs>
              <a:gs pos="8000">
                <a:schemeClr val="tx2">
                  <a:lumMod val="60000"/>
                  <a:lumOff val="40000"/>
                </a:schemeClr>
              </a:gs>
            </a:gsLst>
            <a:lin ang="0" scaled="1"/>
            <a:tileRect/>
          </a:gradFill>
        </p:spPr>
      </p:pic>
      <p:sp>
        <p:nvSpPr>
          <p:cNvPr id="54" name="Arrow: Down 53">
            <a:extLst>
              <a:ext uri="{FF2B5EF4-FFF2-40B4-BE49-F238E27FC236}">
                <a16:creationId xmlns:a16="http://schemas.microsoft.com/office/drawing/2014/main" id="{204A19B4-4299-4FEC-B9F5-75DCA5444B28}"/>
              </a:ext>
            </a:extLst>
          </p:cNvPr>
          <p:cNvSpPr/>
          <p:nvPr/>
        </p:nvSpPr>
        <p:spPr>
          <a:xfrm>
            <a:off x="9133838" y="2155972"/>
            <a:ext cx="845820" cy="25098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1706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FD30C4E-1269-4185-B739-EAFCDAFB1498}"/>
              </a:ext>
            </a:extLst>
          </p:cNvPr>
          <p:cNvSpPr txBox="1">
            <a:spLocks/>
          </p:cNvSpPr>
          <p:nvPr/>
        </p:nvSpPr>
        <p:spPr>
          <a:xfrm>
            <a:off x="1369979" y="6950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r>
              <a:rPr lang="en-US">
                <a:latin typeface="Abadi" panose="020B0604020104020204" pitchFamily="34" charset="0"/>
              </a:rPr>
              <a:t>Pathogen Detection Analysis goals</a:t>
            </a:r>
            <a:endParaRPr lang="en-US" dirty="0">
              <a:latin typeface="Abadi" panose="020B0604020104020204" pitchFamily="34" charset="0"/>
            </a:endParaRPr>
          </a:p>
        </p:txBody>
      </p:sp>
      <p:sp>
        <p:nvSpPr>
          <p:cNvPr id="5" name="Content Placeholder 2">
            <a:extLst>
              <a:ext uri="{FF2B5EF4-FFF2-40B4-BE49-F238E27FC236}">
                <a16:creationId xmlns:a16="http://schemas.microsoft.com/office/drawing/2014/main" id="{D6A397D9-4976-42BD-86C7-EA901A40614A}"/>
              </a:ext>
            </a:extLst>
          </p:cNvPr>
          <p:cNvSpPr txBox="1">
            <a:spLocks/>
          </p:cNvSpPr>
          <p:nvPr/>
        </p:nvSpPr>
        <p:spPr>
          <a:xfrm>
            <a:off x="1264596" y="1830593"/>
            <a:ext cx="10089204" cy="3571864"/>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charset="0"/>
                <a:ea typeface="Helvetica" charset="0"/>
                <a:cs typeface="Helvetica"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charset="0"/>
                <a:ea typeface="Helvetica" charset="0"/>
                <a:cs typeface="Helvetica"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charset="0"/>
                <a:ea typeface="Helvetica" charset="0"/>
                <a:cs typeface="Helvetica"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48640" indent="-548640">
              <a:buFont typeface="+mj-lt"/>
              <a:buAutoNum type="arabicPeriod"/>
            </a:pPr>
            <a:r>
              <a:rPr lang="en-US" sz="3600" dirty="0">
                <a:latin typeface="Abadi" panose="020B0604020104020204" pitchFamily="34" charset="0"/>
              </a:rPr>
              <a:t>Are these isolates clonally related?</a:t>
            </a:r>
            <a:br>
              <a:rPr lang="en-US" sz="3600" dirty="0">
                <a:latin typeface="Abadi" panose="020B0604020104020204" pitchFamily="34" charset="0"/>
              </a:rPr>
            </a:br>
            <a:endParaRPr lang="en-US" sz="3600" dirty="0">
              <a:latin typeface="Abadi" panose="020B0604020104020204" pitchFamily="34" charset="0"/>
            </a:endParaRPr>
          </a:p>
          <a:p>
            <a:pPr marL="548640" indent="-548640">
              <a:buFont typeface="+mj-lt"/>
              <a:buAutoNum type="arabicPeriod"/>
            </a:pPr>
            <a:r>
              <a:rPr lang="en-US" sz="3600" dirty="0">
                <a:latin typeface="Abadi" panose="020B0604020104020204" pitchFamily="34" charset="0"/>
                <a:ea typeface="Cambria" panose="02040503050406030204" pitchFamily="18" charset="0"/>
                <a:cs typeface="Arial" panose="020B0604020202020204" pitchFamily="34" charset="0"/>
              </a:rPr>
              <a:t>What is the anti-microbial resistance, stress response, and virulence gene repertoire of this isolate?</a:t>
            </a:r>
          </a:p>
          <a:p>
            <a:pPr marL="548640" indent="-548640">
              <a:buFont typeface="+mj-lt"/>
              <a:buAutoNum type="arabicPeriod"/>
            </a:pPr>
            <a:endParaRPr lang="en-US" sz="3600" dirty="0">
              <a:latin typeface="Abadi" panose="020B0604020104020204" pitchFamily="34"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08483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675C27-C9C9-4F55-9FDB-385E74A53968}"/>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r>
              <a:rPr lang="en-US">
                <a:latin typeface="Abadi" panose="020B0604020104020204" pitchFamily="34" charset="0"/>
              </a:rPr>
              <a:t>Pathogen Detection Pipeline</a:t>
            </a:r>
            <a:endParaRPr lang="en-US" dirty="0">
              <a:latin typeface="Abadi" panose="020B0604020104020204" pitchFamily="34" charset="0"/>
            </a:endParaRPr>
          </a:p>
        </p:txBody>
      </p:sp>
      <p:sp>
        <p:nvSpPr>
          <p:cNvPr id="5" name="Rectangle 4">
            <a:extLst>
              <a:ext uri="{FF2B5EF4-FFF2-40B4-BE49-F238E27FC236}">
                <a16:creationId xmlns:a16="http://schemas.microsoft.com/office/drawing/2014/main" id="{D39637F4-F518-44B5-A326-E2E823B5A131}"/>
              </a:ext>
            </a:extLst>
          </p:cNvPr>
          <p:cNvSpPr/>
          <p:nvPr/>
        </p:nvSpPr>
        <p:spPr>
          <a:xfrm>
            <a:off x="2511263" y="2082677"/>
            <a:ext cx="1185552"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SRA</a:t>
            </a:r>
          </a:p>
        </p:txBody>
      </p:sp>
      <p:cxnSp>
        <p:nvCxnSpPr>
          <p:cNvPr id="6" name="Straight Arrow Connector 5">
            <a:extLst>
              <a:ext uri="{FF2B5EF4-FFF2-40B4-BE49-F238E27FC236}">
                <a16:creationId xmlns:a16="http://schemas.microsoft.com/office/drawing/2014/main" id="{73EDBC6F-6948-4AE3-8EE2-B67E88FFC593}"/>
              </a:ext>
            </a:extLst>
          </p:cNvPr>
          <p:cNvCxnSpPr/>
          <p:nvPr/>
        </p:nvCxnSpPr>
        <p:spPr>
          <a:xfrm>
            <a:off x="1696780"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05C841C-12EC-4D9A-AC73-54F3D09273CC}"/>
              </a:ext>
            </a:extLst>
          </p:cNvPr>
          <p:cNvCxnSpPr/>
          <p:nvPr/>
        </p:nvCxnSpPr>
        <p:spPr>
          <a:xfrm>
            <a:off x="3901785"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69BC18B-B3BD-4BCB-B725-E2942DA0F359}"/>
              </a:ext>
            </a:extLst>
          </p:cNvPr>
          <p:cNvSpPr/>
          <p:nvPr/>
        </p:nvSpPr>
        <p:spPr>
          <a:xfrm>
            <a:off x="4777469" y="2082677"/>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Assembly</a:t>
            </a:r>
          </a:p>
        </p:txBody>
      </p:sp>
      <p:cxnSp>
        <p:nvCxnSpPr>
          <p:cNvPr id="9" name="Straight Arrow Connector 8">
            <a:extLst>
              <a:ext uri="{FF2B5EF4-FFF2-40B4-BE49-F238E27FC236}">
                <a16:creationId xmlns:a16="http://schemas.microsoft.com/office/drawing/2014/main" id="{9A515B44-57F3-437A-B81B-AA73AC1E87B1}"/>
              </a:ext>
            </a:extLst>
          </p:cNvPr>
          <p:cNvCxnSpPr>
            <a:cxnSpLocks/>
          </p:cNvCxnSpPr>
          <p:nvPr/>
        </p:nvCxnSpPr>
        <p:spPr>
          <a:xfrm>
            <a:off x="5716424" y="2947370"/>
            <a:ext cx="0"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800FA0-6343-43D8-B818-785985FB0E0B}"/>
              </a:ext>
            </a:extLst>
          </p:cNvPr>
          <p:cNvSpPr/>
          <p:nvPr/>
        </p:nvSpPr>
        <p:spPr>
          <a:xfrm>
            <a:off x="7695791" y="2082677"/>
            <a:ext cx="2001448"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Annotation</a:t>
            </a:r>
          </a:p>
        </p:txBody>
      </p:sp>
      <p:cxnSp>
        <p:nvCxnSpPr>
          <p:cNvPr id="11" name="Straight Arrow Connector 10">
            <a:extLst>
              <a:ext uri="{FF2B5EF4-FFF2-40B4-BE49-F238E27FC236}">
                <a16:creationId xmlns:a16="http://schemas.microsoft.com/office/drawing/2014/main" id="{8B270284-0E17-4802-8BEC-41BC912ADC65}"/>
              </a:ext>
            </a:extLst>
          </p:cNvPr>
          <p:cNvCxnSpPr/>
          <p:nvPr/>
        </p:nvCxnSpPr>
        <p:spPr>
          <a:xfrm>
            <a:off x="6816568"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55A04A6-58E9-437D-85D1-ED8EC3B7A7C7}"/>
              </a:ext>
            </a:extLst>
          </p:cNvPr>
          <p:cNvSpPr/>
          <p:nvPr/>
        </p:nvSpPr>
        <p:spPr>
          <a:xfrm>
            <a:off x="4777466" y="3758168"/>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Clustering</a:t>
            </a:r>
          </a:p>
        </p:txBody>
      </p:sp>
      <p:cxnSp>
        <p:nvCxnSpPr>
          <p:cNvPr id="13" name="Straight Arrow Connector 12">
            <a:extLst>
              <a:ext uri="{FF2B5EF4-FFF2-40B4-BE49-F238E27FC236}">
                <a16:creationId xmlns:a16="http://schemas.microsoft.com/office/drawing/2014/main" id="{6CA9A3BA-9A6D-446B-BE21-BC9CCD8EEAE2}"/>
              </a:ext>
            </a:extLst>
          </p:cNvPr>
          <p:cNvCxnSpPr>
            <a:cxnSpLocks/>
          </p:cNvCxnSpPr>
          <p:nvPr/>
        </p:nvCxnSpPr>
        <p:spPr>
          <a:xfrm>
            <a:off x="5716424" y="4696490"/>
            <a:ext cx="0" cy="601066"/>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1ADE1E7-5E64-42D2-BB82-2FDBDF06BA51}"/>
              </a:ext>
            </a:extLst>
          </p:cNvPr>
          <p:cNvSpPr/>
          <p:nvPr/>
        </p:nvSpPr>
        <p:spPr>
          <a:xfrm>
            <a:off x="4777466" y="5433659"/>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Trees</a:t>
            </a:r>
          </a:p>
        </p:txBody>
      </p:sp>
      <p:cxnSp>
        <p:nvCxnSpPr>
          <p:cNvPr id="15" name="Straight Arrow Connector 14">
            <a:extLst>
              <a:ext uri="{FF2B5EF4-FFF2-40B4-BE49-F238E27FC236}">
                <a16:creationId xmlns:a16="http://schemas.microsoft.com/office/drawing/2014/main" id="{56D8A85F-E2D7-4D80-924B-5051DAEDFE89}"/>
              </a:ext>
            </a:extLst>
          </p:cNvPr>
          <p:cNvCxnSpPr>
            <a:cxnSpLocks/>
          </p:cNvCxnSpPr>
          <p:nvPr/>
        </p:nvCxnSpPr>
        <p:spPr>
          <a:xfrm>
            <a:off x="8746135" y="2947369"/>
            <a:ext cx="0"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C7AAF6E-1F03-4B25-ABC0-0D080DE16822}"/>
              </a:ext>
            </a:extLst>
          </p:cNvPr>
          <p:cNvSpPr/>
          <p:nvPr/>
        </p:nvSpPr>
        <p:spPr>
          <a:xfrm>
            <a:off x="7444224" y="3758168"/>
            <a:ext cx="2603822"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AMRFinderPlus</a:t>
            </a:r>
          </a:p>
        </p:txBody>
      </p:sp>
      <p:cxnSp>
        <p:nvCxnSpPr>
          <p:cNvPr id="17" name="Straight Arrow Connector 16">
            <a:extLst>
              <a:ext uri="{FF2B5EF4-FFF2-40B4-BE49-F238E27FC236}">
                <a16:creationId xmlns:a16="http://schemas.microsoft.com/office/drawing/2014/main" id="{0BBF9EE7-A14B-4401-90AA-066296DF973D}"/>
              </a:ext>
            </a:extLst>
          </p:cNvPr>
          <p:cNvCxnSpPr/>
          <p:nvPr/>
        </p:nvCxnSpPr>
        <p:spPr>
          <a:xfrm>
            <a:off x="6894454" y="2971496"/>
            <a:ext cx="673652"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AED885F-EF34-466B-80F1-01F0805A7E96}"/>
              </a:ext>
            </a:extLst>
          </p:cNvPr>
          <p:cNvSpPr/>
          <p:nvPr/>
        </p:nvSpPr>
        <p:spPr>
          <a:xfrm>
            <a:off x="2147944" y="3758168"/>
            <a:ext cx="154887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badi" panose="020B0604020104020204" pitchFamily="34" charset="0"/>
              </a:rPr>
              <a:t>GenBank</a:t>
            </a:r>
            <a:endParaRPr lang="en-US" sz="2800" dirty="0">
              <a:latin typeface="Abadi" panose="020B0604020104020204" pitchFamily="34" charset="0"/>
            </a:endParaRPr>
          </a:p>
        </p:txBody>
      </p:sp>
      <p:cxnSp>
        <p:nvCxnSpPr>
          <p:cNvPr id="19" name="Straight Arrow Connector 18">
            <a:extLst>
              <a:ext uri="{FF2B5EF4-FFF2-40B4-BE49-F238E27FC236}">
                <a16:creationId xmlns:a16="http://schemas.microsoft.com/office/drawing/2014/main" id="{A095A4EE-69A5-4AC4-8525-9E467927EF34}"/>
              </a:ext>
            </a:extLst>
          </p:cNvPr>
          <p:cNvCxnSpPr/>
          <p:nvPr/>
        </p:nvCxnSpPr>
        <p:spPr>
          <a:xfrm>
            <a:off x="3901785" y="4136189"/>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44C6258-0421-4ED6-9700-5334ADB3E372}"/>
              </a:ext>
            </a:extLst>
          </p:cNvPr>
          <p:cNvCxnSpPr>
            <a:cxnSpLocks/>
          </p:cNvCxnSpPr>
          <p:nvPr/>
        </p:nvCxnSpPr>
        <p:spPr>
          <a:xfrm>
            <a:off x="1361661" y="1798983"/>
            <a:ext cx="5345365"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0D1BC64-FE5A-4E7A-A5B6-C354174D0058}"/>
              </a:ext>
            </a:extLst>
          </p:cNvPr>
          <p:cNvCxnSpPr>
            <a:cxnSpLocks/>
          </p:cNvCxnSpPr>
          <p:nvPr/>
        </p:nvCxnSpPr>
        <p:spPr>
          <a:xfrm>
            <a:off x="1361661" y="3090153"/>
            <a:ext cx="3308296"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E56AFDF-2ECB-43D6-BE30-3942817A9677}"/>
              </a:ext>
            </a:extLst>
          </p:cNvPr>
          <p:cNvCxnSpPr>
            <a:cxnSpLocks/>
          </p:cNvCxnSpPr>
          <p:nvPr/>
        </p:nvCxnSpPr>
        <p:spPr>
          <a:xfrm flipH="1">
            <a:off x="4643337" y="3090153"/>
            <a:ext cx="26620" cy="3258766"/>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47EA53E-5D26-4E7D-AA6F-FDF43A5F53D5}"/>
              </a:ext>
            </a:extLst>
          </p:cNvPr>
          <p:cNvCxnSpPr>
            <a:cxnSpLocks/>
          </p:cNvCxnSpPr>
          <p:nvPr/>
        </p:nvCxnSpPr>
        <p:spPr>
          <a:xfrm>
            <a:off x="6707026" y="1798983"/>
            <a:ext cx="0" cy="4549936"/>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D88CB1A-01F6-47A8-AADA-29E08C51475E}"/>
              </a:ext>
            </a:extLst>
          </p:cNvPr>
          <p:cNvCxnSpPr>
            <a:cxnSpLocks/>
          </p:cNvCxnSpPr>
          <p:nvPr/>
        </p:nvCxnSpPr>
        <p:spPr>
          <a:xfrm>
            <a:off x="4643337" y="6400799"/>
            <a:ext cx="2063689"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8279834-FF3A-4930-8310-A23E0A08133D}"/>
              </a:ext>
            </a:extLst>
          </p:cNvPr>
          <p:cNvCxnSpPr>
            <a:cxnSpLocks/>
          </p:cNvCxnSpPr>
          <p:nvPr/>
        </p:nvCxnSpPr>
        <p:spPr>
          <a:xfrm>
            <a:off x="1361661" y="1798983"/>
            <a:ext cx="0" cy="129117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sp>
        <p:nvSpPr>
          <p:cNvPr id="37" name="Arrow: Right 36">
            <a:extLst>
              <a:ext uri="{FF2B5EF4-FFF2-40B4-BE49-F238E27FC236}">
                <a16:creationId xmlns:a16="http://schemas.microsoft.com/office/drawing/2014/main" id="{67829FAF-B64D-40E7-A04B-6F7EE6C68636}"/>
              </a:ext>
            </a:extLst>
          </p:cNvPr>
          <p:cNvSpPr/>
          <p:nvPr/>
        </p:nvSpPr>
        <p:spPr>
          <a:xfrm rot="10800000">
            <a:off x="6816568" y="5723107"/>
            <a:ext cx="573382" cy="4085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badi" panose="020B0604020104020204" pitchFamily="34" charset="0"/>
            </a:endParaRPr>
          </a:p>
        </p:txBody>
      </p:sp>
      <p:sp>
        <p:nvSpPr>
          <p:cNvPr id="39" name="TextBox 38">
            <a:extLst>
              <a:ext uri="{FF2B5EF4-FFF2-40B4-BE49-F238E27FC236}">
                <a16:creationId xmlns:a16="http://schemas.microsoft.com/office/drawing/2014/main" id="{7D4C0ED3-16C0-4D31-A884-33861FC0C96E}"/>
              </a:ext>
            </a:extLst>
          </p:cNvPr>
          <p:cNvSpPr txBox="1"/>
          <p:nvPr/>
        </p:nvSpPr>
        <p:spPr>
          <a:xfrm>
            <a:off x="7588761" y="5723107"/>
            <a:ext cx="1747594" cy="369332"/>
          </a:xfrm>
          <a:prstGeom prst="rect">
            <a:avLst/>
          </a:prstGeom>
          <a:noFill/>
        </p:spPr>
        <p:txBody>
          <a:bodyPr wrap="none" rtlCol="0">
            <a:spAutoFit/>
          </a:bodyPr>
          <a:lstStyle/>
          <a:p>
            <a:r>
              <a:rPr lang="en-US">
                <a:latin typeface="Abadi" panose="020B0604020104020204" pitchFamily="34" charset="0"/>
              </a:rPr>
              <a:t>Goal &lt;24 hours</a:t>
            </a:r>
          </a:p>
        </p:txBody>
      </p:sp>
    </p:spTree>
    <p:extLst>
      <p:ext uri="{BB962C8B-B14F-4D97-AF65-F5344CB8AC3E}">
        <p14:creationId xmlns:p14="http://schemas.microsoft.com/office/powerpoint/2010/main" val="4132608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675C27-C9C9-4F55-9FDB-385E74A53968}"/>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r>
              <a:rPr lang="en-US">
                <a:latin typeface="Abadi" panose="020B0604020104020204" pitchFamily="34" charset="0"/>
              </a:rPr>
              <a:t>Pathogen Detection Pipeline</a:t>
            </a:r>
            <a:endParaRPr lang="en-US" dirty="0">
              <a:latin typeface="Abadi" panose="020B0604020104020204" pitchFamily="34" charset="0"/>
            </a:endParaRPr>
          </a:p>
        </p:txBody>
      </p:sp>
      <p:sp>
        <p:nvSpPr>
          <p:cNvPr id="5" name="Rectangle 4">
            <a:extLst>
              <a:ext uri="{FF2B5EF4-FFF2-40B4-BE49-F238E27FC236}">
                <a16:creationId xmlns:a16="http://schemas.microsoft.com/office/drawing/2014/main" id="{D39637F4-F518-44B5-A326-E2E823B5A131}"/>
              </a:ext>
            </a:extLst>
          </p:cNvPr>
          <p:cNvSpPr/>
          <p:nvPr/>
        </p:nvSpPr>
        <p:spPr>
          <a:xfrm>
            <a:off x="2511263" y="2082677"/>
            <a:ext cx="1185552"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SRA</a:t>
            </a:r>
          </a:p>
        </p:txBody>
      </p:sp>
      <p:cxnSp>
        <p:nvCxnSpPr>
          <p:cNvPr id="6" name="Straight Arrow Connector 5">
            <a:extLst>
              <a:ext uri="{FF2B5EF4-FFF2-40B4-BE49-F238E27FC236}">
                <a16:creationId xmlns:a16="http://schemas.microsoft.com/office/drawing/2014/main" id="{73EDBC6F-6948-4AE3-8EE2-B67E88FFC593}"/>
              </a:ext>
            </a:extLst>
          </p:cNvPr>
          <p:cNvCxnSpPr/>
          <p:nvPr/>
        </p:nvCxnSpPr>
        <p:spPr>
          <a:xfrm>
            <a:off x="1696780"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05C841C-12EC-4D9A-AC73-54F3D09273CC}"/>
              </a:ext>
            </a:extLst>
          </p:cNvPr>
          <p:cNvCxnSpPr/>
          <p:nvPr/>
        </p:nvCxnSpPr>
        <p:spPr>
          <a:xfrm>
            <a:off x="3901785"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69BC18B-B3BD-4BCB-B725-E2942DA0F359}"/>
              </a:ext>
            </a:extLst>
          </p:cNvPr>
          <p:cNvSpPr/>
          <p:nvPr/>
        </p:nvSpPr>
        <p:spPr>
          <a:xfrm>
            <a:off x="4777469" y="2082677"/>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Assembly</a:t>
            </a:r>
          </a:p>
        </p:txBody>
      </p:sp>
      <p:cxnSp>
        <p:nvCxnSpPr>
          <p:cNvPr id="9" name="Straight Arrow Connector 8">
            <a:extLst>
              <a:ext uri="{FF2B5EF4-FFF2-40B4-BE49-F238E27FC236}">
                <a16:creationId xmlns:a16="http://schemas.microsoft.com/office/drawing/2014/main" id="{9A515B44-57F3-437A-B81B-AA73AC1E87B1}"/>
              </a:ext>
            </a:extLst>
          </p:cNvPr>
          <p:cNvCxnSpPr>
            <a:cxnSpLocks/>
          </p:cNvCxnSpPr>
          <p:nvPr/>
        </p:nvCxnSpPr>
        <p:spPr>
          <a:xfrm>
            <a:off x="5716424" y="2947370"/>
            <a:ext cx="0"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800FA0-6343-43D8-B818-785985FB0E0B}"/>
              </a:ext>
            </a:extLst>
          </p:cNvPr>
          <p:cNvSpPr/>
          <p:nvPr/>
        </p:nvSpPr>
        <p:spPr>
          <a:xfrm>
            <a:off x="7695791" y="2082677"/>
            <a:ext cx="2001448"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Annotation</a:t>
            </a:r>
          </a:p>
        </p:txBody>
      </p:sp>
      <p:cxnSp>
        <p:nvCxnSpPr>
          <p:cNvPr id="11" name="Straight Arrow Connector 10">
            <a:extLst>
              <a:ext uri="{FF2B5EF4-FFF2-40B4-BE49-F238E27FC236}">
                <a16:creationId xmlns:a16="http://schemas.microsoft.com/office/drawing/2014/main" id="{8B270284-0E17-4802-8BEC-41BC912ADC65}"/>
              </a:ext>
            </a:extLst>
          </p:cNvPr>
          <p:cNvCxnSpPr/>
          <p:nvPr/>
        </p:nvCxnSpPr>
        <p:spPr>
          <a:xfrm>
            <a:off x="6816568"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55A04A6-58E9-437D-85D1-ED8EC3B7A7C7}"/>
              </a:ext>
            </a:extLst>
          </p:cNvPr>
          <p:cNvSpPr/>
          <p:nvPr/>
        </p:nvSpPr>
        <p:spPr>
          <a:xfrm>
            <a:off x="4777466" y="3758168"/>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Clustering</a:t>
            </a:r>
          </a:p>
        </p:txBody>
      </p:sp>
      <p:cxnSp>
        <p:nvCxnSpPr>
          <p:cNvPr id="13" name="Straight Arrow Connector 12">
            <a:extLst>
              <a:ext uri="{FF2B5EF4-FFF2-40B4-BE49-F238E27FC236}">
                <a16:creationId xmlns:a16="http://schemas.microsoft.com/office/drawing/2014/main" id="{6CA9A3BA-9A6D-446B-BE21-BC9CCD8EEAE2}"/>
              </a:ext>
            </a:extLst>
          </p:cNvPr>
          <p:cNvCxnSpPr>
            <a:cxnSpLocks/>
          </p:cNvCxnSpPr>
          <p:nvPr/>
        </p:nvCxnSpPr>
        <p:spPr>
          <a:xfrm>
            <a:off x="5716424" y="4696490"/>
            <a:ext cx="0" cy="601066"/>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1ADE1E7-5E64-42D2-BB82-2FDBDF06BA51}"/>
              </a:ext>
            </a:extLst>
          </p:cNvPr>
          <p:cNvSpPr/>
          <p:nvPr/>
        </p:nvSpPr>
        <p:spPr>
          <a:xfrm>
            <a:off x="4777466" y="5433659"/>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Trees</a:t>
            </a:r>
          </a:p>
        </p:txBody>
      </p:sp>
      <p:cxnSp>
        <p:nvCxnSpPr>
          <p:cNvPr id="15" name="Straight Arrow Connector 14">
            <a:extLst>
              <a:ext uri="{FF2B5EF4-FFF2-40B4-BE49-F238E27FC236}">
                <a16:creationId xmlns:a16="http://schemas.microsoft.com/office/drawing/2014/main" id="{56D8A85F-E2D7-4D80-924B-5051DAEDFE89}"/>
              </a:ext>
            </a:extLst>
          </p:cNvPr>
          <p:cNvCxnSpPr>
            <a:cxnSpLocks/>
          </p:cNvCxnSpPr>
          <p:nvPr/>
        </p:nvCxnSpPr>
        <p:spPr>
          <a:xfrm>
            <a:off x="8746135" y="2947369"/>
            <a:ext cx="0"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C7AAF6E-1F03-4B25-ABC0-0D080DE16822}"/>
              </a:ext>
            </a:extLst>
          </p:cNvPr>
          <p:cNvSpPr/>
          <p:nvPr/>
        </p:nvSpPr>
        <p:spPr>
          <a:xfrm>
            <a:off x="7444224" y="3758168"/>
            <a:ext cx="2603822"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00"/>
                </a:solidFill>
                <a:latin typeface="Abadi" panose="020B0604020104020204" pitchFamily="34" charset="0"/>
              </a:rPr>
              <a:t>AMRFinderPlus</a:t>
            </a:r>
          </a:p>
        </p:txBody>
      </p:sp>
      <p:cxnSp>
        <p:nvCxnSpPr>
          <p:cNvPr id="17" name="Straight Arrow Connector 16">
            <a:extLst>
              <a:ext uri="{FF2B5EF4-FFF2-40B4-BE49-F238E27FC236}">
                <a16:creationId xmlns:a16="http://schemas.microsoft.com/office/drawing/2014/main" id="{0BBF9EE7-A14B-4401-90AA-066296DF973D}"/>
              </a:ext>
            </a:extLst>
          </p:cNvPr>
          <p:cNvCxnSpPr/>
          <p:nvPr/>
        </p:nvCxnSpPr>
        <p:spPr>
          <a:xfrm>
            <a:off x="6894454" y="2971496"/>
            <a:ext cx="673652"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AED885F-EF34-466B-80F1-01F0805A7E96}"/>
              </a:ext>
            </a:extLst>
          </p:cNvPr>
          <p:cNvSpPr/>
          <p:nvPr/>
        </p:nvSpPr>
        <p:spPr>
          <a:xfrm>
            <a:off x="2147944" y="3758168"/>
            <a:ext cx="154887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badi" panose="020B0604020104020204" pitchFamily="34" charset="0"/>
              </a:rPr>
              <a:t>GenBank</a:t>
            </a:r>
            <a:endParaRPr lang="en-US" sz="2800" dirty="0">
              <a:latin typeface="Abadi" panose="020B0604020104020204" pitchFamily="34" charset="0"/>
            </a:endParaRPr>
          </a:p>
        </p:txBody>
      </p:sp>
      <p:cxnSp>
        <p:nvCxnSpPr>
          <p:cNvPr id="19" name="Straight Arrow Connector 18">
            <a:extLst>
              <a:ext uri="{FF2B5EF4-FFF2-40B4-BE49-F238E27FC236}">
                <a16:creationId xmlns:a16="http://schemas.microsoft.com/office/drawing/2014/main" id="{A095A4EE-69A5-4AC4-8525-9E467927EF34}"/>
              </a:ext>
            </a:extLst>
          </p:cNvPr>
          <p:cNvCxnSpPr/>
          <p:nvPr/>
        </p:nvCxnSpPr>
        <p:spPr>
          <a:xfrm>
            <a:off x="3901785" y="4136189"/>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44C6258-0421-4ED6-9700-5334ADB3E372}"/>
              </a:ext>
            </a:extLst>
          </p:cNvPr>
          <p:cNvCxnSpPr>
            <a:cxnSpLocks/>
          </p:cNvCxnSpPr>
          <p:nvPr/>
        </p:nvCxnSpPr>
        <p:spPr>
          <a:xfrm>
            <a:off x="1361661" y="1798983"/>
            <a:ext cx="5345365"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0D1BC64-FE5A-4E7A-A5B6-C354174D0058}"/>
              </a:ext>
            </a:extLst>
          </p:cNvPr>
          <p:cNvCxnSpPr>
            <a:cxnSpLocks/>
          </p:cNvCxnSpPr>
          <p:nvPr/>
        </p:nvCxnSpPr>
        <p:spPr>
          <a:xfrm>
            <a:off x="1361661" y="3090153"/>
            <a:ext cx="3308296"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E56AFDF-2ECB-43D6-BE30-3942817A9677}"/>
              </a:ext>
            </a:extLst>
          </p:cNvPr>
          <p:cNvCxnSpPr>
            <a:cxnSpLocks/>
          </p:cNvCxnSpPr>
          <p:nvPr/>
        </p:nvCxnSpPr>
        <p:spPr>
          <a:xfrm flipH="1">
            <a:off x="4643337" y="3090153"/>
            <a:ext cx="26620" cy="3258766"/>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47EA53E-5D26-4E7D-AA6F-FDF43A5F53D5}"/>
              </a:ext>
            </a:extLst>
          </p:cNvPr>
          <p:cNvCxnSpPr>
            <a:cxnSpLocks/>
          </p:cNvCxnSpPr>
          <p:nvPr/>
        </p:nvCxnSpPr>
        <p:spPr>
          <a:xfrm>
            <a:off x="6707026" y="1798983"/>
            <a:ext cx="0" cy="4549936"/>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D88CB1A-01F6-47A8-AADA-29E08C51475E}"/>
              </a:ext>
            </a:extLst>
          </p:cNvPr>
          <p:cNvCxnSpPr>
            <a:cxnSpLocks/>
          </p:cNvCxnSpPr>
          <p:nvPr/>
        </p:nvCxnSpPr>
        <p:spPr>
          <a:xfrm>
            <a:off x="4643337" y="6400799"/>
            <a:ext cx="2063689"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8279834-FF3A-4930-8310-A23E0A08133D}"/>
              </a:ext>
            </a:extLst>
          </p:cNvPr>
          <p:cNvCxnSpPr>
            <a:cxnSpLocks/>
          </p:cNvCxnSpPr>
          <p:nvPr/>
        </p:nvCxnSpPr>
        <p:spPr>
          <a:xfrm>
            <a:off x="1361661" y="1798983"/>
            <a:ext cx="0" cy="129117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sp>
        <p:nvSpPr>
          <p:cNvPr id="37" name="Arrow: Right 36">
            <a:extLst>
              <a:ext uri="{FF2B5EF4-FFF2-40B4-BE49-F238E27FC236}">
                <a16:creationId xmlns:a16="http://schemas.microsoft.com/office/drawing/2014/main" id="{67829FAF-B64D-40E7-A04B-6F7EE6C68636}"/>
              </a:ext>
            </a:extLst>
          </p:cNvPr>
          <p:cNvSpPr/>
          <p:nvPr/>
        </p:nvSpPr>
        <p:spPr>
          <a:xfrm rot="10800000">
            <a:off x="6816568" y="5723107"/>
            <a:ext cx="573382" cy="4085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badi" panose="020B0604020104020204" pitchFamily="34" charset="0"/>
            </a:endParaRPr>
          </a:p>
        </p:txBody>
      </p:sp>
      <p:sp>
        <p:nvSpPr>
          <p:cNvPr id="39" name="TextBox 38">
            <a:extLst>
              <a:ext uri="{FF2B5EF4-FFF2-40B4-BE49-F238E27FC236}">
                <a16:creationId xmlns:a16="http://schemas.microsoft.com/office/drawing/2014/main" id="{7D4C0ED3-16C0-4D31-A884-33861FC0C96E}"/>
              </a:ext>
            </a:extLst>
          </p:cNvPr>
          <p:cNvSpPr txBox="1"/>
          <p:nvPr/>
        </p:nvSpPr>
        <p:spPr>
          <a:xfrm>
            <a:off x="7588761" y="5723107"/>
            <a:ext cx="1747594" cy="369332"/>
          </a:xfrm>
          <a:prstGeom prst="rect">
            <a:avLst/>
          </a:prstGeom>
          <a:noFill/>
        </p:spPr>
        <p:txBody>
          <a:bodyPr wrap="none" rtlCol="0">
            <a:spAutoFit/>
          </a:bodyPr>
          <a:lstStyle/>
          <a:p>
            <a:r>
              <a:rPr lang="en-US">
                <a:latin typeface="Abadi" panose="020B0604020104020204" pitchFamily="34" charset="0"/>
              </a:rPr>
              <a:t>Goal &lt;24 hours</a:t>
            </a:r>
          </a:p>
        </p:txBody>
      </p:sp>
    </p:spTree>
    <p:extLst>
      <p:ext uri="{BB962C8B-B14F-4D97-AF65-F5344CB8AC3E}">
        <p14:creationId xmlns:p14="http://schemas.microsoft.com/office/powerpoint/2010/main" val="2424745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92D5C-05C6-7188-A422-695D7D18B22E}"/>
              </a:ext>
            </a:extLst>
          </p:cNvPr>
          <p:cNvSpPr>
            <a:spLocks noGrp="1"/>
          </p:cNvSpPr>
          <p:nvPr>
            <p:ph type="title"/>
          </p:nvPr>
        </p:nvSpPr>
        <p:spPr/>
        <p:txBody>
          <a:bodyPr/>
          <a:lstStyle/>
          <a:p>
            <a:r>
              <a:rPr lang="en-US" dirty="0"/>
              <a:t>AMRFinderPlus</a:t>
            </a:r>
          </a:p>
        </p:txBody>
      </p:sp>
      <p:sp>
        <p:nvSpPr>
          <p:cNvPr id="3" name="Content Placeholder 2">
            <a:extLst>
              <a:ext uri="{FF2B5EF4-FFF2-40B4-BE49-F238E27FC236}">
                <a16:creationId xmlns:a16="http://schemas.microsoft.com/office/drawing/2014/main" id="{66DC46D2-3DFF-53D6-D44F-03D7E82CB74E}"/>
              </a:ext>
            </a:extLst>
          </p:cNvPr>
          <p:cNvSpPr>
            <a:spLocks noGrp="1"/>
          </p:cNvSpPr>
          <p:nvPr>
            <p:ph sz="quarter" idx="10"/>
          </p:nvPr>
        </p:nvSpPr>
        <p:spPr/>
        <p:txBody>
          <a:bodyPr>
            <a:normAutofit fontScale="92500" lnSpcReduction="20000"/>
          </a:bodyPr>
          <a:lstStyle/>
          <a:p>
            <a:r>
              <a:rPr lang="en-US" dirty="0"/>
              <a:t>Identifies acquired AMR genes </a:t>
            </a:r>
          </a:p>
          <a:p>
            <a:r>
              <a:rPr lang="en-US" dirty="0"/>
              <a:t>Known AMR-associated point mutations	</a:t>
            </a:r>
          </a:p>
          <a:p>
            <a:r>
              <a:rPr lang="en-US" dirty="0"/>
              <a:t>PLUS</a:t>
            </a:r>
          </a:p>
          <a:p>
            <a:pPr lvl="1"/>
            <a:r>
              <a:rPr lang="en-US" dirty="0"/>
              <a:t>Some intrinsic AMR genes (e.g., </a:t>
            </a:r>
            <a:r>
              <a:rPr lang="en-US" dirty="0" err="1"/>
              <a:t>blaEC</a:t>
            </a:r>
            <a:r>
              <a:rPr lang="en-US" dirty="0"/>
              <a:t>)</a:t>
            </a:r>
          </a:p>
          <a:p>
            <a:pPr lvl="1"/>
            <a:r>
              <a:rPr lang="en-US" dirty="0"/>
              <a:t>Relevant stress and virulence genes for some taxa</a:t>
            </a:r>
          </a:p>
          <a:p>
            <a:r>
              <a:rPr lang="en-US" dirty="0"/>
              <a:t>Makes an affirmative call as to what the gene is</a:t>
            </a:r>
          </a:p>
          <a:p>
            <a:pPr lvl="1"/>
            <a:r>
              <a:rPr lang="en-US" dirty="0"/>
              <a:t>Attempts to give the sequence the name that one of our curators would give it if they were looking at it manually</a:t>
            </a:r>
          </a:p>
        </p:txBody>
      </p:sp>
      <p:sp>
        <p:nvSpPr>
          <p:cNvPr id="5" name="TextBox 4">
            <a:extLst>
              <a:ext uri="{FF2B5EF4-FFF2-40B4-BE49-F238E27FC236}">
                <a16:creationId xmlns:a16="http://schemas.microsoft.com/office/drawing/2014/main" id="{4DC46005-93C7-D6DA-5C34-A9F0DE4F5C46}"/>
              </a:ext>
            </a:extLst>
          </p:cNvPr>
          <p:cNvSpPr txBox="1"/>
          <p:nvPr/>
        </p:nvSpPr>
        <p:spPr>
          <a:xfrm>
            <a:off x="3398639" y="5994400"/>
            <a:ext cx="7717036" cy="738664"/>
          </a:xfrm>
          <a:prstGeom prst="rect">
            <a:avLst/>
          </a:prstGeom>
          <a:noFill/>
        </p:spPr>
        <p:txBody>
          <a:bodyPr wrap="square">
            <a:spAutoFit/>
          </a:bodyPr>
          <a:lstStyle/>
          <a:p>
            <a:pPr>
              <a:spcBef>
                <a:spcPts val="0"/>
              </a:spcBef>
              <a:spcAft>
                <a:spcPts val="0"/>
              </a:spcAft>
            </a:pPr>
            <a:r>
              <a:rPr lang="en-US" sz="1400" dirty="0">
                <a:effectLst/>
              </a:rPr>
              <a:t>Feldgarden M, </a:t>
            </a:r>
            <a:r>
              <a:rPr lang="en-US" sz="1400" dirty="0" err="1">
                <a:effectLst/>
              </a:rPr>
              <a:t>Brover</a:t>
            </a:r>
            <a:r>
              <a:rPr lang="en-US" sz="1400" dirty="0">
                <a:effectLst/>
              </a:rPr>
              <a:t> V, Gonzalez-</a:t>
            </a:r>
            <a:r>
              <a:rPr lang="en-US" sz="1400" dirty="0" err="1">
                <a:effectLst/>
              </a:rPr>
              <a:t>Escalona</a:t>
            </a:r>
            <a:r>
              <a:rPr lang="en-US" sz="1400" dirty="0">
                <a:effectLst/>
              </a:rPr>
              <a:t> N, Frye JG, </a:t>
            </a:r>
            <a:r>
              <a:rPr lang="en-US" sz="1400" dirty="0" err="1">
                <a:effectLst/>
              </a:rPr>
              <a:t>Haendiges</a:t>
            </a:r>
            <a:r>
              <a:rPr lang="en-US" sz="1400" dirty="0">
                <a:effectLst/>
              </a:rPr>
              <a:t> J, Haft DH, et al. AMRFinderPlus and the Reference Gene Catalog facilitate examination of the genomic links among antimicrobial resistance, stress response, and virulence. Sci Rep. 2021 Jun 16;11(1):12728. PMID </a:t>
            </a:r>
            <a:r>
              <a:rPr lang="en-US" sz="1400" dirty="0"/>
              <a:t>34135355</a:t>
            </a:r>
            <a:endParaRPr lang="en-US" sz="1400" dirty="0">
              <a:effectLst/>
            </a:endParaRPr>
          </a:p>
        </p:txBody>
      </p:sp>
    </p:spTree>
    <p:extLst>
      <p:ext uri="{BB962C8B-B14F-4D97-AF65-F5344CB8AC3E}">
        <p14:creationId xmlns:p14="http://schemas.microsoft.com/office/powerpoint/2010/main" val="1782594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070C0E-64ED-6AB0-1D92-0FC141D982EA}"/>
              </a:ext>
            </a:extLst>
          </p:cNvPr>
          <p:cNvSpPr>
            <a:spLocks noGrp="1"/>
          </p:cNvSpPr>
          <p:nvPr>
            <p:ph type="title"/>
          </p:nvPr>
        </p:nvSpPr>
        <p:spPr>
          <a:xfrm>
            <a:off x="838200" y="236385"/>
            <a:ext cx="10515600" cy="1325563"/>
          </a:xfrm>
        </p:spPr>
        <p:txBody>
          <a:bodyPr>
            <a:normAutofit/>
          </a:bodyPr>
          <a:lstStyle/>
          <a:p>
            <a:r>
              <a:rPr lang="en-US" sz="4000" dirty="0"/>
              <a:t>Novel stx types discovered by screening pathogen assemblies</a:t>
            </a:r>
          </a:p>
        </p:txBody>
      </p:sp>
      <p:pic>
        <p:nvPicPr>
          <p:cNvPr id="7" name="Billede 5">
            <a:extLst>
              <a:ext uri="{FF2B5EF4-FFF2-40B4-BE49-F238E27FC236}">
                <a16:creationId xmlns:a16="http://schemas.microsoft.com/office/drawing/2014/main" id="{F15A46B3-A062-A71E-7661-F3AB603449F8}"/>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714309" y="3439886"/>
            <a:ext cx="4648200" cy="3242749"/>
          </a:xfrm>
          <a:prstGeom prst="rect">
            <a:avLst/>
          </a:prstGeom>
        </p:spPr>
      </p:pic>
      <p:sp>
        <p:nvSpPr>
          <p:cNvPr id="8" name="TextBox 7">
            <a:extLst>
              <a:ext uri="{FF2B5EF4-FFF2-40B4-BE49-F238E27FC236}">
                <a16:creationId xmlns:a16="http://schemas.microsoft.com/office/drawing/2014/main" id="{EA69EC9C-78A4-F855-9828-2972F461602F}"/>
              </a:ext>
            </a:extLst>
          </p:cNvPr>
          <p:cNvSpPr txBox="1"/>
          <p:nvPr/>
        </p:nvSpPr>
        <p:spPr>
          <a:xfrm>
            <a:off x="838200" y="1981200"/>
            <a:ext cx="4419600" cy="3657600"/>
          </a:xfrm>
          <a:prstGeom prst="rect">
            <a:avLst/>
          </a:prstGeom>
          <a:noFill/>
        </p:spPr>
        <p:txBody>
          <a:bodyPr wrap="square" rtlCol="0">
            <a:spAutoFit/>
          </a:bodyPr>
          <a:lstStyle/>
          <a:p>
            <a:endParaRPr lang="en-US"/>
          </a:p>
        </p:txBody>
      </p:sp>
      <p:sp>
        <p:nvSpPr>
          <p:cNvPr id="2" name="TextBox 1">
            <a:extLst>
              <a:ext uri="{FF2B5EF4-FFF2-40B4-BE49-F238E27FC236}">
                <a16:creationId xmlns:a16="http://schemas.microsoft.com/office/drawing/2014/main" id="{708C4AE8-755D-C8F9-A4DA-F1412A55A349}"/>
              </a:ext>
            </a:extLst>
          </p:cNvPr>
          <p:cNvSpPr txBox="1"/>
          <p:nvPr/>
        </p:nvSpPr>
        <p:spPr>
          <a:xfrm>
            <a:off x="5981700" y="1116871"/>
            <a:ext cx="6096000" cy="2554545"/>
          </a:xfrm>
          <a:prstGeom prst="rect">
            <a:avLst/>
          </a:prstGeom>
          <a:noFill/>
        </p:spPr>
        <p:txBody>
          <a:bodyPr wrap="square" rtlCol="0">
            <a:spAutoFit/>
          </a:bodyPr>
          <a:lstStyle/>
          <a:p>
            <a:pPr marL="285750" indent="-285750">
              <a:buFont typeface="Arial" panose="020B0604020202020204" pitchFamily="34" charset="0"/>
              <a:buChar char="•"/>
            </a:pPr>
            <a:r>
              <a:rPr lang="en-US" sz="2000" dirty="0"/>
              <a:t>Initially discovered 4 novel stx types in Pathogen Detection and established an international collaboration</a:t>
            </a:r>
          </a:p>
          <a:p>
            <a:pPr marL="285750" indent="-285750">
              <a:buFont typeface="Arial" panose="020B0604020202020204" pitchFamily="34" charset="0"/>
              <a:buChar char="•"/>
            </a:pPr>
            <a:r>
              <a:rPr lang="en-US" sz="2000" dirty="0"/>
              <a:t>After consulting experts in the field we discovered 3 had studies in progress by other groups</a:t>
            </a:r>
          </a:p>
          <a:p>
            <a:pPr marL="285750" indent="-285750">
              <a:buFont typeface="Arial" panose="020B0604020202020204" pitchFamily="34" charset="0"/>
              <a:buChar char="•"/>
            </a:pPr>
            <a:r>
              <a:rPr lang="en-US" sz="2000" dirty="0"/>
              <a:t>Published pre-print characterizing </a:t>
            </a:r>
            <a:r>
              <a:rPr lang="en-US" sz="2000"/>
              <a:t>the 4</a:t>
            </a:r>
            <a:r>
              <a:rPr lang="en-US" sz="2000" baseline="30000"/>
              <a:t>th</a:t>
            </a:r>
            <a:r>
              <a:rPr lang="en-US" sz="2000"/>
              <a:t> </a:t>
            </a:r>
            <a:r>
              <a:rPr lang="en-US" sz="2000" dirty="0"/>
              <a:t>(stx2n)</a:t>
            </a:r>
          </a:p>
          <a:p>
            <a:pPr marL="285750" indent="-285750">
              <a:buFont typeface="Arial" panose="020B0604020202020204" pitchFamily="34" charset="0"/>
              <a:buChar char="•"/>
            </a:pPr>
            <a:r>
              <a:rPr lang="en-US" sz="2000" dirty="0"/>
              <a:t>Under peer review</a:t>
            </a:r>
          </a:p>
          <a:p>
            <a:pPr marL="285750" indent="-285750">
              <a:buFont typeface="Arial" panose="020B0604020202020204" pitchFamily="34" charset="0"/>
              <a:buChar char="•"/>
            </a:pPr>
            <a:endParaRPr lang="en-US" sz="2000" dirty="0"/>
          </a:p>
        </p:txBody>
      </p:sp>
      <p:sp>
        <p:nvSpPr>
          <p:cNvPr id="4" name="Oval 3">
            <a:extLst>
              <a:ext uri="{FF2B5EF4-FFF2-40B4-BE49-F238E27FC236}">
                <a16:creationId xmlns:a16="http://schemas.microsoft.com/office/drawing/2014/main" id="{936B3032-B20F-B169-D199-613A6BCB699B}"/>
              </a:ext>
            </a:extLst>
          </p:cNvPr>
          <p:cNvSpPr/>
          <p:nvPr/>
        </p:nvSpPr>
        <p:spPr>
          <a:xfrm>
            <a:off x="9220200" y="5549354"/>
            <a:ext cx="1399922" cy="533400"/>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0D16741-2A99-ED1C-9295-2CDF075AEFA4}"/>
              </a:ext>
            </a:extLst>
          </p:cNvPr>
          <p:cNvPicPr>
            <a:picLocks noChangeAspect="1"/>
          </p:cNvPicPr>
          <p:nvPr/>
        </p:nvPicPr>
        <p:blipFill>
          <a:blip r:embed="rId3"/>
          <a:stretch>
            <a:fillRect/>
          </a:stretch>
        </p:blipFill>
        <p:spPr>
          <a:xfrm>
            <a:off x="304800" y="1561948"/>
            <a:ext cx="5410200" cy="7656116"/>
          </a:xfrm>
          <a:prstGeom prst="rect">
            <a:avLst/>
          </a:prstGeom>
          <a:solidFill>
            <a:schemeClr val="bg1"/>
          </a:solidFill>
        </p:spPr>
      </p:pic>
    </p:spTree>
    <p:extLst>
      <p:ext uri="{BB962C8B-B14F-4D97-AF65-F5344CB8AC3E}">
        <p14:creationId xmlns:p14="http://schemas.microsoft.com/office/powerpoint/2010/main" val="678184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B0920-FA37-8E46-BDFC-D422E26431D6}"/>
              </a:ext>
            </a:extLst>
          </p:cNvPr>
          <p:cNvSpPr>
            <a:spLocks noGrp="1"/>
          </p:cNvSpPr>
          <p:nvPr>
            <p:ph type="title" idx="4294967295"/>
          </p:nvPr>
        </p:nvSpPr>
        <p:spPr>
          <a:xfrm>
            <a:off x="0" y="-109538"/>
            <a:ext cx="10515600" cy="1325563"/>
          </a:xfrm>
        </p:spPr>
        <p:txBody>
          <a:bodyPr/>
          <a:lstStyle/>
          <a:p>
            <a:r>
              <a:rPr lang="en-US" dirty="0"/>
              <a:t>Our browsers</a:t>
            </a:r>
          </a:p>
        </p:txBody>
      </p:sp>
      <p:grpSp>
        <p:nvGrpSpPr>
          <p:cNvPr id="8" name="Group 7">
            <a:extLst>
              <a:ext uri="{FF2B5EF4-FFF2-40B4-BE49-F238E27FC236}">
                <a16:creationId xmlns:a16="http://schemas.microsoft.com/office/drawing/2014/main" id="{F28C780F-1398-174C-8936-56AB632F6D50}"/>
              </a:ext>
            </a:extLst>
          </p:cNvPr>
          <p:cNvGrpSpPr/>
          <p:nvPr/>
        </p:nvGrpSpPr>
        <p:grpSpPr>
          <a:xfrm>
            <a:off x="493680" y="1077144"/>
            <a:ext cx="4198349" cy="1476330"/>
            <a:chOff x="275020" y="652292"/>
            <a:chExt cx="4016761" cy="1966304"/>
          </a:xfrm>
        </p:grpSpPr>
        <p:sp>
          <p:nvSpPr>
            <p:cNvPr id="9" name="TextBox 8">
              <a:extLst>
                <a:ext uri="{FF2B5EF4-FFF2-40B4-BE49-F238E27FC236}">
                  <a16:creationId xmlns:a16="http://schemas.microsoft.com/office/drawing/2014/main" id="{BA700DF9-5976-224A-A224-3945B3A00DD7}"/>
                </a:ext>
              </a:extLst>
            </p:cNvPr>
            <p:cNvSpPr txBox="1"/>
            <p:nvPr/>
          </p:nvSpPr>
          <p:spPr>
            <a:xfrm>
              <a:off x="2807135" y="652292"/>
              <a:ext cx="1484646" cy="1122577"/>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Every row is a reference gene or point mutation</a:t>
              </a:r>
            </a:p>
          </p:txBody>
        </p:sp>
        <p:sp>
          <p:nvSpPr>
            <p:cNvPr id="10" name="Rectangle 9">
              <a:extLst>
                <a:ext uri="{FF2B5EF4-FFF2-40B4-BE49-F238E27FC236}">
                  <a16:creationId xmlns:a16="http://schemas.microsoft.com/office/drawing/2014/main" id="{AA57FDC1-F447-614D-A6F2-A8B8A7E5CD33}"/>
                </a:ext>
              </a:extLst>
            </p:cNvPr>
            <p:cNvSpPr/>
            <p:nvPr/>
          </p:nvSpPr>
          <p:spPr>
            <a:xfrm>
              <a:off x="275020" y="653743"/>
              <a:ext cx="4016761" cy="19648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A4DB5142-E5EE-C74E-83F1-581166A25F28}"/>
                </a:ext>
              </a:extLst>
            </p:cNvPr>
            <p:cNvSpPr txBox="1"/>
            <p:nvPr/>
          </p:nvSpPr>
          <p:spPr>
            <a:xfrm>
              <a:off x="2987034" y="2165577"/>
              <a:ext cx="1136850" cy="369332"/>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1,000 X N</a:t>
              </a:r>
            </a:p>
          </p:txBody>
        </p:sp>
        <p:sp>
          <p:nvSpPr>
            <p:cNvPr id="12" name="Document 5">
              <a:extLst>
                <a:ext uri="{FF2B5EF4-FFF2-40B4-BE49-F238E27FC236}">
                  <a16:creationId xmlns:a16="http://schemas.microsoft.com/office/drawing/2014/main" id="{F45FC8F0-4968-0547-935E-CE94E643253C}"/>
                </a:ext>
              </a:extLst>
            </p:cNvPr>
            <p:cNvSpPr/>
            <p:nvPr/>
          </p:nvSpPr>
          <p:spPr>
            <a:xfrm>
              <a:off x="362672" y="749127"/>
              <a:ext cx="2444463" cy="166866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latin typeface="Cambria" panose="02040503050406030204" pitchFamily="18" charset="0"/>
                  <a:ea typeface="Cambria" panose="02040503050406030204" pitchFamily="18" charset="0"/>
                </a:rPr>
                <a:t>Reference Gene Catalog</a:t>
              </a:r>
            </a:p>
          </p:txBody>
        </p:sp>
      </p:grpSp>
      <p:grpSp>
        <p:nvGrpSpPr>
          <p:cNvPr id="13" name="Group 12">
            <a:extLst>
              <a:ext uri="{FF2B5EF4-FFF2-40B4-BE49-F238E27FC236}">
                <a16:creationId xmlns:a16="http://schemas.microsoft.com/office/drawing/2014/main" id="{F9FDAC58-EDFC-2F4B-8CDA-7AF19FB0F278}"/>
              </a:ext>
            </a:extLst>
          </p:cNvPr>
          <p:cNvGrpSpPr/>
          <p:nvPr/>
        </p:nvGrpSpPr>
        <p:grpSpPr>
          <a:xfrm>
            <a:off x="493680" y="4777641"/>
            <a:ext cx="4198349" cy="1505528"/>
            <a:chOff x="275020" y="652292"/>
            <a:chExt cx="4016761" cy="2005193"/>
          </a:xfrm>
        </p:grpSpPr>
        <p:sp>
          <p:nvSpPr>
            <p:cNvPr id="14" name="TextBox 13">
              <a:extLst>
                <a:ext uri="{FF2B5EF4-FFF2-40B4-BE49-F238E27FC236}">
                  <a16:creationId xmlns:a16="http://schemas.microsoft.com/office/drawing/2014/main" id="{1508DADE-BEB2-3441-B8CE-1A76536F31D5}"/>
                </a:ext>
              </a:extLst>
            </p:cNvPr>
            <p:cNvSpPr txBox="1"/>
            <p:nvPr/>
          </p:nvSpPr>
          <p:spPr>
            <a:xfrm>
              <a:off x="2807135" y="652292"/>
              <a:ext cx="1484646" cy="860840"/>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Every row is an HMM</a:t>
              </a:r>
            </a:p>
          </p:txBody>
        </p:sp>
        <p:sp>
          <p:nvSpPr>
            <p:cNvPr id="15" name="Rectangle 14">
              <a:extLst>
                <a:ext uri="{FF2B5EF4-FFF2-40B4-BE49-F238E27FC236}">
                  <a16:creationId xmlns:a16="http://schemas.microsoft.com/office/drawing/2014/main" id="{A1670783-58BB-3F41-86C0-4BA599E0410F}"/>
                </a:ext>
              </a:extLst>
            </p:cNvPr>
            <p:cNvSpPr/>
            <p:nvPr/>
          </p:nvSpPr>
          <p:spPr>
            <a:xfrm>
              <a:off x="275020" y="653743"/>
              <a:ext cx="4016761" cy="19648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16" name="TextBox 15">
              <a:extLst>
                <a:ext uri="{FF2B5EF4-FFF2-40B4-BE49-F238E27FC236}">
                  <a16:creationId xmlns:a16="http://schemas.microsoft.com/office/drawing/2014/main" id="{296F1405-1D79-E942-849E-375D7097211F}"/>
                </a:ext>
              </a:extLst>
            </p:cNvPr>
            <p:cNvSpPr txBox="1"/>
            <p:nvPr/>
          </p:nvSpPr>
          <p:spPr>
            <a:xfrm>
              <a:off x="2987034" y="2165577"/>
              <a:ext cx="1136850" cy="491908"/>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100 X N</a:t>
              </a:r>
            </a:p>
          </p:txBody>
        </p:sp>
        <p:sp>
          <p:nvSpPr>
            <p:cNvPr id="17" name="Document 5">
              <a:extLst>
                <a:ext uri="{FF2B5EF4-FFF2-40B4-BE49-F238E27FC236}">
                  <a16:creationId xmlns:a16="http://schemas.microsoft.com/office/drawing/2014/main" id="{3FB6739B-4711-6141-AE79-78237D428F9B}"/>
                </a:ext>
              </a:extLst>
            </p:cNvPr>
            <p:cNvSpPr/>
            <p:nvPr/>
          </p:nvSpPr>
          <p:spPr>
            <a:xfrm>
              <a:off x="362672" y="749127"/>
              <a:ext cx="2444463" cy="166866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latin typeface="Cambria" panose="02040503050406030204" pitchFamily="18" charset="0"/>
                  <a:ea typeface="Cambria" panose="02040503050406030204" pitchFamily="18" charset="0"/>
                </a:rPr>
                <a:t>Reference HMM Catalog</a:t>
              </a:r>
            </a:p>
          </p:txBody>
        </p:sp>
      </p:grpSp>
      <p:grpSp>
        <p:nvGrpSpPr>
          <p:cNvPr id="18" name="Group 17">
            <a:extLst>
              <a:ext uri="{FF2B5EF4-FFF2-40B4-BE49-F238E27FC236}">
                <a16:creationId xmlns:a16="http://schemas.microsoft.com/office/drawing/2014/main" id="{24360E04-4B4A-3C46-B3A0-34745BE50290}"/>
              </a:ext>
            </a:extLst>
          </p:cNvPr>
          <p:cNvGrpSpPr/>
          <p:nvPr/>
        </p:nvGrpSpPr>
        <p:grpSpPr>
          <a:xfrm>
            <a:off x="493679" y="2912249"/>
            <a:ext cx="4198349" cy="1505528"/>
            <a:chOff x="275020" y="652292"/>
            <a:chExt cx="4016761" cy="2005193"/>
          </a:xfrm>
        </p:grpSpPr>
        <p:sp>
          <p:nvSpPr>
            <p:cNvPr id="19" name="TextBox 18">
              <a:extLst>
                <a:ext uri="{FF2B5EF4-FFF2-40B4-BE49-F238E27FC236}">
                  <a16:creationId xmlns:a16="http://schemas.microsoft.com/office/drawing/2014/main" id="{B16EB076-6B10-FE42-8CED-51A04DA5BE3F}"/>
                </a:ext>
              </a:extLst>
            </p:cNvPr>
            <p:cNvSpPr txBox="1"/>
            <p:nvPr/>
          </p:nvSpPr>
          <p:spPr>
            <a:xfrm>
              <a:off x="2807135" y="652292"/>
              <a:ext cx="1484646" cy="1229771"/>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Every row is a node in our hierarchy</a:t>
              </a:r>
            </a:p>
          </p:txBody>
        </p:sp>
        <p:sp>
          <p:nvSpPr>
            <p:cNvPr id="20" name="Rectangle 19">
              <a:extLst>
                <a:ext uri="{FF2B5EF4-FFF2-40B4-BE49-F238E27FC236}">
                  <a16:creationId xmlns:a16="http://schemas.microsoft.com/office/drawing/2014/main" id="{0DFEC2D3-9EE3-3341-95BE-2DBB561009A9}"/>
                </a:ext>
              </a:extLst>
            </p:cNvPr>
            <p:cNvSpPr/>
            <p:nvPr/>
          </p:nvSpPr>
          <p:spPr>
            <a:xfrm>
              <a:off x="275020" y="653743"/>
              <a:ext cx="4016761" cy="19648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21" name="TextBox 20">
              <a:extLst>
                <a:ext uri="{FF2B5EF4-FFF2-40B4-BE49-F238E27FC236}">
                  <a16:creationId xmlns:a16="http://schemas.microsoft.com/office/drawing/2014/main" id="{E25CFBDD-9657-FC4F-A573-DE43CF1DA866}"/>
                </a:ext>
              </a:extLst>
            </p:cNvPr>
            <p:cNvSpPr txBox="1"/>
            <p:nvPr/>
          </p:nvSpPr>
          <p:spPr>
            <a:xfrm>
              <a:off x="2987034" y="2165577"/>
              <a:ext cx="1136850" cy="491908"/>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1000 X N</a:t>
              </a:r>
            </a:p>
          </p:txBody>
        </p:sp>
        <p:sp>
          <p:nvSpPr>
            <p:cNvPr id="22" name="Document 5">
              <a:extLst>
                <a:ext uri="{FF2B5EF4-FFF2-40B4-BE49-F238E27FC236}">
                  <a16:creationId xmlns:a16="http://schemas.microsoft.com/office/drawing/2014/main" id="{72E3CE60-4D5B-234E-9EA1-CAB2BCA71374}"/>
                </a:ext>
              </a:extLst>
            </p:cNvPr>
            <p:cNvSpPr/>
            <p:nvPr/>
          </p:nvSpPr>
          <p:spPr>
            <a:xfrm>
              <a:off x="362672" y="749127"/>
              <a:ext cx="2444463" cy="166866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latin typeface="Cambria" panose="02040503050406030204" pitchFamily="18" charset="0"/>
                  <a:ea typeface="Cambria" panose="02040503050406030204" pitchFamily="18" charset="0"/>
                </a:rPr>
                <a:t>Reference Gene Hierarchy</a:t>
              </a:r>
            </a:p>
          </p:txBody>
        </p:sp>
      </p:grpSp>
      <p:cxnSp>
        <p:nvCxnSpPr>
          <p:cNvPr id="24" name="Straight Arrow Connector 23">
            <a:extLst>
              <a:ext uri="{FF2B5EF4-FFF2-40B4-BE49-F238E27FC236}">
                <a16:creationId xmlns:a16="http://schemas.microsoft.com/office/drawing/2014/main" id="{A678F64C-E811-1948-8C75-B2100F7267AE}"/>
              </a:ext>
            </a:extLst>
          </p:cNvPr>
          <p:cNvCxnSpPr>
            <a:stCxn id="10" idx="2"/>
            <a:endCxn id="20" idx="0"/>
          </p:cNvCxnSpPr>
          <p:nvPr/>
        </p:nvCxnSpPr>
        <p:spPr>
          <a:xfrm flipH="1">
            <a:off x="2592854" y="2553474"/>
            <a:ext cx="1" cy="35986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BDB65B0-3A05-AC4B-8378-34FBF5B69C6E}"/>
              </a:ext>
            </a:extLst>
          </p:cNvPr>
          <p:cNvCxnSpPr>
            <a:cxnSpLocks/>
            <a:stCxn id="20" idx="2"/>
            <a:endCxn id="15" idx="0"/>
          </p:cNvCxnSpPr>
          <p:nvPr/>
        </p:nvCxnSpPr>
        <p:spPr>
          <a:xfrm>
            <a:off x="2592854" y="4388578"/>
            <a:ext cx="1" cy="39015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Document 5">
            <a:extLst>
              <a:ext uri="{FF2B5EF4-FFF2-40B4-BE49-F238E27FC236}">
                <a16:creationId xmlns:a16="http://schemas.microsoft.com/office/drawing/2014/main" id="{DB79C4BE-A481-E946-A850-BC5DCBC0D094}"/>
              </a:ext>
            </a:extLst>
          </p:cNvPr>
          <p:cNvSpPr/>
          <p:nvPr/>
        </p:nvSpPr>
        <p:spPr>
          <a:xfrm>
            <a:off x="5701395" y="888660"/>
            <a:ext cx="3284985" cy="1081319"/>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latin typeface="Cambria" panose="02040503050406030204" pitchFamily="18" charset="0"/>
                <a:ea typeface="Cambria" panose="02040503050406030204" pitchFamily="18" charset="0"/>
              </a:rPr>
              <a:t>Pathogen Detection Isolate Browser</a:t>
            </a:r>
          </a:p>
        </p:txBody>
      </p:sp>
      <p:sp>
        <p:nvSpPr>
          <p:cNvPr id="42" name="TextBox 41">
            <a:extLst>
              <a:ext uri="{FF2B5EF4-FFF2-40B4-BE49-F238E27FC236}">
                <a16:creationId xmlns:a16="http://schemas.microsoft.com/office/drawing/2014/main" id="{29C62DCB-5A04-0148-8921-FDE6B73AEB0F}"/>
              </a:ext>
            </a:extLst>
          </p:cNvPr>
          <p:cNvSpPr txBox="1"/>
          <p:nvPr/>
        </p:nvSpPr>
        <p:spPr>
          <a:xfrm>
            <a:off x="9148127" y="849786"/>
            <a:ext cx="2788427" cy="1477328"/>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Every row is an assembled isolate, possibly with AMR, virulence, and/or stress response genes and AST data</a:t>
            </a:r>
          </a:p>
        </p:txBody>
      </p:sp>
      <p:sp>
        <p:nvSpPr>
          <p:cNvPr id="43" name="Rectangle 42">
            <a:extLst>
              <a:ext uri="{FF2B5EF4-FFF2-40B4-BE49-F238E27FC236}">
                <a16:creationId xmlns:a16="http://schemas.microsoft.com/office/drawing/2014/main" id="{6E114627-519E-F34F-BDE7-56D52A48EF8A}"/>
              </a:ext>
            </a:extLst>
          </p:cNvPr>
          <p:cNvSpPr/>
          <p:nvPr/>
        </p:nvSpPr>
        <p:spPr>
          <a:xfrm>
            <a:off x="5616044" y="791533"/>
            <a:ext cx="6474542" cy="193338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46" name="TextBox 45">
            <a:extLst>
              <a:ext uri="{FF2B5EF4-FFF2-40B4-BE49-F238E27FC236}">
                <a16:creationId xmlns:a16="http://schemas.microsoft.com/office/drawing/2014/main" id="{EEA0BE1B-E197-8F45-95C4-EF5C6182B99F}"/>
              </a:ext>
            </a:extLst>
          </p:cNvPr>
          <p:cNvSpPr txBox="1"/>
          <p:nvPr/>
        </p:nvSpPr>
        <p:spPr>
          <a:xfrm>
            <a:off x="9862157" y="2248649"/>
            <a:ext cx="1393330" cy="369332"/>
          </a:xfrm>
          <a:prstGeom prst="rect">
            <a:avLst/>
          </a:prstGeom>
          <a:noFill/>
        </p:spPr>
        <p:txBody>
          <a:bodyPr wrap="none" rtlCol="0">
            <a:spAutoFit/>
          </a:bodyPr>
          <a:lstStyle/>
          <a:p>
            <a:r>
              <a:rPr lang="en-US">
                <a:latin typeface="Cambria" panose="02040503050406030204" pitchFamily="18" charset="0"/>
                <a:ea typeface="Cambria" panose="02040503050406030204" pitchFamily="18" charset="0"/>
              </a:rPr>
              <a:t>100,000 X N</a:t>
            </a:r>
          </a:p>
        </p:txBody>
      </p:sp>
      <p:cxnSp>
        <p:nvCxnSpPr>
          <p:cNvPr id="48" name="Straight Arrow Connector 47">
            <a:extLst>
              <a:ext uri="{FF2B5EF4-FFF2-40B4-BE49-F238E27FC236}">
                <a16:creationId xmlns:a16="http://schemas.microsoft.com/office/drawing/2014/main" id="{B651C59C-5CE9-5746-8BDA-EF81377A0866}"/>
              </a:ext>
            </a:extLst>
          </p:cNvPr>
          <p:cNvCxnSpPr>
            <a:cxnSpLocks/>
          </p:cNvCxnSpPr>
          <p:nvPr/>
        </p:nvCxnSpPr>
        <p:spPr>
          <a:xfrm>
            <a:off x="8514369" y="2818706"/>
            <a:ext cx="0" cy="485092"/>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AC12316-F1E3-5E48-8748-F821ABB9269D}"/>
              </a:ext>
            </a:extLst>
          </p:cNvPr>
          <p:cNvCxnSpPr>
            <a:cxnSpLocks/>
          </p:cNvCxnSpPr>
          <p:nvPr/>
        </p:nvCxnSpPr>
        <p:spPr>
          <a:xfrm flipV="1">
            <a:off x="8713473" y="2818706"/>
            <a:ext cx="0" cy="485092"/>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62DB2C2D-B308-6A43-9BC7-F8C602388343}"/>
              </a:ext>
            </a:extLst>
          </p:cNvPr>
          <p:cNvSpPr txBox="1"/>
          <p:nvPr/>
        </p:nvSpPr>
        <p:spPr>
          <a:xfrm>
            <a:off x="10039640" y="2948002"/>
            <a:ext cx="2050946" cy="369332"/>
          </a:xfrm>
          <a:prstGeom prst="rect">
            <a:avLst/>
          </a:prstGeom>
          <a:noFill/>
        </p:spPr>
        <p:txBody>
          <a:bodyPr wrap="none" rtlCol="0">
            <a:spAutoFit/>
          </a:bodyPr>
          <a:lstStyle/>
          <a:p>
            <a:r>
              <a:rPr lang="en-US" dirty="0"/>
              <a:t>Download genomes</a:t>
            </a:r>
          </a:p>
        </p:txBody>
      </p:sp>
      <p:cxnSp>
        <p:nvCxnSpPr>
          <p:cNvPr id="54" name="Straight Arrow Connector 53">
            <a:extLst>
              <a:ext uri="{FF2B5EF4-FFF2-40B4-BE49-F238E27FC236}">
                <a16:creationId xmlns:a16="http://schemas.microsoft.com/office/drawing/2014/main" id="{B61CF585-D708-FF4D-82D2-4FA787693058}"/>
              </a:ext>
            </a:extLst>
          </p:cNvPr>
          <p:cNvCxnSpPr>
            <a:cxnSpLocks/>
            <a:stCxn id="10" idx="3"/>
            <a:endCxn id="43" idx="1"/>
          </p:cNvCxnSpPr>
          <p:nvPr/>
        </p:nvCxnSpPr>
        <p:spPr>
          <a:xfrm flipV="1">
            <a:off x="4692029" y="1758226"/>
            <a:ext cx="924015" cy="5762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751F07C4-F0C4-2D46-8786-2DA1F607AE5D}"/>
              </a:ext>
            </a:extLst>
          </p:cNvPr>
          <p:cNvCxnSpPr>
            <a:stCxn id="10" idx="3"/>
            <a:endCxn id="51" idx="1"/>
          </p:cNvCxnSpPr>
          <p:nvPr/>
        </p:nvCxnSpPr>
        <p:spPr>
          <a:xfrm>
            <a:off x="4692029" y="1815854"/>
            <a:ext cx="924015" cy="2821535"/>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3EF557AA-E6CF-EB4F-A945-0A1FAF8C8BC8}"/>
              </a:ext>
            </a:extLst>
          </p:cNvPr>
          <p:cNvCxnSpPr>
            <a:stCxn id="20" idx="3"/>
            <a:endCxn id="43" idx="1"/>
          </p:cNvCxnSpPr>
          <p:nvPr/>
        </p:nvCxnSpPr>
        <p:spPr>
          <a:xfrm flipV="1">
            <a:off x="4692028" y="1758226"/>
            <a:ext cx="924016" cy="18927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F9EB52BB-8582-EA48-8B16-0882C0A6FE73}"/>
              </a:ext>
            </a:extLst>
          </p:cNvPr>
          <p:cNvCxnSpPr>
            <a:stCxn id="20" idx="3"/>
            <a:endCxn id="51" idx="1"/>
          </p:cNvCxnSpPr>
          <p:nvPr/>
        </p:nvCxnSpPr>
        <p:spPr>
          <a:xfrm>
            <a:off x="4692028" y="3650958"/>
            <a:ext cx="924016" cy="9864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BE8980BF-96A4-AF47-BD00-A15E7804B2BB}"/>
              </a:ext>
            </a:extLst>
          </p:cNvPr>
          <p:cNvCxnSpPr>
            <a:stCxn id="15" idx="3"/>
            <a:endCxn id="43" idx="1"/>
          </p:cNvCxnSpPr>
          <p:nvPr/>
        </p:nvCxnSpPr>
        <p:spPr>
          <a:xfrm flipV="1">
            <a:off x="4692029" y="1758226"/>
            <a:ext cx="924015" cy="37581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7B3564D-B0BB-3D4C-9E69-26CB8D0F2BB0}"/>
              </a:ext>
            </a:extLst>
          </p:cNvPr>
          <p:cNvCxnSpPr>
            <a:stCxn id="15" idx="3"/>
            <a:endCxn id="51" idx="1"/>
          </p:cNvCxnSpPr>
          <p:nvPr/>
        </p:nvCxnSpPr>
        <p:spPr>
          <a:xfrm flipV="1">
            <a:off x="4692029" y="4637389"/>
            <a:ext cx="924015" cy="8789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F9C30CEF-8D99-4B4D-823B-0C2F2C169EE9}"/>
              </a:ext>
            </a:extLst>
          </p:cNvPr>
          <p:cNvGrpSpPr/>
          <p:nvPr/>
        </p:nvGrpSpPr>
        <p:grpSpPr>
          <a:xfrm>
            <a:off x="5616044" y="3367190"/>
            <a:ext cx="6622234" cy="3258714"/>
            <a:chOff x="5614700" y="3200285"/>
            <a:chExt cx="6622234" cy="3258714"/>
          </a:xfrm>
        </p:grpSpPr>
        <p:grpSp>
          <p:nvGrpSpPr>
            <p:cNvPr id="66" name="Group 65">
              <a:extLst>
                <a:ext uri="{FF2B5EF4-FFF2-40B4-BE49-F238E27FC236}">
                  <a16:creationId xmlns:a16="http://schemas.microsoft.com/office/drawing/2014/main" id="{B98BBD19-A1BC-EC48-9459-FE424E0CCE95}"/>
                </a:ext>
              </a:extLst>
            </p:cNvPr>
            <p:cNvGrpSpPr/>
            <p:nvPr/>
          </p:nvGrpSpPr>
          <p:grpSpPr>
            <a:xfrm>
              <a:off x="5614700" y="3200285"/>
              <a:ext cx="6622234" cy="2540398"/>
              <a:chOff x="5614700" y="3200285"/>
              <a:chExt cx="6622234" cy="2540398"/>
            </a:xfrm>
          </p:grpSpPr>
          <p:sp>
            <p:nvSpPr>
              <p:cNvPr id="44" name="Document 5">
                <a:extLst>
                  <a:ext uri="{FF2B5EF4-FFF2-40B4-BE49-F238E27FC236}">
                    <a16:creationId xmlns:a16="http://schemas.microsoft.com/office/drawing/2014/main" id="{FF71C150-EAC7-ED4B-B143-9DDC25D9A39F}"/>
                  </a:ext>
                </a:extLst>
              </p:cNvPr>
              <p:cNvSpPr/>
              <p:nvPr/>
            </p:nvSpPr>
            <p:spPr>
              <a:xfrm>
                <a:off x="5795142" y="3327577"/>
                <a:ext cx="3559618" cy="195484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a:solidFill>
                      <a:schemeClr val="bg1"/>
                    </a:solidFill>
                    <a:latin typeface="Cambria" panose="02040503050406030204" pitchFamily="18" charset="0"/>
                    <a:ea typeface="Cambria" panose="02040503050406030204" pitchFamily="18" charset="0"/>
                  </a:rPr>
                  <a:t>MicroBIGG</a:t>
                </a:r>
                <a:r>
                  <a:rPr lang="en-US" sz="2400" dirty="0">
                    <a:solidFill>
                      <a:schemeClr val="bg1"/>
                    </a:solidFill>
                    <a:latin typeface="Cambria" panose="02040503050406030204" pitchFamily="18" charset="0"/>
                    <a:ea typeface="Cambria" panose="02040503050406030204" pitchFamily="18" charset="0"/>
                  </a:rPr>
                  <a:t>-E (Microbial Browser for Identification of Genetic and Genomic Elements)</a:t>
                </a:r>
              </a:p>
            </p:txBody>
          </p:sp>
          <p:sp>
            <p:nvSpPr>
              <p:cNvPr id="45" name="TextBox 44">
                <a:extLst>
                  <a:ext uri="{FF2B5EF4-FFF2-40B4-BE49-F238E27FC236}">
                    <a16:creationId xmlns:a16="http://schemas.microsoft.com/office/drawing/2014/main" id="{94C37522-145C-2C41-9CF8-D9A92EAA0179}"/>
                  </a:ext>
                </a:extLst>
              </p:cNvPr>
              <p:cNvSpPr txBox="1"/>
              <p:nvPr/>
            </p:nvSpPr>
            <p:spPr>
              <a:xfrm>
                <a:off x="9448507" y="3314747"/>
                <a:ext cx="2788427" cy="1754326"/>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Every row is an AMR, virulence, and/or stress response genes with method, type, subtype, class, subclass, and supporting evidence</a:t>
                </a:r>
              </a:p>
            </p:txBody>
          </p:sp>
          <p:sp>
            <p:nvSpPr>
              <p:cNvPr id="47" name="TextBox 46">
                <a:extLst>
                  <a:ext uri="{FF2B5EF4-FFF2-40B4-BE49-F238E27FC236}">
                    <a16:creationId xmlns:a16="http://schemas.microsoft.com/office/drawing/2014/main" id="{0B6B0F4E-088B-4942-B34C-0BD51A22CFD9}"/>
                  </a:ext>
                </a:extLst>
              </p:cNvPr>
              <p:cNvSpPr txBox="1"/>
              <p:nvPr/>
            </p:nvSpPr>
            <p:spPr>
              <a:xfrm>
                <a:off x="9749086" y="5371351"/>
                <a:ext cx="1620957" cy="369332"/>
              </a:xfrm>
              <a:prstGeom prst="rect">
                <a:avLst/>
              </a:prstGeom>
              <a:noFill/>
            </p:spPr>
            <p:txBody>
              <a:bodyPr wrap="none" rtlCol="0">
                <a:spAutoFit/>
              </a:bodyPr>
              <a:lstStyle/>
              <a:p>
                <a:r>
                  <a:rPr lang="en-US">
                    <a:latin typeface="Cambria" panose="02040503050406030204" pitchFamily="18" charset="0"/>
                    <a:ea typeface="Cambria" panose="02040503050406030204" pitchFamily="18" charset="0"/>
                  </a:rPr>
                  <a:t>1, 000,000 X N</a:t>
                </a:r>
              </a:p>
            </p:txBody>
          </p:sp>
          <p:sp>
            <p:nvSpPr>
              <p:cNvPr id="51" name="Rectangle 50">
                <a:extLst>
                  <a:ext uri="{FF2B5EF4-FFF2-40B4-BE49-F238E27FC236}">
                    <a16:creationId xmlns:a16="http://schemas.microsoft.com/office/drawing/2014/main" id="{F467693E-BFCD-3149-A942-A0DE7D68BA50}"/>
                  </a:ext>
                </a:extLst>
              </p:cNvPr>
              <p:cNvSpPr/>
              <p:nvPr/>
            </p:nvSpPr>
            <p:spPr>
              <a:xfrm>
                <a:off x="5614700" y="3200285"/>
                <a:ext cx="6474542" cy="25403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grpSp>
        <p:sp>
          <p:nvSpPr>
            <p:cNvPr id="52" name="TextBox 51">
              <a:extLst>
                <a:ext uri="{FF2B5EF4-FFF2-40B4-BE49-F238E27FC236}">
                  <a16:creationId xmlns:a16="http://schemas.microsoft.com/office/drawing/2014/main" id="{F354736E-8D53-6A49-A363-4AFA8C6F0CF2}"/>
                </a:ext>
              </a:extLst>
            </p:cNvPr>
            <p:cNvSpPr txBox="1"/>
            <p:nvPr/>
          </p:nvSpPr>
          <p:spPr>
            <a:xfrm>
              <a:off x="6096000" y="6089667"/>
              <a:ext cx="3950440" cy="369332"/>
            </a:xfrm>
            <a:prstGeom prst="rect">
              <a:avLst/>
            </a:prstGeom>
            <a:noFill/>
          </p:spPr>
          <p:txBody>
            <a:bodyPr wrap="none" rtlCol="0">
              <a:spAutoFit/>
            </a:bodyPr>
            <a:lstStyle/>
            <a:p>
              <a:r>
                <a:rPr lang="en-US" dirty="0"/>
                <a:t>Download genes, genes + flanks, contigs</a:t>
              </a:r>
            </a:p>
          </p:txBody>
        </p:sp>
        <p:cxnSp>
          <p:nvCxnSpPr>
            <p:cNvPr id="65" name="Straight Arrow Connector 64">
              <a:extLst>
                <a:ext uri="{FF2B5EF4-FFF2-40B4-BE49-F238E27FC236}">
                  <a16:creationId xmlns:a16="http://schemas.microsoft.com/office/drawing/2014/main" id="{B67DB971-91A8-414F-B039-086A03C0C15A}"/>
                </a:ext>
              </a:extLst>
            </p:cNvPr>
            <p:cNvCxnSpPr/>
            <p:nvPr/>
          </p:nvCxnSpPr>
          <p:spPr>
            <a:xfrm>
              <a:off x="8090946" y="5815795"/>
              <a:ext cx="0" cy="355479"/>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8" name="Straight Arrow Connector 67">
            <a:extLst>
              <a:ext uri="{FF2B5EF4-FFF2-40B4-BE49-F238E27FC236}">
                <a16:creationId xmlns:a16="http://schemas.microsoft.com/office/drawing/2014/main" id="{C88A085C-DD75-EF41-8785-0668B8F2C534}"/>
              </a:ext>
            </a:extLst>
          </p:cNvPr>
          <p:cNvCxnSpPr>
            <a:cxnSpLocks/>
          </p:cNvCxnSpPr>
          <p:nvPr/>
        </p:nvCxnSpPr>
        <p:spPr>
          <a:xfrm>
            <a:off x="10893608" y="2741529"/>
            <a:ext cx="0" cy="319723"/>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0329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2524C49F-C2BC-7F62-5794-8C8C753785B1}"/>
              </a:ext>
            </a:extLst>
          </p:cNvPr>
          <p:cNvSpPr>
            <a:spLocks noGrp="1"/>
          </p:cNvSpPr>
          <p:nvPr>
            <p:ph sz="half" idx="2"/>
          </p:nvPr>
        </p:nvSpPr>
        <p:spPr>
          <a:xfrm>
            <a:off x="457200" y="1219200"/>
            <a:ext cx="2789500" cy="4541134"/>
          </a:xfrm>
        </p:spPr>
        <p:txBody>
          <a:bodyPr>
            <a:normAutofit lnSpcReduction="10000"/>
          </a:bodyPr>
          <a:lstStyle/>
          <a:p>
            <a:r>
              <a:rPr lang="en-US" dirty="0"/>
              <a:t>Graphical representation of AMR gene prevalence</a:t>
            </a:r>
          </a:p>
          <a:p>
            <a:r>
              <a:rPr lang="en-US" dirty="0"/>
              <a:t>Dependent on what has been sequenced and submitted </a:t>
            </a:r>
          </a:p>
          <a:p>
            <a:endParaRPr lang="en-US" dirty="0"/>
          </a:p>
        </p:txBody>
      </p:sp>
      <p:pic>
        <p:nvPicPr>
          <p:cNvPr id="4" name="Picture 3">
            <a:extLst>
              <a:ext uri="{FF2B5EF4-FFF2-40B4-BE49-F238E27FC236}">
                <a16:creationId xmlns:a16="http://schemas.microsoft.com/office/drawing/2014/main" id="{A2A2493B-871E-71DB-D0DE-ABD463976918}"/>
              </a:ext>
            </a:extLst>
          </p:cNvPr>
          <p:cNvPicPr>
            <a:picLocks noChangeAspect="1"/>
          </p:cNvPicPr>
          <p:nvPr/>
        </p:nvPicPr>
        <p:blipFill>
          <a:blip r:embed="rId2"/>
          <a:stretch>
            <a:fillRect/>
          </a:stretch>
        </p:blipFill>
        <p:spPr>
          <a:xfrm>
            <a:off x="4134091" y="1690688"/>
            <a:ext cx="7600709" cy="3724347"/>
          </a:xfrm>
          <a:prstGeom prst="rect">
            <a:avLst/>
          </a:prstGeom>
          <a:noFill/>
        </p:spPr>
      </p:pic>
      <p:sp>
        <p:nvSpPr>
          <p:cNvPr id="2" name="Title 1">
            <a:extLst>
              <a:ext uri="{FF2B5EF4-FFF2-40B4-BE49-F238E27FC236}">
                <a16:creationId xmlns:a16="http://schemas.microsoft.com/office/drawing/2014/main" id="{34A34432-05D1-566B-AF45-2FA8B0C90260}"/>
              </a:ext>
            </a:extLst>
          </p:cNvPr>
          <p:cNvSpPr>
            <a:spLocks noGrp="1"/>
          </p:cNvSpPr>
          <p:nvPr>
            <p:ph type="title"/>
          </p:nvPr>
        </p:nvSpPr>
        <p:spPr>
          <a:xfrm>
            <a:off x="3981690" y="365125"/>
            <a:ext cx="7600709" cy="1325563"/>
          </a:xfrm>
        </p:spPr>
        <p:txBody>
          <a:bodyPr anchor="ctr">
            <a:normAutofit/>
          </a:bodyPr>
          <a:lstStyle/>
          <a:p>
            <a:r>
              <a:rPr lang="en-US" dirty="0"/>
              <a:t>MicroBIGG-E Map</a:t>
            </a:r>
          </a:p>
        </p:txBody>
      </p:sp>
      <p:sp>
        <p:nvSpPr>
          <p:cNvPr id="3" name="TextBox 2">
            <a:extLst>
              <a:ext uri="{FF2B5EF4-FFF2-40B4-BE49-F238E27FC236}">
                <a16:creationId xmlns:a16="http://schemas.microsoft.com/office/drawing/2014/main" id="{E1AF6222-BCF4-92D4-8AE7-1533376D90E7}"/>
              </a:ext>
            </a:extLst>
          </p:cNvPr>
          <p:cNvSpPr txBox="1"/>
          <p:nvPr/>
        </p:nvSpPr>
        <p:spPr>
          <a:xfrm>
            <a:off x="4724400" y="5867400"/>
            <a:ext cx="5743945" cy="369332"/>
          </a:xfrm>
          <a:prstGeom prst="rect">
            <a:avLst/>
          </a:prstGeom>
          <a:noFill/>
        </p:spPr>
        <p:txBody>
          <a:bodyPr wrap="none" rtlCol="0">
            <a:spAutoFit/>
          </a:bodyPr>
          <a:lstStyle/>
          <a:p>
            <a:r>
              <a:rPr lang="en-US" dirty="0"/>
              <a:t>https://</a:t>
            </a:r>
            <a:r>
              <a:rPr lang="en-US" dirty="0" err="1"/>
              <a:t>www.ncbi.nlm.nih.gov</a:t>
            </a:r>
            <a:r>
              <a:rPr lang="en-US" dirty="0"/>
              <a:t>/pathogens/</a:t>
            </a:r>
            <a:r>
              <a:rPr lang="en-US" dirty="0" err="1"/>
              <a:t>microbigge_map</a:t>
            </a:r>
            <a:endParaRPr lang="en-US" dirty="0"/>
          </a:p>
        </p:txBody>
      </p:sp>
    </p:spTree>
    <p:extLst>
      <p:ext uri="{BB962C8B-B14F-4D97-AF65-F5344CB8AC3E}">
        <p14:creationId xmlns:p14="http://schemas.microsoft.com/office/powerpoint/2010/main" val="486138009"/>
      </p:ext>
    </p:extLst>
  </p:cSld>
  <p:clrMapOvr>
    <a:masterClrMapping/>
  </p:clrMapOvr>
</p:sld>
</file>

<file path=ppt/theme/theme1.xml><?xml version="1.0" encoding="utf-8"?>
<a:theme xmlns:a="http://schemas.openxmlformats.org/drawingml/2006/main" name="Office Theme">
  <a:themeElements>
    <a:clrScheme name="NCBI Colors 1">
      <a:dk1>
        <a:srgbClr val="000000"/>
      </a:dk1>
      <a:lt1>
        <a:srgbClr val="FFFFFF"/>
      </a:lt1>
      <a:dk2>
        <a:srgbClr val="44546A"/>
      </a:dk2>
      <a:lt2>
        <a:srgbClr val="E7E6E6"/>
      </a:lt2>
      <a:accent1>
        <a:srgbClr val="0071BC"/>
      </a:accent1>
      <a:accent2>
        <a:srgbClr val="AEB0B5"/>
      </a:accent2>
      <a:accent3>
        <a:srgbClr val="00A6D2"/>
      </a:accent3>
      <a:accent4>
        <a:srgbClr val="981B1E"/>
      </a:accent4>
      <a:accent5>
        <a:srgbClr val="002455"/>
      </a:accent5>
      <a:accent6>
        <a:srgbClr val="2E854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83ADA1-C6E6-1242-A3EF-688AF0FC8489}" vid="{9CC0534A-0F64-764D-ADBA-82B3003D3D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C3286AB-ADA8-48D4-AD60-6F650B7836C5}"/>
</file>

<file path=customXml/itemProps2.xml><?xml version="1.0" encoding="utf-8"?>
<ds:datastoreItem xmlns:ds="http://schemas.openxmlformats.org/officeDocument/2006/customXml" ds:itemID="{32B65D64-C41F-45F7-A671-D62C2709EF98}"/>
</file>

<file path=customXml/itemProps3.xml><?xml version="1.0" encoding="utf-8"?>
<ds:datastoreItem xmlns:ds="http://schemas.openxmlformats.org/officeDocument/2006/customXml" ds:itemID="{1BB7698F-4F59-4BC7-89E6-BB246E5EDDCA}"/>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Office Theme</Template>
  <TotalTime>3100</TotalTime>
  <Words>887</Words>
  <Application>Microsoft Macintosh PowerPoint</Application>
  <PresentationFormat>Widescreen</PresentationFormat>
  <Paragraphs>142</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Abadi</vt:lpstr>
      <vt:lpstr>Aharoni</vt:lpstr>
      <vt:lpstr>Arial</vt:lpstr>
      <vt:lpstr>Calibri</vt:lpstr>
      <vt:lpstr>Cambria</vt:lpstr>
      <vt:lpstr>Helvetica</vt:lpstr>
      <vt:lpstr>Source Sans Pro</vt:lpstr>
      <vt:lpstr>Office Theme</vt:lpstr>
      <vt:lpstr>NCBI Pathogen Detection Tool Updates</vt:lpstr>
      <vt:lpstr>PowerPoint Presentation</vt:lpstr>
      <vt:lpstr>PowerPoint Presentation</vt:lpstr>
      <vt:lpstr>PowerPoint Presentation</vt:lpstr>
      <vt:lpstr>PowerPoint Presentation</vt:lpstr>
      <vt:lpstr>AMRFinderPlus</vt:lpstr>
      <vt:lpstr>Novel stx types discovered by screening pathogen assemblies</vt:lpstr>
      <vt:lpstr>Our browsers</vt:lpstr>
      <vt:lpstr>MicroBIGG-E Map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NCBI: Available tools </dc:title>
  <dc:creator>Prasad, Arjun (NIH/NLM/NCBI) [E]</dc:creator>
  <cp:lastModifiedBy>Prasad, Arjun (NIH/NLM/NCBI) [E]</cp:lastModifiedBy>
  <cp:revision>1</cp:revision>
  <dcterms:created xsi:type="dcterms:W3CDTF">2023-09-27T14:44:11Z</dcterms:created>
  <dcterms:modified xsi:type="dcterms:W3CDTF">2023-10-23T16:36:39Z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