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8"/>
  </p:notesMasterIdLst>
  <p:handoutMasterIdLst>
    <p:handoutMasterId r:id="rId19"/>
  </p:handoutMasterIdLst>
  <p:sldIdLst>
    <p:sldId id="284" r:id="rId2"/>
    <p:sldId id="285" r:id="rId3"/>
    <p:sldId id="286" r:id="rId4"/>
    <p:sldId id="287" r:id="rId5"/>
    <p:sldId id="288" r:id="rId6"/>
    <p:sldId id="289" r:id="rId7"/>
    <p:sldId id="290" r:id="rId8"/>
    <p:sldId id="299" r:id="rId9"/>
    <p:sldId id="300" r:id="rId10"/>
    <p:sldId id="301" r:id="rId11"/>
    <p:sldId id="302" r:id="rId12"/>
    <p:sldId id="291" r:id="rId13"/>
    <p:sldId id="292" r:id="rId14"/>
    <p:sldId id="297" r:id="rId15"/>
    <p:sldId id="293" r:id="rId16"/>
    <p:sldId id="29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700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1C1D0"/>
    <a:srgbClr val="76D6FF"/>
    <a:srgbClr val="74AFCF"/>
    <a:srgbClr val="6DA5C3"/>
    <a:srgbClr val="7DBBDE"/>
    <a:srgbClr val="7AB5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6" autoAdjust="0"/>
    <p:restoredTop sz="96713" autoAdjust="0"/>
  </p:normalViewPr>
  <p:slideViewPr>
    <p:cSldViewPr snapToObjects="1">
      <p:cViewPr varScale="1">
        <p:scale>
          <a:sx n="120" d="100"/>
          <a:sy n="120" d="100"/>
        </p:scale>
        <p:origin x="490" y="91"/>
      </p:cViewPr>
      <p:guideLst>
        <p:guide orient="horz" pos="2160"/>
        <p:guide pos="7008"/>
      </p:guideLst>
    </p:cSldViewPr>
  </p:slideViewPr>
  <p:outlineViewPr>
    <p:cViewPr>
      <p:scale>
        <a:sx n="33" d="100"/>
        <a:sy n="33" d="100"/>
      </p:scale>
      <p:origin x="0" y="-2592"/>
    </p:cViewPr>
  </p:outlineViewPr>
  <p:notesTextViewPr>
    <p:cViewPr>
      <p:scale>
        <a:sx n="1" d="1"/>
        <a:sy n="1" d="1"/>
      </p:scale>
      <p:origin x="0" y="0"/>
    </p:cViewPr>
  </p:notesTextViewPr>
  <p:sorterViewPr>
    <p:cViewPr>
      <p:scale>
        <a:sx n="135" d="100"/>
        <a:sy n="135" d="100"/>
      </p:scale>
      <p:origin x="0" y="0"/>
    </p:cViewPr>
  </p:sorterViewPr>
  <p:notesViewPr>
    <p:cSldViewPr snapToObjects="1">
      <p:cViewPr varScale="1">
        <p:scale>
          <a:sx n="125" d="100"/>
          <a:sy n="125" d="100"/>
        </p:scale>
        <p:origin x="5104" y="1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customXml" Target="../customXml/item3.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BC52CD-CE5D-7445-9CDA-3E9CDCF085C6}" type="slidenum">
              <a:rPr lang="en-US" smtClean="0"/>
              <a:t>‹#›</a:t>
            </a:fld>
            <a:endParaRPr lang="en-US"/>
          </a:p>
        </p:txBody>
      </p:sp>
      <p:sp>
        <p:nvSpPr>
          <p:cNvPr id="6" name="Date Placeholder 5"/>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D144DE-78D1-7B4E-809E-B46BD6ACDBD0}" type="datetimeFigureOut">
              <a:rPr lang="en-US" smtClean="0"/>
              <a:t>10/23/2023</a:t>
            </a:fld>
            <a:endParaRPr lang="en-US"/>
          </a:p>
        </p:txBody>
      </p:sp>
    </p:spTree>
    <p:extLst>
      <p:ext uri="{BB962C8B-B14F-4D97-AF65-F5344CB8AC3E}">
        <p14:creationId xmlns:p14="http://schemas.microsoft.com/office/powerpoint/2010/main" val="2085348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461506-912D-5940-B182-DFC5657629AC}" type="datetimeFigureOut">
              <a:rPr lang="en-US" smtClean="0"/>
              <a:t>10/23/2023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FD0EE2-EEEC-A048-98CA-5EC51ACBD85A}" type="slidenum">
              <a:rPr lang="en-US" smtClean="0"/>
              <a:t>‹#›</a:t>
            </a:fld>
            <a:endParaRPr lang="en-US"/>
          </a:p>
        </p:txBody>
      </p:sp>
    </p:spTree>
    <p:extLst>
      <p:ext uri="{BB962C8B-B14F-4D97-AF65-F5344CB8AC3E}">
        <p14:creationId xmlns:p14="http://schemas.microsoft.com/office/powerpoint/2010/main" val="1074949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FD0EE2-EEEC-A048-98CA-5EC51ACBD85A}" type="slidenum">
              <a:rPr lang="en-US" smtClean="0"/>
              <a:t>2</a:t>
            </a:fld>
            <a:endParaRPr lang="en-US"/>
          </a:p>
        </p:txBody>
      </p:sp>
    </p:spTree>
    <p:extLst>
      <p:ext uri="{BB962C8B-B14F-4D97-AF65-F5344CB8AC3E}">
        <p14:creationId xmlns:p14="http://schemas.microsoft.com/office/powerpoint/2010/main" val="4170339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3"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4" name="Picture 3">
            <a:extLst>
              <a:ext uri="{FF2B5EF4-FFF2-40B4-BE49-F238E27FC236}">
                <a16:creationId xmlns:a16="http://schemas.microsoft.com/office/drawing/2014/main" id="{FDCE85E0-1E6A-C344-847C-F1CBDACB4FF8}"/>
              </a:ext>
            </a:extLst>
          </p:cNvPr>
          <p:cNvPicPr>
            <a:picLocks noChangeAspect="1"/>
          </p:cNvPicPr>
          <p:nvPr userDrawn="1"/>
        </p:nvPicPr>
        <p:blipFill>
          <a:blip r:embed="rId3"/>
          <a:stretch>
            <a:fillRect/>
          </a:stretch>
        </p:blipFill>
        <p:spPr>
          <a:xfrm>
            <a:off x="838200" y="5941551"/>
            <a:ext cx="5113784" cy="611649"/>
          </a:xfrm>
          <a:prstGeom prst="rect">
            <a:avLst/>
          </a:prstGeom>
        </p:spPr>
      </p:pic>
    </p:spTree>
    <p:extLst>
      <p:ext uri="{BB962C8B-B14F-4D97-AF65-F5344CB8AC3E}">
        <p14:creationId xmlns:p14="http://schemas.microsoft.com/office/powerpoint/2010/main" val="284234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Dark with log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C47EC3-0EC7-3246-A989-73981D26113E}"/>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2087144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619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Dark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9" name="Text Placeholder 2"/>
          <p:cNvSpPr>
            <a:spLocks noGrp="1"/>
          </p:cNvSpPr>
          <p:nvPr>
            <p:ph idx="1"/>
          </p:nvPr>
        </p:nvSpPr>
        <p:spPr>
          <a:xfrm>
            <a:off x="838200" y="1825626"/>
            <a:ext cx="10515600" cy="4176216"/>
          </a:xfrm>
          <a:prstGeom prst="rect">
            <a:avLst/>
          </a:prstGeom>
        </p:spPr>
        <p:txBody>
          <a:bodyPr vert="horz" lIns="91440" tIns="45720" rIns="91440" bIns="45720" rtlCol="0">
            <a:normAutofit/>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496F8EEB-BAF0-E84C-8F7A-41CB9F00A38A}"/>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213951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Pentagon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a:solidFill>
                  <a:schemeClr val="bg1"/>
                </a:solidFill>
                <a:latin typeface="Helvetica" pitchFamily="2" charset="0"/>
                <a:ea typeface="Source Sans Pro" charset="0"/>
                <a:cs typeface="Helvetica" pitchFamily="2" charset="0"/>
              </a:defRPr>
            </a:lvl1pPr>
          </a:lstStyle>
          <a:p>
            <a:r>
              <a:rPr lang="en-US"/>
              <a:t>Click to edit Master title style</a:t>
            </a:r>
            <a:endParaRPr lang="en-US" dirty="0"/>
          </a:p>
        </p:txBody>
      </p:sp>
      <p:sp>
        <p:nvSpPr>
          <p:cNvPr id="13" name="Content Placeholder 12"/>
          <p:cNvSpPr>
            <a:spLocks noGrp="1"/>
          </p:cNvSpPr>
          <p:nvPr>
            <p:ph sz="quarter" idx="10"/>
          </p:nvPr>
        </p:nvSpPr>
        <p:spPr>
          <a:xfrm>
            <a:off x="838200" y="1828800"/>
            <a:ext cx="10515600" cy="41910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167294BD-0CCB-FD4A-870D-B67FFFCD9EF2}"/>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1602680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Hexag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Picture Placeholder 6"/>
          <p:cNvSpPr>
            <a:spLocks noGrp="1"/>
          </p:cNvSpPr>
          <p:nvPr>
            <p:ph type="pic" sz="quarter" idx="11"/>
          </p:nvPr>
        </p:nvSpPr>
        <p:spPr>
          <a:xfrm>
            <a:off x="838200" y="1828800"/>
            <a:ext cx="10515600" cy="4100512"/>
          </a:xfrm>
        </p:spPr>
        <p:txBody>
          <a:bodyPr/>
          <a:lstStyle>
            <a:lvl1pPr>
              <a:defRPr>
                <a:solidFill>
                  <a:schemeClr val="bg1"/>
                </a:solidFill>
              </a:defRPr>
            </a:lvl1pPr>
          </a:lstStyle>
          <a:p>
            <a:r>
              <a:rPr lang="en-US"/>
              <a:t>Click icon to add picture</a:t>
            </a:r>
          </a:p>
        </p:txBody>
      </p:sp>
      <p:pic>
        <p:nvPicPr>
          <p:cNvPr id="5" name="Picture 4">
            <a:extLst>
              <a:ext uri="{FF2B5EF4-FFF2-40B4-BE49-F238E27FC236}">
                <a16:creationId xmlns:a16="http://schemas.microsoft.com/office/drawing/2014/main" id="{A5BDDD08-24A6-8F4A-9D5A-3B75929A04BC}"/>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1303249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Sidebar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6546448" cy="1325563"/>
          </a:xfrm>
        </p:spPr>
        <p:txBody>
          <a:bodyPr/>
          <a:lstStyle/>
          <a:p>
            <a:r>
              <a:rPr lang="en-US" dirty="0"/>
              <a:t>Click to edit title style</a:t>
            </a:r>
          </a:p>
        </p:txBody>
      </p:sp>
      <p:sp>
        <p:nvSpPr>
          <p:cNvPr id="3" name="Content Placeholder 2"/>
          <p:cNvSpPr>
            <a:spLocks noGrp="1"/>
          </p:cNvSpPr>
          <p:nvPr>
            <p:ph sz="half" idx="1"/>
          </p:nvPr>
        </p:nvSpPr>
        <p:spPr>
          <a:xfrm>
            <a:off x="838200" y="1825625"/>
            <a:ext cx="6546448" cy="40764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8229600" y="1825625"/>
            <a:ext cx="3124200" cy="4076411"/>
          </a:xfrm>
        </p:spPr>
        <p:txBody>
          <a:bodyPr/>
          <a:lstStyle>
            <a:lvl1pPr marL="0" indent="0">
              <a:buNone/>
              <a:defRPr>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a:t>Click to edit Master text styles</a:t>
            </a:r>
          </a:p>
        </p:txBody>
      </p:sp>
      <p:pic>
        <p:nvPicPr>
          <p:cNvPr id="6" name="Picture 5">
            <a:extLst>
              <a:ext uri="{FF2B5EF4-FFF2-40B4-BE49-F238E27FC236}">
                <a16:creationId xmlns:a16="http://schemas.microsoft.com/office/drawing/2014/main" id="{5FB4DB3C-E037-EF48-9A3C-6209A092C1B9}"/>
              </a:ext>
            </a:extLst>
          </p:cNvPr>
          <p:cNvPicPr>
            <a:picLocks noChangeAspect="1"/>
          </p:cNvPicPr>
          <p:nvPr userDrawn="1"/>
        </p:nvPicPr>
        <p:blipFill>
          <a:blip r:embed="rId3"/>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1107843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debar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590309" y="2083443"/>
            <a:ext cx="2789500" cy="3900668"/>
          </a:xfrm>
        </p:spPr>
        <p:txBody>
          <a:bodyPr/>
          <a:lstStyle>
            <a:lvl1pPr marL="0" indent="0">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text styles</a:t>
            </a:r>
          </a:p>
        </p:txBody>
      </p:sp>
      <p:sp>
        <p:nvSpPr>
          <p:cNvPr id="6" name="Content Placeholder 5"/>
          <p:cNvSpPr>
            <a:spLocks noGrp="1"/>
          </p:cNvSpPr>
          <p:nvPr>
            <p:ph sz="quarter" idx="4"/>
          </p:nvPr>
        </p:nvSpPr>
        <p:spPr>
          <a:xfrm>
            <a:off x="3981690" y="2083443"/>
            <a:ext cx="7600709" cy="39006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itle 10"/>
          <p:cNvSpPr>
            <a:spLocks noGrp="1"/>
          </p:cNvSpPr>
          <p:nvPr>
            <p:ph type="title"/>
          </p:nvPr>
        </p:nvSpPr>
        <p:spPr>
          <a:xfrm>
            <a:off x="3981690" y="365125"/>
            <a:ext cx="7600709" cy="1325563"/>
          </a:xfrm>
        </p:spPr>
        <p:txBody>
          <a:bodyPr/>
          <a:lstStyle>
            <a:lvl1pPr algn="r">
              <a:defRPr/>
            </a:lvl1pPr>
          </a:lstStyle>
          <a:p>
            <a:r>
              <a:rPr lang="en-US"/>
              <a:t>Click to edit Master title style</a:t>
            </a:r>
            <a:endParaRPr lang="en-US" dirty="0"/>
          </a:p>
        </p:txBody>
      </p:sp>
      <p:pic>
        <p:nvPicPr>
          <p:cNvPr id="7" name="Picture 6">
            <a:extLst>
              <a:ext uri="{FF2B5EF4-FFF2-40B4-BE49-F238E27FC236}">
                <a16:creationId xmlns:a16="http://schemas.microsoft.com/office/drawing/2014/main" id="{40E7ECB0-CD30-8A4E-A228-81E58C1CC6F8}"/>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Blue Bar left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528643"/>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457201"/>
            <a:ext cx="6172200" cy="524134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6411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6" name="Picture 5">
            <a:extLst>
              <a:ext uri="{FF2B5EF4-FFF2-40B4-BE49-F238E27FC236}">
                <a16:creationId xmlns:a16="http://schemas.microsoft.com/office/drawing/2014/main" id="{57CB7648-BE0E-5D4F-A56E-FF137BC87E49}"/>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8379007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Curves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371499"/>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25053606-CAB7-BF4B-9893-8FA4C4FA1AFE}"/>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9998909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Curves Whi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a:spLocks noGrp="1"/>
          </p:cNvSpPr>
          <p:nvPr>
            <p:ph type="title"/>
          </p:nvPr>
        </p:nvSpPr>
        <p:spPr>
          <a:xfrm>
            <a:off x="831850" y="1709738"/>
            <a:ext cx="10515600" cy="2852737"/>
          </a:xfrm>
        </p:spPr>
        <p:txBody>
          <a:bodyPr anchor="b"/>
          <a:lstStyle>
            <a:lvl1pPr>
              <a:defRPr sz="6000">
                <a:solidFill>
                  <a:schemeClr val="tx1"/>
                </a:solidFill>
              </a:defRPr>
            </a:lvl1pPr>
          </a:lstStyle>
          <a:p>
            <a:r>
              <a:rPr lang="en-US"/>
              <a:t>Click to edit Master title style</a:t>
            </a:r>
            <a:endParaRPr lang="en-US" dirty="0"/>
          </a:p>
        </p:txBody>
      </p:sp>
      <p:sp>
        <p:nvSpPr>
          <p:cNvPr id="4" name="Text Placeholder 2"/>
          <p:cNvSpPr>
            <a:spLocks noGrp="1"/>
          </p:cNvSpPr>
          <p:nvPr>
            <p:ph type="body" idx="1"/>
          </p:nvPr>
        </p:nvSpPr>
        <p:spPr>
          <a:xfrm>
            <a:off x="831850" y="4589463"/>
            <a:ext cx="10515600" cy="1371499"/>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5" name="Picture 4">
            <a:extLst>
              <a:ext uri="{FF2B5EF4-FFF2-40B4-BE49-F238E27FC236}">
                <a16:creationId xmlns:a16="http://schemas.microsoft.com/office/drawing/2014/main" id="{D8C043DF-E42E-2646-8230-992A11056493}"/>
              </a:ext>
            </a:extLst>
          </p:cNvPr>
          <p:cNvPicPr>
            <a:picLocks noChangeAspect="1"/>
          </p:cNvPicPr>
          <p:nvPr userDrawn="1"/>
        </p:nvPicPr>
        <p:blipFill>
          <a:blip r:embed="rId3"/>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853694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Graphic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0" y="2362200"/>
            <a:ext cx="12192000" cy="25146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9"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10" name="Picture 9">
            <a:extLst>
              <a:ext uri="{FF2B5EF4-FFF2-40B4-BE49-F238E27FC236}">
                <a16:creationId xmlns:a16="http://schemas.microsoft.com/office/drawing/2014/main" id="{30C5D65D-5EEB-E64E-876C-871C91263772}"/>
              </a:ext>
            </a:extLst>
          </p:cNvPr>
          <p:cNvPicPr>
            <a:picLocks noChangeAspect="1"/>
          </p:cNvPicPr>
          <p:nvPr userDrawn="1"/>
        </p:nvPicPr>
        <p:blipFill>
          <a:blip r:embed="rId3"/>
          <a:stretch>
            <a:fillRect/>
          </a:stretch>
        </p:blipFill>
        <p:spPr>
          <a:xfrm>
            <a:off x="838200" y="5941551"/>
            <a:ext cx="5113784" cy="611649"/>
          </a:xfrm>
          <a:prstGeom prst="rect">
            <a:avLst/>
          </a:prstGeom>
        </p:spPr>
      </p:pic>
    </p:spTree>
    <p:extLst>
      <p:ext uri="{BB962C8B-B14F-4D97-AF65-F5344CB8AC3E}">
        <p14:creationId xmlns:p14="http://schemas.microsoft.com/office/powerpoint/2010/main" val="4672792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Gri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6" name="Picture 5">
            <a:extLst>
              <a:ext uri="{FF2B5EF4-FFF2-40B4-BE49-F238E27FC236}">
                <a16:creationId xmlns:a16="http://schemas.microsoft.com/office/drawing/2014/main" id="{7A5C55C8-6450-7D4E-882F-6C2BD226E3DB}"/>
              </a:ext>
            </a:extLst>
          </p:cNvPr>
          <p:cNvPicPr>
            <a:picLocks noChangeAspect="1"/>
          </p:cNvPicPr>
          <p:nvPr userDrawn="1"/>
        </p:nvPicPr>
        <p:blipFill>
          <a:blip r:embed="rId3"/>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509753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Content, Curv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838200" y="1825624"/>
            <a:ext cx="10515600" cy="4194175"/>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a:extLst>
              <a:ext uri="{FF2B5EF4-FFF2-40B4-BE49-F238E27FC236}">
                <a16:creationId xmlns:a16="http://schemas.microsoft.com/office/drawing/2014/main" id="{338AA219-A95D-D941-A8D3-B30341519D12}"/>
              </a:ext>
            </a:extLst>
          </p:cNvPr>
          <p:cNvPicPr>
            <a:picLocks noChangeAspect="1"/>
          </p:cNvPicPr>
          <p:nvPr userDrawn="1"/>
        </p:nvPicPr>
        <p:blipFill>
          <a:blip r:embed="rId3"/>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11093443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entagons l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365125"/>
            <a:ext cx="5620473" cy="5676860"/>
          </a:xfrm>
        </p:spPr>
        <p:txBody>
          <a:bodyPr vert="horz"/>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hart Placeholder 7"/>
          <p:cNvSpPr>
            <a:spLocks noGrp="1"/>
          </p:cNvSpPr>
          <p:nvPr>
            <p:ph type="chart" sz="quarter" idx="10"/>
          </p:nvPr>
        </p:nvSpPr>
        <p:spPr>
          <a:xfrm>
            <a:off x="6724892" y="365125"/>
            <a:ext cx="4628908" cy="5676860"/>
          </a:xfrm>
        </p:spPr>
        <p:txBody>
          <a:bodyPr/>
          <a:lstStyle/>
          <a:p>
            <a:r>
              <a:rPr lang="en-US"/>
              <a:t>Click icon to add chart</a:t>
            </a:r>
          </a:p>
        </p:txBody>
      </p:sp>
      <p:pic>
        <p:nvPicPr>
          <p:cNvPr id="5" name="Picture 4">
            <a:extLst>
              <a:ext uri="{FF2B5EF4-FFF2-40B4-BE49-F238E27FC236}">
                <a16:creationId xmlns:a16="http://schemas.microsoft.com/office/drawing/2014/main" id="{C7EFF508-C846-F14C-A189-417594AFD638}"/>
              </a:ext>
            </a:extLst>
          </p:cNvPr>
          <p:cNvPicPr>
            <a:picLocks noChangeAspect="1"/>
          </p:cNvPicPr>
          <p:nvPr userDrawn="1"/>
        </p:nvPicPr>
        <p:blipFill>
          <a:blip r:embed="rId3"/>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297332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cknowledgements,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lvl1pPr>
              <a:defRPr>
                <a:solidFill>
                  <a:schemeClr val="bg1"/>
                </a:solidFill>
              </a:defRPr>
            </a:lvl1p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solidFill>
                  <a:schemeClr val="bg1"/>
                </a:solidFill>
              </a:defRPr>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5987291" y="365125"/>
            <a:ext cx="5366507" cy="1217613"/>
          </a:xfrm>
        </p:spPr>
        <p:txBody>
          <a:bodyPr anchor="ctr">
            <a:normAutofit/>
          </a:bodyPr>
          <a:lstStyle>
            <a:lvl1pPr marL="0" indent="0">
              <a:lnSpc>
                <a:spcPct val="125000"/>
              </a:lnSpc>
              <a:buNone/>
              <a:defRPr sz="1600">
                <a:solidFill>
                  <a:schemeClr val="bg1"/>
                </a:solidFill>
              </a:defRPr>
            </a:lvl1pPr>
          </a:lstStyle>
          <a:p>
            <a:pPr lvl="0"/>
            <a:r>
              <a:rPr lang="en-US" dirty="0"/>
              <a:t>This work was supported by the National Center for Biotechnology Information at the National Library of Medicine, National Institutes of Health.</a:t>
            </a:r>
          </a:p>
        </p:txBody>
      </p:sp>
      <p:pic>
        <p:nvPicPr>
          <p:cNvPr id="9" name="Picture 8">
            <a:extLst>
              <a:ext uri="{FF2B5EF4-FFF2-40B4-BE49-F238E27FC236}">
                <a16:creationId xmlns:a16="http://schemas.microsoft.com/office/drawing/2014/main" id="{2D1E29DB-7FC3-4E4D-A6C3-3EB2F2B9FE11}"/>
              </a:ext>
            </a:extLst>
          </p:cNvPr>
          <p:cNvPicPr>
            <a:picLocks noChangeAspect="1"/>
          </p:cNvPicPr>
          <p:nvPr userDrawn="1"/>
        </p:nvPicPr>
        <p:blipFill>
          <a:blip r:embed="rId3"/>
          <a:stretch>
            <a:fillRect/>
          </a:stretch>
        </p:blipFill>
        <p:spPr>
          <a:xfrm>
            <a:off x="838199" y="6353793"/>
            <a:ext cx="2304256" cy="275607"/>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cknowledgements, Ligh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5149091" cy="1217485"/>
          </a:xfrm>
        </p:spPr>
        <p:txBody>
          <a:bodyPr/>
          <a:lstStyle/>
          <a:p>
            <a:r>
              <a:rPr lang="en-US"/>
              <a:t>Click to edit Master title style</a:t>
            </a:r>
            <a:endParaRPr lang="en-US" dirty="0"/>
          </a:p>
        </p:txBody>
      </p:sp>
      <p:sp>
        <p:nvSpPr>
          <p:cNvPr id="8" name="Text Placeholder 7"/>
          <p:cNvSpPr>
            <a:spLocks noGrp="1"/>
          </p:cNvSpPr>
          <p:nvPr>
            <p:ph type="body" sz="quarter" idx="11" hasCustomPrompt="1"/>
          </p:nvPr>
        </p:nvSpPr>
        <p:spPr>
          <a:xfrm>
            <a:off x="838200" y="1662195"/>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8" name="Text Placeholder 7"/>
          <p:cNvSpPr>
            <a:spLocks noGrp="1"/>
          </p:cNvSpPr>
          <p:nvPr>
            <p:ph type="body" sz="quarter" idx="13" hasCustomPrompt="1"/>
          </p:nvPr>
        </p:nvSpPr>
        <p:spPr>
          <a:xfrm>
            <a:off x="6259582" y="1657427"/>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19" name="Text Placeholder 7"/>
          <p:cNvSpPr>
            <a:spLocks noGrp="1"/>
          </p:cNvSpPr>
          <p:nvPr>
            <p:ph type="body" sz="quarter" idx="14" hasCustomPrompt="1"/>
          </p:nvPr>
        </p:nvSpPr>
        <p:spPr>
          <a:xfrm>
            <a:off x="3548891" y="1657426"/>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20" name="Text Placeholder 7"/>
          <p:cNvSpPr>
            <a:spLocks noGrp="1"/>
          </p:cNvSpPr>
          <p:nvPr>
            <p:ph type="body" sz="quarter" idx="15" hasCustomPrompt="1"/>
          </p:nvPr>
        </p:nvSpPr>
        <p:spPr>
          <a:xfrm>
            <a:off x="8915400" y="1662193"/>
            <a:ext cx="2438400" cy="4423015"/>
          </a:xfrm>
        </p:spPr>
        <p:txBody>
          <a:bodyPr>
            <a:normAutofit/>
          </a:bodyPr>
          <a:lstStyle>
            <a:lvl1pPr marL="0" indent="0">
              <a:lnSpc>
                <a:spcPct val="150000"/>
              </a:lnSpc>
              <a:buNone/>
              <a:defRPr sz="1600"/>
            </a:lvl1pPr>
          </a:lstStyle>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a:p>
            <a:pPr lvl="0"/>
            <a:r>
              <a:rPr lang="en-US" dirty="0"/>
              <a:t>Name</a:t>
            </a:r>
          </a:p>
        </p:txBody>
      </p:sp>
      <p:sp>
        <p:nvSpPr>
          <p:cNvPr id="6" name="Text Placeholder 5"/>
          <p:cNvSpPr>
            <a:spLocks noGrp="1"/>
          </p:cNvSpPr>
          <p:nvPr>
            <p:ph type="body" sz="quarter" idx="16" hasCustomPrompt="1"/>
          </p:nvPr>
        </p:nvSpPr>
        <p:spPr>
          <a:xfrm>
            <a:off x="6028944" y="369080"/>
            <a:ext cx="5334000" cy="1217613"/>
          </a:xfrm>
        </p:spPr>
        <p:txBody>
          <a:bodyPr anchor="ctr">
            <a:normAutofit/>
          </a:bodyPr>
          <a:lstStyle>
            <a:lvl1pPr marL="0" indent="0">
              <a:lnSpc>
                <a:spcPct val="125000"/>
              </a:lnSpc>
              <a:buNone/>
              <a:defRPr sz="1600"/>
            </a:lvl1pPr>
          </a:lstStyle>
          <a:p>
            <a:pPr lvl="0"/>
            <a:r>
              <a:rPr lang="en-US" dirty="0"/>
              <a:t>This work was supported by the National Center for Biotechnology Information at the National Library of Medicine, National Institutes of Health.</a:t>
            </a:r>
          </a:p>
        </p:txBody>
      </p:sp>
      <p:pic>
        <p:nvPicPr>
          <p:cNvPr id="3" name="Picture 2">
            <a:extLst>
              <a:ext uri="{FF2B5EF4-FFF2-40B4-BE49-F238E27FC236}">
                <a16:creationId xmlns:a16="http://schemas.microsoft.com/office/drawing/2014/main" id="{6DA8952D-0504-BA41-980C-52EC5A156E15}"/>
              </a:ext>
            </a:extLst>
          </p:cNvPr>
          <p:cNvPicPr>
            <a:picLocks noChangeAspect="1"/>
          </p:cNvPicPr>
          <p:nvPr userDrawn="1"/>
        </p:nvPicPr>
        <p:blipFill>
          <a:blip r:embed="rId2"/>
          <a:stretch>
            <a:fillRect/>
          </a:stretch>
        </p:blipFill>
        <p:spPr>
          <a:xfrm>
            <a:off x="837865" y="6353753"/>
            <a:ext cx="2304589" cy="275647"/>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Graphic Light">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DA69710-DFB9-8D47-965F-0D64BFA06657}"/>
              </a:ext>
            </a:extLst>
          </p:cNvPr>
          <p:cNvSpPr/>
          <p:nvPr userDrawn="1"/>
        </p:nvSpPr>
        <p:spPr>
          <a:xfrm>
            <a:off x="0" y="2213659"/>
            <a:ext cx="12192000" cy="2430683"/>
          </a:xfrm>
          <a:prstGeom prst="rect">
            <a:avLst/>
          </a:prstGeom>
          <a:solidFill>
            <a:schemeClr val="accent5">
              <a:alpha val="8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8" name="Picture 7">
            <a:extLst>
              <a:ext uri="{FF2B5EF4-FFF2-40B4-BE49-F238E27FC236}">
                <a16:creationId xmlns:a16="http://schemas.microsoft.com/office/drawing/2014/main" id="{E0F94F7A-DFBE-014E-AA12-7CA65FC3E7A5}"/>
              </a:ext>
            </a:extLst>
          </p:cNvPr>
          <p:cNvPicPr>
            <a:picLocks noChangeAspect="1"/>
          </p:cNvPicPr>
          <p:nvPr userDrawn="1"/>
        </p:nvPicPr>
        <p:blipFill>
          <a:blip r:embed="rId2"/>
          <a:stretch>
            <a:fillRect/>
          </a:stretch>
        </p:blipFill>
        <p:spPr>
          <a:xfrm>
            <a:off x="838200" y="5937588"/>
            <a:ext cx="5146916" cy="61561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Light with shap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5775337-1271-8347-B9CD-5488E4E0EC9C}"/>
              </a:ext>
            </a:extLst>
          </p:cNvPr>
          <p:cNvSpPr/>
          <p:nvPr userDrawn="1"/>
        </p:nvSpPr>
        <p:spPr>
          <a:xfrm>
            <a:off x="0" y="2213659"/>
            <a:ext cx="12192000" cy="2430683"/>
          </a:xfrm>
          <a:prstGeom prst="rect">
            <a:avLst/>
          </a:prstGeom>
          <a:solidFill>
            <a:schemeClr val="accent5">
              <a:alpha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title"/>
          </p:nvPr>
        </p:nvSpPr>
        <p:spPr>
          <a:xfrm>
            <a:off x="838200" y="2766219"/>
            <a:ext cx="10515600" cy="1119981"/>
          </a:xfrm>
        </p:spPr>
        <p:txBody>
          <a:bodyPr anchor="ctr" anchorCtr="0">
            <a:normAutofit fontScale="90000"/>
          </a:bodyPr>
          <a:lstStyle>
            <a:lvl1pPr>
              <a:defRPr>
                <a:solidFill>
                  <a:schemeClr val="bg1"/>
                </a:solidFill>
              </a:defRPr>
            </a:lvl1pPr>
          </a:lstStyle>
          <a:p>
            <a:pPr>
              <a:lnSpc>
                <a:spcPct val="150000"/>
              </a:lnSpc>
            </a:pPr>
            <a:r>
              <a:rPr lang="en-US"/>
              <a:t>Click to edit Master title style</a:t>
            </a:r>
            <a:endParaRPr lang="en-US" sz="2800" dirty="0"/>
          </a:p>
        </p:txBody>
      </p:sp>
      <p:sp>
        <p:nvSpPr>
          <p:cNvPr id="6" name="Text Placeholder 2"/>
          <p:cNvSpPr>
            <a:spLocks noGrp="1"/>
          </p:cNvSpPr>
          <p:nvPr>
            <p:ph type="body" sz="quarter" idx="10" hasCustomPrompt="1"/>
          </p:nvPr>
        </p:nvSpPr>
        <p:spPr>
          <a:xfrm>
            <a:off x="838200" y="3886200"/>
            <a:ext cx="10515600" cy="533400"/>
          </a:xfrm>
        </p:spPr>
        <p:txBody>
          <a:bodyPr>
            <a:noAutofit/>
          </a:bodyPr>
          <a:lstStyle>
            <a:lvl1pPr marL="0" indent="0">
              <a:buNone/>
              <a:defRPr sz="2400">
                <a:solidFill>
                  <a:schemeClr val="accent2"/>
                </a:solidFill>
              </a:defRPr>
            </a:lvl1pPr>
          </a:lstStyle>
          <a:p>
            <a:pPr lvl="0"/>
            <a:r>
              <a:rPr lang="en-US" dirty="0"/>
              <a:t>Author’s Name - Title</a:t>
            </a:r>
          </a:p>
        </p:txBody>
      </p:sp>
      <p:pic>
        <p:nvPicPr>
          <p:cNvPr id="9" name="Picture 8">
            <a:extLst>
              <a:ext uri="{FF2B5EF4-FFF2-40B4-BE49-F238E27FC236}">
                <a16:creationId xmlns:a16="http://schemas.microsoft.com/office/drawing/2014/main" id="{3D8BBBDC-9013-DF4E-9858-E87CEEB52AB3}"/>
              </a:ext>
            </a:extLst>
          </p:cNvPr>
          <p:cNvPicPr>
            <a:picLocks noChangeAspect="1"/>
          </p:cNvPicPr>
          <p:nvPr userDrawn="1"/>
        </p:nvPicPr>
        <p:blipFill>
          <a:blip r:embed="rId3"/>
          <a:stretch>
            <a:fillRect/>
          </a:stretch>
        </p:blipFill>
        <p:spPr>
          <a:xfrm>
            <a:off x="838200" y="5937588"/>
            <a:ext cx="5146916" cy="615612"/>
          </a:xfrm>
          <a:prstGeom prst="rect">
            <a:avLst/>
          </a:prstGeom>
        </p:spPr>
      </p:pic>
    </p:spTree>
    <p:extLst>
      <p:ext uri="{BB962C8B-B14F-4D97-AF65-F5344CB8AC3E}">
        <p14:creationId xmlns:p14="http://schemas.microsoft.com/office/powerpoint/2010/main" val="1064619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lain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7" name="Text Placeholder 6"/>
          <p:cNvSpPr>
            <a:spLocks noGrp="1"/>
          </p:cNvSpPr>
          <p:nvPr>
            <p:ph type="body" sz="quarter" idx="10"/>
          </p:nvPr>
        </p:nvSpPr>
        <p:spPr>
          <a:xfrm>
            <a:off x="838201" y="1886673"/>
            <a:ext cx="10515600" cy="4056927"/>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A5C47EC3-0EC7-3246-A989-73981D26113E}"/>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Plain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16F49A55-C312-3D4D-9B1B-8FB2433C5202}"/>
              </a:ext>
            </a:extLst>
          </p:cNvPr>
          <p:cNvPicPr>
            <a:picLocks noChangeAspect="1"/>
          </p:cNvPicPr>
          <p:nvPr userDrawn="1"/>
        </p:nvPicPr>
        <p:blipFill>
          <a:blip r:embed="rId2"/>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3160223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Blue Ba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8002843-3CBC-294A-81CE-90BCFC768317}"/>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Content Placeholder 8">
            <a:extLst>
              <a:ext uri="{FF2B5EF4-FFF2-40B4-BE49-F238E27FC236}">
                <a16:creationId xmlns:a16="http://schemas.microsoft.com/office/drawing/2014/main" id="{E8E82735-A055-004A-984D-73E55416789A}"/>
              </a:ext>
            </a:extLst>
          </p:cNvPr>
          <p:cNvSpPr>
            <a:spLocks noGrp="1"/>
          </p:cNvSpPr>
          <p:nvPr>
            <p:ph sz="quarter" idx="10"/>
          </p:nvPr>
        </p:nvSpPr>
        <p:spPr>
          <a:xfrm>
            <a:off x="838200" y="18288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5CB5BAF0-239E-E740-B789-CFE98B9C7B39}"/>
              </a:ext>
            </a:extLst>
          </p:cNvPr>
          <p:cNvPicPr>
            <a:picLocks noChangeAspect="1"/>
          </p:cNvPicPr>
          <p:nvPr userDrawn="1"/>
        </p:nvPicPr>
        <p:blipFill>
          <a:blip r:embed="rId3"/>
          <a:stretch>
            <a:fillRect/>
          </a:stretch>
        </p:blipFill>
        <p:spPr>
          <a:xfrm>
            <a:off x="838199" y="6353793"/>
            <a:ext cx="2304256" cy="275607"/>
          </a:xfrm>
          <a:prstGeom prst="rect">
            <a:avLst/>
          </a:prstGeom>
        </p:spPr>
      </p:pic>
    </p:spTree>
    <p:extLst>
      <p:ext uri="{BB962C8B-B14F-4D97-AF65-F5344CB8AC3E}">
        <p14:creationId xmlns:p14="http://schemas.microsoft.com/office/powerpoint/2010/main" val="115299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White with logo">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F49A55-C312-3D4D-9B1B-8FB2433C5202}"/>
              </a:ext>
            </a:extLst>
          </p:cNvPr>
          <p:cNvPicPr>
            <a:picLocks noChangeAspect="1"/>
          </p:cNvPicPr>
          <p:nvPr userDrawn="1"/>
        </p:nvPicPr>
        <p:blipFill>
          <a:blip r:embed="rId2"/>
          <a:stretch>
            <a:fillRect/>
          </a:stretch>
        </p:blipFill>
        <p:spPr>
          <a:xfrm>
            <a:off x="837865" y="6353753"/>
            <a:ext cx="2304589" cy="275647"/>
          </a:xfrm>
          <a:prstGeom prst="rect">
            <a:avLst/>
          </a:prstGeom>
        </p:spPr>
      </p:pic>
    </p:spTree>
    <p:extLst>
      <p:ext uri="{BB962C8B-B14F-4D97-AF65-F5344CB8AC3E}">
        <p14:creationId xmlns:p14="http://schemas.microsoft.com/office/powerpoint/2010/main" val="4042120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Ligh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66492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5" r:id="rId3"/>
    <p:sldLayoutId id="2147483664" r:id="rId4"/>
    <p:sldLayoutId id="2147483655" r:id="rId5"/>
    <p:sldLayoutId id="2147483661" r:id="rId6"/>
    <p:sldLayoutId id="2147483656" r:id="rId7"/>
    <p:sldLayoutId id="2147483671" r:id="rId8"/>
    <p:sldLayoutId id="2147483668" r:id="rId9"/>
    <p:sldLayoutId id="2147483672" r:id="rId10"/>
    <p:sldLayoutId id="2147483669" r:id="rId11"/>
    <p:sldLayoutId id="2147483650" r:id="rId12"/>
    <p:sldLayoutId id="2147483654" r:id="rId13"/>
    <p:sldLayoutId id="2147483663" r:id="rId14"/>
    <p:sldLayoutId id="2147483652" r:id="rId15"/>
    <p:sldLayoutId id="2147483653" r:id="rId16"/>
    <p:sldLayoutId id="2147483670" r:id="rId17"/>
    <p:sldLayoutId id="2147483651" r:id="rId18"/>
    <p:sldLayoutId id="2147483662" r:id="rId19"/>
    <p:sldLayoutId id="2147483657" r:id="rId20"/>
    <p:sldLayoutId id="2147483658" r:id="rId21"/>
    <p:sldLayoutId id="2147483659" r:id="rId22"/>
    <p:sldLayoutId id="2147483666" r:id="rId23"/>
    <p:sldLayoutId id="2147483667"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p:titleStyle>
    <p:bodyStyle>
      <a:lvl1pPr marL="228600" indent="-228600" algn="l" defTabSz="914400" rtl="0" eaLnBrk="1" latinLnBrk="0" hangingPunct="1">
        <a:lnSpc>
          <a:spcPct val="125000"/>
        </a:lnSpc>
        <a:spcBef>
          <a:spcPts val="1000"/>
        </a:spcBef>
        <a:buFont typeface="Arial"/>
        <a:buChar char="•"/>
        <a:defRPr sz="3000" b="0" i="0" kern="1200">
          <a:solidFill>
            <a:schemeClr val="tx1"/>
          </a:solidFill>
          <a:latin typeface="Helvetica" charset="0"/>
          <a:ea typeface="Helvetica" charset="0"/>
          <a:cs typeface="Helvetica" charset="0"/>
        </a:defRPr>
      </a:lvl1pPr>
      <a:lvl2pPr marL="685800" indent="-228600" algn="l" defTabSz="914400" rtl="0" eaLnBrk="1" latinLnBrk="0" hangingPunct="1">
        <a:lnSpc>
          <a:spcPct val="125000"/>
        </a:lnSpc>
        <a:spcBef>
          <a:spcPts val="500"/>
        </a:spcBef>
        <a:buFont typeface="Arial"/>
        <a:buChar char="•"/>
        <a:defRPr sz="2800" b="0" i="0" kern="1200">
          <a:solidFill>
            <a:schemeClr val="tx1"/>
          </a:solidFill>
          <a:latin typeface="Helvetica" charset="0"/>
          <a:ea typeface="Helvetica" charset="0"/>
          <a:cs typeface="Helvetica" charset="0"/>
        </a:defRPr>
      </a:lvl2pPr>
      <a:lvl3pPr marL="1143000" indent="-228600" algn="l" defTabSz="914400" rtl="0" eaLnBrk="1" latinLnBrk="0" hangingPunct="1">
        <a:lnSpc>
          <a:spcPct val="125000"/>
        </a:lnSpc>
        <a:spcBef>
          <a:spcPts val="500"/>
        </a:spcBef>
        <a:buFont typeface="Arial"/>
        <a:buChar char="•"/>
        <a:defRPr sz="2400" b="0" i="0" kern="1200">
          <a:solidFill>
            <a:schemeClr val="tx1"/>
          </a:solidFill>
          <a:latin typeface="Helvetica" charset="0"/>
          <a:ea typeface="Helvetica" charset="0"/>
          <a:cs typeface="Helvetica" charset="0"/>
        </a:defRPr>
      </a:lvl3pPr>
      <a:lvl4pPr marL="1600200" indent="-228600" algn="l" defTabSz="914400" rtl="0" eaLnBrk="1" latinLnBrk="0" hangingPunct="1">
        <a:lnSpc>
          <a:spcPct val="125000"/>
        </a:lnSpc>
        <a:spcBef>
          <a:spcPts val="500"/>
        </a:spcBef>
        <a:buFont typeface="Arial"/>
        <a:buChar char="•"/>
        <a:defRPr sz="2000" b="0" i="0" kern="1200">
          <a:solidFill>
            <a:schemeClr val="tx1"/>
          </a:solidFill>
          <a:latin typeface="Helvetica" charset="0"/>
          <a:ea typeface="Helvetica" charset="0"/>
          <a:cs typeface="Helvetica" charset="0"/>
        </a:defRPr>
      </a:lvl4pPr>
      <a:lvl5pPr marL="2057400" indent="-228600" algn="l" defTabSz="914400" rtl="0" eaLnBrk="1" latinLnBrk="0" hangingPunct="1">
        <a:lnSpc>
          <a:spcPct val="125000"/>
        </a:lnSpc>
        <a:spcBef>
          <a:spcPts val="500"/>
        </a:spcBef>
        <a:buFont typeface="Arial"/>
        <a:buChar char="•"/>
        <a:defRPr sz="1800" b="0" i="0" kern="1200">
          <a:solidFill>
            <a:schemeClr val="tx1"/>
          </a:solidFill>
          <a:latin typeface="Helvetica" charset="0"/>
          <a:ea typeface="Helvetica" charset="0"/>
          <a:cs typeface="Helvetic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8.xm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1CAAC-F73C-CE4D-BDD0-C7622FB4C1CE}"/>
              </a:ext>
            </a:extLst>
          </p:cNvPr>
          <p:cNvSpPr>
            <a:spLocks noGrp="1"/>
          </p:cNvSpPr>
          <p:nvPr>
            <p:ph type="title"/>
          </p:nvPr>
        </p:nvSpPr>
        <p:spPr/>
        <p:txBody>
          <a:bodyPr>
            <a:normAutofit/>
          </a:bodyPr>
          <a:lstStyle/>
          <a:p>
            <a:r>
              <a:rPr lang="en-US" dirty="0"/>
              <a:t>Update on Pathogen Detection Roadmap</a:t>
            </a:r>
          </a:p>
        </p:txBody>
      </p:sp>
      <p:sp>
        <p:nvSpPr>
          <p:cNvPr id="3" name="Text Placeholder 2">
            <a:extLst>
              <a:ext uri="{FF2B5EF4-FFF2-40B4-BE49-F238E27FC236}">
                <a16:creationId xmlns:a16="http://schemas.microsoft.com/office/drawing/2014/main" id="{104CD0FA-3312-B74B-8BF6-5075DD64FA1B}"/>
              </a:ext>
            </a:extLst>
          </p:cNvPr>
          <p:cNvSpPr>
            <a:spLocks noGrp="1"/>
          </p:cNvSpPr>
          <p:nvPr>
            <p:ph type="body" sz="quarter" idx="10"/>
          </p:nvPr>
        </p:nvSpPr>
        <p:spPr/>
        <p:txBody>
          <a:bodyPr/>
          <a:lstStyle/>
          <a:p>
            <a:r>
              <a:rPr lang="en-US" dirty="0"/>
              <a:t>Bill Klimke - FDA GenomeTrakr 2023</a:t>
            </a:r>
          </a:p>
        </p:txBody>
      </p:sp>
    </p:spTree>
    <p:extLst>
      <p:ext uri="{BB962C8B-B14F-4D97-AF65-F5344CB8AC3E}">
        <p14:creationId xmlns:p14="http://schemas.microsoft.com/office/powerpoint/2010/main" val="3505388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0A06-42CE-BE7C-0203-2366009A2B97}"/>
              </a:ext>
            </a:extLst>
          </p:cNvPr>
          <p:cNvSpPr txBox="1">
            <a:spLocks noGrp="1"/>
          </p:cNvSpPr>
          <p:nvPr>
            <p:ph type="title" idx="4294967295"/>
          </p:nvPr>
        </p:nvSpPr>
        <p:spPr>
          <a:xfrm>
            <a:off x="533400" y="304800"/>
            <a:ext cx="5932393" cy="2523768"/>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Other accomplishments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Pathogen data on cloud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Added Bioproject hierarchy table to GCP BQ</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Added One Health Enteric Package metadata table to GCP BQ</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the part of our documentation talking about the bioproject hierarchy file that can be used to traverse the data bioprojects reported in the isolates browser to the top level bioprojects&#10;">
            <a:extLst>
              <a:ext uri="{FF2B5EF4-FFF2-40B4-BE49-F238E27FC236}">
                <a16:creationId xmlns:a16="http://schemas.microsoft.com/office/drawing/2014/main" id="{8C330D85-83B5-12BA-930B-D8415F6D9319}"/>
              </a:ext>
            </a:extLst>
          </p:cNvPr>
          <p:cNvPicPr>
            <a:picLocks noChangeAspect="1"/>
          </p:cNvPicPr>
          <p:nvPr/>
        </p:nvPicPr>
        <p:blipFill>
          <a:blip r:embed="rId2"/>
          <a:stretch>
            <a:fillRect/>
          </a:stretch>
        </p:blipFill>
        <p:spPr>
          <a:xfrm>
            <a:off x="3124200" y="1929170"/>
            <a:ext cx="7267042" cy="4200525"/>
          </a:xfrm>
          <a:prstGeom prst="rect">
            <a:avLst/>
          </a:prstGeom>
        </p:spPr>
      </p:pic>
    </p:spTree>
    <p:extLst>
      <p:ext uri="{BB962C8B-B14F-4D97-AF65-F5344CB8AC3E}">
        <p14:creationId xmlns:p14="http://schemas.microsoft.com/office/powerpoint/2010/main" val="42774990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0A06-42CE-BE7C-0203-2366009A2B97}"/>
              </a:ext>
            </a:extLst>
          </p:cNvPr>
          <p:cNvSpPr txBox="1">
            <a:spLocks noGrp="1"/>
          </p:cNvSpPr>
          <p:nvPr>
            <p:ph type="title" idx="4294967295"/>
          </p:nvPr>
        </p:nvSpPr>
        <p:spPr>
          <a:xfrm>
            <a:off x="533400" y="304800"/>
            <a:ext cx="10760703" cy="280076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Other accomplishments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Presentation and papers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Multiple conference and workshop presentations including 2023 YouTube/webinar on pathogen data in cloud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Published a paper about identification of a novel toxin using PD resources with FDA, CDC, academic collaborators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chemeClr val="tx1"/>
                </a:solidFill>
                <a:effectLst/>
                <a:uLnTx/>
                <a:uFillTx/>
                <a:latin typeface="+mn-lt"/>
                <a:ea typeface="+mn-ea"/>
                <a:cs typeface="+mn-cs"/>
              </a:rPr>
              <a:t>	BWH Lab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Published on cryptic MRSA transmission in NICU</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a:extLst>
              <a:ext uri="{FF2B5EF4-FFF2-40B4-BE49-F238E27FC236}">
                <a16:creationId xmlns:a16="http://schemas.microsoft.com/office/drawing/2014/main" id="{32961310-19FA-C513-E2A3-026AB336C5A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3400" y="2667000"/>
            <a:ext cx="5090565" cy="2624138"/>
          </a:xfrm>
          <a:prstGeom prst="rect">
            <a:avLst/>
          </a:prstGeom>
        </p:spPr>
      </p:pic>
      <p:sp>
        <p:nvSpPr>
          <p:cNvPr id="6" name="TextBox 5">
            <a:extLst>
              <a:ext uri="{FF2B5EF4-FFF2-40B4-BE49-F238E27FC236}">
                <a16:creationId xmlns:a16="http://schemas.microsoft.com/office/drawing/2014/main" id="{9D550FBE-8DE1-5E66-A22F-CC17F066F30A}"/>
              </a:ext>
            </a:extLst>
          </p:cNvPr>
          <p:cNvSpPr txBox="1"/>
          <p:nvPr/>
        </p:nvSpPr>
        <p:spPr>
          <a:xfrm>
            <a:off x="533400" y="5288983"/>
            <a:ext cx="3429000" cy="276999"/>
          </a:xfrm>
          <a:prstGeom prst="rect">
            <a:avLst/>
          </a:prstGeom>
          <a:noFill/>
        </p:spPr>
        <p:txBody>
          <a:bodyPr wrap="square">
            <a:spAutoFit/>
          </a:bodyPr>
          <a:lstStyle/>
          <a:p>
            <a:r>
              <a:rPr lang="en-US" sz="1200" dirty="0"/>
              <a:t>https://www.youtube.com/watch?v=j4dzFOo2FmI</a:t>
            </a:r>
          </a:p>
        </p:txBody>
      </p:sp>
      <p:pic>
        <p:nvPicPr>
          <p:cNvPr id="8" name="Picture 7" descr="Tree of stx2 subtypes is shown including the newly discovered variant">
            <a:extLst>
              <a:ext uri="{FF2B5EF4-FFF2-40B4-BE49-F238E27FC236}">
                <a16:creationId xmlns:a16="http://schemas.microsoft.com/office/drawing/2014/main" id="{B8FC841E-C8BC-AA8C-185B-C7C6736DFD44}"/>
              </a:ext>
            </a:extLst>
          </p:cNvPr>
          <p:cNvPicPr>
            <a:picLocks noChangeAspect="1"/>
          </p:cNvPicPr>
          <p:nvPr/>
        </p:nvPicPr>
        <p:blipFill>
          <a:blip r:embed="rId3"/>
          <a:stretch>
            <a:fillRect/>
          </a:stretch>
        </p:blipFill>
        <p:spPr>
          <a:xfrm>
            <a:off x="7543800" y="1981200"/>
            <a:ext cx="3881438" cy="2784227"/>
          </a:xfrm>
          <a:prstGeom prst="rect">
            <a:avLst/>
          </a:prstGeom>
          <a:ln>
            <a:solidFill>
              <a:srgbClr val="FF0000"/>
            </a:solidFill>
          </a:ln>
        </p:spPr>
      </p:pic>
      <p:sp>
        <p:nvSpPr>
          <p:cNvPr id="10" name="TextBox 9">
            <a:extLst>
              <a:ext uri="{FF2B5EF4-FFF2-40B4-BE49-F238E27FC236}">
                <a16:creationId xmlns:a16="http://schemas.microsoft.com/office/drawing/2014/main" id="{049E415B-8292-3CCA-2E36-28BD38A7E74C}"/>
              </a:ext>
            </a:extLst>
          </p:cNvPr>
          <p:cNvSpPr txBox="1"/>
          <p:nvPr/>
        </p:nvSpPr>
        <p:spPr>
          <a:xfrm>
            <a:off x="7693819" y="4873484"/>
            <a:ext cx="3581400" cy="276999"/>
          </a:xfrm>
          <a:prstGeom prst="rect">
            <a:avLst/>
          </a:prstGeom>
          <a:noFill/>
        </p:spPr>
        <p:txBody>
          <a:bodyPr wrap="square">
            <a:spAutoFit/>
          </a:bodyPr>
          <a:lstStyle/>
          <a:p>
            <a:r>
              <a:rPr lang="en-US" sz="1200" dirty="0"/>
              <a:t>https://doi.org/10.3390/microorganisms11102561</a:t>
            </a:r>
          </a:p>
        </p:txBody>
      </p:sp>
      <p:pic>
        <p:nvPicPr>
          <p:cNvPr id="12" name="Picture 11" descr="title of paper from cryptic MRSA outbreaks in NICU using prospective genomic surveillance&#10;">
            <a:extLst>
              <a:ext uri="{FF2B5EF4-FFF2-40B4-BE49-F238E27FC236}">
                <a16:creationId xmlns:a16="http://schemas.microsoft.com/office/drawing/2014/main" id="{A93A6FF5-F133-B217-B3AB-CF5C58CA16B7}"/>
              </a:ext>
            </a:extLst>
          </p:cNvPr>
          <p:cNvPicPr>
            <a:picLocks noChangeAspect="1"/>
          </p:cNvPicPr>
          <p:nvPr/>
        </p:nvPicPr>
        <p:blipFill>
          <a:blip r:embed="rId4"/>
          <a:stretch>
            <a:fillRect/>
          </a:stretch>
        </p:blipFill>
        <p:spPr>
          <a:xfrm>
            <a:off x="4114800" y="5565982"/>
            <a:ext cx="5614988" cy="412308"/>
          </a:xfrm>
          <a:prstGeom prst="rect">
            <a:avLst/>
          </a:prstGeom>
          <a:ln>
            <a:solidFill>
              <a:srgbClr val="FF0000"/>
            </a:solidFill>
          </a:ln>
        </p:spPr>
      </p:pic>
      <p:sp>
        <p:nvSpPr>
          <p:cNvPr id="14" name="TextBox 13">
            <a:extLst>
              <a:ext uri="{FF2B5EF4-FFF2-40B4-BE49-F238E27FC236}">
                <a16:creationId xmlns:a16="http://schemas.microsoft.com/office/drawing/2014/main" id="{DC29F3C5-36AC-A466-4D58-C1686DF2A1BF}"/>
              </a:ext>
            </a:extLst>
          </p:cNvPr>
          <p:cNvSpPr txBox="1"/>
          <p:nvPr/>
        </p:nvSpPr>
        <p:spPr>
          <a:xfrm>
            <a:off x="4114800" y="6079061"/>
            <a:ext cx="3273552" cy="287476"/>
          </a:xfrm>
          <a:prstGeom prst="rect">
            <a:avLst/>
          </a:prstGeom>
          <a:noFill/>
        </p:spPr>
        <p:txBody>
          <a:bodyPr wrap="square">
            <a:spAutoFit/>
          </a:bodyPr>
          <a:lstStyle/>
          <a:p>
            <a:r>
              <a:rPr lang="en-US" sz="1200" dirty="0"/>
              <a:t>https://doi.org/10.1128%2Fjcm.00014-23</a:t>
            </a:r>
          </a:p>
        </p:txBody>
      </p:sp>
    </p:spTree>
    <p:extLst>
      <p:ext uri="{BB962C8B-B14F-4D97-AF65-F5344CB8AC3E}">
        <p14:creationId xmlns:p14="http://schemas.microsoft.com/office/powerpoint/2010/main" val="864212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919A1-0EC6-A925-2300-B34E2E74B849}"/>
              </a:ext>
            </a:extLst>
          </p:cNvPr>
          <p:cNvSpPr txBox="1">
            <a:spLocks noGrp="1"/>
          </p:cNvSpPr>
          <p:nvPr>
            <p:ph type="title" idx="4294967295"/>
          </p:nvPr>
        </p:nvSpPr>
        <p:spPr>
          <a:xfrm>
            <a:off x="1066800" y="685800"/>
            <a:ext cx="8814721" cy="584775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Potential upcoming improvements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PD turnaround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Improve data processing in SNP tree export steps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Change how files are compressed on FTP (need to inform consumers of data) - especially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older data (retained data)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Move further computational steps to the cloud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Other changes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Massive effort to update old </a:t>
            </a:r>
            <a:r>
              <a:rPr kumimoji="0" lang="en-US" sz="1800" b="0" i="0" u="none" strike="noStrike" kern="1200" cap="none" spc="0" normalizeH="0" baseline="0" noProof="0" dirty="0" err="1">
                <a:ln>
                  <a:noFill/>
                </a:ln>
                <a:solidFill>
                  <a:schemeClr val="tx1"/>
                </a:solidFill>
                <a:effectLst/>
                <a:uLnTx/>
                <a:uFillTx/>
                <a:latin typeface="+mn-lt"/>
                <a:ea typeface="+mn-ea"/>
                <a:cs typeface="+mn-cs"/>
              </a:rPr>
              <a:t>BioSamples</a:t>
            </a:r>
            <a:r>
              <a:rPr kumimoji="0" lang="en-US" sz="1800" b="0" i="0" u="none" strike="noStrike" kern="1200" cap="none" spc="0" normalizeH="0" baseline="0" noProof="0" dirty="0">
                <a:ln>
                  <a:noFill/>
                </a:ln>
                <a:solidFill>
                  <a:schemeClr val="tx1"/>
                </a:solidFill>
                <a:effectLst/>
                <a:uLnTx/>
                <a:uFillTx/>
                <a:latin typeface="+mn-lt"/>
                <a:ea typeface="+mn-ea"/>
                <a:cs typeface="+mn-cs"/>
              </a:rPr>
              <a:t> with OHE attributes - this will not be fast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	will impact several groups at NCBI (BioSample, GenBank, Submission Portal, PD)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Engineering more robust system for addition and modification of existing organism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Addition of </a:t>
            </a:r>
            <a:r>
              <a:rPr kumimoji="0" lang="en-US" sz="1800" b="0" i="1" u="none" strike="noStrike" kern="1200" cap="none" spc="0" normalizeH="0" baseline="0" noProof="0" dirty="0">
                <a:ln>
                  <a:noFill/>
                </a:ln>
                <a:solidFill>
                  <a:schemeClr val="tx1"/>
                </a:solidFill>
                <a:effectLst/>
                <a:uLnTx/>
                <a:uFillTx/>
                <a:latin typeface="+mn-lt"/>
                <a:ea typeface="+mn-ea"/>
                <a:cs typeface="+mn-cs"/>
              </a:rPr>
              <a:t>Salmonella</a:t>
            </a:r>
            <a:r>
              <a:rPr kumimoji="0" lang="en-US" sz="1800" b="0" i="0" u="none" strike="noStrike" kern="1200" cap="none" spc="0" normalizeH="0" baseline="0" noProof="0" dirty="0">
                <a:ln>
                  <a:noFill/>
                </a:ln>
                <a:solidFill>
                  <a:schemeClr val="tx1"/>
                </a:solidFill>
                <a:effectLst/>
                <a:uLnTx/>
                <a:uFillTx/>
                <a:latin typeface="+mn-lt"/>
                <a:ea typeface="+mn-ea"/>
                <a:cs typeface="+mn-cs"/>
              </a:rPr>
              <a:t> virulence gene from GenFS working group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Modify assembly process for clean up large chromosomally assembled segments from </a:t>
            </a:r>
            <a:r>
              <a:rPr kumimoji="0" lang="en-US" sz="1800" b="0" i="0" u="none" strike="noStrike" kern="1200" cap="none" spc="0" normalizeH="0" baseline="0" noProof="0" dirty="0" err="1">
                <a:ln>
                  <a:noFill/>
                </a:ln>
                <a:solidFill>
                  <a:schemeClr val="tx1"/>
                </a:solidFill>
                <a:effectLst/>
                <a:uLnTx/>
                <a:uFillTx/>
                <a:latin typeface="+mn-lt"/>
                <a:ea typeface="+mn-ea"/>
                <a:cs typeface="+mn-cs"/>
              </a:rPr>
              <a:t>Saute</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More new organisms and organism group splits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Sequence Typing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906351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n the left is a map of countries, shaded different colors of blue, and a pop-up for USA showing 11.1% proportion of isoaltes. On the right is the bar chart showing which carbapenem and cephalosporin resistance genes are found.">
            <a:extLst>
              <a:ext uri="{FF2B5EF4-FFF2-40B4-BE49-F238E27FC236}">
                <a16:creationId xmlns:a16="http://schemas.microsoft.com/office/drawing/2014/main" id="{592067C2-534B-63C8-27FA-9CCB7F484F1A}"/>
              </a:ext>
            </a:extLst>
          </p:cNvPr>
          <p:cNvPicPr>
            <a:picLocks noChangeAspect="1"/>
          </p:cNvPicPr>
          <p:nvPr/>
        </p:nvPicPr>
        <p:blipFill>
          <a:blip r:embed="rId2"/>
          <a:stretch>
            <a:fillRect/>
          </a:stretch>
        </p:blipFill>
        <p:spPr>
          <a:xfrm>
            <a:off x="705452" y="1524000"/>
            <a:ext cx="10823765" cy="3140148"/>
          </a:xfrm>
          <a:prstGeom prst="rect">
            <a:avLst/>
          </a:prstGeom>
          <a:ln>
            <a:solidFill>
              <a:schemeClr val="accent1"/>
            </a:solidFill>
          </a:ln>
        </p:spPr>
      </p:pic>
      <p:sp>
        <p:nvSpPr>
          <p:cNvPr id="4" name="Title 3">
            <a:extLst>
              <a:ext uri="{FF2B5EF4-FFF2-40B4-BE49-F238E27FC236}">
                <a16:creationId xmlns:a16="http://schemas.microsoft.com/office/drawing/2014/main" id="{C0F1139F-691C-903F-089A-FA7EAE0D8E30}"/>
              </a:ext>
            </a:extLst>
          </p:cNvPr>
          <p:cNvSpPr txBox="1">
            <a:spLocks noGrp="1"/>
          </p:cNvSpPr>
          <p:nvPr>
            <p:ph type="title" idx="4294967295"/>
          </p:nvPr>
        </p:nvSpPr>
        <p:spPr>
          <a:xfrm>
            <a:off x="332739" y="533400"/>
            <a:ext cx="11569193"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Helvetica" panose="020B0604020202020204" pitchFamily="34" charset="0"/>
                <a:ea typeface="+mn-ea"/>
                <a:cs typeface="Helvetica" panose="020B0604020202020204" pitchFamily="34" charset="0"/>
              </a:rPr>
              <a:t>Future directions - mapping antimicrobial resistance genotypes</a:t>
            </a:r>
            <a:endParaRPr kumimoji="0" lang="en-US" sz="3200" b="0" i="1" u="none" strike="noStrike" kern="1200" cap="none" spc="0" normalizeH="0" baseline="0" noProof="0" dirty="0">
              <a:ln>
                <a:noFill/>
              </a:ln>
              <a:solidFill>
                <a:schemeClr val="tx1"/>
              </a:solidFill>
              <a:effectLst/>
              <a:uLnTx/>
              <a:uFillTx/>
              <a:latin typeface="Helvetica" panose="020B0604020202020204" pitchFamily="34" charset="0"/>
              <a:ea typeface="+mn-ea"/>
              <a:cs typeface="Helvetica" panose="020B0604020202020204" pitchFamily="34" charset="0"/>
            </a:endParaRPr>
          </a:p>
        </p:txBody>
      </p:sp>
      <p:sp>
        <p:nvSpPr>
          <p:cNvPr id="5" name="TextBox 4">
            <a:extLst>
              <a:ext uri="{FF2B5EF4-FFF2-40B4-BE49-F238E27FC236}">
                <a16:creationId xmlns:a16="http://schemas.microsoft.com/office/drawing/2014/main" id="{E9915B9B-EE38-EB8D-036E-DB7CE5F71B85}"/>
              </a:ext>
            </a:extLst>
          </p:cNvPr>
          <p:cNvSpPr txBox="1"/>
          <p:nvPr/>
        </p:nvSpPr>
        <p:spPr>
          <a:xfrm>
            <a:off x="588264" y="5048755"/>
            <a:ext cx="6763390"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Cephalosporinases and carbapenemases in </a:t>
            </a:r>
            <a:r>
              <a:rPr lang="en-US" i="1" dirty="0">
                <a:latin typeface="Helvetica" panose="020B0604020202020204" pitchFamily="34" charset="0"/>
                <a:cs typeface="Helvetica" panose="020B0604020202020204" pitchFamily="34" charset="0"/>
              </a:rPr>
              <a:t>E. coli/Shigella</a:t>
            </a:r>
            <a:r>
              <a:rPr lang="en-US" dirty="0">
                <a:latin typeface="Helvetica" panose="020B0604020202020204" pitchFamily="34" charset="0"/>
                <a:cs typeface="Helvetica" panose="020B0604020202020204" pitchFamily="34" charset="0"/>
              </a:rPr>
              <a:t> spp.</a:t>
            </a:r>
          </a:p>
        </p:txBody>
      </p:sp>
      <p:sp>
        <p:nvSpPr>
          <p:cNvPr id="6" name="TextBox 5">
            <a:extLst>
              <a:ext uri="{FF2B5EF4-FFF2-40B4-BE49-F238E27FC236}">
                <a16:creationId xmlns:a16="http://schemas.microsoft.com/office/drawing/2014/main" id="{DD83EE63-FBA9-4607-1BE5-4CB236BF2D07}"/>
              </a:ext>
            </a:extLst>
          </p:cNvPr>
          <p:cNvSpPr txBox="1"/>
          <p:nvPr/>
        </p:nvSpPr>
        <p:spPr>
          <a:xfrm>
            <a:off x="3657600" y="6297692"/>
            <a:ext cx="6094602" cy="369332"/>
          </a:xfrm>
          <a:prstGeom prst="rect">
            <a:avLst/>
          </a:prstGeom>
          <a:noFill/>
        </p:spPr>
        <p:txBody>
          <a:bodyPr wrap="square">
            <a:spAutoFit/>
          </a:bodyPr>
          <a:lstStyle/>
          <a:p>
            <a:r>
              <a:rPr lang="en-US" dirty="0"/>
              <a:t>https://www.ncbi.nlm.nih.gov/pathogens/microbigge_map/</a:t>
            </a:r>
          </a:p>
        </p:txBody>
      </p:sp>
    </p:spTree>
    <p:extLst>
      <p:ext uri="{BB962C8B-B14F-4D97-AF65-F5344CB8AC3E}">
        <p14:creationId xmlns:p14="http://schemas.microsoft.com/office/powerpoint/2010/main" val="30359769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n antibiogram showing antibiotic susceptibility data for a BioSample submission is shown it includes the antibiotic, the MIC values, and the interpretation of susceptibility">
            <a:extLst>
              <a:ext uri="{FF2B5EF4-FFF2-40B4-BE49-F238E27FC236}">
                <a16:creationId xmlns:a16="http://schemas.microsoft.com/office/drawing/2014/main" id="{8692957A-704B-312F-7B05-0E7682A9FAA1}"/>
              </a:ext>
            </a:extLst>
          </p:cNvPr>
          <p:cNvPicPr>
            <a:picLocks noChangeAspect="1"/>
          </p:cNvPicPr>
          <p:nvPr/>
        </p:nvPicPr>
        <p:blipFill>
          <a:blip r:embed="rId2"/>
          <a:stretch>
            <a:fillRect/>
          </a:stretch>
        </p:blipFill>
        <p:spPr>
          <a:xfrm>
            <a:off x="3657600" y="239148"/>
            <a:ext cx="7848600" cy="5856852"/>
          </a:xfrm>
          <a:prstGeom prst="rect">
            <a:avLst/>
          </a:prstGeom>
          <a:ln>
            <a:solidFill>
              <a:srgbClr val="0070C0"/>
            </a:solidFill>
          </a:ln>
        </p:spPr>
      </p:pic>
      <p:sp>
        <p:nvSpPr>
          <p:cNvPr id="3" name="Title 2">
            <a:extLst>
              <a:ext uri="{FF2B5EF4-FFF2-40B4-BE49-F238E27FC236}">
                <a16:creationId xmlns:a16="http://schemas.microsoft.com/office/drawing/2014/main" id="{86854FC4-5C24-F748-5AD8-D742B009B61B}"/>
              </a:ext>
            </a:extLst>
          </p:cNvPr>
          <p:cNvSpPr txBox="1">
            <a:spLocks noGrp="1"/>
          </p:cNvSpPr>
          <p:nvPr>
            <p:ph type="title" idx="4294967295"/>
          </p:nvPr>
        </p:nvSpPr>
        <p:spPr>
          <a:xfrm>
            <a:off x="262239" y="1408331"/>
            <a:ext cx="3164584" cy="646331"/>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Antibiograms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~24K isolates with antibiograms</a:t>
            </a:r>
          </a:p>
        </p:txBody>
      </p:sp>
      <p:sp>
        <p:nvSpPr>
          <p:cNvPr id="4" name="TextBox 3">
            <a:extLst>
              <a:ext uri="{FF2B5EF4-FFF2-40B4-BE49-F238E27FC236}">
                <a16:creationId xmlns:a16="http://schemas.microsoft.com/office/drawing/2014/main" id="{4316A0C2-ABAF-0738-4FA4-54A3D9ED13CE}"/>
              </a:ext>
            </a:extLst>
          </p:cNvPr>
          <p:cNvSpPr txBox="1"/>
          <p:nvPr/>
        </p:nvSpPr>
        <p:spPr>
          <a:xfrm>
            <a:off x="3429000" y="6259199"/>
            <a:ext cx="8398374" cy="369332"/>
          </a:xfrm>
          <a:prstGeom prst="rect">
            <a:avLst/>
          </a:prstGeom>
          <a:noFill/>
        </p:spPr>
        <p:txBody>
          <a:bodyPr wrap="square">
            <a:spAutoFit/>
          </a:bodyPr>
          <a:lstStyle/>
          <a:p>
            <a:r>
              <a:rPr lang="en-US" dirty="0"/>
              <a:t>https://www.ncbi.nlm.nih.gov/biosample/?term=antibiogram%5bfilter%5d</a:t>
            </a:r>
          </a:p>
        </p:txBody>
      </p:sp>
    </p:spTree>
    <p:extLst>
      <p:ext uri="{BB962C8B-B14F-4D97-AF65-F5344CB8AC3E}">
        <p14:creationId xmlns:p14="http://schemas.microsoft.com/office/powerpoint/2010/main" val="3792185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1CFE10E4-C87E-EB2C-C103-20935951674C}"/>
              </a:ext>
            </a:extLst>
          </p:cNvPr>
          <p:cNvSpPr txBox="1">
            <a:spLocks noGrp="1"/>
          </p:cNvSpPr>
          <p:nvPr>
            <p:ph type="title" idx="4294967295"/>
          </p:nvPr>
        </p:nvSpPr>
        <p:spPr>
          <a:xfrm>
            <a:off x="3429000" y="304800"/>
            <a:ext cx="4315861"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Helvetica" panose="020B0604020202020204" pitchFamily="34" charset="0"/>
                <a:ea typeface="+mn-ea"/>
                <a:cs typeface="Helvetica" panose="020B0604020202020204" pitchFamily="34" charset="0"/>
              </a:rPr>
              <a:t>Future directions - </a:t>
            </a:r>
            <a:r>
              <a:rPr kumimoji="0" lang="en-US" sz="2400" b="0" i="0" u="none" strike="noStrike" kern="1200" cap="none" spc="0" normalizeH="0" baseline="0" noProof="0" dirty="0">
                <a:ln>
                  <a:noFill/>
                </a:ln>
                <a:solidFill>
                  <a:schemeClr val="tx1"/>
                </a:solidFill>
                <a:effectLst/>
                <a:uLnTx/>
                <a:uFillTx/>
                <a:latin typeface="+mn-lt"/>
                <a:ea typeface="+mn-ea"/>
                <a:cs typeface="+mn-cs"/>
              </a:rPr>
              <a:t>AST Browser</a:t>
            </a:r>
          </a:p>
        </p:txBody>
      </p:sp>
      <p:pic>
        <p:nvPicPr>
          <p:cNvPr id="3" name="Picture 2" descr="A tabular browser for antibiotic susceptibility data is shown - for E. coli and Shigella, for the carbapenems imipenem and meropenem, the MIC values greater than or equal to 4 are highlighted. Below the filters are shown the metadata fields from the antibiogram as columns">
            <a:extLst>
              <a:ext uri="{FF2B5EF4-FFF2-40B4-BE49-F238E27FC236}">
                <a16:creationId xmlns:a16="http://schemas.microsoft.com/office/drawing/2014/main" id="{948ED1D4-094C-4CFF-8F9D-9801F84800E4}"/>
              </a:ext>
            </a:extLst>
          </p:cNvPr>
          <p:cNvPicPr>
            <a:picLocks noChangeAspect="1"/>
          </p:cNvPicPr>
          <p:nvPr/>
        </p:nvPicPr>
        <p:blipFill>
          <a:blip r:embed="rId2"/>
          <a:stretch>
            <a:fillRect/>
          </a:stretch>
        </p:blipFill>
        <p:spPr>
          <a:xfrm>
            <a:off x="381000" y="1054453"/>
            <a:ext cx="11068837" cy="4749094"/>
          </a:xfrm>
          <a:prstGeom prst="rect">
            <a:avLst/>
          </a:prstGeom>
          <a:ln>
            <a:solidFill>
              <a:srgbClr val="0070C0"/>
            </a:solidFill>
          </a:ln>
        </p:spPr>
      </p:pic>
    </p:spTree>
    <p:extLst>
      <p:ext uri="{BB962C8B-B14F-4D97-AF65-F5344CB8AC3E}">
        <p14:creationId xmlns:p14="http://schemas.microsoft.com/office/powerpoint/2010/main" val="2420568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790582-8A9C-15FA-12B9-9AA819329EC5}"/>
              </a:ext>
            </a:extLst>
          </p:cNvPr>
          <p:cNvSpPr>
            <a:spLocks noChangeArrowheads="1"/>
          </p:cNvSpPr>
          <p:nvPr/>
        </p:nvSpPr>
        <p:spPr bwMode="auto">
          <a:xfrm>
            <a:off x="209559" y="468747"/>
            <a:ext cx="3030992" cy="63401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r>
              <a:rPr lang="en-US" altLang="ja-JP" sz="1400" dirty="0">
                <a:solidFill>
                  <a:prstClr val="black"/>
                </a:solidFill>
                <a:highlight>
                  <a:srgbClr val="00FFFF"/>
                </a:highlight>
                <a:latin typeface="Aharoni" panose="02010803020104030203" pitchFamily="2" charset="-79"/>
                <a:cs typeface="Aharoni" panose="02010803020104030203" pitchFamily="2" charset="-79"/>
              </a:rPr>
              <a:t>Richa Agarwala</a:t>
            </a:r>
          </a:p>
          <a:p>
            <a:r>
              <a:rPr lang="en-US" altLang="ja-JP" sz="1400" dirty="0">
                <a:solidFill>
                  <a:prstClr val="black"/>
                </a:solidFill>
                <a:latin typeface="Aharoni" panose="02010803020104030203" pitchFamily="2" charset="-79"/>
                <a:cs typeface="Aharoni" panose="02010803020104030203" pitchFamily="2" charset="-79"/>
              </a:rPr>
              <a:t>Victor Ananiev</a:t>
            </a:r>
          </a:p>
          <a:p>
            <a:r>
              <a:rPr lang="en-US" altLang="ja-JP" sz="1400" dirty="0">
                <a:solidFill>
                  <a:prstClr val="black"/>
                </a:solidFill>
                <a:latin typeface="Aharoni" panose="02010803020104030203" pitchFamily="2" charset="-79"/>
                <a:cs typeface="Aharoni" panose="02010803020104030203" pitchFamily="2" charset="-79"/>
              </a:rPr>
              <a:t>Azat Badretdin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Slava Brover</a:t>
            </a:r>
          </a:p>
          <a:p>
            <a:r>
              <a:rPr lang="en-US" altLang="ja-JP" sz="1400" dirty="0">
                <a:solidFill>
                  <a:prstClr val="black"/>
                </a:solidFill>
                <a:latin typeface="Aharoni" panose="02010803020104030203" pitchFamily="2" charset="-79"/>
                <a:cs typeface="Aharoni" panose="02010803020104030203" pitchFamily="2" charset="-79"/>
              </a:rPr>
              <a:t>Joshua Cherry</a:t>
            </a:r>
          </a:p>
          <a:p>
            <a:r>
              <a:rPr lang="en-US" altLang="ja-JP" sz="1400" dirty="0">
                <a:solidFill>
                  <a:prstClr val="black"/>
                </a:solidFill>
                <a:latin typeface="Aharoni" panose="02010803020104030203" pitchFamily="2" charset="-79"/>
                <a:cs typeface="Aharoni" panose="02010803020104030203" pitchFamily="2" charset="-79"/>
              </a:rPr>
              <a:t>Jinna Choi</a:t>
            </a:r>
          </a:p>
          <a:p>
            <a:r>
              <a:rPr lang="en-US" altLang="ja-JP" sz="1400" dirty="0">
                <a:solidFill>
                  <a:prstClr val="black"/>
                </a:solidFill>
                <a:latin typeface="Aharoni" panose="02010803020104030203" pitchFamily="2" charset="-79"/>
                <a:cs typeface="Aharoni" panose="02010803020104030203" pitchFamily="2" charset="-79"/>
              </a:rPr>
              <a:t>Vyacheslav Chetvernin</a:t>
            </a:r>
          </a:p>
          <a:p>
            <a:r>
              <a:rPr lang="en-US" altLang="ja-JP" sz="1400" dirty="0">
                <a:solidFill>
                  <a:prstClr val="black"/>
                </a:solidFill>
                <a:latin typeface="Aharoni" panose="02010803020104030203" pitchFamily="2" charset="-79"/>
                <a:cs typeface="Aharoni" panose="02010803020104030203" pitchFamily="2" charset="-79"/>
              </a:rPr>
              <a:t>Pavan Chilamakuri</a:t>
            </a:r>
          </a:p>
          <a:p>
            <a:r>
              <a:rPr lang="en-US" altLang="ja-JP" sz="1400" dirty="0">
                <a:solidFill>
                  <a:prstClr val="black"/>
                </a:solidFill>
                <a:latin typeface="Aharoni" panose="02010803020104030203" pitchFamily="2" charset="-79"/>
                <a:cs typeface="Aharoni" panose="02010803020104030203" pitchFamily="2" charset="-79"/>
              </a:rPr>
              <a:t>Robert Cohen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DeAnne Cravaritis</a:t>
            </a:r>
          </a:p>
          <a:p>
            <a:r>
              <a:rPr lang="en-US" altLang="ja-JP" sz="1400" dirty="0">
                <a:solidFill>
                  <a:prstClr val="black"/>
                </a:solidFill>
                <a:latin typeface="Aharoni" panose="02010803020104030203" pitchFamily="2" charset="-79"/>
                <a:cs typeface="Aharoni" panose="02010803020104030203" pitchFamily="2" charset="-79"/>
              </a:rPr>
              <a:t>Michael DiCuccio</a:t>
            </a:r>
          </a:p>
          <a:p>
            <a:r>
              <a:rPr lang="en-US" altLang="ja-JP" sz="1400" dirty="0">
                <a:solidFill>
                  <a:prstClr val="black"/>
                </a:solidFill>
                <a:latin typeface="Aharoni" panose="02010803020104030203" pitchFamily="2" charset="-79"/>
                <a:cs typeface="Aharoni" panose="02010803020104030203" pitchFamily="2" charset="-79"/>
              </a:rPr>
              <a:t>Olga Ermoleava</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Boris Fedorov</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Mike Feldgarden</a:t>
            </a:r>
          </a:p>
          <a:p>
            <a:r>
              <a:rPr lang="en-US" altLang="ja-JP" sz="1400" dirty="0">
                <a:solidFill>
                  <a:prstClr val="black"/>
                </a:solidFill>
                <a:latin typeface="Aharoni" panose="02010803020104030203" pitchFamily="2" charset="-79"/>
                <a:cs typeface="Aharoni" panose="02010803020104030203" pitchFamily="2" charset="-79"/>
              </a:rPr>
              <a:t>Lewis Geer</a:t>
            </a:r>
          </a:p>
          <a:p>
            <a:r>
              <a:rPr lang="en-US" altLang="ja-JP" sz="1400" dirty="0">
                <a:solidFill>
                  <a:prstClr val="black"/>
                </a:solidFill>
                <a:latin typeface="Aharoni" panose="02010803020104030203" pitchFamily="2" charset="-79"/>
                <a:cs typeface="Aharoni" panose="02010803020104030203" pitchFamily="2" charset="-79"/>
              </a:rPr>
              <a:t>Renata Geer</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Dan Haft</a:t>
            </a:r>
          </a:p>
          <a:p>
            <a:r>
              <a:rPr lang="en-US" altLang="ja-JP" sz="1400" dirty="0">
                <a:solidFill>
                  <a:prstClr val="black"/>
                </a:solidFill>
                <a:latin typeface="Aharoni" panose="02010803020104030203" pitchFamily="2" charset="-79"/>
                <a:cs typeface="Aharoni" panose="02010803020104030203" pitchFamily="2" charset="-79"/>
              </a:rPr>
              <a:t>Lianyi Han</a:t>
            </a:r>
          </a:p>
          <a:p>
            <a:r>
              <a:rPr lang="en-US" altLang="ja-JP" sz="1400" dirty="0">
                <a:solidFill>
                  <a:prstClr val="black"/>
                </a:solidFill>
                <a:latin typeface="Aharoni" panose="02010803020104030203" pitchFamily="2" charset="-79"/>
                <a:cs typeface="Aharoni" panose="02010803020104030203" pitchFamily="2" charset="-79"/>
              </a:rPr>
              <a:t>Avi Kimchi</a:t>
            </a:r>
          </a:p>
          <a:p>
            <a:r>
              <a:rPr lang="en-US" altLang="ja-JP" sz="1400" dirty="0">
                <a:solidFill>
                  <a:prstClr val="black"/>
                </a:solidFill>
                <a:latin typeface="Aharoni" panose="02010803020104030203" pitchFamily="2" charset="-79"/>
                <a:cs typeface="Aharoni" panose="02010803020104030203" pitchFamily="2" charset="-79"/>
              </a:rPr>
              <a:t>Michel Kimelman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William Klimke</a:t>
            </a:r>
          </a:p>
          <a:p>
            <a:r>
              <a:rPr lang="en-US" altLang="ja-JP" sz="1400" dirty="0">
                <a:solidFill>
                  <a:prstClr val="black"/>
                </a:solidFill>
                <a:latin typeface="Aharoni" panose="02010803020104030203" pitchFamily="2" charset="-79"/>
                <a:cs typeface="Aharoni" panose="02010803020104030203" pitchFamily="2" charset="-79"/>
              </a:rPr>
              <a:t>Alex Kotliarov</a:t>
            </a:r>
          </a:p>
          <a:p>
            <a:r>
              <a:rPr lang="en-US" altLang="ja-JP" sz="1400" dirty="0">
                <a:solidFill>
                  <a:prstClr val="black"/>
                </a:solidFill>
                <a:latin typeface="Aharoni" panose="02010803020104030203" pitchFamily="2" charset="-79"/>
                <a:cs typeface="Aharoni" panose="02010803020104030203" pitchFamily="2" charset="-79"/>
              </a:rPr>
              <a:t>Valerii Lashmanov</a:t>
            </a:r>
          </a:p>
          <a:p>
            <a:r>
              <a:rPr lang="en-US" sz="1400" dirty="0">
                <a:solidFill>
                  <a:prstClr val="black"/>
                </a:solidFill>
                <a:highlight>
                  <a:srgbClr val="00FF00"/>
                </a:highlight>
                <a:latin typeface="Aharoni" panose="02010803020104030203" pitchFamily="2" charset="-79"/>
                <a:cs typeface="Aharoni" panose="02010803020104030203" pitchFamily="2" charset="-79"/>
              </a:rPr>
              <a:t>Aleksandr Morgulis</a:t>
            </a:r>
            <a:endParaRPr lang="en-US" altLang="ja-JP" sz="1400" dirty="0">
              <a:solidFill>
                <a:prstClr val="black"/>
              </a:solidFill>
              <a:highlight>
                <a:srgbClr val="00FF00"/>
              </a:highlight>
              <a:latin typeface="Aharoni" panose="02010803020104030203" pitchFamily="2" charset="-79"/>
              <a:cs typeface="Aharoni" panose="02010803020104030203" pitchFamily="2" charset="-79"/>
            </a:endParaRP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Eyal Moses</a:t>
            </a:r>
          </a:p>
          <a:p>
            <a:r>
              <a:rPr lang="en-US" altLang="ja-JP" sz="1400" dirty="0">
                <a:solidFill>
                  <a:prstClr val="black"/>
                </a:solidFill>
                <a:latin typeface="Aharoni" panose="02010803020104030203" pitchFamily="2" charset="-79"/>
                <a:cs typeface="Aharoni" panose="02010803020104030203" pitchFamily="2" charset="-79"/>
              </a:rPr>
              <a:t>Chris O'Sullivan</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Arjun Prasad</a:t>
            </a:r>
          </a:p>
          <a:p>
            <a:endParaRPr lang="en-US" altLang="ja-JP" sz="1400" dirty="0">
              <a:solidFill>
                <a:prstClr val="black"/>
              </a:solidFill>
              <a:latin typeface="Aharoni" panose="02010803020104030203" pitchFamily="2" charset="-79"/>
              <a:cs typeface="Aharoni" panose="02010803020104030203" pitchFamily="2" charset="-79"/>
            </a:endParaRPr>
          </a:p>
          <a:p>
            <a:endParaRPr lang="en-US" altLang="ja-JP" sz="1400" dirty="0">
              <a:solidFill>
                <a:prstClr val="black"/>
              </a:solidFill>
              <a:latin typeface="Aharoni" panose="02010803020104030203" pitchFamily="2" charset="-79"/>
              <a:cs typeface="Aharoni" panose="02010803020104030203" pitchFamily="2" charset="-79"/>
            </a:endParaRPr>
          </a:p>
        </p:txBody>
      </p:sp>
      <p:sp>
        <p:nvSpPr>
          <p:cNvPr id="3" name="TextBox 6">
            <a:extLst>
              <a:ext uri="{FF2B5EF4-FFF2-40B4-BE49-F238E27FC236}">
                <a16:creationId xmlns:a16="http://schemas.microsoft.com/office/drawing/2014/main" id="{366971FE-91C7-6B89-BA08-D086883096B5}"/>
              </a:ext>
            </a:extLst>
          </p:cNvPr>
          <p:cNvSpPr txBox="1">
            <a:spLocks noChangeArrowheads="1"/>
          </p:cNvSpPr>
          <p:nvPr/>
        </p:nvSpPr>
        <p:spPr bwMode="auto">
          <a:xfrm>
            <a:off x="6752757" y="5410200"/>
            <a:ext cx="5027044"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171450" indent="-171450"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indent="0" algn="ctr" eaLnBrk="1" hangingPunct="1"/>
            <a:r>
              <a:rPr lang="en-US" sz="1200" dirty="0">
                <a:latin typeface="Aharoni" panose="02010803020104030203" pitchFamily="2" charset="-79"/>
                <a:cs typeface="Aharoni" panose="02010803020104030203" pitchFamily="2" charset="-79"/>
              </a:rPr>
              <a:t>This work was supported in part by the National Center for Biotechnology Information of the National Library of Medicine (NLM), National Institutes of Health, as well in part by the National Institute of Allergy and Infectious Diseases,</a:t>
            </a:r>
          </a:p>
          <a:p>
            <a:pPr marL="0" indent="0" algn="ctr" eaLnBrk="1" hangingPunct="1"/>
            <a:r>
              <a:rPr lang="en-US" sz="1200" dirty="0">
                <a:latin typeface="Aharoni" panose="02010803020104030203" pitchFamily="2" charset="-79"/>
                <a:cs typeface="Aharoni" panose="02010803020104030203" pitchFamily="2" charset="-79"/>
              </a:rPr>
              <a:t>National Institutes of Health</a:t>
            </a:r>
          </a:p>
          <a:p>
            <a:pPr marL="0" indent="0" algn="ctr" eaLnBrk="1" hangingPunct="1"/>
            <a:endParaRPr lang="en-US" sz="1200" dirty="0">
              <a:latin typeface="Aharoni" panose="02010803020104030203" pitchFamily="2" charset="-79"/>
              <a:cs typeface="Aharoni" panose="02010803020104030203" pitchFamily="2" charset="-79"/>
            </a:endParaRPr>
          </a:p>
        </p:txBody>
      </p:sp>
      <p:sp>
        <p:nvSpPr>
          <p:cNvPr id="4" name="Rectangle 3">
            <a:extLst>
              <a:ext uri="{FF2B5EF4-FFF2-40B4-BE49-F238E27FC236}">
                <a16:creationId xmlns:a16="http://schemas.microsoft.com/office/drawing/2014/main" id="{E7B2DF3B-1902-6C5B-1FB9-764EF1294BBF}"/>
              </a:ext>
            </a:extLst>
          </p:cNvPr>
          <p:cNvSpPr/>
          <p:nvPr/>
        </p:nvSpPr>
        <p:spPr>
          <a:xfrm>
            <a:off x="3048000" y="468747"/>
            <a:ext cx="3379838" cy="5693866"/>
          </a:xfrm>
          <a:prstGeom prst="rect">
            <a:avLst/>
          </a:prstGeom>
        </p:spPr>
        <p:txBody>
          <a:bodyPr wrap="square">
            <a:spAutoFit/>
          </a:bodyPr>
          <a:lstStyle/>
          <a:p>
            <a:r>
              <a:rPr lang="en-US" altLang="ja-JP" sz="1400" dirty="0">
                <a:solidFill>
                  <a:prstClr val="black"/>
                </a:solidFill>
                <a:latin typeface="Aharoni" panose="02010803020104030203" pitchFamily="2" charset="-79"/>
                <a:cs typeface="Aharoni" panose="02010803020104030203" pitchFamily="2" charset="-79"/>
              </a:rPr>
              <a:t>Edward Rice</a:t>
            </a:r>
          </a:p>
          <a:p>
            <a:r>
              <a:rPr lang="en-US" altLang="ja-JP" sz="1400" dirty="0">
                <a:solidFill>
                  <a:prstClr val="black"/>
                </a:solidFill>
                <a:latin typeface="Aharoni" panose="02010803020104030203" pitchFamily="2" charset="-79"/>
                <a:cs typeface="Aharoni" panose="02010803020104030203" pitchFamily="2" charset="-79"/>
              </a:rPr>
              <a:t>Kirill Rotmistrovskyy</a:t>
            </a:r>
          </a:p>
          <a:p>
            <a:r>
              <a:rPr lang="en-US" sz="1400" dirty="0">
                <a:solidFill>
                  <a:prstClr val="black"/>
                </a:solidFill>
                <a:latin typeface="Aharoni" panose="02010803020104030203" pitchFamily="2" charset="-79"/>
                <a:cs typeface="Aharoni" panose="02010803020104030203" pitchFamily="2" charset="-79"/>
              </a:rPr>
              <a:t>Alejandro A. Schaffer</a:t>
            </a:r>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Nadya Serova</a:t>
            </a:r>
          </a:p>
          <a:p>
            <a:r>
              <a:rPr lang="en-US" altLang="ja-JP" sz="1400" dirty="0">
                <a:solidFill>
                  <a:prstClr val="black"/>
                </a:solidFill>
                <a:latin typeface="Aharoni" panose="02010803020104030203" pitchFamily="2" charset="-79"/>
                <a:cs typeface="Aharoni" panose="02010803020104030203" pitchFamily="2" charset="-79"/>
              </a:rPr>
              <a:t>Sergey Shiryev</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Martin Shumway</a:t>
            </a:r>
          </a:p>
          <a:p>
            <a:r>
              <a:rPr lang="en-US" altLang="ja-JP" sz="1400" dirty="0">
                <a:solidFill>
                  <a:prstClr val="black"/>
                </a:solidFill>
                <a:latin typeface="Aharoni" panose="02010803020104030203" pitchFamily="2" charset="-79"/>
                <a:cs typeface="Aharoni" panose="02010803020104030203" pitchFamily="2" charset="-79"/>
              </a:rPr>
              <a:t>Oleg Shutov</a:t>
            </a:r>
          </a:p>
          <a:p>
            <a:r>
              <a:rPr lang="en-US" altLang="ja-JP" sz="1400" dirty="0">
                <a:solidFill>
                  <a:prstClr val="black"/>
                </a:solidFill>
                <a:latin typeface="Aharoni" panose="02010803020104030203" pitchFamily="2" charset="-79"/>
                <a:cs typeface="Aharoni" panose="02010803020104030203" pitchFamily="2" charset="-79"/>
              </a:rPr>
              <a:t>Douglas Slotta</a:t>
            </a:r>
          </a:p>
          <a:p>
            <a:r>
              <a:rPr lang="en-US" altLang="ja-JP" sz="1400" dirty="0">
                <a:solidFill>
                  <a:prstClr val="black"/>
                </a:solidFill>
                <a:highlight>
                  <a:srgbClr val="00FFFF"/>
                </a:highlight>
                <a:latin typeface="Aharoni" panose="02010803020104030203" pitchFamily="2" charset="-79"/>
                <a:cs typeface="Aharoni" panose="02010803020104030203" pitchFamily="2" charset="-79"/>
              </a:rPr>
              <a:t>Alexandre Souvorov</a:t>
            </a:r>
          </a:p>
          <a:p>
            <a:r>
              <a:rPr lang="en-US" altLang="ja-JP" sz="1400" dirty="0">
                <a:solidFill>
                  <a:prstClr val="black"/>
                </a:solidFill>
                <a:latin typeface="Aharoni" panose="02010803020104030203" pitchFamily="2" charset="-79"/>
                <a:cs typeface="Aharoni" panose="02010803020104030203" pitchFamily="2" charset="-79"/>
              </a:rPr>
              <a:t>Tatiana Tatusova</a:t>
            </a:r>
          </a:p>
          <a:p>
            <a:r>
              <a:rPr lang="en-US" altLang="ja-JP" sz="1400" dirty="0">
                <a:solidFill>
                  <a:prstClr val="black"/>
                </a:solidFill>
                <a:latin typeface="Aharoni" panose="02010803020104030203" pitchFamily="2" charset="-79"/>
                <a:cs typeface="Aharoni" panose="02010803020104030203" pitchFamily="2" charset="-79"/>
              </a:rPr>
              <a:t>Francoise Thibaud-Nissen</a:t>
            </a:r>
          </a:p>
          <a:p>
            <a:r>
              <a:rPr lang="en-US" sz="1400" dirty="0">
                <a:solidFill>
                  <a:prstClr val="black"/>
                </a:solidFill>
                <a:latin typeface="Aharoni" panose="02010803020104030203" pitchFamily="2" charset="-79"/>
                <a:cs typeface="Aharoni" panose="02010803020104030203" pitchFamily="2" charset="-79"/>
              </a:rPr>
              <a:t>Igor Tolstoy</a:t>
            </a:r>
          </a:p>
          <a:p>
            <a:r>
              <a:rPr lang="en-US" sz="1400" dirty="0">
                <a:solidFill>
                  <a:prstClr val="black"/>
                </a:solidFill>
                <a:highlight>
                  <a:srgbClr val="00FF00"/>
                </a:highlight>
                <a:latin typeface="Aharoni" panose="02010803020104030203" pitchFamily="2" charset="-79"/>
                <a:cs typeface="Aharoni" panose="02010803020104030203" pitchFamily="2" charset="-79"/>
              </a:rPr>
              <a:t>Ed Wachtel</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Lukas Wagner</a:t>
            </a:r>
          </a:p>
          <a:p>
            <a:r>
              <a:rPr lang="en-US" sz="1400" dirty="0">
                <a:solidFill>
                  <a:prstClr val="black"/>
                </a:solidFill>
                <a:highlight>
                  <a:srgbClr val="00FF00"/>
                </a:highlight>
                <a:latin typeface="Aharoni" panose="02010803020104030203" pitchFamily="2" charset="-79"/>
                <a:cs typeface="Aharoni" panose="02010803020104030203" pitchFamily="2" charset="-79"/>
              </a:rPr>
              <a:t>Jay Worley</a:t>
            </a:r>
          </a:p>
          <a:p>
            <a:r>
              <a:rPr lang="en-US" sz="1400" dirty="0">
                <a:solidFill>
                  <a:prstClr val="black"/>
                </a:solidFill>
                <a:latin typeface="Aharoni" panose="02010803020104030203" pitchFamily="2" charset="-79"/>
                <a:cs typeface="Aharoni" panose="02010803020104030203" pitchFamily="2" charset="-79"/>
              </a:rPr>
              <a:t>Hlavina Wratko</a:t>
            </a:r>
          </a:p>
          <a:p>
            <a:r>
              <a:rPr lang="en-US" altLang="ja-JP" sz="1400" dirty="0">
                <a:solidFill>
                  <a:prstClr val="black"/>
                </a:solidFill>
                <a:latin typeface="Aharoni" panose="02010803020104030203" pitchFamily="2" charset="-79"/>
                <a:cs typeface="Aharoni" panose="02010803020104030203" pitchFamily="2" charset="-79"/>
              </a:rPr>
              <a:t>Chunlin Xiao</a:t>
            </a:r>
          </a:p>
          <a:p>
            <a:r>
              <a:rPr lang="en-US" altLang="ja-JP" sz="1400" dirty="0">
                <a:solidFill>
                  <a:prstClr val="black"/>
                </a:solidFill>
                <a:highlight>
                  <a:srgbClr val="00FF00"/>
                </a:highlight>
                <a:latin typeface="Aharoni" panose="02010803020104030203" pitchFamily="2" charset="-79"/>
                <a:cs typeface="Aharoni" panose="02010803020104030203" pitchFamily="2" charset="-79"/>
              </a:rPr>
              <a:t>Alexander Zasypkin</a:t>
            </a:r>
            <a:endParaRPr lang="en-US" sz="1400" dirty="0">
              <a:solidFill>
                <a:prstClr val="black"/>
              </a:solidFill>
              <a:highlight>
                <a:srgbClr val="00FF00"/>
              </a:highlight>
              <a:latin typeface="Aharoni" panose="02010803020104030203" pitchFamily="2" charset="-79"/>
              <a:cs typeface="Aharoni" panose="02010803020104030203" pitchFamily="2" charset="-79"/>
            </a:endParaRPr>
          </a:p>
          <a:p>
            <a:r>
              <a:rPr lang="en-US" sz="1400" dirty="0">
                <a:solidFill>
                  <a:prstClr val="black"/>
                </a:solidFill>
                <a:latin typeface="Aharoni" panose="02010803020104030203" pitchFamily="2" charset="-79"/>
                <a:cs typeface="Aharoni" panose="02010803020104030203" pitchFamily="2" charset="-79"/>
              </a:rPr>
              <a:t>Eugene Yaschenko</a:t>
            </a:r>
            <a:br>
              <a:rPr lang="en-US" sz="1400" dirty="0">
                <a:solidFill>
                  <a:prstClr val="black"/>
                </a:solidFill>
                <a:latin typeface="Aharoni" panose="02010803020104030203" pitchFamily="2" charset="-79"/>
                <a:cs typeface="Aharoni" panose="02010803020104030203" pitchFamily="2" charset="-79"/>
              </a:rPr>
            </a:br>
            <a:r>
              <a:rPr lang="en-US" sz="1400" dirty="0">
                <a:solidFill>
                  <a:prstClr val="black"/>
                </a:solidFill>
                <a:latin typeface="Aharoni" panose="02010803020104030203" pitchFamily="2" charset="-79"/>
                <a:cs typeface="Aharoni" panose="02010803020104030203" pitchFamily="2" charset="-79"/>
              </a:rPr>
              <a:t>Mingzhang Yang</a:t>
            </a:r>
          </a:p>
          <a:p>
            <a:endParaRPr lang="en-US" altLang="ja-JP" sz="1400" dirty="0">
              <a:solidFill>
                <a:prstClr val="black"/>
              </a:solidFill>
              <a:latin typeface="Aharoni" panose="02010803020104030203" pitchFamily="2" charset="-79"/>
              <a:cs typeface="Aharoni" panose="02010803020104030203" pitchFamily="2" charset="-79"/>
            </a:endParaRPr>
          </a:p>
          <a:p>
            <a:r>
              <a:rPr lang="en-US" altLang="ja-JP" sz="1400" dirty="0">
                <a:solidFill>
                  <a:prstClr val="black"/>
                </a:solidFill>
                <a:latin typeface="Aharoni" panose="02010803020104030203" pitchFamily="2" charset="-79"/>
                <a:cs typeface="Aharoni" panose="02010803020104030203" pitchFamily="2" charset="-79"/>
              </a:rPr>
              <a:t>David Lipman</a:t>
            </a:r>
          </a:p>
          <a:p>
            <a:r>
              <a:rPr lang="en-US" altLang="ja-JP" sz="1400" dirty="0">
                <a:solidFill>
                  <a:prstClr val="black"/>
                </a:solidFill>
                <a:latin typeface="Aharoni" panose="02010803020104030203" pitchFamily="2" charset="-79"/>
                <a:cs typeface="Aharoni" panose="02010803020104030203" pitchFamily="2" charset="-79"/>
              </a:rPr>
              <a:t>James Ostell</a:t>
            </a:r>
          </a:p>
          <a:p>
            <a:r>
              <a:rPr lang="en-US" altLang="ja-JP" sz="1400" dirty="0">
                <a:solidFill>
                  <a:prstClr val="black"/>
                </a:solidFill>
                <a:latin typeface="Aharoni" panose="02010803020104030203" pitchFamily="2" charset="-79"/>
                <a:cs typeface="Aharoni" panose="02010803020104030203" pitchFamily="2" charset="-79"/>
              </a:rPr>
              <a:t>Kim Pruitt</a:t>
            </a:r>
          </a:p>
          <a:p>
            <a:r>
              <a:rPr lang="en-US" altLang="ja-JP" sz="1400" dirty="0">
                <a:solidFill>
                  <a:prstClr val="black"/>
                </a:solidFill>
                <a:latin typeface="Aharoni" panose="02010803020104030203" pitchFamily="2" charset="-79"/>
                <a:cs typeface="Aharoni" panose="02010803020104030203" pitchFamily="2" charset="-79"/>
              </a:rPr>
              <a:t>Stephen Sherry</a:t>
            </a:r>
          </a:p>
        </p:txBody>
      </p:sp>
      <p:sp>
        <p:nvSpPr>
          <p:cNvPr id="5" name="TextBox 4">
            <a:extLst>
              <a:ext uri="{FF2B5EF4-FFF2-40B4-BE49-F238E27FC236}">
                <a16:creationId xmlns:a16="http://schemas.microsoft.com/office/drawing/2014/main" id="{2B96417E-39BB-B13D-7619-ABD16DE9A6B0}"/>
              </a:ext>
            </a:extLst>
          </p:cNvPr>
          <p:cNvSpPr txBox="1"/>
          <p:nvPr/>
        </p:nvSpPr>
        <p:spPr>
          <a:xfrm>
            <a:off x="7193532" y="4122117"/>
            <a:ext cx="4145494" cy="523220"/>
          </a:xfrm>
          <a:prstGeom prst="rect">
            <a:avLst/>
          </a:prstGeom>
          <a:noFill/>
        </p:spPr>
        <p:txBody>
          <a:bodyPr wrap="none" rtlCol="0">
            <a:spAutoFit/>
          </a:bodyPr>
          <a:lstStyle/>
          <a:p>
            <a:r>
              <a:rPr lang="en-US" sz="2800" b="1" dirty="0">
                <a:highlight>
                  <a:srgbClr val="FFFF00"/>
                </a:highlight>
              </a:rPr>
              <a:t>pd-help@ncbi.nlm.nih.gov</a:t>
            </a:r>
          </a:p>
        </p:txBody>
      </p:sp>
      <p:sp>
        <p:nvSpPr>
          <p:cNvPr id="6" name="Title 5">
            <a:extLst>
              <a:ext uri="{FF2B5EF4-FFF2-40B4-BE49-F238E27FC236}">
                <a16:creationId xmlns:a16="http://schemas.microsoft.com/office/drawing/2014/main" id="{D186FA02-CE41-309D-10B0-000E625C6DC8}"/>
              </a:ext>
            </a:extLst>
          </p:cNvPr>
          <p:cNvSpPr txBox="1">
            <a:spLocks noGrp="1"/>
          </p:cNvSpPr>
          <p:nvPr>
            <p:ph type="title" idx="4294967295"/>
          </p:nvPr>
        </p:nvSpPr>
        <p:spPr>
          <a:xfrm>
            <a:off x="4592768" y="80215"/>
            <a:ext cx="3006464"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Acknowledgements</a:t>
            </a:r>
          </a:p>
        </p:txBody>
      </p:sp>
      <p:sp>
        <p:nvSpPr>
          <p:cNvPr id="7" name="TextBox 8">
            <a:extLst>
              <a:ext uri="{FF2B5EF4-FFF2-40B4-BE49-F238E27FC236}">
                <a16:creationId xmlns:a16="http://schemas.microsoft.com/office/drawing/2014/main" id="{70178B8D-AB68-86E8-D933-782AF675599C}"/>
              </a:ext>
            </a:extLst>
          </p:cNvPr>
          <p:cNvSpPr txBox="1">
            <a:spLocks noChangeArrowheads="1"/>
          </p:cNvSpPr>
          <p:nvPr/>
        </p:nvSpPr>
        <p:spPr bwMode="auto">
          <a:xfrm>
            <a:off x="8534400" y="1176632"/>
            <a:ext cx="1664238" cy="2462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US" sz="1400" dirty="0">
                <a:solidFill>
                  <a:prstClr val="black"/>
                </a:solidFill>
                <a:latin typeface="Aharoni" panose="02010803020104030203" pitchFamily="2" charset="-79"/>
                <a:cs typeface="Aharoni" panose="02010803020104030203" pitchFamily="2" charset="-79"/>
              </a:rPr>
              <a:t>ASM</a:t>
            </a:r>
          </a:p>
          <a:p>
            <a:pPr eaLnBrk="1" hangingPunct="1"/>
            <a:r>
              <a:rPr lang="en-US" sz="1400" dirty="0">
                <a:solidFill>
                  <a:prstClr val="black"/>
                </a:solidFill>
                <a:latin typeface="Aharoni" panose="02010803020104030203" pitchFamily="2" charset="-79"/>
                <a:cs typeface="Aharoni" panose="02010803020104030203" pitchFamily="2" charset="-79"/>
              </a:rPr>
              <a:t>BWH</a:t>
            </a:r>
          </a:p>
          <a:p>
            <a:pPr eaLnBrk="1" hangingPunct="1"/>
            <a:r>
              <a:rPr lang="en-US" sz="1400" dirty="0">
                <a:solidFill>
                  <a:prstClr val="black"/>
                </a:solidFill>
                <a:latin typeface="Aharoni" panose="02010803020104030203" pitchFamily="2" charset="-79"/>
                <a:cs typeface="Aharoni" panose="02010803020104030203" pitchFamily="2" charset="-79"/>
              </a:rPr>
              <a:t>CDC</a:t>
            </a:r>
          </a:p>
          <a:p>
            <a:pPr eaLnBrk="1" hangingPunct="1"/>
            <a:r>
              <a:rPr lang="en-US" sz="1400" dirty="0">
                <a:solidFill>
                  <a:prstClr val="black"/>
                </a:solidFill>
                <a:latin typeface="Aharoni" panose="02010803020104030203" pitchFamily="2" charset="-79"/>
                <a:cs typeface="Aharoni" panose="02010803020104030203" pitchFamily="2" charset="-79"/>
              </a:rPr>
              <a:t>FDA/CFSAN</a:t>
            </a:r>
          </a:p>
          <a:p>
            <a:pPr eaLnBrk="1" hangingPunct="1"/>
            <a:r>
              <a:rPr lang="en-US" sz="1400" dirty="0">
                <a:solidFill>
                  <a:prstClr val="black"/>
                </a:solidFill>
                <a:latin typeface="Aharoni" panose="02010803020104030203" pitchFamily="2" charset="-79"/>
                <a:cs typeface="Aharoni" panose="02010803020104030203" pitchFamily="2" charset="-79"/>
              </a:rPr>
              <a:t>FDA/CVM</a:t>
            </a:r>
          </a:p>
          <a:p>
            <a:pPr eaLnBrk="1" hangingPunct="1"/>
            <a:r>
              <a:rPr lang="en-US" sz="1400" dirty="0">
                <a:solidFill>
                  <a:prstClr val="black"/>
                </a:solidFill>
                <a:latin typeface="Aharoni" panose="02010803020104030203" pitchFamily="2" charset="-79"/>
                <a:cs typeface="Aharoni" panose="02010803020104030203" pitchFamily="2" charset="-79"/>
              </a:rPr>
              <a:t>GenFS</a:t>
            </a:r>
          </a:p>
          <a:p>
            <a:pPr eaLnBrk="1" hangingPunct="1"/>
            <a:r>
              <a:rPr lang="en-US" sz="1400" dirty="0">
                <a:solidFill>
                  <a:prstClr val="black"/>
                </a:solidFill>
                <a:latin typeface="Aharoni" panose="02010803020104030203" pitchFamily="2" charset="-79"/>
                <a:cs typeface="Aharoni" panose="02010803020104030203" pitchFamily="2" charset="-79"/>
              </a:rPr>
              <a:t>USDA-FSIS</a:t>
            </a:r>
          </a:p>
          <a:p>
            <a:pPr eaLnBrk="1" hangingPunct="1"/>
            <a:r>
              <a:rPr lang="en-US" sz="1400" dirty="0">
                <a:solidFill>
                  <a:prstClr val="black"/>
                </a:solidFill>
                <a:latin typeface="Aharoni" panose="02010803020104030203" pitchFamily="2" charset="-79"/>
                <a:cs typeface="Aharoni" panose="02010803020104030203" pitchFamily="2" charset="-79"/>
              </a:rPr>
              <a:t>PHAC/CFIA</a:t>
            </a:r>
          </a:p>
          <a:p>
            <a:pPr eaLnBrk="1" hangingPunct="1"/>
            <a:r>
              <a:rPr lang="en-US" sz="1400" dirty="0">
                <a:solidFill>
                  <a:prstClr val="black"/>
                </a:solidFill>
                <a:latin typeface="Aharoni" panose="02010803020104030203" pitchFamily="2" charset="-79"/>
                <a:cs typeface="Aharoni" panose="02010803020104030203" pitchFamily="2" charset="-79"/>
              </a:rPr>
              <a:t>PHE/FERA</a:t>
            </a:r>
          </a:p>
          <a:p>
            <a:pPr eaLnBrk="1" hangingPunct="1"/>
            <a:r>
              <a:rPr lang="en-US" sz="1400" dirty="0">
                <a:solidFill>
                  <a:prstClr val="black"/>
                </a:solidFill>
                <a:latin typeface="Aharoni" panose="02010803020104030203" pitchFamily="2" charset="-79"/>
                <a:cs typeface="Aharoni" panose="02010803020104030203" pitchFamily="2" charset="-79"/>
              </a:rPr>
              <a:t>NIAID</a:t>
            </a:r>
          </a:p>
          <a:p>
            <a:pPr eaLnBrk="1" hangingPunct="1"/>
            <a:r>
              <a:rPr lang="en-US" sz="1400" dirty="0">
                <a:solidFill>
                  <a:prstClr val="black"/>
                </a:solidFill>
                <a:latin typeface="Aharoni" panose="02010803020104030203" pitchFamily="2" charset="-79"/>
                <a:cs typeface="Aharoni" panose="02010803020104030203" pitchFamily="2" charset="-79"/>
              </a:rPr>
              <a:t>Wadsworth/MDH</a:t>
            </a:r>
          </a:p>
        </p:txBody>
      </p:sp>
    </p:spTree>
    <p:extLst>
      <p:ext uri="{BB962C8B-B14F-4D97-AF65-F5344CB8AC3E}">
        <p14:creationId xmlns:p14="http://schemas.microsoft.com/office/powerpoint/2010/main" val="90209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ABE9A5-3299-2901-33CA-40CB0E4D6989}"/>
              </a:ext>
            </a:extLst>
          </p:cNvPr>
          <p:cNvSpPr txBox="1"/>
          <p:nvPr/>
        </p:nvSpPr>
        <p:spPr>
          <a:xfrm>
            <a:off x="5744002" y="5606159"/>
            <a:ext cx="864532" cy="369332"/>
          </a:xfrm>
          <a:prstGeom prst="rect">
            <a:avLst/>
          </a:prstGeom>
          <a:noFill/>
        </p:spPr>
        <p:txBody>
          <a:bodyPr wrap="none" rtlCol="0">
            <a:spAutoFit/>
          </a:bodyPr>
          <a:lstStyle/>
          <a:p>
            <a:r>
              <a:rPr lang="en-US" dirty="0"/>
              <a:t>Date -&gt;</a:t>
            </a:r>
          </a:p>
        </p:txBody>
      </p:sp>
      <p:sp>
        <p:nvSpPr>
          <p:cNvPr id="5" name="TextBox 4">
            <a:extLst>
              <a:ext uri="{FF2B5EF4-FFF2-40B4-BE49-F238E27FC236}">
                <a16:creationId xmlns:a16="http://schemas.microsoft.com/office/drawing/2014/main" id="{7CF6B149-A6A3-117D-5927-C80390B68D23}"/>
              </a:ext>
            </a:extLst>
          </p:cNvPr>
          <p:cNvSpPr txBox="1"/>
          <p:nvPr/>
        </p:nvSpPr>
        <p:spPr>
          <a:xfrm rot="16200000">
            <a:off x="-741604" y="3079438"/>
            <a:ext cx="1705147" cy="369332"/>
          </a:xfrm>
          <a:prstGeom prst="rect">
            <a:avLst/>
          </a:prstGeom>
          <a:noFill/>
        </p:spPr>
        <p:txBody>
          <a:bodyPr wrap="none" rtlCol="0">
            <a:spAutoFit/>
          </a:bodyPr>
          <a:lstStyle/>
          <a:p>
            <a:r>
              <a:rPr lang="en-US" dirty="0"/>
              <a:t>Hours (linear) -&gt;</a:t>
            </a:r>
          </a:p>
        </p:txBody>
      </p:sp>
      <p:sp>
        <p:nvSpPr>
          <p:cNvPr id="7" name="TextBox 6">
            <a:extLst>
              <a:ext uri="{FF2B5EF4-FFF2-40B4-BE49-F238E27FC236}">
                <a16:creationId xmlns:a16="http://schemas.microsoft.com/office/drawing/2014/main" id="{0DC063E3-C25A-B4BE-2E73-A9DA9CF6F3A4}"/>
              </a:ext>
            </a:extLst>
          </p:cNvPr>
          <p:cNvSpPr txBox="1"/>
          <p:nvPr/>
        </p:nvSpPr>
        <p:spPr>
          <a:xfrm>
            <a:off x="11192806" y="4560177"/>
            <a:ext cx="759375" cy="369332"/>
          </a:xfrm>
          <a:prstGeom prst="rect">
            <a:avLst/>
          </a:prstGeom>
          <a:noFill/>
        </p:spPr>
        <p:txBody>
          <a:bodyPr wrap="none" rtlCol="0">
            <a:spAutoFit/>
          </a:bodyPr>
          <a:lstStyle/>
          <a:p>
            <a:r>
              <a:rPr lang="en-US" dirty="0">
                <a:solidFill>
                  <a:srgbClr val="FF0000"/>
                </a:solidFill>
              </a:rPr>
              <a:t>24 </a:t>
            </a:r>
            <a:r>
              <a:rPr lang="en-US" dirty="0" err="1">
                <a:solidFill>
                  <a:srgbClr val="FF0000"/>
                </a:solidFill>
              </a:rPr>
              <a:t>hrs</a:t>
            </a:r>
            <a:endParaRPr lang="en-US" dirty="0">
              <a:solidFill>
                <a:srgbClr val="FF0000"/>
              </a:solidFill>
            </a:endParaRPr>
          </a:p>
        </p:txBody>
      </p:sp>
      <p:sp>
        <p:nvSpPr>
          <p:cNvPr id="8" name="TextBox 7">
            <a:extLst>
              <a:ext uri="{FF2B5EF4-FFF2-40B4-BE49-F238E27FC236}">
                <a16:creationId xmlns:a16="http://schemas.microsoft.com/office/drawing/2014/main" id="{65371324-B10A-CEAF-122F-24AD317205B3}"/>
              </a:ext>
            </a:extLst>
          </p:cNvPr>
          <p:cNvSpPr txBox="1"/>
          <p:nvPr/>
        </p:nvSpPr>
        <p:spPr>
          <a:xfrm>
            <a:off x="146126" y="453806"/>
            <a:ext cx="5202771" cy="369332"/>
          </a:xfrm>
          <a:prstGeom prst="rect">
            <a:avLst/>
          </a:prstGeom>
          <a:noFill/>
        </p:spPr>
        <p:txBody>
          <a:bodyPr wrap="none" rtlCol="0">
            <a:spAutoFit/>
          </a:bodyPr>
          <a:lstStyle/>
          <a:p>
            <a:r>
              <a:rPr lang="en-US" dirty="0"/>
              <a:t>Turnaround time (95</a:t>
            </a:r>
            <a:r>
              <a:rPr lang="en-US" baseline="30000" dirty="0"/>
              <a:t>th</a:t>
            </a:r>
            <a:r>
              <a:rPr lang="en-US" dirty="0"/>
              <a:t> percentile) -&gt; increasing delays</a:t>
            </a:r>
          </a:p>
        </p:txBody>
      </p:sp>
      <p:sp>
        <p:nvSpPr>
          <p:cNvPr id="9" name="TextBox 8">
            <a:extLst>
              <a:ext uri="{FF2B5EF4-FFF2-40B4-BE49-F238E27FC236}">
                <a16:creationId xmlns:a16="http://schemas.microsoft.com/office/drawing/2014/main" id="{0F41AA8F-5D68-00D9-52FA-B7AC4975C85B}"/>
              </a:ext>
            </a:extLst>
          </p:cNvPr>
          <p:cNvSpPr txBox="1"/>
          <p:nvPr/>
        </p:nvSpPr>
        <p:spPr>
          <a:xfrm>
            <a:off x="1905000" y="1324946"/>
            <a:ext cx="7404335" cy="584775"/>
          </a:xfrm>
          <a:prstGeom prst="rect">
            <a:avLst/>
          </a:prstGeom>
          <a:noFill/>
        </p:spPr>
        <p:txBody>
          <a:bodyPr wrap="none" rtlCol="0">
            <a:spAutoFit/>
          </a:bodyPr>
          <a:lstStyle/>
          <a:p>
            <a:r>
              <a:rPr lang="en-US" sz="3200" b="1" u="sng" dirty="0">
                <a:solidFill>
                  <a:srgbClr val="FF0000"/>
                </a:solidFill>
              </a:rPr>
              <a:t>Last year's slide (one year prior to Oct 5th)</a:t>
            </a:r>
          </a:p>
        </p:txBody>
      </p:sp>
      <p:grpSp>
        <p:nvGrpSpPr>
          <p:cNvPr id="11" name="Group 10" descr="Trailing 95th percentile of Salmonella and Listeria turnaround time. X-axis is date of publication, Y-axis is how many hours it took to get there. The goal is the 24 hour line marked on the graph. At this point last year, Salmonella was about 4 days.&#10;&#10;">
            <a:extLst>
              <a:ext uri="{FF2B5EF4-FFF2-40B4-BE49-F238E27FC236}">
                <a16:creationId xmlns:a16="http://schemas.microsoft.com/office/drawing/2014/main" id="{014AEC6A-B02A-F1FE-D78D-226B72293CE4}"/>
              </a:ext>
            </a:extLst>
          </p:cNvPr>
          <p:cNvGrpSpPr/>
          <p:nvPr/>
        </p:nvGrpSpPr>
        <p:grpSpPr>
          <a:xfrm>
            <a:off x="295634" y="1014307"/>
            <a:ext cx="11761269" cy="4499594"/>
            <a:chOff x="295634" y="1014307"/>
            <a:chExt cx="11761269" cy="4499594"/>
          </a:xfrm>
        </p:grpSpPr>
        <p:pic>
          <p:nvPicPr>
            <p:cNvPr id="3" name="Picture 2" descr="Trailing 95th percentile of Salmonella and Listeria turnaround time. X-axis is date of publication, Y-axis is how many hours it took to get there. The goal is the 24 hour line marked on the graph. At this point last year, Salmonella was about 4 days.&#10;">
              <a:extLst>
                <a:ext uri="{FF2B5EF4-FFF2-40B4-BE49-F238E27FC236}">
                  <a16:creationId xmlns:a16="http://schemas.microsoft.com/office/drawing/2014/main" id="{5DC04D05-AD49-8641-9D63-5AF239E98045}"/>
                </a:ext>
              </a:extLst>
            </p:cNvPr>
            <p:cNvPicPr>
              <a:picLocks noChangeAspect="1"/>
            </p:cNvPicPr>
            <p:nvPr/>
          </p:nvPicPr>
          <p:blipFill>
            <a:blip r:embed="rId3"/>
            <a:stretch>
              <a:fillRect/>
            </a:stretch>
          </p:blipFill>
          <p:spPr>
            <a:xfrm>
              <a:off x="295634" y="1014307"/>
              <a:ext cx="11761269" cy="4499594"/>
            </a:xfrm>
            <a:prstGeom prst="rect">
              <a:avLst/>
            </a:prstGeom>
          </p:spPr>
        </p:pic>
        <p:sp>
          <p:nvSpPr>
            <p:cNvPr id="6" name="Arrow: Right 5">
              <a:extLst>
                <a:ext uri="{FF2B5EF4-FFF2-40B4-BE49-F238E27FC236}">
                  <a16:creationId xmlns:a16="http://schemas.microsoft.com/office/drawing/2014/main" id="{A0800843-D749-D84A-E54A-0C9154D80D64}"/>
                </a:ext>
                <a:ext uri="{C183D7F6-B498-43B3-948B-1728B52AA6E4}">
                  <adec:decorative xmlns:adec="http://schemas.microsoft.com/office/drawing/2017/decorative" val="1"/>
                </a:ext>
              </a:extLst>
            </p:cNvPr>
            <p:cNvSpPr/>
            <p:nvPr/>
          </p:nvSpPr>
          <p:spPr>
            <a:xfrm rot="10800000">
              <a:off x="10972800" y="4929509"/>
              <a:ext cx="440012" cy="151254"/>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496B2F58-68F2-E8D2-69C8-507FF8C6D326}"/>
                </a:ext>
              </a:extLst>
            </p:cNvPr>
            <p:cNvPicPr>
              <a:picLocks noChangeAspect="1"/>
            </p:cNvPicPr>
            <p:nvPr/>
          </p:nvPicPr>
          <p:blipFill>
            <a:blip r:embed="rId4"/>
            <a:stretch>
              <a:fillRect/>
            </a:stretch>
          </p:blipFill>
          <p:spPr>
            <a:xfrm>
              <a:off x="10104278" y="1441724"/>
              <a:ext cx="1952625" cy="495300"/>
            </a:xfrm>
            <a:prstGeom prst="rect">
              <a:avLst/>
            </a:prstGeom>
            <a:ln>
              <a:solidFill>
                <a:srgbClr val="FF0000"/>
              </a:solidFill>
            </a:ln>
          </p:spPr>
        </p:pic>
      </p:grpSp>
      <p:sp>
        <p:nvSpPr>
          <p:cNvPr id="10" name="Title 9">
            <a:extLst>
              <a:ext uri="{FF2B5EF4-FFF2-40B4-BE49-F238E27FC236}">
                <a16:creationId xmlns:a16="http://schemas.microsoft.com/office/drawing/2014/main" id="{34127D46-1983-A9BE-2FB5-175FD6CFB065}"/>
              </a:ext>
            </a:extLst>
          </p:cNvPr>
          <p:cNvSpPr txBox="1">
            <a:spLocks noGrp="1"/>
          </p:cNvSpPr>
          <p:nvPr>
            <p:ph type="title" idx="4294967295"/>
          </p:nvPr>
        </p:nvSpPr>
        <p:spPr>
          <a:xfrm>
            <a:off x="4490986" y="0"/>
            <a:ext cx="4704237"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j-lt"/>
                <a:ea typeface="+mn-ea"/>
                <a:cs typeface="+mn-cs"/>
              </a:rPr>
              <a:t>Measure turnaround time - Last Year</a:t>
            </a:r>
          </a:p>
        </p:txBody>
      </p:sp>
    </p:spTree>
    <p:extLst>
      <p:ext uri="{BB962C8B-B14F-4D97-AF65-F5344CB8AC3E}">
        <p14:creationId xmlns:p14="http://schemas.microsoft.com/office/powerpoint/2010/main" val="42756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DF48865-E7D2-3D19-749C-C8C8BD88EDF7}"/>
              </a:ext>
            </a:extLst>
          </p:cNvPr>
          <p:cNvSpPr txBox="1"/>
          <p:nvPr/>
        </p:nvSpPr>
        <p:spPr>
          <a:xfrm>
            <a:off x="1827753" y="1355775"/>
            <a:ext cx="7244836" cy="558624"/>
          </a:xfrm>
          <a:prstGeom prst="rect">
            <a:avLst/>
          </a:prstGeom>
          <a:noFill/>
        </p:spPr>
        <p:txBody>
          <a:bodyPr wrap="none" rtlCol="0">
            <a:spAutoFit/>
          </a:bodyPr>
          <a:lstStyle/>
          <a:p>
            <a:r>
              <a:rPr lang="en-US" sz="3200" b="1" u="sng" dirty="0">
                <a:solidFill>
                  <a:srgbClr val="FF0000"/>
                </a:solidFill>
              </a:rPr>
              <a:t>This year's slide (one year prior to Sept 25)</a:t>
            </a:r>
          </a:p>
        </p:txBody>
      </p:sp>
      <p:sp>
        <p:nvSpPr>
          <p:cNvPr id="5" name="TextBox 4">
            <a:extLst>
              <a:ext uri="{FF2B5EF4-FFF2-40B4-BE49-F238E27FC236}">
                <a16:creationId xmlns:a16="http://schemas.microsoft.com/office/drawing/2014/main" id="{2377E681-29ED-8CFA-60BF-48D06603437B}"/>
              </a:ext>
            </a:extLst>
          </p:cNvPr>
          <p:cNvSpPr txBox="1"/>
          <p:nvPr/>
        </p:nvSpPr>
        <p:spPr>
          <a:xfrm>
            <a:off x="11375488" y="4236296"/>
            <a:ext cx="740312" cy="352815"/>
          </a:xfrm>
          <a:prstGeom prst="rect">
            <a:avLst/>
          </a:prstGeom>
          <a:noFill/>
        </p:spPr>
        <p:txBody>
          <a:bodyPr wrap="none" rtlCol="0">
            <a:spAutoFit/>
          </a:bodyPr>
          <a:lstStyle/>
          <a:p>
            <a:r>
              <a:rPr lang="en-US" dirty="0">
                <a:solidFill>
                  <a:srgbClr val="FF0000"/>
                </a:solidFill>
              </a:rPr>
              <a:t>24 </a:t>
            </a:r>
            <a:r>
              <a:rPr lang="en-US" dirty="0" err="1">
                <a:solidFill>
                  <a:srgbClr val="FF0000"/>
                </a:solidFill>
              </a:rPr>
              <a:t>hrs</a:t>
            </a:r>
            <a:endParaRPr lang="en-US" dirty="0">
              <a:solidFill>
                <a:srgbClr val="FF0000"/>
              </a:solidFill>
            </a:endParaRPr>
          </a:p>
        </p:txBody>
      </p:sp>
      <p:sp>
        <p:nvSpPr>
          <p:cNvPr id="13" name="TextBox 12">
            <a:extLst>
              <a:ext uri="{FF2B5EF4-FFF2-40B4-BE49-F238E27FC236}">
                <a16:creationId xmlns:a16="http://schemas.microsoft.com/office/drawing/2014/main" id="{3DAF2F0F-DD4E-B98A-6FE8-7660E32FDEE4}"/>
              </a:ext>
            </a:extLst>
          </p:cNvPr>
          <p:cNvSpPr txBox="1"/>
          <p:nvPr/>
        </p:nvSpPr>
        <p:spPr>
          <a:xfrm rot="16200000">
            <a:off x="-741604" y="3079438"/>
            <a:ext cx="1705147" cy="369332"/>
          </a:xfrm>
          <a:prstGeom prst="rect">
            <a:avLst/>
          </a:prstGeom>
          <a:noFill/>
        </p:spPr>
        <p:txBody>
          <a:bodyPr wrap="none" rtlCol="0">
            <a:spAutoFit/>
          </a:bodyPr>
          <a:lstStyle/>
          <a:p>
            <a:r>
              <a:rPr lang="en-US" dirty="0"/>
              <a:t>Hours (linear) -&gt;</a:t>
            </a:r>
          </a:p>
        </p:txBody>
      </p:sp>
      <p:sp>
        <p:nvSpPr>
          <p:cNvPr id="14" name="TextBox 13">
            <a:extLst>
              <a:ext uri="{FF2B5EF4-FFF2-40B4-BE49-F238E27FC236}">
                <a16:creationId xmlns:a16="http://schemas.microsoft.com/office/drawing/2014/main" id="{F231F60E-354F-53C1-240A-BE396A200381}"/>
              </a:ext>
            </a:extLst>
          </p:cNvPr>
          <p:cNvSpPr txBox="1"/>
          <p:nvPr/>
        </p:nvSpPr>
        <p:spPr>
          <a:xfrm>
            <a:off x="5808963" y="5725348"/>
            <a:ext cx="864532" cy="369332"/>
          </a:xfrm>
          <a:prstGeom prst="rect">
            <a:avLst/>
          </a:prstGeom>
          <a:noFill/>
        </p:spPr>
        <p:txBody>
          <a:bodyPr wrap="none" rtlCol="0">
            <a:spAutoFit/>
          </a:bodyPr>
          <a:lstStyle/>
          <a:p>
            <a:r>
              <a:rPr lang="en-US" dirty="0"/>
              <a:t>Date -&gt;</a:t>
            </a:r>
          </a:p>
        </p:txBody>
      </p:sp>
      <p:grpSp>
        <p:nvGrpSpPr>
          <p:cNvPr id="8" name="Group 7" descr="This year, the same graph shows that Salmonella is about 2 days turnaround time, except for a recent spike that was due to SRA processing issues.&#10;">
            <a:extLst>
              <a:ext uri="{FF2B5EF4-FFF2-40B4-BE49-F238E27FC236}">
                <a16:creationId xmlns:a16="http://schemas.microsoft.com/office/drawing/2014/main" id="{847D1B78-A5D2-CDC8-60AB-4892E3BC2B6D}"/>
              </a:ext>
            </a:extLst>
          </p:cNvPr>
          <p:cNvGrpSpPr/>
          <p:nvPr/>
        </p:nvGrpSpPr>
        <p:grpSpPr>
          <a:xfrm>
            <a:off x="381000" y="762000"/>
            <a:ext cx="11579127" cy="4883156"/>
            <a:chOff x="381000" y="762000"/>
            <a:chExt cx="11579127" cy="4883156"/>
          </a:xfrm>
        </p:grpSpPr>
        <p:pic>
          <p:nvPicPr>
            <p:cNvPr id="9" name="Picture 8">
              <a:extLst>
                <a:ext uri="{FF2B5EF4-FFF2-40B4-BE49-F238E27FC236}">
                  <a16:creationId xmlns:a16="http://schemas.microsoft.com/office/drawing/2014/main" id="{0B2F925B-ECC4-41A5-8FE9-010E88C57F9E}"/>
                </a:ext>
              </a:extLst>
            </p:cNvPr>
            <p:cNvPicPr>
              <a:picLocks noChangeAspect="1"/>
            </p:cNvPicPr>
            <p:nvPr/>
          </p:nvPicPr>
          <p:blipFill>
            <a:blip r:embed="rId2"/>
            <a:stretch>
              <a:fillRect/>
            </a:stretch>
          </p:blipFill>
          <p:spPr>
            <a:xfrm>
              <a:off x="381000" y="762000"/>
              <a:ext cx="11048692" cy="4883156"/>
            </a:xfrm>
            <a:prstGeom prst="rect">
              <a:avLst/>
            </a:prstGeom>
          </p:spPr>
        </p:pic>
        <p:sp>
          <p:nvSpPr>
            <p:cNvPr id="4" name="Arrow: Right 3">
              <a:extLst>
                <a:ext uri="{FF2B5EF4-FFF2-40B4-BE49-F238E27FC236}">
                  <a16:creationId xmlns:a16="http://schemas.microsoft.com/office/drawing/2014/main" id="{E7331199-9CCB-85AE-17B6-9165B6CFCD75}"/>
                </a:ext>
              </a:extLst>
            </p:cNvPr>
            <p:cNvSpPr/>
            <p:nvPr/>
          </p:nvSpPr>
          <p:spPr>
            <a:xfrm rot="10800000">
              <a:off x="11531161" y="4869682"/>
              <a:ext cx="428966" cy="14449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B6B8AADE-E188-9919-6A72-67BE163D194C}"/>
                </a:ext>
              </a:extLst>
            </p:cNvPr>
            <p:cNvSpPr/>
            <p:nvPr/>
          </p:nvSpPr>
          <p:spPr>
            <a:xfrm rot="10800000">
              <a:off x="4680504" y="2548279"/>
              <a:ext cx="428966" cy="14449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AD6FCD97-2722-D530-2459-4FA69B81F772}"/>
                </a:ext>
              </a:extLst>
            </p:cNvPr>
            <p:cNvSpPr txBox="1"/>
            <p:nvPr/>
          </p:nvSpPr>
          <p:spPr>
            <a:xfrm>
              <a:off x="5283947" y="2444116"/>
              <a:ext cx="2742521" cy="352815"/>
            </a:xfrm>
            <a:prstGeom prst="rect">
              <a:avLst/>
            </a:prstGeom>
            <a:noFill/>
          </p:spPr>
          <p:txBody>
            <a:bodyPr wrap="none" rtlCol="0">
              <a:spAutoFit/>
            </a:bodyPr>
            <a:lstStyle/>
            <a:p>
              <a:r>
                <a:rPr lang="en-US" dirty="0">
                  <a:solidFill>
                    <a:srgbClr val="FF0000"/>
                  </a:solidFill>
                </a:rPr>
                <a:t>filesystem change (planned)</a:t>
              </a:r>
            </a:p>
          </p:txBody>
        </p:sp>
        <p:pic>
          <p:nvPicPr>
            <p:cNvPr id="16" name="Picture 15">
              <a:extLst>
                <a:ext uri="{FF2B5EF4-FFF2-40B4-BE49-F238E27FC236}">
                  <a16:creationId xmlns:a16="http://schemas.microsoft.com/office/drawing/2014/main" id="{D29F0FF9-A8A9-B520-A01A-65053F603238}"/>
                </a:ext>
              </a:extLst>
            </p:cNvPr>
            <p:cNvPicPr>
              <a:picLocks noChangeAspect="1"/>
            </p:cNvPicPr>
            <p:nvPr/>
          </p:nvPicPr>
          <p:blipFill>
            <a:blip r:embed="rId3"/>
            <a:stretch>
              <a:fillRect/>
            </a:stretch>
          </p:blipFill>
          <p:spPr>
            <a:xfrm>
              <a:off x="8686800" y="2300629"/>
              <a:ext cx="1952625" cy="495300"/>
            </a:xfrm>
            <a:prstGeom prst="rect">
              <a:avLst/>
            </a:prstGeom>
            <a:ln>
              <a:solidFill>
                <a:srgbClr val="FF0000"/>
              </a:solidFill>
            </a:ln>
          </p:spPr>
        </p:pic>
      </p:grpSp>
      <p:sp>
        <p:nvSpPr>
          <p:cNvPr id="2" name="Title 9">
            <a:extLst>
              <a:ext uri="{FF2B5EF4-FFF2-40B4-BE49-F238E27FC236}">
                <a16:creationId xmlns:a16="http://schemas.microsoft.com/office/drawing/2014/main" id="{EEF40282-1B92-41E1-7A84-26AB37CA276E}"/>
              </a:ext>
            </a:extLst>
          </p:cNvPr>
          <p:cNvSpPr txBox="1">
            <a:spLocks noGrp="1"/>
          </p:cNvSpPr>
          <p:nvPr>
            <p:ph type="title" idx="4294967295"/>
          </p:nvPr>
        </p:nvSpPr>
        <p:spPr>
          <a:xfrm>
            <a:off x="2928334" y="46935"/>
            <a:ext cx="4711226" cy="46166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Helvetica" charset="0"/>
                <a:ea typeface="Helvetica" charset="0"/>
                <a:cs typeface="Helvetica"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chemeClr val="tx1"/>
                </a:solidFill>
                <a:effectLst/>
                <a:uLnTx/>
                <a:uFillTx/>
                <a:latin typeface="+mj-lt"/>
                <a:ea typeface="+mn-ea"/>
                <a:cs typeface="+mn-cs"/>
              </a:rPr>
              <a:t>Measure turnaround time - This Year</a:t>
            </a:r>
          </a:p>
        </p:txBody>
      </p:sp>
    </p:spTree>
    <p:extLst>
      <p:ext uri="{BB962C8B-B14F-4D97-AF65-F5344CB8AC3E}">
        <p14:creationId xmlns:p14="http://schemas.microsoft.com/office/powerpoint/2010/main" val="13674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5E2097-646E-F810-DE07-75CA9F58D48E}"/>
              </a:ext>
            </a:extLst>
          </p:cNvPr>
          <p:cNvSpPr txBox="1">
            <a:spLocks noGrp="1"/>
          </p:cNvSpPr>
          <p:nvPr>
            <p:ph type="title" idx="4294967295"/>
          </p:nvPr>
        </p:nvSpPr>
        <p:spPr>
          <a:xfrm>
            <a:off x="3429000" y="309825"/>
            <a:ext cx="4993868"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0000"/>
                </a:solidFill>
                <a:effectLst/>
                <a:uLnTx/>
                <a:uFillTx/>
                <a:latin typeface="+mn-lt"/>
                <a:ea typeface="+mn-ea"/>
                <a:cs typeface="+mn-cs"/>
              </a:rPr>
              <a:t>Two years of Measurements</a:t>
            </a:r>
          </a:p>
        </p:txBody>
      </p:sp>
      <p:grpSp>
        <p:nvGrpSpPr>
          <p:cNvPr id="2" name="Group 1" descr="Two years of these measurements are shown, the downward trend is evident&#10;">
            <a:extLst>
              <a:ext uri="{FF2B5EF4-FFF2-40B4-BE49-F238E27FC236}">
                <a16:creationId xmlns:a16="http://schemas.microsoft.com/office/drawing/2014/main" id="{432D4F4E-98DB-2C8A-AFDF-6CE5B34AB039}"/>
              </a:ext>
            </a:extLst>
          </p:cNvPr>
          <p:cNvGrpSpPr/>
          <p:nvPr/>
        </p:nvGrpSpPr>
        <p:grpSpPr>
          <a:xfrm>
            <a:off x="457200" y="1037303"/>
            <a:ext cx="11411863" cy="4783393"/>
            <a:chOff x="457200" y="1037303"/>
            <a:chExt cx="11411863" cy="4783393"/>
          </a:xfrm>
        </p:grpSpPr>
        <p:pic>
          <p:nvPicPr>
            <p:cNvPr id="10" name="Picture 9">
              <a:extLst>
                <a:ext uri="{FF2B5EF4-FFF2-40B4-BE49-F238E27FC236}">
                  <a16:creationId xmlns:a16="http://schemas.microsoft.com/office/drawing/2014/main" id="{02DB91B1-55DA-892C-1806-94242F449B38}"/>
                </a:ext>
              </a:extLst>
            </p:cNvPr>
            <p:cNvPicPr>
              <a:picLocks noChangeAspect="1"/>
            </p:cNvPicPr>
            <p:nvPr/>
          </p:nvPicPr>
          <p:blipFill>
            <a:blip r:embed="rId2"/>
            <a:stretch>
              <a:fillRect/>
            </a:stretch>
          </p:blipFill>
          <p:spPr>
            <a:xfrm>
              <a:off x="457200" y="1037303"/>
              <a:ext cx="10820400" cy="4783393"/>
            </a:xfrm>
            <a:prstGeom prst="rect">
              <a:avLst/>
            </a:prstGeom>
          </p:spPr>
        </p:pic>
        <p:sp>
          <p:nvSpPr>
            <p:cNvPr id="11" name="Arrow: Right 10">
              <a:extLst>
                <a:ext uri="{FF2B5EF4-FFF2-40B4-BE49-F238E27FC236}">
                  <a16:creationId xmlns:a16="http://schemas.microsoft.com/office/drawing/2014/main" id="{0FA89124-6170-5363-52DD-3E1939423CBC}"/>
                </a:ext>
              </a:extLst>
            </p:cNvPr>
            <p:cNvSpPr/>
            <p:nvPr/>
          </p:nvSpPr>
          <p:spPr>
            <a:xfrm rot="10800000">
              <a:off x="11440097" y="5257800"/>
              <a:ext cx="428966" cy="144490"/>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551D6A9B-9906-E4F9-91EC-2973EB07699F}"/>
              </a:ext>
            </a:extLst>
          </p:cNvPr>
          <p:cNvSpPr txBox="1"/>
          <p:nvPr/>
        </p:nvSpPr>
        <p:spPr>
          <a:xfrm>
            <a:off x="11284424" y="4624414"/>
            <a:ext cx="740312" cy="352815"/>
          </a:xfrm>
          <a:prstGeom prst="rect">
            <a:avLst/>
          </a:prstGeom>
          <a:noFill/>
        </p:spPr>
        <p:txBody>
          <a:bodyPr wrap="none" rtlCol="0">
            <a:spAutoFit/>
          </a:bodyPr>
          <a:lstStyle/>
          <a:p>
            <a:r>
              <a:rPr lang="en-US" dirty="0">
                <a:solidFill>
                  <a:srgbClr val="FF0000"/>
                </a:solidFill>
              </a:rPr>
              <a:t>24 </a:t>
            </a:r>
            <a:r>
              <a:rPr lang="en-US" dirty="0" err="1">
                <a:solidFill>
                  <a:srgbClr val="FF0000"/>
                </a:solidFill>
              </a:rPr>
              <a:t>hrs</a:t>
            </a:r>
            <a:endParaRPr lang="en-US" dirty="0">
              <a:solidFill>
                <a:srgbClr val="FF0000"/>
              </a:solidFill>
            </a:endParaRPr>
          </a:p>
        </p:txBody>
      </p:sp>
    </p:spTree>
    <p:extLst>
      <p:ext uri="{BB962C8B-B14F-4D97-AF65-F5344CB8AC3E}">
        <p14:creationId xmlns:p14="http://schemas.microsoft.com/office/powerpoint/2010/main" val="130103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descr="The individual times for one particular version are shown. &#10;">
            <a:extLst>
              <a:ext uri="{FF2B5EF4-FFF2-40B4-BE49-F238E27FC236}">
                <a16:creationId xmlns:a16="http://schemas.microsoft.com/office/drawing/2014/main" id="{6B4EE6E4-7F68-FD4E-B52C-18A298C9DEBB}"/>
              </a:ext>
            </a:extLst>
          </p:cNvPr>
          <p:cNvGrpSpPr/>
          <p:nvPr/>
        </p:nvGrpSpPr>
        <p:grpSpPr>
          <a:xfrm>
            <a:off x="3335725" y="211451"/>
            <a:ext cx="8379594" cy="4779935"/>
            <a:chOff x="4807017" y="2947777"/>
            <a:chExt cx="2577966" cy="853426"/>
          </a:xfrm>
        </p:grpSpPr>
        <p:pic>
          <p:nvPicPr>
            <p:cNvPr id="3" name="Picture 2">
              <a:extLst>
                <a:ext uri="{FF2B5EF4-FFF2-40B4-BE49-F238E27FC236}">
                  <a16:creationId xmlns:a16="http://schemas.microsoft.com/office/drawing/2014/main" id="{56C854ED-2F01-03C4-86B2-178BFEF8C1F1}"/>
                </a:ext>
              </a:extLst>
            </p:cNvPr>
            <p:cNvPicPr>
              <a:picLocks noChangeAspect="1"/>
            </p:cNvPicPr>
            <p:nvPr/>
          </p:nvPicPr>
          <p:blipFill>
            <a:blip r:embed="rId2"/>
            <a:stretch>
              <a:fillRect/>
            </a:stretch>
          </p:blipFill>
          <p:spPr>
            <a:xfrm>
              <a:off x="4808542" y="3056796"/>
              <a:ext cx="2574915" cy="744407"/>
            </a:xfrm>
            <a:prstGeom prst="rect">
              <a:avLst/>
            </a:prstGeom>
          </p:spPr>
        </p:pic>
        <p:pic>
          <p:nvPicPr>
            <p:cNvPr id="4" name="Picture 3">
              <a:extLst>
                <a:ext uri="{FF2B5EF4-FFF2-40B4-BE49-F238E27FC236}">
                  <a16:creationId xmlns:a16="http://schemas.microsoft.com/office/drawing/2014/main" id="{EBA1B58C-EB97-EB01-CC41-D9C458D4FB25}"/>
                </a:ext>
              </a:extLst>
            </p:cNvPr>
            <p:cNvPicPr>
              <a:picLocks noChangeAspect="1"/>
            </p:cNvPicPr>
            <p:nvPr/>
          </p:nvPicPr>
          <p:blipFill>
            <a:blip r:embed="rId3"/>
            <a:stretch>
              <a:fillRect/>
            </a:stretch>
          </p:blipFill>
          <p:spPr>
            <a:xfrm>
              <a:off x="4814644" y="3002785"/>
              <a:ext cx="2562712" cy="54915"/>
            </a:xfrm>
            <a:prstGeom prst="rect">
              <a:avLst/>
            </a:prstGeom>
          </p:spPr>
        </p:pic>
        <p:pic>
          <p:nvPicPr>
            <p:cNvPr id="5" name="Picture 4">
              <a:extLst>
                <a:ext uri="{FF2B5EF4-FFF2-40B4-BE49-F238E27FC236}">
                  <a16:creationId xmlns:a16="http://schemas.microsoft.com/office/drawing/2014/main" id="{4FEB78D0-CEA2-613B-C2A7-9524701455C7}"/>
                </a:ext>
              </a:extLst>
            </p:cNvPr>
            <p:cNvPicPr>
              <a:picLocks noChangeAspect="1"/>
            </p:cNvPicPr>
            <p:nvPr/>
          </p:nvPicPr>
          <p:blipFill>
            <a:blip r:embed="rId4"/>
            <a:stretch>
              <a:fillRect/>
            </a:stretch>
          </p:blipFill>
          <p:spPr>
            <a:xfrm>
              <a:off x="4807017" y="2947777"/>
              <a:ext cx="2577966" cy="54915"/>
            </a:xfrm>
            <a:prstGeom prst="rect">
              <a:avLst/>
            </a:prstGeom>
          </p:spPr>
        </p:pic>
      </p:grpSp>
      <p:graphicFrame>
        <p:nvGraphicFramePr>
          <p:cNvPr id="6" name="Table 5">
            <a:extLst>
              <a:ext uri="{FF2B5EF4-FFF2-40B4-BE49-F238E27FC236}">
                <a16:creationId xmlns:a16="http://schemas.microsoft.com/office/drawing/2014/main" id="{718BC398-1F68-3ACD-A5E4-3B993AEB53E0}"/>
              </a:ext>
            </a:extLst>
          </p:cNvPr>
          <p:cNvGraphicFramePr>
            <a:graphicFrameLocks noGrp="1"/>
          </p:cNvGraphicFramePr>
          <p:nvPr>
            <p:extLst>
              <p:ext uri="{D42A27DB-BD31-4B8C-83A1-F6EECF244321}">
                <p14:modId xmlns:p14="http://schemas.microsoft.com/office/powerpoint/2010/main" val="965346992"/>
              </p:ext>
            </p:extLst>
          </p:nvPr>
        </p:nvGraphicFramePr>
        <p:xfrm>
          <a:off x="481640" y="1562564"/>
          <a:ext cx="5699154" cy="4278528"/>
        </p:xfrm>
        <a:graphic>
          <a:graphicData uri="http://schemas.openxmlformats.org/drawingml/2006/table">
            <a:tbl>
              <a:tblPr firstRow="1">
                <a:tableStyleId>{21E4AEA4-8DFA-4A89-87EB-49C32662AFE0}</a:tableStyleId>
              </a:tblPr>
              <a:tblGrid>
                <a:gridCol w="4723899">
                  <a:extLst>
                    <a:ext uri="{9D8B030D-6E8A-4147-A177-3AD203B41FA5}">
                      <a16:colId xmlns:a16="http://schemas.microsoft.com/office/drawing/2014/main" val="584426342"/>
                    </a:ext>
                  </a:extLst>
                </a:gridCol>
                <a:gridCol w="975255">
                  <a:extLst>
                    <a:ext uri="{9D8B030D-6E8A-4147-A177-3AD203B41FA5}">
                      <a16:colId xmlns:a16="http://schemas.microsoft.com/office/drawing/2014/main" val="757598105"/>
                    </a:ext>
                  </a:extLst>
                </a:gridCol>
              </a:tblGrid>
              <a:tr h="284038">
                <a:tc gridSpan="2">
                  <a:txBody>
                    <a:bodyPr/>
                    <a:lstStyle/>
                    <a:p>
                      <a:pPr algn="l" fontAlgn="b"/>
                      <a:r>
                        <a:rPr lang="en-US" sz="1800" b="1" i="0" u="none" strike="noStrike" dirty="0">
                          <a:solidFill>
                            <a:srgbClr val="000000"/>
                          </a:solidFill>
                          <a:effectLst/>
                          <a:latin typeface="Calibri" panose="020F0502020204030204" pitchFamily="34" charset="0"/>
                        </a:rPr>
                        <a:t>Time taken for individual steps in pipeline</a:t>
                      </a:r>
                    </a:p>
                  </a:txBody>
                  <a:tcPr marL="0" marR="0" marT="0" marB="0" anchor="b"/>
                </a:tc>
                <a:tc hMerge="1">
                  <a:txBody>
                    <a:bodyPr/>
                    <a:lstStyle/>
                    <a:p>
                      <a:pPr algn="l" fontAlgn="b"/>
                      <a:endParaRPr lang="en-US" sz="1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930994958"/>
                  </a:ext>
                </a:extLst>
              </a:tr>
              <a:tr h="284038">
                <a:tc>
                  <a:txBody>
                    <a:bodyPr/>
                    <a:lstStyle/>
                    <a:p>
                      <a:pPr algn="l" fontAlgn="b"/>
                      <a:r>
                        <a:rPr lang="en-US" sz="1800" b="1" u="none" strike="noStrike" dirty="0">
                          <a:effectLst/>
                        </a:rPr>
                        <a:t>Step</a:t>
                      </a:r>
                      <a:endParaRPr lang="en-US" sz="18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800" b="1" u="none" strike="noStrike" dirty="0">
                          <a:effectLst/>
                        </a:rPr>
                        <a:t>Minutes</a:t>
                      </a:r>
                      <a:endParaRPr lang="en-US" sz="18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975276681"/>
                  </a:ext>
                </a:extLst>
              </a:tr>
              <a:tr h="336041">
                <a:tc>
                  <a:txBody>
                    <a:bodyPr/>
                    <a:lstStyle/>
                    <a:p>
                      <a:pPr algn="l" fontAlgn="t"/>
                      <a:r>
                        <a:rPr lang="en-US" sz="1800" b="1" u="none" strike="noStrike" dirty="0">
                          <a:effectLst/>
                        </a:rPr>
                        <a:t>Compute Genomes Pairwise Distances</a:t>
                      </a:r>
                      <a:endParaRPr lang="en-US" sz="1800" b="1" i="0" u="none" strike="noStrike" dirty="0">
                        <a:solidFill>
                          <a:srgbClr val="000000"/>
                        </a:solidFill>
                        <a:effectLst/>
                        <a:latin typeface="Verdana" panose="020B0604030504040204" pitchFamily="34" charset="0"/>
                      </a:endParaRPr>
                    </a:p>
                  </a:txBody>
                  <a:tcPr marL="0" marR="0" marT="0" marB="0"/>
                </a:tc>
                <a:tc>
                  <a:txBody>
                    <a:bodyPr/>
                    <a:lstStyle/>
                    <a:p>
                      <a:pPr algn="r" fontAlgn="t"/>
                      <a:r>
                        <a:rPr lang="en-US" sz="1800" b="1" u="none" strike="noStrike" dirty="0">
                          <a:effectLst/>
                        </a:rPr>
                        <a:t>1037</a:t>
                      </a:r>
                      <a:endParaRPr lang="en-US" sz="1800" b="1"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92824574"/>
                  </a:ext>
                </a:extLst>
              </a:tr>
              <a:tr h="336041">
                <a:tc>
                  <a:txBody>
                    <a:bodyPr/>
                    <a:lstStyle/>
                    <a:p>
                      <a:pPr algn="l" fontAlgn="t"/>
                      <a:r>
                        <a:rPr lang="en-US" sz="1800" u="none" strike="noStrike">
                          <a:effectLst/>
                        </a:rPr>
                        <a:t>Make Clusters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119</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54116257"/>
                  </a:ext>
                </a:extLst>
              </a:tr>
              <a:tr h="336041">
                <a:tc>
                  <a:txBody>
                    <a:bodyPr/>
                    <a:lstStyle/>
                    <a:p>
                      <a:pPr algn="l" fontAlgn="t"/>
                      <a:r>
                        <a:rPr lang="en-US" sz="1800" b="1" u="none" strike="noStrike" dirty="0">
                          <a:effectLst/>
                        </a:rPr>
                        <a:t>Combine Cluster SNPs</a:t>
                      </a:r>
                      <a:endParaRPr lang="en-US" sz="1800" b="1" i="0" u="none" strike="noStrike" dirty="0">
                        <a:solidFill>
                          <a:srgbClr val="000000"/>
                        </a:solidFill>
                        <a:effectLst/>
                        <a:latin typeface="Verdana" panose="020B0604030504040204" pitchFamily="34" charset="0"/>
                      </a:endParaRPr>
                    </a:p>
                  </a:txBody>
                  <a:tcPr marL="0" marR="0" marT="0" marB="0"/>
                </a:tc>
                <a:tc>
                  <a:txBody>
                    <a:bodyPr/>
                    <a:lstStyle/>
                    <a:p>
                      <a:pPr algn="r" fontAlgn="t"/>
                      <a:r>
                        <a:rPr lang="en-US" sz="1800" b="1" u="none" strike="noStrike" dirty="0">
                          <a:effectLst/>
                        </a:rPr>
                        <a:t>1140</a:t>
                      </a:r>
                      <a:endParaRPr lang="en-US" sz="1800" b="1"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2530707132"/>
                  </a:ext>
                </a:extLst>
              </a:tr>
              <a:tr h="336041">
                <a:tc>
                  <a:txBody>
                    <a:bodyPr/>
                    <a:lstStyle/>
                    <a:p>
                      <a:pPr algn="l" fontAlgn="t"/>
                      <a:r>
                        <a:rPr lang="en-US" sz="1800" u="none" strike="noStrike">
                          <a:effectLst/>
                        </a:rPr>
                        <a:t>Export Bacterial Variation</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322</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2090577429"/>
                  </a:ext>
                </a:extLst>
              </a:tr>
              <a:tr h="336041">
                <a:tc>
                  <a:txBody>
                    <a:bodyPr/>
                    <a:lstStyle/>
                    <a:p>
                      <a:pPr algn="l" fontAlgn="t"/>
                      <a:r>
                        <a:rPr lang="en-US" sz="1800" u="none" strike="noStrike">
                          <a:effectLst/>
                        </a:rPr>
                        <a:t>Find Implied SNPs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294</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310116805"/>
                  </a:ext>
                </a:extLst>
              </a:tr>
              <a:tr h="336041">
                <a:tc>
                  <a:txBody>
                    <a:bodyPr/>
                    <a:lstStyle/>
                    <a:p>
                      <a:pPr algn="l" fontAlgn="t"/>
                      <a:r>
                        <a:rPr lang="en-US" sz="1800" u="none" strike="noStrike" dirty="0">
                          <a:effectLst/>
                        </a:rPr>
                        <a:t>Generate VCF</a:t>
                      </a:r>
                      <a:endParaRPr lang="en-US" sz="1800" b="0" i="0" u="none" strike="noStrike" dirty="0">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144</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208019010"/>
                  </a:ext>
                </a:extLst>
              </a:tr>
              <a:tr h="336041">
                <a:tc>
                  <a:txBody>
                    <a:bodyPr/>
                    <a:lstStyle/>
                    <a:p>
                      <a:pPr algn="l" fontAlgn="t"/>
                      <a:r>
                        <a:rPr lang="en-US" sz="1800" u="none" strike="noStrike">
                          <a:effectLst/>
                        </a:rPr>
                        <a:t>SNP Distance trees</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430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957132706"/>
                  </a:ext>
                </a:extLst>
              </a:tr>
              <a:tr h="336041">
                <a:tc>
                  <a:txBody>
                    <a:bodyPr/>
                    <a:lstStyle/>
                    <a:p>
                      <a:pPr algn="l" fontAlgn="t"/>
                      <a:r>
                        <a:rPr lang="en-US" sz="1800" u="none" strike="noStrike">
                          <a:effectLst/>
                        </a:rPr>
                        <a:t>Finalize Recording</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130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3994532433"/>
                  </a:ext>
                </a:extLst>
              </a:tr>
              <a:tr h="336041">
                <a:tc>
                  <a:txBody>
                    <a:bodyPr/>
                    <a:lstStyle/>
                    <a:p>
                      <a:pPr algn="l" fontAlgn="t"/>
                      <a:r>
                        <a:rPr lang="en-US" sz="1800" u="none" strike="noStrike">
                          <a:effectLst/>
                        </a:rPr>
                        <a:t>Publish Clusters FTP Directory</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668</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596769661"/>
                  </a:ext>
                </a:extLst>
              </a:tr>
              <a:tr h="336041">
                <a:tc>
                  <a:txBody>
                    <a:bodyPr/>
                    <a:lstStyle/>
                    <a:p>
                      <a:pPr algn="l" fontAlgn="t"/>
                      <a:r>
                        <a:rPr lang="en-US" sz="1800" u="none" strike="noStrike">
                          <a:effectLst/>
                        </a:rPr>
                        <a:t>Variation Group Metadata</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a:effectLst/>
                        </a:rPr>
                        <a:t>210</a:t>
                      </a:r>
                      <a:endParaRPr lang="en-US" sz="1800" b="0" i="0" u="none" strike="noStrike">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342634767"/>
                  </a:ext>
                </a:extLst>
              </a:tr>
              <a:tr h="350042">
                <a:tc>
                  <a:txBody>
                    <a:bodyPr/>
                    <a:lstStyle/>
                    <a:p>
                      <a:pPr algn="l" fontAlgn="t"/>
                      <a:r>
                        <a:rPr lang="en-US" sz="1800" u="none" strike="noStrike">
                          <a:effectLst/>
                        </a:rPr>
                        <a:t>Publish Clusters FTP Directory</a:t>
                      </a:r>
                      <a:endParaRPr lang="en-US" sz="1800" b="0" i="0" u="none" strike="noStrike">
                        <a:solidFill>
                          <a:srgbClr val="000000"/>
                        </a:solidFill>
                        <a:effectLst/>
                        <a:latin typeface="Verdana" panose="020B0604030504040204" pitchFamily="34" charset="0"/>
                      </a:endParaRPr>
                    </a:p>
                  </a:txBody>
                  <a:tcPr marL="0" marR="0" marT="0" marB="0"/>
                </a:tc>
                <a:tc>
                  <a:txBody>
                    <a:bodyPr/>
                    <a:lstStyle/>
                    <a:p>
                      <a:pPr algn="r" fontAlgn="t"/>
                      <a:r>
                        <a:rPr lang="en-US" sz="1800" u="none" strike="noStrike" dirty="0">
                          <a:effectLst/>
                        </a:rPr>
                        <a:t>83 </a:t>
                      </a:r>
                      <a:endParaRPr lang="en-US" sz="1800" b="0" i="0" u="none" strike="noStrike" dirty="0">
                        <a:solidFill>
                          <a:srgbClr val="000000"/>
                        </a:solidFill>
                        <a:effectLst/>
                        <a:latin typeface="Verdana" panose="020B0604030504040204" pitchFamily="34" charset="0"/>
                      </a:endParaRPr>
                    </a:p>
                  </a:txBody>
                  <a:tcPr marL="0" marR="0" marT="0" marB="0"/>
                </a:tc>
                <a:extLst>
                  <a:ext uri="{0D108BD9-81ED-4DB2-BD59-A6C34878D82A}">
                    <a16:rowId xmlns:a16="http://schemas.microsoft.com/office/drawing/2014/main" val="1017943435"/>
                  </a:ext>
                </a:extLst>
              </a:tr>
            </a:tbl>
          </a:graphicData>
        </a:graphic>
      </p:graphicFrame>
      <p:sp>
        <p:nvSpPr>
          <p:cNvPr id="7" name="TextBox 6">
            <a:extLst>
              <a:ext uri="{FF2B5EF4-FFF2-40B4-BE49-F238E27FC236}">
                <a16:creationId xmlns:a16="http://schemas.microsoft.com/office/drawing/2014/main" id="{85145D51-E3C3-156A-1296-DBCE3EBFF9AB}"/>
              </a:ext>
            </a:extLst>
          </p:cNvPr>
          <p:cNvSpPr txBox="1"/>
          <p:nvPr/>
        </p:nvSpPr>
        <p:spPr>
          <a:xfrm>
            <a:off x="1608794" y="5779613"/>
            <a:ext cx="9370257" cy="369332"/>
          </a:xfrm>
          <a:prstGeom prst="rect">
            <a:avLst/>
          </a:prstGeom>
          <a:noFill/>
        </p:spPr>
        <p:txBody>
          <a:bodyPr wrap="none" rtlCol="0">
            <a:spAutoFit/>
          </a:bodyPr>
          <a:lstStyle/>
          <a:p>
            <a:r>
              <a:rPr lang="en-US" dirty="0"/>
              <a:t>These processes require previous steps to finish before proceeding – there are significant </a:t>
            </a:r>
            <a:r>
              <a:rPr lang="en-US" dirty="0" err="1"/>
              <a:t>timesinks</a:t>
            </a:r>
            <a:endParaRPr lang="en-US" dirty="0"/>
          </a:p>
        </p:txBody>
      </p:sp>
      <p:sp>
        <p:nvSpPr>
          <p:cNvPr id="8" name="Title 7">
            <a:extLst>
              <a:ext uri="{FF2B5EF4-FFF2-40B4-BE49-F238E27FC236}">
                <a16:creationId xmlns:a16="http://schemas.microsoft.com/office/drawing/2014/main" id="{97496E04-DA1B-4520-73F0-C28FC8AAB644}"/>
              </a:ext>
            </a:extLst>
          </p:cNvPr>
          <p:cNvSpPr txBox="1">
            <a:spLocks noGrp="1"/>
          </p:cNvSpPr>
          <p:nvPr>
            <p:ph type="title" idx="4294967295"/>
          </p:nvPr>
        </p:nvSpPr>
        <p:spPr>
          <a:xfrm>
            <a:off x="1608794" y="464900"/>
            <a:ext cx="8029570"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rgbClr val="FF0000"/>
                </a:solidFill>
                <a:effectLst/>
                <a:uLnTx/>
                <a:uFillTx/>
                <a:latin typeface="+mn-lt"/>
                <a:ea typeface="+mn-ea"/>
                <a:cs typeface="+mn-cs"/>
              </a:rPr>
              <a:t>Last year's slide (individual compute modules)</a:t>
            </a:r>
          </a:p>
        </p:txBody>
      </p:sp>
    </p:spTree>
    <p:extLst>
      <p:ext uri="{BB962C8B-B14F-4D97-AF65-F5344CB8AC3E}">
        <p14:creationId xmlns:p14="http://schemas.microsoft.com/office/powerpoint/2010/main" val="653670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CCFA8C0-EE1B-3E50-87A8-B505F19F588E}"/>
              </a:ext>
            </a:extLst>
          </p:cNvPr>
          <p:cNvGraphicFramePr>
            <a:graphicFrameLocks noGrp="1"/>
          </p:cNvGraphicFramePr>
          <p:nvPr>
            <p:extLst>
              <p:ext uri="{D42A27DB-BD31-4B8C-83A1-F6EECF244321}">
                <p14:modId xmlns:p14="http://schemas.microsoft.com/office/powerpoint/2010/main" val="1650380398"/>
              </p:ext>
            </p:extLst>
          </p:nvPr>
        </p:nvGraphicFramePr>
        <p:xfrm>
          <a:off x="457228" y="1337315"/>
          <a:ext cx="11277544" cy="4183370"/>
        </p:xfrm>
        <a:graphic>
          <a:graphicData uri="http://schemas.openxmlformats.org/drawingml/2006/table">
            <a:tbl>
              <a:tblPr firstRow="1">
                <a:tableStyleId>{21E4AEA4-8DFA-4A89-87EB-49C32662AFE0}</a:tableStyleId>
              </a:tblPr>
              <a:tblGrid>
                <a:gridCol w="3937960">
                  <a:extLst>
                    <a:ext uri="{9D8B030D-6E8A-4147-A177-3AD203B41FA5}">
                      <a16:colId xmlns:a16="http://schemas.microsoft.com/office/drawing/2014/main" val="584426342"/>
                    </a:ext>
                  </a:extLst>
                </a:gridCol>
                <a:gridCol w="2286000">
                  <a:extLst>
                    <a:ext uri="{9D8B030D-6E8A-4147-A177-3AD203B41FA5}">
                      <a16:colId xmlns:a16="http://schemas.microsoft.com/office/drawing/2014/main" val="757598105"/>
                    </a:ext>
                  </a:extLst>
                </a:gridCol>
                <a:gridCol w="2779776">
                  <a:extLst>
                    <a:ext uri="{9D8B030D-6E8A-4147-A177-3AD203B41FA5}">
                      <a16:colId xmlns:a16="http://schemas.microsoft.com/office/drawing/2014/main" val="3591291247"/>
                    </a:ext>
                  </a:extLst>
                </a:gridCol>
                <a:gridCol w="2273808">
                  <a:extLst>
                    <a:ext uri="{9D8B030D-6E8A-4147-A177-3AD203B41FA5}">
                      <a16:colId xmlns:a16="http://schemas.microsoft.com/office/drawing/2014/main" val="3503051270"/>
                    </a:ext>
                  </a:extLst>
                </a:gridCol>
              </a:tblGrid>
              <a:tr h="214070">
                <a:tc gridSpan="4">
                  <a:txBody>
                    <a:bodyPr/>
                    <a:lstStyle/>
                    <a:p>
                      <a:pPr algn="l" fontAlgn="b"/>
                      <a:r>
                        <a:rPr lang="en-US" sz="1800" b="1" i="0" u="none" strike="noStrike" dirty="0">
                          <a:solidFill>
                            <a:srgbClr val="000000"/>
                          </a:solidFill>
                          <a:effectLst/>
                          <a:latin typeface="+mj-lt"/>
                        </a:rPr>
                        <a:t>Measurement</a:t>
                      </a:r>
                      <a:r>
                        <a:rPr lang="en-US" sz="1800" b="1" i="0" u="none" strike="noStrike" baseline="0" dirty="0">
                          <a:solidFill>
                            <a:srgbClr val="000000"/>
                          </a:solidFill>
                          <a:effectLst/>
                          <a:latin typeface="+mj-lt"/>
                        </a:rPr>
                        <a:t> of improvements</a:t>
                      </a:r>
                      <a:endParaRPr lang="en-US" sz="1800" b="1" i="0" u="none" strike="noStrike" dirty="0">
                        <a:solidFill>
                          <a:srgbClr val="000000"/>
                        </a:solidFill>
                        <a:effectLst/>
                        <a:latin typeface="+mj-lt"/>
                      </a:endParaRPr>
                    </a:p>
                  </a:txBody>
                  <a:tcPr marL="0" marR="0" marT="0" marB="0" anchor="b">
                    <a:lnB w="12700" cap="flat" cmpd="sng" algn="ctr">
                      <a:solidFill>
                        <a:schemeClr val="tx1"/>
                      </a:solidFill>
                      <a:prstDash val="solid"/>
                      <a:round/>
                      <a:headEnd type="none" w="med" len="med"/>
                      <a:tailEnd type="none" w="med" len="med"/>
                    </a:lnB>
                  </a:tcPr>
                </a:tc>
                <a:tc hMerge="1">
                  <a:txBody>
                    <a:bodyPr/>
                    <a:lstStyle/>
                    <a:p>
                      <a:pPr algn="l" fontAlgn="b"/>
                      <a:endParaRPr lang="en-US" sz="1800" b="1" i="0" u="none" strike="noStrike" dirty="0">
                        <a:solidFill>
                          <a:srgbClr val="000000"/>
                        </a:solidFill>
                        <a:effectLst/>
                        <a:latin typeface="+mj-lt"/>
                      </a:endParaRPr>
                    </a:p>
                  </a:txBody>
                  <a:tcPr marL="0" marR="0" marT="0" marB="0" anchor="b">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800" b="1" i="0" u="none" strike="noStrike" dirty="0">
                        <a:solidFill>
                          <a:srgbClr val="000000"/>
                        </a:solidFill>
                        <a:effectLst/>
                        <a:latin typeface="+mj-lt"/>
                      </a:endParaRPr>
                    </a:p>
                  </a:txBody>
                  <a:tcPr marL="0" marR="0" marT="0" marB="0" anchor="b">
                    <a:lnB w="12700" cap="flat" cmpd="sng" algn="ctr">
                      <a:solidFill>
                        <a:schemeClr val="tx1"/>
                      </a:solidFill>
                      <a:prstDash val="solid"/>
                      <a:round/>
                      <a:headEnd type="none" w="med" len="med"/>
                      <a:tailEnd type="none" w="med" len="med"/>
                    </a:lnB>
                  </a:tcPr>
                </a:tc>
                <a:tc hMerge="1">
                  <a:txBody>
                    <a:bodyPr/>
                    <a:lstStyle/>
                    <a:p>
                      <a:pPr marL="0" marR="0" lvl="0" indent="0" algn="l" defTabSz="914400" rtl="0" eaLnBrk="1" fontAlgn="b" latinLnBrk="0" hangingPunct="1">
                        <a:lnSpc>
                          <a:spcPct val="100000"/>
                        </a:lnSpc>
                        <a:spcBef>
                          <a:spcPts val="0"/>
                        </a:spcBef>
                        <a:spcAft>
                          <a:spcPts val="0"/>
                        </a:spcAft>
                        <a:buClrTx/>
                        <a:buSzTx/>
                        <a:buFontTx/>
                        <a:buNone/>
                        <a:tabLst/>
                        <a:defRPr/>
                      </a:pPr>
                      <a:endParaRPr lang="en-US" sz="1800" b="1" i="0" u="none" strike="noStrike" dirty="0">
                        <a:solidFill>
                          <a:srgbClr val="000000"/>
                        </a:solidFill>
                        <a:effectLst/>
                        <a:latin typeface="+mj-lt"/>
                      </a:endParaRPr>
                    </a:p>
                  </a:txBody>
                  <a:tcPr marL="0" marR="0" marT="0" marB="0" anchor="b">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2141200"/>
                  </a:ext>
                </a:extLst>
              </a:tr>
              <a:tr h="284038">
                <a:tc>
                  <a:txBody>
                    <a:bodyPr/>
                    <a:lstStyle/>
                    <a:p>
                      <a:pPr algn="l" fontAlgn="b"/>
                      <a:r>
                        <a:rPr lang="en-US" sz="1800" b="1" u="none" strike="noStrike" dirty="0">
                          <a:effectLst/>
                          <a:latin typeface="+mj-lt"/>
                        </a:rPr>
                        <a:t>Step</a:t>
                      </a:r>
                      <a:endParaRPr lang="en-US" sz="1800" b="1" i="0" u="none" strike="noStrike" dirty="0">
                        <a:solidFill>
                          <a:srgbClr val="000000"/>
                        </a:solidFill>
                        <a:effectLst/>
                        <a:latin typeface="+mj-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1800" b="1" u="none" strike="noStrike" dirty="0">
                          <a:effectLst/>
                          <a:latin typeface="+mj-lt"/>
                        </a:rPr>
                        <a:t>Minutes (Oct, 2022)</a:t>
                      </a:r>
                      <a:endParaRPr lang="en-US" sz="1800" b="1" i="0" u="none" strike="noStrike" dirty="0">
                        <a:solidFill>
                          <a:srgbClr val="000000"/>
                        </a:solidFill>
                        <a:effectLst/>
                        <a:latin typeface="+mj-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u="none" strike="noStrike" dirty="0">
                          <a:effectLst/>
                          <a:latin typeface="+mj-lt"/>
                        </a:rPr>
                        <a:t>Minutes (Sept. 2023 - avg. for 2 months)</a:t>
                      </a:r>
                      <a:endParaRPr lang="en-US" sz="1800" b="1" i="0" u="none" strike="noStrike" dirty="0">
                        <a:solidFill>
                          <a:srgbClr val="000000"/>
                        </a:solidFill>
                        <a:effectLst/>
                        <a:latin typeface="+mj-lt"/>
                      </a:endParaRP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800" b="1" i="0" u="none" strike="noStrike" dirty="0">
                          <a:solidFill>
                            <a:srgbClr val="000000"/>
                          </a:solidFill>
                          <a:effectLst/>
                          <a:latin typeface="+mj-lt"/>
                        </a:rPr>
                        <a:t>Fold improvement</a:t>
                      </a:r>
                    </a:p>
                  </a:txBody>
                  <a:tcPr marL="0" marR="0" marT="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75276681"/>
                  </a:ext>
                </a:extLst>
              </a:tr>
              <a:tr h="336041">
                <a:tc>
                  <a:txBody>
                    <a:bodyPr/>
                    <a:lstStyle/>
                    <a:p>
                      <a:pPr algn="l" fontAlgn="t"/>
                      <a:r>
                        <a:rPr lang="en-US" sz="1800" b="1" u="none" strike="noStrike" dirty="0">
                          <a:effectLst/>
                          <a:latin typeface="+mj-lt"/>
                        </a:rPr>
                        <a:t>Compute Genomes Pairwise Distances</a:t>
                      </a:r>
                      <a:endParaRPr lang="en-US" sz="1800" b="1" i="0" u="none" strike="noStrike" dirty="0">
                        <a:solidFill>
                          <a:srgbClr val="000000"/>
                        </a:solidFill>
                        <a:effectLst/>
                        <a:latin typeface="+mj-lt"/>
                      </a:endParaRP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US" sz="1800" b="1" u="none" strike="noStrike" dirty="0">
                          <a:effectLst/>
                          <a:latin typeface="+mj-lt"/>
                        </a:rPr>
                        <a:t>1037</a:t>
                      </a:r>
                      <a:endParaRPr lang="en-US" sz="1800" b="1" i="0" u="none" strike="noStrike" dirty="0">
                        <a:solidFill>
                          <a:srgbClr val="000000"/>
                        </a:solidFill>
                        <a:effectLst/>
                        <a:latin typeface="+mj-lt"/>
                      </a:endParaRP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US" sz="1800" b="1" i="0" u="none" strike="noStrike" dirty="0">
                          <a:solidFill>
                            <a:srgbClr val="000000"/>
                          </a:solidFill>
                          <a:effectLst/>
                          <a:latin typeface="+mj-lt"/>
                        </a:rPr>
                        <a:t>74</a:t>
                      </a:r>
                    </a:p>
                  </a:txBody>
                  <a:tcPr marL="0" marR="0" marT="0" marB="0">
                    <a:lnT w="12700" cap="flat" cmpd="sng" algn="ctr">
                      <a:solidFill>
                        <a:schemeClr val="tx1"/>
                      </a:solidFill>
                      <a:prstDash val="solid"/>
                      <a:round/>
                      <a:headEnd type="none" w="med" len="med"/>
                      <a:tailEnd type="none" w="med" len="med"/>
                    </a:lnT>
                  </a:tcPr>
                </a:tc>
                <a:tc>
                  <a:txBody>
                    <a:bodyPr/>
                    <a:lstStyle/>
                    <a:p>
                      <a:pPr algn="r" fontAlgn="t"/>
                      <a:r>
                        <a:rPr lang="en-US" sz="1800" b="1" i="0" u="none" strike="noStrike" dirty="0">
                          <a:solidFill>
                            <a:srgbClr val="000000"/>
                          </a:solidFill>
                          <a:effectLst/>
                          <a:highlight>
                            <a:srgbClr val="00FF00"/>
                          </a:highlight>
                          <a:latin typeface="+mj-lt"/>
                        </a:rPr>
                        <a:t>14X</a:t>
                      </a:r>
                    </a:p>
                  </a:txBody>
                  <a:tcPr marL="0" marR="0" marT="0" marB="0">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92824574"/>
                  </a:ext>
                </a:extLst>
              </a:tr>
              <a:tr h="336041">
                <a:tc>
                  <a:txBody>
                    <a:bodyPr/>
                    <a:lstStyle/>
                    <a:p>
                      <a:pPr algn="l" fontAlgn="t"/>
                      <a:r>
                        <a:rPr lang="en-US" sz="1800" u="none" strike="noStrike" dirty="0">
                          <a:effectLst/>
                          <a:latin typeface="+mj-lt"/>
                        </a:rPr>
                        <a:t>Make Clusters</a:t>
                      </a:r>
                      <a:endParaRPr lang="en-US" sz="1800" b="0" i="0" u="none" strike="noStrike" dirty="0">
                        <a:solidFill>
                          <a:srgbClr val="000000"/>
                        </a:solidFill>
                        <a:effectLst/>
                        <a:latin typeface="+mj-lt"/>
                      </a:endParaRPr>
                    </a:p>
                  </a:txBody>
                  <a:tcPr marL="0" marR="0" marT="0" marB="0"/>
                </a:tc>
                <a:tc>
                  <a:txBody>
                    <a:bodyPr/>
                    <a:lstStyle/>
                    <a:p>
                      <a:pPr algn="r" fontAlgn="t"/>
                      <a:r>
                        <a:rPr lang="en-US" sz="1800" u="none" strike="noStrike">
                          <a:effectLst/>
                          <a:latin typeface="+mj-lt"/>
                        </a:rPr>
                        <a:t>119</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147</a:t>
                      </a:r>
                    </a:p>
                  </a:txBody>
                  <a:tcPr marL="0" marR="0" marT="0" marB="0"/>
                </a:tc>
                <a:tc>
                  <a:txBody>
                    <a:bodyPr/>
                    <a:lstStyle/>
                    <a:p>
                      <a:pPr algn="r" fontAlgn="t"/>
                      <a:r>
                        <a:rPr lang="en-US" sz="1800" b="0" i="0" u="none" strike="noStrike" dirty="0">
                          <a:solidFill>
                            <a:srgbClr val="000000"/>
                          </a:solidFill>
                          <a:effectLst/>
                          <a:latin typeface="+mj-lt"/>
                        </a:rPr>
                        <a:t>N/A</a:t>
                      </a:r>
                    </a:p>
                  </a:txBody>
                  <a:tcPr marL="0" marR="0" marT="0" marB="0"/>
                </a:tc>
                <a:extLst>
                  <a:ext uri="{0D108BD9-81ED-4DB2-BD59-A6C34878D82A}">
                    <a16:rowId xmlns:a16="http://schemas.microsoft.com/office/drawing/2014/main" val="154116257"/>
                  </a:ext>
                </a:extLst>
              </a:tr>
              <a:tr h="336041">
                <a:tc>
                  <a:txBody>
                    <a:bodyPr/>
                    <a:lstStyle/>
                    <a:p>
                      <a:pPr algn="l" fontAlgn="t"/>
                      <a:r>
                        <a:rPr lang="en-US" sz="1800" b="1" u="none" strike="noStrike" dirty="0">
                          <a:effectLst/>
                          <a:latin typeface="+mj-lt"/>
                        </a:rPr>
                        <a:t>Combine Cluster SNPs</a:t>
                      </a:r>
                      <a:endParaRPr lang="en-US" sz="1800" b="1" i="0" u="none" strike="noStrike" dirty="0">
                        <a:solidFill>
                          <a:srgbClr val="000000"/>
                        </a:solidFill>
                        <a:effectLst/>
                        <a:latin typeface="+mj-lt"/>
                      </a:endParaRPr>
                    </a:p>
                  </a:txBody>
                  <a:tcPr marL="0" marR="0" marT="0" marB="0"/>
                </a:tc>
                <a:tc>
                  <a:txBody>
                    <a:bodyPr/>
                    <a:lstStyle/>
                    <a:p>
                      <a:pPr algn="r" fontAlgn="t"/>
                      <a:r>
                        <a:rPr lang="en-US" sz="1800" b="1" u="none" strike="noStrike" dirty="0">
                          <a:effectLst/>
                          <a:latin typeface="+mj-lt"/>
                        </a:rPr>
                        <a:t>1140</a:t>
                      </a:r>
                      <a:endParaRPr lang="en-US" sz="1800" b="1" i="0" u="none" strike="noStrike" dirty="0">
                        <a:solidFill>
                          <a:srgbClr val="000000"/>
                        </a:solidFill>
                        <a:effectLst/>
                        <a:latin typeface="+mj-lt"/>
                      </a:endParaRPr>
                    </a:p>
                  </a:txBody>
                  <a:tcPr marL="0" marR="0" marT="0" marB="0"/>
                </a:tc>
                <a:tc>
                  <a:txBody>
                    <a:bodyPr/>
                    <a:lstStyle/>
                    <a:p>
                      <a:pPr algn="r" fontAlgn="t"/>
                      <a:r>
                        <a:rPr lang="en-US" sz="1800" b="1" i="0" u="none" strike="noStrike" dirty="0">
                          <a:solidFill>
                            <a:srgbClr val="000000"/>
                          </a:solidFill>
                          <a:effectLst/>
                          <a:latin typeface="+mj-lt"/>
                        </a:rPr>
                        <a:t>105</a:t>
                      </a:r>
                    </a:p>
                  </a:txBody>
                  <a:tcPr marL="0" marR="0" marT="0" marB="0"/>
                </a:tc>
                <a:tc>
                  <a:txBody>
                    <a:bodyPr/>
                    <a:lstStyle/>
                    <a:p>
                      <a:pPr algn="r" fontAlgn="t"/>
                      <a:r>
                        <a:rPr lang="en-US" sz="1800" b="1" i="0" u="none" strike="noStrike" dirty="0">
                          <a:solidFill>
                            <a:srgbClr val="000000"/>
                          </a:solidFill>
                          <a:effectLst/>
                          <a:highlight>
                            <a:srgbClr val="00FF00"/>
                          </a:highlight>
                          <a:latin typeface="+mj-lt"/>
                        </a:rPr>
                        <a:t>11X</a:t>
                      </a:r>
                    </a:p>
                  </a:txBody>
                  <a:tcPr marL="0" marR="0" marT="0" marB="0"/>
                </a:tc>
                <a:extLst>
                  <a:ext uri="{0D108BD9-81ED-4DB2-BD59-A6C34878D82A}">
                    <a16:rowId xmlns:a16="http://schemas.microsoft.com/office/drawing/2014/main" val="2530707132"/>
                  </a:ext>
                </a:extLst>
              </a:tr>
              <a:tr h="336041">
                <a:tc>
                  <a:txBody>
                    <a:bodyPr/>
                    <a:lstStyle/>
                    <a:p>
                      <a:pPr algn="l" fontAlgn="t"/>
                      <a:r>
                        <a:rPr lang="en-US" sz="1800" u="none" strike="noStrike">
                          <a:effectLst/>
                          <a:latin typeface="+mj-lt"/>
                        </a:rPr>
                        <a:t>Export Bacterial Variation</a:t>
                      </a:r>
                      <a:endParaRPr lang="en-US" sz="1800" b="0" i="0" u="none" strike="noStrike">
                        <a:solidFill>
                          <a:srgbClr val="000000"/>
                        </a:solidFill>
                        <a:effectLst/>
                        <a:latin typeface="+mj-lt"/>
                      </a:endParaRPr>
                    </a:p>
                  </a:txBody>
                  <a:tcPr marL="0" marR="0" marT="0" marB="0"/>
                </a:tc>
                <a:tc>
                  <a:txBody>
                    <a:bodyPr/>
                    <a:lstStyle/>
                    <a:p>
                      <a:pPr algn="r" fontAlgn="t"/>
                      <a:r>
                        <a:rPr lang="en-US" sz="1800" u="none" strike="noStrike">
                          <a:effectLst/>
                          <a:latin typeface="+mj-lt"/>
                        </a:rPr>
                        <a:t>322</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125</a:t>
                      </a:r>
                    </a:p>
                  </a:txBody>
                  <a:tcPr marL="0" marR="0" marT="0" marB="0"/>
                </a:tc>
                <a:tc>
                  <a:txBody>
                    <a:bodyPr/>
                    <a:lstStyle/>
                    <a:p>
                      <a:pPr algn="r" fontAlgn="t"/>
                      <a:r>
                        <a:rPr lang="en-US" sz="1800" b="0" i="0" u="none" strike="noStrike" dirty="0">
                          <a:solidFill>
                            <a:srgbClr val="000000"/>
                          </a:solidFill>
                          <a:effectLst/>
                          <a:latin typeface="+mj-lt"/>
                        </a:rPr>
                        <a:t>2.5X</a:t>
                      </a:r>
                    </a:p>
                  </a:txBody>
                  <a:tcPr marL="0" marR="0" marT="0" marB="0"/>
                </a:tc>
                <a:extLst>
                  <a:ext uri="{0D108BD9-81ED-4DB2-BD59-A6C34878D82A}">
                    <a16:rowId xmlns:a16="http://schemas.microsoft.com/office/drawing/2014/main" val="2090577429"/>
                  </a:ext>
                </a:extLst>
              </a:tr>
              <a:tr h="336041">
                <a:tc>
                  <a:txBody>
                    <a:bodyPr/>
                    <a:lstStyle/>
                    <a:p>
                      <a:pPr algn="l" fontAlgn="t"/>
                      <a:r>
                        <a:rPr lang="en-US" sz="1800" u="none" strike="noStrike" dirty="0">
                          <a:effectLst/>
                          <a:latin typeface="+mj-lt"/>
                        </a:rPr>
                        <a:t>Find Implied SNPs*</a:t>
                      </a:r>
                      <a:endParaRPr lang="en-US" sz="1800" b="0" i="0" u="none" strike="noStrike" dirty="0">
                        <a:solidFill>
                          <a:srgbClr val="000000"/>
                        </a:solidFill>
                        <a:effectLst/>
                        <a:latin typeface="+mj-lt"/>
                      </a:endParaRPr>
                    </a:p>
                  </a:txBody>
                  <a:tcPr marL="0" marR="0" marT="0" marB="0"/>
                </a:tc>
                <a:tc>
                  <a:txBody>
                    <a:bodyPr/>
                    <a:lstStyle/>
                    <a:p>
                      <a:pPr algn="r" fontAlgn="t"/>
                      <a:r>
                        <a:rPr lang="en-US" sz="1800" u="none" strike="noStrike">
                          <a:effectLst/>
                          <a:latin typeface="+mj-lt"/>
                        </a:rPr>
                        <a:t>294</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85</a:t>
                      </a:r>
                    </a:p>
                  </a:txBody>
                  <a:tcPr marL="0" marR="0" marT="0" marB="0"/>
                </a:tc>
                <a:tc>
                  <a:txBody>
                    <a:bodyPr/>
                    <a:lstStyle/>
                    <a:p>
                      <a:pPr algn="r" fontAlgn="t"/>
                      <a:r>
                        <a:rPr lang="en-US" sz="1800" b="0" i="0" u="none" strike="noStrike" dirty="0">
                          <a:solidFill>
                            <a:srgbClr val="000000"/>
                          </a:solidFill>
                          <a:effectLst/>
                          <a:latin typeface="+mj-lt"/>
                        </a:rPr>
                        <a:t>3.5X</a:t>
                      </a:r>
                    </a:p>
                  </a:txBody>
                  <a:tcPr marL="0" marR="0" marT="0" marB="0"/>
                </a:tc>
                <a:extLst>
                  <a:ext uri="{0D108BD9-81ED-4DB2-BD59-A6C34878D82A}">
                    <a16:rowId xmlns:a16="http://schemas.microsoft.com/office/drawing/2014/main" val="310116805"/>
                  </a:ext>
                </a:extLst>
              </a:tr>
              <a:tr h="336041">
                <a:tc>
                  <a:txBody>
                    <a:bodyPr/>
                    <a:lstStyle/>
                    <a:p>
                      <a:pPr algn="l" fontAlgn="t"/>
                      <a:r>
                        <a:rPr lang="en-US" sz="1800" u="none" strike="noStrike" dirty="0">
                          <a:effectLst/>
                          <a:latin typeface="+mj-lt"/>
                        </a:rPr>
                        <a:t>Generate VCF</a:t>
                      </a:r>
                      <a:endParaRPr lang="en-US" sz="1800" b="0" i="0" u="none" strike="noStrike" dirty="0">
                        <a:solidFill>
                          <a:srgbClr val="000000"/>
                        </a:solidFill>
                        <a:effectLst/>
                        <a:latin typeface="+mj-lt"/>
                      </a:endParaRPr>
                    </a:p>
                  </a:txBody>
                  <a:tcPr marL="0" marR="0" marT="0" marB="0"/>
                </a:tc>
                <a:tc>
                  <a:txBody>
                    <a:bodyPr/>
                    <a:lstStyle/>
                    <a:p>
                      <a:pPr algn="r" fontAlgn="t"/>
                      <a:r>
                        <a:rPr lang="en-US" sz="1800" u="none" strike="noStrike">
                          <a:effectLst/>
                          <a:latin typeface="+mj-lt"/>
                        </a:rPr>
                        <a:t>144</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79</a:t>
                      </a:r>
                    </a:p>
                  </a:txBody>
                  <a:tcPr marL="0" marR="0" marT="0" marB="0"/>
                </a:tc>
                <a:tc>
                  <a:txBody>
                    <a:bodyPr/>
                    <a:lstStyle/>
                    <a:p>
                      <a:pPr algn="r" fontAlgn="t"/>
                      <a:r>
                        <a:rPr lang="en-US" sz="1800" b="0" i="0" u="none" strike="noStrike" dirty="0">
                          <a:solidFill>
                            <a:srgbClr val="000000"/>
                          </a:solidFill>
                          <a:effectLst/>
                          <a:latin typeface="+mj-lt"/>
                        </a:rPr>
                        <a:t>1.8X</a:t>
                      </a:r>
                    </a:p>
                  </a:txBody>
                  <a:tcPr marL="0" marR="0" marT="0" marB="0"/>
                </a:tc>
                <a:extLst>
                  <a:ext uri="{0D108BD9-81ED-4DB2-BD59-A6C34878D82A}">
                    <a16:rowId xmlns:a16="http://schemas.microsoft.com/office/drawing/2014/main" val="1208019010"/>
                  </a:ext>
                </a:extLst>
              </a:tr>
              <a:tr h="336041">
                <a:tc>
                  <a:txBody>
                    <a:bodyPr/>
                    <a:lstStyle/>
                    <a:p>
                      <a:pPr algn="l" fontAlgn="t"/>
                      <a:r>
                        <a:rPr lang="en-US" sz="1800" u="none" strike="noStrike">
                          <a:effectLst/>
                          <a:latin typeface="+mj-lt"/>
                        </a:rPr>
                        <a:t>SNP Distance trees</a:t>
                      </a:r>
                      <a:endParaRPr lang="en-US" sz="1800" b="0" i="0" u="none" strike="noStrike">
                        <a:solidFill>
                          <a:srgbClr val="000000"/>
                        </a:solidFill>
                        <a:effectLst/>
                        <a:latin typeface="+mj-lt"/>
                      </a:endParaRPr>
                    </a:p>
                  </a:txBody>
                  <a:tcPr marL="0" marR="0" marT="0" marB="0"/>
                </a:tc>
                <a:tc>
                  <a:txBody>
                    <a:bodyPr/>
                    <a:lstStyle/>
                    <a:p>
                      <a:pPr algn="r" fontAlgn="t"/>
                      <a:r>
                        <a:rPr lang="en-US" sz="1800" u="none" strike="noStrike">
                          <a:effectLst/>
                          <a:latin typeface="+mj-lt"/>
                        </a:rPr>
                        <a:t>430</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155</a:t>
                      </a:r>
                    </a:p>
                  </a:txBody>
                  <a:tcPr marL="0" marR="0" marT="0" marB="0"/>
                </a:tc>
                <a:tc>
                  <a:txBody>
                    <a:bodyPr/>
                    <a:lstStyle/>
                    <a:p>
                      <a:pPr algn="r" fontAlgn="t"/>
                      <a:r>
                        <a:rPr lang="en-US" sz="1800" b="0" i="0" u="none" strike="noStrike" dirty="0">
                          <a:solidFill>
                            <a:srgbClr val="000000"/>
                          </a:solidFill>
                          <a:effectLst/>
                          <a:latin typeface="+mj-lt"/>
                        </a:rPr>
                        <a:t>2.7X</a:t>
                      </a:r>
                    </a:p>
                  </a:txBody>
                  <a:tcPr marL="0" marR="0" marT="0" marB="0"/>
                </a:tc>
                <a:extLst>
                  <a:ext uri="{0D108BD9-81ED-4DB2-BD59-A6C34878D82A}">
                    <a16:rowId xmlns:a16="http://schemas.microsoft.com/office/drawing/2014/main" val="957132706"/>
                  </a:ext>
                </a:extLst>
              </a:tr>
              <a:tr h="336041">
                <a:tc>
                  <a:txBody>
                    <a:bodyPr/>
                    <a:lstStyle/>
                    <a:p>
                      <a:pPr algn="l" fontAlgn="t"/>
                      <a:r>
                        <a:rPr lang="en-US" sz="1800" u="none" strike="noStrike">
                          <a:effectLst/>
                          <a:latin typeface="+mj-lt"/>
                        </a:rPr>
                        <a:t>Finalize Recording</a:t>
                      </a:r>
                      <a:endParaRPr lang="en-US" sz="1800" b="0" i="0" u="none" strike="noStrike">
                        <a:solidFill>
                          <a:srgbClr val="000000"/>
                        </a:solidFill>
                        <a:effectLst/>
                        <a:latin typeface="+mj-lt"/>
                      </a:endParaRPr>
                    </a:p>
                  </a:txBody>
                  <a:tcPr marL="0" marR="0" marT="0" marB="0"/>
                </a:tc>
                <a:tc>
                  <a:txBody>
                    <a:bodyPr/>
                    <a:lstStyle/>
                    <a:p>
                      <a:pPr algn="r" fontAlgn="t"/>
                      <a:r>
                        <a:rPr lang="en-US" sz="1800" u="none" strike="noStrike">
                          <a:effectLst/>
                          <a:latin typeface="+mj-lt"/>
                        </a:rPr>
                        <a:t>130</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54</a:t>
                      </a:r>
                    </a:p>
                  </a:txBody>
                  <a:tcPr marL="0" marR="0" marT="0" marB="0"/>
                </a:tc>
                <a:tc>
                  <a:txBody>
                    <a:bodyPr/>
                    <a:lstStyle/>
                    <a:p>
                      <a:pPr algn="r" fontAlgn="t"/>
                      <a:r>
                        <a:rPr lang="en-US" sz="1800" b="0" i="0" u="none" strike="noStrike" dirty="0">
                          <a:solidFill>
                            <a:srgbClr val="000000"/>
                          </a:solidFill>
                          <a:effectLst/>
                          <a:latin typeface="+mj-lt"/>
                        </a:rPr>
                        <a:t>2.4X</a:t>
                      </a:r>
                    </a:p>
                  </a:txBody>
                  <a:tcPr marL="0" marR="0" marT="0" marB="0"/>
                </a:tc>
                <a:extLst>
                  <a:ext uri="{0D108BD9-81ED-4DB2-BD59-A6C34878D82A}">
                    <a16:rowId xmlns:a16="http://schemas.microsoft.com/office/drawing/2014/main" val="3994532433"/>
                  </a:ext>
                </a:extLst>
              </a:tr>
              <a:tr h="336041">
                <a:tc>
                  <a:txBody>
                    <a:bodyPr/>
                    <a:lstStyle/>
                    <a:p>
                      <a:pPr algn="l" fontAlgn="t"/>
                      <a:r>
                        <a:rPr lang="en-US" sz="1800" u="none" strike="noStrike">
                          <a:effectLst/>
                          <a:latin typeface="+mj-lt"/>
                        </a:rPr>
                        <a:t>Publish Clusters FTP Directory</a:t>
                      </a:r>
                      <a:endParaRPr lang="en-US" sz="1800" b="0" i="0" u="none" strike="noStrike">
                        <a:solidFill>
                          <a:srgbClr val="000000"/>
                        </a:solidFill>
                        <a:effectLst/>
                        <a:latin typeface="+mj-lt"/>
                      </a:endParaRPr>
                    </a:p>
                  </a:txBody>
                  <a:tcPr marL="0" marR="0" marT="0" marB="0"/>
                </a:tc>
                <a:tc>
                  <a:txBody>
                    <a:bodyPr/>
                    <a:lstStyle/>
                    <a:p>
                      <a:pPr algn="r" fontAlgn="t"/>
                      <a:r>
                        <a:rPr lang="en-US" sz="1800" u="none" strike="noStrike">
                          <a:effectLst/>
                          <a:latin typeface="+mj-lt"/>
                        </a:rPr>
                        <a:t>668</a:t>
                      </a:r>
                      <a:endParaRPr lang="en-US" sz="1800" b="0" i="0" u="none" strike="noStrike">
                        <a:solidFill>
                          <a:srgbClr val="000000"/>
                        </a:solidFill>
                        <a:effectLst/>
                        <a:latin typeface="+mj-lt"/>
                      </a:endParaRPr>
                    </a:p>
                  </a:txBody>
                  <a:tcPr marL="0" marR="0" marT="0" marB="0"/>
                </a:tc>
                <a:tc>
                  <a:txBody>
                    <a:bodyPr/>
                    <a:lstStyle/>
                    <a:p>
                      <a:pPr algn="r" fontAlgn="t"/>
                      <a:r>
                        <a:rPr lang="en-US" sz="1800" b="0" i="0" u="none" strike="noStrike" dirty="0">
                          <a:solidFill>
                            <a:srgbClr val="000000"/>
                          </a:solidFill>
                          <a:effectLst/>
                          <a:latin typeface="+mj-lt"/>
                        </a:rPr>
                        <a:t>89</a:t>
                      </a:r>
                    </a:p>
                  </a:txBody>
                  <a:tcPr marL="0" marR="0" marT="0" marB="0"/>
                </a:tc>
                <a:tc>
                  <a:txBody>
                    <a:bodyPr/>
                    <a:lstStyle/>
                    <a:p>
                      <a:pPr algn="r" fontAlgn="t"/>
                      <a:r>
                        <a:rPr lang="en-US" sz="1800" b="0" i="0" u="none" strike="noStrike" dirty="0">
                          <a:solidFill>
                            <a:srgbClr val="000000"/>
                          </a:solidFill>
                          <a:effectLst/>
                          <a:latin typeface="+mj-lt"/>
                        </a:rPr>
                        <a:t>7.5X</a:t>
                      </a:r>
                    </a:p>
                  </a:txBody>
                  <a:tcPr marL="0" marR="0" marT="0" marB="0"/>
                </a:tc>
                <a:extLst>
                  <a:ext uri="{0D108BD9-81ED-4DB2-BD59-A6C34878D82A}">
                    <a16:rowId xmlns:a16="http://schemas.microsoft.com/office/drawing/2014/main" val="1596769661"/>
                  </a:ext>
                </a:extLst>
              </a:tr>
              <a:tr h="336041">
                <a:tc>
                  <a:txBody>
                    <a:bodyPr/>
                    <a:lstStyle/>
                    <a:p>
                      <a:pPr algn="l" fontAlgn="t"/>
                      <a:r>
                        <a:rPr lang="en-US" sz="1800" u="none" strike="noStrike" dirty="0">
                          <a:effectLst/>
                          <a:latin typeface="+mj-lt"/>
                        </a:rPr>
                        <a:t>Variation Group Metadata</a:t>
                      </a:r>
                      <a:endParaRPr lang="en-US" sz="1800" b="0" i="0" u="none" strike="noStrike" dirty="0">
                        <a:solidFill>
                          <a:srgbClr val="000000"/>
                        </a:solidFill>
                        <a:effectLst/>
                        <a:latin typeface="+mj-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r>
                        <a:rPr lang="en-US" sz="1800" u="none" strike="noStrike" dirty="0">
                          <a:effectLst/>
                          <a:latin typeface="+mj-lt"/>
                        </a:rPr>
                        <a:t>210</a:t>
                      </a:r>
                      <a:endParaRPr lang="en-US" sz="1800" b="0" i="0" u="none" strike="noStrike" dirty="0">
                        <a:solidFill>
                          <a:srgbClr val="000000"/>
                        </a:solidFill>
                        <a:effectLst/>
                        <a:latin typeface="+mj-lt"/>
                      </a:endParaRPr>
                    </a:p>
                  </a:txBody>
                  <a:tcPr marL="0" marR="0" marT="0" marB="0">
                    <a:lnB w="12700" cap="flat" cmpd="sng" algn="ctr">
                      <a:solidFill>
                        <a:schemeClr val="tx1"/>
                      </a:solidFill>
                      <a:prstDash val="solid"/>
                      <a:round/>
                      <a:headEnd type="none" w="med" len="med"/>
                      <a:tailEnd type="none" w="med" len="med"/>
                    </a:lnB>
                  </a:tcPr>
                </a:tc>
                <a:tc>
                  <a:txBody>
                    <a:bodyPr/>
                    <a:lstStyle/>
                    <a:p>
                      <a:pPr algn="r" fontAlgn="t"/>
                      <a:r>
                        <a:rPr lang="en-US" sz="1800" b="0" i="0" u="none" strike="noStrike" dirty="0">
                          <a:solidFill>
                            <a:srgbClr val="000000"/>
                          </a:solidFill>
                          <a:effectLst/>
                          <a:latin typeface="+mj-lt"/>
                        </a:rPr>
                        <a:t>14</a:t>
                      </a:r>
                    </a:p>
                  </a:txBody>
                  <a:tcPr marL="0" marR="0" marT="0" marB="0">
                    <a:lnB w="12700" cap="flat" cmpd="sng" algn="ctr">
                      <a:solidFill>
                        <a:schemeClr val="tx1"/>
                      </a:solidFill>
                      <a:prstDash val="solid"/>
                      <a:round/>
                      <a:headEnd type="none" w="med" len="med"/>
                      <a:tailEnd type="none" w="med" len="med"/>
                    </a:lnB>
                  </a:tcPr>
                </a:tc>
                <a:tc>
                  <a:txBody>
                    <a:bodyPr/>
                    <a:lstStyle/>
                    <a:p>
                      <a:pPr algn="r" fontAlgn="t"/>
                      <a:r>
                        <a:rPr lang="en-US" sz="1800" b="0" i="0" u="none" strike="noStrike" dirty="0">
                          <a:solidFill>
                            <a:srgbClr val="000000"/>
                          </a:solidFill>
                          <a:effectLst/>
                          <a:highlight>
                            <a:srgbClr val="00FF00"/>
                          </a:highlight>
                          <a:latin typeface="+mj-lt"/>
                        </a:rPr>
                        <a:t>15X</a:t>
                      </a:r>
                    </a:p>
                  </a:txBody>
                  <a:tcPr marL="0" marR="0" marT="0" marB="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2634767"/>
                  </a:ext>
                </a:extLst>
              </a:tr>
            </a:tbl>
          </a:graphicData>
        </a:graphic>
      </p:graphicFrame>
      <p:sp>
        <p:nvSpPr>
          <p:cNvPr id="3" name="TextBox 2">
            <a:extLst>
              <a:ext uri="{FF2B5EF4-FFF2-40B4-BE49-F238E27FC236}">
                <a16:creationId xmlns:a16="http://schemas.microsoft.com/office/drawing/2014/main" id="{B7B32F15-B93B-1CB2-4E53-F20827F163B5}"/>
              </a:ext>
            </a:extLst>
          </p:cNvPr>
          <p:cNvSpPr txBox="1"/>
          <p:nvPr/>
        </p:nvSpPr>
        <p:spPr>
          <a:xfrm>
            <a:off x="676656" y="5449824"/>
            <a:ext cx="2745752" cy="369332"/>
          </a:xfrm>
          <a:prstGeom prst="rect">
            <a:avLst/>
          </a:prstGeom>
          <a:noFill/>
        </p:spPr>
        <p:txBody>
          <a:bodyPr wrap="none" rtlCol="0">
            <a:spAutoFit/>
          </a:bodyPr>
          <a:lstStyle/>
          <a:p>
            <a:r>
              <a:rPr lang="en-US" dirty="0"/>
              <a:t>* includes cloud processing</a:t>
            </a:r>
          </a:p>
        </p:txBody>
      </p:sp>
      <p:sp>
        <p:nvSpPr>
          <p:cNvPr id="4" name="Title 3">
            <a:extLst>
              <a:ext uri="{FF2B5EF4-FFF2-40B4-BE49-F238E27FC236}">
                <a16:creationId xmlns:a16="http://schemas.microsoft.com/office/drawing/2014/main" id="{3F4FC9AF-895B-1A4C-82AF-1D8F7D24D589}"/>
              </a:ext>
            </a:extLst>
          </p:cNvPr>
          <p:cNvSpPr txBox="1">
            <a:spLocks noGrp="1"/>
          </p:cNvSpPr>
          <p:nvPr>
            <p:ph type="title" idx="4294967295"/>
          </p:nvPr>
        </p:nvSpPr>
        <p:spPr>
          <a:xfrm>
            <a:off x="621792" y="669512"/>
            <a:ext cx="8029570"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tx1"/>
                </a:solidFill>
                <a:effectLst/>
                <a:uLnTx/>
                <a:uFillTx/>
                <a:latin typeface="+mn-lt"/>
                <a:ea typeface="+mn-ea"/>
                <a:cs typeface="+mn-cs"/>
              </a:rPr>
              <a:t>Improvement comparison to times for last year</a:t>
            </a:r>
          </a:p>
        </p:txBody>
      </p:sp>
    </p:spTree>
    <p:extLst>
      <p:ext uri="{BB962C8B-B14F-4D97-AF65-F5344CB8AC3E}">
        <p14:creationId xmlns:p14="http://schemas.microsoft.com/office/powerpoint/2010/main" val="1068064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1A4ED97-BCB1-1EB7-B4C0-93970659F670}"/>
              </a:ext>
            </a:extLst>
          </p:cNvPr>
          <p:cNvSpPr txBox="1"/>
          <p:nvPr/>
        </p:nvSpPr>
        <p:spPr>
          <a:xfrm>
            <a:off x="914400" y="1295400"/>
            <a:ext cx="9713044" cy="4524315"/>
          </a:xfrm>
          <a:prstGeom prst="rect">
            <a:avLst/>
          </a:prstGeom>
          <a:noFill/>
        </p:spPr>
        <p:txBody>
          <a:bodyPr wrap="none" rtlCol="0">
            <a:spAutoFit/>
          </a:bodyPr>
          <a:lstStyle/>
          <a:p>
            <a:r>
              <a:rPr lang="en-US" dirty="0"/>
              <a:t>Algorithmic improvements - for compute pairwise distances</a:t>
            </a:r>
          </a:p>
          <a:p>
            <a:endParaRPr lang="en-US" dirty="0"/>
          </a:p>
          <a:p>
            <a:r>
              <a:rPr lang="en-US" dirty="0"/>
              <a:t>Engineering changes</a:t>
            </a:r>
          </a:p>
          <a:p>
            <a:r>
              <a:rPr lang="en-US" dirty="0"/>
              <a:t>	switch to JSON for data files for SNP processing</a:t>
            </a:r>
          </a:p>
          <a:p>
            <a:r>
              <a:rPr lang="en-US" dirty="0"/>
              <a:t>	cleaned up SNP distance processing</a:t>
            </a:r>
          </a:p>
          <a:p>
            <a:r>
              <a:rPr lang="en-US" dirty="0"/>
              <a:t>	optimized grid engine usage for output file production in some steps</a:t>
            </a:r>
          </a:p>
          <a:p>
            <a:endParaRPr lang="en-US" dirty="0"/>
          </a:p>
          <a:p>
            <a:r>
              <a:rPr lang="en-US" dirty="0"/>
              <a:t>Hardware changes - switch to VAST from </a:t>
            </a:r>
            <a:r>
              <a:rPr lang="en-US" dirty="0" err="1"/>
              <a:t>panfs</a:t>
            </a:r>
            <a:r>
              <a:rPr lang="en-US" dirty="0"/>
              <a:t> for filesystem</a:t>
            </a:r>
          </a:p>
          <a:p>
            <a:endParaRPr lang="en-US" dirty="0"/>
          </a:p>
          <a:p>
            <a:r>
              <a:rPr lang="en-US" dirty="0"/>
              <a:t>Improving GUI and filter performance in the Isolates Browser</a:t>
            </a:r>
          </a:p>
          <a:p>
            <a:r>
              <a:rPr lang="en-US" dirty="0"/>
              <a:t> 	made GUI faster for users</a:t>
            </a:r>
          </a:p>
          <a:p>
            <a:endParaRPr lang="en-US" dirty="0"/>
          </a:p>
          <a:p>
            <a:r>
              <a:rPr lang="en-US" dirty="0"/>
              <a:t>Cumulative knock-on effects have resulted in ~50% reduction from 4 days to 2 for Salmonella</a:t>
            </a:r>
          </a:p>
          <a:p>
            <a:r>
              <a:rPr lang="en-US" dirty="0"/>
              <a:t>	- caveat - recent SRA data access issues caused these to spike again</a:t>
            </a:r>
          </a:p>
          <a:p>
            <a:endParaRPr lang="en-US" dirty="0"/>
          </a:p>
          <a:p>
            <a:r>
              <a:rPr lang="en-US" b="1" i="1" dirty="0"/>
              <a:t>	therefore getting analysis results back more quickly to help solve outbreaks and save lives</a:t>
            </a:r>
          </a:p>
        </p:txBody>
      </p:sp>
      <p:sp>
        <p:nvSpPr>
          <p:cNvPr id="3" name="Title 2">
            <a:extLst>
              <a:ext uri="{FF2B5EF4-FFF2-40B4-BE49-F238E27FC236}">
                <a16:creationId xmlns:a16="http://schemas.microsoft.com/office/drawing/2014/main" id="{144F93C5-0FDB-26AF-B2C9-7F66880CFEDF}"/>
              </a:ext>
            </a:extLst>
          </p:cNvPr>
          <p:cNvSpPr txBox="1">
            <a:spLocks noGrp="1"/>
          </p:cNvSpPr>
          <p:nvPr>
            <p:ph type="title" idx="4294967295"/>
          </p:nvPr>
        </p:nvSpPr>
        <p:spPr>
          <a:xfrm>
            <a:off x="838200" y="533400"/>
            <a:ext cx="6178871" cy="584775"/>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Efforts to improve turnaround time</a:t>
            </a:r>
          </a:p>
        </p:txBody>
      </p:sp>
    </p:spTree>
    <p:extLst>
      <p:ext uri="{BB962C8B-B14F-4D97-AF65-F5344CB8AC3E}">
        <p14:creationId xmlns:p14="http://schemas.microsoft.com/office/powerpoint/2010/main" val="606432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0A06-42CE-BE7C-0203-2366009A2B97}"/>
              </a:ext>
            </a:extLst>
          </p:cNvPr>
          <p:cNvSpPr txBox="1">
            <a:spLocks noGrp="1"/>
          </p:cNvSpPr>
          <p:nvPr>
            <p:ph type="title" idx="4294967295"/>
          </p:nvPr>
        </p:nvSpPr>
        <p:spPr>
          <a:xfrm>
            <a:off x="228600" y="228600"/>
            <a:ext cx="6151043" cy="196977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Other accomplishments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Pathogen Detection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Added seven organism groups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Finished two organism group splits (</a:t>
            </a:r>
            <a:r>
              <a:rPr kumimoji="0" lang="en-US" sz="1800" b="0" i="1" u="none" strike="noStrike" kern="1200" cap="none" spc="0" normalizeH="0" baseline="0" noProof="0" dirty="0">
                <a:ln>
                  <a:noFill/>
                </a:ln>
                <a:solidFill>
                  <a:schemeClr val="tx1"/>
                </a:solidFill>
                <a:effectLst/>
                <a:uLnTx/>
                <a:uFillTx/>
                <a:latin typeface="+mn-lt"/>
                <a:ea typeface="+mn-ea"/>
                <a:cs typeface="+mn-cs"/>
              </a:rPr>
              <a:t>Enterobacter</a:t>
            </a:r>
            <a:r>
              <a:rPr kumimoji="0" lang="en-US" sz="1800" b="0" i="0" u="none" strike="noStrike" kern="1200" cap="none" spc="0" normalizeH="0" baseline="0" noProof="0" dirty="0">
                <a:ln>
                  <a:noFill/>
                </a:ln>
                <a:solidFill>
                  <a:schemeClr val="tx1"/>
                </a:solidFill>
                <a:effectLst/>
                <a:uLnTx/>
                <a:uFillTx/>
                <a:latin typeface="+mn-lt"/>
                <a:ea typeface="+mn-ea"/>
                <a:cs typeface="+mn-cs"/>
              </a:rPr>
              <a:t> and </a:t>
            </a:r>
            <a:r>
              <a:rPr kumimoji="0" lang="en-US" sz="1800" b="0" i="1" u="none" strike="noStrike" kern="1200" cap="none" spc="0" normalizeH="0" baseline="0" noProof="0" dirty="0">
                <a:ln>
                  <a:noFill/>
                </a:ln>
                <a:solidFill>
                  <a:schemeClr val="tx1"/>
                </a:solidFill>
                <a:effectLst/>
                <a:uLnTx/>
                <a:uFillTx/>
                <a:latin typeface="+mn-lt"/>
                <a:ea typeface="+mn-ea"/>
                <a:cs typeface="+mn-cs"/>
              </a:rPr>
              <a:t>Neisseria</a:t>
            </a:r>
            <a:r>
              <a:rPr kumimoji="0" lang="en-US" sz="1800" b="0" i="0" u="none" strike="noStrike" kern="1200" cap="none" spc="0" normalizeH="0" baseline="0" noProof="0" dirty="0">
                <a:ln>
                  <a:noFill/>
                </a:ln>
                <a:solidFill>
                  <a:schemeClr val="tx1"/>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4" name="Picture 3" descr="The log of changes section of our help text show the two major organism group switches&#10;">
            <a:extLst>
              <a:ext uri="{FF2B5EF4-FFF2-40B4-BE49-F238E27FC236}">
                <a16:creationId xmlns:a16="http://schemas.microsoft.com/office/drawing/2014/main" id="{6A502A0A-DA71-C048-73F2-BE48E3DC9EFA}"/>
              </a:ext>
            </a:extLst>
          </p:cNvPr>
          <p:cNvPicPr>
            <a:picLocks noChangeAspect="1"/>
          </p:cNvPicPr>
          <p:nvPr/>
        </p:nvPicPr>
        <p:blipFill>
          <a:blip r:embed="rId2"/>
          <a:stretch>
            <a:fillRect/>
          </a:stretch>
        </p:blipFill>
        <p:spPr>
          <a:xfrm>
            <a:off x="3733800" y="1981200"/>
            <a:ext cx="7296752" cy="4512965"/>
          </a:xfrm>
          <a:prstGeom prst="rect">
            <a:avLst/>
          </a:prstGeom>
          <a:ln>
            <a:solidFill>
              <a:srgbClr val="FF0000"/>
            </a:solidFill>
          </a:ln>
        </p:spPr>
      </p:pic>
      <p:sp>
        <p:nvSpPr>
          <p:cNvPr id="6" name="TextBox 5">
            <a:extLst>
              <a:ext uri="{FF2B5EF4-FFF2-40B4-BE49-F238E27FC236}">
                <a16:creationId xmlns:a16="http://schemas.microsoft.com/office/drawing/2014/main" id="{54E1C31F-BC15-8BED-C62A-23630AFFDEDB}"/>
              </a:ext>
            </a:extLst>
          </p:cNvPr>
          <p:cNvSpPr txBox="1"/>
          <p:nvPr/>
        </p:nvSpPr>
        <p:spPr>
          <a:xfrm>
            <a:off x="3886200" y="6494165"/>
            <a:ext cx="6096000" cy="276999"/>
          </a:xfrm>
          <a:prstGeom prst="rect">
            <a:avLst/>
          </a:prstGeom>
          <a:noFill/>
        </p:spPr>
        <p:txBody>
          <a:bodyPr wrap="square">
            <a:spAutoFit/>
          </a:bodyPr>
          <a:lstStyle/>
          <a:p>
            <a:r>
              <a:rPr lang="en-US" sz="1200" dirty="0"/>
              <a:t>https://www.ncbi.nlm.nih.gov/pathogens/pathogens_help/#change-log</a:t>
            </a:r>
          </a:p>
        </p:txBody>
      </p:sp>
    </p:spTree>
    <p:extLst>
      <p:ext uri="{BB962C8B-B14F-4D97-AF65-F5344CB8AC3E}">
        <p14:creationId xmlns:p14="http://schemas.microsoft.com/office/powerpoint/2010/main" val="2902563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70A06-42CE-BE7C-0203-2366009A2B97}"/>
              </a:ext>
            </a:extLst>
          </p:cNvPr>
          <p:cNvSpPr txBox="1">
            <a:spLocks noGrp="1"/>
          </p:cNvSpPr>
          <p:nvPr>
            <p:ph type="title" idx="4294967295"/>
          </p:nvPr>
        </p:nvSpPr>
        <p:spPr>
          <a:xfrm>
            <a:off x="533400" y="304800"/>
            <a:ext cx="9671366" cy="2800767"/>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sng" strike="noStrike" kern="1200" cap="none" spc="0" normalizeH="0" baseline="0" noProof="0" dirty="0">
                <a:ln>
                  <a:noFill/>
                </a:ln>
                <a:solidFill>
                  <a:schemeClr val="tx1"/>
                </a:solidFill>
                <a:effectLst/>
                <a:uLnTx/>
                <a:uFillTx/>
                <a:latin typeface="+mn-lt"/>
                <a:ea typeface="+mn-ea"/>
                <a:cs typeface="+mn-cs"/>
              </a:rPr>
              <a:t>Other accomplishments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chemeClr val="tx1"/>
                </a:solidFill>
                <a:effectLst/>
                <a:uLnTx/>
                <a:uFillTx/>
                <a:latin typeface="+mn-lt"/>
                <a:ea typeface="+mn-ea"/>
                <a:cs typeface="+mn-cs"/>
              </a:rPr>
              <a:t>AMRFinderPlus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Seven AMRFinderPlus database and ten software releases including performance improvement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Working on recomputing all isolates with latest AMRFinderPlus in order to automate data delivery for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geographical mapping interface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4" descr="Most recent release notes for AMRFinderPlus database release, and the software release where we reported processing improvements&#10;">
            <a:extLst>
              <a:ext uri="{FF2B5EF4-FFF2-40B4-BE49-F238E27FC236}">
                <a16:creationId xmlns:a16="http://schemas.microsoft.com/office/drawing/2014/main" id="{877B1912-0982-3900-D3A6-2E946CE78C66}"/>
              </a:ext>
            </a:extLst>
          </p:cNvPr>
          <p:cNvPicPr>
            <a:picLocks noChangeAspect="1"/>
          </p:cNvPicPr>
          <p:nvPr/>
        </p:nvPicPr>
        <p:blipFill>
          <a:blip r:embed="rId2"/>
          <a:stretch>
            <a:fillRect/>
          </a:stretch>
        </p:blipFill>
        <p:spPr>
          <a:xfrm>
            <a:off x="3048000" y="2438400"/>
            <a:ext cx="8458200" cy="3702243"/>
          </a:xfrm>
          <a:prstGeom prst="rect">
            <a:avLst/>
          </a:prstGeom>
          <a:ln>
            <a:solidFill>
              <a:srgbClr val="FF0000"/>
            </a:solidFill>
          </a:ln>
        </p:spPr>
      </p:pic>
      <p:pic>
        <p:nvPicPr>
          <p:cNvPr id="7" name="Picture 6" descr="Most recent release notes for AMRFinderPlus database release, and the software release where we reported processing improvements&#10;">
            <a:extLst>
              <a:ext uri="{FF2B5EF4-FFF2-40B4-BE49-F238E27FC236}">
                <a16:creationId xmlns:a16="http://schemas.microsoft.com/office/drawing/2014/main" id="{7AC97E8C-63FB-09C0-CBE8-AE9F18A3D11B}"/>
              </a:ext>
            </a:extLst>
          </p:cNvPr>
          <p:cNvPicPr>
            <a:picLocks noChangeAspect="1"/>
          </p:cNvPicPr>
          <p:nvPr/>
        </p:nvPicPr>
        <p:blipFill>
          <a:blip r:embed="rId3"/>
          <a:stretch>
            <a:fillRect/>
          </a:stretch>
        </p:blipFill>
        <p:spPr>
          <a:xfrm>
            <a:off x="6005512" y="2438400"/>
            <a:ext cx="5500688" cy="1206077"/>
          </a:xfrm>
          <a:prstGeom prst="rect">
            <a:avLst/>
          </a:prstGeom>
          <a:ln>
            <a:solidFill>
              <a:srgbClr val="FF0000"/>
            </a:solidFill>
          </a:ln>
        </p:spPr>
      </p:pic>
    </p:spTree>
    <p:extLst>
      <p:ext uri="{BB962C8B-B14F-4D97-AF65-F5344CB8AC3E}">
        <p14:creationId xmlns:p14="http://schemas.microsoft.com/office/powerpoint/2010/main" val="1802607553"/>
      </p:ext>
    </p:extLst>
  </p:cSld>
  <p:clrMapOvr>
    <a:masterClrMapping/>
  </p:clrMapOvr>
</p:sld>
</file>

<file path=ppt/theme/theme1.xml><?xml version="1.0" encoding="utf-8"?>
<a:theme xmlns:a="http://schemas.openxmlformats.org/drawingml/2006/main" name="Office Theme">
  <a:themeElements>
    <a:clrScheme name="NCBI Colors 1">
      <a:dk1>
        <a:srgbClr val="000000"/>
      </a:dk1>
      <a:lt1>
        <a:srgbClr val="FFFFFF"/>
      </a:lt1>
      <a:dk2>
        <a:srgbClr val="44546A"/>
      </a:dk2>
      <a:lt2>
        <a:srgbClr val="E7E6E6"/>
      </a:lt2>
      <a:accent1>
        <a:srgbClr val="0071BC"/>
      </a:accent1>
      <a:accent2>
        <a:srgbClr val="AEB0B5"/>
      </a:accent2>
      <a:accent3>
        <a:srgbClr val="00A6D2"/>
      </a:accent3>
      <a:accent4>
        <a:srgbClr val="981B1E"/>
      </a:accent4>
      <a:accent5>
        <a:srgbClr val="002455"/>
      </a:accent5>
      <a:accent6>
        <a:srgbClr val="2E8540"/>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I_2023_Slide_Template" id="{98732ACB-E171-7E46-98D0-6EADC84CA33B}" vid="{8B2B20D6-F5DF-714F-8419-0961EE8D6E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55AD9A42-BEC1-4774-80E8-FC7A07AAD84B}"/>
</file>

<file path=customXml/itemProps2.xml><?xml version="1.0" encoding="utf-8"?>
<ds:datastoreItem xmlns:ds="http://schemas.openxmlformats.org/officeDocument/2006/customXml" ds:itemID="{8D9406FA-DDA9-49A6-A46E-5FDD2C377419}"/>
</file>

<file path=customXml/itemProps3.xml><?xml version="1.0" encoding="utf-8"?>
<ds:datastoreItem xmlns:ds="http://schemas.openxmlformats.org/officeDocument/2006/customXml" ds:itemID="{259DDD73-2496-420E-A013-22C568615D0D}"/>
</file>

<file path=docProps/app.xml><?xml version="1.0" encoding="utf-8"?>
<Properties xmlns="http://schemas.openxmlformats.org/officeDocument/2006/extended-properties" xmlns:vt="http://schemas.openxmlformats.org/officeDocument/2006/docPropsVTypes">
  <Template>NCBI_Template_Slide_2023</Template>
  <TotalTime>18885</TotalTime>
  <Words>914</Words>
  <Application>Microsoft Office PowerPoint</Application>
  <PresentationFormat>Widescreen</PresentationFormat>
  <Paragraphs>227</Paragraphs>
  <Slides>16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Aharoni</vt:lpstr>
      <vt:lpstr>Arial</vt:lpstr>
      <vt:lpstr>Calibri</vt:lpstr>
      <vt:lpstr>Calibri Light</vt:lpstr>
      <vt:lpstr>Helvetica</vt:lpstr>
      <vt:lpstr>Verdana</vt:lpstr>
      <vt:lpstr>Office Theme</vt:lpstr>
      <vt:lpstr>Update on Pathogen Detection Roadmap</vt:lpstr>
      <vt:lpstr>Measure turnaround time - Last Year</vt:lpstr>
      <vt:lpstr>Measure turnaround time - This Year</vt:lpstr>
      <vt:lpstr>Two years of Measurements</vt:lpstr>
      <vt:lpstr>Last year's slide (individual compute modules)</vt:lpstr>
      <vt:lpstr>Improvement comparison to times for last year</vt:lpstr>
      <vt:lpstr>Efforts to improve turnaround time</vt:lpstr>
      <vt:lpstr>Other accomplishments  Pathogen Detection Added seven organism groups Finished two organism group splits (Enterobacter and Neisseria) </vt:lpstr>
      <vt:lpstr>Other accomplishments  AMRFinderPlus Seven AMRFinderPlus database and ten software releases including performance improvement Working on recomputing all isolates with latest AMRFinderPlus in order to automate data delivery for geographical mapping interface   </vt:lpstr>
      <vt:lpstr>Other accomplishments  Pathogen data on cloud Added Bioproject hierarchy table to GCP BQ Added One Health Enteric Package metadata table to GCP BQ   </vt:lpstr>
      <vt:lpstr>Other accomplishments  Presentation and papers Multiple conference and workshop presentations including 2023 YouTube/webinar on pathogen data in cloud Published a paper about identification of a novel toxin using PD resources with FDA, CDC, academic collaborators  BWH Lab    Published on cryptic MRSA transmission in NICU  </vt:lpstr>
      <vt:lpstr>Potential upcoming improvements  PD turnaround Improve data processing in SNP tree export steps Change how files are compressed on FTP (need to inform consumers of data) - especially  older data (retained data) Move further computational steps to the cloud  Other changes Massive effort to update old BioSamples with OHE attributes - this will not be fast  will impact several groups at NCBI (BioSample, GenBank, Submission Portal, PD) Engineering more robust system for addition and modification of existing organism groups Addition of Salmonella virulence gene from GenFS working group Modify assembly process for clean up large chromosomally assembled segments from Saute More new organisms and organism group splits Sequence Typing (?)    </vt:lpstr>
      <vt:lpstr>Future directions - mapping antimicrobial resistance genotypes</vt:lpstr>
      <vt:lpstr>Antibiograms ~24K isolates with antibiograms</vt:lpstr>
      <vt:lpstr>Future directions - AST Browser</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Update on Pathogen Detection Directions</dc:title>
  <dc:creator>Klimke, Bill (NIH/NLM/NCBI) [E]</dc:creator>
  <cp:lastModifiedBy>Klimke, Bill (NIH/NLM/NCBI) [E]</cp:lastModifiedBy>
  <cp:revision>12</cp:revision>
  <dcterms:created xsi:type="dcterms:W3CDTF">2023-09-22T15:47:22Z</dcterms:created>
  <dcterms:modified xsi:type="dcterms:W3CDTF">2023-10-23T15:12:23Z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