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2" r:id="rId4"/>
    <p:sldMasterId id="2147483660" r:id="rId5"/>
    <p:sldMasterId id="2147483687" r:id="rId6"/>
    <p:sldMasterId id="2147483675" r:id="rId7"/>
  </p:sldMasterIdLst>
  <p:notesMasterIdLst>
    <p:notesMasterId r:id="rId27"/>
  </p:notesMasterIdLst>
  <p:sldIdLst>
    <p:sldId id="257" r:id="rId8"/>
    <p:sldId id="423" r:id="rId9"/>
    <p:sldId id="985" r:id="rId10"/>
    <p:sldId id="974" r:id="rId11"/>
    <p:sldId id="967" r:id="rId12"/>
    <p:sldId id="970" r:id="rId13"/>
    <p:sldId id="375" r:id="rId14"/>
    <p:sldId id="987" r:id="rId15"/>
    <p:sldId id="372" r:id="rId16"/>
    <p:sldId id="368" r:id="rId17"/>
    <p:sldId id="363" r:id="rId18"/>
    <p:sldId id="452" r:id="rId19"/>
    <p:sldId id="336" r:id="rId20"/>
    <p:sldId id="988" r:id="rId21"/>
    <p:sldId id="938" r:id="rId22"/>
    <p:sldId id="986" r:id="rId23"/>
    <p:sldId id="978" r:id="rId24"/>
    <p:sldId id="989" r:id="rId25"/>
    <p:sldId id="44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796F00-7FDA-DFAF-4A57-4F8F016BC61F}" name="Tillman, Glenn - FSIS" initials="TF" userId="S::glenn.tillman@usda.gov::a90deb48-4ed8-420f-a1fb-cf93c2319d3f" providerId="AD"/>
  <p188:author id="{DAF6DE1F-B6B2-B210-F5C0-914A8A71D4B9}" name="Eddings, Gabrial - FSIS" initials="EGF" userId="S::gabrial.eddings@usda.gov::7afd96ee-861f-4a95-9720-04ccaf4e3cc2" providerId="AD"/>
  <p188:author id="{9CC67C28-B1D0-5A8F-4ECB-7DF7436A8EC9}" name="Hewitt, Tracy - FSIS" initials="HF" userId="S::tracy.hewitt@usda.gov::46f878b9-bb3f-4432-9099-c5e9807ffcc7" providerId="AD"/>
  <p188:author id="{D586C42C-A6A9-E527-A62E-2A1BDC97DA99}" name="Minocha, Udit - FSIS" initials="MF" userId="S::udit.minocha@usda.gov::d746b5e1-ca56-4750-a38d-69e028001322" providerId="AD"/>
  <p188:author id="{E296E238-060A-89D9-45DD-91181750C001}" name="Southern, Kristal - FSIS" initials="SF" userId="S::kristal.southern@usda.gov::58ca5bdd-e651-4557-af9f-4789634bdbe3" providerId="AD"/>
  <p188:author id="{1CEF0F3A-E889-7A4D-0D07-4A3A4CD0FADA}" name="Pasko, Amber - FSIS" initials="PAF" userId="S::amber.pasko@usda.gov::036a034f-fbbf-4789-8f23-38cdd1bf2526" providerId="AD"/>
  <p188:author id="{4324933E-DD92-3743-B044-6666BE203056}" name="Silverman, Meryl - FSIS" initials="SF" userId="S::meryl.silverman@usda.gov::bc147077-6284-4cdf-8b4c-2bc0625528a4" providerId="AD"/>
  <p188:author id="{46D7B64B-676A-A916-04B2-B61F2CAF180A}" name="Hensell, Suzanne - FSIS" initials="HSF" userId="S::Suzanne.Hensell@usda.gov::0a519cbe-c4c9-421e-9552-3be278d5a7b8" providerId="AD"/>
  <p188:author id="{F7792181-046A-70D2-4382-A3571F0F8CD4}" name="Douris, Aphrodite - FSIS" initials="DF" userId="S::aphrodite.douris@usda.gov::4bf3d0b6-3b7d-4ec2-bfa1-24f7b39cdf69" providerId="AD"/>
  <p188:author id="{7CB4BBC1-0B93-A48C-C931-749D27B111DE}" name="Endy, Parrish – FSIS" initials="EF" userId="S::parrish.endy@usda.gov::8fd44753-15bf-4ad7-bca0-7731e53acba6" providerId="AD"/>
  <p188:author id="{B82B91D1-C3E2-FF88-481D-8320567C0C1B}" name="Jarosh, John - FSIS" initials="JJF" userId="S::john.jarosh@usda.gov::012dd9bd-fe22-437e-a80d-d677a520db3c" providerId="AD"/>
  <p188:author id="{49BB10FB-FF3B-9F7C-145E-D0A74530926E}" name="Cote, Andrea - FSIS" initials="CAF" userId="S::andrea.cote@usda.gov::aa97eb81-b8ab-44df-85cf-90543e9b38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41"/>
    <a:srgbClr val="FFB3B3"/>
    <a:srgbClr val="F2A672"/>
    <a:srgbClr val="F09456"/>
    <a:srgbClr val="FF7171"/>
    <a:srgbClr val="D8EEC0"/>
    <a:srgbClr val="E6AF00"/>
    <a:srgbClr val="A6A6A6"/>
    <a:srgbClr val="E6E6E6"/>
    <a:srgbClr val="D6A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74" autoAdjust="0"/>
  </p:normalViewPr>
  <p:slideViewPr>
    <p:cSldViewPr snapToGrid="0">
      <p:cViewPr varScale="1">
        <p:scale>
          <a:sx n="60" d="100"/>
          <a:sy n="60" d="100"/>
        </p:scale>
        <p:origin x="884" y="52"/>
      </p:cViewPr>
      <p:guideLst/>
    </p:cSldViewPr>
  </p:slideViewPr>
  <p:notesTextViewPr>
    <p:cViewPr>
      <p:scale>
        <a:sx n="1" d="1"/>
        <a:sy n="1" d="1"/>
      </p:scale>
      <p:origin x="0" y="0"/>
    </p:cViewPr>
  </p:notesTextViewPr>
  <p:notesViewPr>
    <p:cSldViewPr snapToGrid="0">
      <p:cViewPr varScale="1">
        <p:scale>
          <a:sx n="51" d="100"/>
          <a:sy n="51" d="100"/>
        </p:scale>
        <p:origin x="269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3EB0C9-B114-4405-9735-67F0AB362DDC}" type="datetimeFigureOut">
              <a:rPr lang="en-US" smtClean="0"/>
              <a:t>10/20/2023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B3F824-47B0-4F24-B415-FD59A4E58141}" type="slidenum">
              <a:rPr lang="en-US" smtClean="0"/>
              <a:t>‹#›</a:t>
            </a:fld>
            <a:endParaRPr lang="en-US" dirty="0"/>
          </a:p>
        </p:txBody>
      </p:sp>
    </p:spTree>
    <p:extLst>
      <p:ext uri="{BB962C8B-B14F-4D97-AF65-F5344CB8AC3E}">
        <p14:creationId xmlns:p14="http://schemas.microsoft.com/office/powerpoint/2010/main" val="390521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a:t>
            </a:fld>
            <a:endParaRPr lang="en-US" dirty="0"/>
          </a:p>
        </p:txBody>
      </p:sp>
    </p:spTree>
    <p:extLst>
      <p:ext uri="{BB962C8B-B14F-4D97-AF65-F5344CB8AC3E}">
        <p14:creationId xmlns:p14="http://schemas.microsoft.com/office/powerpoint/2010/main" val="3788141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13C980-3CC4-4CC5-AAF1-26ACEB7A43B3}" type="slidenum">
              <a:rPr lang="en-US" smtClean="0"/>
              <a:t>13</a:t>
            </a:fld>
            <a:endParaRPr lang="en-US" dirty="0"/>
          </a:p>
        </p:txBody>
      </p:sp>
    </p:spTree>
    <p:extLst>
      <p:ext uri="{BB962C8B-B14F-4D97-AF65-F5344CB8AC3E}">
        <p14:creationId xmlns:p14="http://schemas.microsoft.com/office/powerpoint/2010/main" val="3594498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would like to discuss some ways that we analyze and then share WGS data in FSIS.</a:t>
            </a:r>
          </a:p>
        </p:txBody>
      </p:sp>
      <p:sp>
        <p:nvSpPr>
          <p:cNvPr id="4" name="Slide Number Placeholder 3"/>
          <p:cNvSpPr>
            <a:spLocks noGrp="1"/>
          </p:cNvSpPr>
          <p:nvPr>
            <p:ph type="sldNum" sz="quarter" idx="5"/>
          </p:nvPr>
        </p:nvSpPr>
        <p:spPr/>
        <p:txBody>
          <a:bodyPr/>
          <a:lstStyle/>
          <a:p>
            <a:fld id="{3CE8954F-5711-4EDE-B828-CE0DF7EF6652}" type="slidenum">
              <a:rPr lang="en-US" smtClean="0"/>
              <a:t>14</a:t>
            </a:fld>
            <a:endParaRPr lang="en-US" dirty="0"/>
          </a:p>
        </p:txBody>
      </p:sp>
    </p:spTree>
    <p:extLst>
      <p:ext uri="{BB962C8B-B14F-4D97-AF65-F5344CB8AC3E}">
        <p14:creationId xmlns:p14="http://schemas.microsoft.com/office/powerpoint/2010/main" val="565037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2A72A4-508C-42FD-8E83-B70CFD96EE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3050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E8954F-5711-4EDE-B828-CE0DF7EF6652}" type="slidenum">
              <a:rPr lang="en-US" smtClean="0"/>
              <a:t>16</a:t>
            </a:fld>
            <a:endParaRPr lang="en-US" dirty="0"/>
          </a:p>
        </p:txBody>
      </p:sp>
    </p:spTree>
    <p:extLst>
      <p:ext uri="{BB962C8B-B14F-4D97-AF65-F5344CB8AC3E}">
        <p14:creationId xmlns:p14="http://schemas.microsoft.com/office/powerpoint/2010/main" val="976319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E8954F-5711-4EDE-B828-CE0DF7EF6652}" type="slidenum">
              <a:rPr lang="en-US" smtClean="0"/>
              <a:t>17</a:t>
            </a:fld>
            <a:endParaRPr lang="en-US" dirty="0"/>
          </a:p>
        </p:txBody>
      </p:sp>
    </p:spTree>
    <p:extLst>
      <p:ext uri="{BB962C8B-B14F-4D97-AF65-F5344CB8AC3E}">
        <p14:creationId xmlns:p14="http://schemas.microsoft.com/office/powerpoint/2010/main" val="2110322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18</a:t>
            </a:fld>
            <a:endParaRPr lang="en-US" dirty="0"/>
          </a:p>
        </p:txBody>
      </p:sp>
    </p:spTree>
    <p:extLst>
      <p:ext uri="{BB962C8B-B14F-4D97-AF65-F5344CB8AC3E}">
        <p14:creationId xmlns:p14="http://schemas.microsoft.com/office/powerpoint/2010/main" val="1138260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19</a:t>
            </a:fld>
            <a:endParaRPr lang="en-US" dirty="0"/>
          </a:p>
        </p:txBody>
      </p:sp>
    </p:spTree>
    <p:extLst>
      <p:ext uri="{BB962C8B-B14F-4D97-AF65-F5344CB8AC3E}">
        <p14:creationId xmlns:p14="http://schemas.microsoft.com/office/powerpoint/2010/main" val="406014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2</a:t>
            </a:fld>
            <a:endParaRPr lang="en-US" dirty="0"/>
          </a:p>
        </p:txBody>
      </p:sp>
    </p:spTree>
    <p:extLst>
      <p:ext uri="{BB962C8B-B14F-4D97-AF65-F5344CB8AC3E}">
        <p14:creationId xmlns:p14="http://schemas.microsoft.com/office/powerpoint/2010/main" val="3509701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 this timeline you can see that implementing WGS has been a multi-year effort.  </a:t>
            </a:r>
          </a:p>
          <a:p>
            <a:pPr marL="0" indent="0">
              <a:buFont typeface="Arial" panose="020B0604020202020204" pitchFamily="34" charset="0"/>
              <a:buNone/>
            </a:pPr>
            <a:r>
              <a:rPr lang="en-US" dirty="0"/>
              <a:t>FSIS began using WGS in fiscal year 2013 for Listeria monocytogenes. Using a gradual process, FSIS expanded WGS to other foodborne pathogens. Now all Campylobacter, Shiga toxin-producing Escherichia coli (STEC), Salmonella and Listeria monocytogenes from product sampling or environmental samples (for L. monocytogenes) are sequenced as well as all Campylobacter and Salmonella and most, but not all, Enterococcus, and generic E. coli from environmental cecal sampling projects. By 2019, we successfully transitioned all subtyping activities to WGS. Now, we use WGS to characterize about 14,000 food isolates each year.</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WGS has been in use for several years and has made a significant impact on investigations at FSIS. It has also helped to streamline multiple methods since WGS provides much greater detail about the genetic makeup of an organism than previous technologies. For example, WGS provides information about genes that impart characteristics including virulence and antimicrobial resistance. Importantly, in January 2020, we began using WGS data to obtain </a:t>
            </a:r>
            <a:r>
              <a:rPr lang="en-US" i="1" dirty="0"/>
              <a:t>Salmonella</a:t>
            </a:r>
            <a:r>
              <a:rPr lang="en-US" dirty="0"/>
              <a:t> serotype, resulting in enhanced laboratory efficiency.</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3</a:t>
            </a:fld>
            <a:endParaRPr lang="en-US" dirty="0"/>
          </a:p>
        </p:txBody>
      </p:sp>
    </p:spTree>
    <p:extLst>
      <p:ext uri="{BB962C8B-B14F-4D97-AF65-F5344CB8AC3E}">
        <p14:creationId xmlns:p14="http://schemas.microsoft.com/office/powerpoint/2010/main" val="4284708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would like to discuss some ways that we analyze and then share WGS data in FSIS.</a:t>
            </a:r>
          </a:p>
        </p:txBody>
      </p:sp>
      <p:sp>
        <p:nvSpPr>
          <p:cNvPr id="4" name="Slide Number Placeholder 3"/>
          <p:cNvSpPr>
            <a:spLocks noGrp="1"/>
          </p:cNvSpPr>
          <p:nvPr>
            <p:ph type="sldNum" sz="quarter" idx="5"/>
          </p:nvPr>
        </p:nvSpPr>
        <p:spPr/>
        <p:txBody>
          <a:bodyPr/>
          <a:lstStyle/>
          <a:p>
            <a:fld id="{3CE8954F-5711-4EDE-B828-CE0DF7EF6652}" type="slidenum">
              <a:rPr lang="en-US" smtClean="0"/>
              <a:t>4</a:t>
            </a:fld>
            <a:endParaRPr lang="en-US" dirty="0"/>
          </a:p>
        </p:txBody>
      </p:sp>
    </p:spTree>
    <p:extLst>
      <p:ext uri="{BB962C8B-B14F-4D97-AF65-F5344CB8AC3E}">
        <p14:creationId xmlns:p14="http://schemas.microsoft.com/office/powerpoint/2010/main" val="565037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465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E8954F-5711-4EDE-B828-CE0DF7EF6652}" type="slidenum">
              <a:rPr lang="en-US" smtClean="0"/>
              <a:t>8</a:t>
            </a:fld>
            <a:endParaRPr lang="en-US" dirty="0"/>
          </a:p>
        </p:txBody>
      </p:sp>
    </p:spTree>
    <p:extLst>
      <p:ext uri="{BB962C8B-B14F-4D97-AF65-F5344CB8AC3E}">
        <p14:creationId xmlns:p14="http://schemas.microsoft.com/office/powerpoint/2010/main" val="565037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D4BD89-3027-4010-9E42-5B9E95742DAE}" type="slidenum">
              <a:rPr lang="en-US" smtClean="0"/>
              <a:t>10</a:t>
            </a:fld>
            <a:endParaRPr lang="en-US" dirty="0"/>
          </a:p>
        </p:txBody>
      </p:sp>
    </p:spTree>
    <p:extLst>
      <p:ext uri="{BB962C8B-B14F-4D97-AF65-F5344CB8AC3E}">
        <p14:creationId xmlns:p14="http://schemas.microsoft.com/office/powerpoint/2010/main" val="2579906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D4BD89-3027-4010-9E42-5B9E95742DAE}" type="slidenum">
              <a:rPr lang="en-US" smtClean="0"/>
              <a:t>11</a:t>
            </a:fld>
            <a:endParaRPr lang="en-US" dirty="0"/>
          </a:p>
        </p:txBody>
      </p:sp>
    </p:spTree>
    <p:extLst>
      <p:ext uri="{BB962C8B-B14F-4D97-AF65-F5344CB8AC3E}">
        <p14:creationId xmlns:p14="http://schemas.microsoft.com/office/powerpoint/2010/main" val="3891715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982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259CD-B624-4C19-8412-C02359BEA3B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76A16F-A44F-4069-90E6-3799E665276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D20BCF-70AA-471B-AE41-986EFCA8D84D}"/>
              </a:ext>
            </a:extLst>
          </p:cNvPr>
          <p:cNvSpPr>
            <a:spLocks noGrp="1"/>
          </p:cNvSpPr>
          <p:nvPr>
            <p:ph type="dt" sz="half" idx="10"/>
          </p:nvPr>
        </p:nvSpPr>
        <p:spPr>
          <a:xfrm>
            <a:off x="838200" y="6356350"/>
            <a:ext cx="2743200" cy="365125"/>
          </a:xfrm>
          <a:prstGeom prst="rect">
            <a:avLst/>
          </a:prstGeom>
        </p:spPr>
        <p:txBody>
          <a:bodyPr/>
          <a:lstStyle/>
          <a:p>
            <a:fld id="{700538B0-9985-4BEC-B88D-3A9A9210C940}" type="datetime1">
              <a:rPr lang="en-US" smtClean="0"/>
              <a:t>10/20/2023</a:t>
            </a:fld>
            <a:endParaRPr lang="en-US" dirty="0"/>
          </a:p>
        </p:txBody>
      </p:sp>
      <p:sp>
        <p:nvSpPr>
          <p:cNvPr id="5" name="Footer Placeholder 4">
            <a:extLst>
              <a:ext uri="{FF2B5EF4-FFF2-40B4-BE49-F238E27FC236}">
                <a16:creationId xmlns:a16="http://schemas.microsoft.com/office/drawing/2014/main" id="{05A2769B-0870-47B5-A89F-5CAA23D29B0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3B91F15-44C4-4028-A295-036AE9D40DC2}"/>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530335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B2F79-C1E3-4398-8F42-09B42808BE9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D7B82F-D2B1-474C-91CF-704802B2D74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F9D91-550D-4B2B-8881-D54AFF09546C}"/>
              </a:ext>
            </a:extLst>
          </p:cNvPr>
          <p:cNvSpPr>
            <a:spLocks noGrp="1"/>
          </p:cNvSpPr>
          <p:nvPr>
            <p:ph type="dt" sz="half" idx="10"/>
          </p:nvPr>
        </p:nvSpPr>
        <p:spPr>
          <a:xfrm>
            <a:off x="838200" y="6356350"/>
            <a:ext cx="2743200" cy="365125"/>
          </a:xfrm>
          <a:prstGeom prst="rect">
            <a:avLst/>
          </a:prstGeom>
        </p:spPr>
        <p:txBody>
          <a:bodyPr/>
          <a:lstStyle/>
          <a:p>
            <a:fld id="{BBC3F44F-249A-4B82-BFE4-16D4FF0B42DC}" type="datetime1">
              <a:rPr lang="en-US" smtClean="0"/>
              <a:t>10/20/2023</a:t>
            </a:fld>
            <a:endParaRPr lang="en-US" dirty="0"/>
          </a:p>
        </p:txBody>
      </p:sp>
      <p:sp>
        <p:nvSpPr>
          <p:cNvPr id="5" name="Footer Placeholder 4">
            <a:extLst>
              <a:ext uri="{FF2B5EF4-FFF2-40B4-BE49-F238E27FC236}">
                <a16:creationId xmlns:a16="http://schemas.microsoft.com/office/drawing/2014/main" id="{3A536428-F68B-4958-9CE9-21B72C974CF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2D88CEB-838C-4A5B-ADCC-99417F32E579}"/>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748744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9FD34F-1EF2-4658-87B3-7DB98AD456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DD1BD0-94F7-448A-8351-EBE6957ADC1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D207F7-7621-4780-A64F-5DDED23C107F}"/>
              </a:ext>
            </a:extLst>
          </p:cNvPr>
          <p:cNvSpPr>
            <a:spLocks noGrp="1"/>
          </p:cNvSpPr>
          <p:nvPr>
            <p:ph type="dt" sz="half" idx="10"/>
          </p:nvPr>
        </p:nvSpPr>
        <p:spPr>
          <a:xfrm>
            <a:off x="838200" y="6356350"/>
            <a:ext cx="2743200" cy="365125"/>
          </a:xfrm>
          <a:prstGeom prst="rect">
            <a:avLst/>
          </a:prstGeom>
        </p:spPr>
        <p:txBody>
          <a:bodyPr/>
          <a:lstStyle/>
          <a:p>
            <a:fld id="{0D43DFE3-2DEE-4E42-A387-E4FF6EAB45A6}" type="datetime1">
              <a:rPr lang="en-US" smtClean="0"/>
              <a:t>10/20/2023</a:t>
            </a:fld>
            <a:endParaRPr lang="en-US" dirty="0"/>
          </a:p>
        </p:txBody>
      </p:sp>
      <p:sp>
        <p:nvSpPr>
          <p:cNvPr id="5" name="Footer Placeholder 4">
            <a:extLst>
              <a:ext uri="{FF2B5EF4-FFF2-40B4-BE49-F238E27FC236}">
                <a16:creationId xmlns:a16="http://schemas.microsoft.com/office/drawing/2014/main" id="{582D6697-9D1F-4502-8F60-B1D3BCB90DB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46C08AD-88CB-411A-83EB-33099346D8DC}"/>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1483493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ACF02-FA67-4DC4-9E0B-040D29A90CC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C0CDA0-1C9A-4A8C-AB59-7CE72A4ABC2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115F23-4516-4988-BA3F-4240D56E4C6F}"/>
              </a:ext>
            </a:extLst>
          </p:cNvPr>
          <p:cNvSpPr>
            <a:spLocks noGrp="1"/>
          </p:cNvSpPr>
          <p:nvPr>
            <p:ph type="dt" sz="half" idx="10"/>
          </p:nvPr>
        </p:nvSpPr>
        <p:spPr>
          <a:xfrm>
            <a:off x="838200" y="6356350"/>
            <a:ext cx="2743200" cy="365125"/>
          </a:xfrm>
          <a:prstGeom prst="rect">
            <a:avLst/>
          </a:prstGeom>
        </p:spPr>
        <p:txBody>
          <a:bodyPr/>
          <a:lstStyle/>
          <a:p>
            <a:fld id="{C62528C3-17B3-46F3-9DF2-4CB319E873D1}" type="datetime1">
              <a:rPr lang="en-US" smtClean="0"/>
              <a:t>10/20/2023</a:t>
            </a:fld>
            <a:endParaRPr lang="en-US" dirty="0"/>
          </a:p>
        </p:txBody>
      </p:sp>
      <p:sp>
        <p:nvSpPr>
          <p:cNvPr id="5" name="Footer Placeholder 4">
            <a:extLst>
              <a:ext uri="{FF2B5EF4-FFF2-40B4-BE49-F238E27FC236}">
                <a16:creationId xmlns:a16="http://schemas.microsoft.com/office/drawing/2014/main" id="{5257D5E4-A819-4ECE-AE32-FD8D06C8880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017CA9D-5D05-4805-AFEC-C6AE9D00EF38}"/>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2634210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8F6B8-C826-4947-90E4-5DBEA809DDD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7FD1E1-9804-419F-ADEC-5002B3DDF7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826FF-499E-4CA0-8D4B-F3B4C1A0E63B}"/>
              </a:ext>
            </a:extLst>
          </p:cNvPr>
          <p:cNvSpPr>
            <a:spLocks noGrp="1"/>
          </p:cNvSpPr>
          <p:nvPr>
            <p:ph type="dt" sz="half" idx="10"/>
          </p:nvPr>
        </p:nvSpPr>
        <p:spPr>
          <a:xfrm>
            <a:off x="838200" y="6356350"/>
            <a:ext cx="2743200" cy="365125"/>
          </a:xfrm>
          <a:prstGeom prst="rect">
            <a:avLst/>
          </a:prstGeom>
        </p:spPr>
        <p:txBody>
          <a:bodyPr/>
          <a:lstStyle/>
          <a:p>
            <a:fld id="{2AF266E1-9EE1-4329-8A99-9BF7E346F53B}" type="datetime1">
              <a:rPr lang="en-US" smtClean="0"/>
              <a:t>10/20/2023</a:t>
            </a:fld>
            <a:endParaRPr lang="en-US" dirty="0"/>
          </a:p>
        </p:txBody>
      </p:sp>
      <p:sp>
        <p:nvSpPr>
          <p:cNvPr id="5" name="Footer Placeholder 4">
            <a:extLst>
              <a:ext uri="{FF2B5EF4-FFF2-40B4-BE49-F238E27FC236}">
                <a16:creationId xmlns:a16="http://schemas.microsoft.com/office/drawing/2014/main" id="{36FDB2E4-DF35-404B-ABCB-E6B58B0B718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DCD7E4A-803C-492E-8D17-60C86BE122CC}"/>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22212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FE320-CFB5-419C-ADB2-9AC0B86BDFD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0A65B2-6CC4-4D5F-BA7E-F791B32A44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C7BDFE-E09D-49AD-AC2C-6283389A18DE}"/>
              </a:ext>
            </a:extLst>
          </p:cNvPr>
          <p:cNvSpPr>
            <a:spLocks noGrp="1"/>
          </p:cNvSpPr>
          <p:nvPr>
            <p:ph type="dt" sz="half" idx="10"/>
          </p:nvPr>
        </p:nvSpPr>
        <p:spPr>
          <a:xfrm>
            <a:off x="838200" y="6356350"/>
            <a:ext cx="2743200" cy="365125"/>
          </a:xfrm>
          <a:prstGeom prst="rect">
            <a:avLst/>
          </a:prstGeom>
        </p:spPr>
        <p:txBody>
          <a:bodyPr/>
          <a:lstStyle/>
          <a:p>
            <a:fld id="{587B819E-85D8-430D-A961-422888EBD28E}" type="datetime1">
              <a:rPr lang="en-US" smtClean="0"/>
              <a:t>10/20/2023</a:t>
            </a:fld>
            <a:endParaRPr lang="en-US" dirty="0"/>
          </a:p>
        </p:txBody>
      </p:sp>
      <p:sp>
        <p:nvSpPr>
          <p:cNvPr id="5" name="Footer Placeholder 4">
            <a:extLst>
              <a:ext uri="{FF2B5EF4-FFF2-40B4-BE49-F238E27FC236}">
                <a16:creationId xmlns:a16="http://schemas.microsoft.com/office/drawing/2014/main" id="{6D4BA152-6F1B-429E-9448-0691D0E2ACD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1EA09BD-3725-42AC-821F-0C035CD6571B}"/>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603293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873FB-1943-436D-9AAB-D9B9774CB1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16F8CE9-23FF-40F4-A8DE-DAD8A468FD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617F8E-DCF7-4A93-9A6B-C176483F75A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EBA00-A3FA-41A8-B5A1-F9C6E30FA1D3}"/>
              </a:ext>
            </a:extLst>
          </p:cNvPr>
          <p:cNvSpPr>
            <a:spLocks noGrp="1"/>
          </p:cNvSpPr>
          <p:nvPr>
            <p:ph type="dt" sz="half" idx="10"/>
          </p:nvPr>
        </p:nvSpPr>
        <p:spPr>
          <a:xfrm>
            <a:off x="838200" y="6356350"/>
            <a:ext cx="2743200" cy="365125"/>
          </a:xfrm>
          <a:prstGeom prst="rect">
            <a:avLst/>
          </a:prstGeom>
        </p:spPr>
        <p:txBody>
          <a:bodyPr/>
          <a:lstStyle/>
          <a:p>
            <a:fld id="{D5F5D6DB-F5A8-4300-9DAF-855457796FB2}" type="datetime1">
              <a:rPr lang="en-US" smtClean="0"/>
              <a:t>10/20/2023</a:t>
            </a:fld>
            <a:endParaRPr lang="en-US" dirty="0"/>
          </a:p>
        </p:txBody>
      </p:sp>
      <p:sp>
        <p:nvSpPr>
          <p:cNvPr id="6" name="Footer Placeholder 5">
            <a:extLst>
              <a:ext uri="{FF2B5EF4-FFF2-40B4-BE49-F238E27FC236}">
                <a16:creationId xmlns:a16="http://schemas.microsoft.com/office/drawing/2014/main" id="{346F378C-939F-40B3-89FF-32A3DE5938E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8649BD7-0293-4646-915E-7D2595B68040}"/>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325732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4A0AA-CA72-4F3D-8C4E-D9900B74AA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7D1010B-B174-47AB-AD7F-FFBC0A2CE0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BE0BBD-4F86-4F0E-90A5-AE5FAB0893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DD1749-60AC-4D1A-9014-DCE88BD1B4D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CDB524-5219-46BC-A710-BD0C4C6C7D6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ECA407-9E73-4BD4-AC57-B81BB9489167}"/>
              </a:ext>
            </a:extLst>
          </p:cNvPr>
          <p:cNvSpPr>
            <a:spLocks noGrp="1"/>
          </p:cNvSpPr>
          <p:nvPr>
            <p:ph type="dt" sz="half" idx="10"/>
          </p:nvPr>
        </p:nvSpPr>
        <p:spPr>
          <a:xfrm>
            <a:off x="838200" y="6356350"/>
            <a:ext cx="2743200" cy="365125"/>
          </a:xfrm>
          <a:prstGeom prst="rect">
            <a:avLst/>
          </a:prstGeom>
        </p:spPr>
        <p:txBody>
          <a:bodyPr/>
          <a:lstStyle/>
          <a:p>
            <a:fld id="{C0FC3691-E324-43CA-98D3-55E640960190}" type="datetime1">
              <a:rPr lang="en-US" smtClean="0"/>
              <a:t>10/20/2023</a:t>
            </a:fld>
            <a:endParaRPr lang="en-US" dirty="0"/>
          </a:p>
        </p:txBody>
      </p:sp>
      <p:sp>
        <p:nvSpPr>
          <p:cNvPr id="8" name="Footer Placeholder 7">
            <a:extLst>
              <a:ext uri="{FF2B5EF4-FFF2-40B4-BE49-F238E27FC236}">
                <a16:creationId xmlns:a16="http://schemas.microsoft.com/office/drawing/2014/main" id="{A7DD5ADC-74FE-4231-8E5A-3B5C1E2C449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468DE61-6CB8-4493-9141-E42F4775520D}"/>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407490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1A03F-5B6D-4276-BAEE-AB38DA81C3B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B3F7B90-7B15-4699-9F92-119B81B01FFB}"/>
              </a:ext>
            </a:extLst>
          </p:cNvPr>
          <p:cNvSpPr>
            <a:spLocks noGrp="1"/>
          </p:cNvSpPr>
          <p:nvPr>
            <p:ph type="dt" sz="half" idx="10"/>
          </p:nvPr>
        </p:nvSpPr>
        <p:spPr>
          <a:xfrm>
            <a:off x="838200" y="6356350"/>
            <a:ext cx="2743200" cy="365125"/>
          </a:xfrm>
          <a:prstGeom prst="rect">
            <a:avLst/>
          </a:prstGeom>
        </p:spPr>
        <p:txBody>
          <a:bodyPr/>
          <a:lstStyle/>
          <a:p>
            <a:fld id="{8BD0829F-E7C8-4F29-91CD-493A460EBB06}" type="datetime1">
              <a:rPr lang="en-US" smtClean="0"/>
              <a:t>10/20/2023</a:t>
            </a:fld>
            <a:endParaRPr lang="en-US" dirty="0"/>
          </a:p>
        </p:txBody>
      </p:sp>
      <p:sp>
        <p:nvSpPr>
          <p:cNvPr id="4" name="Footer Placeholder 3">
            <a:extLst>
              <a:ext uri="{FF2B5EF4-FFF2-40B4-BE49-F238E27FC236}">
                <a16:creationId xmlns:a16="http://schemas.microsoft.com/office/drawing/2014/main" id="{51CD3AC2-4736-4A1C-9183-4F16B4CFAFA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95D68A44-6D98-4165-B4F5-33746FA3718A}"/>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493982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352A98-33FA-4653-B620-407F294CA1A2}"/>
              </a:ext>
            </a:extLst>
          </p:cNvPr>
          <p:cNvSpPr>
            <a:spLocks noGrp="1"/>
          </p:cNvSpPr>
          <p:nvPr>
            <p:ph type="dt" sz="half" idx="10"/>
          </p:nvPr>
        </p:nvSpPr>
        <p:spPr>
          <a:xfrm>
            <a:off x="838200" y="6356350"/>
            <a:ext cx="2743200" cy="365125"/>
          </a:xfrm>
          <a:prstGeom prst="rect">
            <a:avLst/>
          </a:prstGeom>
        </p:spPr>
        <p:txBody>
          <a:bodyPr/>
          <a:lstStyle/>
          <a:p>
            <a:fld id="{A32FE8AB-7875-4713-8915-998E1B214AF4}" type="datetime1">
              <a:rPr lang="en-US" smtClean="0"/>
              <a:t>10/20/2023</a:t>
            </a:fld>
            <a:endParaRPr lang="en-US" dirty="0"/>
          </a:p>
        </p:txBody>
      </p:sp>
      <p:sp>
        <p:nvSpPr>
          <p:cNvPr id="3" name="Footer Placeholder 2">
            <a:extLst>
              <a:ext uri="{FF2B5EF4-FFF2-40B4-BE49-F238E27FC236}">
                <a16:creationId xmlns:a16="http://schemas.microsoft.com/office/drawing/2014/main" id="{9898F01F-42E8-460E-8D48-E36EC6F70D3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08A03AD-CAA3-4F5D-9A60-2EDCB4C7BAAC}"/>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137085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F2C17-2861-4D72-81E6-4736708E00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987CC8-6421-4085-A37B-DB06CE53E91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D963CA-067E-4AEE-AF51-4F2B0CCF29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BB92B8-F6F2-4D1B-B5E7-62CB1E11F5FC}"/>
              </a:ext>
            </a:extLst>
          </p:cNvPr>
          <p:cNvSpPr>
            <a:spLocks noGrp="1"/>
          </p:cNvSpPr>
          <p:nvPr>
            <p:ph type="dt" sz="half" idx="10"/>
          </p:nvPr>
        </p:nvSpPr>
        <p:spPr>
          <a:xfrm>
            <a:off x="838200" y="6356350"/>
            <a:ext cx="2743200" cy="365125"/>
          </a:xfrm>
          <a:prstGeom prst="rect">
            <a:avLst/>
          </a:prstGeom>
        </p:spPr>
        <p:txBody>
          <a:bodyPr/>
          <a:lstStyle/>
          <a:p>
            <a:fld id="{4F2FA3EA-9443-42D3-B091-180029D7F29B}" type="datetime1">
              <a:rPr lang="en-US" smtClean="0"/>
              <a:t>10/20/2023</a:t>
            </a:fld>
            <a:endParaRPr lang="en-US" dirty="0"/>
          </a:p>
        </p:txBody>
      </p:sp>
      <p:sp>
        <p:nvSpPr>
          <p:cNvPr id="6" name="Footer Placeholder 5">
            <a:extLst>
              <a:ext uri="{FF2B5EF4-FFF2-40B4-BE49-F238E27FC236}">
                <a16:creationId xmlns:a16="http://schemas.microsoft.com/office/drawing/2014/main" id="{7D05FB16-CFF1-4BC5-B87C-7D1EC166CD2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4627B58-6D29-4EA1-A110-F248782513F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4058900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9239E-F7C8-4313-A535-130AC2383A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E1510E-75AC-4E7F-8E85-3DB901ACB1D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B33DC-A164-4970-BF6C-EA82B012FC3B}"/>
              </a:ext>
            </a:extLst>
          </p:cNvPr>
          <p:cNvSpPr>
            <a:spLocks noGrp="1"/>
          </p:cNvSpPr>
          <p:nvPr>
            <p:ph type="dt" sz="half" idx="10"/>
          </p:nvPr>
        </p:nvSpPr>
        <p:spPr>
          <a:xfrm>
            <a:off x="838200" y="6356350"/>
            <a:ext cx="2743200" cy="365125"/>
          </a:xfrm>
          <a:prstGeom prst="rect">
            <a:avLst/>
          </a:prstGeom>
        </p:spPr>
        <p:txBody>
          <a:bodyPr/>
          <a:lstStyle/>
          <a:p>
            <a:fld id="{A33B4946-7807-438C-A43D-F6190E9DB44B}" type="datetime1">
              <a:rPr lang="en-US" smtClean="0"/>
              <a:t>10/20/2023</a:t>
            </a:fld>
            <a:endParaRPr lang="en-US" dirty="0"/>
          </a:p>
        </p:txBody>
      </p:sp>
      <p:sp>
        <p:nvSpPr>
          <p:cNvPr id="5" name="Footer Placeholder 4">
            <a:extLst>
              <a:ext uri="{FF2B5EF4-FFF2-40B4-BE49-F238E27FC236}">
                <a16:creationId xmlns:a16="http://schemas.microsoft.com/office/drawing/2014/main" id="{29A722AB-4E91-4E1C-8C68-30660B82844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36CA8FB-2F97-44A2-83C0-418B0497FEC0}"/>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9939108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9BE45-AD10-4E1B-AD23-6DA18FD2F6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32707A-2E56-4369-8D1B-74416CB3CC2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AC79441-07F3-4FA6-8129-9BE78300C91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39562B-C5C4-4A32-8262-5C82C3E52076}"/>
              </a:ext>
            </a:extLst>
          </p:cNvPr>
          <p:cNvSpPr>
            <a:spLocks noGrp="1"/>
          </p:cNvSpPr>
          <p:nvPr>
            <p:ph type="dt" sz="half" idx="10"/>
          </p:nvPr>
        </p:nvSpPr>
        <p:spPr>
          <a:xfrm>
            <a:off x="838200" y="6356350"/>
            <a:ext cx="2743200" cy="365125"/>
          </a:xfrm>
          <a:prstGeom prst="rect">
            <a:avLst/>
          </a:prstGeom>
        </p:spPr>
        <p:txBody>
          <a:bodyPr/>
          <a:lstStyle/>
          <a:p>
            <a:fld id="{C6847037-BDA2-426F-AE89-3C25B4325795}" type="datetime1">
              <a:rPr lang="en-US" smtClean="0"/>
              <a:t>10/20/2023</a:t>
            </a:fld>
            <a:endParaRPr lang="en-US" dirty="0"/>
          </a:p>
        </p:txBody>
      </p:sp>
      <p:sp>
        <p:nvSpPr>
          <p:cNvPr id="6" name="Footer Placeholder 5">
            <a:extLst>
              <a:ext uri="{FF2B5EF4-FFF2-40B4-BE49-F238E27FC236}">
                <a16:creationId xmlns:a16="http://schemas.microsoft.com/office/drawing/2014/main" id="{0B002F17-DDF3-4D85-8EBA-761361E94A8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A818141-62BE-4E19-8069-F3F001DCCCA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211834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8D06F-17FF-4E60-A632-6A8955E27F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1DF444-95B7-49F4-B861-B685C0A5AAC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FBE29-ED3F-4590-8DBA-27E7078E6856}"/>
              </a:ext>
            </a:extLst>
          </p:cNvPr>
          <p:cNvSpPr>
            <a:spLocks noGrp="1"/>
          </p:cNvSpPr>
          <p:nvPr>
            <p:ph type="dt" sz="half" idx="10"/>
          </p:nvPr>
        </p:nvSpPr>
        <p:spPr>
          <a:xfrm>
            <a:off x="838200" y="6356350"/>
            <a:ext cx="2743200" cy="365125"/>
          </a:xfrm>
          <a:prstGeom prst="rect">
            <a:avLst/>
          </a:prstGeom>
        </p:spPr>
        <p:txBody>
          <a:bodyPr/>
          <a:lstStyle/>
          <a:p>
            <a:fld id="{97BD8707-4D5A-4C50-96C3-7736CC25A5C1}" type="datetime1">
              <a:rPr lang="en-US" smtClean="0"/>
              <a:t>10/20/2023</a:t>
            </a:fld>
            <a:endParaRPr lang="en-US" dirty="0"/>
          </a:p>
        </p:txBody>
      </p:sp>
      <p:sp>
        <p:nvSpPr>
          <p:cNvPr id="5" name="Footer Placeholder 4">
            <a:extLst>
              <a:ext uri="{FF2B5EF4-FFF2-40B4-BE49-F238E27FC236}">
                <a16:creationId xmlns:a16="http://schemas.microsoft.com/office/drawing/2014/main" id="{6B95B210-BF5A-47D0-B381-DA3A04735EE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61FA8DF-5138-49E2-8F34-2A95B94F6450}"/>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27288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B81B9C-99BD-4135-9F2F-8DC5A9977D2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BA220A-DB8C-4C03-BCE1-22D272AE6AE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86E3D-0434-4744-8E19-2547668B9B71}"/>
              </a:ext>
            </a:extLst>
          </p:cNvPr>
          <p:cNvSpPr>
            <a:spLocks noGrp="1"/>
          </p:cNvSpPr>
          <p:nvPr>
            <p:ph type="dt" sz="half" idx="10"/>
          </p:nvPr>
        </p:nvSpPr>
        <p:spPr>
          <a:xfrm>
            <a:off x="838200" y="6356350"/>
            <a:ext cx="2743200" cy="365125"/>
          </a:xfrm>
          <a:prstGeom prst="rect">
            <a:avLst/>
          </a:prstGeom>
        </p:spPr>
        <p:txBody>
          <a:bodyPr/>
          <a:lstStyle/>
          <a:p>
            <a:fld id="{E93E8861-6755-4B1C-8FF9-6536E9B657FF}" type="datetime1">
              <a:rPr lang="en-US" smtClean="0"/>
              <a:t>10/20/2023</a:t>
            </a:fld>
            <a:endParaRPr lang="en-US" dirty="0"/>
          </a:p>
        </p:txBody>
      </p:sp>
      <p:sp>
        <p:nvSpPr>
          <p:cNvPr id="5" name="Footer Placeholder 4">
            <a:extLst>
              <a:ext uri="{FF2B5EF4-FFF2-40B4-BE49-F238E27FC236}">
                <a16:creationId xmlns:a16="http://schemas.microsoft.com/office/drawing/2014/main" id="{6B970BD7-0786-4531-B3B7-044B8E280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7E92792-0D32-46EA-AFAA-F0318384E25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644262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90D76-A47D-468D-A7E2-5A0142309A2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C1A793-0457-4BE9-A655-2123938EF1C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F64347-CA39-410D-8B13-3D14372FB6DB}"/>
              </a:ext>
            </a:extLst>
          </p:cNvPr>
          <p:cNvSpPr>
            <a:spLocks noGrp="1"/>
          </p:cNvSpPr>
          <p:nvPr>
            <p:ph type="dt" sz="half" idx="10"/>
          </p:nvPr>
        </p:nvSpPr>
        <p:spPr>
          <a:xfrm>
            <a:off x="838200" y="6356350"/>
            <a:ext cx="2743200" cy="365125"/>
          </a:xfrm>
          <a:prstGeom prst="rect">
            <a:avLst/>
          </a:prstGeom>
        </p:spPr>
        <p:txBody>
          <a:bodyPr/>
          <a:lstStyle/>
          <a:p>
            <a:fld id="{B74D3850-A1ED-4275-B5D1-4FC4C2F6F4C0}" type="datetime1">
              <a:rPr lang="en-US" smtClean="0"/>
              <a:t>10/20/2023</a:t>
            </a:fld>
            <a:endParaRPr lang="en-US" dirty="0"/>
          </a:p>
        </p:txBody>
      </p:sp>
      <p:sp>
        <p:nvSpPr>
          <p:cNvPr id="5" name="Footer Placeholder 4">
            <a:extLst>
              <a:ext uri="{FF2B5EF4-FFF2-40B4-BE49-F238E27FC236}">
                <a16:creationId xmlns:a16="http://schemas.microsoft.com/office/drawing/2014/main" id="{F5A4E04C-8122-4503-8417-9B6D7A01DF3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F4F33F5-6C15-4C13-B482-2303E153A23E}"/>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80969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D99B4-53A1-4D6C-B95A-35D36BD6BD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8420D38-B1A9-4780-A30C-46B0278057C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13838-EBB3-49BA-99FD-8E90576E45CB}"/>
              </a:ext>
            </a:extLst>
          </p:cNvPr>
          <p:cNvSpPr>
            <a:spLocks noGrp="1"/>
          </p:cNvSpPr>
          <p:nvPr>
            <p:ph type="dt" sz="half" idx="10"/>
          </p:nvPr>
        </p:nvSpPr>
        <p:spPr>
          <a:xfrm>
            <a:off x="838200" y="6356350"/>
            <a:ext cx="2743200" cy="365125"/>
          </a:xfrm>
          <a:prstGeom prst="rect">
            <a:avLst/>
          </a:prstGeom>
        </p:spPr>
        <p:txBody>
          <a:bodyPr/>
          <a:lstStyle/>
          <a:p>
            <a:fld id="{F98FBF0D-F6F2-4DCE-B757-6190CFDB5191}" type="datetime1">
              <a:rPr lang="en-US" smtClean="0"/>
              <a:t>10/20/2023</a:t>
            </a:fld>
            <a:endParaRPr lang="en-US" dirty="0"/>
          </a:p>
        </p:txBody>
      </p:sp>
      <p:sp>
        <p:nvSpPr>
          <p:cNvPr id="5" name="Footer Placeholder 4">
            <a:extLst>
              <a:ext uri="{FF2B5EF4-FFF2-40B4-BE49-F238E27FC236}">
                <a16:creationId xmlns:a16="http://schemas.microsoft.com/office/drawing/2014/main" id="{0ACBEF28-8739-46D5-AD6E-69DE62EA1F8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C5B3463-6510-45C7-B471-891ABC10FD2E}"/>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1881552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1A165-6810-4F4D-909F-08BC11731BB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11C949-834F-4E20-B4C9-BC2E5E9B30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484BE4-9427-4E0D-ADCE-BA65BFCB0DD6}"/>
              </a:ext>
            </a:extLst>
          </p:cNvPr>
          <p:cNvSpPr>
            <a:spLocks noGrp="1"/>
          </p:cNvSpPr>
          <p:nvPr>
            <p:ph type="dt" sz="half" idx="10"/>
          </p:nvPr>
        </p:nvSpPr>
        <p:spPr>
          <a:xfrm>
            <a:off x="838200" y="6356350"/>
            <a:ext cx="2743200" cy="365125"/>
          </a:xfrm>
          <a:prstGeom prst="rect">
            <a:avLst/>
          </a:prstGeom>
        </p:spPr>
        <p:txBody>
          <a:bodyPr/>
          <a:lstStyle/>
          <a:p>
            <a:fld id="{FFE973B6-E05B-43BA-87F7-C8685F68B20B}" type="datetime1">
              <a:rPr lang="en-US" smtClean="0"/>
              <a:t>10/20/2023</a:t>
            </a:fld>
            <a:endParaRPr lang="en-US" dirty="0"/>
          </a:p>
        </p:txBody>
      </p:sp>
      <p:sp>
        <p:nvSpPr>
          <p:cNvPr id="5" name="Footer Placeholder 4">
            <a:extLst>
              <a:ext uri="{FF2B5EF4-FFF2-40B4-BE49-F238E27FC236}">
                <a16:creationId xmlns:a16="http://schemas.microsoft.com/office/drawing/2014/main" id="{361A2219-B4CB-46D3-9696-CBF5546283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C88371C-751D-406F-ACD2-9320AF50C59B}"/>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63531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84C43-899A-430F-8318-2C37F944A7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D89EF84-1A79-4C90-B890-113D4711389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5F62BF-4343-4ED1-9DE8-21D0ACC6F5B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B0558-BB79-4F32-88B7-D1BFFCE68210}"/>
              </a:ext>
            </a:extLst>
          </p:cNvPr>
          <p:cNvSpPr>
            <a:spLocks noGrp="1"/>
          </p:cNvSpPr>
          <p:nvPr>
            <p:ph type="dt" sz="half" idx="10"/>
          </p:nvPr>
        </p:nvSpPr>
        <p:spPr>
          <a:xfrm>
            <a:off x="838200" y="6356350"/>
            <a:ext cx="2743200" cy="365125"/>
          </a:xfrm>
          <a:prstGeom prst="rect">
            <a:avLst/>
          </a:prstGeom>
        </p:spPr>
        <p:txBody>
          <a:bodyPr/>
          <a:lstStyle/>
          <a:p>
            <a:fld id="{2021C49F-0619-431E-9DBF-E54C75215F71}" type="datetime1">
              <a:rPr lang="en-US" smtClean="0"/>
              <a:t>10/20/2023</a:t>
            </a:fld>
            <a:endParaRPr lang="en-US" dirty="0"/>
          </a:p>
        </p:txBody>
      </p:sp>
      <p:sp>
        <p:nvSpPr>
          <p:cNvPr id="6" name="Footer Placeholder 5">
            <a:extLst>
              <a:ext uri="{FF2B5EF4-FFF2-40B4-BE49-F238E27FC236}">
                <a16:creationId xmlns:a16="http://schemas.microsoft.com/office/drawing/2014/main" id="{03256E83-9372-4CAE-AEB2-75E01A21AD1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9A7FFEB-B78D-4078-8A86-33831BB7E4F4}"/>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492322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5C61E-BFC9-4A9E-BA5E-7D4BF1652B3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F17D651-9498-4861-97D7-77A269E8B61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7B23B2-740A-4717-B07E-1ABE4D7C3BF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A757B0-D4A2-4E6A-A3A5-B49B4E33F55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73AD0A-E6E1-4FC6-ABFA-CB35F257BA8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E8682F-EDD2-40F7-864C-A27059E9A760}"/>
              </a:ext>
            </a:extLst>
          </p:cNvPr>
          <p:cNvSpPr>
            <a:spLocks noGrp="1"/>
          </p:cNvSpPr>
          <p:nvPr>
            <p:ph type="dt" sz="half" idx="10"/>
          </p:nvPr>
        </p:nvSpPr>
        <p:spPr>
          <a:xfrm>
            <a:off x="838200" y="6356350"/>
            <a:ext cx="2743200" cy="365125"/>
          </a:xfrm>
          <a:prstGeom prst="rect">
            <a:avLst/>
          </a:prstGeom>
        </p:spPr>
        <p:txBody>
          <a:bodyPr/>
          <a:lstStyle/>
          <a:p>
            <a:fld id="{71C03452-568C-4192-BBDD-C9AE9814C26E}" type="datetime1">
              <a:rPr lang="en-US" smtClean="0"/>
              <a:t>10/20/2023</a:t>
            </a:fld>
            <a:endParaRPr lang="en-US" dirty="0"/>
          </a:p>
        </p:txBody>
      </p:sp>
      <p:sp>
        <p:nvSpPr>
          <p:cNvPr id="8" name="Footer Placeholder 7">
            <a:extLst>
              <a:ext uri="{FF2B5EF4-FFF2-40B4-BE49-F238E27FC236}">
                <a16:creationId xmlns:a16="http://schemas.microsoft.com/office/drawing/2014/main" id="{963A2A1F-6A10-4ADB-A86D-940BDF70B5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047ECD88-9808-40B1-A48B-7C1BA7991C04}"/>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40478108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A4A46-28B9-4B8B-82AD-CD11A080E31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0782155-5A7F-46DF-BB5E-DB43DD40AFB7}"/>
              </a:ext>
            </a:extLst>
          </p:cNvPr>
          <p:cNvSpPr>
            <a:spLocks noGrp="1"/>
          </p:cNvSpPr>
          <p:nvPr>
            <p:ph type="dt" sz="half" idx="10"/>
          </p:nvPr>
        </p:nvSpPr>
        <p:spPr>
          <a:xfrm>
            <a:off x="838200" y="6356350"/>
            <a:ext cx="2743200" cy="365125"/>
          </a:xfrm>
          <a:prstGeom prst="rect">
            <a:avLst/>
          </a:prstGeom>
        </p:spPr>
        <p:txBody>
          <a:bodyPr/>
          <a:lstStyle/>
          <a:p>
            <a:fld id="{5FDA9269-13D1-4BA2-B00F-23E3E6C444F1}" type="datetime1">
              <a:rPr lang="en-US" smtClean="0"/>
              <a:t>10/20/2023</a:t>
            </a:fld>
            <a:endParaRPr lang="en-US" dirty="0"/>
          </a:p>
        </p:txBody>
      </p:sp>
      <p:sp>
        <p:nvSpPr>
          <p:cNvPr id="4" name="Footer Placeholder 3">
            <a:extLst>
              <a:ext uri="{FF2B5EF4-FFF2-40B4-BE49-F238E27FC236}">
                <a16:creationId xmlns:a16="http://schemas.microsoft.com/office/drawing/2014/main" id="{8183ECDF-D751-4644-83B3-3CD8EA63830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BC26871C-9541-458A-B0B6-9C2BB6C68C8B}"/>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3180672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B76BD1-129A-40C1-BCCE-E76F229E6DFA}"/>
              </a:ext>
            </a:extLst>
          </p:cNvPr>
          <p:cNvSpPr>
            <a:spLocks noGrp="1"/>
          </p:cNvSpPr>
          <p:nvPr>
            <p:ph type="dt" sz="half" idx="10"/>
          </p:nvPr>
        </p:nvSpPr>
        <p:spPr>
          <a:xfrm>
            <a:off x="838200" y="6356350"/>
            <a:ext cx="2743200" cy="365125"/>
          </a:xfrm>
          <a:prstGeom prst="rect">
            <a:avLst/>
          </a:prstGeom>
        </p:spPr>
        <p:txBody>
          <a:bodyPr/>
          <a:lstStyle/>
          <a:p>
            <a:fld id="{C1F52B28-637A-4362-B5F6-3533F9230B26}" type="datetime1">
              <a:rPr lang="en-US" smtClean="0"/>
              <a:t>10/20/2023</a:t>
            </a:fld>
            <a:endParaRPr lang="en-US" dirty="0"/>
          </a:p>
        </p:txBody>
      </p:sp>
      <p:sp>
        <p:nvSpPr>
          <p:cNvPr id="3" name="Footer Placeholder 2">
            <a:extLst>
              <a:ext uri="{FF2B5EF4-FFF2-40B4-BE49-F238E27FC236}">
                <a16:creationId xmlns:a16="http://schemas.microsoft.com/office/drawing/2014/main" id="{BF936A4D-B0BE-4D37-B5C3-EBE55E2831E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848AE066-2F09-4F9C-BE77-C8C5B169C831}"/>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414674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1BFAA-C699-4411-8462-22AEF02254C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501995-663E-4F0D-BD17-FE9AB5309D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499B78-245F-4200-84A2-36A74671E3D0}"/>
              </a:ext>
            </a:extLst>
          </p:cNvPr>
          <p:cNvSpPr>
            <a:spLocks noGrp="1"/>
          </p:cNvSpPr>
          <p:nvPr>
            <p:ph type="dt" sz="half" idx="10"/>
          </p:nvPr>
        </p:nvSpPr>
        <p:spPr>
          <a:xfrm>
            <a:off x="838200" y="6356350"/>
            <a:ext cx="2743200" cy="365125"/>
          </a:xfrm>
          <a:prstGeom prst="rect">
            <a:avLst/>
          </a:prstGeom>
        </p:spPr>
        <p:txBody>
          <a:bodyPr/>
          <a:lstStyle/>
          <a:p>
            <a:fld id="{FBDF70EF-503F-4C1F-91BD-4B9F10971B1A}" type="datetime1">
              <a:rPr lang="en-US" smtClean="0"/>
              <a:t>10/20/2023</a:t>
            </a:fld>
            <a:endParaRPr lang="en-US" dirty="0"/>
          </a:p>
        </p:txBody>
      </p:sp>
      <p:sp>
        <p:nvSpPr>
          <p:cNvPr id="5" name="Footer Placeholder 4">
            <a:extLst>
              <a:ext uri="{FF2B5EF4-FFF2-40B4-BE49-F238E27FC236}">
                <a16:creationId xmlns:a16="http://schemas.microsoft.com/office/drawing/2014/main" id="{486AFE8B-48F2-423F-99F5-E54266DA60A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B64F675-E338-405D-BD73-14E755145880}"/>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8366470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65051-14AD-4B69-9902-02DA18A7F1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37B146-1D02-468F-8A0F-ECD6942755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9D8618-5298-4120-8E44-256BAD307A9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C224A-35D6-4892-96C4-595BBE60F6D2}"/>
              </a:ext>
            </a:extLst>
          </p:cNvPr>
          <p:cNvSpPr>
            <a:spLocks noGrp="1"/>
          </p:cNvSpPr>
          <p:nvPr>
            <p:ph type="dt" sz="half" idx="10"/>
          </p:nvPr>
        </p:nvSpPr>
        <p:spPr>
          <a:xfrm>
            <a:off x="838200" y="6356350"/>
            <a:ext cx="2743200" cy="365125"/>
          </a:xfrm>
          <a:prstGeom prst="rect">
            <a:avLst/>
          </a:prstGeom>
        </p:spPr>
        <p:txBody>
          <a:bodyPr/>
          <a:lstStyle/>
          <a:p>
            <a:fld id="{32D54BCD-D4E7-4B22-90F7-F16FC8717006}" type="datetime1">
              <a:rPr lang="en-US" smtClean="0"/>
              <a:t>10/20/2023</a:t>
            </a:fld>
            <a:endParaRPr lang="en-US" dirty="0"/>
          </a:p>
        </p:txBody>
      </p:sp>
      <p:sp>
        <p:nvSpPr>
          <p:cNvPr id="6" name="Footer Placeholder 5">
            <a:extLst>
              <a:ext uri="{FF2B5EF4-FFF2-40B4-BE49-F238E27FC236}">
                <a16:creationId xmlns:a16="http://schemas.microsoft.com/office/drawing/2014/main" id="{0570B487-110F-4AF1-A115-2DB2301469F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DF940B5-A620-4896-B171-A6A1B8EF296C}"/>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33935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8E871-483C-42F2-8B4A-8F29B983CD9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043B1C-4F80-4FEC-A365-FEC123B6ACF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1956A73-62E4-4202-B53F-6479DD15D12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3E0AB2-2B87-432A-B717-4938DDF1E04D}"/>
              </a:ext>
            </a:extLst>
          </p:cNvPr>
          <p:cNvSpPr>
            <a:spLocks noGrp="1"/>
          </p:cNvSpPr>
          <p:nvPr>
            <p:ph type="dt" sz="half" idx="10"/>
          </p:nvPr>
        </p:nvSpPr>
        <p:spPr>
          <a:xfrm>
            <a:off x="838200" y="6356350"/>
            <a:ext cx="2743200" cy="365125"/>
          </a:xfrm>
          <a:prstGeom prst="rect">
            <a:avLst/>
          </a:prstGeom>
        </p:spPr>
        <p:txBody>
          <a:bodyPr/>
          <a:lstStyle/>
          <a:p>
            <a:fld id="{5DBA52A2-BD04-44DF-B118-249ED3C17562}" type="datetime1">
              <a:rPr lang="en-US" smtClean="0"/>
              <a:t>10/20/2023</a:t>
            </a:fld>
            <a:endParaRPr lang="en-US" dirty="0"/>
          </a:p>
        </p:txBody>
      </p:sp>
      <p:sp>
        <p:nvSpPr>
          <p:cNvPr id="6" name="Footer Placeholder 5">
            <a:extLst>
              <a:ext uri="{FF2B5EF4-FFF2-40B4-BE49-F238E27FC236}">
                <a16:creationId xmlns:a16="http://schemas.microsoft.com/office/drawing/2014/main" id="{788B583B-0DDD-425E-BCEA-F1B128A7A4F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9CA3355-834E-42BE-8E42-A69FFC7CB865}"/>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67286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E338-AD58-4D56-BDE9-A3AAB96FDA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AF99FB-E016-4580-8E62-5FBBE175AA6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1F11F-01EC-40B7-8026-0AEC6281BF26}"/>
              </a:ext>
            </a:extLst>
          </p:cNvPr>
          <p:cNvSpPr>
            <a:spLocks noGrp="1"/>
          </p:cNvSpPr>
          <p:nvPr>
            <p:ph type="dt" sz="half" idx="10"/>
          </p:nvPr>
        </p:nvSpPr>
        <p:spPr>
          <a:xfrm>
            <a:off x="838200" y="6356350"/>
            <a:ext cx="2743200" cy="365125"/>
          </a:xfrm>
          <a:prstGeom prst="rect">
            <a:avLst/>
          </a:prstGeom>
        </p:spPr>
        <p:txBody>
          <a:bodyPr/>
          <a:lstStyle/>
          <a:p>
            <a:fld id="{05808533-B4D2-4576-9693-B97B668497EA}" type="datetime1">
              <a:rPr lang="en-US" smtClean="0"/>
              <a:t>10/20/2023</a:t>
            </a:fld>
            <a:endParaRPr lang="en-US" dirty="0"/>
          </a:p>
        </p:txBody>
      </p:sp>
      <p:sp>
        <p:nvSpPr>
          <p:cNvPr id="5" name="Footer Placeholder 4">
            <a:extLst>
              <a:ext uri="{FF2B5EF4-FFF2-40B4-BE49-F238E27FC236}">
                <a16:creationId xmlns:a16="http://schemas.microsoft.com/office/drawing/2014/main" id="{8D6CE9FF-AA24-4362-8428-DF15BB46ECB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ED5AB1-50AD-4DC6-8A83-1D80C409EA21}"/>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21820102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76327E-742B-406E-ADA2-A7C8AE691A9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1FCDB-35DE-4613-A528-E7D8A775EF2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EC541-D213-42FA-8368-7F27138FC1D0}"/>
              </a:ext>
            </a:extLst>
          </p:cNvPr>
          <p:cNvSpPr>
            <a:spLocks noGrp="1"/>
          </p:cNvSpPr>
          <p:nvPr>
            <p:ph type="dt" sz="half" idx="10"/>
          </p:nvPr>
        </p:nvSpPr>
        <p:spPr>
          <a:xfrm>
            <a:off x="838200" y="6356350"/>
            <a:ext cx="2743200" cy="365125"/>
          </a:xfrm>
          <a:prstGeom prst="rect">
            <a:avLst/>
          </a:prstGeom>
        </p:spPr>
        <p:txBody>
          <a:bodyPr/>
          <a:lstStyle/>
          <a:p>
            <a:fld id="{844FF5C0-DF85-4972-81B4-1F7F2AAEFF1F}" type="datetime1">
              <a:rPr lang="en-US" smtClean="0"/>
              <a:t>10/20/2023</a:t>
            </a:fld>
            <a:endParaRPr lang="en-US" dirty="0"/>
          </a:p>
        </p:txBody>
      </p:sp>
      <p:sp>
        <p:nvSpPr>
          <p:cNvPr id="5" name="Footer Placeholder 4">
            <a:extLst>
              <a:ext uri="{FF2B5EF4-FFF2-40B4-BE49-F238E27FC236}">
                <a16:creationId xmlns:a16="http://schemas.microsoft.com/office/drawing/2014/main" id="{D55127F5-6C8F-4A2B-A7ED-C4FD513F063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5B76E39-26D2-4631-8666-4C3347C2023D}"/>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1314514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EDD5-5626-465A-AEC8-9EDE14EFA96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73C7D7-784F-47FE-A6A4-2908801585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EA7033-6441-44DC-8DED-F91AFA074B98}"/>
              </a:ext>
            </a:extLst>
          </p:cNvPr>
          <p:cNvSpPr>
            <a:spLocks noGrp="1"/>
          </p:cNvSpPr>
          <p:nvPr>
            <p:ph type="dt" sz="half" idx="10"/>
          </p:nvPr>
        </p:nvSpPr>
        <p:spPr>
          <a:xfrm>
            <a:off x="838200" y="6356350"/>
            <a:ext cx="2743200" cy="365125"/>
          </a:xfrm>
          <a:prstGeom prst="rect">
            <a:avLst/>
          </a:prstGeom>
        </p:spPr>
        <p:txBody>
          <a:bodyPr/>
          <a:lstStyle/>
          <a:p>
            <a:fld id="{28CA7491-3B19-48FD-9122-FE9146141E61}" type="datetime1">
              <a:rPr lang="en-US" smtClean="0"/>
              <a:t>10/20/2023</a:t>
            </a:fld>
            <a:endParaRPr lang="en-US" dirty="0"/>
          </a:p>
        </p:txBody>
      </p:sp>
      <p:sp>
        <p:nvSpPr>
          <p:cNvPr id="5" name="Footer Placeholder 4">
            <a:extLst>
              <a:ext uri="{FF2B5EF4-FFF2-40B4-BE49-F238E27FC236}">
                <a16:creationId xmlns:a16="http://schemas.microsoft.com/office/drawing/2014/main" id="{571E876E-F6AE-47B2-9165-5CA77D13B51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759FE10-7B2F-4805-A9E3-6AD9D9CC8CCF}"/>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609149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3D5A4-E58A-433E-996F-AF3B2EC1ED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B2F68A2-9A8C-4D4E-9E95-F8AEB0B6070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554FD0-66D9-447A-BA47-6547D55DF159}"/>
              </a:ext>
            </a:extLst>
          </p:cNvPr>
          <p:cNvSpPr>
            <a:spLocks noGrp="1"/>
          </p:cNvSpPr>
          <p:nvPr>
            <p:ph type="dt" sz="half" idx="10"/>
          </p:nvPr>
        </p:nvSpPr>
        <p:spPr>
          <a:xfrm>
            <a:off x="838200" y="6356350"/>
            <a:ext cx="2743200" cy="365125"/>
          </a:xfrm>
          <a:prstGeom prst="rect">
            <a:avLst/>
          </a:prstGeom>
        </p:spPr>
        <p:txBody>
          <a:bodyPr/>
          <a:lstStyle/>
          <a:p>
            <a:fld id="{F1DF6773-E647-4E9A-AFB3-30F779A26835}" type="datetime1">
              <a:rPr lang="en-US" smtClean="0"/>
              <a:t>10/20/2023</a:t>
            </a:fld>
            <a:endParaRPr lang="en-US" dirty="0"/>
          </a:p>
        </p:txBody>
      </p:sp>
      <p:sp>
        <p:nvSpPr>
          <p:cNvPr id="5" name="Footer Placeholder 4">
            <a:extLst>
              <a:ext uri="{FF2B5EF4-FFF2-40B4-BE49-F238E27FC236}">
                <a16:creationId xmlns:a16="http://schemas.microsoft.com/office/drawing/2014/main" id="{797FD462-AAF5-4731-B9D0-AC1543A5FEF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CF018CB-4BBE-4705-9CA5-FB1301B8CB65}"/>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6469715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FBD3E-F1DD-4A10-9CBC-D87E2BB13B1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237000-0F2A-4960-B777-45D3169FCE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F526C0-3187-4968-A4FD-867937E0C865}"/>
              </a:ext>
            </a:extLst>
          </p:cNvPr>
          <p:cNvSpPr>
            <a:spLocks noGrp="1"/>
          </p:cNvSpPr>
          <p:nvPr>
            <p:ph type="dt" sz="half" idx="10"/>
          </p:nvPr>
        </p:nvSpPr>
        <p:spPr>
          <a:xfrm>
            <a:off x="838200" y="6356350"/>
            <a:ext cx="2743200" cy="365125"/>
          </a:xfrm>
          <a:prstGeom prst="rect">
            <a:avLst/>
          </a:prstGeom>
        </p:spPr>
        <p:txBody>
          <a:bodyPr/>
          <a:lstStyle/>
          <a:p>
            <a:fld id="{FB3F7533-C091-4B74-94A6-5498280CBE18}" type="datetime1">
              <a:rPr lang="en-US" smtClean="0"/>
              <a:t>10/20/2023</a:t>
            </a:fld>
            <a:endParaRPr lang="en-US" dirty="0"/>
          </a:p>
        </p:txBody>
      </p:sp>
      <p:sp>
        <p:nvSpPr>
          <p:cNvPr id="5" name="Footer Placeholder 4">
            <a:extLst>
              <a:ext uri="{FF2B5EF4-FFF2-40B4-BE49-F238E27FC236}">
                <a16:creationId xmlns:a16="http://schemas.microsoft.com/office/drawing/2014/main" id="{5825F1F8-974B-42DD-B687-3E15F88AFE3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0F3FC69-BEFF-4265-B07E-5810A00A0C52}"/>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1357069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84F9E-D29B-4163-B441-73C1A7056A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22A09CF-1CFE-4676-BEA7-B0FB8B4FC7D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8B1668-FF5A-467B-A7CF-68655B63905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6F544A-0DFC-42E0-9363-736180AEB45E}"/>
              </a:ext>
            </a:extLst>
          </p:cNvPr>
          <p:cNvSpPr>
            <a:spLocks noGrp="1"/>
          </p:cNvSpPr>
          <p:nvPr>
            <p:ph type="dt" sz="half" idx="10"/>
          </p:nvPr>
        </p:nvSpPr>
        <p:spPr>
          <a:xfrm>
            <a:off x="838200" y="6356350"/>
            <a:ext cx="2743200" cy="365125"/>
          </a:xfrm>
          <a:prstGeom prst="rect">
            <a:avLst/>
          </a:prstGeom>
        </p:spPr>
        <p:txBody>
          <a:bodyPr/>
          <a:lstStyle/>
          <a:p>
            <a:fld id="{261CB5EE-4C1E-49E5-9E00-31EE5DDBD7BC}" type="datetime1">
              <a:rPr lang="en-US" smtClean="0"/>
              <a:t>10/20/2023</a:t>
            </a:fld>
            <a:endParaRPr lang="en-US" dirty="0"/>
          </a:p>
        </p:txBody>
      </p:sp>
      <p:sp>
        <p:nvSpPr>
          <p:cNvPr id="6" name="Footer Placeholder 5">
            <a:extLst>
              <a:ext uri="{FF2B5EF4-FFF2-40B4-BE49-F238E27FC236}">
                <a16:creationId xmlns:a16="http://schemas.microsoft.com/office/drawing/2014/main" id="{44AAF531-71BA-4B66-B83C-F0E6439D230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1261E50-972E-4036-9D7B-9AAA5F285F20}"/>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5757355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5E5E2-64DB-455B-9CF5-F7A15D790EC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FBF4B7D-7936-4DA9-8482-4C0C4FA2092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3BC693-EA28-48AA-9FA3-6E37756371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8DA9F0-DB6B-49FE-9B02-03DBE34AA3E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471288-EA37-42C6-8D5D-74A3EEEE432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800017-189D-4994-A0A5-2A9D81D5EAEA}"/>
              </a:ext>
            </a:extLst>
          </p:cNvPr>
          <p:cNvSpPr>
            <a:spLocks noGrp="1"/>
          </p:cNvSpPr>
          <p:nvPr>
            <p:ph type="dt" sz="half" idx="10"/>
          </p:nvPr>
        </p:nvSpPr>
        <p:spPr>
          <a:xfrm>
            <a:off x="838200" y="6356350"/>
            <a:ext cx="2743200" cy="365125"/>
          </a:xfrm>
          <a:prstGeom prst="rect">
            <a:avLst/>
          </a:prstGeom>
        </p:spPr>
        <p:txBody>
          <a:bodyPr/>
          <a:lstStyle/>
          <a:p>
            <a:fld id="{BF63226F-55D0-4D30-89F0-A7CD9C7B67A3}" type="datetime1">
              <a:rPr lang="en-US" smtClean="0"/>
              <a:t>10/20/2023</a:t>
            </a:fld>
            <a:endParaRPr lang="en-US" dirty="0"/>
          </a:p>
        </p:txBody>
      </p:sp>
      <p:sp>
        <p:nvSpPr>
          <p:cNvPr id="8" name="Footer Placeholder 7">
            <a:extLst>
              <a:ext uri="{FF2B5EF4-FFF2-40B4-BE49-F238E27FC236}">
                <a16:creationId xmlns:a16="http://schemas.microsoft.com/office/drawing/2014/main" id="{BB5836A9-D38B-474E-B06F-BC5ECD4F4AE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ACE4C784-48D0-49A4-BF3B-A9F23B1A444D}"/>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1454598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21B3A-A085-428F-A3FA-6800175D24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DDD7337-721C-4D51-9F92-39F055A014FF}"/>
              </a:ext>
            </a:extLst>
          </p:cNvPr>
          <p:cNvSpPr>
            <a:spLocks noGrp="1"/>
          </p:cNvSpPr>
          <p:nvPr>
            <p:ph type="dt" sz="half" idx="10"/>
          </p:nvPr>
        </p:nvSpPr>
        <p:spPr>
          <a:xfrm>
            <a:off x="838200" y="6356350"/>
            <a:ext cx="2743200" cy="365125"/>
          </a:xfrm>
          <a:prstGeom prst="rect">
            <a:avLst/>
          </a:prstGeom>
        </p:spPr>
        <p:txBody>
          <a:bodyPr/>
          <a:lstStyle/>
          <a:p>
            <a:fld id="{01FB2BBA-1E77-46F6-8D5B-DF9EA476980E}" type="datetime1">
              <a:rPr lang="en-US" smtClean="0"/>
              <a:t>10/20/2023</a:t>
            </a:fld>
            <a:endParaRPr lang="en-US" dirty="0"/>
          </a:p>
        </p:txBody>
      </p:sp>
      <p:sp>
        <p:nvSpPr>
          <p:cNvPr id="4" name="Footer Placeholder 3">
            <a:extLst>
              <a:ext uri="{FF2B5EF4-FFF2-40B4-BE49-F238E27FC236}">
                <a16:creationId xmlns:a16="http://schemas.microsoft.com/office/drawing/2014/main" id="{2E9E063A-231C-410E-B9A8-A4578511965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BFC0E719-373A-4EF5-863A-FCC6B492384F}"/>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220654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9F819-0FE4-445D-B33C-61433D8938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2C8C902-D66C-4537-BEFD-1350CB99607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F4541E-2A97-41FE-A5A7-94B389ABA2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CB1CDC-2AA5-4597-A704-F900C8E852A9}"/>
              </a:ext>
            </a:extLst>
          </p:cNvPr>
          <p:cNvSpPr>
            <a:spLocks noGrp="1"/>
          </p:cNvSpPr>
          <p:nvPr>
            <p:ph type="dt" sz="half" idx="10"/>
          </p:nvPr>
        </p:nvSpPr>
        <p:spPr>
          <a:xfrm>
            <a:off x="838200" y="6356350"/>
            <a:ext cx="2743200" cy="365125"/>
          </a:xfrm>
          <a:prstGeom prst="rect">
            <a:avLst/>
          </a:prstGeom>
        </p:spPr>
        <p:txBody>
          <a:bodyPr/>
          <a:lstStyle/>
          <a:p>
            <a:fld id="{9C9E604A-0B05-42E2-9C13-D87CDE55CA51}" type="datetime1">
              <a:rPr lang="en-US" smtClean="0"/>
              <a:t>10/20/2023</a:t>
            </a:fld>
            <a:endParaRPr lang="en-US" dirty="0"/>
          </a:p>
        </p:txBody>
      </p:sp>
      <p:sp>
        <p:nvSpPr>
          <p:cNvPr id="6" name="Footer Placeholder 5">
            <a:extLst>
              <a:ext uri="{FF2B5EF4-FFF2-40B4-BE49-F238E27FC236}">
                <a16:creationId xmlns:a16="http://schemas.microsoft.com/office/drawing/2014/main" id="{7B4D7F1E-226B-4C7C-99A6-478B497B6EC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73AAB07-CEF0-4DC4-89A9-07B504A63EE4}"/>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5101516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C87A4C-48B5-44FB-B18B-DF1C3A9A9DA1}"/>
              </a:ext>
            </a:extLst>
          </p:cNvPr>
          <p:cNvSpPr>
            <a:spLocks noGrp="1"/>
          </p:cNvSpPr>
          <p:nvPr>
            <p:ph type="dt" sz="half" idx="10"/>
          </p:nvPr>
        </p:nvSpPr>
        <p:spPr>
          <a:xfrm>
            <a:off x="838200" y="6356350"/>
            <a:ext cx="2743200" cy="365125"/>
          </a:xfrm>
          <a:prstGeom prst="rect">
            <a:avLst/>
          </a:prstGeom>
        </p:spPr>
        <p:txBody>
          <a:bodyPr/>
          <a:lstStyle/>
          <a:p>
            <a:fld id="{72A32500-11BF-44B2-BB01-B13315D5739B}" type="datetime1">
              <a:rPr lang="en-US" smtClean="0"/>
              <a:t>10/20/2023</a:t>
            </a:fld>
            <a:endParaRPr lang="en-US" dirty="0"/>
          </a:p>
        </p:txBody>
      </p:sp>
      <p:sp>
        <p:nvSpPr>
          <p:cNvPr id="3" name="Footer Placeholder 2">
            <a:extLst>
              <a:ext uri="{FF2B5EF4-FFF2-40B4-BE49-F238E27FC236}">
                <a16:creationId xmlns:a16="http://schemas.microsoft.com/office/drawing/2014/main" id="{DAB6807B-D784-4E63-86A8-3102FD1C61A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41B44061-5506-4197-AD75-FFE47A4A2DB0}"/>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15254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C1032-8F0E-4B86-B36A-8EB962DD7A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1B621C-6DBC-4C97-8E72-CC00803DED5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C2639D-C874-4584-B3EE-4CC3DB9C502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5D9B5F-6053-44AA-B909-E7CB58BD2BAC}"/>
              </a:ext>
            </a:extLst>
          </p:cNvPr>
          <p:cNvSpPr>
            <a:spLocks noGrp="1"/>
          </p:cNvSpPr>
          <p:nvPr>
            <p:ph type="dt" sz="half" idx="10"/>
          </p:nvPr>
        </p:nvSpPr>
        <p:spPr>
          <a:xfrm>
            <a:off x="838200" y="6356350"/>
            <a:ext cx="2743200" cy="365125"/>
          </a:xfrm>
          <a:prstGeom prst="rect">
            <a:avLst/>
          </a:prstGeom>
        </p:spPr>
        <p:txBody>
          <a:bodyPr/>
          <a:lstStyle/>
          <a:p>
            <a:fld id="{7DDF52C6-343C-4CA5-A236-CBD550D81289}" type="datetime1">
              <a:rPr lang="en-US" smtClean="0"/>
              <a:t>10/20/2023</a:t>
            </a:fld>
            <a:endParaRPr lang="en-US" dirty="0"/>
          </a:p>
        </p:txBody>
      </p:sp>
      <p:sp>
        <p:nvSpPr>
          <p:cNvPr id="6" name="Footer Placeholder 5">
            <a:extLst>
              <a:ext uri="{FF2B5EF4-FFF2-40B4-BE49-F238E27FC236}">
                <a16:creationId xmlns:a16="http://schemas.microsoft.com/office/drawing/2014/main" id="{B7D6C972-318B-44B3-A980-224F557AA7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1300702-E7F2-4FB4-B19F-47A7F57C4976}"/>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4400487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A77E6-5F86-473D-B761-B8156FCE944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4F3FB9-B1BE-4D97-AC7A-480DEF819E5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C631348-9DFC-4177-8253-6185FAE40B2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BB27EA-E1E8-4FD0-A0AC-CAD1F6791BD0}"/>
              </a:ext>
            </a:extLst>
          </p:cNvPr>
          <p:cNvSpPr>
            <a:spLocks noGrp="1"/>
          </p:cNvSpPr>
          <p:nvPr>
            <p:ph type="dt" sz="half" idx="10"/>
          </p:nvPr>
        </p:nvSpPr>
        <p:spPr>
          <a:xfrm>
            <a:off x="838200" y="6356350"/>
            <a:ext cx="2743200" cy="365125"/>
          </a:xfrm>
          <a:prstGeom prst="rect">
            <a:avLst/>
          </a:prstGeom>
        </p:spPr>
        <p:txBody>
          <a:bodyPr/>
          <a:lstStyle/>
          <a:p>
            <a:fld id="{D90DA32E-9CB4-4094-B24F-F6ADBD5EDAC8}" type="datetime1">
              <a:rPr lang="en-US" smtClean="0"/>
              <a:t>10/20/2023</a:t>
            </a:fld>
            <a:endParaRPr lang="en-US" dirty="0"/>
          </a:p>
        </p:txBody>
      </p:sp>
      <p:sp>
        <p:nvSpPr>
          <p:cNvPr id="6" name="Footer Placeholder 5">
            <a:extLst>
              <a:ext uri="{FF2B5EF4-FFF2-40B4-BE49-F238E27FC236}">
                <a16:creationId xmlns:a16="http://schemas.microsoft.com/office/drawing/2014/main" id="{FF372766-36F9-4622-846C-44CA691C8B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2A30FCB-30F4-4D89-AC23-9562EB912FF1}"/>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8288168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D0BA8-035B-4C91-A786-C97F4815AD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D4FE55-32EB-4EF9-8CD5-85A8711B7C8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A1E98-304C-4C1A-AC1B-1B790312ED25}"/>
              </a:ext>
            </a:extLst>
          </p:cNvPr>
          <p:cNvSpPr>
            <a:spLocks noGrp="1"/>
          </p:cNvSpPr>
          <p:nvPr>
            <p:ph type="dt" sz="half" idx="10"/>
          </p:nvPr>
        </p:nvSpPr>
        <p:spPr>
          <a:xfrm>
            <a:off x="838200" y="6356350"/>
            <a:ext cx="2743200" cy="365125"/>
          </a:xfrm>
          <a:prstGeom prst="rect">
            <a:avLst/>
          </a:prstGeom>
        </p:spPr>
        <p:txBody>
          <a:bodyPr/>
          <a:lstStyle/>
          <a:p>
            <a:fld id="{62266F4F-6800-49C9-B931-2682CF7958CA}" type="datetime1">
              <a:rPr lang="en-US" smtClean="0"/>
              <a:t>10/20/2023</a:t>
            </a:fld>
            <a:endParaRPr lang="en-US" dirty="0"/>
          </a:p>
        </p:txBody>
      </p:sp>
      <p:sp>
        <p:nvSpPr>
          <p:cNvPr id="5" name="Footer Placeholder 4">
            <a:extLst>
              <a:ext uri="{FF2B5EF4-FFF2-40B4-BE49-F238E27FC236}">
                <a16:creationId xmlns:a16="http://schemas.microsoft.com/office/drawing/2014/main" id="{51DA1064-8D3F-4E88-BF49-3389C46C193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AEB52AC-8519-4568-84A9-EACF4A068AC4}"/>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26136271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151B0F-82C1-46ED-A6E6-BBBC4FF3C10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7B981B-64C8-4B07-86B3-E83580620DF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5A0C51-9E15-4B5A-95C5-0AFE376331D0}"/>
              </a:ext>
            </a:extLst>
          </p:cNvPr>
          <p:cNvSpPr>
            <a:spLocks noGrp="1"/>
          </p:cNvSpPr>
          <p:nvPr>
            <p:ph type="dt" sz="half" idx="10"/>
          </p:nvPr>
        </p:nvSpPr>
        <p:spPr>
          <a:xfrm>
            <a:off x="838200" y="6356350"/>
            <a:ext cx="2743200" cy="365125"/>
          </a:xfrm>
          <a:prstGeom prst="rect">
            <a:avLst/>
          </a:prstGeom>
        </p:spPr>
        <p:txBody>
          <a:bodyPr/>
          <a:lstStyle/>
          <a:p>
            <a:fld id="{2A2D43C4-DBC4-44A0-B200-6F435167C401}" type="datetime1">
              <a:rPr lang="en-US" smtClean="0"/>
              <a:t>10/20/2023</a:t>
            </a:fld>
            <a:endParaRPr lang="en-US" dirty="0"/>
          </a:p>
        </p:txBody>
      </p:sp>
      <p:sp>
        <p:nvSpPr>
          <p:cNvPr id="5" name="Footer Placeholder 4">
            <a:extLst>
              <a:ext uri="{FF2B5EF4-FFF2-40B4-BE49-F238E27FC236}">
                <a16:creationId xmlns:a16="http://schemas.microsoft.com/office/drawing/2014/main" id="{B22D944D-88A8-4728-8ACF-BE00785447A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4978957-8393-458C-B5ED-A52FFAD9B9E4}"/>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938374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E1E58-D54E-4038-A472-64BE5A1EC43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B18085D-AAA4-4FF5-A7C8-2D848CE1975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B39C80-0EFB-45D4-8974-578E5592956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08C3B9-2BCC-4310-9344-52AD3B5254B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A8787C-7EA5-4FDD-9A36-A632FB5B619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44A888-6B5E-4F9B-AE0B-61F11B138131}"/>
              </a:ext>
            </a:extLst>
          </p:cNvPr>
          <p:cNvSpPr>
            <a:spLocks noGrp="1"/>
          </p:cNvSpPr>
          <p:nvPr>
            <p:ph type="dt" sz="half" idx="10"/>
          </p:nvPr>
        </p:nvSpPr>
        <p:spPr>
          <a:xfrm>
            <a:off x="838200" y="6356350"/>
            <a:ext cx="2743200" cy="365125"/>
          </a:xfrm>
          <a:prstGeom prst="rect">
            <a:avLst/>
          </a:prstGeom>
        </p:spPr>
        <p:txBody>
          <a:bodyPr/>
          <a:lstStyle/>
          <a:p>
            <a:fld id="{3AB37F4F-3FF9-4D50-AD2E-B43667433669}" type="datetime1">
              <a:rPr lang="en-US" smtClean="0"/>
              <a:t>10/20/2023</a:t>
            </a:fld>
            <a:endParaRPr lang="en-US" dirty="0"/>
          </a:p>
        </p:txBody>
      </p:sp>
      <p:sp>
        <p:nvSpPr>
          <p:cNvPr id="8" name="Footer Placeholder 7">
            <a:extLst>
              <a:ext uri="{FF2B5EF4-FFF2-40B4-BE49-F238E27FC236}">
                <a16:creationId xmlns:a16="http://schemas.microsoft.com/office/drawing/2014/main" id="{A6CEE5D9-54BC-493E-9448-57A75C2EE7D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651AB6D-07F0-4ED4-AE5D-1B95D2C5DB2B}"/>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55277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55721-365F-4663-B9C7-3B584A7510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9484AB-A98D-4EFE-A8D9-2C06DECAE984}"/>
              </a:ext>
            </a:extLst>
          </p:cNvPr>
          <p:cNvSpPr>
            <a:spLocks noGrp="1"/>
          </p:cNvSpPr>
          <p:nvPr>
            <p:ph type="dt" sz="half" idx="10"/>
          </p:nvPr>
        </p:nvSpPr>
        <p:spPr>
          <a:xfrm>
            <a:off x="838200" y="6356350"/>
            <a:ext cx="2743200" cy="365125"/>
          </a:xfrm>
          <a:prstGeom prst="rect">
            <a:avLst/>
          </a:prstGeom>
        </p:spPr>
        <p:txBody>
          <a:bodyPr/>
          <a:lstStyle/>
          <a:p>
            <a:fld id="{AA236CFE-A49A-41D1-A180-69438BE641CE}" type="datetime1">
              <a:rPr lang="en-US" smtClean="0"/>
              <a:t>10/20/2023</a:t>
            </a:fld>
            <a:endParaRPr lang="en-US" dirty="0"/>
          </a:p>
        </p:txBody>
      </p:sp>
      <p:sp>
        <p:nvSpPr>
          <p:cNvPr id="4" name="Footer Placeholder 3">
            <a:extLst>
              <a:ext uri="{FF2B5EF4-FFF2-40B4-BE49-F238E27FC236}">
                <a16:creationId xmlns:a16="http://schemas.microsoft.com/office/drawing/2014/main" id="{315D8733-CB85-4D86-AAEC-BE8B883AD22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EE38F9D9-11B5-4DE8-9A1E-CEA63887C66C}"/>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132437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79E2E5-7987-4073-A943-6C77FE66DDC3}"/>
              </a:ext>
            </a:extLst>
          </p:cNvPr>
          <p:cNvSpPr>
            <a:spLocks noGrp="1"/>
          </p:cNvSpPr>
          <p:nvPr>
            <p:ph type="dt" sz="half" idx="10"/>
          </p:nvPr>
        </p:nvSpPr>
        <p:spPr>
          <a:xfrm>
            <a:off x="838200" y="6356350"/>
            <a:ext cx="2743200" cy="365125"/>
          </a:xfrm>
          <a:prstGeom prst="rect">
            <a:avLst/>
          </a:prstGeom>
        </p:spPr>
        <p:txBody>
          <a:bodyPr/>
          <a:lstStyle/>
          <a:p>
            <a:fld id="{6626F37D-0A15-474B-8579-F2ED3C6F1C43}" type="datetime1">
              <a:rPr lang="en-US" smtClean="0"/>
              <a:t>10/20/2023</a:t>
            </a:fld>
            <a:endParaRPr lang="en-US" dirty="0"/>
          </a:p>
        </p:txBody>
      </p:sp>
      <p:sp>
        <p:nvSpPr>
          <p:cNvPr id="3" name="Footer Placeholder 2">
            <a:extLst>
              <a:ext uri="{FF2B5EF4-FFF2-40B4-BE49-F238E27FC236}">
                <a16:creationId xmlns:a16="http://schemas.microsoft.com/office/drawing/2014/main" id="{8D9A7583-5B96-4791-831F-202165DC0D1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203BFA3-17A4-4C89-884D-F7242F63148A}"/>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896146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5C3BE-568B-4B68-8B22-416D859EA4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57A912-AFE0-43CE-97CD-686D020D1DC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43E154-76AE-4A2B-8173-F207C9EAC0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BA076F-F8DA-46D5-9783-895642252FC2}"/>
              </a:ext>
            </a:extLst>
          </p:cNvPr>
          <p:cNvSpPr>
            <a:spLocks noGrp="1"/>
          </p:cNvSpPr>
          <p:nvPr>
            <p:ph type="dt" sz="half" idx="10"/>
          </p:nvPr>
        </p:nvSpPr>
        <p:spPr>
          <a:xfrm>
            <a:off x="838200" y="6356350"/>
            <a:ext cx="2743200" cy="365125"/>
          </a:xfrm>
          <a:prstGeom prst="rect">
            <a:avLst/>
          </a:prstGeom>
        </p:spPr>
        <p:txBody>
          <a:bodyPr/>
          <a:lstStyle/>
          <a:p>
            <a:fld id="{EECEF0BC-849C-491C-83CD-3C3F59844DFB}" type="datetime1">
              <a:rPr lang="en-US" smtClean="0"/>
              <a:t>10/20/2023</a:t>
            </a:fld>
            <a:endParaRPr lang="en-US" dirty="0"/>
          </a:p>
        </p:txBody>
      </p:sp>
      <p:sp>
        <p:nvSpPr>
          <p:cNvPr id="6" name="Footer Placeholder 5">
            <a:extLst>
              <a:ext uri="{FF2B5EF4-FFF2-40B4-BE49-F238E27FC236}">
                <a16:creationId xmlns:a16="http://schemas.microsoft.com/office/drawing/2014/main" id="{553BD0F8-E8E5-4D2D-9C07-410EDABA50C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3F6EB7B-BDA3-4973-A652-5C01B48FB512}"/>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598653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0CAEE-4124-470B-82D0-B6D94BC5A5C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6B3F2B-B44E-48DF-84DA-54EEB0648E0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8F3CDA7-A2F1-4AF3-A43A-0E59B152270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8C13AB-3A68-4182-BCBE-83D9135E5051}"/>
              </a:ext>
            </a:extLst>
          </p:cNvPr>
          <p:cNvSpPr>
            <a:spLocks noGrp="1"/>
          </p:cNvSpPr>
          <p:nvPr>
            <p:ph type="dt" sz="half" idx="10"/>
          </p:nvPr>
        </p:nvSpPr>
        <p:spPr>
          <a:xfrm>
            <a:off x="838200" y="6356350"/>
            <a:ext cx="2743200" cy="365125"/>
          </a:xfrm>
          <a:prstGeom prst="rect">
            <a:avLst/>
          </a:prstGeom>
        </p:spPr>
        <p:txBody>
          <a:bodyPr/>
          <a:lstStyle/>
          <a:p>
            <a:fld id="{032DACE0-8D27-43C2-9445-0CC475284E9C}" type="datetime1">
              <a:rPr lang="en-US" smtClean="0"/>
              <a:t>10/20/2023</a:t>
            </a:fld>
            <a:endParaRPr lang="en-US" dirty="0"/>
          </a:p>
        </p:txBody>
      </p:sp>
      <p:sp>
        <p:nvSpPr>
          <p:cNvPr id="6" name="Footer Placeholder 5">
            <a:extLst>
              <a:ext uri="{FF2B5EF4-FFF2-40B4-BE49-F238E27FC236}">
                <a16:creationId xmlns:a16="http://schemas.microsoft.com/office/drawing/2014/main" id="{69CD4626-CAC4-4781-B798-CB96CEADF3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BC86AAD-EB18-457C-86AB-9124CD820021}"/>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138580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14519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9DFA2E5-67FC-4D05-BA28-771BB500E92C}"/>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308D056-6706-49C9-A925-42FAF8F41023}"/>
              </a:ext>
            </a:extLst>
          </p:cNvPr>
          <p:cNvSpPr/>
          <p:nvPr userDrawn="1"/>
        </p:nvSpPr>
        <p:spPr>
          <a:xfrm>
            <a:off x="153185" y="1"/>
            <a:ext cx="11885630" cy="6691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64019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03BA-7BA6-479D-BD13-F04E5FE4DBBC}"/>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7406788-9F80-43A9-A439-E4173ABB2A05}"/>
              </a:ext>
            </a:extLst>
          </p:cNvPr>
          <p:cNvSpPr/>
          <p:nvPr userDrawn="1"/>
        </p:nvSpPr>
        <p:spPr>
          <a:xfrm>
            <a:off x="153185" y="0"/>
            <a:ext cx="1188563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84850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E9A399-AF3D-439C-BE01-DEE0851BAEF2}"/>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8026947-AE8A-4999-A7DB-BFA91CDF1AEE}"/>
              </a:ext>
            </a:extLst>
          </p:cNvPr>
          <p:cNvSpPr/>
          <p:nvPr userDrawn="1"/>
        </p:nvSpPr>
        <p:spPr>
          <a:xfrm>
            <a:off x="153185" y="145143"/>
            <a:ext cx="11885630" cy="656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134127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fsis.usda.gov/science-data/data-sets-visualizations/laboratory-sampling-data" TargetMode="Externa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www.ncbi.nlm.nih.gov/pathogens"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0ABEFF7-9151-4D77-B473-C3985D320B8A}"/>
              </a:ext>
            </a:extLst>
          </p:cNvPr>
          <p:cNvGrpSpPr/>
          <p:nvPr/>
        </p:nvGrpSpPr>
        <p:grpSpPr>
          <a:xfrm>
            <a:off x="108559" y="1433416"/>
            <a:ext cx="11974882" cy="5030014"/>
            <a:chOff x="180979" y="1433416"/>
            <a:chExt cx="11854966" cy="5030014"/>
          </a:xfrm>
          <a:effectLst>
            <a:outerShdw blurRad="50800" dist="38100" dir="2700000" algn="tl" rotWithShape="0">
              <a:prstClr val="black">
                <a:alpha val="40000"/>
              </a:prstClr>
            </a:outerShdw>
          </a:effectLst>
        </p:grpSpPr>
        <p:pic>
          <p:nvPicPr>
            <p:cNvPr id="19" name="Picture 18">
              <a:extLst>
                <a:ext uri="{FF2B5EF4-FFF2-40B4-BE49-F238E27FC236}">
                  <a16:creationId xmlns:a16="http://schemas.microsoft.com/office/drawing/2014/main" id="{C55E5129-A2C9-49AE-8A5E-C5952185B7A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flipH="1">
              <a:off x="180979" y="1435163"/>
              <a:ext cx="9594937" cy="5028267"/>
            </a:xfrm>
            <a:prstGeom prst="rect">
              <a:avLst/>
            </a:prstGeom>
            <a:gradFill flip="none" rotWithShape="1">
              <a:gsLst>
                <a:gs pos="0">
                  <a:schemeClr val="accent1">
                    <a:lumMod val="5000"/>
                    <a:lumOff val="95000"/>
                  </a:schemeClr>
                </a:gs>
                <a:gs pos="74000">
                  <a:schemeClr val="accent1">
                    <a:lumMod val="45000"/>
                    <a:lumOff val="55000"/>
                    <a:alpha val="79000"/>
                  </a:schemeClr>
                </a:gs>
                <a:gs pos="83000">
                  <a:schemeClr val="accent1">
                    <a:lumMod val="45000"/>
                    <a:lumOff val="55000"/>
                  </a:schemeClr>
                </a:gs>
                <a:gs pos="100000">
                  <a:schemeClr val="accent1">
                    <a:lumMod val="30000"/>
                    <a:lumOff val="70000"/>
                  </a:schemeClr>
                </a:gs>
              </a:gsLst>
              <a:lin ang="2700000" scaled="1"/>
              <a:tileRect/>
            </a:gradFill>
            <a:ln>
              <a:noFill/>
            </a:ln>
            <a:effectLst/>
          </p:spPr>
        </p:pic>
        <p:sp>
          <p:nvSpPr>
            <p:cNvPr id="20" name="Rectangle 19">
              <a:extLst>
                <a:ext uri="{FF2B5EF4-FFF2-40B4-BE49-F238E27FC236}">
                  <a16:creationId xmlns:a16="http://schemas.microsoft.com/office/drawing/2014/main" id="{C115E850-B1E5-4C43-8D78-2E2AAA28395B}"/>
                </a:ext>
              </a:extLst>
            </p:cNvPr>
            <p:cNvSpPr/>
            <p:nvPr/>
          </p:nvSpPr>
          <p:spPr>
            <a:xfrm rot="10800000" flipH="1">
              <a:off x="3582876" y="1433416"/>
              <a:ext cx="8453069" cy="5030014"/>
            </a:xfrm>
            <a:prstGeom prst="rect">
              <a:avLst/>
            </a:prstGeom>
            <a:gradFill flip="none" rotWithShape="1">
              <a:gsLst>
                <a:gs pos="0">
                  <a:srgbClr val="005341">
                    <a:alpha val="0"/>
                  </a:srgbClr>
                </a:gs>
                <a:gs pos="34000">
                  <a:srgbClr val="005341">
                    <a:alpha val="71000"/>
                  </a:srgbClr>
                </a:gs>
                <a:gs pos="61000">
                  <a:srgbClr val="005341"/>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a:extLst>
              <a:ext uri="{FF2B5EF4-FFF2-40B4-BE49-F238E27FC236}">
                <a16:creationId xmlns:a16="http://schemas.microsoft.com/office/drawing/2014/main" id="{EFB39C61-03C9-4285-ADD8-4A09E2BC4BC9}"/>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CF539B3-1261-4A65-BB06-E5E56F1A774E}"/>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7E37FD5-D2C3-47C1-AED7-68694287AF63}"/>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FED54F4-244D-4193-B44C-74D1E2DD4B88}"/>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C7AFAED-6E88-4FAC-8E74-8ACF8456FEB4}"/>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2390F4F-9EC8-41C6-9D35-8DD74AE60566}"/>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9CA8786-0E11-450C-87BD-1CACB566FC66}"/>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4D35FBE-C01E-43BF-9525-5DBCD4273896}"/>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FA4B7AF-F3C9-47FB-B2E8-7AA0581530EF}"/>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B15C1D1-0AF6-403E-B89E-AA2A0F6061D3}"/>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8BC3ED17-6F77-4EB6-9E19-3CFF67FBD46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3695" y="384912"/>
            <a:ext cx="5227006" cy="681786"/>
          </a:xfrm>
          <a:prstGeom prst="rect">
            <a:avLst/>
          </a:prstGeom>
        </p:spPr>
      </p:pic>
      <p:sp>
        <p:nvSpPr>
          <p:cNvPr id="47" name="TextBox 46">
            <a:extLst>
              <a:ext uri="{FF2B5EF4-FFF2-40B4-BE49-F238E27FC236}">
                <a16:creationId xmlns:a16="http://schemas.microsoft.com/office/drawing/2014/main" id="{FA517F6C-A21D-41CA-BF8F-EBA143E2F3AE}"/>
              </a:ext>
            </a:extLst>
          </p:cNvPr>
          <p:cNvSpPr txBox="1"/>
          <p:nvPr/>
        </p:nvSpPr>
        <p:spPr>
          <a:xfrm>
            <a:off x="6304170" y="1999604"/>
            <a:ext cx="5427602" cy="954107"/>
          </a:xfrm>
          <a:prstGeom prst="rect">
            <a:avLst/>
          </a:prstGeom>
          <a:noFill/>
        </p:spPr>
        <p:txBody>
          <a:bodyPr wrap="square" rtlCol="0">
            <a:spAutoFit/>
          </a:bodyPr>
          <a:lstStyle/>
          <a:p>
            <a:pPr algn="ctr"/>
            <a:r>
              <a:rPr lang="en-US" sz="2800" b="1" dirty="0">
                <a:solidFill>
                  <a:schemeClr val="bg1"/>
                </a:solidFill>
                <a:latin typeface="Merriweather" panose="02000000000000000000" pitchFamily="2" charset="0"/>
                <a:cs typeface="Merriweather" panose="02000000000000000000" pitchFamily="2" charset="0"/>
              </a:rPr>
              <a:t>USDA-FSIS Whole Genome Sequencing (WGS) Update</a:t>
            </a:r>
          </a:p>
        </p:txBody>
      </p:sp>
      <p:cxnSp>
        <p:nvCxnSpPr>
          <p:cNvPr id="48" name="Straight Connector 47">
            <a:extLst>
              <a:ext uri="{FF2B5EF4-FFF2-40B4-BE49-F238E27FC236}">
                <a16:creationId xmlns:a16="http://schemas.microsoft.com/office/drawing/2014/main" id="{1F8D23E4-9FF9-4B45-A7E6-27CB677BE179}"/>
              </a:ext>
            </a:extLst>
          </p:cNvPr>
          <p:cNvCxnSpPr>
            <a:cxnSpLocks/>
          </p:cNvCxnSpPr>
          <p:nvPr/>
        </p:nvCxnSpPr>
        <p:spPr>
          <a:xfrm>
            <a:off x="8647775" y="3384599"/>
            <a:ext cx="3083997"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698C261E-4936-49F2-AB2C-50252F7BB7D3}"/>
              </a:ext>
            </a:extLst>
          </p:cNvPr>
          <p:cNvSpPr txBox="1"/>
          <p:nvPr/>
        </p:nvSpPr>
        <p:spPr>
          <a:xfrm>
            <a:off x="7441578" y="3969906"/>
            <a:ext cx="4261830" cy="1477328"/>
          </a:xfrm>
          <a:prstGeom prst="rect">
            <a:avLst/>
          </a:prstGeom>
          <a:noFill/>
        </p:spPr>
        <p:txBody>
          <a:bodyPr wrap="square" lIns="91440" tIns="45720" rIns="91440" bIns="45720" anchor="t">
            <a:spAutoFit/>
          </a:bodyPr>
          <a:lstStyle/>
          <a:p>
            <a:pPr algn="r"/>
            <a:r>
              <a:rPr lang="en-US" dirty="0">
                <a:solidFill>
                  <a:schemeClr val="bg1"/>
                </a:solidFill>
                <a:latin typeface="Merriweather" panose="02000000000000000000" pitchFamily="2" charset="0"/>
                <a:cs typeface="Merriweather" panose="02000000000000000000" pitchFamily="2" charset="0"/>
              </a:rPr>
              <a:t>Glenn Tillman, Ph.D.</a:t>
            </a:r>
          </a:p>
          <a:p>
            <a:pPr algn="r"/>
            <a:endParaRPr lang="en-US" dirty="0">
              <a:solidFill>
                <a:schemeClr val="bg1"/>
              </a:solidFill>
              <a:latin typeface="Merriweather" panose="02000000000000000000" pitchFamily="2" charset="0"/>
              <a:cs typeface="Merriweather" panose="02000000000000000000" pitchFamily="2" charset="0"/>
            </a:endParaRPr>
          </a:p>
          <a:p>
            <a:pPr algn="r"/>
            <a:r>
              <a:rPr lang="en-US" dirty="0">
                <a:solidFill>
                  <a:schemeClr val="bg1"/>
                </a:solidFill>
                <a:latin typeface="Merriweather"/>
              </a:rPr>
              <a:t>GenomeTrakr Annual Meeting</a:t>
            </a:r>
          </a:p>
          <a:p>
            <a:pPr algn="r"/>
            <a:r>
              <a:rPr lang="en-US" dirty="0">
                <a:solidFill>
                  <a:schemeClr val="bg1"/>
                </a:solidFill>
                <a:latin typeface="Merriweather"/>
              </a:rPr>
              <a:t>College Park, MD</a:t>
            </a:r>
            <a:endParaRPr lang="en-US" dirty="0">
              <a:solidFill>
                <a:schemeClr val="bg1"/>
              </a:solidFill>
            </a:endParaRPr>
          </a:p>
          <a:p>
            <a:pPr algn="r"/>
            <a:r>
              <a:rPr lang="en-US" dirty="0">
                <a:solidFill>
                  <a:schemeClr val="bg1"/>
                </a:solidFill>
                <a:latin typeface="Merriweather"/>
                <a:cs typeface="Merriweather" panose="02000000000000000000" pitchFamily="2" charset="0"/>
              </a:rPr>
              <a:t>October 24, 2023</a:t>
            </a:r>
            <a:endParaRPr lang="en-US" sz="1800" dirty="0">
              <a:solidFill>
                <a:schemeClr val="bg1"/>
              </a:solidFill>
              <a:latin typeface="Merriweather"/>
              <a:cs typeface="Merriweather" panose="02000000000000000000" pitchFamily="2" charset="0"/>
            </a:endParaRPr>
          </a:p>
        </p:txBody>
      </p:sp>
    </p:spTree>
    <p:extLst>
      <p:ext uri="{BB962C8B-B14F-4D97-AF65-F5344CB8AC3E}">
        <p14:creationId xmlns:p14="http://schemas.microsoft.com/office/powerpoint/2010/main" val="1026284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37A5709D-B346-2918-3DDF-9F72F34B1E41}"/>
              </a:ext>
            </a:extLst>
          </p:cNvPr>
          <p:cNvPicPr>
            <a:picLocks noChangeAspect="1"/>
          </p:cNvPicPr>
          <p:nvPr/>
        </p:nvPicPr>
        <p:blipFill>
          <a:blip r:embed="rId3"/>
          <a:stretch>
            <a:fillRect/>
          </a:stretch>
        </p:blipFill>
        <p:spPr>
          <a:xfrm>
            <a:off x="508842" y="1068301"/>
            <a:ext cx="4557414" cy="26235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10288D6C-87AE-1EB2-F31E-36183DAFF27D}"/>
              </a:ext>
            </a:extLst>
          </p:cNvPr>
          <p:cNvSpPr txBox="1"/>
          <p:nvPr/>
        </p:nvSpPr>
        <p:spPr>
          <a:xfrm>
            <a:off x="317657" y="149927"/>
            <a:ext cx="1013414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Laboratory Verification Study for Illumina DNA Prep Kit</a:t>
            </a:r>
          </a:p>
        </p:txBody>
      </p:sp>
      <p:cxnSp>
        <p:nvCxnSpPr>
          <p:cNvPr id="13" name="Straight Connector 12">
            <a:extLst>
              <a:ext uri="{FF2B5EF4-FFF2-40B4-BE49-F238E27FC236}">
                <a16:creationId xmlns:a16="http://schemas.microsoft.com/office/drawing/2014/main" id="{3F886259-4FA1-373B-AF07-C79CD6FBA358}"/>
              </a:ext>
            </a:extLst>
          </p:cNvPr>
          <p:cNvCxnSpPr>
            <a:cxnSpLocks/>
          </p:cNvCxnSpPr>
          <p:nvPr/>
        </p:nvCxnSpPr>
        <p:spPr>
          <a:xfrm>
            <a:off x="441831" y="654602"/>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4655C723-F0DA-6DAC-8917-9CFE63FB31E9}"/>
              </a:ext>
            </a:extLst>
          </p:cNvPr>
          <p:cNvSpPr>
            <a:spLocks noGrp="1"/>
          </p:cNvSpPr>
          <p:nvPr>
            <p:ph type="sldNum" sz="quarter" idx="12"/>
          </p:nvPr>
        </p:nvSpPr>
        <p:spPr>
          <a:xfrm>
            <a:off x="11687566" y="6510997"/>
            <a:ext cx="504434" cy="344691"/>
          </a:xfrm>
        </p:spPr>
        <p:txBody>
          <a:bodyPr/>
          <a:lstStyle/>
          <a:p>
            <a:fld id="{B1C9D46C-A780-4C4B-9D0E-ADAA0C11E50D}" type="slidenum">
              <a:rPr lang="en-US" sz="1800" smtClean="0">
                <a:solidFill>
                  <a:schemeClr val="tx1"/>
                </a:solidFill>
              </a:rPr>
              <a:t>10</a:t>
            </a:fld>
            <a:endParaRPr lang="en-US" sz="1800" dirty="0">
              <a:solidFill>
                <a:schemeClr val="tx1"/>
              </a:solidFill>
            </a:endParaRPr>
          </a:p>
        </p:txBody>
      </p:sp>
      <p:pic>
        <p:nvPicPr>
          <p:cNvPr id="4" name="Picture 3">
            <a:extLst>
              <a:ext uri="{FF2B5EF4-FFF2-40B4-BE49-F238E27FC236}">
                <a16:creationId xmlns:a16="http://schemas.microsoft.com/office/drawing/2014/main" id="{7BC9014B-3FF8-47C6-E525-FA0BBFF6D69F}"/>
              </a:ext>
            </a:extLst>
          </p:cNvPr>
          <p:cNvPicPr>
            <a:picLocks noChangeAspect="1"/>
          </p:cNvPicPr>
          <p:nvPr/>
        </p:nvPicPr>
        <p:blipFill>
          <a:blip r:embed="rId4"/>
          <a:stretch>
            <a:fillRect/>
          </a:stretch>
        </p:blipFill>
        <p:spPr>
          <a:xfrm>
            <a:off x="5607865" y="1068301"/>
            <a:ext cx="5023021" cy="26235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AC128373-2310-AD92-FFD4-4021BBA81967}"/>
              </a:ext>
            </a:extLst>
          </p:cNvPr>
          <p:cNvPicPr>
            <a:picLocks noChangeAspect="1"/>
          </p:cNvPicPr>
          <p:nvPr/>
        </p:nvPicPr>
        <p:blipFill rotWithShape="1">
          <a:blip r:embed="rId5"/>
          <a:srcRect t="2631"/>
          <a:stretch/>
        </p:blipFill>
        <p:spPr>
          <a:xfrm>
            <a:off x="5590099" y="3870251"/>
            <a:ext cx="5019452" cy="28378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CA2D5FE6-2C08-799E-224A-733564717203}"/>
              </a:ext>
            </a:extLst>
          </p:cNvPr>
          <p:cNvSpPr txBox="1"/>
          <p:nvPr/>
        </p:nvSpPr>
        <p:spPr>
          <a:xfrm>
            <a:off x="567885" y="4086971"/>
            <a:ext cx="4439328"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Source Sans Pro" panose="020B0503030403020204" pitchFamily="34" charset="0"/>
                <a:ea typeface="Source Sans Pro" panose="020B0503030403020204" pitchFamily="34" charset="0"/>
              </a:rPr>
              <a:t>All runs passed PulseNet quality criteria</a:t>
            </a:r>
          </a:p>
          <a:p>
            <a:pPr marL="285750" indent="-285750">
              <a:buFont typeface="Arial" panose="020B0604020202020204" pitchFamily="34" charset="0"/>
              <a:buChar char="•"/>
            </a:pPr>
            <a:r>
              <a:rPr lang="en-US" sz="2800" dirty="0">
                <a:latin typeface="Source Sans Pro" panose="020B0503030403020204" pitchFamily="34" charset="0"/>
                <a:ea typeface="Source Sans Pro" panose="020B0503030403020204" pitchFamily="34" charset="0"/>
              </a:rPr>
              <a:t>Consistent metrics across runs and analyst</a:t>
            </a:r>
          </a:p>
        </p:txBody>
      </p:sp>
    </p:spTree>
    <p:extLst>
      <p:ext uri="{BB962C8B-B14F-4D97-AF65-F5344CB8AC3E}">
        <p14:creationId xmlns:p14="http://schemas.microsoft.com/office/powerpoint/2010/main" val="371388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0D2C9C91-2644-A6FD-97DA-D34E35A72397}"/>
              </a:ext>
            </a:extLst>
          </p:cNvPr>
          <p:cNvGraphicFramePr>
            <a:graphicFrameLocks noGrp="1"/>
          </p:cNvGraphicFramePr>
          <p:nvPr>
            <p:ph idx="1"/>
          </p:nvPr>
        </p:nvGraphicFramePr>
        <p:xfrm>
          <a:off x="198120" y="1755304"/>
          <a:ext cx="5491568" cy="2813050"/>
        </p:xfrm>
        <a:graphic>
          <a:graphicData uri="http://schemas.openxmlformats.org/drawingml/2006/table">
            <a:tbl>
              <a:tblPr/>
              <a:tblGrid>
                <a:gridCol w="2113661">
                  <a:extLst>
                    <a:ext uri="{9D8B030D-6E8A-4147-A177-3AD203B41FA5}">
                      <a16:colId xmlns:a16="http://schemas.microsoft.com/office/drawing/2014/main" val="2903084488"/>
                    </a:ext>
                  </a:extLst>
                </a:gridCol>
                <a:gridCol w="948184">
                  <a:extLst>
                    <a:ext uri="{9D8B030D-6E8A-4147-A177-3AD203B41FA5}">
                      <a16:colId xmlns:a16="http://schemas.microsoft.com/office/drawing/2014/main" val="4274520195"/>
                    </a:ext>
                  </a:extLst>
                </a:gridCol>
                <a:gridCol w="1284000">
                  <a:extLst>
                    <a:ext uri="{9D8B030D-6E8A-4147-A177-3AD203B41FA5}">
                      <a16:colId xmlns:a16="http://schemas.microsoft.com/office/drawing/2014/main" val="198765589"/>
                    </a:ext>
                  </a:extLst>
                </a:gridCol>
                <a:gridCol w="1145723">
                  <a:extLst>
                    <a:ext uri="{9D8B030D-6E8A-4147-A177-3AD203B41FA5}">
                      <a16:colId xmlns:a16="http://schemas.microsoft.com/office/drawing/2014/main" val="645860665"/>
                    </a:ext>
                  </a:extLst>
                </a:gridCol>
              </a:tblGrid>
              <a:tr h="184150">
                <a:tc>
                  <a:txBody>
                    <a:bodyPr/>
                    <a:lstStyle/>
                    <a:p>
                      <a:pPr algn="ctr" fontAlgn="b"/>
                      <a:r>
                        <a:rPr lang="en-US" sz="2000" b="1" i="0" u="none" strike="noStrike" dirty="0">
                          <a:solidFill>
                            <a:srgbClr val="FFFFFF"/>
                          </a:solidFill>
                          <a:effectLst/>
                          <a:latin typeface="Calibri" panose="020F0502020204030204" pitchFamily="34" charset="0"/>
                        </a:rPr>
                        <a:t>Sample Name</a:t>
                      </a:r>
                    </a:p>
                  </a:txBody>
                  <a:tcPr marL="6350" marR="6350" marT="635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0AD47"/>
                    </a:solidFill>
                  </a:tcPr>
                </a:tc>
                <a:tc>
                  <a:txBody>
                    <a:bodyPr/>
                    <a:lstStyle/>
                    <a:p>
                      <a:pPr algn="ctr" fontAlgn="b"/>
                      <a:r>
                        <a:rPr lang="en-US" sz="2000" b="1" i="0" u="none" strike="noStrike" dirty="0">
                          <a:solidFill>
                            <a:srgbClr val="FFFFFF"/>
                          </a:solidFill>
                          <a:effectLst/>
                          <a:latin typeface="Calibri" panose="020F0502020204030204" pitchFamily="34" charset="0"/>
                        </a:rPr>
                        <a:t>MLST</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0AD47"/>
                    </a:solidFill>
                  </a:tcPr>
                </a:tc>
                <a:tc>
                  <a:txBody>
                    <a:bodyPr/>
                    <a:lstStyle/>
                    <a:p>
                      <a:pPr algn="ctr" fontAlgn="b"/>
                      <a:r>
                        <a:rPr lang="en-US" sz="2000" b="1" i="0" u="none" strike="noStrike" dirty="0">
                          <a:solidFill>
                            <a:srgbClr val="FFFFFF"/>
                          </a:solidFill>
                          <a:effectLst/>
                          <a:latin typeface="Calibri" panose="020F0502020204030204" pitchFamily="34" charset="0"/>
                        </a:rPr>
                        <a:t>stx</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0AD47"/>
                    </a:solidFill>
                  </a:tcPr>
                </a:tc>
                <a:tc>
                  <a:txBody>
                    <a:bodyPr/>
                    <a:lstStyle/>
                    <a:p>
                      <a:pPr algn="ctr" fontAlgn="b"/>
                      <a:r>
                        <a:rPr lang="en-US" sz="2000" b="1" i="0" u="none" strike="noStrike" dirty="0">
                          <a:solidFill>
                            <a:srgbClr val="FFFFFF"/>
                          </a:solidFill>
                          <a:effectLst/>
                          <a:latin typeface="Calibri" panose="020F0502020204030204" pitchFamily="34" charset="0"/>
                        </a:rPr>
                        <a:t>Serotype</a:t>
                      </a:r>
                    </a:p>
                  </a:txBody>
                  <a:tcPr marL="6350" marR="6350" marT="635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1620170491"/>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FSIS12321104</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ST13200</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3034716570"/>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FSIS12321104FLEX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ST13200</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3096220940"/>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FSIS12322677</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stx2a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3367074709"/>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FSIS12322677FLEX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stx2a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4271365118"/>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FSIS12322946</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2060986014"/>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FSIS12322946FLEX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1167555391"/>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FSIS12323183</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1407647883"/>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FSIS12323183FLEX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893849439"/>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FSIS12323704</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ST7019</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1150728716"/>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FSIS12323704FLEX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ST7019</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 stx2c</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O157:H7</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3786540607"/>
                  </a:ext>
                </a:extLst>
              </a:tr>
            </a:tbl>
          </a:graphicData>
        </a:graphic>
      </p:graphicFrame>
      <p:graphicFrame>
        <p:nvGraphicFramePr>
          <p:cNvPr id="12" name="Table 11">
            <a:extLst>
              <a:ext uri="{FF2B5EF4-FFF2-40B4-BE49-F238E27FC236}">
                <a16:creationId xmlns:a16="http://schemas.microsoft.com/office/drawing/2014/main" id="{36078743-5F7E-9D70-F53A-8A451035C599}"/>
              </a:ext>
            </a:extLst>
          </p:cNvPr>
          <p:cNvGraphicFramePr>
            <a:graphicFrameLocks noGrp="1"/>
          </p:cNvGraphicFramePr>
          <p:nvPr/>
        </p:nvGraphicFramePr>
        <p:xfrm>
          <a:off x="6349912" y="1756727"/>
          <a:ext cx="5365180" cy="3783330"/>
        </p:xfrm>
        <a:graphic>
          <a:graphicData uri="http://schemas.openxmlformats.org/drawingml/2006/table">
            <a:tbl>
              <a:tblPr/>
              <a:tblGrid>
                <a:gridCol w="2021388">
                  <a:extLst>
                    <a:ext uri="{9D8B030D-6E8A-4147-A177-3AD203B41FA5}">
                      <a16:colId xmlns:a16="http://schemas.microsoft.com/office/drawing/2014/main" val="413110564"/>
                    </a:ext>
                  </a:extLst>
                </a:gridCol>
                <a:gridCol w="1341295">
                  <a:extLst>
                    <a:ext uri="{9D8B030D-6E8A-4147-A177-3AD203B41FA5}">
                      <a16:colId xmlns:a16="http://schemas.microsoft.com/office/drawing/2014/main" val="1411172895"/>
                    </a:ext>
                  </a:extLst>
                </a:gridCol>
                <a:gridCol w="906791">
                  <a:extLst>
                    <a:ext uri="{9D8B030D-6E8A-4147-A177-3AD203B41FA5}">
                      <a16:colId xmlns:a16="http://schemas.microsoft.com/office/drawing/2014/main" val="3692311560"/>
                    </a:ext>
                  </a:extLst>
                </a:gridCol>
                <a:gridCol w="1095706">
                  <a:extLst>
                    <a:ext uri="{9D8B030D-6E8A-4147-A177-3AD203B41FA5}">
                      <a16:colId xmlns:a16="http://schemas.microsoft.com/office/drawing/2014/main" val="3658151824"/>
                    </a:ext>
                  </a:extLst>
                </a:gridCol>
              </a:tblGrid>
              <a:tr h="184150">
                <a:tc>
                  <a:txBody>
                    <a:bodyPr/>
                    <a:lstStyle/>
                    <a:p>
                      <a:pPr algn="ctr" fontAlgn="b"/>
                      <a:r>
                        <a:rPr lang="en-US" sz="1800" b="1" i="0" u="none" strike="noStrike" dirty="0">
                          <a:solidFill>
                            <a:srgbClr val="FFFFFF"/>
                          </a:solidFill>
                          <a:effectLst/>
                          <a:latin typeface="Calibri" panose="020F0502020204030204" pitchFamily="34" charset="0"/>
                        </a:rPr>
                        <a:t>Sample Name</a:t>
                      </a:r>
                    </a:p>
                  </a:txBody>
                  <a:tcPr marL="6350" marR="6350" marT="635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0AD47"/>
                    </a:solidFill>
                  </a:tcPr>
                </a:tc>
                <a:tc>
                  <a:txBody>
                    <a:bodyPr/>
                    <a:lstStyle/>
                    <a:p>
                      <a:pPr algn="ctr" fontAlgn="b"/>
                      <a:r>
                        <a:rPr lang="en-US" sz="1800" b="1" i="0" u="none" strike="noStrike" dirty="0">
                          <a:solidFill>
                            <a:srgbClr val="FFFFFF"/>
                          </a:solidFill>
                          <a:effectLst/>
                          <a:latin typeface="Calibri" panose="020F0502020204030204" pitchFamily="34" charset="0"/>
                        </a:rPr>
                        <a:t>MLST</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0AD47"/>
                    </a:solidFill>
                  </a:tcPr>
                </a:tc>
                <a:tc>
                  <a:txBody>
                    <a:bodyPr/>
                    <a:lstStyle/>
                    <a:p>
                      <a:pPr algn="ctr" fontAlgn="b"/>
                      <a:r>
                        <a:rPr lang="en-US" sz="1800" b="1" i="0" u="none" strike="noStrike" dirty="0">
                          <a:solidFill>
                            <a:srgbClr val="FFFFFF"/>
                          </a:solidFill>
                          <a:effectLst/>
                          <a:latin typeface="Calibri" panose="020F0502020204030204" pitchFamily="34" charset="0"/>
                        </a:rPr>
                        <a:t>stx</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0AD47"/>
                    </a:solidFill>
                  </a:tcPr>
                </a:tc>
                <a:tc>
                  <a:txBody>
                    <a:bodyPr/>
                    <a:lstStyle/>
                    <a:p>
                      <a:pPr algn="ctr" fontAlgn="b"/>
                      <a:r>
                        <a:rPr lang="en-US" sz="1800" b="1" i="0" u="none" strike="noStrike" dirty="0">
                          <a:solidFill>
                            <a:srgbClr val="FFFFFF"/>
                          </a:solidFill>
                          <a:effectLst/>
                          <a:latin typeface="Calibri" panose="020F0502020204030204" pitchFamily="34" charset="0"/>
                        </a:rPr>
                        <a:t>Serotype</a:t>
                      </a:r>
                    </a:p>
                  </a:txBody>
                  <a:tcPr marL="6350" marR="6350" marT="6350"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3171498214"/>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FSIS12322323</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ST21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O26:H11</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1257649950"/>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FSIS12322323FLEX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ST21</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O26:H11</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3029285746"/>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FSIS12322675</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ST29</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stx2a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O26:H11</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1414341968"/>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FSIS12322675FLEX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ST29</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stx2a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O26:H11</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2157483010"/>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FSIS12323361</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ST306</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O45:H2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988778982"/>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FSIS12323361FLEX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ST306</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O45:H2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3989484922"/>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FSIS12321787</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606132887"/>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FSIS12321787FLEX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highlight>
                            <a:srgbClr val="FFFF00"/>
                          </a:highligh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4260836725"/>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FSIS12322633</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3848430446"/>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FSIS12322633FLEX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3148402281"/>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FSIS12322676</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1460125934"/>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FSIS12322676FLEX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2EFDA"/>
                    </a:solidFill>
                  </a:tcPr>
                </a:tc>
                <a:extLst>
                  <a:ext uri="{0D108BD9-81ED-4DB2-BD59-A6C34878D82A}">
                    <a16:rowId xmlns:a16="http://schemas.microsoft.com/office/drawing/2014/main" val="1870029328"/>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FSIS12323984</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tc>
                  <a:txBody>
                    <a:bodyPr/>
                    <a:lstStyle/>
                    <a:p>
                      <a:pPr algn="l" fontAlgn="b"/>
                      <a:r>
                        <a:rPr lang="en-US" sz="1600" b="0" i="0" u="none" strike="noStrike" dirty="0">
                          <a:solidFill>
                            <a:srgbClr val="000000"/>
                          </a:solidFill>
                          <a:effectLs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6E0B4"/>
                    </a:solidFill>
                  </a:tcPr>
                </a:tc>
                <a:extLst>
                  <a:ext uri="{0D108BD9-81ED-4DB2-BD59-A6C34878D82A}">
                    <a16:rowId xmlns:a16="http://schemas.microsoft.com/office/drawing/2014/main" val="3951704744"/>
                  </a:ext>
                </a:extLst>
              </a:tr>
              <a:tr h="184150">
                <a:tc>
                  <a:txBody>
                    <a:bodyPr/>
                    <a:lstStyle/>
                    <a:p>
                      <a:pPr algn="l" fontAlgn="b"/>
                      <a:r>
                        <a:rPr lang="en-US" sz="1600" b="0" i="0" u="none" strike="noStrike" dirty="0">
                          <a:solidFill>
                            <a:srgbClr val="000000"/>
                          </a:solidFill>
                          <a:effectLst/>
                          <a:latin typeface="Calibri" panose="020F0502020204030204" pitchFamily="34" charset="0"/>
                        </a:rPr>
                        <a:t>FSIS12323984FLEX</a:t>
                      </a:r>
                    </a:p>
                  </a:txBody>
                  <a:tcPr marL="6350" marR="6350" marT="635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ST17</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stx1a</a:t>
                      </a:r>
                    </a:p>
                  </a:txBody>
                  <a:tcPr marL="6350" marR="6350" marT="635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E2EFDA"/>
                    </a:solidFill>
                  </a:tcPr>
                </a:tc>
                <a:tc>
                  <a:txBody>
                    <a:bodyPr/>
                    <a:lstStyle/>
                    <a:p>
                      <a:pPr algn="l" fontAlgn="b"/>
                      <a:r>
                        <a:rPr lang="en-US" sz="1600" b="0" i="0" u="none" strike="noStrike" dirty="0">
                          <a:solidFill>
                            <a:srgbClr val="000000"/>
                          </a:solidFill>
                          <a:effectLst/>
                          <a:latin typeface="Calibri" panose="020F0502020204030204" pitchFamily="34" charset="0"/>
                        </a:rPr>
                        <a:t>O103:H2</a:t>
                      </a:r>
                    </a:p>
                  </a:txBody>
                  <a:tcPr marL="6350" marR="6350" marT="6350"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3561364970"/>
                  </a:ext>
                </a:extLst>
              </a:tr>
            </a:tbl>
          </a:graphicData>
        </a:graphic>
      </p:graphicFrame>
      <p:sp>
        <p:nvSpPr>
          <p:cNvPr id="13" name="TextBox 12">
            <a:extLst>
              <a:ext uri="{FF2B5EF4-FFF2-40B4-BE49-F238E27FC236}">
                <a16:creationId xmlns:a16="http://schemas.microsoft.com/office/drawing/2014/main" id="{81076D75-DC95-6EB9-66B0-5E53B0329B23}"/>
              </a:ext>
            </a:extLst>
          </p:cNvPr>
          <p:cNvSpPr txBox="1"/>
          <p:nvPr/>
        </p:nvSpPr>
        <p:spPr>
          <a:xfrm>
            <a:off x="280808" y="5842187"/>
            <a:ext cx="8714336" cy="523220"/>
          </a:xfrm>
          <a:prstGeom prst="rect">
            <a:avLst/>
          </a:prstGeom>
          <a:noFill/>
          <a:ln w="12700">
            <a:solidFill>
              <a:schemeClr val="tx1"/>
            </a:solidFill>
          </a:ln>
        </p:spPr>
        <p:txBody>
          <a:bodyPr wrap="square" rtlCol="0">
            <a:spAutoFit/>
          </a:bodyPr>
          <a:lstStyle/>
          <a:p>
            <a:r>
              <a:rPr lang="en-US" sz="2800" dirty="0">
                <a:latin typeface="Source Sans Pro" panose="020B0503030403020204" pitchFamily="34" charset="0"/>
                <a:ea typeface="Source Sans Pro" panose="020B0503030403020204" pitchFamily="34" charset="0"/>
              </a:rPr>
              <a:t>DNA Prep Kit identified the O antigen for FSIS1221787</a:t>
            </a:r>
          </a:p>
        </p:txBody>
      </p:sp>
      <p:sp>
        <p:nvSpPr>
          <p:cNvPr id="14" name="TextBox 13">
            <a:extLst>
              <a:ext uri="{FF2B5EF4-FFF2-40B4-BE49-F238E27FC236}">
                <a16:creationId xmlns:a16="http://schemas.microsoft.com/office/drawing/2014/main" id="{ECBCECFF-3A13-FE3A-56D7-10BB72A75137}"/>
              </a:ext>
            </a:extLst>
          </p:cNvPr>
          <p:cNvSpPr txBox="1"/>
          <p:nvPr/>
        </p:nvSpPr>
        <p:spPr>
          <a:xfrm>
            <a:off x="157480" y="1232084"/>
            <a:ext cx="5365180" cy="523220"/>
          </a:xfrm>
          <a:prstGeom prst="rect">
            <a:avLst/>
          </a:prstGeom>
          <a:noFill/>
        </p:spPr>
        <p:txBody>
          <a:bodyPr wrap="square" rtlCol="0">
            <a:spAutoFit/>
          </a:bodyPr>
          <a:lstStyle/>
          <a:p>
            <a:r>
              <a:rPr lang="en-US" sz="2800" dirty="0">
                <a:latin typeface="Source Sans Pro" panose="020B0503030403020204" pitchFamily="34" charset="0"/>
                <a:ea typeface="Source Sans Pro" panose="020B0503030403020204" pitchFamily="34" charset="0"/>
              </a:rPr>
              <a:t>O157</a:t>
            </a:r>
          </a:p>
        </p:txBody>
      </p:sp>
      <p:sp>
        <p:nvSpPr>
          <p:cNvPr id="15" name="TextBox 14">
            <a:extLst>
              <a:ext uri="{FF2B5EF4-FFF2-40B4-BE49-F238E27FC236}">
                <a16:creationId xmlns:a16="http://schemas.microsoft.com/office/drawing/2014/main" id="{68BF0EAB-C126-D871-560E-4B34E94F5F4A}"/>
              </a:ext>
            </a:extLst>
          </p:cNvPr>
          <p:cNvSpPr txBox="1"/>
          <p:nvPr/>
        </p:nvSpPr>
        <p:spPr>
          <a:xfrm>
            <a:off x="6502314" y="1189053"/>
            <a:ext cx="5365180" cy="523220"/>
          </a:xfrm>
          <a:prstGeom prst="rect">
            <a:avLst/>
          </a:prstGeom>
          <a:noFill/>
        </p:spPr>
        <p:txBody>
          <a:bodyPr wrap="square" rtlCol="0">
            <a:spAutoFit/>
          </a:bodyPr>
          <a:lstStyle/>
          <a:p>
            <a:r>
              <a:rPr lang="en-US" sz="2800" dirty="0">
                <a:latin typeface="Source Sans Pro" panose="020B0503030403020204" pitchFamily="34" charset="0"/>
                <a:ea typeface="Source Sans Pro" panose="020B0503030403020204" pitchFamily="34" charset="0"/>
              </a:rPr>
              <a:t>Non-O157</a:t>
            </a:r>
          </a:p>
        </p:txBody>
      </p:sp>
      <p:sp>
        <p:nvSpPr>
          <p:cNvPr id="16" name="Rectangle 15">
            <a:extLst>
              <a:ext uri="{FF2B5EF4-FFF2-40B4-BE49-F238E27FC236}">
                <a16:creationId xmlns:a16="http://schemas.microsoft.com/office/drawing/2014/main" id="{EC0C65D6-B62E-3652-D7A5-443987CB9C83}"/>
              </a:ext>
            </a:extLst>
          </p:cNvPr>
          <p:cNvSpPr/>
          <p:nvPr/>
        </p:nvSpPr>
        <p:spPr>
          <a:xfrm>
            <a:off x="6354380" y="3566160"/>
            <a:ext cx="5365180" cy="4978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C00E3AFA-4E8B-301C-05C2-692BEFE9FC9C}"/>
              </a:ext>
            </a:extLst>
          </p:cNvPr>
          <p:cNvSpPr txBox="1"/>
          <p:nvPr/>
        </p:nvSpPr>
        <p:spPr>
          <a:xfrm>
            <a:off x="127597" y="233224"/>
            <a:ext cx="1212111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Characterizing Important STEC genes with Illumina DNA Prep Kit</a:t>
            </a:r>
          </a:p>
        </p:txBody>
      </p:sp>
      <p:cxnSp>
        <p:nvCxnSpPr>
          <p:cNvPr id="18" name="Straight Connector 17">
            <a:extLst>
              <a:ext uri="{FF2B5EF4-FFF2-40B4-BE49-F238E27FC236}">
                <a16:creationId xmlns:a16="http://schemas.microsoft.com/office/drawing/2014/main" id="{A66B0ED1-BAA8-9EE2-112B-D9F9488E90A1}"/>
              </a:ext>
            </a:extLst>
          </p:cNvPr>
          <p:cNvCxnSpPr/>
          <p:nvPr/>
        </p:nvCxnSpPr>
        <p:spPr>
          <a:xfrm>
            <a:off x="706417" y="82142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21DB578-49D4-875D-93CF-CCA268AED99D}"/>
              </a:ext>
            </a:extLst>
          </p:cNvPr>
          <p:cNvSpPr/>
          <p:nvPr/>
        </p:nvSpPr>
        <p:spPr>
          <a:xfrm>
            <a:off x="157479" y="1712273"/>
            <a:ext cx="5532207" cy="285608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872DD97-6CC5-F405-92BF-658724F3BBBE}"/>
              </a:ext>
            </a:extLst>
          </p:cNvPr>
          <p:cNvSpPr/>
          <p:nvPr/>
        </p:nvSpPr>
        <p:spPr>
          <a:xfrm>
            <a:off x="6335287" y="1731338"/>
            <a:ext cx="5379805" cy="383919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Connector 26">
            <a:extLst>
              <a:ext uri="{FF2B5EF4-FFF2-40B4-BE49-F238E27FC236}">
                <a16:creationId xmlns:a16="http://schemas.microsoft.com/office/drawing/2014/main" id="{81A40ECE-A630-F727-5D2B-369A9D3A8819}"/>
              </a:ext>
            </a:extLst>
          </p:cNvPr>
          <p:cNvCxnSpPr/>
          <p:nvPr/>
        </p:nvCxnSpPr>
        <p:spPr>
          <a:xfrm flipH="1">
            <a:off x="5124893" y="4064000"/>
            <a:ext cx="1225019" cy="17781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54A80D7D-BD69-4DD5-1DCD-747A7CA30E3B}"/>
              </a:ext>
            </a:extLst>
          </p:cNvPr>
          <p:cNvSpPr>
            <a:spLocks noGrp="1"/>
          </p:cNvSpPr>
          <p:nvPr>
            <p:ph type="sldNum" sz="quarter" idx="12"/>
          </p:nvPr>
        </p:nvSpPr>
        <p:spPr>
          <a:xfrm>
            <a:off x="9184904" y="6393809"/>
            <a:ext cx="2743200" cy="365125"/>
          </a:xfrm>
        </p:spPr>
        <p:txBody>
          <a:bodyPr/>
          <a:lstStyle/>
          <a:p>
            <a:fld id="{B1C9D46C-A780-4C4B-9D0E-ADAA0C11E50D}" type="slidenum">
              <a:rPr lang="en-US" sz="1800" smtClean="0">
                <a:solidFill>
                  <a:schemeClr val="tx1"/>
                </a:solidFill>
              </a:rPr>
              <a:t>11</a:t>
            </a:fld>
            <a:endParaRPr lang="en-US" sz="1800" dirty="0">
              <a:solidFill>
                <a:schemeClr val="tx1"/>
              </a:solidFill>
            </a:endParaRPr>
          </a:p>
        </p:txBody>
      </p:sp>
    </p:spTree>
    <p:extLst>
      <p:ext uri="{BB962C8B-B14F-4D97-AF65-F5344CB8AC3E}">
        <p14:creationId xmlns:p14="http://schemas.microsoft.com/office/powerpoint/2010/main" val="1911376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617516" y="466106"/>
            <a:ext cx="1122396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941"/>
                </a:solidFill>
                <a:effectLst/>
                <a:uLnTx/>
                <a:uFillTx/>
                <a:latin typeface="Merriweather" panose="00000500000000000000" pitchFamily="2" charset="0"/>
                <a:ea typeface="Source Sans Pro" panose="020B0503030403020204" pitchFamily="34" charset="0"/>
              </a:rPr>
              <a:t>FSIS Lab </a:t>
            </a:r>
            <a:r>
              <a:rPr lang="en-US" sz="2800" b="1" dirty="0">
                <a:solidFill>
                  <a:srgbClr val="005941"/>
                </a:solidFill>
                <a:latin typeface="Merriweather" panose="00000500000000000000" pitchFamily="2" charset="0"/>
                <a:ea typeface="Source Sans Pro" panose="020B0503030403020204" pitchFamily="34" charset="0"/>
              </a:rPr>
              <a:t>Update:</a:t>
            </a:r>
            <a:r>
              <a:rPr kumimoji="0" lang="en-US" sz="2800" b="1" i="0" u="none" strike="noStrike" kern="1200" cap="none" spc="0" normalizeH="0" baseline="0" noProof="0" dirty="0">
                <a:ln>
                  <a:noFill/>
                </a:ln>
                <a:solidFill>
                  <a:srgbClr val="005941"/>
                </a:solidFill>
                <a:effectLst/>
                <a:uLnTx/>
                <a:uFillTx/>
                <a:latin typeface="Merriweather" panose="00000500000000000000" pitchFamily="2" charset="0"/>
                <a:ea typeface="Source Sans Pro" panose="020B0503030403020204" pitchFamily="34" charset="0"/>
              </a:rPr>
              <a:t> </a:t>
            </a:r>
            <a:r>
              <a:rPr kumimoji="0" lang="en-US" sz="2800" b="1" i="1" u="none" strike="noStrike" kern="1200" cap="none" spc="0" normalizeH="0" baseline="0" noProof="0" dirty="0">
                <a:ln>
                  <a:noFill/>
                </a:ln>
                <a:solidFill>
                  <a:srgbClr val="005941"/>
                </a:solidFill>
                <a:effectLst/>
                <a:uLnTx/>
                <a:uFillTx/>
                <a:latin typeface="Merriweather" panose="00000500000000000000" pitchFamily="2" charset="0"/>
                <a:ea typeface="Source Sans Pro" panose="020B0503030403020204" pitchFamily="34" charset="0"/>
              </a:rPr>
              <a:t>Campylobacter </a:t>
            </a:r>
            <a:r>
              <a:rPr kumimoji="0" lang="en-US" sz="2800" b="1" i="0" u="none" strike="noStrike" kern="1200" cap="none" spc="0" normalizeH="0" baseline="0" noProof="0" dirty="0">
                <a:ln>
                  <a:noFill/>
                </a:ln>
                <a:solidFill>
                  <a:srgbClr val="005941"/>
                </a:solidFill>
                <a:effectLst/>
                <a:uLnTx/>
                <a:uFillTx/>
                <a:latin typeface="Merriweather" panose="00000500000000000000" pitchFamily="2" charset="0"/>
                <a:ea typeface="Source Sans Pro" panose="020B0503030403020204" pitchFamily="34" charset="0"/>
              </a:rPr>
              <a:t>Allele Codes Success Story</a:t>
            </a:r>
          </a:p>
        </p:txBody>
      </p:sp>
      <p:sp>
        <p:nvSpPr>
          <p:cNvPr id="4" name="Slide Number Placeholder 3">
            <a:extLst>
              <a:ext uri="{FF2B5EF4-FFF2-40B4-BE49-F238E27FC236}">
                <a16:creationId xmlns:a16="http://schemas.microsoft.com/office/drawing/2014/main" id="{8160DF33-5D36-43F0-8E1B-A1FF24822619}"/>
              </a:ext>
            </a:extLst>
          </p:cNvPr>
          <p:cNvSpPr>
            <a:spLocks noGrp="1"/>
          </p:cNvSpPr>
          <p:nvPr>
            <p:ph type="sldNum" sz="quarter" idx="12"/>
          </p:nvPr>
        </p:nvSpPr>
        <p:spPr>
          <a:xfrm>
            <a:off x="8610600" y="60594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75F24-4C79-4789-A431-270DDC189601}" type="slidenum">
              <a:rPr kumimoji="0" lang="en-US" sz="1800" b="0" i="0" u="none" strike="noStrike" kern="1200" cap="none" spc="0" normalizeH="0" baseline="0" noProof="0" smtClean="0">
                <a:ln>
                  <a:noFill/>
                </a:ln>
                <a:solidFill>
                  <a:prstClr val="black"/>
                </a:solidFill>
                <a:effectLst/>
                <a:uLnTx/>
                <a:uFillTx/>
                <a:latin typeface="Source Sans Pro" panose="020B0503030403020204" pitchFamily="34" charset="0"/>
                <a:ea typeface="Source Sans Pro" panose="020B0503030403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41" name="TextBox 40">
            <a:extLst>
              <a:ext uri="{FF2B5EF4-FFF2-40B4-BE49-F238E27FC236}">
                <a16:creationId xmlns:a16="http://schemas.microsoft.com/office/drawing/2014/main" id="{1A1081F2-1E39-4E8C-A0C9-A91717219AA2}"/>
              </a:ext>
            </a:extLst>
          </p:cNvPr>
          <p:cNvSpPr txBox="1"/>
          <p:nvPr/>
        </p:nvSpPr>
        <p:spPr>
          <a:xfrm>
            <a:off x="1225858" y="1284565"/>
            <a:ext cx="6166105" cy="369332"/>
          </a:xfrm>
          <a:prstGeom prst="rect">
            <a:avLst/>
          </a:prstGeom>
          <a:solidFill>
            <a:schemeClr val="accent6">
              <a:lumMod val="60000"/>
              <a:lumOff val="40000"/>
            </a:schemeClr>
          </a:solidFill>
          <a:effectLst>
            <a:outerShdw blurRad="50800" dist="38100" dir="2700000" algn="tl" rotWithShape="0">
              <a:prstClr val="black">
                <a:alpha val="40000"/>
              </a:prstClr>
            </a:outerShdw>
          </a:effectLst>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Assessed Performance Measures of the Algorithm </a:t>
            </a:r>
          </a:p>
        </p:txBody>
      </p:sp>
      <p:sp>
        <p:nvSpPr>
          <p:cNvPr id="3" name="TextBox 2">
            <a:extLst>
              <a:ext uri="{FF2B5EF4-FFF2-40B4-BE49-F238E27FC236}">
                <a16:creationId xmlns:a16="http://schemas.microsoft.com/office/drawing/2014/main" id="{F7DDDEBD-D21D-C86F-6BC2-2AB1F0CC49E7}"/>
              </a:ext>
            </a:extLst>
          </p:cNvPr>
          <p:cNvSpPr txBox="1"/>
          <p:nvPr/>
        </p:nvSpPr>
        <p:spPr>
          <a:xfrm>
            <a:off x="1299411" y="1849559"/>
            <a:ext cx="7311189" cy="175432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Typeability (does it get named?) – ~98% for species coli and jejuni</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Specificity – ~99% (different SNP Cluster and different allele code)</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Sensitivity – 96-99% (same NCBI SNP Cluster and same allele code)</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Accessibility – Is the algorithm accessible by the lab for 10 weeks straight? </a:t>
            </a:r>
          </a:p>
          <a:p>
            <a:pPr marL="285750" indent="-285750">
              <a:buFont typeface="Arial" panose="020B0604020202020204" pitchFamily="34" charset="0"/>
              <a:buChar char="•"/>
            </a:pPr>
            <a:endParaRPr lang="en-US" dirty="0">
              <a:latin typeface="Source Sans Pro" panose="020B0503030403020204" pitchFamily="34" charset="0"/>
              <a:ea typeface="Source Sans Pro" panose="020B0503030403020204" pitchFamily="34" charset="0"/>
            </a:endParaRPr>
          </a:p>
        </p:txBody>
      </p:sp>
      <p:pic>
        <p:nvPicPr>
          <p:cNvPr id="10" name="Graphic 9" descr="Checkmark with solid fill">
            <a:extLst>
              <a:ext uri="{FF2B5EF4-FFF2-40B4-BE49-F238E27FC236}">
                <a16:creationId xmlns:a16="http://schemas.microsoft.com/office/drawing/2014/main" id="{1659BF5D-CAC0-657C-5956-F10E1FD469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5375" y="1211419"/>
            <a:ext cx="523221" cy="523221"/>
          </a:xfrm>
          <a:prstGeom prst="rect">
            <a:avLst/>
          </a:prstGeom>
        </p:spPr>
      </p:pic>
      <p:sp>
        <p:nvSpPr>
          <p:cNvPr id="15" name="TextBox 14">
            <a:extLst>
              <a:ext uri="{FF2B5EF4-FFF2-40B4-BE49-F238E27FC236}">
                <a16:creationId xmlns:a16="http://schemas.microsoft.com/office/drawing/2014/main" id="{2D8BEB93-6A29-AACE-BE09-F87EE6C615FA}"/>
              </a:ext>
            </a:extLst>
          </p:cNvPr>
          <p:cNvSpPr txBox="1"/>
          <p:nvPr/>
        </p:nvSpPr>
        <p:spPr>
          <a:xfrm>
            <a:off x="1245690" y="3320649"/>
            <a:ext cx="6143938" cy="369332"/>
          </a:xfrm>
          <a:prstGeom prst="rect">
            <a:avLst/>
          </a:prstGeom>
          <a:solidFill>
            <a:schemeClr val="accent6">
              <a:lumMod val="60000"/>
              <a:lumOff val="40000"/>
            </a:schemeClr>
          </a:solidFill>
          <a:effectLst>
            <a:outerShdw blurRad="50800" dist="38100" dir="2700000" algn="tl" rotWithShape="0">
              <a:prstClr val="black">
                <a:alpha val="40000"/>
              </a:prstClr>
            </a:outerShdw>
          </a:effectLst>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Assigned Allele Codes to FSIS </a:t>
            </a:r>
            <a:r>
              <a:rPr kumimoji="0" lang="en-US" b="1" i="1"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Campylobacter</a:t>
            </a:r>
            <a:r>
              <a:rPr kumimoji="0" lang="en-US"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isolates</a:t>
            </a:r>
          </a:p>
        </p:txBody>
      </p:sp>
      <p:sp>
        <p:nvSpPr>
          <p:cNvPr id="16" name="TextBox 15">
            <a:extLst>
              <a:ext uri="{FF2B5EF4-FFF2-40B4-BE49-F238E27FC236}">
                <a16:creationId xmlns:a16="http://schemas.microsoft.com/office/drawing/2014/main" id="{32058F16-ECF5-E1D7-7A6B-7174EA26167C}"/>
              </a:ext>
            </a:extLst>
          </p:cNvPr>
          <p:cNvSpPr txBox="1"/>
          <p:nvPr/>
        </p:nvSpPr>
        <p:spPr>
          <a:xfrm>
            <a:off x="1225858" y="4516672"/>
            <a:ext cx="10542069" cy="923330"/>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Report in Establishment-Specific Public Datasets in January 2024</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Provide via Agency reports immediately</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Continue use-case scenarios for the allele codes, including identifying repetitive subtypes</a:t>
            </a:r>
          </a:p>
        </p:txBody>
      </p:sp>
      <p:pic>
        <p:nvPicPr>
          <p:cNvPr id="5" name="Graphic 4" descr="Checkmark with solid fill">
            <a:extLst>
              <a:ext uri="{FF2B5EF4-FFF2-40B4-BE49-F238E27FC236}">
                <a16:creationId xmlns:a16="http://schemas.microsoft.com/office/drawing/2014/main" id="{8E72597B-9951-52E3-5620-00CEE246A6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5375" y="3212091"/>
            <a:ext cx="523221" cy="523221"/>
          </a:xfrm>
          <a:prstGeom prst="rect">
            <a:avLst/>
          </a:prstGeom>
        </p:spPr>
      </p:pic>
      <p:sp>
        <p:nvSpPr>
          <p:cNvPr id="6" name="TextBox 5">
            <a:extLst>
              <a:ext uri="{FF2B5EF4-FFF2-40B4-BE49-F238E27FC236}">
                <a16:creationId xmlns:a16="http://schemas.microsoft.com/office/drawing/2014/main" id="{11DB1726-43A1-7082-206A-F43F3B32E8CB}"/>
              </a:ext>
            </a:extLst>
          </p:cNvPr>
          <p:cNvSpPr txBox="1"/>
          <p:nvPr/>
        </p:nvSpPr>
        <p:spPr>
          <a:xfrm>
            <a:off x="1225858" y="4074478"/>
            <a:ext cx="6143938" cy="369332"/>
          </a:xfrm>
          <a:prstGeom prst="rect">
            <a:avLst/>
          </a:prstGeom>
          <a:solidFill>
            <a:schemeClr val="accent6">
              <a:lumMod val="60000"/>
              <a:lumOff val="40000"/>
            </a:schemeClr>
          </a:solidFill>
          <a:effectLst>
            <a:outerShdw blurRad="50800" dist="38100" dir="2700000" algn="tl" rotWithShape="0">
              <a:prstClr val="black">
                <a:alpha val="40000"/>
              </a:prstClr>
            </a:outerShdw>
          </a:effectLst>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b="1" dirty="0">
                <a:solidFill>
                  <a:prstClr val="black"/>
                </a:solidFill>
                <a:latin typeface="Source Sans Pro" panose="020B0503030403020204" pitchFamily="34" charset="0"/>
                <a:ea typeface="Source Sans Pro" panose="020B0503030403020204" pitchFamily="34" charset="0"/>
              </a:rPr>
              <a:t>Entered and authorized ~26,000 records in LabWare</a:t>
            </a:r>
            <a:endParaRPr kumimoji="0" lang="en-US"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pic>
        <p:nvPicPr>
          <p:cNvPr id="7" name="Graphic 6" descr="Checkmark with solid fill">
            <a:extLst>
              <a:ext uri="{FF2B5EF4-FFF2-40B4-BE49-F238E27FC236}">
                <a16:creationId xmlns:a16="http://schemas.microsoft.com/office/drawing/2014/main" id="{54164FAA-3D3F-BE61-10CC-7ADFFE523F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5375" y="4025655"/>
            <a:ext cx="523221" cy="523221"/>
          </a:xfrm>
          <a:prstGeom prst="rect">
            <a:avLst/>
          </a:prstGeom>
        </p:spPr>
      </p:pic>
      <p:pic>
        <p:nvPicPr>
          <p:cNvPr id="11" name="Picture 10">
            <a:extLst>
              <a:ext uri="{FF2B5EF4-FFF2-40B4-BE49-F238E27FC236}">
                <a16:creationId xmlns:a16="http://schemas.microsoft.com/office/drawing/2014/main" id="{EF80451B-F156-7357-EEAA-4F79AAD55461}"/>
              </a:ext>
            </a:extLst>
          </p:cNvPr>
          <p:cNvPicPr>
            <a:picLocks noChangeAspect="1"/>
          </p:cNvPicPr>
          <p:nvPr/>
        </p:nvPicPr>
        <p:blipFill>
          <a:blip r:embed="rId5"/>
          <a:stretch>
            <a:fillRect/>
          </a:stretch>
        </p:blipFill>
        <p:spPr>
          <a:xfrm>
            <a:off x="728720" y="5455918"/>
            <a:ext cx="9138696" cy="1207113"/>
          </a:xfrm>
          <a:prstGeom prst="rect">
            <a:avLst/>
          </a:prstGeom>
        </p:spPr>
      </p:pic>
      <p:cxnSp>
        <p:nvCxnSpPr>
          <p:cNvPr id="8" name="Straight Connector 7">
            <a:extLst>
              <a:ext uri="{FF2B5EF4-FFF2-40B4-BE49-F238E27FC236}">
                <a16:creationId xmlns:a16="http://schemas.microsoft.com/office/drawing/2014/main" id="{1473F2E0-C04C-7822-2C0B-044F1BA6FC7A}"/>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68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B3BA6B8F-390F-A419-49DE-0315AA48181C}"/>
              </a:ext>
            </a:extLst>
          </p:cNvPr>
          <p:cNvGrpSpPr/>
          <p:nvPr/>
        </p:nvGrpSpPr>
        <p:grpSpPr>
          <a:xfrm>
            <a:off x="181087" y="3901781"/>
            <a:ext cx="3096374" cy="1148959"/>
            <a:chOff x="7755450" y="4842585"/>
            <a:chExt cx="4258373" cy="1785369"/>
          </a:xfrm>
        </p:grpSpPr>
        <p:pic>
          <p:nvPicPr>
            <p:cNvPr id="20" name="Picture 19">
              <a:extLst>
                <a:ext uri="{FF2B5EF4-FFF2-40B4-BE49-F238E27FC236}">
                  <a16:creationId xmlns:a16="http://schemas.microsoft.com/office/drawing/2014/main" id="{82BCB4C2-BF3E-0080-E738-A47E47824F72}"/>
                </a:ext>
              </a:extLst>
            </p:cNvPr>
            <p:cNvPicPr>
              <a:picLocks noChangeAspect="1"/>
            </p:cNvPicPr>
            <p:nvPr/>
          </p:nvPicPr>
          <p:blipFill>
            <a:blip r:embed="rId3"/>
            <a:stretch>
              <a:fillRect/>
            </a:stretch>
          </p:blipFill>
          <p:spPr>
            <a:xfrm>
              <a:off x="7755450" y="4842585"/>
              <a:ext cx="3937516" cy="17828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1" name="TextBox 20">
              <a:extLst>
                <a:ext uri="{FF2B5EF4-FFF2-40B4-BE49-F238E27FC236}">
                  <a16:creationId xmlns:a16="http://schemas.microsoft.com/office/drawing/2014/main" id="{1C932F9C-9170-FDA1-202A-82C1F0253405}"/>
                </a:ext>
              </a:extLst>
            </p:cNvPr>
            <p:cNvSpPr txBox="1"/>
            <p:nvPr/>
          </p:nvSpPr>
          <p:spPr>
            <a:xfrm>
              <a:off x="10315944" y="6267853"/>
              <a:ext cx="1697879" cy="360101"/>
            </a:xfrm>
            <a:prstGeom prst="rect">
              <a:avLst/>
            </a:prstGeom>
            <a:noFill/>
            <a:ln w="25400">
              <a:noFill/>
            </a:ln>
          </p:spPr>
          <p:txBody>
            <a:bodyPr wrap="square" rtlCol="0">
              <a:spAutoFit/>
            </a:bodyPr>
            <a:lstStyle/>
            <a:p>
              <a:pPr algn="ctr"/>
              <a:r>
                <a:rPr lang="en-US" sz="1400" dirty="0">
                  <a:latin typeface="Source Sans Pro" panose="020B0503030403020204" pitchFamily="34" charset="0"/>
                  <a:ea typeface="Source Sans Pro" panose="020B0503030403020204" pitchFamily="34" charset="0"/>
                </a:rPr>
                <a:t>May 2023</a:t>
              </a:r>
            </a:p>
          </p:txBody>
        </p:sp>
      </p:grpSp>
      <p:sp>
        <p:nvSpPr>
          <p:cNvPr id="2" name="Rectangle 1">
            <a:extLst>
              <a:ext uri="{FF2B5EF4-FFF2-40B4-BE49-F238E27FC236}">
                <a16:creationId xmlns:a16="http://schemas.microsoft.com/office/drawing/2014/main" id="{B39750C0-7702-6C35-424F-11E5011C57AB}"/>
              </a:ext>
            </a:extLst>
          </p:cNvPr>
          <p:cNvSpPr/>
          <p:nvPr/>
        </p:nvSpPr>
        <p:spPr>
          <a:xfrm>
            <a:off x="198474" y="1250179"/>
            <a:ext cx="5164513" cy="677153"/>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E9CBF5D0-9D69-04A1-2813-CD91A9C4179B}"/>
              </a:ext>
            </a:extLst>
          </p:cNvPr>
          <p:cNvCxnSpPr>
            <a:cxnSpLocks/>
          </p:cNvCxnSpPr>
          <p:nvPr/>
        </p:nvCxnSpPr>
        <p:spPr>
          <a:xfrm>
            <a:off x="618302" y="1927332"/>
            <a:ext cx="0" cy="3493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3CE4863-6CA5-FEA4-8CFE-F0E2A1C44CCD}"/>
              </a:ext>
            </a:extLst>
          </p:cNvPr>
          <p:cNvCxnSpPr>
            <a:cxnSpLocks/>
          </p:cNvCxnSpPr>
          <p:nvPr/>
        </p:nvCxnSpPr>
        <p:spPr>
          <a:xfrm>
            <a:off x="11193631" y="1943430"/>
            <a:ext cx="0" cy="44064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Arrow: Right 33">
            <a:extLst>
              <a:ext uri="{FF2B5EF4-FFF2-40B4-BE49-F238E27FC236}">
                <a16:creationId xmlns:a16="http://schemas.microsoft.com/office/drawing/2014/main" id="{043647B7-92FA-6D50-74D8-4F9A55DF1ECC}"/>
              </a:ext>
            </a:extLst>
          </p:cNvPr>
          <p:cNvSpPr/>
          <p:nvPr/>
        </p:nvSpPr>
        <p:spPr>
          <a:xfrm>
            <a:off x="195337" y="919048"/>
            <a:ext cx="11780870" cy="1345385"/>
          </a:xfrm>
          <a:prstGeom prst="rightArrow">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2B22BAAA-AEF3-A9F6-C8B2-9F98D64FB356}"/>
              </a:ext>
            </a:extLst>
          </p:cNvPr>
          <p:cNvSpPr txBox="1"/>
          <p:nvPr/>
        </p:nvSpPr>
        <p:spPr>
          <a:xfrm>
            <a:off x="215792" y="1408819"/>
            <a:ext cx="11591189" cy="461665"/>
          </a:xfrm>
          <a:prstGeom prst="rect">
            <a:avLst/>
          </a:prstGeom>
          <a:noFill/>
        </p:spPr>
        <p:txBody>
          <a:bodyPr wrap="square" rtlCol="0">
            <a:spAutoFit/>
          </a:bodyPr>
          <a:lstStyle/>
          <a:p>
            <a:r>
              <a:rPr lang="en-US" sz="2400" dirty="0">
                <a:latin typeface="Source Sans Pro" panose="020B0503030403020204" pitchFamily="34" charset="0"/>
                <a:ea typeface="Source Sans Pro" panose="020B0503030403020204" pitchFamily="34" charset="0"/>
              </a:rPr>
              <a:t>May  June  July  Aug  Sept  Oct  Nov  Dec Jan  Feb  Mar  Apr  May  June  July  Aug  Sept  Oct</a:t>
            </a:r>
          </a:p>
        </p:txBody>
      </p:sp>
      <p:sp>
        <p:nvSpPr>
          <p:cNvPr id="13" name="TextBox 12">
            <a:extLst>
              <a:ext uri="{FF2B5EF4-FFF2-40B4-BE49-F238E27FC236}">
                <a16:creationId xmlns:a16="http://schemas.microsoft.com/office/drawing/2014/main" id="{528AEE9B-507C-037A-1F1D-B62DB516CADB}"/>
              </a:ext>
            </a:extLst>
          </p:cNvPr>
          <p:cNvSpPr txBox="1"/>
          <p:nvPr/>
        </p:nvSpPr>
        <p:spPr>
          <a:xfrm>
            <a:off x="9811465" y="2384071"/>
            <a:ext cx="1697880" cy="646331"/>
          </a:xfrm>
          <a:prstGeom prst="rect">
            <a:avLst/>
          </a:prstGeom>
          <a:noFill/>
          <a:ln w="25400">
            <a:solidFill>
              <a:schemeClr val="tx1"/>
            </a:solidFill>
          </a:ln>
        </p:spPr>
        <p:txBody>
          <a:bodyPr wrap="square" rtlCol="0">
            <a:spAutoFit/>
          </a:bodyPr>
          <a:lstStyle/>
          <a:p>
            <a:pPr algn="ctr"/>
            <a:r>
              <a:rPr lang="en-US" dirty="0">
                <a:latin typeface="Source Sans Pro" panose="020B0503030403020204" pitchFamily="34" charset="0"/>
                <a:ea typeface="Source Sans Pro" panose="020B0503030403020204" pitchFamily="34" charset="0"/>
              </a:rPr>
              <a:t>Full transition to PulseNet 2.0</a:t>
            </a:r>
          </a:p>
        </p:txBody>
      </p:sp>
      <p:sp>
        <p:nvSpPr>
          <p:cNvPr id="36" name="TextBox 35">
            <a:extLst>
              <a:ext uri="{FF2B5EF4-FFF2-40B4-BE49-F238E27FC236}">
                <a16:creationId xmlns:a16="http://schemas.microsoft.com/office/drawing/2014/main" id="{71F07E6D-8B2E-AFE4-2730-C4A8613EA58D}"/>
              </a:ext>
            </a:extLst>
          </p:cNvPr>
          <p:cNvSpPr txBox="1"/>
          <p:nvPr/>
        </p:nvSpPr>
        <p:spPr>
          <a:xfrm>
            <a:off x="195337" y="1199389"/>
            <a:ext cx="703020" cy="369332"/>
          </a:xfrm>
          <a:prstGeom prst="rect">
            <a:avLst/>
          </a:prstGeom>
          <a:noFill/>
          <a:ln w="25400">
            <a:noFill/>
          </a:ln>
        </p:spPr>
        <p:txBody>
          <a:bodyPr wrap="square" rtlCol="0">
            <a:spAutoFit/>
          </a:bodyPr>
          <a:lstStyle/>
          <a:p>
            <a:pPr algn="ctr"/>
            <a:r>
              <a:rPr lang="en-US" b="1" dirty="0">
                <a:latin typeface="Source Sans Pro" panose="020B0503030403020204" pitchFamily="34" charset="0"/>
                <a:ea typeface="Source Sans Pro" panose="020B0503030403020204" pitchFamily="34" charset="0"/>
              </a:rPr>
              <a:t>2023</a:t>
            </a:r>
          </a:p>
        </p:txBody>
      </p:sp>
      <p:sp>
        <p:nvSpPr>
          <p:cNvPr id="37" name="TextBox 36">
            <a:extLst>
              <a:ext uri="{FF2B5EF4-FFF2-40B4-BE49-F238E27FC236}">
                <a16:creationId xmlns:a16="http://schemas.microsoft.com/office/drawing/2014/main" id="{E08E5FD9-A83F-5860-7B64-C5399A43A63D}"/>
              </a:ext>
            </a:extLst>
          </p:cNvPr>
          <p:cNvSpPr txBox="1"/>
          <p:nvPr/>
        </p:nvSpPr>
        <p:spPr>
          <a:xfrm>
            <a:off x="5298139" y="1222408"/>
            <a:ext cx="703020" cy="369332"/>
          </a:xfrm>
          <a:prstGeom prst="rect">
            <a:avLst/>
          </a:prstGeom>
          <a:noFill/>
          <a:ln w="25400">
            <a:noFill/>
          </a:ln>
        </p:spPr>
        <p:txBody>
          <a:bodyPr wrap="square" rtlCol="0">
            <a:spAutoFit/>
          </a:bodyPr>
          <a:lstStyle/>
          <a:p>
            <a:pPr algn="ctr"/>
            <a:r>
              <a:rPr lang="en-US" b="1" dirty="0">
                <a:latin typeface="Source Sans Pro" panose="020B0503030403020204" pitchFamily="34" charset="0"/>
                <a:ea typeface="Source Sans Pro" panose="020B0503030403020204" pitchFamily="34" charset="0"/>
              </a:rPr>
              <a:t>2024</a:t>
            </a:r>
          </a:p>
        </p:txBody>
      </p:sp>
      <p:cxnSp>
        <p:nvCxnSpPr>
          <p:cNvPr id="38" name="Straight Connector 37">
            <a:extLst>
              <a:ext uri="{FF2B5EF4-FFF2-40B4-BE49-F238E27FC236}">
                <a16:creationId xmlns:a16="http://schemas.microsoft.com/office/drawing/2014/main" id="{0BD85680-A5E1-25A4-C30A-802348495523}"/>
              </a:ext>
            </a:extLst>
          </p:cNvPr>
          <p:cNvCxnSpPr>
            <a:cxnSpLocks/>
          </p:cNvCxnSpPr>
          <p:nvPr/>
        </p:nvCxnSpPr>
        <p:spPr>
          <a:xfrm>
            <a:off x="5362988" y="1250179"/>
            <a:ext cx="0" cy="6771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B2AFBE90-EB08-24C5-8B48-858500ABDAFF}"/>
              </a:ext>
            </a:extLst>
          </p:cNvPr>
          <p:cNvSpPr txBox="1"/>
          <p:nvPr/>
        </p:nvSpPr>
        <p:spPr>
          <a:xfrm>
            <a:off x="359905" y="2264433"/>
            <a:ext cx="2222813" cy="1477328"/>
          </a:xfrm>
          <a:prstGeom prst="rect">
            <a:avLst/>
          </a:prstGeom>
          <a:noFill/>
          <a:ln w="25400">
            <a:solidFill>
              <a:schemeClr val="tx1"/>
            </a:solidFill>
          </a:ln>
        </p:spPr>
        <p:txBody>
          <a:bodyPr wrap="square" rtlCol="0">
            <a:spAutoFit/>
          </a:bodyPr>
          <a:lstStyle/>
          <a:p>
            <a:pPr algn="ctr"/>
            <a:r>
              <a:rPr lang="en-US" dirty="0">
                <a:latin typeface="Source Sans Pro" panose="020B0503030403020204" pitchFamily="34" charset="0"/>
                <a:ea typeface="Source Sans Pro" panose="020B0503030403020204" pitchFamily="34" charset="0"/>
              </a:rPr>
              <a:t>CDC published a White Paper describing the Minimum Viable Product (MVP)</a:t>
            </a:r>
          </a:p>
        </p:txBody>
      </p:sp>
      <p:sp>
        <p:nvSpPr>
          <p:cNvPr id="41" name="TextBox 40">
            <a:extLst>
              <a:ext uri="{FF2B5EF4-FFF2-40B4-BE49-F238E27FC236}">
                <a16:creationId xmlns:a16="http://schemas.microsoft.com/office/drawing/2014/main" id="{06EF0DCD-2258-56BA-A907-5A0BC2BD3EB9}"/>
              </a:ext>
            </a:extLst>
          </p:cNvPr>
          <p:cNvSpPr txBox="1"/>
          <p:nvPr/>
        </p:nvSpPr>
        <p:spPr>
          <a:xfrm>
            <a:off x="3318808" y="2408916"/>
            <a:ext cx="1697880" cy="646331"/>
          </a:xfrm>
          <a:prstGeom prst="rect">
            <a:avLst/>
          </a:prstGeom>
          <a:noFill/>
          <a:ln w="25400">
            <a:solidFill>
              <a:schemeClr val="tx1"/>
            </a:solidFill>
          </a:ln>
        </p:spPr>
        <p:txBody>
          <a:bodyPr wrap="square" rtlCol="0">
            <a:spAutoFit/>
          </a:bodyPr>
          <a:lstStyle/>
          <a:p>
            <a:pPr algn="ctr"/>
            <a:r>
              <a:rPr lang="en-US" dirty="0">
                <a:latin typeface="Source Sans Pro" panose="020B0503030403020204" pitchFamily="34" charset="0"/>
                <a:ea typeface="Source Sans Pro" panose="020B0503030403020204" pitchFamily="34" charset="0"/>
              </a:rPr>
              <a:t>Pilot labs begin testing MVP</a:t>
            </a:r>
          </a:p>
        </p:txBody>
      </p:sp>
      <p:sp>
        <p:nvSpPr>
          <p:cNvPr id="42" name="TextBox 41">
            <a:extLst>
              <a:ext uri="{FF2B5EF4-FFF2-40B4-BE49-F238E27FC236}">
                <a16:creationId xmlns:a16="http://schemas.microsoft.com/office/drawing/2014/main" id="{A35ECBFC-97EE-25E9-0107-53D2F8651E52}"/>
              </a:ext>
            </a:extLst>
          </p:cNvPr>
          <p:cNvSpPr txBox="1"/>
          <p:nvPr/>
        </p:nvSpPr>
        <p:spPr>
          <a:xfrm>
            <a:off x="5210758" y="2347991"/>
            <a:ext cx="1868039" cy="1200329"/>
          </a:xfrm>
          <a:prstGeom prst="rect">
            <a:avLst/>
          </a:prstGeom>
          <a:noFill/>
          <a:ln w="25400">
            <a:solidFill>
              <a:schemeClr val="tx1"/>
            </a:solidFill>
          </a:ln>
        </p:spPr>
        <p:txBody>
          <a:bodyPr wrap="square" rtlCol="0">
            <a:spAutoFit/>
          </a:bodyPr>
          <a:lstStyle/>
          <a:p>
            <a:pPr algn="ctr"/>
            <a:r>
              <a:rPr lang="en-US" dirty="0">
                <a:latin typeface="Source Sans Pro" panose="020B0503030403020204" pitchFamily="34" charset="0"/>
                <a:ea typeface="Source Sans Pro" panose="020B0503030403020204" pitchFamily="34" charset="0"/>
              </a:rPr>
              <a:t>Future White Paper describing Fully Operational Capability (FOC)</a:t>
            </a:r>
          </a:p>
        </p:txBody>
      </p:sp>
      <p:cxnSp>
        <p:nvCxnSpPr>
          <p:cNvPr id="43" name="Straight Connector 42">
            <a:extLst>
              <a:ext uri="{FF2B5EF4-FFF2-40B4-BE49-F238E27FC236}">
                <a16:creationId xmlns:a16="http://schemas.microsoft.com/office/drawing/2014/main" id="{48707A82-1B36-DDED-A031-15FB9EC13729}"/>
              </a:ext>
            </a:extLst>
          </p:cNvPr>
          <p:cNvCxnSpPr>
            <a:cxnSpLocks/>
          </p:cNvCxnSpPr>
          <p:nvPr/>
        </p:nvCxnSpPr>
        <p:spPr>
          <a:xfrm>
            <a:off x="4888415" y="1927331"/>
            <a:ext cx="0" cy="49574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0A4E417-EBC9-D265-F79E-2627B3B7E3E1}"/>
              </a:ext>
            </a:extLst>
          </p:cNvPr>
          <p:cNvSpPr txBox="1"/>
          <p:nvPr/>
        </p:nvSpPr>
        <p:spPr>
          <a:xfrm>
            <a:off x="7466938" y="2423072"/>
            <a:ext cx="1697880" cy="646331"/>
          </a:xfrm>
          <a:prstGeom prst="rect">
            <a:avLst/>
          </a:prstGeom>
          <a:noFill/>
          <a:ln w="25400">
            <a:solidFill>
              <a:schemeClr val="tx1"/>
            </a:solidFill>
          </a:ln>
        </p:spPr>
        <p:txBody>
          <a:bodyPr wrap="square" rtlCol="0">
            <a:spAutoFit/>
          </a:bodyPr>
          <a:lstStyle/>
          <a:p>
            <a:pPr algn="ctr"/>
            <a:r>
              <a:rPr lang="en-US" dirty="0">
                <a:latin typeface="Source Sans Pro" panose="020B0503030403020204" pitchFamily="34" charset="0"/>
                <a:ea typeface="Source Sans Pro" panose="020B0503030403020204" pitchFamily="34" charset="0"/>
              </a:rPr>
              <a:t>Rollout of the FOC</a:t>
            </a:r>
          </a:p>
        </p:txBody>
      </p:sp>
      <p:cxnSp>
        <p:nvCxnSpPr>
          <p:cNvPr id="46" name="Straight Connector 45">
            <a:extLst>
              <a:ext uri="{FF2B5EF4-FFF2-40B4-BE49-F238E27FC236}">
                <a16:creationId xmlns:a16="http://schemas.microsoft.com/office/drawing/2014/main" id="{4081B847-DE69-D389-540F-A79DAE54E3A4}"/>
              </a:ext>
            </a:extLst>
          </p:cNvPr>
          <p:cNvCxnSpPr>
            <a:cxnSpLocks/>
          </p:cNvCxnSpPr>
          <p:nvPr/>
        </p:nvCxnSpPr>
        <p:spPr>
          <a:xfrm>
            <a:off x="8006808" y="1927332"/>
            <a:ext cx="0" cy="49574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0EA786A-08BB-A295-6FC2-1FFB932D6DF0}"/>
              </a:ext>
            </a:extLst>
          </p:cNvPr>
          <p:cNvSpPr txBox="1"/>
          <p:nvPr/>
        </p:nvSpPr>
        <p:spPr>
          <a:xfrm>
            <a:off x="618302" y="233224"/>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FSIS Lab Planning for PulseNet 2.0</a:t>
            </a:r>
          </a:p>
        </p:txBody>
      </p:sp>
      <p:cxnSp>
        <p:nvCxnSpPr>
          <p:cNvPr id="6" name="Straight Connector 5">
            <a:extLst>
              <a:ext uri="{FF2B5EF4-FFF2-40B4-BE49-F238E27FC236}">
                <a16:creationId xmlns:a16="http://schemas.microsoft.com/office/drawing/2014/main" id="{2235DAED-C15C-7749-80D0-A9FE79361B8B}"/>
              </a:ext>
            </a:extLst>
          </p:cNvPr>
          <p:cNvCxnSpPr/>
          <p:nvPr/>
        </p:nvCxnSpPr>
        <p:spPr>
          <a:xfrm>
            <a:off x="706417" y="82142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A3D686-FA25-DDDF-DABB-BC1A74146C5C}"/>
              </a:ext>
            </a:extLst>
          </p:cNvPr>
          <p:cNvCxnSpPr>
            <a:cxnSpLocks/>
          </p:cNvCxnSpPr>
          <p:nvPr/>
        </p:nvCxnSpPr>
        <p:spPr>
          <a:xfrm>
            <a:off x="5851943" y="1943430"/>
            <a:ext cx="0" cy="40456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CC8B662-6418-371B-E2F6-4445F889B661}"/>
              </a:ext>
            </a:extLst>
          </p:cNvPr>
          <p:cNvSpPr txBox="1"/>
          <p:nvPr/>
        </p:nvSpPr>
        <p:spPr>
          <a:xfrm>
            <a:off x="3654588" y="4467034"/>
            <a:ext cx="8231395" cy="1938992"/>
          </a:xfrm>
          <a:prstGeom prst="rect">
            <a:avLst/>
          </a:prstGeom>
          <a:solidFill>
            <a:schemeClr val="accent6">
              <a:lumMod val="60000"/>
              <a:lumOff val="40000"/>
            </a:schemeClr>
          </a:solidFill>
          <a:ln>
            <a:solidFill>
              <a:schemeClr val="tx1"/>
            </a:solidFill>
          </a:ln>
        </p:spPr>
        <p:txBody>
          <a:bodyPr wrap="square" lIns="91440" tIns="45720" rIns="91440" bIns="45720" rtlCol="0" anchor="t">
            <a:spAutoFit/>
          </a:bodyPr>
          <a:lstStyle/>
          <a:p>
            <a:pPr marL="342900" indent="-342900">
              <a:buFont typeface="Arial" panose="020B0604020202020204" pitchFamily="34" charset="0"/>
              <a:buChar char="•"/>
            </a:pPr>
            <a:r>
              <a:rPr lang="en-US" sz="2400" dirty="0">
                <a:latin typeface="Source Sans Pro"/>
                <a:ea typeface="Source Sans Pro"/>
              </a:rPr>
              <a:t>Internal CDC Testing of the MVP began in June 2023</a:t>
            </a:r>
            <a:endParaRPr lang="en-US" sz="2400" dirty="0">
              <a:highlight>
                <a:srgbClr val="FFFF00"/>
              </a:highlight>
              <a:latin typeface="Source Sans Pro"/>
              <a:ea typeface="Source Sans Pro"/>
            </a:endParaRPr>
          </a:p>
          <a:p>
            <a:pPr marL="800100" lvl="1" indent="-342900">
              <a:buFont typeface="Arial" panose="020B0604020202020204" pitchFamily="34" charset="0"/>
              <a:buChar char="•"/>
            </a:pPr>
            <a:r>
              <a:rPr lang="en-US" sz="2400" dirty="0">
                <a:latin typeface="Source Sans Pro"/>
                <a:ea typeface="Source Sans Pro"/>
              </a:rPr>
              <a:t>FSIS and other pilot laboratories will begin testing after this is completed ~Dec. 2023</a:t>
            </a: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There will be a transition period between BioNumerics and PulseNet 2.0 during the summer and fall of 2024</a:t>
            </a:r>
          </a:p>
        </p:txBody>
      </p:sp>
      <p:sp>
        <p:nvSpPr>
          <p:cNvPr id="3" name="Slide Number Placeholder 2">
            <a:extLst>
              <a:ext uri="{FF2B5EF4-FFF2-40B4-BE49-F238E27FC236}">
                <a16:creationId xmlns:a16="http://schemas.microsoft.com/office/drawing/2014/main" id="{5EA91E48-407D-D1D4-A4CD-2E8A327F720A}"/>
              </a:ext>
            </a:extLst>
          </p:cNvPr>
          <p:cNvSpPr>
            <a:spLocks noGrp="1"/>
          </p:cNvSpPr>
          <p:nvPr>
            <p:ph type="sldNum" sz="quarter" idx="12"/>
          </p:nvPr>
        </p:nvSpPr>
        <p:spPr>
          <a:xfrm>
            <a:off x="11610654" y="6492875"/>
            <a:ext cx="2743200" cy="365125"/>
          </a:xfrm>
        </p:spPr>
        <p:txBody>
          <a:bodyPr/>
          <a:lstStyle/>
          <a:p>
            <a:fld id="{03A75F24-4C79-4789-A431-270DDC189601}" type="slidenum">
              <a:rPr lang="en-US" smtClean="0"/>
              <a:t>13</a:t>
            </a:fld>
            <a:endParaRPr lang="en-US" dirty="0"/>
          </a:p>
        </p:txBody>
      </p:sp>
    </p:spTree>
    <p:extLst>
      <p:ext uri="{BB962C8B-B14F-4D97-AF65-F5344CB8AC3E}">
        <p14:creationId xmlns:p14="http://schemas.microsoft.com/office/powerpoint/2010/main" val="1268825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696DBB0-B0BB-41FA-944B-C8280313F5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F70F3F9D-1F5C-48D9-B818-6F82EBE246ED}"/>
              </a:ext>
            </a:extLst>
          </p:cNvPr>
          <p:cNvSpPr txBox="1"/>
          <p:nvPr/>
        </p:nvSpPr>
        <p:spPr>
          <a:xfrm>
            <a:off x="141402" y="5094927"/>
            <a:ext cx="11849493" cy="769441"/>
          </a:xfrm>
          <a:prstGeom prst="rect">
            <a:avLst/>
          </a:prstGeom>
          <a:noFill/>
        </p:spPr>
        <p:txBody>
          <a:bodyPr wrap="square" rtlCol="0">
            <a:spAutoFit/>
          </a:bodyPr>
          <a:lstStyle/>
          <a:p>
            <a:pPr algn="r"/>
            <a:r>
              <a:rPr lang="en-US" sz="4400" b="1" dirty="0">
                <a:solidFill>
                  <a:schemeClr val="bg1"/>
                </a:solidFill>
                <a:latin typeface="Merriweather" panose="02000000000000000000" pitchFamily="2" charset="0"/>
                <a:cs typeface="Merriweather" panose="02000000000000000000" pitchFamily="2" charset="0"/>
              </a:rPr>
              <a:t>Looking Forward in FSIS:</a:t>
            </a:r>
          </a:p>
        </p:txBody>
      </p:sp>
      <p:cxnSp>
        <p:nvCxnSpPr>
          <p:cNvPr id="7" name="Straight Connector 6">
            <a:extLst>
              <a:ext uri="{FF2B5EF4-FFF2-40B4-BE49-F238E27FC236}">
                <a16:creationId xmlns:a16="http://schemas.microsoft.com/office/drawing/2014/main" id="{4DF1928C-38C2-4958-871C-17A9D0AE289D}"/>
              </a:ext>
            </a:extLst>
          </p:cNvPr>
          <p:cNvCxnSpPr>
            <a:cxnSpLocks/>
          </p:cNvCxnSpPr>
          <p:nvPr/>
        </p:nvCxnSpPr>
        <p:spPr>
          <a:xfrm>
            <a:off x="7383982" y="6438128"/>
            <a:ext cx="3927682"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4627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D1ED9B-EBE8-4BA5-893D-B4F08EED7618}"/>
              </a:ext>
            </a:extLst>
          </p:cNvPr>
          <p:cNvPicPr>
            <a:picLocks noChangeAspect="1"/>
          </p:cNvPicPr>
          <p:nvPr/>
        </p:nvPicPr>
        <p:blipFill>
          <a:blip r:embed="rId3"/>
          <a:stretch>
            <a:fillRect/>
          </a:stretch>
        </p:blipFill>
        <p:spPr>
          <a:xfrm>
            <a:off x="4967105" y="3034723"/>
            <a:ext cx="2289428" cy="2602923"/>
          </a:xfrm>
          <a:prstGeom prst="rect">
            <a:avLst/>
          </a:prstGeom>
        </p:spPr>
      </p:pic>
      <p:pic>
        <p:nvPicPr>
          <p:cNvPr id="2050" name="Picture 2">
            <a:extLst>
              <a:ext uri="{FF2B5EF4-FFF2-40B4-BE49-F238E27FC236}">
                <a16:creationId xmlns:a16="http://schemas.microsoft.com/office/drawing/2014/main" id="{23C24347-4E73-4F32-82CE-054E198B6A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2909" y="3034723"/>
            <a:ext cx="2286000" cy="2959035"/>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8B752C40-A96D-4D40-AC02-C96FFDCA8046}"/>
              </a:ext>
            </a:extLst>
          </p:cNvPr>
          <p:cNvSpPr/>
          <p:nvPr/>
        </p:nvSpPr>
        <p:spPr>
          <a:xfrm>
            <a:off x="4153058" y="3754506"/>
            <a:ext cx="780643" cy="141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a:extLst>
              <a:ext uri="{FF2B5EF4-FFF2-40B4-BE49-F238E27FC236}">
                <a16:creationId xmlns:a16="http://schemas.microsoft.com/office/drawing/2014/main" id="{A6244C00-2111-4279-8490-6B6E5807A091}"/>
              </a:ext>
            </a:extLst>
          </p:cNvPr>
          <p:cNvSpPr/>
          <p:nvPr/>
        </p:nvSpPr>
        <p:spPr>
          <a:xfrm>
            <a:off x="7310682" y="3754506"/>
            <a:ext cx="780643" cy="141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27BC687A-D111-430A-91B8-CD8955283F3A}"/>
              </a:ext>
            </a:extLst>
          </p:cNvPr>
          <p:cNvSpPr txBox="1"/>
          <p:nvPr/>
        </p:nvSpPr>
        <p:spPr>
          <a:xfrm>
            <a:off x="1488475" y="1772839"/>
            <a:ext cx="2803469" cy="984885"/>
          </a:xfrm>
          <a:prstGeom prst="rect">
            <a:avLst/>
          </a:prstGeom>
          <a:noFill/>
        </p:spPr>
        <p:txBody>
          <a:bodyPr wrap="square">
            <a:spAutoFit/>
          </a:bodyPr>
          <a:lstStyle/>
          <a:p>
            <a:pPr algn="ctr"/>
            <a:r>
              <a:rPr lang="en-US" b="1" dirty="0">
                <a:solidFill>
                  <a:schemeClr val="tx2">
                    <a:lumMod val="75000"/>
                  </a:schemeClr>
                </a:solidFill>
              </a:rPr>
              <a:t>Strategic Plan</a:t>
            </a:r>
          </a:p>
          <a:p>
            <a:pPr algn="ctr"/>
            <a:r>
              <a:rPr lang="en-US" b="1" dirty="0">
                <a:solidFill>
                  <a:schemeClr val="tx2">
                    <a:lumMod val="75000"/>
                  </a:schemeClr>
                </a:solidFill>
              </a:rPr>
              <a:t>2011-2016</a:t>
            </a:r>
          </a:p>
          <a:p>
            <a:pPr algn="ctr"/>
            <a:endParaRPr lang="en-US" sz="400" b="1" dirty="0">
              <a:solidFill>
                <a:schemeClr val="tx2">
                  <a:lumMod val="75000"/>
                </a:schemeClr>
              </a:solidFill>
            </a:endParaRPr>
          </a:p>
          <a:p>
            <a:pPr algn="ctr"/>
            <a:r>
              <a:rPr lang="en-US" i="1" dirty="0">
                <a:solidFill>
                  <a:schemeClr val="tx2">
                    <a:lumMod val="75000"/>
                  </a:schemeClr>
                </a:solidFill>
                <a:latin typeface="Rockwell" panose="02060603020205020403" pitchFamily="18" charset="0"/>
              </a:rPr>
              <a:t>WGS Implementation</a:t>
            </a:r>
            <a:endParaRPr lang="en-US" dirty="0"/>
          </a:p>
        </p:txBody>
      </p:sp>
      <p:sp>
        <p:nvSpPr>
          <p:cNvPr id="19" name="TextBox 18">
            <a:extLst>
              <a:ext uri="{FF2B5EF4-FFF2-40B4-BE49-F238E27FC236}">
                <a16:creationId xmlns:a16="http://schemas.microsoft.com/office/drawing/2014/main" id="{E03BD7B4-D27A-4E2A-8275-12781FAB8F14}"/>
              </a:ext>
            </a:extLst>
          </p:cNvPr>
          <p:cNvSpPr txBox="1"/>
          <p:nvPr/>
        </p:nvSpPr>
        <p:spPr>
          <a:xfrm>
            <a:off x="4654472" y="1772838"/>
            <a:ext cx="2914697" cy="1261884"/>
          </a:xfrm>
          <a:prstGeom prst="rect">
            <a:avLst/>
          </a:prstGeom>
          <a:noFill/>
        </p:spPr>
        <p:txBody>
          <a:bodyPr wrap="square">
            <a:spAutoFit/>
          </a:bodyPr>
          <a:lstStyle/>
          <a:p>
            <a:pPr algn="ctr"/>
            <a:r>
              <a:rPr lang="en-US" b="1" dirty="0">
                <a:solidFill>
                  <a:schemeClr val="tx2">
                    <a:lumMod val="75000"/>
                  </a:schemeClr>
                </a:solidFill>
              </a:rPr>
              <a:t>Strategic Plan</a:t>
            </a:r>
          </a:p>
          <a:p>
            <a:pPr algn="ctr"/>
            <a:r>
              <a:rPr lang="en-US" b="1" dirty="0">
                <a:solidFill>
                  <a:schemeClr val="tx2">
                    <a:lumMod val="75000"/>
                  </a:schemeClr>
                </a:solidFill>
              </a:rPr>
              <a:t>2017-2021</a:t>
            </a:r>
          </a:p>
          <a:p>
            <a:pPr algn="ctr"/>
            <a:endParaRPr lang="en-US" sz="400" b="1" dirty="0">
              <a:solidFill>
                <a:schemeClr val="tx2">
                  <a:lumMod val="75000"/>
                </a:schemeClr>
              </a:solidFill>
            </a:endParaRPr>
          </a:p>
          <a:p>
            <a:pPr algn="ctr"/>
            <a:r>
              <a:rPr lang="en-US" i="1" dirty="0">
                <a:solidFill>
                  <a:schemeClr val="tx2">
                    <a:lumMod val="75000"/>
                  </a:schemeClr>
                </a:solidFill>
                <a:latin typeface="Rockwell" panose="02060603020205020403" pitchFamily="18" charset="0"/>
              </a:rPr>
              <a:t>Upgrade infrastructure</a:t>
            </a:r>
          </a:p>
          <a:p>
            <a:pPr algn="ctr"/>
            <a:r>
              <a:rPr lang="en-US" i="1" dirty="0">
                <a:solidFill>
                  <a:schemeClr val="tx2">
                    <a:lumMod val="75000"/>
                  </a:schemeClr>
                </a:solidFill>
                <a:latin typeface="Rockwell" panose="02060603020205020403" pitchFamily="18" charset="0"/>
              </a:rPr>
              <a:t>Apply routine use of WGS</a:t>
            </a:r>
            <a:endParaRPr lang="en-US" dirty="0"/>
          </a:p>
        </p:txBody>
      </p:sp>
      <p:sp>
        <p:nvSpPr>
          <p:cNvPr id="6" name="TextBox 5">
            <a:extLst>
              <a:ext uri="{FF2B5EF4-FFF2-40B4-BE49-F238E27FC236}">
                <a16:creationId xmlns:a16="http://schemas.microsoft.com/office/drawing/2014/main" id="{EC1C6339-391F-94EC-0EF2-2408101EB18E}"/>
              </a:ext>
            </a:extLst>
          </p:cNvPr>
          <p:cNvSpPr txBox="1"/>
          <p:nvPr/>
        </p:nvSpPr>
        <p:spPr>
          <a:xfrm>
            <a:off x="617516" y="466106"/>
            <a:ext cx="8997823"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What is Next for WGS in FSIS? </a:t>
            </a:r>
          </a:p>
        </p:txBody>
      </p:sp>
      <p:cxnSp>
        <p:nvCxnSpPr>
          <p:cNvPr id="7" name="Straight Connector 6">
            <a:extLst>
              <a:ext uri="{FF2B5EF4-FFF2-40B4-BE49-F238E27FC236}">
                <a16:creationId xmlns:a16="http://schemas.microsoft.com/office/drawing/2014/main" id="{8B4B8613-46D7-7C09-0135-AB83CF62B71D}"/>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55B6C19-2D7A-9E83-D2D9-83D142D3B866}"/>
              </a:ext>
            </a:extLst>
          </p:cNvPr>
          <p:cNvPicPr>
            <a:picLocks noChangeAspect="1"/>
          </p:cNvPicPr>
          <p:nvPr/>
        </p:nvPicPr>
        <p:blipFill>
          <a:blip r:embed="rId5"/>
          <a:stretch>
            <a:fillRect/>
          </a:stretch>
        </p:blipFill>
        <p:spPr>
          <a:xfrm>
            <a:off x="8181135" y="2970994"/>
            <a:ext cx="2633723" cy="3410334"/>
          </a:xfrm>
          <a:prstGeom prst="rect">
            <a:avLst/>
          </a:prstGeom>
        </p:spPr>
      </p:pic>
      <p:sp>
        <p:nvSpPr>
          <p:cNvPr id="11" name="TextBox 10">
            <a:extLst>
              <a:ext uri="{FF2B5EF4-FFF2-40B4-BE49-F238E27FC236}">
                <a16:creationId xmlns:a16="http://schemas.microsoft.com/office/drawing/2014/main" id="{F744679F-6EA7-DC9B-F615-B5BBF59542A8}"/>
              </a:ext>
            </a:extLst>
          </p:cNvPr>
          <p:cNvSpPr txBox="1"/>
          <p:nvPr/>
        </p:nvSpPr>
        <p:spPr>
          <a:xfrm>
            <a:off x="8040647" y="1351662"/>
            <a:ext cx="2914697" cy="1538883"/>
          </a:xfrm>
          <a:prstGeom prst="rect">
            <a:avLst/>
          </a:prstGeom>
          <a:noFill/>
        </p:spPr>
        <p:txBody>
          <a:bodyPr wrap="square">
            <a:spAutoFit/>
          </a:bodyPr>
          <a:lstStyle/>
          <a:p>
            <a:pPr algn="ctr"/>
            <a:r>
              <a:rPr lang="en-US" b="1" dirty="0">
                <a:solidFill>
                  <a:schemeClr val="tx2">
                    <a:lumMod val="75000"/>
                  </a:schemeClr>
                </a:solidFill>
              </a:rPr>
              <a:t>Strategic Plan</a:t>
            </a:r>
          </a:p>
          <a:p>
            <a:pPr algn="ctr"/>
            <a:r>
              <a:rPr lang="en-US" b="1" dirty="0">
                <a:solidFill>
                  <a:schemeClr val="tx2">
                    <a:lumMod val="75000"/>
                  </a:schemeClr>
                </a:solidFill>
              </a:rPr>
              <a:t>2023-2026</a:t>
            </a:r>
          </a:p>
          <a:p>
            <a:pPr algn="ctr"/>
            <a:endParaRPr lang="en-US" sz="400" b="1" dirty="0">
              <a:solidFill>
                <a:schemeClr val="tx2">
                  <a:lumMod val="75000"/>
                </a:schemeClr>
              </a:solidFill>
            </a:endParaRPr>
          </a:p>
          <a:p>
            <a:pPr algn="ctr"/>
            <a:r>
              <a:rPr lang="en-US" i="1" dirty="0">
                <a:solidFill>
                  <a:schemeClr val="tx2">
                    <a:lumMod val="75000"/>
                  </a:schemeClr>
                </a:solidFill>
                <a:latin typeface="Rockwell" panose="02060603020205020403" pitchFamily="18" charset="0"/>
              </a:rPr>
              <a:t>WGS data analyses</a:t>
            </a:r>
          </a:p>
          <a:p>
            <a:pPr algn="ctr"/>
            <a:r>
              <a:rPr lang="en-US" i="1" dirty="0">
                <a:solidFill>
                  <a:schemeClr val="tx2">
                    <a:lumMod val="75000"/>
                  </a:schemeClr>
                </a:solidFill>
                <a:latin typeface="Rockwell" panose="02060603020205020403" pitchFamily="18" charset="0"/>
              </a:rPr>
              <a:t>Build foundation for regulatory policies</a:t>
            </a:r>
          </a:p>
        </p:txBody>
      </p:sp>
    </p:spTree>
    <p:extLst>
      <p:ext uri="{BB962C8B-B14F-4D97-AF65-F5344CB8AC3E}">
        <p14:creationId xmlns:p14="http://schemas.microsoft.com/office/powerpoint/2010/main" val="2593870952"/>
      </p:ext>
    </p:extLst>
  </p:cSld>
  <p:clrMapOvr>
    <a:masterClrMapping/>
  </p:clrMapOvr>
  <mc:AlternateContent xmlns:mc="http://schemas.openxmlformats.org/markup-compatibility/2006" xmlns:p14="http://schemas.microsoft.com/office/powerpoint/2010/main">
    <mc:Choice Requires="p14">
      <p:transition spd="slow" p14:dur="2000" advTm="63068"/>
    </mc:Choice>
    <mc:Fallback xmlns="">
      <p:transition spd="slow" advTm="6306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461626" y="186300"/>
            <a:ext cx="11094538" cy="954107"/>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FSIS Coordinates with U.S. Public Health and Regulatory Agencies to Use WGS to Enhance Food Safety</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C37D908-84D1-4F61-897D-C514A4D989DE}"/>
              </a:ext>
            </a:extLst>
          </p:cNvPr>
          <p:cNvSpPr txBox="1"/>
          <p:nvPr/>
        </p:nvSpPr>
        <p:spPr>
          <a:xfrm>
            <a:off x="76949" y="1860245"/>
            <a:ext cx="5039320" cy="3170099"/>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WGS was deployed with substantial coordination across a large network of Federal, State, and local public health laboratories. </a:t>
            </a:r>
          </a:p>
          <a:p>
            <a:pPr marL="285750" marR="0" indent="-285750">
              <a:spcBef>
                <a:spcPts val="0"/>
              </a:spcBef>
              <a:spcAft>
                <a:spcPts val="0"/>
              </a:spcAft>
              <a:buFont typeface="Arial" panose="020B0604020202020204" pitchFamily="34" charset="0"/>
              <a:buChar char="•"/>
            </a:pPr>
            <a:endParaRPr lang="en-US" sz="20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Major collaborations include:</a:t>
            </a:r>
          </a:p>
          <a:p>
            <a:pPr marL="742950" lvl="1" indent="-285750">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Gen-FS </a:t>
            </a:r>
          </a:p>
          <a:p>
            <a:pPr marL="742950" lvl="1" indent="-285750">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NARMS</a:t>
            </a:r>
          </a:p>
          <a:p>
            <a:pPr marL="742950" lvl="1" indent="-285750">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FDA GenomeTrakr</a:t>
            </a:r>
          </a:p>
          <a:p>
            <a:pPr marL="742950" lvl="1" indent="-285750">
              <a:buFont typeface="Arial" panose="020B0604020202020204" pitchFamily="34" charset="0"/>
              <a:buChar char="•"/>
            </a:pPr>
            <a:r>
              <a:rPr lang="en-US" sz="2000" dirty="0">
                <a:effectLst/>
                <a:latin typeface="Source Sans Pro" panose="020B0503030403020204" pitchFamily="34" charset="0"/>
                <a:ea typeface="Source Sans Pro" panose="020B0503030403020204" pitchFamily="34" charset="0"/>
                <a:cs typeface="Arial" panose="020B0604020202020204" pitchFamily="34" charset="0"/>
              </a:rPr>
              <a:t>CDC</a:t>
            </a:r>
            <a:r>
              <a:rPr lang="en-US" sz="2000" dirty="0">
                <a:latin typeface="Source Sans Pro" panose="020B0503030403020204" pitchFamily="34" charset="0"/>
                <a:ea typeface="Source Sans Pro" panose="020B0503030403020204" pitchFamily="34" charset="0"/>
                <a:cs typeface="Arial" panose="020B0604020202020204" pitchFamily="34" charset="0"/>
              </a:rPr>
              <a:t>-</a:t>
            </a: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PulseNet</a:t>
            </a:r>
          </a:p>
        </p:txBody>
      </p:sp>
      <p:sp>
        <p:nvSpPr>
          <p:cNvPr id="5" name="Rectangle 4">
            <a:extLst>
              <a:ext uri="{FF2B5EF4-FFF2-40B4-BE49-F238E27FC236}">
                <a16:creationId xmlns:a16="http://schemas.microsoft.com/office/drawing/2014/main" id="{ACE06290-7414-45A4-B04E-9B197661A357}"/>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67B320F-F555-4F83-B604-83892B5927D8}"/>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4A96320-B38B-4DAB-9DA2-0F0EF8828870}"/>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8C7C81F-A0FC-48DA-AB16-D3EEBA1A13C6}"/>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79F3EE4-A437-46A3-B343-BDFDFECC2D70}"/>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014FAEC-A613-42BA-B81B-294C12C2E813}"/>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DEA0CE9-AA45-494A-A0CF-F09BAF9B2108}"/>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148084-AC2A-4267-8D67-1A83FE003675}"/>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7EB1ABE-3FD9-45D8-9E95-260D02C1E5B0}"/>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10F6FF-35C9-415B-B3FB-54BFD126A4AA}"/>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4A4AEAC6-DC5F-EDD8-77C7-09406DEB291E}"/>
              </a:ext>
            </a:extLst>
          </p:cNvPr>
          <p:cNvPicPr>
            <a:picLocks noChangeAspect="1"/>
          </p:cNvPicPr>
          <p:nvPr/>
        </p:nvPicPr>
        <p:blipFill>
          <a:blip r:embed="rId3"/>
          <a:stretch>
            <a:fillRect/>
          </a:stretch>
        </p:blipFill>
        <p:spPr>
          <a:xfrm>
            <a:off x="4749214" y="1483022"/>
            <a:ext cx="7365837" cy="4554846"/>
          </a:xfrm>
          <a:prstGeom prst="rect">
            <a:avLst/>
          </a:prstGeom>
        </p:spPr>
      </p:pic>
      <p:sp>
        <p:nvSpPr>
          <p:cNvPr id="18" name="TextBox 17">
            <a:extLst>
              <a:ext uri="{FF2B5EF4-FFF2-40B4-BE49-F238E27FC236}">
                <a16:creationId xmlns:a16="http://schemas.microsoft.com/office/drawing/2014/main" id="{B9806F76-2C35-62E4-F835-9D799E07AA62}"/>
              </a:ext>
            </a:extLst>
          </p:cNvPr>
          <p:cNvSpPr txBox="1"/>
          <p:nvPr/>
        </p:nvSpPr>
        <p:spPr>
          <a:xfrm>
            <a:off x="4870955" y="6037868"/>
            <a:ext cx="7167074" cy="577081"/>
          </a:xfrm>
          <a:prstGeom prst="rect">
            <a:avLst/>
          </a:prstGeom>
          <a:noFill/>
        </p:spPr>
        <p:txBody>
          <a:bodyPr wrap="square" rtlCol="0">
            <a:spAutoFit/>
          </a:bodyPr>
          <a:lstStyle/>
          <a:p>
            <a:r>
              <a:rPr lang="en-US" sz="1050" dirty="0"/>
              <a:t>Stevens, E.L. et al</a:t>
            </a:r>
            <a:r>
              <a:rPr lang="en-US" sz="1050" i="1" dirty="0"/>
              <a:t>. </a:t>
            </a:r>
            <a:r>
              <a:rPr lang="en-US" sz="1050" dirty="0"/>
              <a:t>Use of Whole Genome Sequencing by the Federal Interagency Collaboration for Genomics for Food and Feed Safety in the United States, Journal of Food Protection, Volume 85, Issue 5, 2022, Pages 755-772, ISSN 0362-028X, https://doi.org/10.4315/JFP-21-437.</a:t>
            </a:r>
          </a:p>
        </p:txBody>
      </p:sp>
    </p:spTree>
    <p:extLst>
      <p:ext uri="{BB962C8B-B14F-4D97-AF65-F5344CB8AC3E}">
        <p14:creationId xmlns:p14="http://schemas.microsoft.com/office/powerpoint/2010/main" val="2142817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461626" y="186300"/>
            <a:ext cx="11094538"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FSIS Moving Forward with Genomics</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C37D908-84D1-4F61-897D-C514A4D989DE}"/>
              </a:ext>
            </a:extLst>
          </p:cNvPr>
          <p:cNvSpPr txBox="1"/>
          <p:nvPr/>
        </p:nvSpPr>
        <p:spPr>
          <a:xfrm>
            <a:off x="377790" y="1272357"/>
            <a:ext cx="11262209" cy="4955203"/>
          </a:xfrm>
          <a:prstGeom prst="rect">
            <a:avLst/>
          </a:prstGeom>
          <a:noFill/>
        </p:spPr>
        <p:txBody>
          <a:bodyPr wrap="square" rtlCol="0">
            <a:spAutoFit/>
          </a:bodyPr>
          <a:lstStyle/>
          <a:p>
            <a:pPr marR="0">
              <a:spcBef>
                <a:spcPts val="0"/>
              </a:spcBef>
              <a:spcAft>
                <a:spcPts val="0"/>
              </a:spcAft>
            </a:pPr>
            <a:endParaRPr lang="en-US" sz="28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a:p>
            <a:pPr marL="342900" marR="0" indent="-342900">
              <a:spcBef>
                <a:spcPts val="0"/>
              </a:spcBef>
              <a:spcAft>
                <a:spcPts val="0"/>
              </a:spcAft>
              <a:buFont typeface="Arial" panose="020B0604020202020204" pitchFamily="34" charset="0"/>
              <a:buChar char="•"/>
            </a:pPr>
            <a:r>
              <a:rPr lang="en-US" sz="24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Not all foodborne microbial pathogen subtypes inherently have the same risk associated with illness or patient outcome</a:t>
            </a:r>
            <a:r>
              <a:rPr lang="en-US" sz="2400" dirty="0">
                <a:latin typeface="Source Sans Pro" panose="020B0503030403020204" pitchFamily="34" charset="0"/>
                <a:ea typeface="Source Sans Pro" panose="020B0503030403020204" pitchFamily="34" charset="0"/>
                <a:cs typeface="Arial" panose="020B0604020202020204" pitchFamily="34" charset="0"/>
              </a:rPr>
              <a:t>.</a:t>
            </a:r>
            <a:endParaRPr lang="en-US" sz="24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342900" marR="0" indent="-342900">
              <a:spcBef>
                <a:spcPts val="0"/>
              </a:spcBef>
              <a:spcAft>
                <a:spcPts val="0"/>
              </a:spcAft>
              <a:buFont typeface="Arial" panose="020B0604020202020204" pitchFamily="34" charset="0"/>
              <a:buChar char="•"/>
            </a:pPr>
            <a:endParaRPr 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a:p>
            <a:pPr marL="342900" marR="0" indent="-342900">
              <a:spcBef>
                <a:spcPts val="0"/>
              </a:spcBef>
              <a:spcAft>
                <a:spcPts val="0"/>
              </a:spcAft>
              <a:buFont typeface="Arial" panose="020B0604020202020204" pitchFamily="34" charset="0"/>
              <a:buChar char="•"/>
            </a:pPr>
            <a:r>
              <a:rPr lang="en-US" sz="24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FSIS believes that genomic characterization will support identifying </a:t>
            </a:r>
            <a:r>
              <a:rPr 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pathogen subtypes with higher risk for illness or patient outcome.</a:t>
            </a:r>
          </a:p>
          <a:p>
            <a:pPr marL="342900" marR="0" indent="-342900">
              <a:spcBef>
                <a:spcPts val="0"/>
              </a:spcBef>
              <a:spcAft>
                <a:spcPts val="0"/>
              </a:spcAft>
              <a:buFont typeface="Arial" panose="020B0604020202020204" pitchFamily="34" charset="0"/>
              <a:buChar char="•"/>
            </a:pPr>
            <a:endParaRPr lang="en-US" sz="24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342900" marR="0" indent="-342900">
              <a:spcBef>
                <a:spcPts val="0"/>
              </a:spcBef>
              <a:spcAft>
                <a:spcPts val="0"/>
              </a:spcAft>
              <a:buFont typeface="Arial" panose="020B0604020202020204" pitchFamily="34" charset="0"/>
              <a:buChar char="•"/>
            </a:pPr>
            <a:r>
              <a:rPr 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FSIS participates in activities around illness attribution using genomics as well as risk assessment using genomics. </a:t>
            </a:r>
            <a:endParaRPr lang="en-US" sz="24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342900" marR="0" indent="-342900">
              <a:spcBef>
                <a:spcPts val="0"/>
              </a:spcBef>
              <a:spcAft>
                <a:spcPts val="0"/>
              </a:spcAft>
              <a:buFont typeface="Arial" panose="020B0604020202020204" pitchFamily="34" charset="0"/>
              <a:buChar char="•"/>
            </a:pPr>
            <a:endParaRPr lang="en-US" sz="24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a:p>
            <a:pPr marL="342900" marR="0" indent="-342900">
              <a:spcBef>
                <a:spcPts val="0"/>
              </a:spcBef>
              <a:spcAft>
                <a:spcPts val="0"/>
              </a:spcAft>
              <a:buFont typeface="Arial" panose="020B0604020202020204" pitchFamily="34" charset="0"/>
              <a:buChar char="•"/>
            </a:pPr>
            <a:r>
              <a:rPr lang="en-US" sz="24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FSIS plans to seek advice from NACMCF* on how genomics and current or emerging technologies and strategies can be used to identify foodborne microbial pathogen subtypes based on public health risk.</a:t>
            </a:r>
          </a:p>
        </p:txBody>
      </p:sp>
      <p:sp>
        <p:nvSpPr>
          <p:cNvPr id="5" name="Rectangle 4">
            <a:extLst>
              <a:ext uri="{FF2B5EF4-FFF2-40B4-BE49-F238E27FC236}">
                <a16:creationId xmlns:a16="http://schemas.microsoft.com/office/drawing/2014/main" id="{ACE06290-7414-45A4-B04E-9B197661A357}"/>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67B320F-F555-4F83-B604-83892B5927D8}"/>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4A96320-B38B-4DAB-9DA2-0F0EF8828870}"/>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8C7C81F-A0FC-48DA-AB16-D3EEBA1A13C6}"/>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79F3EE4-A437-46A3-B343-BDFDFECC2D70}"/>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014FAEC-A613-42BA-B81B-294C12C2E813}"/>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DEA0CE9-AA45-494A-A0CF-F09BAF9B2108}"/>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148084-AC2A-4267-8D67-1A83FE003675}"/>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7EB1ABE-3FD9-45D8-9E95-260D02C1E5B0}"/>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10F6FF-35C9-415B-B3FB-54BFD126A4AA}"/>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DB253C4A-666F-62F6-2320-0EE9FCE337D8}"/>
              </a:ext>
            </a:extLst>
          </p:cNvPr>
          <p:cNvSpPr txBox="1"/>
          <p:nvPr/>
        </p:nvSpPr>
        <p:spPr>
          <a:xfrm>
            <a:off x="1840931" y="6302368"/>
            <a:ext cx="8335926" cy="369332"/>
          </a:xfrm>
          <a:prstGeom prst="rect">
            <a:avLst/>
          </a:prstGeom>
          <a:noFill/>
        </p:spPr>
        <p:txBody>
          <a:bodyPr wrap="square" rtlCol="0">
            <a:spAutoFit/>
          </a:bodyPr>
          <a:lstStyle/>
          <a:p>
            <a:r>
              <a:rPr lang="en-US" dirty="0">
                <a:latin typeface="Source Sans Pro" panose="020B0503030403020204" pitchFamily="34" charset="0"/>
                <a:ea typeface="Source Sans Pro" panose="020B0503030403020204" pitchFamily="34" charset="0"/>
              </a:rPr>
              <a:t>* National Advisory Committee on Microbiological Criteria for Food</a:t>
            </a:r>
          </a:p>
        </p:txBody>
      </p:sp>
    </p:spTree>
    <p:extLst>
      <p:ext uri="{BB962C8B-B14F-4D97-AF65-F5344CB8AC3E}">
        <p14:creationId xmlns:p14="http://schemas.microsoft.com/office/powerpoint/2010/main" val="2654167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EF02EF4-B00F-4E09-8AE4-383393AD32D5}"/>
              </a:ext>
            </a:extLst>
          </p:cNvPr>
          <p:cNvPicPr>
            <a:picLocks noChangeAspect="1"/>
          </p:cNvPicPr>
          <p:nvPr/>
        </p:nvPicPr>
        <p:blipFill rotWithShape="1">
          <a:blip r:embed="rId3" cstate="screen">
            <a:alphaModFix amt="60000"/>
            <a:extLst>
              <a:ext uri="{28A0092B-C50C-407E-A947-70E740481C1C}">
                <a14:useLocalDpi xmlns:a14="http://schemas.microsoft.com/office/drawing/2010/main"/>
              </a:ext>
            </a:extLst>
          </a:blip>
          <a:srcRect/>
          <a:stretch/>
        </p:blipFill>
        <p:spPr>
          <a:xfrm rot="16200000">
            <a:off x="4789543" y="1832445"/>
            <a:ext cx="1836057" cy="7831837"/>
          </a:xfrm>
          <a:prstGeom prst="rect">
            <a:avLst/>
          </a:prstGeom>
        </p:spPr>
      </p:pic>
      <p:sp>
        <p:nvSpPr>
          <p:cNvPr id="2" name="TextBox 1">
            <a:extLst>
              <a:ext uri="{FF2B5EF4-FFF2-40B4-BE49-F238E27FC236}">
                <a16:creationId xmlns:a16="http://schemas.microsoft.com/office/drawing/2014/main" id="{C9944226-EA2D-4F6C-A575-8B483194C23A}"/>
              </a:ext>
            </a:extLst>
          </p:cNvPr>
          <p:cNvSpPr txBox="1"/>
          <p:nvPr/>
        </p:nvSpPr>
        <p:spPr>
          <a:xfrm>
            <a:off x="552894" y="491391"/>
            <a:ext cx="9824484"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Summary</a:t>
            </a:r>
          </a:p>
        </p:txBody>
      </p:sp>
      <p:sp>
        <p:nvSpPr>
          <p:cNvPr id="8" name="TextBox 7">
            <a:extLst>
              <a:ext uri="{FF2B5EF4-FFF2-40B4-BE49-F238E27FC236}">
                <a16:creationId xmlns:a16="http://schemas.microsoft.com/office/drawing/2014/main" id="{AB91286C-3886-454A-9491-911253DBC473}"/>
              </a:ext>
            </a:extLst>
          </p:cNvPr>
          <p:cNvSpPr txBox="1"/>
          <p:nvPr/>
        </p:nvSpPr>
        <p:spPr>
          <a:xfrm>
            <a:off x="728721" y="1260660"/>
            <a:ext cx="9957702" cy="5016758"/>
          </a:xfrm>
          <a:prstGeom prst="rect">
            <a:avLst/>
          </a:prstGeom>
          <a:noFill/>
        </p:spPr>
        <p:txBody>
          <a:bodyPr wrap="square" rtlCol="0">
            <a:spAutoFit/>
          </a:bodyPr>
          <a:lstStyle/>
          <a:p>
            <a:r>
              <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Fully integrate WGS technology and associated policies into routine Agency operations</a:t>
            </a:r>
          </a:p>
          <a:p>
            <a:endParaRPr lang="en-US" sz="2000" dirty="0">
              <a:solidFill>
                <a:srgbClr val="00594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000" dirty="0">
                <a:solidFill>
                  <a:srgbClr val="005941"/>
                </a:solidFill>
                <a:latin typeface="Source Sans Pro" panose="020B0503030403020204" pitchFamily="34" charset="0"/>
                <a:ea typeface="Source Sans Pro" panose="020B0503030403020204" pitchFamily="34" charset="0"/>
              </a:rPr>
              <a:t>Support development of</a:t>
            </a:r>
            <a:r>
              <a:rPr lang="en-US" sz="2000" dirty="0">
                <a:solidFill>
                  <a:srgbClr val="005941"/>
                </a:solidFill>
                <a:effectLst/>
                <a:latin typeface="Source Sans Pro" panose="020B0503030403020204" pitchFamily="34" charset="0"/>
                <a:ea typeface="Source Sans Pro" panose="020B0503030403020204" pitchFamily="34" charset="0"/>
              </a:rPr>
              <a:t> individualized inspection strategies for certain food pathogens and thereby inform the need for establishments to enhance sanitary practices and programs</a:t>
            </a:r>
          </a:p>
          <a:p>
            <a:pPr marL="800100" lvl="1" indent="-342900">
              <a:buFont typeface="Arial" panose="020B0604020202020204" pitchFamily="34" charset="0"/>
              <a:buChar char="•"/>
            </a:pPr>
            <a:r>
              <a:rPr lang="en-US" sz="2000" dirty="0">
                <a:solidFill>
                  <a:srgbClr val="0070C0"/>
                </a:solidFill>
                <a:latin typeface="Source Sans Pro" panose="020B0503030403020204" pitchFamily="34" charset="0"/>
                <a:ea typeface="Source Sans Pro" panose="020B0503030403020204" pitchFamily="34" charset="0"/>
              </a:rPr>
              <a:t>Data sharing with stakeholders</a:t>
            </a:r>
            <a:endParaRPr lang="en-US" sz="2000" dirty="0">
              <a:solidFill>
                <a:srgbClr val="0070C0"/>
              </a:solidFill>
              <a:effectLst/>
              <a:latin typeface="Source Sans Pro" panose="020B0503030403020204" pitchFamily="34" charset="0"/>
              <a:ea typeface="Source Sans Pro" panose="020B0503030403020204" pitchFamily="34" charset="0"/>
            </a:endParaRPr>
          </a:p>
          <a:p>
            <a:endParaRPr lang="en-US" sz="2000" dirty="0">
              <a:solidFill>
                <a:srgbClr val="005941"/>
              </a:solidFill>
              <a:latin typeface="Source Sans Pro" panose="020B0503030403020204" pitchFamily="34" charset="0"/>
              <a:ea typeface="Source Sans Pro" panose="020B0503030403020204" pitchFamily="34" charset="0"/>
              <a:cs typeface="Merriweather" panose="02000000000000000000" pitchFamily="2" charset="0"/>
            </a:endParaRPr>
          </a:p>
          <a:p>
            <a:pPr marL="342900" indent="-342900">
              <a:buFont typeface="Arial" panose="020B0604020202020204" pitchFamily="34" charset="0"/>
              <a:buChar char="•"/>
            </a:pPr>
            <a:r>
              <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Ensure alignment with public health partners</a:t>
            </a:r>
          </a:p>
          <a:p>
            <a:pPr marL="800100" lvl="1" indent="-342900">
              <a:buFont typeface="Arial" panose="020B0604020202020204" pitchFamily="34" charset="0"/>
              <a:buChar char="•"/>
            </a:pPr>
            <a:r>
              <a:rPr lang="en-US" sz="2000" dirty="0">
                <a:solidFill>
                  <a:srgbClr val="0070C0"/>
                </a:solidFill>
                <a:latin typeface="Source Sans Pro" panose="020B0503030403020204" pitchFamily="34" charset="0"/>
                <a:ea typeface="Source Sans Pro" panose="020B0503030403020204" pitchFamily="34" charset="0"/>
                <a:cs typeface="Merriweather" panose="02000000000000000000" pitchFamily="2" charset="0"/>
              </a:rPr>
              <a:t>Prepare</a:t>
            </a:r>
            <a:r>
              <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 </a:t>
            </a:r>
            <a:r>
              <a:rPr lang="en-US" sz="2000" dirty="0">
                <a:solidFill>
                  <a:srgbClr val="0070C0"/>
                </a:solidFill>
                <a:latin typeface="Source Sans Pro" panose="020B0503030403020204" pitchFamily="34" charset="0"/>
                <a:ea typeface="Source Sans Pro" panose="020B0503030403020204" pitchFamily="34" charset="0"/>
                <a:cs typeface="Merriweather" panose="02000000000000000000" pitchFamily="2" charset="0"/>
              </a:rPr>
              <a:t>for and implement PulseNet 2.0</a:t>
            </a:r>
          </a:p>
          <a:p>
            <a:pPr marL="800100" lvl="1" indent="-342900">
              <a:buFont typeface="Arial" panose="020B0604020202020204" pitchFamily="34" charset="0"/>
              <a:buChar char="•"/>
            </a:pPr>
            <a:r>
              <a:rPr lang="en-US" sz="2000" dirty="0">
                <a:solidFill>
                  <a:srgbClr val="0070C0"/>
                </a:solidFill>
                <a:latin typeface="Source Sans Pro" panose="020B0503030403020204" pitchFamily="34" charset="0"/>
                <a:ea typeface="Source Sans Pro" panose="020B0503030403020204" pitchFamily="34" charset="0"/>
                <a:cs typeface="Merriweather" panose="02000000000000000000" pitchFamily="2" charset="0"/>
              </a:rPr>
              <a:t>Implement DNA Prep Kit into WGS lab workflow</a:t>
            </a:r>
          </a:p>
          <a:p>
            <a:pPr marL="342900" indent="-342900">
              <a:buFont typeface="Arial" panose="020B0604020202020204" pitchFamily="34" charset="0"/>
              <a:buChar char="•"/>
            </a:pPr>
            <a:endPar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endParaRPr>
          </a:p>
          <a:p>
            <a:pPr marL="342900" indent="-342900">
              <a:buFont typeface="Arial" panose="020B0604020202020204" pitchFamily="34" charset="0"/>
              <a:buChar char="•"/>
            </a:pPr>
            <a:r>
              <a:rPr lang="en-US" sz="2000" dirty="0">
                <a:solidFill>
                  <a:srgbClr val="005341"/>
                </a:solidFill>
                <a:latin typeface="Source Sans Pro" panose="020B0503030403020204" pitchFamily="34" charset="0"/>
                <a:ea typeface="Source Sans Pro" panose="020B0503030403020204" pitchFamily="34" charset="0"/>
              </a:rPr>
              <a:t>Set, advance, and promote vision for WGS application as technologies evolve</a:t>
            </a:r>
          </a:p>
          <a:p>
            <a:pPr marL="800100" lvl="1" indent="-342900">
              <a:buFont typeface="Arial" panose="020B0604020202020204" pitchFamily="34" charset="0"/>
              <a:buChar char="•"/>
            </a:pPr>
            <a:r>
              <a:rPr lang="en-US" sz="2000" i="1" dirty="0">
                <a:solidFill>
                  <a:srgbClr val="0070C0"/>
                </a:solidFill>
                <a:latin typeface="Source Sans Pro" panose="020B0503030403020204" pitchFamily="34" charset="0"/>
                <a:ea typeface="Source Sans Pro" panose="020B0503030403020204" pitchFamily="34" charset="0"/>
              </a:rPr>
              <a:t>Campylobacter</a:t>
            </a:r>
            <a:r>
              <a:rPr lang="en-US" sz="2000" dirty="0">
                <a:solidFill>
                  <a:srgbClr val="0070C0"/>
                </a:solidFill>
                <a:latin typeface="Source Sans Pro" panose="020B0503030403020204" pitchFamily="34" charset="0"/>
                <a:ea typeface="Source Sans Pro" panose="020B0503030403020204" pitchFamily="34" charset="0"/>
              </a:rPr>
              <a:t> allele code project</a:t>
            </a:r>
          </a:p>
          <a:p>
            <a:endParaRPr lang="en-US" sz="2000" dirty="0">
              <a:solidFill>
                <a:srgbClr val="00534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000" dirty="0">
                <a:solidFill>
                  <a:srgbClr val="005341"/>
                </a:solidFill>
                <a:latin typeface="Source Sans Pro" panose="020B0503030403020204" pitchFamily="34" charset="0"/>
                <a:ea typeface="Source Sans Pro" panose="020B0503030403020204" pitchFamily="34" charset="0"/>
              </a:rPr>
              <a:t>Prioritize projects aligning with the Strategic Plan</a:t>
            </a:r>
          </a:p>
          <a:p>
            <a:pPr marL="800100" lvl="1" indent="-342900">
              <a:buFont typeface="Arial" panose="020B0604020202020204" pitchFamily="34" charset="0"/>
              <a:buChar char="•"/>
            </a:pPr>
            <a:r>
              <a:rPr lang="en-US" sz="2000" dirty="0">
                <a:solidFill>
                  <a:srgbClr val="0070C0"/>
                </a:solidFill>
                <a:latin typeface="Source Sans Pro" panose="020B0503030403020204" pitchFamily="34" charset="0"/>
                <a:ea typeface="Source Sans Pro" panose="020B0503030403020204" pitchFamily="34" charset="0"/>
              </a:rPr>
              <a:t>NACMCF Genomics Charge 2023-2025</a:t>
            </a:r>
          </a:p>
        </p:txBody>
      </p:sp>
      <p:sp>
        <p:nvSpPr>
          <p:cNvPr id="5" name="Slide Number Placeholder 4">
            <a:extLst>
              <a:ext uri="{FF2B5EF4-FFF2-40B4-BE49-F238E27FC236}">
                <a16:creationId xmlns:a16="http://schemas.microsoft.com/office/drawing/2014/main" id="{0AF9AF1D-474D-4710-A6D5-B430E0CB7F9F}"/>
              </a:ext>
            </a:extLst>
          </p:cNvPr>
          <p:cNvSpPr>
            <a:spLocks noGrp="1"/>
          </p:cNvSpPr>
          <p:nvPr>
            <p:ph type="sldNum" sz="quarter" idx="12"/>
          </p:nvPr>
        </p:nvSpPr>
        <p:spPr/>
        <p:txBody>
          <a:bodyPr/>
          <a:lstStyle/>
          <a:p>
            <a:pPr algn="r"/>
            <a:fld id="{DE222F36-9F1C-4C11-9B9A-ECEC5F4AFB55}" type="slidenum">
              <a:rPr lang="en-US" smtClean="0"/>
              <a:pPr algn="r"/>
              <a:t>18</a:t>
            </a:fld>
            <a:endParaRPr lang="en-US" dirty="0"/>
          </a:p>
        </p:txBody>
      </p:sp>
      <p:cxnSp>
        <p:nvCxnSpPr>
          <p:cNvPr id="3" name="Straight Connector 2">
            <a:extLst>
              <a:ext uri="{FF2B5EF4-FFF2-40B4-BE49-F238E27FC236}">
                <a16:creationId xmlns:a16="http://schemas.microsoft.com/office/drawing/2014/main" id="{FB9ED8B9-5A5A-532A-9191-0CC56FF02AD3}"/>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170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355073-987E-49B0-80B5-B59161CAF2D5}"/>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6858002"/>
          </a:xfrm>
          <a:prstGeom prst="rect">
            <a:avLst/>
          </a:prstGeom>
        </p:spPr>
      </p:pic>
      <p:pic>
        <p:nvPicPr>
          <p:cNvPr id="5" name="Picture 4" descr="A group of people raising their hands&#10;&#10;Description automatically generated">
            <a:extLst>
              <a:ext uri="{FF2B5EF4-FFF2-40B4-BE49-F238E27FC236}">
                <a16:creationId xmlns:a16="http://schemas.microsoft.com/office/drawing/2014/main" id="{29E13772-7C00-49C0-A8A2-6CBBFFA3A4BC}"/>
              </a:ext>
            </a:extLst>
          </p:cNvPr>
          <p:cNvPicPr>
            <a:picLocks noChangeAspect="1"/>
          </p:cNvPicPr>
          <p:nvPr/>
        </p:nvPicPr>
        <p:blipFill rotWithShape="1">
          <a:blip r:embed="rId4" cstate="screen">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5644342" y="523701"/>
            <a:ext cx="5852160" cy="5852161"/>
          </a:xfrm>
          <a:prstGeom prst="flowChartConnector">
            <a:avLst/>
          </a:prstGeom>
        </p:spPr>
      </p:pic>
      <p:sp>
        <p:nvSpPr>
          <p:cNvPr id="3" name="TextBox 2">
            <a:extLst>
              <a:ext uri="{FF2B5EF4-FFF2-40B4-BE49-F238E27FC236}">
                <a16:creationId xmlns:a16="http://schemas.microsoft.com/office/drawing/2014/main" id="{639DD351-9A6C-4DB9-AE18-AA8AD6DCC634}"/>
              </a:ext>
            </a:extLst>
          </p:cNvPr>
          <p:cNvSpPr txBox="1"/>
          <p:nvPr/>
        </p:nvSpPr>
        <p:spPr>
          <a:xfrm>
            <a:off x="314325" y="5357813"/>
            <a:ext cx="4200525" cy="923330"/>
          </a:xfrm>
          <a:prstGeom prst="rect">
            <a:avLst/>
          </a:prstGeom>
          <a:noFill/>
        </p:spPr>
        <p:txBody>
          <a:bodyPr wrap="square" rtlCol="0">
            <a:spAutoFit/>
          </a:bodyPr>
          <a:lstStyle/>
          <a:p>
            <a:pPr algn="ctr"/>
            <a:r>
              <a:rPr lang="en-US" sz="5400" dirty="0">
                <a:solidFill>
                  <a:schemeClr val="bg1"/>
                </a:solidFill>
                <a:latin typeface="Bahnschrift SemiBold SemiConden" panose="020B0502040204020203" pitchFamily="34" charset="0"/>
              </a:rPr>
              <a:t>fsis.usda.gov</a:t>
            </a:r>
          </a:p>
        </p:txBody>
      </p:sp>
      <p:sp>
        <p:nvSpPr>
          <p:cNvPr id="6" name="Slide Number Placeholder 5">
            <a:extLst>
              <a:ext uri="{FF2B5EF4-FFF2-40B4-BE49-F238E27FC236}">
                <a16:creationId xmlns:a16="http://schemas.microsoft.com/office/drawing/2014/main" id="{60E8E673-FEBA-4079-9045-1D15B755E92E}"/>
              </a:ext>
            </a:extLst>
          </p:cNvPr>
          <p:cNvSpPr>
            <a:spLocks noGrp="1"/>
          </p:cNvSpPr>
          <p:nvPr>
            <p:ph type="sldNum" sz="quarter" idx="12"/>
          </p:nvPr>
        </p:nvSpPr>
        <p:spPr/>
        <p:txBody>
          <a:bodyPr/>
          <a:lstStyle/>
          <a:p>
            <a:fld id="{3C91E7BE-341E-4598-9B28-56A0F8C335F4}" type="slidenum">
              <a:rPr lang="en-US" smtClean="0"/>
              <a:t>19</a:t>
            </a:fld>
            <a:endParaRPr lang="en-US" dirty="0"/>
          </a:p>
        </p:txBody>
      </p:sp>
    </p:spTree>
    <p:extLst>
      <p:ext uri="{BB962C8B-B14F-4D97-AF65-F5344CB8AC3E}">
        <p14:creationId xmlns:p14="http://schemas.microsoft.com/office/powerpoint/2010/main" val="364735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EF02EF4-B00F-4E09-8AE4-383393AD32D5}"/>
              </a:ext>
            </a:extLst>
          </p:cNvPr>
          <p:cNvPicPr>
            <a:picLocks noChangeAspect="1"/>
          </p:cNvPicPr>
          <p:nvPr/>
        </p:nvPicPr>
        <p:blipFill rotWithShape="1">
          <a:blip r:embed="rId3" cstate="screen">
            <a:alphaModFix amt="60000"/>
            <a:extLst>
              <a:ext uri="{28A0092B-C50C-407E-A947-70E740481C1C}">
                <a14:useLocalDpi xmlns:a14="http://schemas.microsoft.com/office/drawing/2010/main"/>
              </a:ext>
            </a:extLst>
          </a:blip>
          <a:srcRect/>
          <a:stretch/>
        </p:blipFill>
        <p:spPr>
          <a:xfrm rot="16200000">
            <a:off x="4789543" y="1832445"/>
            <a:ext cx="1836057" cy="7831837"/>
          </a:xfrm>
          <a:prstGeom prst="rect">
            <a:avLst/>
          </a:prstGeom>
        </p:spPr>
      </p:pic>
      <p:sp>
        <p:nvSpPr>
          <p:cNvPr id="2" name="TextBox 1">
            <a:extLst>
              <a:ext uri="{FF2B5EF4-FFF2-40B4-BE49-F238E27FC236}">
                <a16:creationId xmlns:a16="http://schemas.microsoft.com/office/drawing/2014/main" id="{C9944226-EA2D-4F6C-A575-8B483194C23A}"/>
              </a:ext>
            </a:extLst>
          </p:cNvPr>
          <p:cNvSpPr txBox="1"/>
          <p:nvPr/>
        </p:nvSpPr>
        <p:spPr>
          <a:xfrm>
            <a:off x="138223" y="466106"/>
            <a:ext cx="11610753"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Take Home Message: Aligning Projects with FSIS Goals for WGS</a:t>
            </a:r>
          </a:p>
        </p:txBody>
      </p:sp>
      <p:sp>
        <p:nvSpPr>
          <p:cNvPr id="8" name="TextBox 7">
            <a:extLst>
              <a:ext uri="{FF2B5EF4-FFF2-40B4-BE49-F238E27FC236}">
                <a16:creationId xmlns:a16="http://schemas.microsoft.com/office/drawing/2014/main" id="{AB91286C-3886-454A-9491-911253DBC473}"/>
              </a:ext>
            </a:extLst>
          </p:cNvPr>
          <p:cNvSpPr txBox="1"/>
          <p:nvPr/>
        </p:nvSpPr>
        <p:spPr>
          <a:xfrm>
            <a:off x="728721" y="1452053"/>
            <a:ext cx="9957702" cy="3477875"/>
          </a:xfrm>
          <a:prstGeom prst="rect">
            <a:avLst/>
          </a:prstGeom>
          <a:noFill/>
        </p:spPr>
        <p:txBody>
          <a:bodyPr wrap="square" rtlCol="0">
            <a:spAutoFit/>
          </a:bodyPr>
          <a:lstStyle/>
          <a:p>
            <a:r>
              <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Fully integrate WGS technology and associated policies into routine Agency operations</a:t>
            </a:r>
          </a:p>
          <a:p>
            <a:endParaRPr lang="en-US" sz="2000" dirty="0">
              <a:solidFill>
                <a:srgbClr val="00594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000" dirty="0">
                <a:solidFill>
                  <a:srgbClr val="005941"/>
                </a:solidFill>
                <a:latin typeface="Source Sans Pro" panose="020B0503030403020204" pitchFamily="34" charset="0"/>
                <a:ea typeface="Source Sans Pro" panose="020B0503030403020204" pitchFamily="34" charset="0"/>
              </a:rPr>
              <a:t>Support development of</a:t>
            </a:r>
            <a:r>
              <a:rPr lang="en-US" sz="2000" dirty="0">
                <a:solidFill>
                  <a:srgbClr val="005941"/>
                </a:solidFill>
                <a:effectLst/>
                <a:latin typeface="Source Sans Pro" panose="020B0503030403020204" pitchFamily="34" charset="0"/>
                <a:ea typeface="Source Sans Pro" panose="020B0503030403020204" pitchFamily="34" charset="0"/>
              </a:rPr>
              <a:t> individualized inspection strategies for certain food pathogens and thereby inform the need for establishments to enhance sanitary practices and programs</a:t>
            </a:r>
          </a:p>
          <a:p>
            <a:endParaRPr lang="en-US" sz="2000" dirty="0">
              <a:solidFill>
                <a:srgbClr val="005941"/>
              </a:solidFill>
              <a:latin typeface="Source Sans Pro" panose="020B0503030403020204" pitchFamily="34" charset="0"/>
              <a:ea typeface="Source Sans Pro" panose="020B0503030403020204" pitchFamily="34" charset="0"/>
              <a:cs typeface="Merriweather" panose="02000000000000000000" pitchFamily="2" charset="0"/>
            </a:endParaRPr>
          </a:p>
          <a:p>
            <a:pPr marL="342900" indent="-342900">
              <a:buFont typeface="Arial" panose="020B0604020202020204" pitchFamily="34" charset="0"/>
              <a:buChar char="•"/>
            </a:pPr>
            <a:r>
              <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Ensure alignment with public health partners</a:t>
            </a:r>
          </a:p>
          <a:p>
            <a:pPr marL="342900" indent="-342900">
              <a:buFont typeface="Arial" panose="020B0604020202020204" pitchFamily="34" charset="0"/>
              <a:buChar char="•"/>
            </a:pPr>
            <a:endParaRPr lang="en-US" sz="20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endParaRPr>
          </a:p>
          <a:p>
            <a:pPr marL="342900" indent="-342900">
              <a:buFont typeface="Arial" panose="020B0604020202020204" pitchFamily="34" charset="0"/>
              <a:buChar char="•"/>
            </a:pPr>
            <a:r>
              <a:rPr lang="en-US" sz="2000" dirty="0">
                <a:solidFill>
                  <a:srgbClr val="005341"/>
                </a:solidFill>
                <a:latin typeface="Source Sans Pro" panose="020B0503030403020204" pitchFamily="34" charset="0"/>
                <a:ea typeface="Source Sans Pro" panose="020B0503030403020204" pitchFamily="34" charset="0"/>
              </a:rPr>
              <a:t>Set, advance, and promote vision for WGS application as technologies evolve</a:t>
            </a:r>
          </a:p>
          <a:p>
            <a:pPr marL="342900" indent="-342900">
              <a:buFont typeface="Arial" panose="020B0604020202020204" pitchFamily="34" charset="0"/>
              <a:buChar char="•"/>
            </a:pPr>
            <a:endParaRPr lang="en-US" sz="2000" dirty="0">
              <a:solidFill>
                <a:srgbClr val="00534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000" dirty="0">
                <a:solidFill>
                  <a:srgbClr val="005341"/>
                </a:solidFill>
                <a:latin typeface="Source Sans Pro" panose="020B0503030403020204" pitchFamily="34" charset="0"/>
                <a:ea typeface="Source Sans Pro" panose="020B0503030403020204" pitchFamily="34" charset="0"/>
              </a:rPr>
              <a:t>Prioritize projects aligning with the Strategic Plan</a:t>
            </a:r>
          </a:p>
        </p:txBody>
      </p:sp>
      <p:sp>
        <p:nvSpPr>
          <p:cNvPr id="5" name="Slide Number Placeholder 4">
            <a:extLst>
              <a:ext uri="{FF2B5EF4-FFF2-40B4-BE49-F238E27FC236}">
                <a16:creationId xmlns:a16="http://schemas.microsoft.com/office/drawing/2014/main" id="{0AF9AF1D-474D-4710-A6D5-B430E0CB7F9F}"/>
              </a:ext>
            </a:extLst>
          </p:cNvPr>
          <p:cNvSpPr>
            <a:spLocks noGrp="1"/>
          </p:cNvSpPr>
          <p:nvPr>
            <p:ph type="sldNum" sz="quarter" idx="12"/>
          </p:nvPr>
        </p:nvSpPr>
        <p:spPr/>
        <p:txBody>
          <a:bodyPr/>
          <a:lstStyle/>
          <a:p>
            <a:pPr algn="r"/>
            <a:fld id="{DE222F36-9F1C-4C11-9B9A-ECEC5F4AFB55}" type="slidenum">
              <a:rPr lang="en-US" smtClean="0"/>
              <a:pPr algn="r"/>
              <a:t>2</a:t>
            </a:fld>
            <a:endParaRPr lang="en-US" dirty="0"/>
          </a:p>
        </p:txBody>
      </p:sp>
      <p:cxnSp>
        <p:nvCxnSpPr>
          <p:cNvPr id="3" name="Straight Connector 2">
            <a:extLst>
              <a:ext uri="{FF2B5EF4-FFF2-40B4-BE49-F238E27FC236}">
                <a16:creationId xmlns:a16="http://schemas.microsoft.com/office/drawing/2014/main" id="{3B845195-1E44-EE53-A4F7-51ABAB52D74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431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985F207-C2C5-465C-AE41-2319C3CEFE59}"/>
              </a:ext>
            </a:extLst>
          </p:cNvPr>
          <p:cNvCxnSpPr/>
          <p:nvPr/>
        </p:nvCxnSpPr>
        <p:spPr>
          <a:xfrm>
            <a:off x="485538" y="989325"/>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61EF4C1-01D1-4D11-9E83-A4FBE1E26C3F}"/>
              </a:ext>
            </a:extLst>
          </p:cNvPr>
          <p:cNvSpPr txBox="1"/>
          <p:nvPr/>
        </p:nvSpPr>
        <p:spPr>
          <a:xfrm>
            <a:off x="485537" y="466105"/>
            <a:ext cx="7260953"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Milestones: FSIS Transition to WGS </a:t>
            </a:r>
          </a:p>
        </p:txBody>
      </p:sp>
      <p:grpSp>
        <p:nvGrpSpPr>
          <p:cNvPr id="8" name="Group 7">
            <a:extLst>
              <a:ext uri="{FF2B5EF4-FFF2-40B4-BE49-F238E27FC236}">
                <a16:creationId xmlns:a16="http://schemas.microsoft.com/office/drawing/2014/main" id="{AE6B6D01-B8DD-4677-9A48-D054984F55CF}"/>
              </a:ext>
            </a:extLst>
          </p:cNvPr>
          <p:cNvGrpSpPr/>
          <p:nvPr/>
        </p:nvGrpSpPr>
        <p:grpSpPr>
          <a:xfrm>
            <a:off x="394099" y="1402121"/>
            <a:ext cx="11307958" cy="4914638"/>
            <a:chOff x="228599" y="1966679"/>
            <a:chExt cx="10057779" cy="4555863"/>
          </a:xfrm>
        </p:grpSpPr>
        <p:sp>
          <p:nvSpPr>
            <p:cNvPr id="9" name="Right Arrow 37">
              <a:extLst>
                <a:ext uri="{FF2B5EF4-FFF2-40B4-BE49-F238E27FC236}">
                  <a16:creationId xmlns:a16="http://schemas.microsoft.com/office/drawing/2014/main" id="{B2328308-7A27-4A30-8830-EFC654632553}"/>
                </a:ext>
              </a:extLst>
            </p:cNvPr>
            <p:cNvSpPr/>
            <p:nvPr/>
          </p:nvSpPr>
          <p:spPr>
            <a:xfrm>
              <a:off x="732114" y="3726618"/>
              <a:ext cx="9554264" cy="1932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0" name="Group 9">
              <a:extLst>
                <a:ext uri="{FF2B5EF4-FFF2-40B4-BE49-F238E27FC236}">
                  <a16:creationId xmlns:a16="http://schemas.microsoft.com/office/drawing/2014/main" id="{EC839E11-2D94-4BDE-9F6E-D12E71C5215A}"/>
                </a:ext>
              </a:extLst>
            </p:cNvPr>
            <p:cNvGrpSpPr/>
            <p:nvPr/>
          </p:nvGrpSpPr>
          <p:grpSpPr>
            <a:xfrm>
              <a:off x="228599" y="1966679"/>
              <a:ext cx="8814891" cy="4519586"/>
              <a:chOff x="228599" y="1966679"/>
              <a:chExt cx="8814891" cy="4519586"/>
            </a:xfrm>
          </p:grpSpPr>
          <p:grpSp>
            <p:nvGrpSpPr>
              <p:cNvPr id="14" name="Group 13">
                <a:extLst>
                  <a:ext uri="{FF2B5EF4-FFF2-40B4-BE49-F238E27FC236}">
                    <a16:creationId xmlns:a16="http://schemas.microsoft.com/office/drawing/2014/main" id="{AC9E2E68-1C51-4FD5-AD20-5E2A4314CF64}"/>
                  </a:ext>
                </a:extLst>
              </p:cNvPr>
              <p:cNvGrpSpPr/>
              <p:nvPr/>
            </p:nvGrpSpPr>
            <p:grpSpPr>
              <a:xfrm>
                <a:off x="228599" y="1966679"/>
                <a:ext cx="8814891" cy="3437188"/>
                <a:chOff x="228599" y="1966679"/>
                <a:chExt cx="8814891" cy="3437188"/>
              </a:xfrm>
            </p:grpSpPr>
            <p:sp>
              <p:nvSpPr>
                <p:cNvPr id="17" name="TextBox 16">
                  <a:extLst>
                    <a:ext uri="{FF2B5EF4-FFF2-40B4-BE49-F238E27FC236}">
                      <a16:creationId xmlns:a16="http://schemas.microsoft.com/office/drawing/2014/main" id="{E16705A8-5507-498B-90E1-FE05C074A508}"/>
                    </a:ext>
                  </a:extLst>
                </p:cNvPr>
                <p:cNvSpPr txBox="1"/>
                <p:nvPr/>
              </p:nvSpPr>
              <p:spPr>
                <a:xfrm>
                  <a:off x="1191368" y="3441662"/>
                  <a:ext cx="982810"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FY14</a:t>
                  </a:r>
                </a:p>
              </p:txBody>
            </p:sp>
            <p:sp>
              <p:nvSpPr>
                <p:cNvPr id="18" name="TextBox 17">
                  <a:extLst>
                    <a:ext uri="{FF2B5EF4-FFF2-40B4-BE49-F238E27FC236}">
                      <a16:creationId xmlns:a16="http://schemas.microsoft.com/office/drawing/2014/main" id="{B590E02E-B01B-4437-9450-FDF898B3FCA0}"/>
                    </a:ext>
                  </a:extLst>
                </p:cNvPr>
                <p:cNvSpPr txBox="1"/>
                <p:nvPr/>
              </p:nvSpPr>
              <p:spPr>
                <a:xfrm>
                  <a:off x="2229096" y="3963480"/>
                  <a:ext cx="903493"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FY15</a:t>
                  </a:r>
                </a:p>
              </p:txBody>
            </p:sp>
            <p:sp>
              <p:nvSpPr>
                <p:cNvPr id="19" name="TextBox 18">
                  <a:extLst>
                    <a:ext uri="{FF2B5EF4-FFF2-40B4-BE49-F238E27FC236}">
                      <a16:creationId xmlns:a16="http://schemas.microsoft.com/office/drawing/2014/main" id="{8AF2A772-A03B-41D6-813B-6AAF818FD8D3}"/>
                    </a:ext>
                  </a:extLst>
                </p:cNvPr>
                <p:cNvSpPr txBox="1"/>
                <p:nvPr/>
              </p:nvSpPr>
              <p:spPr>
                <a:xfrm>
                  <a:off x="4026521" y="3947153"/>
                  <a:ext cx="923286"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FY16</a:t>
                  </a:r>
                </a:p>
              </p:txBody>
            </p:sp>
            <p:sp>
              <p:nvSpPr>
                <p:cNvPr id="20" name="TextBox 19">
                  <a:extLst>
                    <a:ext uri="{FF2B5EF4-FFF2-40B4-BE49-F238E27FC236}">
                      <a16:creationId xmlns:a16="http://schemas.microsoft.com/office/drawing/2014/main" id="{163CE042-A82A-4BBA-A0E4-5F7FFC51E249}"/>
                    </a:ext>
                  </a:extLst>
                </p:cNvPr>
                <p:cNvSpPr txBox="1"/>
                <p:nvPr/>
              </p:nvSpPr>
              <p:spPr>
                <a:xfrm>
                  <a:off x="4846903" y="3425421"/>
                  <a:ext cx="1057372"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FY17</a:t>
                  </a:r>
                </a:p>
              </p:txBody>
            </p:sp>
            <p:sp>
              <p:nvSpPr>
                <p:cNvPr id="21" name="TextBox 20">
                  <a:extLst>
                    <a:ext uri="{FF2B5EF4-FFF2-40B4-BE49-F238E27FC236}">
                      <a16:creationId xmlns:a16="http://schemas.microsoft.com/office/drawing/2014/main" id="{675055E8-EA20-4B35-AB1E-19861B9B04AC}"/>
                    </a:ext>
                  </a:extLst>
                </p:cNvPr>
                <p:cNvSpPr txBox="1"/>
                <p:nvPr/>
              </p:nvSpPr>
              <p:spPr>
                <a:xfrm>
                  <a:off x="351116" y="3958821"/>
                  <a:ext cx="923286"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FY13</a:t>
                  </a:r>
                </a:p>
              </p:txBody>
            </p:sp>
            <p:sp>
              <p:nvSpPr>
                <p:cNvPr id="22" name="TextBox 21">
                  <a:extLst>
                    <a:ext uri="{FF2B5EF4-FFF2-40B4-BE49-F238E27FC236}">
                      <a16:creationId xmlns:a16="http://schemas.microsoft.com/office/drawing/2014/main" id="{DD35A6FF-56C4-4A80-97B6-E1F8F98BCD73}"/>
                    </a:ext>
                  </a:extLst>
                </p:cNvPr>
                <p:cNvSpPr txBox="1"/>
                <p:nvPr/>
              </p:nvSpPr>
              <p:spPr>
                <a:xfrm>
                  <a:off x="6037276" y="3958821"/>
                  <a:ext cx="1000227"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FY18</a:t>
                  </a:r>
                </a:p>
              </p:txBody>
            </p:sp>
            <p:sp>
              <p:nvSpPr>
                <p:cNvPr id="23" name="TextBox 22">
                  <a:extLst>
                    <a:ext uri="{FF2B5EF4-FFF2-40B4-BE49-F238E27FC236}">
                      <a16:creationId xmlns:a16="http://schemas.microsoft.com/office/drawing/2014/main" id="{B39C0D7C-F67F-4EB0-B3B3-988FA7693F07}"/>
                    </a:ext>
                  </a:extLst>
                </p:cNvPr>
                <p:cNvSpPr txBox="1"/>
                <p:nvPr/>
              </p:nvSpPr>
              <p:spPr>
                <a:xfrm>
                  <a:off x="6918237" y="3421259"/>
                  <a:ext cx="1000227"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FY19</a:t>
                  </a:r>
                </a:p>
              </p:txBody>
            </p:sp>
            <p:sp>
              <p:nvSpPr>
                <p:cNvPr id="24" name="TextBox 23">
                  <a:extLst>
                    <a:ext uri="{FF2B5EF4-FFF2-40B4-BE49-F238E27FC236}">
                      <a16:creationId xmlns:a16="http://schemas.microsoft.com/office/drawing/2014/main" id="{1C96C0B7-2EA1-4207-BA42-72EE72B55172}"/>
                    </a:ext>
                  </a:extLst>
                </p:cNvPr>
                <p:cNvSpPr txBox="1"/>
                <p:nvPr/>
              </p:nvSpPr>
              <p:spPr>
                <a:xfrm>
                  <a:off x="7849598" y="3958821"/>
                  <a:ext cx="1000227"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FY20</a:t>
                  </a:r>
                </a:p>
              </p:txBody>
            </p:sp>
            <p:sp>
              <p:nvSpPr>
                <p:cNvPr id="25" name="TextBox 24">
                  <a:extLst>
                    <a:ext uri="{FF2B5EF4-FFF2-40B4-BE49-F238E27FC236}">
                      <a16:creationId xmlns:a16="http://schemas.microsoft.com/office/drawing/2014/main" id="{579E792A-E8ED-402B-8937-A68FB535A552}"/>
                    </a:ext>
                  </a:extLst>
                </p:cNvPr>
                <p:cNvSpPr txBox="1"/>
                <p:nvPr/>
              </p:nvSpPr>
              <p:spPr>
                <a:xfrm>
                  <a:off x="1880789" y="2233013"/>
                  <a:ext cx="1604514" cy="884456"/>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1- FSIS began WGS on STEC and </a:t>
                  </a:r>
                  <a:r>
                    <a:rPr lang="en-US" sz="1400" b="1" i="1" dirty="0">
                      <a:solidFill>
                        <a:srgbClr val="1F497D"/>
                      </a:solidFill>
                      <a:latin typeface="Calibri"/>
                    </a:rPr>
                    <a:t>Lm </a:t>
                  </a:r>
                  <a:endParaRPr kumimoji="0" lang="en-US" sz="1400" b="1" i="0" u="none" strike="noStrike" kern="1200" cap="none" spc="0" normalizeH="0" baseline="0" noProof="0" dirty="0">
                    <a:ln>
                      <a:noFill/>
                    </a:ln>
                    <a:solidFill>
                      <a:srgbClr val="1F497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2- Uploaded first </a:t>
                  </a:r>
                  <a:r>
                    <a:rPr kumimoji="0" lang="en-US" sz="1400" b="1" i="1" u="none" strike="noStrike" kern="1200" cap="none" spc="0" normalizeH="0" baseline="0" noProof="0" dirty="0">
                      <a:ln>
                        <a:noFill/>
                      </a:ln>
                      <a:solidFill>
                        <a:srgbClr val="1F497D"/>
                      </a:solidFill>
                      <a:effectLst/>
                      <a:uLnTx/>
                      <a:uFillTx/>
                      <a:latin typeface="Calibri"/>
                      <a:ea typeface="+mn-ea"/>
                      <a:cs typeface="+mn-cs"/>
                    </a:rPr>
                    <a:t>Lm</a:t>
                  </a:r>
                  <a:r>
                    <a:rPr kumimoji="0" lang="en-US" sz="1400" b="1" i="0" u="none" strike="noStrike" kern="1200" cap="none" spc="0" normalizeH="0" baseline="0" noProof="0" dirty="0">
                      <a:ln>
                        <a:noFill/>
                      </a:ln>
                      <a:solidFill>
                        <a:srgbClr val="1F497D"/>
                      </a:solidFill>
                      <a:effectLst/>
                      <a:uLnTx/>
                      <a:uFillTx/>
                      <a:latin typeface="Calibri"/>
                      <a:ea typeface="+mn-ea"/>
                      <a:cs typeface="+mn-cs"/>
                    </a:rPr>
                    <a:t> sequences to NCBI</a:t>
                  </a:r>
                </a:p>
              </p:txBody>
            </p:sp>
            <p:cxnSp>
              <p:nvCxnSpPr>
                <p:cNvPr id="26" name="Straight Connector 25">
                  <a:extLst>
                    <a:ext uri="{FF2B5EF4-FFF2-40B4-BE49-F238E27FC236}">
                      <a16:creationId xmlns:a16="http://schemas.microsoft.com/office/drawing/2014/main" id="{A62EC12B-FEC0-456E-921C-9301560A39F0}"/>
                    </a:ext>
                  </a:extLst>
                </p:cNvPr>
                <p:cNvCxnSpPr/>
                <p:nvPr/>
              </p:nvCxnSpPr>
              <p:spPr>
                <a:xfrm>
                  <a:off x="2662898" y="3187832"/>
                  <a:ext cx="0" cy="529646"/>
                </a:xfrm>
                <a:prstGeom prst="line">
                  <a:avLst/>
                </a:prstGeom>
              </p:spPr>
              <p:style>
                <a:lnRef idx="3">
                  <a:schemeClr val="accent2"/>
                </a:lnRef>
                <a:fillRef idx="0">
                  <a:schemeClr val="accent2"/>
                </a:fillRef>
                <a:effectRef idx="2">
                  <a:schemeClr val="accent2"/>
                </a:effectRef>
                <a:fontRef idx="minor">
                  <a:schemeClr val="tx1"/>
                </a:fontRef>
              </p:style>
            </p:cxnSp>
            <p:sp>
              <p:nvSpPr>
                <p:cNvPr id="27" name="TextBox 26">
                  <a:extLst>
                    <a:ext uri="{FF2B5EF4-FFF2-40B4-BE49-F238E27FC236}">
                      <a16:creationId xmlns:a16="http://schemas.microsoft.com/office/drawing/2014/main" id="{616E748A-665A-4494-A0DF-C73EE8F4EBD8}"/>
                    </a:ext>
                  </a:extLst>
                </p:cNvPr>
                <p:cNvSpPr txBox="1"/>
                <p:nvPr/>
              </p:nvSpPr>
              <p:spPr>
                <a:xfrm>
                  <a:off x="732115" y="4488461"/>
                  <a:ext cx="2011278" cy="485024"/>
                </a:xfrm>
                <a:prstGeom prst="rect">
                  <a:avLst/>
                </a:prstGeom>
                <a:solidFill>
                  <a:srgbClr val="ECF1F8"/>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F497D"/>
                      </a:solidFill>
                      <a:latin typeface="Calibri"/>
                    </a:rPr>
                    <a:t>FSIS runs first sequences </a:t>
                  </a:r>
                  <a:r>
                    <a:rPr kumimoji="0" lang="en-US" sz="1400" b="1" i="0" u="none" strike="noStrike" kern="1200" cap="none" spc="0" normalizeH="0" baseline="0" noProof="0" dirty="0">
                      <a:ln>
                        <a:noFill/>
                      </a:ln>
                      <a:solidFill>
                        <a:srgbClr val="1F497D"/>
                      </a:solidFill>
                      <a:effectLst/>
                      <a:uLnTx/>
                      <a:uFillTx/>
                      <a:latin typeface="Calibri"/>
                      <a:ea typeface="+mn-ea"/>
                      <a:cs typeface="+mn-cs"/>
                    </a:rPr>
                    <a:t>for outbreak investigations</a:t>
                  </a:r>
                </a:p>
              </p:txBody>
            </p:sp>
            <p:sp>
              <p:nvSpPr>
                <p:cNvPr id="28" name="TextBox 27">
                  <a:extLst>
                    <a:ext uri="{FF2B5EF4-FFF2-40B4-BE49-F238E27FC236}">
                      <a16:creationId xmlns:a16="http://schemas.microsoft.com/office/drawing/2014/main" id="{C6A0CB13-90DE-4D8A-82D0-27901041F3A1}"/>
                    </a:ext>
                  </a:extLst>
                </p:cNvPr>
                <p:cNvSpPr txBox="1"/>
                <p:nvPr/>
              </p:nvSpPr>
              <p:spPr>
                <a:xfrm>
                  <a:off x="228599" y="2179586"/>
                  <a:ext cx="1354755" cy="523220"/>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FDA</a:t>
                  </a:r>
                  <a:r>
                    <a:rPr kumimoji="0" lang="en-US" sz="1400" b="1" i="0" u="none" strike="noStrike" kern="1200" cap="none" spc="0" normalizeH="0" noProof="0" dirty="0">
                      <a:ln>
                        <a:noFill/>
                      </a:ln>
                      <a:solidFill>
                        <a:srgbClr val="1F497D"/>
                      </a:solidFill>
                      <a:effectLst/>
                      <a:uLnTx/>
                      <a:uFillTx/>
                      <a:latin typeface="Calibri"/>
                      <a:ea typeface="+mn-ea"/>
                      <a:cs typeface="+mn-cs"/>
                    </a:rPr>
                    <a:t> ran WGS on </a:t>
                  </a:r>
                  <a:r>
                    <a:rPr kumimoji="0" lang="en-US" sz="1400" b="1" i="1" u="none" strike="noStrike" kern="1200" cap="none" spc="0" normalizeH="0" baseline="0" noProof="0" dirty="0">
                      <a:ln>
                        <a:noFill/>
                      </a:ln>
                      <a:solidFill>
                        <a:srgbClr val="1F497D"/>
                      </a:solidFill>
                      <a:effectLst/>
                      <a:uLnTx/>
                      <a:uFillTx/>
                      <a:latin typeface="Calibri"/>
                      <a:ea typeface="+mn-ea"/>
                      <a:cs typeface="+mn-cs"/>
                    </a:rPr>
                    <a:t>Lm</a:t>
                  </a:r>
                  <a:r>
                    <a:rPr kumimoji="0" lang="en-US" sz="1400" b="1" i="0" u="none" strike="noStrike" kern="1200" cap="none" spc="0" normalizeH="0" baseline="0" noProof="0" dirty="0">
                      <a:ln>
                        <a:noFill/>
                      </a:ln>
                      <a:solidFill>
                        <a:srgbClr val="1F497D"/>
                      </a:solidFill>
                      <a:effectLst/>
                      <a:uLnTx/>
                      <a:uFillTx/>
                      <a:latin typeface="Calibri"/>
                      <a:ea typeface="+mn-ea"/>
                      <a:cs typeface="+mn-cs"/>
                    </a:rPr>
                    <a:t> for FSIS</a:t>
                  </a:r>
                </a:p>
              </p:txBody>
            </p:sp>
            <p:cxnSp>
              <p:nvCxnSpPr>
                <p:cNvPr id="29" name="Straight Connector 28">
                  <a:extLst>
                    <a:ext uri="{FF2B5EF4-FFF2-40B4-BE49-F238E27FC236}">
                      <a16:creationId xmlns:a16="http://schemas.microsoft.com/office/drawing/2014/main" id="{5480C4B6-15AC-40C7-8539-D5F9324CDFE7}"/>
                    </a:ext>
                  </a:extLst>
                </p:cNvPr>
                <p:cNvCxnSpPr/>
                <p:nvPr/>
              </p:nvCxnSpPr>
              <p:spPr>
                <a:xfrm>
                  <a:off x="4492203" y="3175986"/>
                  <a:ext cx="0" cy="545161"/>
                </a:xfrm>
                <a:prstGeom prst="line">
                  <a:avLst/>
                </a:prstGeom>
              </p:spPr>
              <p:style>
                <a:lnRef idx="3">
                  <a:schemeClr val="accent2"/>
                </a:lnRef>
                <a:fillRef idx="0">
                  <a:schemeClr val="accent2"/>
                </a:fillRef>
                <a:effectRef idx="2">
                  <a:schemeClr val="accent2"/>
                </a:effectRef>
                <a:fontRef idx="minor">
                  <a:schemeClr val="tx1"/>
                </a:fontRef>
              </p:style>
            </p:cxnSp>
            <p:sp>
              <p:nvSpPr>
                <p:cNvPr id="30" name="TextBox 29">
                  <a:extLst>
                    <a:ext uri="{FF2B5EF4-FFF2-40B4-BE49-F238E27FC236}">
                      <a16:creationId xmlns:a16="http://schemas.microsoft.com/office/drawing/2014/main" id="{757649BE-F524-454F-B211-84252E2FAF91}"/>
                    </a:ext>
                  </a:extLst>
                </p:cNvPr>
                <p:cNvSpPr txBox="1"/>
                <p:nvPr/>
              </p:nvSpPr>
              <p:spPr>
                <a:xfrm>
                  <a:off x="3714801" y="1966679"/>
                  <a:ext cx="1625978" cy="1169551"/>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FSIS began WGS on </a:t>
                  </a:r>
                  <a:r>
                    <a:rPr kumimoji="0" lang="en-US" sz="1400" b="1" i="1" u="none" strike="noStrike" kern="1200" cap="none" spc="0" normalizeH="0" baseline="0" noProof="0" dirty="0">
                      <a:ln>
                        <a:noFill/>
                      </a:ln>
                      <a:solidFill>
                        <a:srgbClr val="1F497D"/>
                      </a:solidFill>
                      <a:effectLst/>
                      <a:uLnTx/>
                      <a:uFillTx/>
                      <a:latin typeface="Calibri"/>
                      <a:ea typeface="+mn-ea"/>
                      <a:cs typeface="+mn-cs"/>
                    </a:rPr>
                    <a:t>Salmonella</a:t>
                  </a:r>
                  <a:r>
                    <a:rPr kumimoji="0" lang="en-US" sz="1400" b="1" i="0" u="none" strike="noStrike" kern="1200" cap="none" spc="0" normalizeH="0" baseline="0" noProof="0" dirty="0">
                      <a:ln>
                        <a:noFill/>
                      </a:ln>
                      <a:solidFill>
                        <a:srgbClr val="1F497D"/>
                      </a:solidFill>
                      <a:effectLst/>
                      <a:uLnTx/>
                      <a:uFillTx/>
                      <a:latin typeface="Calibri"/>
                      <a:ea typeface="+mn-ea"/>
                      <a:cs typeface="+mn-cs"/>
                    </a:rPr>
                    <a:t> and </a:t>
                  </a:r>
                  <a:r>
                    <a:rPr kumimoji="0" lang="en-US" sz="1400" b="1" i="1" u="none" strike="noStrike" kern="1200" cap="none" spc="0" normalizeH="0" baseline="0" noProof="0" dirty="0">
                      <a:ln>
                        <a:noFill/>
                      </a:ln>
                      <a:solidFill>
                        <a:srgbClr val="1F497D"/>
                      </a:solidFill>
                      <a:effectLst/>
                      <a:uLnTx/>
                      <a:uFillTx/>
                      <a:latin typeface="Calibri"/>
                      <a:ea typeface="+mn-ea"/>
                      <a:cs typeface="+mn-cs"/>
                    </a:rPr>
                    <a:t>Campylobacter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for select cecal isolates</a:t>
                  </a:r>
                </a:p>
              </p:txBody>
            </p:sp>
            <p:sp>
              <p:nvSpPr>
                <p:cNvPr id="31" name="TextBox 30">
                  <a:extLst>
                    <a:ext uri="{FF2B5EF4-FFF2-40B4-BE49-F238E27FC236}">
                      <a16:creationId xmlns:a16="http://schemas.microsoft.com/office/drawing/2014/main" id="{921DFF27-5419-4F92-B39C-04655D9B3559}"/>
                    </a:ext>
                  </a:extLst>
                </p:cNvPr>
                <p:cNvSpPr txBox="1"/>
                <p:nvPr/>
              </p:nvSpPr>
              <p:spPr>
                <a:xfrm>
                  <a:off x="4511868" y="4677207"/>
                  <a:ext cx="1685942" cy="702954"/>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WGS on all </a:t>
                  </a:r>
                  <a:r>
                    <a:rPr kumimoji="0" lang="en-US" sz="1400" b="1" i="1" u="none" strike="noStrike" kern="1200" cap="none" spc="0" normalizeH="0" baseline="0" noProof="0" dirty="0">
                      <a:ln>
                        <a:noFill/>
                      </a:ln>
                      <a:solidFill>
                        <a:srgbClr val="1F497D"/>
                      </a:solidFill>
                      <a:effectLst/>
                      <a:uLnTx/>
                      <a:uFillTx/>
                      <a:latin typeface="Calibri"/>
                      <a:ea typeface="+mn-ea"/>
                      <a:cs typeface="+mn-cs"/>
                    </a:rPr>
                    <a:t>Salmonella</a:t>
                  </a:r>
                  <a:r>
                    <a:rPr kumimoji="0" lang="en-US" sz="1400" b="1" i="0" u="none" strike="noStrike" kern="1200" cap="none" spc="0" normalizeH="0" baseline="0" noProof="0" dirty="0">
                      <a:ln>
                        <a:noFill/>
                      </a:ln>
                      <a:solidFill>
                        <a:srgbClr val="1F497D"/>
                      </a:solidFill>
                      <a:effectLst/>
                      <a:uLnTx/>
                      <a:uFillTx/>
                      <a:latin typeface="Calibri"/>
                      <a:ea typeface="+mn-ea"/>
                      <a:cs typeface="+mn-cs"/>
                    </a:rPr>
                    <a:t> and </a:t>
                  </a:r>
                  <a:r>
                    <a:rPr kumimoji="0" lang="en-US" sz="1400" b="1" i="1" u="none" strike="noStrike" kern="1200" cap="none" spc="0" normalizeH="0" baseline="0" noProof="0" dirty="0">
                      <a:ln>
                        <a:noFill/>
                      </a:ln>
                      <a:solidFill>
                        <a:srgbClr val="1F497D"/>
                      </a:solidFill>
                      <a:effectLst/>
                      <a:uLnTx/>
                      <a:uFillTx/>
                      <a:latin typeface="Calibri"/>
                      <a:ea typeface="+mn-ea"/>
                      <a:cs typeface="+mn-cs"/>
                    </a:rPr>
                    <a:t>Campylobacter </a:t>
                  </a:r>
                  <a:r>
                    <a:rPr lang="en-US" sz="1400" b="1" dirty="0">
                      <a:solidFill>
                        <a:srgbClr val="1F497D"/>
                      </a:solidFill>
                      <a:latin typeface="Calibri"/>
                    </a:rPr>
                    <a:t>(product and cecal)</a:t>
                  </a:r>
                  <a:endParaRPr kumimoji="0" lang="en-US" sz="1400" b="1" i="0" u="none" strike="noStrike" kern="1200" cap="none" spc="0" normalizeH="0" baseline="0" noProof="0" dirty="0">
                    <a:ln>
                      <a:noFill/>
                    </a:ln>
                    <a:solidFill>
                      <a:srgbClr val="1F497D"/>
                    </a:solidFill>
                    <a:effectLst/>
                    <a:uLnTx/>
                    <a:uFillTx/>
                    <a:latin typeface="Calibri"/>
                    <a:ea typeface="+mn-ea"/>
                    <a:cs typeface="+mn-cs"/>
                  </a:endParaRPr>
                </a:p>
              </p:txBody>
            </p:sp>
            <p:cxnSp>
              <p:nvCxnSpPr>
                <p:cNvPr id="32" name="Straight Connector 31">
                  <a:extLst>
                    <a:ext uri="{FF2B5EF4-FFF2-40B4-BE49-F238E27FC236}">
                      <a16:creationId xmlns:a16="http://schemas.microsoft.com/office/drawing/2014/main" id="{A6B6B08A-54A2-45FC-A76F-D97FEA1C68B5}"/>
                    </a:ext>
                  </a:extLst>
                </p:cNvPr>
                <p:cNvCxnSpPr/>
                <p:nvPr/>
              </p:nvCxnSpPr>
              <p:spPr>
                <a:xfrm>
                  <a:off x="6505667" y="3184891"/>
                  <a:ext cx="0" cy="532588"/>
                </a:xfrm>
                <a:prstGeom prst="line">
                  <a:avLst/>
                </a:prstGeom>
              </p:spPr>
              <p:style>
                <a:lnRef idx="3">
                  <a:schemeClr val="accent2"/>
                </a:lnRef>
                <a:fillRef idx="0">
                  <a:schemeClr val="accent2"/>
                </a:fillRef>
                <a:effectRef idx="2">
                  <a:schemeClr val="accent2"/>
                </a:effectRef>
                <a:fontRef idx="minor">
                  <a:schemeClr val="tx1"/>
                </a:fontRef>
              </p:style>
            </p:cxnSp>
            <p:sp>
              <p:nvSpPr>
                <p:cNvPr id="33" name="TextBox 32">
                  <a:extLst>
                    <a:ext uri="{FF2B5EF4-FFF2-40B4-BE49-F238E27FC236}">
                      <a16:creationId xmlns:a16="http://schemas.microsoft.com/office/drawing/2014/main" id="{3EB3A410-C392-4CBA-BBF2-712B86575DB5}"/>
                    </a:ext>
                  </a:extLst>
                </p:cNvPr>
                <p:cNvSpPr txBox="1"/>
                <p:nvPr/>
              </p:nvSpPr>
              <p:spPr>
                <a:xfrm>
                  <a:off x="5778583" y="1993451"/>
                  <a:ext cx="1514339" cy="1084172"/>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1- PFGE stopped for </a:t>
                  </a:r>
                  <a:r>
                    <a:rPr kumimoji="0" lang="en-US" sz="1400" b="1" i="1" u="none" strike="noStrike" kern="1200" cap="none" spc="0" normalizeH="0" baseline="0" noProof="0" dirty="0">
                      <a:ln>
                        <a:noFill/>
                      </a:ln>
                      <a:solidFill>
                        <a:srgbClr val="1F497D"/>
                      </a:solidFill>
                      <a:effectLst/>
                      <a:uLnTx/>
                      <a:uFillTx/>
                      <a:latin typeface="Calibri"/>
                      <a:ea typeface="+mn-ea"/>
                      <a:cs typeface="+mn-cs"/>
                    </a:rPr>
                    <a:t>Lm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2- Began WGS on NARMS cecal </a:t>
                  </a:r>
                  <a:r>
                    <a:rPr kumimoji="0" lang="en-US" sz="1400" b="1" u="none" strike="noStrike" kern="1200" cap="none" spc="0" normalizeH="0" baseline="0" noProof="0" dirty="0">
                      <a:ln>
                        <a:noFill/>
                      </a:ln>
                      <a:solidFill>
                        <a:srgbClr val="1F497D"/>
                      </a:solidFill>
                      <a:effectLst/>
                      <a:uLnTx/>
                      <a:uFillTx/>
                      <a:latin typeface="Calibri"/>
                      <a:ea typeface="+mn-ea"/>
                      <a:cs typeface="+mn-cs"/>
                    </a:rPr>
                    <a:t>indicator organisms</a:t>
                  </a:r>
                </a:p>
              </p:txBody>
            </p:sp>
            <p:cxnSp>
              <p:nvCxnSpPr>
                <p:cNvPr id="34" name="Straight Connector 33">
                  <a:extLst>
                    <a:ext uri="{FF2B5EF4-FFF2-40B4-BE49-F238E27FC236}">
                      <a16:creationId xmlns:a16="http://schemas.microsoft.com/office/drawing/2014/main" id="{4D7FC5E3-EC1E-4844-BDDC-2C5B42006E33}"/>
                    </a:ext>
                  </a:extLst>
                </p:cNvPr>
                <p:cNvCxnSpPr/>
                <p:nvPr/>
              </p:nvCxnSpPr>
              <p:spPr>
                <a:xfrm flipH="1">
                  <a:off x="884517" y="2735758"/>
                  <a:ext cx="21460" cy="973483"/>
                </a:xfrm>
                <a:prstGeom prst="line">
                  <a:avLst/>
                </a:prstGeom>
              </p:spPr>
              <p:style>
                <a:lnRef idx="3">
                  <a:schemeClr val="accent2"/>
                </a:lnRef>
                <a:fillRef idx="0">
                  <a:schemeClr val="accent2"/>
                </a:fillRef>
                <a:effectRef idx="2">
                  <a:schemeClr val="accent2"/>
                </a:effectRef>
                <a:fontRef idx="minor">
                  <a:schemeClr val="tx1"/>
                </a:fontRef>
              </p:style>
            </p:cxnSp>
            <p:cxnSp>
              <p:nvCxnSpPr>
                <p:cNvPr id="35" name="Straight Connector 34">
                  <a:extLst>
                    <a:ext uri="{FF2B5EF4-FFF2-40B4-BE49-F238E27FC236}">
                      <a16:creationId xmlns:a16="http://schemas.microsoft.com/office/drawing/2014/main" id="{C12F22C6-94B0-49AE-9A02-F4598C4B633E}"/>
                    </a:ext>
                  </a:extLst>
                </p:cNvPr>
                <p:cNvCxnSpPr/>
                <p:nvPr/>
              </p:nvCxnSpPr>
              <p:spPr>
                <a:xfrm>
                  <a:off x="1675347" y="3927638"/>
                  <a:ext cx="0" cy="529646"/>
                </a:xfrm>
                <a:prstGeom prst="line">
                  <a:avLst/>
                </a:prstGeom>
              </p:spPr>
              <p:style>
                <a:lnRef idx="3">
                  <a:schemeClr val="accent2"/>
                </a:lnRef>
                <a:fillRef idx="0">
                  <a:schemeClr val="accent2"/>
                </a:fillRef>
                <a:effectRef idx="2">
                  <a:schemeClr val="accent2"/>
                </a:effectRef>
                <a:fontRef idx="minor">
                  <a:schemeClr val="tx1"/>
                </a:fontRef>
              </p:style>
            </p:cxnSp>
            <p:cxnSp>
              <p:nvCxnSpPr>
                <p:cNvPr id="36" name="Straight Connector 35">
                  <a:extLst>
                    <a:ext uri="{FF2B5EF4-FFF2-40B4-BE49-F238E27FC236}">
                      <a16:creationId xmlns:a16="http://schemas.microsoft.com/office/drawing/2014/main" id="{9A52A970-73F4-4F34-91C7-C1CF4CCEA39D}"/>
                    </a:ext>
                  </a:extLst>
                </p:cNvPr>
                <p:cNvCxnSpPr/>
                <p:nvPr/>
              </p:nvCxnSpPr>
              <p:spPr>
                <a:xfrm flipH="1">
                  <a:off x="5330882" y="3934049"/>
                  <a:ext cx="9897" cy="702954"/>
                </a:xfrm>
                <a:prstGeom prst="line">
                  <a:avLst/>
                </a:prstGeom>
              </p:spPr>
              <p:style>
                <a:lnRef idx="3">
                  <a:schemeClr val="accent2"/>
                </a:lnRef>
                <a:fillRef idx="0">
                  <a:schemeClr val="accent2"/>
                </a:fillRef>
                <a:effectRef idx="2">
                  <a:schemeClr val="accent2"/>
                </a:effectRef>
                <a:fontRef idx="minor">
                  <a:schemeClr val="tx1"/>
                </a:fontRef>
              </p:style>
            </p:cxnSp>
            <p:cxnSp>
              <p:nvCxnSpPr>
                <p:cNvPr id="37" name="Straight Connector 36">
                  <a:extLst>
                    <a:ext uri="{FF2B5EF4-FFF2-40B4-BE49-F238E27FC236}">
                      <a16:creationId xmlns:a16="http://schemas.microsoft.com/office/drawing/2014/main" id="{14C0FFCB-FE01-4970-86AA-8039CC5C5288}"/>
                    </a:ext>
                  </a:extLst>
                </p:cNvPr>
                <p:cNvCxnSpPr/>
                <p:nvPr/>
              </p:nvCxnSpPr>
              <p:spPr>
                <a:xfrm>
                  <a:off x="7452913" y="3934049"/>
                  <a:ext cx="0" cy="532588"/>
                </a:xfrm>
                <a:prstGeom prst="line">
                  <a:avLst/>
                </a:prstGeom>
              </p:spPr>
              <p:style>
                <a:lnRef idx="3">
                  <a:schemeClr val="accent2"/>
                </a:lnRef>
                <a:fillRef idx="0">
                  <a:schemeClr val="accent2"/>
                </a:fillRef>
                <a:effectRef idx="2">
                  <a:schemeClr val="accent2"/>
                </a:effectRef>
                <a:fontRef idx="minor">
                  <a:schemeClr val="tx1"/>
                </a:fontRef>
              </p:style>
            </p:cxnSp>
            <p:sp>
              <p:nvSpPr>
                <p:cNvPr id="38" name="TextBox 37">
                  <a:extLst>
                    <a:ext uri="{FF2B5EF4-FFF2-40B4-BE49-F238E27FC236}">
                      <a16:creationId xmlns:a16="http://schemas.microsoft.com/office/drawing/2014/main" id="{D2F1F7C9-B51C-4590-B633-4CC5DA81FC41}"/>
                    </a:ext>
                  </a:extLst>
                </p:cNvPr>
                <p:cNvSpPr txBox="1"/>
                <p:nvPr/>
              </p:nvSpPr>
              <p:spPr>
                <a:xfrm>
                  <a:off x="6583279" y="4519411"/>
                  <a:ext cx="2266544" cy="884456"/>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lvl="0">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PFGE stopped</a:t>
                  </a:r>
                  <a:r>
                    <a:rPr kumimoji="0" lang="en-US" sz="1400" b="1" i="0" u="none" strike="noStrike" kern="1200" cap="none" spc="0" normalizeH="0" noProof="0" dirty="0">
                      <a:ln>
                        <a:noFill/>
                      </a:ln>
                      <a:solidFill>
                        <a:srgbClr val="1F497D"/>
                      </a:solidFill>
                      <a:effectLst/>
                      <a:uLnTx/>
                      <a:uFillTx/>
                      <a:latin typeface="Calibri"/>
                      <a:ea typeface="+mn-ea"/>
                      <a:cs typeface="+mn-cs"/>
                    </a:rPr>
                    <a:t> </a:t>
                  </a:r>
                  <a:r>
                    <a:rPr kumimoji="0" lang="en-US" sz="1400" b="1" i="0" u="none" strike="noStrike" kern="1200" cap="none" spc="0" normalizeH="0" baseline="0" noProof="0" dirty="0">
                      <a:ln>
                        <a:noFill/>
                      </a:ln>
                      <a:solidFill>
                        <a:srgbClr val="1F497D"/>
                      </a:solidFill>
                      <a:effectLst/>
                      <a:uLnTx/>
                      <a:uFillTx/>
                      <a:latin typeface="Calibri"/>
                      <a:ea typeface="+mn-ea"/>
                      <a:cs typeface="+mn-cs"/>
                    </a:rPr>
                    <a:t>on </a:t>
                  </a:r>
                  <a:r>
                    <a:rPr lang="en-US" sz="1400" b="1" i="1" dirty="0">
                      <a:solidFill>
                        <a:srgbClr val="1F497D"/>
                      </a:solidFill>
                    </a:rPr>
                    <a:t>Salmonella, Campylobacter,</a:t>
                  </a:r>
                  <a:r>
                    <a:rPr kumimoji="0" lang="en-US" sz="1400" b="1" i="0" u="none" strike="noStrike" kern="1200" cap="none" spc="0" normalizeH="0" baseline="0" noProof="0" dirty="0">
                      <a:ln>
                        <a:noFill/>
                      </a:ln>
                      <a:solidFill>
                        <a:srgbClr val="1F497D"/>
                      </a:solidFill>
                      <a:effectLst/>
                      <a:uLnTx/>
                      <a:uFillTx/>
                      <a:latin typeface="Calibri"/>
                      <a:ea typeface="+mn-ea"/>
                      <a:cs typeface="+mn-cs"/>
                    </a:rPr>
                    <a:t> and STEC</a:t>
                  </a:r>
                  <a:endParaRPr lang="en-US" sz="1400" b="1" dirty="0">
                    <a:solidFill>
                      <a:srgbClr val="1F497D"/>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1" u="none" strike="noStrike" kern="1200" cap="none" spc="0" normalizeH="0" baseline="0" noProof="0" dirty="0">
                    <a:ln>
                      <a:noFill/>
                    </a:ln>
                    <a:solidFill>
                      <a:srgbClr val="1F497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1F497D"/>
                      </a:solidFill>
                      <a:effectLst/>
                      <a:uLnTx/>
                      <a:uFillTx/>
                      <a:latin typeface="Calibri"/>
                      <a:ea typeface="+mn-ea"/>
                      <a:cs typeface="+mn-cs"/>
                    </a:rPr>
                    <a:t>Lm </a:t>
                  </a:r>
                  <a:r>
                    <a:rPr kumimoji="0" lang="en-US" sz="1400" b="1" u="none" strike="noStrike" kern="1200" cap="none" spc="0" normalizeH="0" baseline="0" noProof="0" dirty="0">
                      <a:ln>
                        <a:noFill/>
                      </a:ln>
                      <a:solidFill>
                        <a:srgbClr val="1F497D"/>
                      </a:solidFill>
                      <a:effectLst/>
                      <a:uLnTx/>
                      <a:uFillTx/>
                      <a:latin typeface="Calibri"/>
                      <a:ea typeface="+mn-ea"/>
                      <a:cs typeface="+mn-cs"/>
                    </a:rPr>
                    <a:t>allele codes released by CDC</a:t>
                  </a:r>
                  <a:endParaRPr kumimoji="0" lang="en-US" sz="1400" b="1" i="1" u="none" strike="noStrike" kern="1200" cap="none" spc="0" normalizeH="0" baseline="0" noProof="0" dirty="0">
                    <a:ln>
                      <a:noFill/>
                    </a:ln>
                    <a:solidFill>
                      <a:srgbClr val="1F497D"/>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A3CD89E1-17EE-4DF3-8D9F-0EEBD6C964D0}"/>
                    </a:ext>
                  </a:extLst>
                </p:cNvPr>
                <p:cNvCxnSpPr/>
                <p:nvPr/>
              </p:nvCxnSpPr>
              <p:spPr>
                <a:xfrm>
                  <a:off x="8244007" y="3193128"/>
                  <a:ext cx="0" cy="532588"/>
                </a:xfrm>
                <a:prstGeom prst="line">
                  <a:avLst/>
                </a:prstGeom>
              </p:spPr>
              <p:style>
                <a:lnRef idx="3">
                  <a:schemeClr val="accent2"/>
                </a:lnRef>
                <a:fillRef idx="0">
                  <a:schemeClr val="accent2"/>
                </a:fillRef>
                <a:effectRef idx="2">
                  <a:schemeClr val="accent2"/>
                </a:effectRef>
                <a:fontRef idx="minor">
                  <a:schemeClr val="tx1"/>
                </a:fontRef>
              </p:style>
            </p:cxnSp>
            <p:sp>
              <p:nvSpPr>
                <p:cNvPr id="40" name="TextBox 39">
                  <a:extLst>
                    <a:ext uri="{FF2B5EF4-FFF2-40B4-BE49-F238E27FC236}">
                      <a16:creationId xmlns:a16="http://schemas.microsoft.com/office/drawing/2014/main" id="{62A2658F-4A6C-4F25-B045-4DD6B466614F}"/>
                    </a:ext>
                  </a:extLst>
                </p:cNvPr>
                <p:cNvSpPr txBox="1"/>
                <p:nvPr/>
              </p:nvSpPr>
              <p:spPr>
                <a:xfrm>
                  <a:off x="7371259" y="2400781"/>
                  <a:ext cx="1672231" cy="684741"/>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lvl="0">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FSIS begins</a:t>
                  </a:r>
                  <a:r>
                    <a:rPr kumimoji="0" lang="en-US" sz="1400" b="1" i="0" u="none" strike="noStrike" kern="1200" cap="none" spc="0" normalizeH="0" noProof="0" dirty="0">
                      <a:ln>
                        <a:noFill/>
                      </a:ln>
                      <a:solidFill>
                        <a:srgbClr val="1F497D"/>
                      </a:solidFill>
                      <a:effectLst/>
                      <a:uLnTx/>
                      <a:uFillTx/>
                      <a:latin typeface="Calibri"/>
                      <a:ea typeface="+mn-ea"/>
                      <a:cs typeface="+mn-cs"/>
                    </a:rPr>
                    <a:t> to </a:t>
                  </a:r>
                  <a:r>
                    <a:rPr kumimoji="0" lang="en-US" sz="1400" b="1" i="0" u="none" strike="noStrike" kern="1200" cap="none" spc="0" normalizeH="0" baseline="0" noProof="0" dirty="0">
                      <a:ln>
                        <a:noFill/>
                      </a:ln>
                      <a:solidFill>
                        <a:srgbClr val="1F497D"/>
                      </a:solidFill>
                      <a:effectLst/>
                      <a:uLnTx/>
                      <a:uFillTx/>
                      <a:latin typeface="Calibri"/>
                      <a:ea typeface="+mn-ea"/>
                      <a:cs typeface="+mn-cs"/>
                    </a:rPr>
                    <a:t>obtain </a:t>
                  </a:r>
                  <a:r>
                    <a:rPr lang="en-US" sz="1400" b="1" i="1" dirty="0">
                      <a:solidFill>
                        <a:srgbClr val="1F497D"/>
                      </a:solidFill>
                    </a:rPr>
                    <a:t>Salmonella </a:t>
                  </a:r>
                  <a:r>
                    <a:rPr lang="en-US" sz="1400" b="1" dirty="0">
                      <a:solidFill>
                        <a:srgbClr val="1F497D"/>
                      </a:solidFill>
                    </a:rPr>
                    <a:t>serotype isolates from </a:t>
                  </a:r>
                  <a:r>
                    <a:rPr kumimoji="0" lang="en-US" sz="1400" b="1" i="0" u="none" strike="noStrike" kern="1200" cap="none" spc="0" normalizeH="0" baseline="0" noProof="0" dirty="0">
                      <a:ln>
                        <a:noFill/>
                      </a:ln>
                      <a:solidFill>
                        <a:srgbClr val="1F497D"/>
                      </a:solidFill>
                      <a:effectLst/>
                      <a:uLnTx/>
                      <a:uFillTx/>
                      <a:latin typeface="Calibri"/>
                      <a:ea typeface="+mn-ea"/>
                      <a:cs typeface="+mn-cs"/>
                    </a:rPr>
                    <a:t>WGS </a:t>
                  </a:r>
                  <a:endParaRPr kumimoji="0" lang="en-US" sz="1400" b="1" i="1" u="none" strike="noStrike" kern="1200" cap="none" spc="0" normalizeH="0" baseline="0" noProof="0" dirty="0">
                    <a:ln>
                      <a:noFill/>
                    </a:ln>
                    <a:solidFill>
                      <a:srgbClr val="1F497D"/>
                    </a:solidFill>
                    <a:effectLst/>
                    <a:uLnTx/>
                    <a:uFillTx/>
                    <a:latin typeface="Calibri"/>
                    <a:ea typeface="+mn-ea"/>
                    <a:cs typeface="+mn-cs"/>
                  </a:endParaRPr>
                </a:p>
              </p:txBody>
            </p:sp>
          </p:grpSp>
          <p:cxnSp>
            <p:nvCxnSpPr>
              <p:cNvPr id="15" name="Straight Connector 14">
                <a:extLst>
                  <a:ext uri="{FF2B5EF4-FFF2-40B4-BE49-F238E27FC236}">
                    <a16:creationId xmlns:a16="http://schemas.microsoft.com/office/drawing/2014/main" id="{E77E043D-9DE0-4A61-90B5-445E30905CFF}"/>
                  </a:ext>
                </a:extLst>
              </p:cNvPr>
              <p:cNvCxnSpPr>
                <a:cxnSpLocks/>
              </p:cNvCxnSpPr>
              <p:nvPr/>
            </p:nvCxnSpPr>
            <p:spPr>
              <a:xfrm>
                <a:off x="6505667" y="4283249"/>
                <a:ext cx="0" cy="1672041"/>
              </a:xfrm>
              <a:prstGeom prst="line">
                <a:avLst/>
              </a:prstGeom>
            </p:spPr>
            <p:style>
              <a:lnRef idx="3">
                <a:schemeClr val="accent2"/>
              </a:lnRef>
              <a:fillRef idx="0">
                <a:schemeClr val="accent2"/>
              </a:fillRef>
              <a:effectRef idx="2">
                <a:schemeClr val="accent2"/>
              </a:effectRef>
              <a:fontRef idx="minor">
                <a:schemeClr val="tx1"/>
              </a:fontRef>
            </p:style>
          </p:cxnSp>
          <p:sp>
            <p:nvSpPr>
              <p:cNvPr id="16" name="TextBox 15">
                <a:extLst>
                  <a:ext uri="{FF2B5EF4-FFF2-40B4-BE49-F238E27FC236}">
                    <a16:creationId xmlns:a16="http://schemas.microsoft.com/office/drawing/2014/main" id="{51447249-425A-4995-BCE0-DA6B89383A1B}"/>
                  </a:ext>
                </a:extLst>
              </p:cNvPr>
              <p:cNvSpPr txBox="1"/>
              <p:nvPr/>
            </p:nvSpPr>
            <p:spPr>
              <a:xfrm>
                <a:off x="5742037" y="5963045"/>
                <a:ext cx="1509857" cy="523220"/>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FSIS hosts WGS Public Meeting</a:t>
                </a:r>
              </a:p>
            </p:txBody>
          </p:sp>
        </p:grpSp>
        <p:cxnSp>
          <p:nvCxnSpPr>
            <p:cNvPr id="11" name="Straight Connector 10">
              <a:extLst>
                <a:ext uri="{FF2B5EF4-FFF2-40B4-BE49-F238E27FC236}">
                  <a16:creationId xmlns:a16="http://schemas.microsoft.com/office/drawing/2014/main" id="{D1B90DE0-6966-45F3-B198-19A446A9C785}"/>
                </a:ext>
              </a:extLst>
            </p:cNvPr>
            <p:cNvCxnSpPr>
              <a:cxnSpLocks/>
            </p:cNvCxnSpPr>
            <p:nvPr/>
          </p:nvCxnSpPr>
          <p:spPr>
            <a:xfrm>
              <a:off x="9093156" y="3950810"/>
              <a:ext cx="0" cy="1672041"/>
            </a:xfrm>
            <a:prstGeom prst="line">
              <a:avLst/>
            </a:prstGeom>
          </p:spPr>
          <p:style>
            <a:lnRef idx="3">
              <a:schemeClr val="accent2"/>
            </a:lnRef>
            <a:fillRef idx="0">
              <a:schemeClr val="accent2"/>
            </a:fillRef>
            <a:effectRef idx="2">
              <a:schemeClr val="accent2"/>
            </a:effectRef>
            <a:fontRef idx="minor">
              <a:schemeClr val="tx1"/>
            </a:fontRef>
          </p:style>
        </p:cxnSp>
        <p:sp>
          <p:nvSpPr>
            <p:cNvPr id="12" name="TextBox 11">
              <a:extLst>
                <a:ext uri="{FF2B5EF4-FFF2-40B4-BE49-F238E27FC236}">
                  <a16:creationId xmlns:a16="http://schemas.microsoft.com/office/drawing/2014/main" id="{61DA7A16-35E2-450F-8AF4-EB41A1DB444A}"/>
                </a:ext>
              </a:extLst>
            </p:cNvPr>
            <p:cNvSpPr txBox="1"/>
            <p:nvPr/>
          </p:nvSpPr>
          <p:spPr>
            <a:xfrm>
              <a:off x="8643886" y="3458224"/>
              <a:ext cx="1000227" cy="3423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FY21</a:t>
              </a:r>
            </a:p>
          </p:txBody>
        </p:sp>
        <p:sp>
          <p:nvSpPr>
            <p:cNvPr id="13" name="TextBox 12">
              <a:extLst>
                <a:ext uri="{FF2B5EF4-FFF2-40B4-BE49-F238E27FC236}">
                  <a16:creationId xmlns:a16="http://schemas.microsoft.com/office/drawing/2014/main" id="{370A6EBC-FC3F-486B-A147-87975B3A17E3}"/>
                </a:ext>
              </a:extLst>
            </p:cNvPr>
            <p:cNvSpPr txBox="1"/>
            <p:nvPr/>
          </p:nvSpPr>
          <p:spPr>
            <a:xfrm>
              <a:off x="8257040" y="5638086"/>
              <a:ext cx="1672231" cy="884456"/>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lvl="0">
                <a:defRPr/>
              </a:pPr>
              <a:r>
                <a:rPr lang="en-US" sz="1400" b="1" i="1" dirty="0">
                  <a:solidFill>
                    <a:srgbClr val="1F497D"/>
                  </a:solidFill>
                  <a:latin typeface="Calibri"/>
                </a:rPr>
                <a:t>Salmonella, Campylobacter, </a:t>
              </a:r>
              <a:r>
                <a:rPr lang="en-US" sz="1400" b="1" dirty="0">
                  <a:solidFill>
                    <a:srgbClr val="1F497D"/>
                  </a:solidFill>
                  <a:latin typeface="Calibri"/>
                </a:rPr>
                <a:t>and STEC allele codes released</a:t>
              </a:r>
              <a:r>
                <a:rPr lang="en-US" sz="1400" b="1" i="1" dirty="0">
                  <a:solidFill>
                    <a:srgbClr val="1F497D"/>
                  </a:solidFill>
                  <a:latin typeface="Calibri"/>
                </a:rPr>
                <a:t> </a:t>
              </a:r>
              <a:r>
                <a:rPr lang="en-US" sz="1400" b="1" dirty="0">
                  <a:solidFill>
                    <a:srgbClr val="1F497D"/>
                  </a:solidFill>
                  <a:latin typeface="Calibri"/>
                </a:rPr>
                <a:t>by CDC</a:t>
              </a:r>
              <a:endParaRPr kumimoji="0" lang="en-US" sz="1400" b="1" i="1" u="none" strike="noStrike" kern="1200" cap="none" spc="0" normalizeH="0" baseline="0" noProof="0" dirty="0">
                <a:ln>
                  <a:noFill/>
                </a:ln>
                <a:solidFill>
                  <a:srgbClr val="1F497D"/>
                </a:solidFill>
                <a:effectLst/>
                <a:uLnTx/>
                <a:uFillTx/>
                <a:latin typeface="Calibri"/>
                <a:ea typeface="+mn-ea"/>
                <a:cs typeface="+mn-cs"/>
              </a:endParaRPr>
            </a:p>
          </p:txBody>
        </p:sp>
      </p:grpSp>
      <p:sp>
        <p:nvSpPr>
          <p:cNvPr id="41" name="TextBox 40">
            <a:extLst>
              <a:ext uri="{FF2B5EF4-FFF2-40B4-BE49-F238E27FC236}">
                <a16:creationId xmlns:a16="http://schemas.microsoft.com/office/drawing/2014/main" id="{A9E3C485-C6FB-422F-AEA9-417C4B238760}"/>
              </a:ext>
            </a:extLst>
          </p:cNvPr>
          <p:cNvSpPr txBox="1"/>
          <p:nvPr/>
        </p:nvSpPr>
        <p:spPr>
          <a:xfrm>
            <a:off x="151357" y="5260999"/>
            <a:ext cx="4598765" cy="1546577"/>
          </a:xfrm>
          <a:prstGeom prst="rect">
            <a:avLst/>
          </a:prstGeom>
          <a:noFill/>
        </p:spPr>
        <p:txBody>
          <a:bodyPr wrap="square" rtlCol="0">
            <a:spAutoFit/>
          </a:bodyPr>
          <a:lstStyle/>
          <a:p>
            <a:r>
              <a:rPr lang="en-US" sz="1050" dirty="0"/>
              <a:t>Abbreviations</a:t>
            </a:r>
          </a:p>
          <a:p>
            <a:pPr marL="171450" indent="-171450">
              <a:buFont typeface="Arial" panose="020B0604020202020204" pitchFamily="34" charset="0"/>
              <a:buChar char="•"/>
            </a:pPr>
            <a:r>
              <a:rPr lang="en-US" sz="1050" dirty="0"/>
              <a:t>FDA – Food and Drug Administration</a:t>
            </a:r>
          </a:p>
          <a:p>
            <a:pPr marL="171450" indent="-171450">
              <a:buFont typeface="Arial" panose="020B0604020202020204" pitchFamily="34" charset="0"/>
              <a:buChar char="•"/>
            </a:pPr>
            <a:r>
              <a:rPr lang="en-US" sz="1050" dirty="0"/>
              <a:t>CDC – Centers for Disease Control and Prevention</a:t>
            </a:r>
          </a:p>
          <a:p>
            <a:pPr marL="171450" indent="-171450">
              <a:buFont typeface="Arial" panose="020B0604020202020204" pitchFamily="34" charset="0"/>
              <a:buChar char="•"/>
            </a:pPr>
            <a:r>
              <a:rPr lang="en-US" sz="1050" dirty="0"/>
              <a:t>WGS – Whole genome sequencing</a:t>
            </a:r>
          </a:p>
          <a:p>
            <a:pPr marL="171450" indent="-171450">
              <a:buFont typeface="Arial" panose="020B0604020202020204" pitchFamily="34" charset="0"/>
              <a:buChar char="•"/>
            </a:pPr>
            <a:r>
              <a:rPr lang="en-US" sz="1050" i="1" dirty="0"/>
              <a:t>Lm – Listeria monocytogenes</a:t>
            </a:r>
          </a:p>
          <a:p>
            <a:pPr marL="171450" indent="-171450">
              <a:buFont typeface="Arial" panose="020B0604020202020204" pitchFamily="34" charset="0"/>
              <a:buChar char="•"/>
            </a:pPr>
            <a:r>
              <a:rPr lang="en-US" sz="1050" dirty="0"/>
              <a:t>NCBI – National Center for Biotechnology Information</a:t>
            </a:r>
          </a:p>
          <a:p>
            <a:pPr marL="171450" indent="-171450">
              <a:buFont typeface="Arial" panose="020B0604020202020204" pitchFamily="34" charset="0"/>
              <a:buChar char="•"/>
            </a:pPr>
            <a:r>
              <a:rPr lang="en-US" sz="1050" dirty="0"/>
              <a:t>PFGE – Pulsed-field gel electrophoresis</a:t>
            </a:r>
          </a:p>
          <a:p>
            <a:pPr marL="171450" indent="-171450">
              <a:buFont typeface="Arial" panose="020B0604020202020204" pitchFamily="34" charset="0"/>
              <a:buChar char="•"/>
            </a:pPr>
            <a:r>
              <a:rPr lang="en-US" sz="1050" dirty="0"/>
              <a:t>NARMS – National Antimicrobial Resistance Monitoring System</a:t>
            </a:r>
          </a:p>
          <a:p>
            <a:pPr marL="171450" indent="-171450">
              <a:buFont typeface="Arial" panose="020B0604020202020204" pitchFamily="34" charset="0"/>
              <a:buChar char="•"/>
            </a:pPr>
            <a:r>
              <a:rPr lang="en-US" sz="1050" dirty="0"/>
              <a:t>STEC – Shiga toxin-producing </a:t>
            </a:r>
            <a:r>
              <a:rPr lang="en-US" sz="1050" i="1" dirty="0"/>
              <a:t>E. coli</a:t>
            </a:r>
            <a:endParaRPr lang="en-US" sz="1050" dirty="0"/>
          </a:p>
        </p:txBody>
      </p:sp>
      <p:sp>
        <p:nvSpPr>
          <p:cNvPr id="2" name="Slide Number Placeholder 1">
            <a:extLst>
              <a:ext uri="{FF2B5EF4-FFF2-40B4-BE49-F238E27FC236}">
                <a16:creationId xmlns:a16="http://schemas.microsoft.com/office/drawing/2014/main" id="{A27A7F10-6EBA-4044-974D-C912C8CFD23B}"/>
              </a:ext>
            </a:extLst>
          </p:cNvPr>
          <p:cNvSpPr>
            <a:spLocks noGrp="1"/>
          </p:cNvSpPr>
          <p:nvPr>
            <p:ph type="sldNum" sz="quarter" idx="12"/>
          </p:nvPr>
        </p:nvSpPr>
        <p:spPr>
          <a:xfrm>
            <a:off x="8478622"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3A75F24-4C79-4789-A431-270DDC189601}" type="slidenum">
              <a:rPr lang="en-US" smtClean="0"/>
              <a:pPr algn="r"/>
              <a:t>3</a:t>
            </a:fld>
            <a:endParaRPr lang="en-US" dirty="0"/>
          </a:p>
        </p:txBody>
      </p:sp>
      <p:sp>
        <p:nvSpPr>
          <p:cNvPr id="42" name="Footer Placeholder 5">
            <a:extLst>
              <a:ext uri="{FF2B5EF4-FFF2-40B4-BE49-F238E27FC236}">
                <a16:creationId xmlns:a16="http://schemas.microsoft.com/office/drawing/2014/main" id="{8151AF2D-F22C-4958-8DF4-72E936F8A370}"/>
              </a:ext>
            </a:extLst>
          </p:cNvPr>
          <p:cNvSpPr>
            <a:spLocks noGrp="1"/>
          </p:cNvSpPr>
          <p:nvPr/>
        </p:nvSpPr>
        <p:spPr>
          <a:xfrm>
            <a:off x="3050517" y="6584862"/>
            <a:ext cx="649513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dirty="0">
              <a:solidFill>
                <a:srgbClr val="DD9100"/>
              </a:solidFill>
            </a:endParaRPr>
          </a:p>
        </p:txBody>
      </p:sp>
      <p:sp>
        <p:nvSpPr>
          <p:cNvPr id="4" name="TextBox 3">
            <a:extLst>
              <a:ext uri="{FF2B5EF4-FFF2-40B4-BE49-F238E27FC236}">
                <a16:creationId xmlns:a16="http://schemas.microsoft.com/office/drawing/2014/main" id="{8DE73BE8-2360-CAB1-5B19-BE90F9E0269B}"/>
              </a:ext>
            </a:extLst>
          </p:cNvPr>
          <p:cNvSpPr txBox="1"/>
          <p:nvPr/>
        </p:nvSpPr>
        <p:spPr>
          <a:xfrm>
            <a:off x="10750631" y="3546360"/>
            <a:ext cx="112455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FY23</a:t>
            </a:r>
          </a:p>
        </p:txBody>
      </p:sp>
      <p:cxnSp>
        <p:nvCxnSpPr>
          <p:cNvPr id="6" name="Straight Connector 5">
            <a:extLst>
              <a:ext uri="{FF2B5EF4-FFF2-40B4-BE49-F238E27FC236}">
                <a16:creationId xmlns:a16="http://schemas.microsoft.com/office/drawing/2014/main" id="{1C8581E6-C8B9-C35F-9C83-B6833C5BE0AA}"/>
              </a:ext>
            </a:extLst>
          </p:cNvPr>
          <p:cNvCxnSpPr>
            <a:cxnSpLocks/>
          </p:cNvCxnSpPr>
          <p:nvPr/>
        </p:nvCxnSpPr>
        <p:spPr>
          <a:xfrm>
            <a:off x="11334201" y="2708439"/>
            <a:ext cx="0" cy="574529"/>
          </a:xfrm>
          <a:prstGeom prst="line">
            <a:avLst/>
          </a:prstGeom>
        </p:spPr>
        <p:style>
          <a:lnRef idx="3">
            <a:schemeClr val="accent2"/>
          </a:lnRef>
          <a:fillRef idx="0">
            <a:schemeClr val="accent2"/>
          </a:fillRef>
          <a:effectRef idx="2">
            <a:schemeClr val="accent2"/>
          </a:effectRef>
          <a:fontRef idx="minor">
            <a:schemeClr val="tx1"/>
          </a:fontRef>
        </p:style>
      </p:cxnSp>
      <p:sp>
        <p:nvSpPr>
          <p:cNvPr id="7" name="TextBox 6">
            <a:extLst>
              <a:ext uri="{FF2B5EF4-FFF2-40B4-BE49-F238E27FC236}">
                <a16:creationId xmlns:a16="http://schemas.microsoft.com/office/drawing/2014/main" id="{43F109EE-A99B-AE94-B7BC-8F980BD1D04D}"/>
              </a:ext>
            </a:extLst>
          </p:cNvPr>
          <p:cNvSpPr txBox="1"/>
          <p:nvPr/>
        </p:nvSpPr>
        <p:spPr>
          <a:xfrm>
            <a:off x="10363605" y="1853695"/>
            <a:ext cx="1675151" cy="738664"/>
          </a:xfrm>
          <a:prstGeom prst="rect">
            <a:avLst/>
          </a:prstGeom>
          <a:solidFill>
            <a:srgbClr val="ECF1F8"/>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lvl="0">
              <a:defRPr/>
            </a:pPr>
            <a:r>
              <a:rPr kumimoji="0" lang="en-US" sz="1400" b="1" i="0" u="none" strike="noStrike" kern="1200" cap="none" spc="0" normalizeH="0" baseline="0" noProof="0" dirty="0">
                <a:ln>
                  <a:noFill/>
                </a:ln>
                <a:solidFill>
                  <a:srgbClr val="1F497D"/>
                </a:solidFill>
                <a:effectLst/>
                <a:uLnTx/>
                <a:uFillTx/>
                <a:latin typeface="Calibri"/>
                <a:ea typeface="+mn-ea"/>
                <a:cs typeface="+mn-cs"/>
              </a:rPr>
              <a:t>FSIS </a:t>
            </a:r>
            <a:r>
              <a:rPr lang="en-US" sz="1400" b="1" dirty="0">
                <a:solidFill>
                  <a:srgbClr val="1F497D"/>
                </a:solidFill>
                <a:latin typeface="Calibri"/>
              </a:rPr>
              <a:t>creates new </a:t>
            </a:r>
            <a:r>
              <a:rPr lang="en-US" sz="1400" b="1" i="1" dirty="0">
                <a:solidFill>
                  <a:srgbClr val="1F497D"/>
                </a:solidFill>
                <a:latin typeface="Calibri"/>
              </a:rPr>
              <a:t>Campylobacter </a:t>
            </a:r>
            <a:r>
              <a:rPr lang="en-US" sz="1400" b="1" dirty="0">
                <a:solidFill>
                  <a:srgbClr val="1F497D"/>
                </a:solidFill>
                <a:latin typeface="Calibri"/>
              </a:rPr>
              <a:t>allele code scheme</a:t>
            </a:r>
            <a:endParaRPr kumimoji="0" lang="en-US" sz="14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222353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696DBB0-B0BB-41FA-944B-C8280313F5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F70F3F9D-1F5C-48D9-B818-6F82EBE246ED}"/>
              </a:ext>
            </a:extLst>
          </p:cNvPr>
          <p:cNvSpPr txBox="1"/>
          <p:nvPr/>
        </p:nvSpPr>
        <p:spPr>
          <a:xfrm>
            <a:off x="141402" y="5094927"/>
            <a:ext cx="11849493" cy="769441"/>
          </a:xfrm>
          <a:prstGeom prst="rect">
            <a:avLst/>
          </a:prstGeom>
          <a:noFill/>
        </p:spPr>
        <p:txBody>
          <a:bodyPr wrap="square" rtlCol="0">
            <a:spAutoFit/>
          </a:bodyPr>
          <a:lstStyle/>
          <a:p>
            <a:pPr algn="r"/>
            <a:r>
              <a:rPr lang="en-US" sz="4400" b="1" dirty="0">
                <a:solidFill>
                  <a:schemeClr val="bg1"/>
                </a:solidFill>
                <a:latin typeface="Merriweather" panose="02000000000000000000" pitchFamily="2" charset="0"/>
                <a:cs typeface="Merriweather" panose="02000000000000000000" pitchFamily="2" charset="0"/>
              </a:rPr>
              <a:t>WGS Data Sharing in FSIS:</a:t>
            </a:r>
          </a:p>
        </p:txBody>
      </p:sp>
      <p:cxnSp>
        <p:nvCxnSpPr>
          <p:cNvPr id="7" name="Straight Connector 6">
            <a:extLst>
              <a:ext uri="{FF2B5EF4-FFF2-40B4-BE49-F238E27FC236}">
                <a16:creationId xmlns:a16="http://schemas.microsoft.com/office/drawing/2014/main" id="{4DF1928C-38C2-4958-871C-17A9D0AE289D}"/>
              </a:ext>
            </a:extLst>
          </p:cNvPr>
          <p:cNvCxnSpPr>
            <a:cxnSpLocks/>
          </p:cNvCxnSpPr>
          <p:nvPr/>
        </p:nvCxnSpPr>
        <p:spPr>
          <a:xfrm>
            <a:off x="7383982" y="6438128"/>
            <a:ext cx="3927682"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218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461626" y="186300"/>
            <a:ext cx="11094538"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Data Sharing Activities with FSIS-Regulated Establishments</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C37D908-84D1-4F61-897D-C514A4D989DE}"/>
              </a:ext>
            </a:extLst>
          </p:cNvPr>
          <p:cNvSpPr txBox="1"/>
          <p:nvPr/>
        </p:nvSpPr>
        <p:spPr>
          <a:xfrm>
            <a:off x="236149" y="1489786"/>
            <a:ext cx="11236272" cy="1631216"/>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Cross-contamination is the transfer of harmful bacteria between food, other foods, food contact surfaces, or non-food contact environmental surfaces. </a:t>
            </a:r>
          </a:p>
          <a:p>
            <a:pPr marR="0">
              <a:spcBef>
                <a:spcPts val="0"/>
              </a:spcBef>
              <a:spcAft>
                <a:spcPts val="0"/>
              </a:spcAft>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Harborage is the persistence of harmful bacteria in a processing establishment over time. </a:t>
            </a:r>
            <a:endParaRPr lang="en-US" sz="20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a:p>
            <a:pPr marR="0">
              <a:spcBef>
                <a:spcPts val="0"/>
              </a:spcBef>
              <a:spcAft>
                <a:spcPts val="0"/>
              </a:spcAft>
            </a:pPr>
            <a:endParaRPr lang="en-US" sz="20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CE06290-7414-45A4-B04E-9B197661A357}"/>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67B320F-F555-4F83-B604-83892B5927D8}"/>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4A96320-B38B-4DAB-9DA2-0F0EF8828870}"/>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8C7C81F-A0FC-48DA-AB16-D3EEBA1A13C6}"/>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79F3EE4-A437-46A3-B343-BDFDFECC2D70}"/>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014FAEC-A613-42BA-B81B-294C12C2E813}"/>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DEA0CE9-AA45-494A-A0CF-F09BAF9B2108}"/>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148084-AC2A-4267-8D67-1A83FE003675}"/>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7EB1ABE-3FD9-45D8-9E95-260D02C1E5B0}"/>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10F6FF-35C9-415B-B3FB-54BFD126A4AA}"/>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3EE0AE6-018A-D690-CD0D-80174DCB3E4A}"/>
              </a:ext>
            </a:extLst>
          </p:cNvPr>
          <p:cNvPicPr>
            <a:picLocks noChangeAspect="1"/>
          </p:cNvPicPr>
          <p:nvPr/>
        </p:nvPicPr>
        <p:blipFill>
          <a:blip r:embed="rId2"/>
          <a:stretch>
            <a:fillRect/>
          </a:stretch>
        </p:blipFill>
        <p:spPr>
          <a:xfrm>
            <a:off x="479000" y="3118440"/>
            <a:ext cx="8540428" cy="3357775"/>
          </a:xfrm>
          <a:prstGeom prst="rect">
            <a:avLst/>
          </a:prstGeom>
        </p:spPr>
      </p:pic>
      <p:sp>
        <p:nvSpPr>
          <p:cNvPr id="19" name="TextBox 18">
            <a:extLst>
              <a:ext uri="{FF2B5EF4-FFF2-40B4-BE49-F238E27FC236}">
                <a16:creationId xmlns:a16="http://schemas.microsoft.com/office/drawing/2014/main" id="{59C06757-8115-004F-278F-A191163FDE92}"/>
              </a:ext>
            </a:extLst>
          </p:cNvPr>
          <p:cNvSpPr txBox="1"/>
          <p:nvPr/>
        </p:nvSpPr>
        <p:spPr>
          <a:xfrm>
            <a:off x="9019428" y="3547285"/>
            <a:ext cx="3011623" cy="1200329"/>
          </a:xfrm>
          <a:prstGeom prst="rect">
            <a:avLst/>
          </a:prstGeom>
          <a:noFill/>
        </p:spPr>
        <p:txBody>
          <a:bodyPr wrap="square">
            <a:spAutoFit/>
          </a:bodyPr>
          <a:lstStyle/>
          <a:p>
            <a:r>
              <a:rPr lang="en-US" sz="1800" dirty="0">
                <a:effectLst/>
                <a:latin typeface="Source Sans Pro" panose="020B0503030403020204" pitchFamily="34" charset="0"/>
                <a:ea typeface="Source Sans Pro" panose="020B0503030403020204" pitchFamily="34" charset="0"/>
              </a:rPr>
              <a:t>FSIS considers </a:t>
            </a:r>
            <a:r>
              <a:rPr lang="en-US" sz="1800" i="1" dirty="0">
                <a:effectLst/>
                <a:latin typeface="Source Sans Pro" panose="020B0503030403020204" pitchFamily="34" charset="0"/>
                <a:ea typeface="Source Sans Pro" panose="020B0503030403020204" pitchFamily="34" charset="0"/>
              </a:rPr>
              <a:t>Lm </a:t>
            </a:r>
            <a:r>
              <a:rPr lang="en-US" sz="1800" dirty="0">
                <a:effectLst/>
                <a:latin typeface="Source Sans Pro" panose="020B0503030403020204" pitchFamily="34" charset="0"/>
                <a:ea typeface="Source Sans Pro" panose="020B0503030403020204" pitchFamily="34" charset="0"/>
              </a:rPr>
              <a:t>isolates to be closely related if at least the first four fields of the allele code match.</a:t>
            </a:r>
            <a:endParaRPr lang="en-US"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926792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461626" y="289997"/>
            <a:ext cx="11094538"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Public Data Sharing Activities</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C37D908-84D1-4F61-897D-C514A4D989DE}"/>
              </a:ext>
            </a:extLst>
          </p:cNvPr>
          <p:cNvSpPr txBox="1"/>
          <p:nvPr/>
        </p:nvSpPr>
        <p:spPr>
          <a:xfrm>
            <a:off x="236150" y="1489786"/>
            <a:ext cx="11547355" cy="3477875"/>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Quarterly, FSIS posts establishment-specific datasets to its website. FSIS includes the ‘FSIS Number’ so WGS data can be located on NCBI fo</a:t>
            </a:r>
            <a:r>
              <a:rPr lang="en-US" sz="2000" dirty="0">
                <a:solidFill>
                  <a:srgbClr val="000000"/>
                </a:solidFill>
                <a:latin typeface="Source Sans Pro" panose="020B0503030403020204" pitchFamily="34" charset="0"/>
                <a:ea typeface="Source Sans Pro" panose="020B0503030403020204" pitchFamily="34" charset="0"/>
                <a:cs typeface="Arial" panose="020B0604020202020204" pitchFamily="34" charset="0"/>
              </a:rPr>
              <a:t>r informational purposes</a:t>
            </a: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a:t>
            </a:r>
          </a:p>
          <a:p>
            <a:pPr marL="285750" marR="0" indent="-285750">
              <a:spcBef>
                <a:spcPts val="0"/>
              </a:spcBef>
              <a:spcAft>
                <a:spcPts val="0"/>
              </a:spcAft>
              <a:buFont typeface="Arial" panose="020B0604020202020204" pitchFamily="34" charset="0"/>
              <a:buChar char="•"/>
            </a:pPr>
            <a:endParaRPr lang="en-US" sz="2000" dirty="0">
              <a:solidFill>
                <a:srgbClr val="000000"/>
              </a:solidFill>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R="0">
              <a:spcBef>
                <a:spcPts val="0"/>
              </a:spcBef>
              <a:spcAft>
                <a:spcPts val="0"/>
              </a:spcAft>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endPar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a:p>
            <a:pPr marL="285750" marR="0" indent="-285750">
              <a:spcBef>
                <a:spcPts val="0"/>
              </a:spcBef>
              <a:spcAft>
                <a:spcPts val="0"/>
              </a:spcAft>
              <a:buFont typeface="Arial" panose="020B0604020202020204" pitchFamily="34" charset="0"/>
              <a:buChar char="•"/>
            </a:pPr>
            <a:r>
              <a:rPr lang="en-US" sz="2000"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rPr>
              <a:t>FSIS stores its WGS data and limited metadata, such as sample type and location, on a publicly accessible database hosted by NCBI. </a:t>
            </a:r>
            <a:endParaRPr lang="en-US" sz="2000" u="sng" dirty="0">
              <a:solidFill>
                <a:srgbClr val="000000"/>
              </a:solidFill>
              <a:effectLst/>
              <a:latin typeface="Source Sans Pro" panose="020B0503030403020204" pitchFamily="34" charset="0"/>
              <a:ea typeface="Source Sans Pro" panose="020B0503030403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CE06290-7414-45A4-B04E-9B197661A357}"/>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67B320F-F555-4F83-B604-83892B5927D8}"/>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4A96320-B38B-4DAB-9DA2-0F0EF8828870}"/>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8C7C81F-A0FC-48DA-AB16-D3EEBA1A13C6}"/>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79F3EE4-A437-46A3-B343-BDFDFECC2D70}"/>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014FAEC-A613-42BA-B81B-294C12C2E813}"/>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DEA0CE9-AA45-494A-A0CF-F09BAF9B2108}"/>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148084-AC2A-4267-8D67-1A83FE003675}"/>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7EB1ABE-3FD9-45D8-9E95-260D02C1E5B0}"/>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10F6FF-35C9-415B-B3FB-54BFD126A4AA}"/>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E6932F35-435F-AB54-8662-462BE4753A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754" y="2094514"/>
            <a:ext cx="1950092" cy="1950092"/>
          </a:xfrm>
          <a:prstGeom prst="rect">
            <a:avLst/>
          </a:prstGeom>
        </p:spPr>
      </p:pic>
      <p:sp>
        <p:nvSpPr>
          <p:cNvPr id="18" name="TextBox 17">
            <a:extLst>
              <a:ext uri="{FF2B5EF4-FFF2-40B4-BE49-F238E27FC236}">
                <a16:creationId xmlns:a16="http://schemas.microsoft.com/office/drawing/2014/main" id="{895DECFE-14D1-3C33-9348-5503A09DFB42}"/>
              </a:ext>
            </a:extLst>
          </p:cNvPr>
          <p:cNvSpPr txBox="1"/>
          <p:nvPr/>
        </p:nvSpPr>
        <p:spPr>
          <a:xfrm>
            <a:off x="2877845" y="2782765"/>
            <a:ext cx="7453931" cy="338554"/>
          </a:xfrm>
          <a:prstGeom prst="rect">
            <a:avLst/>
          </a:prstGeom>
          <a:noFill/>
        </p:spPr>
        <p:txBody>
          <a:bodyPr wrap="square">
            <a:spAutoFit/>
          </a:bodyPr>
          <a:lstStyle/>
          <a:p>
            <a:r>
              <a:rPr lang="en-US" sz="1400" dirty="0">
                <a:hlinkClick r:id="rId3"/>
              </a:rPr>
              <a:t>https://www.fsis.usda.gov/science-data/</a:t>
            </a:r>
            <a:r>
              <a:rPr lang="en-US" sz="1600" dirty="0">
                <a:hlinkClick r:id="rId3"/>
              </a:rPr>
              <a:t>data-sets-visualizations</a:t>
            </a:r>
            <a:r>
              <a:rPr lang="en-US" sz="1400" dirty="0">
                <a:hlinkClick r:id="rId3"/>
              </a:rPr>
              <a:t>/laboratory-sampling-data</a:t>
            </a:r>
            <a:endParaRPr lang="en-US" sz="1400" dirty="0"/>
          </a:p>
        </p:txBody>
      </p:sp>
      <p:pic>
        <p:nvPicPr>
          <p:cNvPr id="20" name="Picture 19">
            <a:extLst>
              <a:ext uri="{FF2B5EF4-FFF2-40B4-BE49-F238E27FC236}">
                <a16:creationId xmlns:a16="http://schemas.microsoft.com/office/drawing/2014/main" id="{7B868772-856C-7CA1-172C-43D306F87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754" y="4967660"/>
            <a:ext cx="1890339" cy="1890339"/>
          </a:xfrm>
          <a:prstGeom prst="rect">
            <a:avLst/>
          </a:prstGeom>
        </p:spPr>
      </p:pic>
      <p:sp>
        <p:nvSpPr>
          <p:cNvPr id="22" name="TextBox 21">
            <a:extLst>
              <a:ext uri="{FF2B5EF4-FFF2-40B4-BE49-F238E27FC236}">
                <a16:creationId xmlns:a16="http://schemas.microsoft.com/office/drawing/2014/main" id="{63FB7D13-96BD-4A0A-0051-45E737FC2030}"/>
              </a:ext>
            </a:extLst>
          </p:cNvPr>
          <p:cNvSpPr txBox="1"/>
          <p:nvPr/>
        </p:nvSpPr>
        <p:spPr>
          <a:xfrm>
            <a:off x="2650586" y="5561142"/>
            <a:ext cx="4258558" cy="338554"/>
          </a:xfrm>
          <a:prstGeom prst="rect">
            <a:avLst/>
          </a:prstGeom>
          <a:noFill/>
        </p:spPr>
        <p:txBody>
          <a:bodyPr wrap="square">
            <a:spAutoFit/>
          </a:bodyPr>
          <a:lstStyle/>
          <a:p>
            <a:r>
              <a:rPr lang="en-US" sz="1600" dirty="0">
                <a:hlinkClick r:id="rId5"/>
              </a:rPr>
              <a:t>https://www.ncbi.nlm.nih.gov/pathogens</a:t>
            </a:r>
            <a:endParaRPr lang="en-US" sz="1600" dirty="0"/>
          </a:p>
        </p:txBody>
      </p:sp>
      <p:sp>
        <p:nvSpPr>
          <p:cNvPr id="4" name="TextBox 3">
            <a:extLst>
              <a:ext uri="{FF2B5EF4-FFF2-40B4-BE49-F238E27FC236}">
                <a16:creationId xmlns:a16="http://schemas.microsoft.com/office/drawing/2014/main" id="{4342C4E1-3C61-B17C-BD15-D15F170AADE7}"/>
              </a:ext>
            </a:extLst>
          </p:cNvPr>
          <p:cNvSpPr txBox="1"/>
          <p:nvPr/>
        </p:nvSpPr>
        <p:spPr>
          <a:xfrm>
            <a:off x="7198242" y="4936724"/>
            <a:ext cx="4757608" cy="707886"/>
          </a:xfrm>
          <a:prstGeom prst="rect">
            <a:avLst/>
          </a:prstGeom>
          <a:noFill/>
        </p:spPr>
        <p:txBody>
          <a:bodyPr wrap="square" rtlCol="0">
            <a:spAutoFit/>
          </a:bodyPr>
          <a:lstStyle/>
          <a:p>
            <a:r>
              <a:rPr lang="en-US" sz="2000" b="1" dirty="0">
                <a:latin typeface="Source Sans Pro" panose="020B0503030403020204" pitchFamily="34" charset="0"/>
                <a:ea typeface="Source Sans Pro" panose="020B0503030403020204" pitchFamily="34" charset="0"/>
              </a:rPr>
              <a:t>Metadata improvements are on the way via the Metadata Working Group</a:t>
            </a:r>
          </a:p>
        </p:txBody>
      </p:sp>
    </p:spTree>
    <p:extLst>
      <p:ext uri="{BB962C8B-B14F-4D97-AF65-F5344CB8AC3E}">
        <p14:creationId xmlns:p14="http://schemas.microsoft.com/office/powerpoint/2010/main" val="2793772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lvl="0">
              <a:defRPr/>
            </a:pPr>
            <a:r>
              <a:rPr lang="en-US" sz="2800" b="1" dirty="0">
                <a:solidFill>
                  <a:srgbClr val="005341"/>
                </a:solidFill>
                <a:latin typeface="Merriweather" panose="02000000000000000000" pitchFamily="2" charset="0"/>
                <a:cs typeface="Merriweather" panose="02000000000000000000" pitchFamily="2" charset="0"/>
              </a:rPr>
              <a:t>Example of Public Establishment-Specific Dataset</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7E454C86-B7B8-4B08-9C4A-64931B31C63A}"/>
              </a:ext>
            </a:extLst>
          </p:cNvPr>
          <p:cNvGraphicFramePr>
            <a:graphicFrameLocks noGrp="1"/>
          </p:cNvGraphicFramePr>
          <p:nvPr>
            <p:extLst>
              <p:ext uri="{D42A27DB-BD31-4B8C-83A1-F6EECF244321}">
                <p14:modId xmlns:p14="http://schemas.microsoft.com/office/powerpoint/2010/main" val="275713266"/>
              </p:ext>
            </p:extLst>
          </p:nvPr>
        </p:nvGraphicFramePr>
        <p:xfrm>
          <a:off x="1316190" y="2443248"/>
          <a:ext cx="9559620" cy="1085850"/>
        </p:xfrm>
        <a:graphic>
          <a:graphicData uri="http://schemas.openxmlformats.org/drawingml/2006/table">
            <a:tbl>
              <a:tblPr/>
              <a:tblGrid>
                <a:gridCol w="1493099">
                  <a:extLst>
                    <a:ext uri="{9D8B030D-6E8A-4147-A177-3AD203B41FA5}">
                      <a16:colId xmlns:a16="http://schemas.microsoft.com/office/drawing/2014/main" val="2109373132"/>
                    </a:ext>
                  </a:extLst>
                </a:gridCol>
                <a:gridCol w="2222352">
                  <a:extLst>
                    <a:ext uri="{9D8B030D-6E8A-4147-A177-3AD203B41FA5}">
                      <a16:colId xmlns:a16="http://schemas.microsoft.com/office/drawing/2014/main" val="4249240935"/>
                    </a:ext>
                  </a:extLst>
                </a:gridCol>
                <a:gridCol w="1761642">
                  <a:extLst>
                    <a:ext uri="{9D8B030D-6E8A-4147-A177-3AD203B41FA5}">
                      <a16:colId xmlns:a16="http://schemas.microsoft.com/office/drawing/2014/main" val="4282674456"/>
                    </a:ext>
                  </a:extLst>
                </a:gridCol>
                <a:gridCol w="501223">
                  <a:extLst>
                    <a:ext uri="{9D8B030D-6E8A-4147-A177-3AD203B41FA5}">
                      <a16:colId xmlns:a16="http://schemas.microsoft.com/office/drawing/2014/main" val="2904906276"/>
                    </a:ext>
                  </a:extLst>
                </a:gridCol>
                <a:gridCol w="1393801">
                  <a:extLst>
                    <a:ext uri="{9D8B030D-6E8A-4147-A177-3AD203B41FA5}">
                      <a16:colId xmlns:a16="http://schemas.microsoft.com/office/drawing/2014/main" val="3418063336"/>
                    </a:ext>
                  </a:extLst>
                </a:gridCol>
                <a:gridCol w="1290951">
                  <a:extLst>
                    <a:ext uri="{9D8B030D-6E8A-4147-A177-3AD203B41FA5}">
                      <a16:colId xmlns:a16="http://schemas.microsoft.com/office/drawing/2014/main" val="1095893357"/>
                    </a:ext>
                  </a:extLst>
                </a:gridCol>
                <a:gridCol w="896552">
                  <a:extLst>
                    <a:ext uri="{9D8B030D-6E8A-4147-A177-3AD203B41FA5}">
                      <a16:colId xmlns:a16="http://schemas.microsoft.com/office/drawing/2014/main" val="814374751"/>
                    </a:ext>
                  </a:extLst>
                </a:gridCol>
              </a:tblGrid>
              <a:tr h="176154">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Establishment ID</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Establishment Number</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EstablishmentName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State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ProjectCode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ProjectName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FormID</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2426421062"/>
                  </a:ext>
                </a:extLst>
              </a:tr>
              <a:tr h="682033">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1234567</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M9999999</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World of</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Poultry</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NY</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HC_CH_CARC01</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HACCP</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Verification for</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Young Chicken</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Carcasses</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102809827</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566265035"/>
                  </a:ext>
                </a:extLst>
              </a:tr>
            </a:tbl>
          </a:graphicData>
        </a:graphic>
      </p:graphicFrame>
      <p:graphicFrame>
        <p:nvGraphicFramePr>
          <p:cNvPr id="6" name="Table 5">
            <a:extLst>
              <a:ext uri="{FF2B5EF4-FFF2-40B4-BE49-F238E27FC236}">
                <a16:creationId xmlns:a16="http://schemas.microsoft.com/office/drawing/2014/main" id="{EA4DD75F-103A-4074-B076-93EC159E24B5}"/>
              </a:ext>
            </a:extLst>
          </p:cNvPr>
          <p:cNvGraphicFramePr>
            <a:graphicFrameLocks noGrp="1"/>
          </p:cNvGraphicFramePr>
          <p:nvPr>
            <p:extLst>
              <p:ext uri="{D42A27DB-BD31-4B8C-83A1-F6EECF244321}">
                <p14:modId xmlns:p14="http://schemas.microsoft.com/office/powerpoint/2010/main" val="2709024363"/>
              </p:ext>
            </p:extLst>
          </p:nvPr>
        </p:nvGraphicFramePr>
        <p:xfrm>
          <a:off x="617516" y="3789505"/>
          <a:ext cx="11180783" cy="1085850"/>
        </p:xfrm>
        <a:graphic>
          <a:graphicData uri="http://schemas.openxmlformats.org/drawingml/2006/table">
            <a:tbl>
              <a:tblPr/>
              <a:tblGrid>
                <a:gridCol w="1232975">
                  <a:extLst>
                    <a:ext uri="{9D8B030D-6E8A-4147-A177-3AD203B41FA5}">
                      <a16:colId xmlns:a16="http://schemas.microsoft.com/office/drawing/2014/main" val="4217992848"/>
                    </a:ext>
                  </a:extLst>
                </a:gridCol>
                <a:gridCol w="1896009">
                  <a:extLst>
                    <a:ext uri="{9D8B030D-6E8A-4147-A177-3AD203B41FA5}">
                      <a16:colId xmlns:a16="http://schemas.microsoft.com/office/drawing/2014/main" val="2440620309"/>
                    </a:ext>
                  </a:extLst>
                </a:gridCol>
                <a:gridCol w="1407804">
                  <a:extLst>
                    <a:ext uri="{9D8B030D-6E8A-4147-A177-3AD203B41FA5}">
                      <a16:colId xmlns:a16="http://schemas.microsoft.com/office/drawing/2014/main" val="757368755"/>
                    </a:ext>
                  </a:extLst>
                </a:gridCol>
                <a:gridCol w="1496388">
                  <a:extLst>
                    <a:ext uri="{9D8B030D-6E8A-4147-A177-3AD203B41FA5}">
                      <a16:colId xmlns:a16="http://schemas.microsoft.com/office/drawing/2014/main" val="2948160996"/>
                    </a:ext>
                  </a:extLst>
                </a:gridCol>
                <a:gridCol w="1742159">
                  <a:extLst>
                    <a:ext uri="{9D8B030D-6E8A-4147-A177-3AD203B41FA5}">
                      <a16:colId xmlns:a16="http://schemas.microsoft.com/office/drawing/2014/main" val="2558205321"/>
                    </a:ext>
                  </a:extLst>
                </a:gridCol>
                <a:gridCol w="1650691">
                  <a:extLst>
                    <a:ext uri="{9D8B030D-6E8A-4147-A177-3AD203B41FA5}">
                      <a16:colId xmlns:a16="http://schemas.microsoft.com/office/drawing/2014/main" val="225804862"/>
                    </a:ext>
                  </a:extLst>
                </a:gridCol>
                <a:gridCol w="1754757">
                  <a:extLst>
                    <a:ext uri="{9D8B030D-6E8A-4147-A177-3AD203B41FA5}">
                      <a16:colId xmlns:a16="http://schemas.microsoft.com/office/drawing/2014/main" val="2137220817"/>
                    </a:ext>
                  </a:extLst>
                </a:gridCol>
              </a:tblGrid>
              <a:tr h="161925">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CollectionDate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SampleSource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SPAnalysis</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Serotype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PFGEPattern</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AlleleCode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FSISNumber</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2484903741"/>
                  </a:ext>
                </a:extLst>
              </a:tr>
              <a:tr h="581324">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05Oct2021</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Animal-Chicken-Broiler /</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Young Chicken Carcass</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Rinse</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Positive</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Infantis</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SALM1.0 - 6747.20.1.46</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 01/27/2022</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FSIS32105964</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016124278"/>
                  </a:ext>
                </a:extLst>
              </a:tr>
            </a:tbl>
          </a:graphicData>
        </a:graphic>
      </p:graphicFrame>
      <p:graphicFrame>
        <p:nvGraphicFramePr>
          <p:cNvPr id="7" name="Table 6">
            <a:extLst>
              <a:ext uri="{FF2B5EF4-FFF2-40B4-BE49-F238E27FC236}">
                <a16:creationId xmlns:a16="http://schemas.microsoft.com/office/drawing/2014/main" id="{CD146E78-D9DC-41ED-A766-76708A5CB0DB}"/>
              </a:ext>
            </a:extLst>
          </p:cNvPr>
          <p:cNvGraphicFramePr>
            <a:graphicFrameLocks noGrp="1"/>
          </p:cNvGraphicFramePr>
          <p:nvPr>
            <p:extLst>
              <p:ext uri="{D42A27DB-BD31-4B8C-83A1-F6EECF244321}">
                <p14:modId xmlns:p14="http://schemas.microsoft.com/office/powerpoint/2010/main" val="845885446"/>
              </p:ext>
            </p:extLst>
          </p:nvPr>
        </p:nvGraphicFramePr>
        <p:xfrm>
          <a:off x="716499" y="5132489"/>
          <a:ext cx="10535386" cy="1294724"/>
        </p:xfrm>
        <a:graphic>
          <a:graphicData uri="http://schemas.openxmlformats.org/drawingml/2006/table">
            <a:tbl>
              <a:tblPr/>
              <a:tblGrid>
                <a:gridCol w="1233642">
                  <a:extLst>
                    <a:ext uri="{9D8B030D-6E8A-4147-A177-3AD203B41FA5}">
                      <a16:colId xmlns:a16="http://schemas.microsoft.com/office/drawing/2014/main" val="3706695784"/>
                    </a:ext>
                  </a:extLst>
                </a:gridCol>
                <a:gridCol w="1260341">
                  <a:extLst>
                    <a:ext uri="{9D8B030D-6E8A-4147-A177-3AD203B41FA5}">
                      <a16:colId xmlns:a16="http://schemas.microsoft.com/office/drawing/2014/main" val="77291041"/>
                    </a:ext>
                  </a:extLst>
                </a:gridCol>
                <a:gridCol w="1219200">
                  <a:extLst>
                    <a:ext uri="{9D8B030D-6E8A-4147-A177-3AD203B41FA5}">
                      <a16:colId xmlns:a16="http://schemas.microsoft.com/office/drawing/2014/main" val="3591877805"/>
                    </a:ext>
                  </a:extLst>
                </a:gridCol>
                <a:gridCol w="1295400">
                  <a:extLst>
                    <a:ext uri="{9D8B030D-6E8A-4147-A177-3AD203B41FA5}">
                      <a16:colId xmlns:a16="http://schemas.microsoft.com/office/drawing/2014/main" val="2026369933"/>
                    </a:ext>
                  </a:extLst>
                </a:gridCol>
                <a:gridCol w="1358900">
                  <a:extLst>
                    <a:ext uri="{9D8B030D-6E8A-4147-A177-3AD203B41FA5}">
                      <a16:colId xmlns:a16="http://schemas.microsoft.com/office/drawing/2014/main" val="3698189419"/>
                    </a:ext>
                  </a:extLst>
                </a:gridCol>
                <a:gridCol w="1473200">
                  <a:extLst>
                    <a:ext uri="{9D8B030D-6E8A-4147-A177-3AD203B41FA5}">
                      <a16:colId xmlns:a16="http://schemas.microsoft.com/office/drawing/2014/main" val="1184656378"/>
                    </a:ext>
                  </a:extLst>
                </a:gridCol>
                <a:gridCol w="1435100">
                  <a:extLst>
                    <a:ext uri="{9D8B030D-6E8A-4147-A177-3AD203B41FA5}">
                      <a16:colId xmlns:a16="http://schemas.microsoft.com/office/drawing/2014/main" val="1705439296"/>
                    </a:ext>
                  </a:extLst>
                </a:gridCol>
                <a:gridCol w="1259603">
                  <a:extLst>
                    <a:ext uri="{9D8B030D-6E8A-4147-A177-3AD203B41FA5}">
                      <a16:colId xmlns:a16="http://schemas.microsoft.com/office/drawing/2014/main" val="491150073"/>
                    </a:ext>
                  </a:extLst>
                </a:gridCol>
              </a:tblGrid>
              <a:tr h="427266">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Salmonella</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 AMR Resistance Profile</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Campylobacter</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 Analysis 1ml</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Campylobacter</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 Analysis 30ml</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Campylobacter</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 </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Species</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Campylobacter</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 PFGE Pattern</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Campylobacter </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Allele Code</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 AMR Resistance Profile</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1" u="none" strike="noStrike" dirty="0">
                          <a:solidFill>
                            <a:srgbClr val="112277"/>
                          </a:solidFill>
                          <a:effectLst/>
                          <a:latin typeface="Source Sans Pro" panose="020B0503030403020204" pitchFamily="34" charset="0"/>
                          <a:ea typeface="Source Sans Pro" panose="020B0503030403020204" pitchFamily="34" charset="0"/>
                        </a:rPr>
                        <a:t>Campy </a:t>
                      </a:r>
                      <a:r>
                        <a:rPr lang="en-US" sz="1400" b="1" i="0" u="none" strike="noStrike" dirty="0">
                          <a:solidFill>
                            <a:srgbClr val="112277"/>
                          </a:solidFill>
                          <a:effectLst/>
                          <a:latin typeface="Source Sans Pro" panose="020B0503030403020204" pitchFamily="34" charset="0"/>
                          <a:ea typeface="Source Sans Pro" panose="020B0503030403020204" pitchFamily="34" charset="0"/>
                        </a:rPr>
                        <a:t>FSIS Number</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1951159489"/>
                  </a:ext>
                </a:extLst>
              </a:tr>
              <a:tr h="332118">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Amp Axo Chl Nal Tet</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Negative</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129244208"/>
                  </a:ext>
                </a:extLst>
              </a:tr>
            </a:tbl>
          </a:graphicData>
        </a:graphic>
      </p:graphicFrame>
      <p:sp>
        <p:nvSpPr>
          <p:cNvPr id="8" name="TextBox 7">
            <a:extLst>
              <a:ext uri="{FF2B5EF4-FFF2-40B4-BE49-F238E27FC236}">
                <a16:creationId xmlns:a16="http://schemas.microsoft.com/office/drawing/2014/main" id="{A93982AD-DD78-41FC-B8CF-1B8C5C2DFAEA}"/>
              </a:ext>
            </a:extLst>
          </p:cNvPr>
          <p:cNvSpPr txBox="1"/>
          <p:nvPr/>
        </p:nvSpPr>
        <p:spPr>
          <a:xfrm>
            <a:off x="782476" y="1413285"/>
            <a:ext cx="9254820" cy="1015663"/>
          </a:xfrm>
          <a:prstGeom prst="rect">
            <a:avLst/>
          </a:prstGeom>
          <a:noFill/>
        </p:spPr>
        <p:txBody>
          <a:bodyPr wrap="square" rtlCol="0">
            <a:spAutoFit/>
          </a:bodyPr>
          <a:lstStyle/>
          <a:p>
            <a:r>
              <a:rPr lang="en-US" sz="2000" dirty="0">
                <a:latin typeface="Source Sans Pro" panose="020B0503030403020204" pitchFamily="34" charset="0"/>
                <a:ea typeface="Source Sans Pro" panose="020B0503030403020204" pitchFamily="34" charset="0"/>
              </a:rPr>
              <a:t>Product Sampling Isolate Results (mock-up example)</a:t>
            </a:r>
          </a:p>
          <a:p>
            <a:pPr marL="285750"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Raw Chicken Carcass Sampling – Data from FSIS Inspected Establishments </a:t>
            </a:r>
          </a:p>
          <a:p>
            <a:pPr marL="285750" indent="-285750">
              <a:buFont typeface="Arial" panose="020B0604020202020204" pitchFamily="34" charset="0"/>
              <a:buChar char="•"/>
            </a:pPr>
            <a:endParaRPr lang="en-US" sz="2000" dirty="0">
              <a:latin typeface="Source Sans Pro" panose="020B0503030403020204" pitchFamily="34" charset="0"/>
              <a:ea typeface="Source Sans Pro" panose="020B0503030403020204" pitchFamily="34" charset="0"/>
            </a:endParaRPr>
          </a:p>
        </p:txBody>
      </p:sp>
      <p:sp>
        <p:nvSpPr>
          <p:cNvPr id="3" name="Slide Number Placeholder 2">
            <a:extLst>
              <a:ext uri="{FF2B5EF4-FFF2-40B4-BE49-F238E27FC236}">
                <a16:creationId xmlns:a16="http://schemas.microsoft.com/office/drawing/2014/main" id="{20BE1434-203F-4FAB-8D90-0277734E96B0}"/>
              </a:ext>
            </a:extLst>
          </p:cNvPr>
          <p:cNvSpPr>
            <a:spLocks noGrp="1"/>
          </p:cNvSpPr>
          <p:nvPr>
            <p:ph type="sldNum" sz="quarter" idx="12"/>
          </p:nvPr>
        </p:nvSpPr>
        <p:spPr>
          <a:xfrm>
            <a:off x="11350869" y="6209331"/>
            <a:ext cx="2743200" cy="365125"/>
          </a:xfrm>
        </p:spPr>
        <p:txBody>
          <a:bodyPr/>
          <a:lstStyle/>
          <a:p>
            <a:fld id="{11B7D2A2-E93D-4E7E-B3BA-6BED3484CA55}" type="slidenum">
              <a:rPr lang="en-US" smtClean="0"/>
              <a:t>7</a:t>
            </a:fld>
            <a:endParaRPr lang="en-US" dirty="0"/>
          </a:p>
        </p:txBody>
      </p:sp>
    </p:spTree>
    <p:extLst>
      <p:ext uri="{BB962C8B-B14F-4D97-AF65-F5344CB8AC3E}">
        <p14:creationId xmlns:p14="http://schemas.microsoft.com/office/powerpoint/2010/main" val="3134236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696DBB0-B0BB-41FA-944B-C8280313F5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F70F3F9D-1F5C-48D9-B818-6F82EBE246ED}"/>
              </a:ext>
            </a:extLst>
          </p:cNvPr>
          <p:cNvSpPr txBox="1"/>
          <p:nvPr/>
        </p:nvSpPr>
        <p:spPr>
          <a:xfrm>
            <a:off x="141402" y="5094927"/>
            <a:ext cx="11849493" cy="769441"/>
          </a:xfrm>
          <a:prstGeom prst="rect">
            <a:avLst/>
          </a:prstGeom>
          <a:noFill/>
        </p:spPr>
        <p:txBody>
          <a:bodyPr wrap="square" rtlCol="0">
            <a:spAutoFit/>
          </a:bodyPr>
          <a:lstStyle/>
          <a:p>
            <a:pPr algn="r"/>
            <a:r>
              <a:rPr lang="en-US" sz="4400" b="1" dirty="0">
                <a:solidFill>
                  <a:schemeClr val="bg1"/>
                </a:solidFill>
                <a:latin typeface="Merriweather" panose="02000000000000000000" pitchFamily="2" charset="0"/>
                <a:cs typeface="Merriweather" panose="02000000000000000000" pitchFamily="2" charset="0"/>
              </a:rPr>
              <a:t>Laboratory Updates on WGS in FSIS:</a:t>
            </a:r>
          </a:p>
        </p:txBody>
      </p:sp>
      <p:cxnSp>
        <p:nvCxnSpPr>
          <p:cNvPr id="7" name="Straight Connector 6">
            <a:extLst>
              <a:ext uri="{FF2B5EF4-FFF2-40B4-BE49-F238E27FC236}">
                <a16:creationId xmlns:a16="http://schemas.microsoft.com/office/drawing/2014/main" id="{4DF1928C-38C2-4958-871C-17A9D0AE289D}"/>
              </a:ext>
            </a:extLst>
          </p:cNvPr>
          <p:cNvCxnSpPr>
            <a:cxnSpLocks/>
          </p:cNvCxnSpPr>
          <p:nvPr/>
        </p:nvCxnSpPr>
        <p:spPr>
          <a:xfrm>
            <a:off x="7383982" y="6438128"/>
            <a:ext cx="3927682"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62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985F207-C2C5-465C-AE41-2319C3CEFE59}"/>
              </a:ext>
            </a:extLst>
          </p:cNvPr>
          <p:cNvCxnSpPr/>
          <p:nvPr/>
        </p:nvCxnSpPr>
        <p:spPr>
          <a:xfrm>
            <a:off x="381996" y="909396"/>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1CBD54F-C670-4F0F-A53F-D506EF06DE3D}"/>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22B8C90-0D19-4EB0-A172-A94ED0973233}"/>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EC614D47-455B-435A-89B0-686F50E1BF66}"/>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6E49806-259B-47F5-8387-4A61E2B2BBD3}"/>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9F2ADED-8C16-46FA-9567-BB3DAC052D09}"/>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DDCD803-DD08-4945-8854-2E9B7B205DB5}"/>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B7572F9-BA85-4F3D-B3AA-666DFB97511D}"/>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34720B0-76F9-4924-B31E-7B533A8CF2ED}"/>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CEEB3B1-6631-4F4D-A393-10D98DCA5D99}"/>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7A74487-E970-4A85-A82E-D301465A7F22}"/>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3421F45-BC88-A25E-75CD-8F63DFFF2134}"/>
              </a:ext>
            </a:extLst>
          </p:cNvPr>
          <p:cNvSpPr>
            <a:spLocks noGrp="1"/>
          </p:cNvSpPr>
          <p:nvPr>
            <p:ph type="sldNum" sz="quarter" idx="12"/>
          </p:nvPr>
        </p:nvSpPr>
        <p:spPr>
          <a:xfrm>
            <a:off x="11679115" y="6492875"/>
            <a:ext cx="2743200" cy="365125"/>
          </a:xfrm>
        </p:spPr>
        <p:txBody>
          <a:bodyPr/>
          <a:lstStyle/>
          <a:p>
            <a:fld id="{03A75F24-4C79-4789-A431-270DDC189601}" type="slidenum">
              <a:rPr lang="en-US" smtClean="0"/>
              <a:t>9</a:t>
            </a:fld>
            <a:endParaRPr lang="en-US" dirty="0"/>
          </a:p>
        </p:txBody>
      </p:sp>
      <p:sp>
        <p:nvSpPr>
          <p:cNvPr id="19" name="TextBox 18">
            <a:extLst>
              <a:ext uri="{FF2B5EF4-FFF2-40B4-BE49-F238E27FC236}">
                <a16:creationId xmlns:a16="http://schemas.microsoft.com/office/drawing/2014/main" id="{7ED6CB1C-FEE7-7E4C-18BA-4BE357C0B599}"/>
              </a:ext>
            </a:extLst>
          </p:cNvPr>
          <p:cNvSpPr txBox="1"/>
          <p:nvPr/>
        </p:nvSpPr>
        <p:spPr>
          <a:xfrm>
            <a:off x="354295" y="1333046"/>
            <a:ext cx="11594950" cy="4524315"/>
          </a:xfrm>
          <a:prstGeom prst="rect">
            <a:avLst/>
          </a:prstGeom>
          <a:noFill/>
        </p:spPr>
        <p:txBody>
          <a:bodyPr wrap="square">
            <a:spAutoFit/>
          </a:bodyPr>
          <a:lstStyle/>
          <a:p>
            <a:r>
              <a:rPr lang="en-US" sz="2400" dirty="0">
                <a:latin typeface="Source Sans Pro" panose="020B0503030403020204" pitchFamily="34" charset="0"/>
                <a:ea typeface="Source Sans Pro" panose="020B0503030403020204" pitchFamily="34" charset="0"/>
              </a:rPr>
              <a:t>Resource and time savings</a:t>
            </a: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More isolates on a single run (90MB vs. 60MB on Nextera XT runs)</a:t>
            </a: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Cost Savings</a:t>
            </a:r>
          </a:p>
          <a:p>
            <a:pPr marL="800100" lvl="1"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Cartridges</a:t>
            </a:r>
          </a:p>
          <a:p>
            <a:pPr marL="800100" lvl="1"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Qubit reagents</a:t>
            </a: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Reduce turnaround time as can use 300 cycle kits (~26h vs. ~36h for 500 cycle)</a:t>
            </a:r>
          </a:p>
          <a:p>
            <a:pPr marL="342900" indent="-34290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endParaRPr>
          </a:p>
          <a:p>
            <a:r>
              <a:rPr lang="en-US" sz="2400" dirty="0">
                <a:latin typeface="Source Sans Pro" panose="020B0503030403020204" pitchFamily="34" charset="0"/>
                <a:ea typeface="Source Sans Pro" panose="020B0503030403020204" pitchFamily="34" charset="0"/>
              </a:rPr>
              <a:t>Better quality</a:t>
            </a: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More consistent coverage</a:t>
            </a: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Down-sampling experiment through Gen-FS* showed libraries prepared with Illumina DNA Prep kits can characterize </a:t>
            </a:r>
            <a:r>
              <a:rPr lang="en-US" sz="2400" i="1" dirty="0">
                <a:latin typeface="Source Sans Pro" panose="020B0503030403020204" pitchFamily="34" charset="0"/>
                <a:ea typeface="Source Sans Pro" panose="020B0503030403020204" pitchFamily="34" charset="0"/>
              </a:rPr>
              <a:t>E. coli </a:t>
            </a:r>
            <a:r>
              <a:rPr lang="en-US" sz="2400" dirty="0">
                <a:latin typeface="Source Sans Pro" panose="020B0503030403020204" pitchFamily="34" charset="0"/>
                <a:ea typeface="Source Sans Pro" panose="020B0503030403020204" pitchFamily="34" charset="0"/>
              </a:rPr>
              <a:t>serotypes, </a:t>
            </a:r>
            <a:r>
              <a:rPr lang="en-US" sz="2400" i="1" dirty="0">
                <a:latin typeface="Source Sans Pro" panose="020B0503030403020204" pitchFamily="34" charset="0"/>
                <a:ea typeface="Source Sans Pro" panose="020B0503030403020204" pitchFamily="34" charset="0"/>
              </a:rPr>
              <a:t>stx</a:t>
            </a:r>
            <a:r>
              <a:rPr lang="en-US" sz="2400" dirty="0">
                <a:latin typeface="Source Sans Pro" panose="020B0503030403020204" pitchFamily="34" charset="0"/>
                <a:ea typeface="Source Sans Pro" panose="020B0503030403020204" pitchFamily="34" charset="0"/>
              </a:rPr>
              <a:t> subtypes, and virulence factors more consistently at lower coverage</a:t>
            </a:r>
          </a:p>
        </p:txBody>
      </p:sp>
      <p:sp>
        <p:nvSpPr>
          <p:cNvPr id="16" name="TextBox 15">
            <a:extLst>
              <a:ext uri="{FF2B5EF4-FFF2-40B4-BE49-F238E27FC236}">
                <a16:creationId xmlns:a16="http://schemas.microsoft.com/office/drawing/2014/main" id="{FF362C91-50D8-078F-ACE2-CE8ADC30EFDA}"/>
              </a:ext>
            </a:extLst>
          </p:cNvPr>
          <p:cNvSpPr txBox="1"/>
          <p:nvPr/>
        </p:nvSpPr>
        <p:spPr>
          <a:xfrm>
            <a:off x="381996" y="273783"/>
            <a:ext cx="1181000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05341"/>
                </a:solidFill>
                <a:latin typeface="Merriweather" panose="02000000000000000000" pitchFamily="2" charset="0"/>
                <a:cs typeface="Merriweather" panose="02000000000000000000" pitchFamily="2" charset="0"/>
              </a:rPr>
              <a:t>FSIS Lab Updates: Integrating Illumina DNA Prep Kit</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sp>
        <p:nvSpPr>
          <p:cNvPr id="2" name="TextBox 1">
            <a:extLst>
              <a:ext uri="{FF2B5EF4-FFF2-40B4-BE49-F238E27FC236}">
                <a16:creationId xmlns:a16="http://schemas.microsoft.com/office/drawing/2014/main" id="{D9545080-8460-B3A9-680B-553F4FF791EC}"/>
              </a:ext>
            </a:extLst>
          </p:cNvPr>
          <p:cNvSpPr txBox="1"/>
          <p:nvPr/>
        </p:nvSpPr>
        <p:spPr>
          <a:xfrm>
            <a:off x="723014" y="6236150"/>
            <a:ext cx="4812013" cy="369332"/>
          </a:xfrm>
          <a:prstGeom prst="rect">
            <a:avLst/>
          </a:prstGeom>
          <a:noFill/>
        </p:spPr>
        <p:txBody>
          <a:bodyPr wrap="square" rtlCol="0">
            <a:spAutoFit/>
          </a:bodyPr>
          <a:lstStyle/>
          <a:p>
            <a:r>
              <a:rPr lang="en-US" dirty="0"/>
              <a:t>* Genomics for Food and Feed Safety (Gen-FS)</a:t>
            </a:r>
          </a:p>
        </p:txBody>
      </p:sp>
    </p:spTree>
    <p:extLst>
      <p:ext uri="{BB962C8B-B14F-4D97-AF65-F5344CB8AC3E}">
        <p14:creationId xmlns:p14="http://schemas.microsoft.com/office/powerpoint/2010/main" val="676683004"/>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893557F-C804-4F3D-ABF9-79DD2D1F8CCA}">
  <ds:schemaRefs>
    <ds:schemaRef ds:uri="http://schemas.microsoft.com/sharepoint/v3/contenttype/forms"/>
  </ds:schemaRefs>
</ds:datastoreItem>
</file>

<file path=customXml/itemProps2.xml><?xml version="1.0" encoding="utf-8"?>
<ds:datastoreItem xmlns:ds="http://schemas.openxmlformats.org/officeDocument/2006/customXml" ds:itemID="{5C7BACF2-7E1A-4CCB-B943-AE8774AB6452}"/>
</file>

<file path=customXml/itemProps3.xml><?xml version="1.0" encoding="utf-8"?>
<ds:datastoreItem xmlns:ds="http://schemas.openxmlformats.org/officeDocument/2006/customXml" ds:itemID="{54C3D72C-8670-4B8B-A33F-3E513721D084}">
  <ds:schemaRefs>
    <ds:schemaRef ds:uri="http://schemas.microsoft.com/office/2006/documentManagement/types"/>
    <ds:schemaRef ds:uri="http://purl.org/dc/terms/"/>
    <ds:schemaRef ds:uri="6f525972-cdb7-4402-a5dc-efcb16d2372e"/>
    <ds:schemaRef ds:uri="http://purl.org/dc/elements/1.1/"/>
    <ds:schemaRef ds:uri="http://schemas.microsoft.com/office/infopath/2007/PartnerControls"/>
    <ds:schemaRef ds:uri="http://www.w3.org/XML/1998/namespace"/>
    <ds:schemaRef ds:uri="http://purl.org/dc/dcmitype/"/>
    <ds:schemaRef ds:uri="http://schemas.openxmlformats.org/package/2006/metadata/core-properties"/>
    <ds:schemaRef ds:uri="06f55605-a221-41fc-b6c7-ccf18a10862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7170</TotalTime>
  <Words>1713</Words>
  <Application>Microsoft Office PowerPoint</Application>
  <PresentationFormat>Widescreen</PresentationFormat>
  <Paragraphs>360</Paragraphs>
  <Slides>19</Slides>
  <Notes>16</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19</vt:i4>
      </vt:variant>
    </vt:vector>
  </HeadingPairs>
  <TitlesOfParts>
    <vt:vector size="30" baseType="lpstr">
      <vt:lpstr>Arial</vt:lpstr>
      <vt:lpstr>Bahnschrift SemiBold SemiConden</vt:lpstr>
      <vt:lpstr>Calibri</vt:lpstr>
      <vt:lpstr>Calibri Light</vt:lpstr>
      <vt:lpstr>Merriweather</vt:lpstr>
      <vt:lpstr>Rockwell</vt:lpstr>
      <vt:lpstr>Source Sans Pro</vt:lpstr>
      <vt:lpstr>1_Custom Design</vt:lpstr>
      <vt:lpstr>Custom Design</vt:lpstr>
      <vt:lpstr>3_Custom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Thompson, Jonathan - FSIS</dc:creator>
  <cp:lastModifiedBy>Tillman, Glenn - FSIS</cp:lastModifiedBy>
  <cp:revision>72</cp:revision>
  <dcterms:created xsi:type="dcterms:W3CDTF">2021-02-26T22:02:30Z</dcterms:created>
  <dcterms:modified xsi:type="dcterms:W3CDTF">2023-10-20T11:29:24Z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