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fntdata" ContentType="application/x-fontdata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8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notesSlides/notesSlide10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60" r:id="rId2"/>
    <p:sldId id="262" r:id="rId3"/>
    <p:sldId id="267" r:id="rId4"/>
    <p:sldId id="268" r:id="rId5"/>
    <p:sldId id="266" r:id="rId6"/>
    <p:sldId id="269" r:id="rId7"/>
    <p:sldId id="261" r:id="rId8"/>
    <p:sldId id="271" r:id="rId9"/>
    <p:sldId id="265" r:id="rId10"/>
    <p:sldId id="263" r:id="rId11"/>
    <p:sldId id="264" r:id="rId12"/>
  </p:sldIdLst>
  <p:sldSz cx="12192000" cy="6858000"/>
  <p:notesSz cx="6858000" cy="9144000"/>
  <p:embeddedFontLst>
    <p:embeddedFont>
      <p:font typeface="Geo" panose="020B0604020202020204"/>
      <p:regular r:id="rId14"/>
      <p:italic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7" roundtripDataSignature="AMtx7mgc/cTe+zqgexM0QyEcw8altly2g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E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3AEE7D6-88EC-4011-ACE1-3C074E48BC9A}">
  <a:tblStyle styleId="{D3AEE7D6-88EC-4011-ACE1-3C074E48BC9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customschemas.google.com/relationships/presentationmetadata" Target="metadata"/><Relationship Id="rId2" Type="http://schemas.openxmlformats.org/officeDocument/2006/relationships/slide" Target="slides/slide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3099cf975b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g3099cf975b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099cf975b3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g3099cf975b3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099cf975b3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g3099cf975b3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09a37398a7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g309a37398a7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>
          <a:extLst>
            <a:ext uri="{FF2B5EF4-FFF2-40B4-BE49-F238E27FC236}">
              <a16:creationId xmlns:a16="http://schemas.microsoft.com/office/drawing/2014/main" id="{C8A58669-5DBF-B822-2128-BE2A151C61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09a37398a7_0_8:notes">
            <a:extLst>
              <a:ext uri="{FF2B5EF4-FFF2-40B4-BE49-F238E27FC236}">
                <a16:creationId xmlns:a16="http://schemas.microsoft.com/office/drawing/2014/main" id="{FD8D25E8-CFFA-3133-E653-E3A49460EF6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g309a37398a7_0_8:notes">
            <a:extLst>
              <a:ext uri="{FF2B5EF4-FFF2-40B4-BE49-F238E27FC236}">
                <a16:creationId xmlns:a16="http://schemas.microsoft.com/office/drawing/2014/main" id="{97DA13CA-43E3-18D5-E89A-812554E87D2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983034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>
          <a:extLst>
            <a:ext uri="{FF2B5EF4-FFF2-40B4-BE49-F238E27FC236}">
              <a16:creationId xmlns:a16="http://schemas.microsoft.com/office/drawing/2014/main" id="{9FA16DD6-5CAB-9516-EC7C-846EE62B46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09a37398a7_0_8:notes">
            <a:extLst>
              <a:ext uri="{FF2B5EF4-FFF2-40B4-BE49-F238E27FC236}">
                <a16:creationId xmlns:a16="http://schemas.microsoft.com/office/drawing/2014/main" id="{F7A2D807-A293-0AA2-CF25-2E88FD883C0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g309a37398a7_0_8:notes">
            <a:extLst>
              <a:ext uri="{FF2B5EF4-FFF2-40B4-BE49-F238E27FC236}">
                <a16:creationId xmlns:a16="http://schemas.microsoft.com/office/drawing/2014/main" id="{B5A89562-A58F-E555-02CD-CFB5C60FDFD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653855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>
          <a:extLst>
            <a:ext uri="{FF2B5EF4-FFF2-40B4-BE49-F238E27FC236}">
              <a16:creationId xmlns:a16="http://schemas.microsoft.com/office/drawing/2014/main" id="{41F31814-B974-72E5-43D7-ED24E43C1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09a37398a7_0_8:notes">
            <a:extLst>
              <a:ext uri="{FF2B5EF4-FFF2-40B4-BE49-F238E27FC236}">
                <a16:creationId xmlns:a16="http://schemas.microsoft.com/office/drawing/2014/main" id="{D0BB6484-0B45-CE0C-5C46-8CA933EEC53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g309a37398a7_0_8:notes">
            <a:extLst>
              <a:ext uri="{FF2B5EF4-FFF2-40B4-BE49-F238E27FC236}">
                <a16:creationId xmlns:a16="http://schemas.microsoft.com/office/drawing/2014/main" id="{7F90E774-1C30-B5FF-81E7-82A5275AA16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822908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>
          <a:extLst>
            <a:ext uri="{FF2B5EF4-FFF2-40B4-BE49-F238E27FC236}">
              <a16:creationId xmlns:a16="http://schemas.microsoft.com/office/drawing/2014/main" id="{A400EDF3-0739-2576-B922-D62A6B8B53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09a37398a7_0_8:notes">
            <a:extLst>
              <a:ext uri="{FF2B5EF4-FFF2-40B4-BE49-F238E27FC236}">
                <a16:creationId xmlns:a16="http://schemas.microsoft.com/office/drawing/2014/main" id="{B4137B83-C97B-BE54-1647-87E5A729E3C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g309a37398a7_0_8:notes">
            <a:extLst>
              <a:ext uri="{FF2B5EF4-FFF2-40B4-BE49-F238E27FC236}">
                <a16:creationId xmlns:a16="http://schemas.microsoft.com/office/drawing/2014/main" id="{524E085B-3CDC-A2A9-718C-D9C7081835C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648164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099cf975b3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g3099cf975b3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>
          <a:extLst>
            <a:ext uri="{FF2B5EF4-FFF2-40B4-BE49-F238E27FC236}">
              <a16:creationId xmlns:a16="http://schemas.microsoft.com/office/drawing/2014/main" id="{C66468D4-74CA-6FE3-3C33-65156F9A6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09a37398a7_0_8:notes">
            <a:extLst>
              <a:ext uri="{FF2B5EF4-FFF2-40B4-BE49-F238E27FC236}">
                <a16:creationId xmlns:a16="http://schemas.microsoft.com/office/drawing/2014/main" id="{9BD14D08-044F-3E7C-99EE-A77680A600F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g309a37398a7_0_8:notes">
            <a:extLst>
              <a:ext uri="{FF2B5EF4-FFF2-40B4-BE49-F238E27FC236}">
                <a16:creationId xmlns:a16="http://schemas.microsoft.com/office/drawing/2014/main" id="{0D143B0E-650E-BD26-4938-BEC88CD1927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914478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>
          <a:extLst>
            <a:ext uri="{FF2B5EF4-FFF2-40B4-BE49-F238E27FC236}">
              <a16:creationId xmlns:a16="http://schemas.microsoft.com/office/drawing/2014/main" id="{F0360C19-6858-3C92-52F3-9A0F1086CB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09a37398a7_0_8:notes">
            <a:extLst>
              <a:ext uri="{FF2B5EF4-FFF2-40B4-BE49-F238E27FC236}">
                <a16:creationId xmlns:a16="http://schemas.microsoft.com/office/drawing/2014/main" id="{6E6C4D51-AC78-7F75-88DD-A04054F774C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g309a37398a7_0_8:notes">
            <a:extLst>
              <a:ext uri="{FF2B5EF4-FFF2-40B4-BE49-F238E27FC236}">
                <a16:creationId xmlns:a16="http://schemas.microsoft.com/office/drawing/2014/main" id="{31F1976E-36F7-9A0A-1881-32D5A873576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729088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">
  <p:cSld name="Diseño personalizado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"/>
              <a:buNone/>
              <a:defRPr sz="4400" b="0" i="0" u="none" strike="noStrike" cap="none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Geo"/>
                <a:ea typeface="Geo"/>
                <a:cs typeface="Geo"/>
                <a:sym typeface="Geo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Geo"/>
                <a:ea typeface="Geo"/>
                <a:cs typeface="Geo"/>
                <a:sym typeface="Geo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"/>
                <a:ea typeface="Geo"/>
                <a:cs typeface="Geo"/>
                <a:sym typeface="Geo"/>
              </a:defRPr>
            </a:lvl1pPr>
            <a:lvl2pPr marL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"/>
                <a:ea typeface="Geo"/>
                <a:cs typeface="Geo"/>
                <a:sym typeface="Geo"/>
              </a:defRPr>
            </a:lvl2pPr>
            <a:lvl3pPr marL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"/>
                <a:ea typeface="Geo"/>
                <a:cs typeface="Geo"/>
                <a:sym typeface="Geo"/>
              </a:defRPr>
            </a:lvl3pPr>
            <a:lvl4pPr marL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"/>
                <a:ea typeface="Geo"/>
                <a:cs typeface="Geo"/>
                <a:sym typeface="Geo"/>
              </a:defRPr>
            </a:lvl4pPr>
            <a:lvl5pPr marL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"/>
                <a:ea typeface="Geo"/>
                <a:cs typeface="Geo"/>
                <a:sym typeface="Geo"/>
              </a:defRPr>
            </a:lvl5pPr>
            <a:lvl6pPr marL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"/>
                <a:ea typeface="Geo"/>
                <a:cs typeface="Geo"/>
                <a:sym typeface="Geo"/>
              </a:defRPr>
            </a:lvl6pPr>
            <a:lvl7pPr marL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"/>
                <a:ea typeface="Geo"/>
                <a:cs typeface="Geo"/>
                <a:sym typeface="Geo"/>
              </a:defRPr>
            </a:lvl7pPr>
            <a:lvl8pPr marL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"/>
                <a:ea typeface="Geo"/>
                <a:cs typeface="Geo"/>
                <a:sym typeface="Geo"/>
              </a:defRPr>
            </a:lvl8pPr>
            <a:lvl9pPr marL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"/>
                <a:ea typeface="Geo"/>
                <a:cs typeface="Geo"/>
                <a:sym typeface="Ge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  <p:transition spd="slow">
    <p:push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Geo"/>
                <a:ea typeface="Geo"/>
                <a:cs typeface="Geo"/>
                <a:sym typeface="Geo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Geo"/>
                <a:ea typeface="Geo"/>
                <a:cs typeface="Geo"/>
                <a:sym typeface="Geo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"/>
                <a:ea typeface="Geo"/>
                <a:cs typeface="Geo"/>
                <a:sym typeface="Geo"/>
              </a:defRPr>
            </a:lvl1pPr>
            <a:lvl2pPr marL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"/>
                <a:ea typeface="Geo"/>
                <a:cs typeface="Geo"/>
                <a:sym typeface="Geo"/>
              </a:defRPr>
            </a:lvl2pPr>
            <a:lvl3pPr marL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"/>
                <a:ea typeface="Geo"/>
                <a:cs typeface="Geo"/>
                <a:sym typeface="Geo"/>
              </a:defRPr>
            </a:lvl3pPr>
            <a:lvl4pPr marL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"/>
                <a:ea typeface="Geo"/>
                <a:cs typeface="Geo"/>
                <a:sym typeface="Geo"/>
              </a:defRPr>
            </a:lvl4pPr>
            <a:lvl5pPr marL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"/>
                <a:ea typeface="Geo"/>
                <a:cs typeface="Geo"/>
                <a:sym typeface="Geo"/>
              </a:defRPr>
            </a:lvl5pPr>
            <a:lvl6pPr marL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"/>
                <a:ea typeface="Geo"/>
                <a:cs typeface="Geo"/>
                <a:sym typeface="Geo"/>
              </a:defRPr>
            </a:lvl6pPr>
            <a:lvl7pPr marL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"/>
                <a:ea typeface="Geo"/>
                <a:cs typeface="Geo"/>
                <a:sym typeface="Geo"/>
              </a:defRPr>
            </a:lvl7pPr>
            <a:lvl8pPr marL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"/>
                <a:ea typeface="Geo"/>
                <a:cs typeface="Geo"/>
                <a:sym typeface="Geo"/>
              </a:defRPr>
            </a:lvl8pPr>
            <a:lvl9pPr marL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"/>
                <a:ea typeface="Geo"/>
                <a:cs typeface="Geo"/>
                <a:sym typeface="Ge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19" name="Google Shape;19;p7"/>
          <p:cNvPicPr preferRelativeResize="0"/>
          <p:nvPr/>
        </p:nvPicPr>
        <p:blipFill rotWithShape="1">
          <a:blip r:embed="rId3">
            <a:alphaModFix/>
          </a:blip>
          <a:srcRect l="61167"/>
          <a:stretch/>
        </p:blipFill>
        <p:spPr>
          <a:xfrm>
            <a:off x="343396" y="211681"/>
            <a:ext cx="1903982" cy="573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187">
          <p15:clr>
            <a:srgbClr val="FBAE40"/>
          </p15:clr>
        </p15:guide>
        <p15:guide id="4" orient="horz" pos="436">
          <p15:clr>
            <a:srgbClr val="FBAE40"/>
          </p15:clr>
        </p15:guide>
        <p15:guide id="5" pos="257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8"/>
          <p:cNvPicPr preferRelativeResize="0"/>
          <p:nvPr/>
        </p:nvPicPr>
        <p:blipFill rotWithShape="1">
          <a:blip r:embed="rId3">
            <a:alphaModFix/>
          </a:blip>
          <a:srcRect l="61167"/>
          <a:stretch/>
        </p:blipFill>
        <p:spPr>
          <a:xfrm>
            <a:off x="9970691" y="253268"/>
            <a:ext cx="1903982" cy="573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21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7423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>
  <p:cSld name="Encabezado de sección">
    <p:bg>
      <p:bgPr>
        <a:solidFill>
          <a:srgbClr val="FFFFFF"/>
        </a:solid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9"/>
          <p:cNvPicPr preferRelativeResize="0"/>
          <p:nvPr/>
        </p:nvPicPr>
        <p:blipFill rotWithShape="1">
          <a:blip r:embed="rId2">
            <a:alphaModFix/>
          </a:blip>
          <a:srcRect l="61167"/>
          <a:stretch/>
        </p:blipFill>
        <p:spPr>
          <a:xfrm>
            <a:off x="9970691" y="253268"/>
            <a:ext cx="1903982" cy="573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21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7423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bg>
      <p:bgPr>
        <a:solidFill>
          <a:srgbClr val="FFFFFF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10"/>
          <p:cNvPicPr preferRelativeResize="0"/>
          <p:nvPr/>
        </p:nvPicPr>
        <p:blipFill rotWithShape="1">
          <a:blip r:embed="rId2">
            <a:alphaModFix/>
          </a:blip>
          <a:srcRect l="61167"/>
          <a:stretch/>
        </p:blipFill>
        <p:spPr>
          <a:xfrm>
            <a:off x="343396" y="211681"/>
            <a:ext cx="1903982" cy="573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187">
          <p15:clr>
            <a:srgbClr val="FBAE40"/>
          </p15:clr>
        </p15:guide>
        <p15:guide id="4" orient="horz" pos="436">
          <p15:clr>
            <a:srgbClr val="FBAE40"/>
          </p15:clr>
        </p15:guide>
        <p15:guide id="5" pos="257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7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"/>
          <p:cNvSpPr txBox="1">
            <a:spLocks noGrp="1"/>
          </p:cNvSpPr>
          <p:nvPr>
            <p:ph type="body" idx="1"/>
          </p:nvPr>
        </p:nvSpPr>
        <p:spPr>
          <a:xfrm>
            <a:off x="4989775" y="2529852"/>
            <a:ext cx="5201408" cy="1081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7802D"/>
              </a:buClr>
              <a:buSzPts val="2800"/>
              <a:buFont typeface="Arial"/>
              <a:buNone/>
              <a:defRPr sz="2800" b="1" i="0" u="none" strike="noStrike" cap="none">
                <a:solidFill>
                  <a:srgbClr val="A7802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ransition spd="slow">
    <p:push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mayren.zamora@senasica.gob.mx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hyperlink" Target="mailto:christhian.franco.i@senasica.gob.mx" TargetMode="External"/><Relationship Id="rId4" Type="http://schemas.openxmlformats.org/officeDocument/2006/relationships/hyperlink" Target="mailto:dgiaap.iica44@senasica.gob.mx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jp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099cf975b3_0_0"/>
          <p:cNvSpPr txBox="1"/>
          <p:nvPr/>
        </p:nvSpPr>
        <p:spPr>
          <a:xfrm>
            <a:off x="5117499" y="1211400"/>
            <a:ext cx="5131200" cy="2123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400" b="1" dirty="0">
                <a:solidFill>
                  <a:srgbClr val="A7802D"/>
                </a:solidFill>
                <a:latin typeface="Geomanist Bold" panose="02000503000000020004"/>
                <a:ea typeface="Geo"/>
                <a:cs typeface="Geo"/>
                <a:sym typeface="Geo"/>
              </a:rPr>
              <a:t>Global and Local </a:t>
            </a:r>
            <a:r>
              <a:rPr lang="es-MX" sz="4400" b="1" dirty="0" err="1">
                <a:solidFill>
                  <a:srgbClr val="A7802D"/>
                </a:solidFill>
                <a:latin typeface="Geomanist Bold" panose="02000503000000020004"/>
                <a:ea typeface="Geo"/>
                <a:cs typeface="Geo"/>
                <a:sym typeface="Geo"/>
              </a:rPr>
              <a:t>Bioinformatics</a:t>
            </a:r>
            <a:r>
              <a:rPr lang="es-MX" sz="4400" b="1" dirty="0">
                <a:solidFill>
                  <a:srgbClr val="A7802D"/>
                </a:solidFill>
                <a:latin typeface="Geomanist Bold" panose="02000503000000020004"/>
                <a:ea typeface="Geo"/>
                <a:cs typeface="Geo"/>
                <a:sym typeface="Geo"/>
              </a:rPr>
              <a:t> </a:t>
            </a:r>
            <a:r>
              <a:rPr lang="es-MX" sz="4400" b="1" dirty="0" err="1">
                <a:solidFill>
                  <a:srgbClr val="A7802D"/>
                </a:solidFill>
                <a:latin typeface="Geomanist Bold" panose="02000503000000020004"/>
                <a:ea typeface="Geo"/>
                <a:cs typeface="Geo"/>
                <a:sym typeface="Geo"/>
              </a:rPr>
              <a:t>for</a:t>
            </a:r>
            <a:r>
              <a:rPr lang="es-MX" sz="4400" b="1" dirty="0">
                <a:solidFill>
                  <a:srgbClr val="A7802D"/>
                </a:solidFill>
                <a:latin typeface="Geomanist Bold" panose="02000503000000020004"/>
                <a:ea typeface="Geo"/>
                <a:cs typeface="Geo"/>
                <a:sym typeface="Geo"/>
              </a:rPr>
              <a:t> </a:t>
            </a:r>
            <a:r>
              <a:rPr lang="es-MX" sz="4400" b="1" dirty="0" err="1">
                <a:solidFill>
                  <a:srgbClr val="A7802D"/>
                </a:solidFill>
                <a:latin typeface="Geomanist Bold" panose="02000503000000020004"/>
                <a:ea typeface="Geo"/>
                <a:cs typeface="Geo"/>
                <a:sym typeface="Geo"/>
              </a:rPr>
              <a:t>Food</a:t>
            </a:r>
            <a:r>
              <a:rPr lang="es-MX" sz="4400" b="1" dirty="0">
                <a:solidFill>
                  <a:srgbClr val="A7802D"/>
                </a:solidFill>
                <a:latin typeface="Geomanist Bold" panose="02000503000000020004"/>
                <a:ea typeface="Geo"/>
                <a:cs typeface="Geo"/>
                <a:sym typeface="Geo"/>
              </a:rPr>
              <a:t> Safety</a:t>
            </a:r>
            <a:endParaRPr sz="4400" dirty="0">
              <a:latin typeface="Geomanist Bold" panose="02000503000000020004"/>
            </a:endParaRPr>
          </a:p>
        </p:txBody>
      </p:sp>
      <p:sp>
        <p:nvSpPr>
          <p:cNvPr id="58" name="Google Shape;58;g3099cf975b3_0_0"/>
          <p:cNvSpPr txBox="1"/>
          <p:nvPr/>
        </p:nvSpPr>
        <p:spPr>
          <a:xfrm>
            <a:off x="5281447" y="4134094"/>
            <a:ext cx="480330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1" dirty="0" err="1">
                <a:solidFill>
                  <a:srgbClr val="A7802D"/>
                </a:solidFill>
                <a:latin typeface="Geomanist Bold" panose="02000503000000020004"/>
                <a:ea typeface="Geo"/>
                <a:cs typeface="Geo"/>
                <a:sym typeface="Geo"/>
              </a:rPr>
              <a:t>The</a:t>
            </a:r>
            <a:r>
              <a:rPr lang="es-MX" sz="1600" b="1" dirty="0">
                <a:solidFill>
                  <a:srgbClr val="A7802D"/>
                </a:solidFill>
                <a:latin typeface="Geomanist Bold" panose="02000503000000020004"/>
                <a:ea typeface="Geo"/>
                <a:cs typeface="Geo"/>
                <a:sym typeface="Geo"/>
              </a:rPr>
              <a:t> </a:t>
            </a:r>
            <a:r>
              <a:rPr lang="es-MX" sz="1600" b="1" dirty="0" err="1">
                <a:solidFill>
                  <a:srgbClr val="A7802D"/>
                </a:solidFill>
                <a:latin typeface="Geomanist Bold" panose="02000503000000020004"/>
                <a:ea typeface="Geo"/>
                <a:cs typeface="Geo"/>
                <a:sym typeface="Geo"/>
              </a:rPr>
              <a:t>National</a:t>
            </a:r>
            <a:r>
              <a:rPr lang="es-MX" sz="1600" b="1" dirty="0">
                <a:solidFill>
                  <a:srgbClr val="A7802D"/>
                </a:solidFill>
                <a:latin typeface="Geomanist Bold" panose="02000503000000020004"/>
                <a:ea typeface="Geo"/>
                <a:cs typeface="Geo"/>
                <a:sym typeface="Geo"/>
              </a:rPr>
              <a:t> </a:t>
            </a:r>
            <a:r>
              <a:rPr lang="es-MX" sz="1600" b="1" dirty="0" err="1">
                <a:solidFill>
                  <a:srgbClr val="A7802D"/>
                </a:solidFill>
                <a:latin typeface="Geomanist Bold" panose="02000503000000020004"/>
                <a:ea typeface="Geo"/>
                <a:cs typeface="Geo"/>
                <a:sym typeface="Geo"/>
              </a:rPr>
              <a:t>Service</a:t>
            </a:r>
            <a:r>
              <a:rPr lang="es-MX" sz="1600" b="1" dirty="0">
                <a:solidFill>
                  <a:srgbClr val="A7802D"/>
                </a:solidFill>
                <a:latin typeface="Geomanist Bold" panose="02000503000000020004"/>
                <a:ea typeface="Geo"/>
                <a:cs typeface="Geo"/>
                <a:sym typeface="Geo"/>
              </a:rPr>
              <a:t> </a:t>
            </a:r>
            <a:r>
              <a:rPr lang="es-MX" sz="1600" b="1" dirty="0" err="1">
                <a:solidFill>
                  <a:srgbClr val="A7802D"/>
                </a:solidFill>
                <a:latin typeface="Geomanist Bold" panose="02000503000000020004"/>
                <a:ea typeface="Geo"/>
                <a:cs typeface="Geo"/>
                <a:sym typeface="Geo"/>
              </a:rPr>
              <a:t>of</a:t>
            </a:r>
            <a:r>
              <a:rPr lang="es-MX" sz="1600" b="1" dirty="0">
                <a:solidFill>
                  <a:srgbClr val="A7802D"/>
                </a:solidFill>
                <a:latin typeface="Geomanist Bold" panose="02000503000000020004"/>
                <a:ea typeface="Geo"/>
                <a:cs typeface="Geo"/>
                <a:sym typeface="Geo"/>
              </a:rPr>
              <a:t> </a:t>
            </a:r>
            <a:r>
              <a:rPr lang="es-MX" sz="1600" b="1" dirty="0" err="1">
                <a:solidFill>
                  <a:srgbClr val="A7802D"/>
                </a:solidFill>
                <a:latin typeface="Geomanist Bold" panose="02000503000000020004"/>
                <a:ea typeface="Geo"/>
                <a:cs typeface="Geo"/>
                <a:sym typeface="Geo"/>
              </a:rPr>
              <a:t>Health</a:t>
            </a:r>
            <a:r>
              <a:rPr lang="es-MX" sz="1600" b="1" dirty="0">
                <a:solidFill>
                  <a:srgbClr val="A7802D"/>
                </a:solidFill>
                <a:latin typeface="Geomanist Bold" panose="02000503000000020004"/>
                <a:ea typeface="Geo"/>
                <a:cs typeface="Geo"/>
                <a:sym typeface="Geo"/>
              </a:rPr>
              <a:t>, Safety and </a:t>
            </a:r>
            <a:r>
              <a:rPr lang="es-MX" sz="1600" b="1" dirty="0" err="1">
                <a:solidFill>
                  <a:srgbClr val="A7802D"/>
                </a:solidFill>
                <a:latin typeface="Geomanist Bold" panose="02000503000000020004"/>
                <a:ea typeface="Geo"/>
                <a:cs typeface="Geo"/>
                <a:sym typeface="Geo"/>
              </a:rPr>
              <a:t>Agrifood</a:t>
            </a:r>
            <a:r>
              <a:rPr lang="es-MX" sz="1600" b="1" dirty="0">
                <a:solidFill>
                  <a:srgbClr val="A7802D"/>
                </a:solidFill>
                <a:latin typeface="Geomanist Bold" panose="02000503000000020004"/>
                <a:ea typeface="Geo"/>
                <a:cs typeface="Geo"/>
                <a:sym typeface="Geo"/>
              </a:rPr>
              <a:t> </a:t>
            </a:r>
            <a:r>
              <a:rPr lang="es-MX" sz="1600" b="1" dirty="0" err="1">
                <a:solidFill>
                  <a:srgbClr val="A7802D"/>
                </a:solidFill>
                <a:latin typeface="Geomanist Bold" panose="02000503000000020004"/>
                <a:ea typeface="Geo"/>
                <a:cs typeface="Geo"/>
                <a:sym typeface="Geo"/>
              </a:rPr>
              <a:t>Quality</a:t>
            </a:r>
            <a:r>
              <a:rPr lang="es-MX" sz="1600" b="1" dirty="0">
                <a:solidFill>
                  <a:srgbClr val="A7802D"/>
                </a:solidFill>
                <a:latin typeface="Geomanist Bold" panose="02000503000000020004"/>
                <a:ea typeface="Geo"/>
                <a:cs typeface="Geo"/>
                <a:sym typeface="Geo"/>
              </a:rPr>
              <a:t> (SENASICA)</a:t>
            </a:r>
            <a:endParaRPr sz="1600" dirty="0">
              <a:latin typeface="Geomanist Bold" panose="02000503000000020004"/>
            </a:endParaRPr>
          </a:p>
        </p:txBody>
      </p:sp>
    </p:spTree>
  </p:cSld>
  <p:clrMapOvr>
    <a:masterClrMapping/>
  </p:clrMapOvr>
  <p:transition spd="slow"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099cf975b3_0_20"/>
          <p:cNvSpPr txBox="1"/>
          <p:nvPr/>
        </p:nvSpPr>
        <p:spPr>
          <a:xfrm>
            <a:off x="3400427" y="176456"/>
            <a:ext cx="67413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800" b="1" dirty="0" err="1">
                <a:solidFill>
                  <a:srgbClr val="A7802D"/>
                </a:solidFill>
                <a:latin typeface="Geomanist"/>
                <a:ea typeface="Geo"/>
                <a:cs typeface="Geo"/>
                <a:sym typeface="Geo"/>
              </a:rPr>
              <a:t>Bioinformatics</a:t>
            </a:r>
            <a:r>
              <a:rPr lang="es-MX" sz="2800" b="1" dirty="0">
                <a:solidFill>
                  <a:srgbClr val="A7802D"/>
                </a:solidFill>
                <a:latin typeface="Geomanist"/>
                <a:ea typeface="Geo"/>
                <a:cs typeface="Geo"/>
                <a:sym typeface="Geo"/>
              </a:rPr>
              <a:t>: future </a:t>
            </a:r>
            <a:r>
              <a:rPr lang="es-MX" sz="2800" b="1" dirty="0" err="1">
                <a:solidFill>
                  <a:srgbClr val="A7802D"/>
                </a:solidFill>
                <a:latin typeface="Geomanist"/>
                <a:ea typeface="Geo"/>
                <a:cs typeface="Geo"/>
                <a:sym typeface="Geo"/>
              </a:rPr>
              <a:t>actions</a:t>
            </a:r>
            <a:endParaRPr sz="2800" b="1" i="0" u="none" strike="noStrike" cap="none" dirty="0">
              <a:solidFill>
                <a:srgbClr val="A7802D"/>
              </a:solidFill>
              <a:latin typeface="Geomanist"/>
              <a:ea typeface="Geo"/>
              <a:cs typeface="Geo"/>
              <a:sym typeface="Geo"/>
            </a:endParaRPr>
          </a:p>
        </p:txBody>
      </p:sp>
      <p:sp>
        <p:nvSpPr>
          <p:cNvPr id="2" name="Flecha: a la derecha con muesca 1">
            <a:extLst>
              <a:ext uri="{FF2B5EF4-FFF2-40B4-BE49-F238E27FC236}">
                <a16:creationId xmlns:a16="http://schemas.microsoft.com/office/drawing/2014/main" id="{9FB5733D-A12E-881B-68A6-2394580FCD46}"/>
              </a:ext>
            </a:extLst>
          </p:cNvPr>
          <p:cNvSpPr/>
          <p:nvPr/>
        </p:nvSpPr>
        <p:spPr>
          <a:xfrm>
            <a:off x="922565" y="1079181"/>
            <a:ext cx="3624942" cy="1422685"/>
          </a:xfrm>
          <a:prstGeom prst="notchedRightArrow">
            <a:avLst/>
          </a:prstGeom>
          <a:noFill/>
          <a:ln>
            <a:solidFill>
              <a:srgbClr val="7E000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4">
                    <a:lumMod val="75000"/>
                  </a:schemeClr>
                </a:solidFill>
                <a:latin typeface="Geomanist" panose="02000503000000020004"/>
              </a:rPr>
              <a:t>Hybrid assemblies </a:t>
            </a:r>
            <a:r>
              <a:rPr lang="en-US" sz="1200" b="1" dirty="0">
                <a:solidFill>
                  <a:schemeClr val="accent4">
                    <a:lumMod val="75000"/>
                  </a:schemeClr>
                </a:solidFill>
                <a:latin typeface="Geomanist" panose="02000503000000020004"/>
              </a:rPr>
              <a:t>will be integrated into NCBI</a:t>
            </a:r>
            <a:endParaRPr lang="es-MX" sz="1200" b="1" dirty="0">
              <a:solidFill>
                <a:schemeClr val="accent4">
                  <a:lumMod val="75000"/>
                </a:schemeClr>
              </a:solidFill>
              <a:latin typeface="Geomanist" panose="02000503000000020004"/>
            </a:endParaRPr>
          </a:p>
        </p:txBody>
      </p:sp>
      <p:sp>
        <p:nvSpPr>
          <p:cNvPr id="5" name="Flecha: a la derecha con muesca 4">
            <a:extLst>
              <a:ext uri="{FF2B5EF4-FFF2-40B4-BE49-F238E27FC236}">
                <a16:creationId xmlns:a16="http://schemas.microsoft.com/office/drawing/2014/main" id="{D64DB549-2D6C-C50E-356C-E8102EB1779B}"/>
              </a:ext>
            </a:extLst>
          </p:cNvPr>
          <p:cNvSpPr/>
          <p:nvPr/>
        </p:nvSpPr>
        <p:spPr>
          <a:xfrm>
            <a:off x="2351315" y="2431568"/>
            <a:ext cx="4144736" cy="1422685"/>
          </a:xfrm>
          <a:prstGeom prst="notchedRightArrow">
            <a:avLst/>
          </a:prstGeom>
          <a:noFill/>
          <a:ln>
            <a:solidFill>
              <a:srgbClr val="7E000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4">
                    <a:lumMod val="75000"/>
                  </a:schemeClr>
                </a:solidFill>
                <a:latin typeface="Geomanist" panose="02000503000000020004"/>
              </a:rPr>
              <a:t>Plasmids assemblies </a:t>
            </a:r>
            <a:r>
              <a:rPr lang="en-US" sz="1200" b="1" dirty="0">
                <a:solidFill>
                  <a:schemeClr val="accent4">
                    <a:lumMod val="75000"/>
                  </a:schemeClr>
                </a:solidFill>
                <a:latin typeface="Geomanist" panose="02000503000000020004"/>
              </a:rPr>
              <a:t>will be integrated into NCBI</a:t>
            </a:r>
            <a:endParaRPr lang="es-MX" sz="1200" b="1" dirty="0">
              <a:solidFill>
                <a:schemeClr val="accent4">
                  <a:lumMod val="75000"/>
                </a:schemeClr>
              </a:solidFill>
              <a:latin typeface="Geomanist" panose="02000503000000020004"/>
            </a:endParaRPr>
          </a:p>
          <a:p>
            <a:pPr algn="ctr"/>
            <a:endParaRPr lang="es-MX" sz="1200" b="1" dirty="0">
              <a:solidFill>
                <a:schemeClr val="accent4">
                  <a:lumMod val="75000"/>
                </a:schemeClr>
              </a:solidFill>
              <a:latin typeface="Geomanist" panose="02000503000000020004"/>
            </a:endParaRPr>
          </a:p>
        </p:txBody>
      </p:sp>
      <p:sp>
        <p:nvSpPr>
          <p:cNvPr id="7" name="Flecha: a la derecha con muesca 6">
            <a:extLst>
              <a:ext uri="{FF2B5EF4-FFF2-40B4-BE49-F238E27FC236}">
                <a16:creationId xmlns:a16="http://schemas.microsoft.com/office/drawing/2014/main" id="{2B556A5D-06A7-281E-51F2-01C75A3B23AE}"/>
              </a:ext>
            </a:extLst>
          </p:cNvPr>
          <p:cNvSpPr/>
          <p:nvPr/>
        </p:nvSpPr>
        <p:spPr>
          <a:xfrm>
            <a:off x="3400427" y="3783955"/>
            <a:ext cx="4515891" cy="1422685"/>
          </a:xfrm>
          <a:prstGeom prst="notchedRightArrow">
            <a:avLst/>
          </a:prstGeom>
          <a:noFill/>
          <a:ln>
            <a:solidFill>
              <a:srgbClr val="7E000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4">
                    <a:lumMod val="75000"/>
                  </a:schemeClr>
                </a:solidFill>
                <a:latin typeface="Geomanist" panose="02000503000000020004"/>
              </a:rPr>
              <a:t>~500 AST </a:t>
            </a:r>
            <a:r>
              <a:rPr lang="en-US" sz="1200" b="1" dirty="0">
                <a:solidFill>
                  <a:schemeClr val="accent4">
                    <a:lumMod val="75000"/>
                  </a:schemeClr>
                </a:solidFill>
                <a:latin typeface="Geomanist" panose="02000503000000020004"/>
              </a:rPr>
              <a:t>results will be incorporated into NCBI</a:t>
            </a:r>
            <a:endParaRPr lang="es-MX" sz="1200" b="1" dirty="0">
              <a:solidFill>
                <a:schemeClr val="accent4">
                  <a:lumMod val="75000"/>
                </a:schemeClr>
              </a:solidFill>
              <a:latin typeface="Geomanist" panose="02000503000000020004"/>
            </a:endParaRPr>
          </a:p>
          <a:p>
            <a:pPr algn="ctr"/>
            <a:endParaRPr lang="es-MX" sz="1200" b="1" dirty="0">
              <a:solidFill>
                <a:schemeClr val="accent4">
                  <a:lumMod val="75000"/>
                </a:schemeClr>
              </a:solidFill>
              <a:latin typeface="Geomanist" panose="02000503000000020004"/>
            </a:endParaRPr>
          </a:p>
        </p:txBody>
      </p:sp>
      <p:sp>
        <p:nvSpPr>
          <p:cNvPr id="8" name="Flecha: a la derecha con muesca 7">
            <a:extLst>
              <a:ext uri="{FF2B5EF4-FFF2-40B4-BE49-F238E27FC236}">
                <a16:creationId xmlns:a16="http://schemas.microsoft.com/office/drawing/2014/main" id="{7482A4C9-4B05-CD6F-0F7E-04199A040E2B}"/>
              </a:ext>
            </a:extLst>
          </p:cNvPr>
          <p:cNvSpPr/>
          <p:nvPr/>
        </p:nvSpPr>
        <p:spPr>
          <a:xfrm>
            <a:off x="4841422" y="5258859"/>
            <a:ext cx="4623706" cy="1422685"/>
          </a:xfrm>
          <a:prstGeom prst="notchedRightArrow">
            <a:avLst/>
          </a:prstGeom>
          <a:noFill/>
          <a:ln>
            <a:solidFill>
              <a:srgbClr val="7E000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accent4">
                    <a:lumMod val="75000"/>
                  </a:schemeClr>
                </a:solidFill>
                <a:latin typeface="Geomanist" panose="02000503000000020004"/>
              </a:rPr>
              <a:t>Sequences in conjunction with</a:t>
            </a:r>
          </a:p>
          <a:p>
            <a:pPr algn="ctr"/>
            <a:r>
              <a:rPr lang="en-US" sz="1200" b="1" dirty="0">
                <a:solidFill>
                  <a:schemeClr val="accent4">
                    <a:lumMod val="75000"/>
                  </a:schemeClr>
                </a:solidFill>
                <a:latin typeface="Geomanist" panose="02000503000000020004"/>
              </a:rPr>
              <a:t> </a:t>
            </a:r>
            <a:r>
              <a:rPr lang="en-US" sz="1800" b="1" dirty="0">
                <a:solidFill>
                  <a:schemeClr val="accent4">
                    <a:lumMod val="75000"/>
                  </a:schemeClr>
                </a:solidFill>
                <a:latin typeface="Geomanist" panose="02000503000000020004"/>
              </a:rPr>
              <a:t>Metagenomic and Quasi-metagenomic </a:t>
            </a:r>
            <a:r>
              <a:rPr lang="en-US" sz="1200" b="1" dirty="0">
                <a:solidFill>
                  <a:schemeClr val="accent4">
                    <a:lumMod val="75000"/>
                  </a:schemeClr>
                </a:solidFill>
                <a:latin typeface="Geomanist" panose="02000503000000020004"/>
              </a:rPr>
              <a:t>analysis </a:t>
            </a:r>
            <a:endParaRPr lang="es-MX" sz="1200" b="1" dirty="0">
              <a:solidFill>
                <a:schemeClr val="accent4">
                  <a:lumMod val="75000"/>
                </a:schemeClr>
              </a:solidFill>
              <a:latin typeface="Geomanist" panose="02000503000000020004"/>
            </a:endParaRPr>
          </a:p>
        </p:txBody>
      </p:sp>
    </p:spTree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099cf975b3_0_5"/>
          <p:cNvSpPr txBox="1"/>
          <p:nvPr/>
        </p:nvSpPr>
        <p:spPr>
          <a:xfrm>
            <a:off x="5593004" y="3044299"/>
            <a:ext cx="4803300" cy="769401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400" b="1" dirty="0" err="1">
                <a:solidFill>
                  <a:srgbClr val="A7802D"/>
                </a:solidFill>
                <a:latin typeface="Geomanist Bold" panose="02000503000000020004"/>
                <a:ea typeface="Geo"/>
                <a:cs typeface="Geo"/>
                <a:sym typeface="Geo"/>
              </a:rPr>
              <a:t>Thanks</a:t>
            </a:r>
            <a:r>
              <a:rPr lang="es-MX" sz="4400" b="1" dirty="0">
                <a:solidFill>
                  <a:srgbClr val="A7802D"/>
                </a:solidFill>
                <a:latin typeface="Geomanist Bold" panose="02000503000000020004"/>
                <a:ea typeface="Geo"/>
                <a:cs typeface="Geo"/>
                <a:sym typeface="Geo"/>
              </a:rPr>
              <a:t> so </a:t>
            </a:r>
            <a:r>
              <a:rPr lang="es-MX" sz="4400" b="1" dirty="0" err="1">
                <a:solidFill>
                  <a:srgbClr val="A7802D"/>
                </a:solidFill>
                <a:latin typeface="Geomanist Bold" panose="02000503000000020004"/>
                <a:ea typeface="Geo"/>
                <a:cs typeface="Geo"/>
                <a:sym typeface="Geo"/>
              </a:rPr>
              <a:t>much</a:t>
            </a:r>
            <a:endParaRPr sz="4400" b="1" dirty="0">
              <a:solidFill>
                <a:srgbClr val="A7802D"/>
              </a:solidFill>
              <a:latin typeface="Geomanist Bold" panose="02000503000000020004"/>
              <a:ea typeface="Geo"/>
              <a:cs typeface="Geo"/>
              <a:sym typeface="Geo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F43F0B0B-B19A-22EC-D7DA-4062A590805D}"/>
              </a:ext>
            </a:extLst>
          </p:cNvPr>
          <p:cNvSpPr txBox="1"/>
          <p:nvPr/>
        </p:nvSpPr>
        <p:spPr>
          <a:xfrm>
            <a:off x="6629400" y="4005072"/>
            <a:ext cx="55626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>
                <a:latin typeface="Geomanist"/>
              </a:rPr>
              <a:t>Contact</a:t>
            </a:r>
            <a:r>
              <a:rPr lang="es-MX" b="1" dirty="0">
                <a:latin typeface="Geomanist"/>
              </a:rPr>
              <a:t> </a:t>
            </a:r>
            <a:r>
              <a:rPr lang="es-MX" b="1" dirty="0" err="1">
                <a:latin typeface="Geomanist"/>
              </a:rPr>
              <a:t>us</a:t>
            </a:r>
            <a:r>
              <a:rPr lang="es-MX" b="1" dirty="0">
                <a:latin typeface="Geomanist"/>
              </a:rPr>
              <a:t>: </a:t>
            </a:r>
          </a:p>
          <a:p>
            <a:endParaRPr lang="es-MX" dirty="0">
              <a:latin typeface="Geomanist"/>
            </a:endParaRPr>
          </a:p>
          <a:p>
            <a:r>
              <a:rPr lang="es-MX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manist"/>
              </a:rPr>
              <a:t>Mayrén</a:t>
            </a:r>
            <a:r>
              <a:rPr lang="es-MX" b="1" dirty="0">
                <a:solidFill>
                  <a:schemeClr val="tx1">
                    <a:lumMod val="95000"/>
                    <a:lumOff val="5000"/>
                  </a:schemeClr>
                </a:solidFill>
                <a:latin typeface="Geomanist"/>
              </a:rPr>
              <a:t> Zamora</a:t>
            </a:r>
          </a:p>
          <a:p>
            <a:r>
              <a:rPr lang="es-MX" dirty="0">
                <a:latin typeface="Geomanist"/>
              </a:rPr>
              <a:t>Director </a:t>
            </a:r>
            <a:r>
              <a:rPr lang="es-MX" dirty="0" err="1">
                <a:latin typeface="Geomanist"/>
              </a:rPr>
              <a:t>of</a:t>
            </a:r>
            <a:r>
              <a:rPr lang="es-MX" dirty="0">
                <a:latin typeface="Geomanist"/>
              </a:rPr>
              <a:t> “</a:t>
            </a:r>
            <a:r>
              <a:rPr lang="es-MX" dirty="0" err="1">
                <a:latin typeface="Geomanist"/>
              </a:rPr>
              <a:t>National</a:t>
            </a:r>
            <a:r>
              <a:rPr lang="es-MX" dirty="0">
                <a:latin typeface="Geomanist"/>
              </a:rPr>
              <a:t> Reference Center </a:t>
            </a:r>
            <a:r>
              <a:rPr lang="es-MX" dirty="0" err="1">
                <a:latin typeface="Geomanist"/>
              </a:rPr>
              <a:t>for</a:t>
            </a:r>
            <a:r>
              <a:rPr lang="es-MX" dirty="0">
                <a:latin typeface="Geomanist"/>
              </a:rPr>
              <a:t> </a:t>
            </a:r>
            <a:r>
              <a:rPr lang="es-MX" dirty="0" err="1">
                <a:latin typeface="Geomanist"/>
              </a:rPr>
              <a:t>Food</a:t>
            </a:r>
            <a:r>
              <a:rPr lang="es-MX" dirty="0">
                <a:latin typeface="Geomanist"/>
              </a:rPr>
              <a:t> Safety and </a:t>
            </a:r>
            <a:r>
              <a:rPr lang="es-MX" dirty="0" err="1">
                <a:latin typeface="Geomanist"/>
              </a:rPr>
              <a:t>Biosafety</a:t>
            </a:r>
            <a:r>
              <a:rPr lang="es-MX" dirty="0">
                <a:latin typeface="Geomanist"/>
              </a:rPr>
              <a:t>”</a:t>
            </a:r>
          </a:p>
          <a:p>
            <a:r>
              <a:rPr lang="es-MX" dirty="0">
                <a:latin typeface="Geomanist"/>
                <a:hlinkClick r:id="rId3"/>
              </a:rPr>
              <a:t>mayren.zamora@senasica.gob.mx</a:t>
            </a:r>
            <a:r>
              <a:rPr lang="es-MX" dirty="0">
                <a:latin typeface="Geomanist"/>
              </a:rPr>
              <a:t> </a:t>
            </a:r>
          </a:p>
          <a:p>
            <a:endParaRPr lang="es-MX" dirty="0">
              <a:latin typeface="Geomanist"/>
            </a:endParaRPr>
          </a:p>
          <a:p>
            <a:r>
              <a:rPr lang="es-MX" b="1" dirty="0">
                <a:solidFill>
                  <a:schemeClr val="tx1">
                    <a:lumMod val="95000"/>
                    <a:lumOff val="5000"/>
                  </a:schemeClr>
                </a:solidFill>
                <a:latin typeface="Geomanist"/>
              </a:rPr>
              <a:t>Fabiola Hernández</a:t>
            </a:r>
          </a:p>
          <a:p>
            <a:r>
              <a:rPr lang="es-MX" dirty="0">
                <a:latin typeface="Geomanist"/>
              </a:rPr>
              <a:t>Head </a:t>
            </a:r>
            <a:r>
              <a:rPr lang="es-MX" dirty="0" err="1">
                <a:latin typeface="Geomanist"/>
              </a:rPr>
              <a:t>of</a:t>
            </a:r>
            <a:r>
              <a:rPr lang="es-MX" dirty="0">
                <a:latin typeface="Geomanist"/>
              </a:rPr>
              <a:t> </a:t>
            </a:r>
            <a:r>
              <a:rPr lang="es-MX" dirty="0" err="1">
                <a:latin typeface="Geomanist"/>
              </a:rPr>
              <a:t>sequencing</a:t>
            </a:r>
            <a:r>
              <a:rPr lang="es-MX" dirty="0">
                <a:latin typeface="Geomanist"/>
              </a:rPr>
              <a:t> and </a:t>
            </a:r>
            <a:r>
              <a:rPr lang="es-MX" dirty="0" err="1">
                <a:latin typeface="Geomanist"/>
              </a:rPr>
              <a:t>bioinformatics</a:t>
            </a:r>
            <a:r>
              <a:rPr lang="es-MX" dirty="0">
                <a:latin typeface="Geomanist"/>
              </a:rPr>
              <a:t> </a:t>
            </a:r>
            <a:r>
              <a:rPr lang="es-MX" dirty="0" err="1">
                <a:latin typeface="Geomanist"/>
              </a:rPr>
              <a:t>team</a:t>
            </a:r>
            <a:endParaRPr lang="es-MX" dirty="0">
              <a:latin typeface="Geomanist"/>
            </a:endParaRPr>
          </a:p>
          <a:p>
            <a:r>
              <a:rPr lang="es-MX" dirty="0">
                <a:latin typeface="Geomanist"/>
                <a:hlinkClick r:id="rId4"/>
              </a:rPr>
              <a:t>dgiaap.iica44@senasica.gob.mx</a:t>
            </a:r>
            <a:r>
              <a:rPr lang="es-MX" dirty="0">
                <a:latin typeface="Geomanist"/>
              </a:rPr>
              <a:t> </a:t>
            </a:r>
          </a:p>
          <a:p>
            <a:endParaRPr lang="es-MX" dirty="0">
              <a:latin typeface="Geomanist"/>
            </a:endParaRPr>
          </a:p>
          <a:p>
            <a:r>
              <a:rPr lang="es-MX" b="1" dirty="0">
                <a:latin typeface="Geomanist"/>
              </a:rPr>
              <a:t>Christhian Franco </a:t>
            </a:r>
          </a:p>
          <a:p>
            <a:r>
              <a:rPr lang="es-MX" dirty="0">
                <a:latin typeface="Geomanist"/>
                <a:hlinkClick r:id="rId5"/>
              </a:rPr>
              <a:t>christhian.franco.i@senasica.gob.mx</a:t>
            </a:r>
            <a:endParaRPr lang="es-MX" dirty="0">
              <a:latin typeface="Geomanist"/>
            </a:endParaRPr>
          </a:p>
          <a:p>
            <a:endParaRPr lang="es-MX" dirty="0"/>
          </a:p>
          <a:p>
            <a:endParaRPr lang="es-MX" dirty="0"/>
          </a:p>
        </p:txBody>
      </p:sp>
    </p:spTree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09a37398a7_0_8"/>
          <p:cNvSpPr txBox="1"/>
          <p:nvPr/>
        </p:nvSpPr>
        <p:spPr>
          <a:xfrm>
            <a:off x="3400427" y="176456"/>
            <a:ext cx="67413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800" b="1" dirty="0">
                <a:solidFill>
                  <a:srgbClr val="A7802D"/>
                </a:solidFill>
                <a:latin typeface="Geomanist"/>
                <a:ea typeface="Geo"/>
                <a:cs typeface="Geo"/>
                <a:sym typeface="Geo"/>
              </a:rPr>
              <a:t>MEXICO: global </a:t>
            </a:r>
            <a:r>
              <a:rPr lang="es-MX" sz="2800" b="1" dirty="0" err="1">
                <a:solidFill>
                  <a:srgbClr val="A7802D"/>
                </a:solidFill>
                <a:latin typeface="Geomanist"/>
                <a:ea typeface="Geo"/>
                <a:cs typeface="Geo"/>
                <a:sym typeface="Geo"/>
              </a:rPr>
              <a:t>context</a:t>
            </a:r>
            <a:endParaRPr sz="2800" b="1" i="0" u="none" strike="noStrike" cap="none" dirty="0">
              <a:solidFill>
                <a:srgbClr val="A7802D"/>
              </a:solidFill>
              <a:latin typeface="Geomanist"/>
              <a:ea typeface="Geo"/>
              <a:cs typeface="Geo"/>
              <a:sym typeface="Geo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EADE4765-53AA-BB71-B0E6-373FA7F87D9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150" t="7928" r="6025" b="16666"/>
          <a:stretch/>
        </p:blipFill>
        <p:spPr>
          <a:xfrm>
            <a:off x="154307" y="1737361"/>
            <a:ext cx="3780065" cy="1716096"/>
          </a:xfrm>
          <a:prstGeom prst="round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564B50D8-BAF6-3D38-3A4E-ACD65D427B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446" y="3623930"/>
            <a:ext cx="3481653" cy="2062063"/>
          </a:xfrm>
          <a:prstGeom prst="rect">
            <a:avLst/>
          </a:prstGeom>
        </p:spPr>
      </p:pic>
      <p:sp>
        <p:nvSpPr>
          <p:cNvPr id="16" name="Google Shape;38;p2">
            <a:extLst>
              <a:ext uri="{FF2B5EF4-FFF2-40B4-BE49-F238E27FC236}">
                <a16:creationId xmlns:a16="http://schemas.microsoft.com/office/drawing/2014/main" id="{41B9FB5A-9699-5341-D5E5-64A32D1874BF}"/>
              </a:ext>
            </a:extLst>
          </p:cNvPr>
          <p:cNvSpPr txBox="1"/>
          <p:nvPr/>
        </p:nvSpPr>
        <p:spPr>
          <a:xfrm>
            <a:off x="4049487" y="1538969"/>
            <a:ext cx="6092240" cy="3847167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Geomanist" panose="02000503000000020004"/>
              </a:rPr>
              <a:t>Mexico ranks as the </a:t>
            </a:r>
            <a:r>
              <a:rPr lang="en-US" sz="2800" b="1" dirty="0">
                <a:solidFill>
                  <a:schemeClr val="tx1"/>
                </a:solidFill>
                <a:latin typeface="Geomanist" panose="02000503000000020004"/>
              </a:rPr>
              <a:t>twelfth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Geomanist" panose="02000503000000020004"/>
              </a:rPr>
              <a:t> largest food producer in the world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latin typeface="Geomanist" panose="02000503000000020004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latin typeface="Geomanist" panose="02000503000000020004"/>
              </a:rPr>
              <a:t>National Service of Health, Safety and Agrifood Quality (SENASICA)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2000" b="1" dirty="0">
              <a:solidFill>
                <a:schemeClr val="tx1">
                  <a:lumMod val="50000"/>
                  <a:lumOff val="50000"/>
                </a:schemeClr>
              </a:solidFill>
              <a:latin typeface="Geomanist" panose="02000503000000020004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Geomanist" panose="02000503000000020004"/>
              </a:rPr>
              <a:t>National Reference Center for Food Safety and Biosafety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Geomanist" panose="02000503000000020004"/>
              </a:rPr>
              <a:t> (CNRIBA) 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</a:pPr>
            <a:endParaRPr lang="en-US" sz="2000" b="1" dirty="0">
              <a:latin typeface="Geomanist" panose="02000503000000020004"/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chemeClr val="tx1"/>
                </a:solidFill>
                <a:latin typeface="Geomanist" panose="02000503000000020004"/>
              </a:rPr>
              <a:t>General Directorate of Agri-food, Aquaculture and Fisheries Safety (DGIAAP)</a:t>
            </a:r>
            <a:endParaRPr sz="2400" b="1" dirty="0">
              <a:solidFill>
                <a:schemeClr val="tx1"/>
              </a:solidFill>
              <a:latin typeface="Geomanist" panose="02000503000000020004"/>
              <a:ea typeface="Geo"/>
              <a:cs typeface="Geo"/>
              <a:sym typeface="Geo"/>
            </a:endParaRPr>
          </a:p>
        </p:txBody>
      </p:sp>
    </p:spTree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>
          <a:extLst>
            <a:ext uri="{FF2B5EF4-FFF2-40B4-BE49-F238E27FC236}">
              <a16:creationId xmlns:a16="http://schemas.microsoft.com/office/drawing/2014/main" id="{697B9D9B-C376-36C2-812A-49537FE8DD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09a37398a7_0_8">
            <a:extLst>
              <a:ext uri="{FF2B5EF4-FFF2-40B4-BE49-F238E27FC236}">
                <a16:creationId xmlns:a16="http://schemas.microsoft.com/office/drawing/2014/main" id="{5D79BC71-5602-D953-5170-05D584E964A5}"/>
              </a:ext>
            </a:extLst>
          </p:cNvPr>
          <p:cNvSpPr txBox="1"/>
          <p:nvPr/>
        </p:nvSpPr>
        <p:spPr>
          <a:xfrm>
            <a:off x="3400427" y="176456"/>
            <a:ext cx="67413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800" b="1" i="0" u="none" strike="noStrike" cap="none" dirty="0" err="1">
                <a:solidFill>
                  <a:srgbClr val="A7802D"/>
                </a:solidFill>
                <a:latin typeface="Geomanist"/>
                <a:ea typeface="Geo"/>
                <a:cs typeface="Geo"/>
                <a:sym typeface="Geo"/>
              </a:rPr>
              <a:t>Food</a:t>
            </a:r>
            <a:r>
              <a:rPr lang="es-MX" sz="2800" b="1" i="0" u="none" strike="noStrike" cap="none" dirty="0">
                <a:solidFill>
                  <a:srgbClr val="A7802D"/>
                </a:solidFill>
                <a:latin typeface="Geomanist"/>
                <a:ea typeface="Geo"/>
                <a:cs typeface="Geo"/>
                <a:sym typeface="Geo"/>
              </a:rPr>
              <a:t> Safety </a:t>
            </a:r>
            <a:r>
              <a:rPr lang="es-MX" sz="2800" b="1" i="0" u="none" strike="noStrike" cap="none" dirty="0" err="1">
                <a:solidFill>
                  <a:srgbClr val="A7802D"/>
                </a:solidFill>
                <a:latin typeface="Geomanist"/>
                <a:ea typeface="Geo"/>
                <a:cs typeface="Geo"/>
                <a:sym typeface="Geo"/>
              </a:rPr>
              <a:t>Partnership</a:t>
            </a:r>
            <a:r>
              <a:rPr lang="es-MX" sz="2800" b="1" i="0" u="none" strike="noStrike" cap="none" dirty="0">
                <a:solidFill>
                  <a:srgbClr val="A7802D"/>
                </a:solidFill>
                <a:latin typeface="Geomanist"/>
                <a:ea typeface="Geo"/>
                <a:cs typeface="Geo"/>
                <a:sym typeface="Geo"/>
              </a:rPr>
              <a:t> (FSP)</a:t>
            </a:r>
            <a:endParaRPr sz="2800" b="1" i="0" u="none" strike="noStrike" cap="none" dirty="0">
              <a:solidFill>
                <a:srgbClr val="A7802D"/>
              </a:solidFill>
              <a:latin typeface="Geomanist"/>
              <a:ea typeface="Geo"/>
              <a:cs typeface="Geo"/>
              <a:sym typeface="Geo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39A5C85-265A-72BE-AD0D-CBE21F4B07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920" y="2013517"/>
            <a:ext cx="5032828" cy="2830966"/>
          </a:xfrm>
          <a:prstGeom prst="roundRect">
            <a:avLst/>
          </a:prstGeom>
        </p:spPr>
      </p:pic>
      <p:sp>
        <p:nvSpPr>
          <p:cNvPr id="5" name="Google Shape;38;p2">
            <a:extLst>
              <a:ext uri="{FF2B5EF4-FFF2-40B4-BE49-F238E27FC236}">
                <a16:creationId xmlns:a16="http://schemas.microsoft.com/office/drawing/2014/main" id="{1B170601-1AF1-9A64-DD16-43F8C2112FEE}"/>
              </a:ext>
            </a:extLst>
          </p:cNvPr>
          <p:cNvSpPr txBox="1"/>
          <p:nvPr/>
        </p:nvSpPr>
        <p:spPr>
          <a:xfrm>
            <a:off x="5445577" y="2244080"/>
            <a:ext cx="4810071" cy="2000507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eomanist" panose="02000503000000020004"/>
                <a:ea typeface="Geo"/>
                <a:cs typeface="Geo"/>
                <a:sym typeface="Geo"/>
              </a:rPr>
              <a:t>Working</a:t>
            </a:r>
            <a:r>
              <a:rPr lang="es-MX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Geomanist" panose="02000503000000020004"/>
                <a:ea typeface="Geo"/>
                <a:cs typeface="Geo"/>
                <a:sym typeface="Geo"/>
              </a:rPr>
              <a:t> </a:t>
            </a:r>
            <a:r>
              <a:rPr lang="es-MX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eomanist" panose="02000503000000020004"/>
                <a:ea typeface="Geo"/>
                <a:cs typeface="Geo"/>
                <a:sym typeface="Geo"/>
              </a:rPr>
              <a:t>groups</a:t>
            </a:r>
            <a:r>
              <a:rPr lang="es-MX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Geomanist" panose="02000503000000020004"/>
                <a:ea typeface="Geo"/>
                <a:cs typeface="Geo"/>
                <a:sym typeface="Geo"/>
              </a:rPr>
              <a:t>: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MX" sz="2400" dirty="0">
              <a:solidFill>
                <a:schemeClr val="tx1">
                  <a:lumMod val="50000"/>
                  <a:lumOff val="50000"/>
                </a:schemeClr>
              </a:solidFill>
              <a:latin typeface="Geomanist" panose="02000503000000020004"/>
              <a:ea typeface="Geo"/>
              <a:cs typeface="Geo"/>
              <a:sym typeface="Ge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Geomanist" panose="02000503000000020004"/>
                <a:ea typeface="Geo"/>
                <a:cs typeface="Geo"/>
                <a:sym typeface="Geo"/>
              </a:rPr>
              <a:t>1.- </a:t>
            </a:r>
            <a:r>
              <a:rPr lang="es-MX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eomanist" panose="02000503000000020004"/>
                <a:ea typeface="Geo"/>
                <a:cs typeface="Geo"/>
                <a:sym typeface="Geo"/>
              </a:rPr>
              <a:t>Strategic</a:t>
            </a:r>
            <a:r>
              <a:rPr lang="es-MX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Geomanist" panose="02000503000000020004"/>
                <a:ea typeface="Geo"/>
                <a:cs typeface="Geo"/>
                <a:sym typeface="Geo"/>
              </a:rPr>
              <a:t> </a:t>
            </a:r>
            <a:r>
              <a:rPr lang="es-MX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eomanist" panose="02000503000000020004"/>
                <a:ea typeface="Geo"/>
                <a:cs typeface="Geo"/>
                <a:sym typeface="Geo"/>
              </a:rPr>
              <a:t>priorities</a:t>
            </a:r>
            <a:r>
              <a:rPr lang="es-MX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Geomanist" panose="02000503000000020004"/>
                <a:ea typeface="Geo"/>
                <a:cs typeface="Geo"/>
                <a:sym typeface="Geo"/>
              </a:rPr>
              <a:t> and training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800" b="1" dirty="0">
                <a:solidFill>
                  <a:schemeClr val="tx1"/>
                </a:solidFill>
                <a:latin typeface="Geomanist" panose="02000503000000020004"/>
                <a:ea typeface="Geo"/>
                <a:cs typeface="Geo"/>
                <a:sym typeface="Geo"/>
              </a:rPr>
              <a:t>2.- </a:t>
            </a:r>
            <a:r>
              <a:rPr lang="es-MX" sz="2800" b="1" dirty="0" err="1">
                <a:solidFill>
                  <a:schemeClr val="tx1"/>
                </a:solidFill>
                <a:latin typeface="Geomanist" panose="02000503000000020004"/>
                <a:ea typeface="Geo"/>
                <a:cs typeface="Geo"/>
                <a:sym typeface="Geo"/>
              </a:rPr>
              <a:t>Laboratory</a:t>
            </a:r>
            <a:r>
              <a:rPr lang="es-MX" sz="2800" b="1" dirty="0">
                <a:solidFill>
                  <a:schemeClr val="tx1"/>
                </a:solidFill>
                <a:latin typeface="Geomanist" panose="02000503000000020004"/>
                <a:ea typeface="Geo"/>
                <a:cs typeface="Geo"/>
                <a:sym typeface="Geo"/>
              </a:rPr>
              <a:t> </a:t>
            </a:r>
            <a:r>
              <a:rPr lang="es-MX" sz="2800" b="1" dirty="0" err="1">
                <a:solidFill>
                  <a:schemeClr val="tx1"/>
                </a:solidFill>
                <a:latin typeface="Geomanist" panose="02000503000000020004"/>
                <a:ea typeface="Geo"/>
                <a:cs typeface="Geo"/>
                <a:sym typeface="Geo"/>
              </a:rPr>
              <a:t>collaboration</a:t>
            </a:r>
            <a:endParaRPr lang="es-MX" sz="2800" b="1" dirty="0">
              <a:solidFill>
                <a:schemeClr val="tx1"/>
              </a:solidFill>
              <a:latin typeface="Geomanist" panose="02000503000000020004"/>
              <a:ea typeface="Geo"/>
              <a:cs typeface="Geo"/>
              <a:sym typeface="Ge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Geomanist" panose="02000503000000020004"/>
                <a:ea typeface="Geo"/>
                <a:cs typeface="Geo"/>
                <a:sym typeface="Geo"/>
              </a:rPr>
              <a:t>3.- </a:t>
            </a:r>
            <a:r>
              <a:rPr lang="es-MX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eomanist" panose="02000503000000020004"/>
                <a:ea typeface="Geo"/>
                <a:cs typeface="Geo"/>
                <a:sym typeface="Geo"/>
              </a:rPr>
              <a:t>Outbreak</a:t>
            </a:r>
            <a:r>
              <a:rPr lang="es-MX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Geomanist" panose="02000503000000020004"/>
                <a:ea typeface="Geo"/>
                <a:cs typeface="Geo"/>
                <a:sym typeface="Geo"/>
              </a:rPr>
              <a:t> response</a:t>
            </a:r>
          </a:p>
        </p:txBody>
      </p:sp>
    </p:spTree>
    <p:extLst>
      <p:ext uri="{BB962C8B-B14F-4D97-AF65-F5344CB8AC3E}">
        <p14:creationId xmlns:p14="http://schemas.microsoft.com/office/powerpoint/2010/main" val="3225160097"/>
      </p:ext>
    </p:extLst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>
          <a:extLst>
            <a:ext uri="{FF2B5EF4-FFF2-40B4-BE49-F238E27FC236}">
              <a16:creationId xmlns:a16="http://schemas.microsoft.com/office/drawing/2014/main" id="{1D397F78-ED5A-AEFC-1BBE-9BE64585C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09a37398a7_0_8">
            <a:extLst>
              <a:ext uri="{FF2B5EF4-FFF2-40B4-BE49-F238E27FC236}">
                <a16:creationId xmlns:a16="http://schemas.microsoft.com/office/drawing/2014/main" id="{1CBB655B-43F7-A919-BF09-17F3F117D05E}"/>
              </a:ext>
            </a:extLst>
          </p:cNvPr>
          <p:cNvSpPr txBox="1"/>
          <p:nvPr/>
        </p:nvSpPr>
        <p:spPr>
          <a:xfrm>
            <a:off x="3400427" y="176456"/>
            <a:ext cx="67413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800" b="1" dirty="0">
                <a:solidFill>
                  <a:srgbClr val="A7802D"/>
                </a:solidFill>
                <a:latin typeface="Geomanist"/>
                <a:ea typeface="Geo"/>
                <a:cs typeface="Geo"/>
                <a:sym typeface="Geo"/>
              </a:rPr>
              <a:t>SENASICA: </a:t>
            </a:r>
            <a:r>
              <a:rPr lang="es-MX" sz="2800" b="1" dirty="0" err="1">
                <a:solidFill>
                  <a:srgbClr val="A7802D"/>
                </a:solidFill>
                <a:latin typeface="Geomanist"/>
                <a:ea typeface="Geo"/>
                <a:cs typeface="Geo"/>
                <a:sym typeface="Geo"/>
              </a:rPr>
              <a:t>activities</a:t>
            </a:r>
            <a:r>
              <a:rPr lang="es-MX" sz="2800" b="1" dirty="0">
                <a:solidFill>
                  <a:srgbClr val="A7802D"/>
                </a:solidFill>
                <a:latin typeface="Geomanist"/>
                <a:ea typeface="Geo"/>
                <a:cs typeface="Geo"/>
                <a:sym typeface="Geo"/>
              </a:rPr>
              <a:t> GT-</a:t>
            </a:r>
            <a:r>
              <a:rPr lang="es-MX" sz="2800" b="1" dirty="0" err="1">
                <a:solidFill>
                  <a:srgbClr val="A7802D"/>
                </a:solidFill>
                <a:latin typeface="Geomanist"/>
                <a:ea typeface="Geo"/>
                <a:cs typeface="Geo"/>
                <a:sym typeface="Geo"/>
              </a:rPr>
              <a:t>network</a:t>
            </a:r>
            <a:endParaRPr sz="2800" b="1" i="0" u="none" strike="noStrike" cap="none" dirty="0">
              <a:solidFill>
                <a:srgbClr val="A7802D"/>
              </a:solidFill>
              <a:latin typeface="Geomanist"/>
              <a:ea typeface="Geo"/>
              <a:cs typeface="Geo"/>
              <a:sym typeface="Geo"/>
            </a:endParaRPr>
          </a:p>
        </p:txBody>
      </p:sp>
      <p:sp>
        <p:nvSpPr>
          <p:cNvPr id="4" name="Diagrama de flujo: terminador 3">
            <a:extLst>
              <a:ext uri="{FF2B5EF4-FFF2-40B4-BE49-F238E27FC236}">
                <a16:creationId xmlns:a16="http://schemas.microsoft.com/office/drawing/2014/main" id="{33406C6B-1084-83B5-A6A2-D642A443DF3D}"/>
              </a:ext>
            </a:extLst>
          </p:cNvPr>
          <p:cNvSpPr/>
          <p:nvPr/>
        </p:nvSpPr>
        <p:spPr>
          <a:xfrm>
            <a:off x="117342" y="4434543"/>
            <a:ext cx="2157984" cy="1179576"/>
          </a:xfrm>
          <a:prstGeom prst="flowChartTerminator">
            <a:avLst/>
          </a:prstGeom>
          <a:noFill/>
          <a:ln w="28575">
            <a:solidFill>
              <a:srgbClr val="7E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Geomanist"/>
              </a:rPr>
              <a:t>Monthly meetings</a:t>
            </a:r>
            <a:endParaRPr lang="es-MX" sz="1600" dirty="0">
              <a:solidFill>
                <a:schemeClr val="tx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Geomanist"/>
            </a:endParaRPr>
          </a:p>
        </p:txBody>
      </p:sp>
      <p:sp>
        <p:nvSpPr>
          <p:cNvPr id="7" name="Diagrama de flujo: terminador 6">
            <a:extLst>
              <a:ext uri="{FF2B5EF4-FFF2-40B4-BE49-F238E27FC236}">
                <a16:creationId xmlns:a16="http://schemas.microsoft.com/office/drawing/2014/main" id="{E22B8712-7B27-1FE6-8CD7-7B83BABA9E27}"/>
              </a:ext>
            </a:extLst>
          </p:cNvPr>
          <p:cNvSpPr/>
          <p:nvPr/>
        </p:nvSpPr>
        <p:spPr>
          <a:xfrm>
            <a:off x="117343" y="2604327"/>
            <a:ext cx="2157984" cy="1179576"/>
          </a:xfrm>
          <a:prstGeom prst="flowChartTerminator">
            <a:avLst/>
          </a:prstGeom>
          <a:noFill/>
          <a:ln w="28575">
            <a:solidFill>
              <a:srgbClr val="FFC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Geomanist"/>
              </a:rPr>
              <a:t>2024 GT-PT </a:t>
            </a:r>
            <a:endParaRPr lang="es-MX" sz="2000" b="1" dirty="0">
              <a:solidFill>
                <a:schemeClr val="tx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Geomanist"/>
            </a:endParaRPr>
          </a:p>
        </p:txBody>
      </p:sp>
      <p:sp>
        <p:nvSpPr>
          <p:cNvPr id="8" name="Diagrama de flujo: terminador 7">
            <a:extLst>
              <a:ext uri="{FF2B5EF4-FFF2-40B4-BE49-F238E27FC236}">
                <a16:creationId xmlns:a16="http://schemas.microsoft.com/office/drawing/2014/main" id="{70E9FB0F-8F0B-706E-8947-0039916D4E38}"/>
              </a:ext>
            </a:extLst>
          </p:cNvPr>
          <p:cNvSpPr/>
          <p:nvPr/>
        </p:nvSpPr>
        <p:spPr>
          <a:xfrm>
            <a:off x="2508883" y="5610824"/>
            <a:ext cx="2157984" cy="1179576"/>
          </a:xfrm>
          <a:prstGeom prst="flowChartTerminator">
            <a:avLst/>
          </a:prstGeom>
          <a:noFill/>
          <a:ln w="28575">
            <a:solidFill>
              <a:srgbClr val="7E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Geomanist" panose="02000503000000020004"/>
              </a:rPr>
              <a:t>850 records </a:t>
            </a:r>
            <a:r>
              <a:rPr lang="en-US" sz="1600" dirty="0">
                <a:solidFill>
                  <a:schemeClr val="tx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Geomanist" panose="02000503000000020004"/>
              </a:rPr>
              <a:t>of sequences </a:t>
            </a:r>
            <a:r>
              <a:rPr lang="en-US" sz="2000" b="1" dirty="0">
                <a:solidFill>
                  <a:schemeClr val="tx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Geomanist" panose="02000503000000020004"/>
              </a:rPr>
              <a:t>homologated </a:t>
            </a:r>
            <a:endParaRPr lang="es-MX" sz="2000" b="1" dirty="0">
              <a:solidFill>
                <a:schemeClr val="tx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Geomanist" panose="02000503000000020004"/>
            </a:endParaRPr>
          </a:p>
        </p:txBody>
      </p:sp>
      <p:sp>
        <p:nvSpPr>
          <p:cNvPr id="9" name="Diagrama de flujo: terminador 8">
            <a:extLst>
              <a:ext uri="{FF2B5EF4-FFF2-40B4-BE49-F238E27FC236}">
                <a16:creationId xmlns:a16="http://schemas.microsoft.com/office/drawing/2014/main" id="{86E53617-3764-03DD-594D-F4668727005C}"/>
              </a:ext>
            </a:extLst>
          </p:cNvPr>
          <p:cNvSpPr/>
          <p:nvPr/>
        </p:nvSpPr>
        <p:spPr>
          <a:xfrm>
            <a:off x="4666867" y="4271554"/>
            <a:ext cx="2157984" cy="1179576"/>
          </a:xfrm>
          <a:prstGeom prst="flowChartTerminator">
            <a:avLst/>
          </a:prstGeom>
          <a:noFill/>
          <a:ln w="28575">
            <a:solidFill>
              <a:schemeClr val="tx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Geomanist"/>
              </a:rPr>
              <a:t>150 AST </a:t>
            </a:r>
            <a:r>
              <a:rPr lang="en-US" sz="1600" dirty="0">
                <a:solidFill>
                  <a:schemeClr val="tx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Geomanist"/>
              </a:rPr>
              <a:t>results included</a:t>
            </a:r>
            <a:endParaRPr lang="es-MX" sz="1600" dirty="0">
              <a:solidFill>
                <a:schemeClr val="tx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Geomanist"/>
            </a:endParaRPr>
          </a:p>
        </p:txBody>
      </p:sp>
      <p:sp>
        <p:nvSpPr>
          <p:cNvPr id="10" name="Diagrama de flujo: terminador 9">
            <a:extLst>
              <a:ext uri="{FF2B5EF4-FFF2-40B4-BE49-F238E27FC236}">
                <a16:creationId xmlns:a16="http://schemas.microsoft.com/office/drawing/2014/main" id="{D22C43CD-0DA3-04A5-FE8C-31A5CB78AC18}"/>
              </a:ext>
            </a:extLst>
          </p:cNvPr>
          <p:cNvSpPr/>
          <p:nvPr/>
        </p:nvSpPr>
        <p:spPr>
          <a:xfrm>
            <a:off x="2508883" y="1247176"/>
            <a:ext cx="2157984" cy="1179576"/>
          </a:xfrm>
          <a:prstGeom prst="flowChartTerminator">
            <a:avLst/>
          </a:prstGeom>
          <a:noFill/>
          <a:ln w="28575">
            <a:solidFill>
              <a:schemeClr val="accent4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Geomanist" panose="02000503000000020004"/>
              </a:rPr>
              <a:t>~</a:t>
            </a:r>
            <a:r>
              <a:rPr lang="en-US" sz="2000" b="1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Geomanist" panose="02000503000000020004"/>
              </a:rPr>
              <a:t>1450 sequences</a:t>
            </a:r>
            <a:r>
              <a:rPr lang="en-US" sz="1600" b="1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Geomanist" panose="02000503000000020004"/>
              </a:rPr>
              <a:t> </a:t>
            </a:r>
            <a:r>
              <a:rPr lang="en-US" sz="1600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Geomanist" panose="02000503000000020004"/>
              </a:rPr>
              <a:t>included </a:t>
            </a:r>
            <a:endParaRPr lang="es-MX" sz="1600" dirty="0">
              <a:solidFill>
                <a:schemeClr val="tx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Geomanist" panose="02000503000000020004"/>
            </a:endParaRPr>
          </a:p>
        </p:txBody>
      </p:sp>
      <p:sp>
        <p:nvSpPr>
          <p:cNvPr id="11" name="Diagrama de flujo: terminador 10">
            <a:extLst>
              <a:ext uri="{FF2B5EF4-FFF2-40B4-BE49-F238E27FC236}">
                <a16:creationId xmlns:a16="http://schemas.microsoft.com/office/drawing/2014/main" id="{C3CD31EB-F1E6-36F9-3275-D9E277E901E8}"/>
              </a:ext>
            </a:extLst>
          </p:cNvPr>
          <p:cNvSpPr/>
          <p:nvPr/>
        </p:nvSpPr>
        <p:spPr>
          <a:xfrm>
            <a:off x="4666867" y="2611156"/>
            <a:ext cx="2157984" cy="1179576"/>
          </a:xfrm>
          <a:prstGeom prst="flowChartTerminator">
            <a:avLst/>
          </a:prstGeom>
          <a:noFill/>
          <a:ln w="285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Geomanist"/>
              </a:rPr>
              <a:t>162 assemblies </a:t>
            </a:r>
            <a:r>
              <a:rPr lang="en-US" sz="1600" dirty="0">
                <a:solidFill>
                  <a:schemeClr val="tx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Geomanist"/>
              </a:rPr>
              <a:t>included</a:t>
            </a:r>
            <a:endParaRPr lang="es-MX" sz="1600" dirty="0">
              <a:solidFill>
                <a:schemeClr val="tx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Geomanist"/>
            </a:endParaRPr>
          </a:p>
        </p:txBody>
      </p:sp>
      <p:sp>
        <p:nvSpPr>
          <p:cNvPr id="2" name="Hexágono 1">
            <a:extLst>
              <a:ext uri="{FF2B5EF4-FFF2-40B4-BE49-F238E27FC236}">
                <a16:creationId xmlns:a16="http://schemas.microsoft.com/office/drawing/2014/main" id="{CD85A9B5-19C3-C340-EB7D-41FA873B99C5}"/>
              </a:ext>
            </a:extLst>
          </p:cNvPr>
          <p:cNvSpPr/>
          <p:nvPr/>
        </p:nvSpPr>
        <p:spPr>
          <a:xfrm>
            <a:off x="2623945" y="3136557"/>
            <a:ext cx="1927860" cy="1655608"/>
          </a:xfrm>
          <a:prstGeom prst="hexagon">
            <a:avLst>
              <a:gd name="adj" fmla="val 27703"/>
              <a:gd name="vf" fmla="val 115470"/>
            </a:avLst>
          </a:prstGeom>
          <a:solidFill>
            <a:srgbClr val="FFC0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b="1" dirty="0">
                <a:solidFill>
                  <a:schemeClr val="bg1"/>
                </a:solidFill>
                <a:latin typeface="Geomanist" panose="02000503000000020004"/>
              </a:rPr>
              <a:t>GT</a:t>
            </a:r>
          </a:p>
          <a:p>
            <a:pPr algn="ctr"/>
            <a:r>
              <a:rPr lang="es-MX" sz="2000" b="1" dirty="0">
                <a:solidFill>
                  <a:schemeClr val="bg1"/>
                </a:solidFill>
                <a:latin typeface="Geomanist" panose="02000503000000020004"/>
              </a:rPr>
              <a:t>NETWORK</a:t>
            </a:r>
          </a:p>
        </p:txBody>
      </p:sp>
      <p:sp>
        <p:nvSpPr>
          <p:cNvPr id="3" name="Rectángulo: esquina doblada 2">
            <a:extLst>
              <a:ext uri="{FF2B5EF4-FFF2-40B4-BE49-F238E27FC236}">
                <a16:creationId xmlns:a16="http://schemas.microsoft.com/office/drawing/2014/main" id="{7CBAA7E2-925A-2E16-D9D5-AB64B2E17BA2}"/>
              </a:ext>
            </a:extLst>
          </p:cNvPr>
          <p:cNvSpPr/>
          <p:nvPr/>
        </p:nvSpPr>
        <p:spPr>
          <a:xfrm>
            <a:off x="5582033" y="767287"/>
            <a:ext cx="2157984" cy="1470411"/>
          </a:xfrm>
          <a:prstGeom prst="foldedCorner">
            <a:avLst>
              <a:gd name="adj" fmla="val 6077"/>
            </a:avLst>
          </a:prstGeom>
          <a:noFill/>
          <a:ln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i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Geomanist" panose="02000503000000020004"/>
              </a:rPr>
              <a:t>S. </a:t>
            </a:r>
            <a:r>
              <a:rPr lang="es-MX" i="1" dirty="0" err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Geomanist" panose="02000503000000020004"/>
              </a:rPr>
              <a:t>enterica</a:t>
            </a:r>
            <a:r>
              <a:rPr lang="es-MX" i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Geomanist" panose="02000503000000020004"/>
              </a:rPr>
              <a:t> (~1100)</a:t>
            </a:r>
          </a:p>
          <a:p>
            <a:r>
              <a:rPr lang="es-MX" i="1" dirty="0" err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Geomanist" panose="02000503000000020004"/>
              </a:rPr>
              <a:t>L.monocytogenes</a:t>
            </a:r>
            <a:r>
              <a:rPr lang="es-MX" i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Geomanist" panose="02000503000000020004"/>
              </a:rPr>
              <a:t> (~180)</a:t>
            </a:r>
          </a:p>
          <a:p>
            <a:r>
              <a:rPr lang="es-MX" i="1" dirty="0" err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Geomanist" panose="02000503000000020004"/>
              </a:rPr>
              <a:t>E.coli</a:t>
            </a:r>
            <a:r>
              <a:rPr lang="es-MX" i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Geomanist" panose="02000503000000020004"/>
              </a:rPr>
              <a:t> (~120)</a:t>
            </a:r>
          </a:p>
          <a:p>
            <a:r>
              <a:rPr lang="es-MX" i="1" dirty="0" err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Geomanist" panose="02000503000000020004"/>
              </a:rPr>
              <a:t>C.coli</a:t>
            </a:r>
            <a:r>
              <a:rPr lang="es-MX" i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Geomanist" panose="02000503000000020004"/>
              </a:rPr>
              <a:t> (~45)</a:t>
            </a:r>
          </a:p>
          <a:p>
            <a:r>
              <a:rPr lang="es-MX" i="1" dirty="0" err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Geomanist" panose="02000503000000020004"/>
              </a:rPr>
              <a:t>L.seeligeri</a:t>
            </a:r>
            <a:r>
              <a:rPr lang="es-MX" i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Geomanist" panose="02000503000000020004"/>
              </a:rPr>
              <a:t> (3)</a:t>
            </a:r>
          </a:p>
          <a:p>
            <a:r>
              <a:rPr lang="es-MX" i="1" dirty="0" err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Geomanist" panose="02000503000000020004"/>
              </a:rPr>
              <a:t>V.parahaemolyticus</a:t>
            </a:r>
            <a:r>
              <a:rPr lang="es-MX" i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Geomanist" panose="02000503000000020004"/>
              </a:rPr>
              <a:t> (1) </a:t>
            </a:r>
          </a:p>
        </p:txBody>
      </p:sp>
      <p:cxnSp>
        <p:nvCxnSpPr>
          <p:cNvPr id="14" name="Conector: curvado 13">
            <a:extLst>
              <a:ext uri="{FF2B5EF4-FFF2-40B4-BE49-F238E27FC236}">
                <a16:creationId xmlns:a16="http://schemas.microsoft.com/office/drawing/2014/main" id="{184C848F-B330-40C4-2190-4BBABFDAEF22}"/>
              </a:ext>
            </a:extLst>
          </p:cNvPr>
          <p:cNvCxnSpPr>
            <a:cxnSpLocks/>
            <a:stCxn id="10" idx="3"/>
            <a:endCxn id="3" idx="1"/>
          </p:cNvCxnSpPr>
          <p:nvPr/>
        </p:nvCxnSpPr>
        <p:spPr>
          <a:xfrm flipV="1">
            <a:off x="4666867" y="1502493"/>
            <a:ext cx="915166" cy="334471"/>
          </a:xfrm>
          <a:prstGeom prst="curvedConnector3">
            <a:avLst/>
          </a:prstGeom>
          <a:ln w="28575">
            <a:solidFill>
              <a:srgbClr val="7E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ángulo: esquina doblada 14">
            <a:extLst>
              <a:ext uri="{FF2B5EF4-FFF2-40B4-BE49-F238E27FC236}">
                <a16:creationId xmlns:a16="http://schemas.microsoft.com/office/drawing/2014/main" id="{E492C0B1-2046-A753-76A9-0226E6AB09C4}"/>
              </a:ext>
            </a:extLst>
          </p:cNvPr>
          <p:cNvSpPr/>
          <p:nvPr/>
        </p:nvSpPr>
        <p:spPr>
          <a:xfrm>
            <a:off x="8090806" y="767287"/>
            <a:ext cx="2050920" cy="604313"/>
          </a:xfrm>
          <a:prstGeom prst="foldedCorner">
            <a:avLst>
              <a:gd name="adj" fmla="val 6077"/>
            </a:avLst>
          </a:prstGeom>
          <a:noFill/>
          <a:ln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Geomanist" panose="02000503000000020004"/>
              </a:rPr>
              <a:t>GT 2023 </a:t>
            </a:r>
            <a:r>
              <a:rPr lang="es-MX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Geomanist" panose="02000503000000020004"/>
                <a:sym typeface="Wingdings" panose="05000000000000000000" pitchFamily="2" charset="2"/>
              </a:rPr>
              <a:t> GT 2024</a:t>
            </a:r>
          </a:p>
          <a:p>
            <a:pPr algn="ctr"/>
            <a:r>
              <a:rPr lang="es-MX" sz="2000" b="1" dirty="0">
                <a:solidFill>
                  <a:schemeClr val="tx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Geomanist" panose="02000503000000020004"/>
                <a:sym typeface="Wingdings" panose="05000000000000000000" pitchFamily="2" charset="2"/>
              </a:rPr>
              <a:t>more </a:t>
            </a:r>
            <a:r>
              <a:rPr lang="es-MX" sz="2000" b="1" dirty="0" err="1">
                <a:solidFill>
                  <a:schemeClr val="tx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Geomanist" panose="02000503000000020004"/>
                <a:sym typeface="Wingdings" panose="05000000000000000000" pitchFamily="2" charset="2"/>
              </a:rPr>
              <a:t>than</a:t>
            </a:r>
            <a:r>
              <a:rPr lang="es-MX" sz="2000" b="1" dirty="0">
                <a:solidFill>
                  <a:schemeClr val="tx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Geomanist" panose="02000503000000020004"/>
                <a:sym typeface="Wingdings" panose="05000000000000000000" pitchFamily="2" charset="2"/>
              </a:rPr>
              <a:t> 400</a:t>
            </a:r>
          </a:p>
        </p:txBody>
      </p:sp>
      <p:sp>
        <p:nvSpPr>
          <p:cNvPr id="17" name="Rectángulo: esquina doblada 16">
            <a:extLst>
              <a:ext uri="{FF2B5EF4-FFF2-40B4-BE49-F238E27FC236}">
                <a16:creationId xmlns:a16="http://schemas.microsoft.com/office/drawing/2014/main" id="{F6307E19-F1AC-A533-3F66-DA46F86B0FD0}"/>
              </a:ext>
            </a:extLst>
          </p:cNvPr>
          <p:cNvSpPr/>
          <p:nvPr/>
        </p:nvSpPr>
        <p:spPr>
          <a:xfrm>
            <a:off x="8090805" y="1637755"/>
            <a:ext cx="2050921" cy="604313"/>
          </a:xfrm>
          <a:prstGeom prst="foldedCorner">
            <a:avLst>
              <a:gd name="adj" fmla="val 0"/>
            </a:avLst>
          </a:prstGeom>
          <a:noFill/>
          <a:ln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800" b="1" dirty="0">
                <a:solidFill>
                  <a:schemeClr val="tx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Geomanist" panose="02000503000000020004"/>
                <a:sym typeface="Wingdings" panose="05000000000000000000" pitchFamily="2" charset="2"/>
              </a:rPr>
              <a:t>2021 QC </a:t>
            </a:r>
            <a:r>
              <a:rPr lang="es-MX" sz="1800" b="1" dirty="0" err="1">
                <a:solidFill>
                  <a:schemeClr val="tx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Geomanist" panose="02000503000000020004"/>
                <a:sym typeface="Wingdings" panose="05000000000000000000" pitchFamily="2" charset="2"/>
              </a:rPr>
              <a:t>metrics</a:t>
            </a:r>
            <a:r>
              <a:rPr lang="es-MX" sz="1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Geomanist" panose="02000503000000020004"/>
                <a:sym typeface="Wingdings" panose="05000000000000000000" pitchFamily="2" charset="2"/>
              </a:rPr>
              <a:t> </a:t>
            </a:r>
            <a:r>
              <a:rPr lang="es-MX" dirty="0" err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Geomanist" panose="02000503000000020004"/>
                <a:sym typeface="Wingdings" panose="05000000000000000000" pitchFamily="2" charset="2"/>
              </a:rPr>
              <a:t>for</a:t>
            </a:r>
            <a:r>
              <a:rPr lang="es-MX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Geomanist" panose="02000503000000020004"/>
                <a:sym typeface="Wingdings" panose="05000000000000000000" pitchFamily="2" charset="2"/>
              </a:rPr>
              <a:t> </a:t>
            </a:r>
            <a:r>
              <a:rPr lang="es-MX" dirty="0" err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Geomanist" panose="02000503000000020004"/>
                <a:sym typeface="Wingdings" panose="05000000000000000000" pitchFamily="2" charset="2"/>
              </a:rPr>
              <a:t>reads</a:t>
            </a:r>
            <a:r>
              <a:rPr lang="es-MX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Geomanist" panose="02000503000000020004"/>
                <a:sym typeface="Wingdings" panose="05000000000000000000" pitchFamily="2" charset="2"/>
              </a:rPr>
              <a:t> and </a:t>
            </a:r>
            <a:r>
              <a:rPr lang="es-MX" dirty="0" err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Geomanist" panose="02000503000000020004"/>
                <a:sym typeface="Wingdings" panose="05000000000000000000" pitchFamily="2" charset="2"/>
              </a:rPr>
              <a:t>assemblies</a:t>
            </a:r>
            <a:endParaRPr lang="es-MX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Geomanist" panose="02000503000000020004"/>
              <a:sym typeface="Wingdings" panose="05000000000000000000" pitchFamily="2" charset="2"/>
            </a:endParaRPr>
          </a:p>
        </p:txBody>
      </p:sp>
      <p:cxnSp>
        <p:nvCxnSpPr>
          <p:cNvPr id="19" name="Conector: angular 18">
            <a:extLst>
              <a:ext uri="{FF2B5EF4-FFF2-40B4-BE49-F238E27FC236}">
                <a16:creationId xmlns:a16="http://schemas.microsoft.com/office/drawing/2014/main" id="{0651927B-1119-A26F-7B81-53049A3DE787}"/>
              </a:ext>
            </a:extLst>
          </p:cNvPr>
          <p:cNvCxnSpPr>
            <a:cxnSpLocks/>
            <a:stCxn id="3" idx="3"/>
            <a:endCxn id="15" idx="1"/>
          </p:cNvCxnSpPr>
          <p:nvPr/>
        </p:nvCxnSpPr>
        <p:spPr>
          <a:xfrm flipV="1">
            <a:off x="7740017" y="1069444"/>
            <a:ext cx="350789" cy="433049"/>
          </a:xfrm>
          <a:prstGeom prst="bentConnector3">
            <a:avLst/>
          </a:prstGeom>
          <a:ln w="28575">
            <a:solidFill>
              <a:srgbClr val="7E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: angular 20">
            <a:extLst>
              <a:ext uri="{FF2B5EF4-FFF2-40B4-BE49-F238E27FC236}">
                <a16:creationId xmlns:a16="http://schemas.microsoft.com/office/drawing/2014/main" id="{B84CA9A0-FC93-A9B9-1791-9983DB0EC422}"/>
              </a:ext>
            </a:extLst>
          </p:cNvPr>
          <p:cNvCxnSpPr>
            <a:cxnSpLocks/>
            <a:stCxn id="3" idx="3"/>
            <a:endCxn id="17" idx="1"/>
          </p:cNvCxnSpPr>
          <p:nvPr/>
        </p:nvCxnSpPr>
        <p:spPr>
          <a:xfrm>
            <a:off x="7740017" y="1502493"/>
            <a:ext cx="350788" cy="437419"/>
          </a:xfrm>
          <a:prstGeom prst="bentConnector3">
            <a:avLst/>
          </a:prstGeom>
          <a:ln w="28575">
            <a:solidFill>
              <a:srgbClr val="7E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ángulo: esquina doblada 25">
            <a:extLst>
              <a:ext uri="{FF2B5EF4-FFF2-40B4-BE49-F238E27FC236}">
                <a16:creationId xmlns:a16="http://schemas.microsoft.com/office/drawing/2014/main" id="{BDCD8689-7BBE-44AF-269C-3B514C9A2024}"/>
              </a:ext>
            </a:extLst>
          </p:cNvPr>
          <p:cNvSpPr/>
          <p:nvPr/>
        </p:nvSpPr>
        <p:spPr>
          <a:xfrm>
            <a:off x="7137271" y="3575304"/>
            <a:ext cx="3250313" cy="791936"/>
          </a:xfrm>
          <a:prstGeom prst="foldedCorner">
            <a:avLst>
              <a:gd name="adj" fmla="val 6077"/>
            </a:avLst>
          </a:prstGeom>
          <a:noFill/>
          <a:ln>
            <a:solidFill>
              <a:schemeClr val="tx2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Geomanist" panose="02000503000000020004"/>
              </a:rPr>
              <a:t>Genomic information is </a:t>
            </a:r>
            <a:r>
              <a:rPr lang="en-US" sz="2000" b="1" dirty="0">
                <a:solidFill>
                  <a:schemeClr val="tx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Geomanist" panose="02000503000000020004"/>
              </a:rPr>
              <a:t>enriched and strengthened</a:t>
            </a:r>
            <a:endParaRPr lang="es-MX" sz="2000" b="1" dirty="0">
              <a:solidFill>
                <a:schemeClr val="tx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Geomanist" panose="02000503000000020004"/>
            </a:endParaRPr>
          </a:p>
        </p:txBody>
      </p:sp>
      <p:cxnSp>
        <p:nvCxnSpPr>
          <p:cNvPr id="28" name="Conector: angular 27">
            <a:extLst>
              <a:ext uri="{FF2B5EF4-FFF2-40B4-BE49-F238E27FC236}">
                <a16:creationId xmlns:a16="http://schemas.microsoft.com/office/drawing/2014/main" id="{EC2F8865-CD3D-4EBA-F78C-ED79FFE93D91}"/>
              </a:ext>
            </a:extLst>
          </p:cNvPr>
          <p:cNvCxnSpPr>
            <a:stCxn id="9" idx="3"/>
            <a:endCxn id="26" idx="1"/>
          </p:cNvCxnSpPr>
          <p:nvPr/>
        </p:nvCxnSpPr>
        <p:spPr>
          <a:xfrm flipV="1">
            <a:off x="6824851" y="3971272"/>
            <a:ext cx="312420" cy="890070"/>
          </a:xfrm>
          <a:prstGeom prst="bentConnector3">
            <a:avLst/>
          </a:prstGeom>
          <a:ln w="28575">
            <a:solidFill>
              <a:srgbClr val="7E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: angular 32">
            <a:extLst>
              <a:ext uri="{FF2B5EF4-FFF2-40B4-BE49-F238E27FC236}">
                <a16:creationId xmlns:a16="http://schemas.microsoft.com/office/drawing/2014/main" id="{9BF1616D-460E-FEF7-2C60-2B5BBA3C3658}"/>
              </a:ext>
            </a:extLst>
          </p:cNvPr>
          <p:cNvCxnSpPr>
            <a:cxnSpLocks/>
            <a:stCxn id="11" idx="3"/>
            <a:endCxn id="26" idx="1"/>
          </p:cNvCxnSpPr>
          <p:nvPr/>
        </p:nvCxnSpPr>
        <p:spPr>
          <a:xfrm>
            <a:off x="6824851" y="3200944"/>
            <a:ext cx="312420" cy="770328"/>
          </a:xfrm>
          <a:prstGeom prst="bentConnector3">
            <a:avLst>
              <a:gd name="adj1" fmla="val 50000"/>
            </a:avLst>
          </a:prstGeom>
          <a:ln w="28575">
            <a:solidFill>
              <a:srgbClr val="7E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ángulo: esquina doblada 35">
            <a:extLst>
              <a:ext uri="{FF2B5EF4-FFF2-40B4-BE49-F238E27FC236}">
                <a16:creationId xmlns:a16="http://schemas.microsoft.com/office/drawing/2014/main" id="{B6A4E801-8434-160F-8B84-FEC448E15C11}"/>
              </a:ext>
            </a:extLst>
          </p:cNvPr>
          <p:cNvSpPr/>
          <p:nvPr/>
        </p:nvSpPr>
        <p:spPr>
          <a:xfrm>
            <a:off x="5899978" y="5804644"/>
            <a:ext cx="3856343" cy="791936"/>
          </a:xfrm>
          <a:prstGeom prst="foldedCorner">
            <a:avLst>
              <a:gd name="adj" fmla="val 6077"/>
            </a:avLst>
          </a:prstGeom>
          <a:noFill/>
          <a:ln>
            <a:solidFill>
              <a:srgbClr val="7E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Geomanist" panose="02000503000000020004"/>
              </a:rPr>
              <a:t>metadata cleanup challenge 2023</a:t>
            </a:r>
            <a:endParaRPr lang="es-MX" sz="2000" b="1" dirty="0">
              <a:solidFill>
                <a:schemeClr val="tx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Geomanist" panose="02000503000000020004"/>
            </a:endParaRPr>
          </a:p>
        </p:txBody>
      </p:sp>
      <p:cxnSp>
        <p:nvCxnSpPr>
          <p:cNvPr id="38" name="Conector recto de flecha 37">
            <a:extLst>
              <a:ext uri="{FF2B5EF4-FFF2-40B4-BE49-F238E27FC236}">
                <a16:creationId xmlns:a16="http://schemas.microsoft.com/office/drawing/2014/main" id="{AABD40AF-8934-F7F4-AD86-CDAEF460887E}"/>
              </a:ext>
            </a:extLst>
          </p:cNvPr>
          <p:cNvCxnSpPr>
            <a:stCxn id="8" idx="3"/>
            <a:endCxn id="36" idx="1"/>
          </p:cNvCxnSpPr>
          <p:nvPr/>
        </p:nvCxnSpPr>
        <p:spPr>
          <a:xfrm>
            <a:off x="4666867" y="6200612"/>
            <a:ext cx="1233111" cy="0"/>
          </a:xfrm>
          <a:prstGeom prst="straightConnector1">
            <a:avLst/>
          </a:prstGeom>
          <a:ln w="28575">
            <a:solidFill>
              <a:srgbClr val="7E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cto de flecha 44">
            <a:extLst>
              <a:ext uri="{FF2B5EF4-FFF2-40B4-BE49-F238E27FC236}">
                <a16:creationId xmlns:a16="http://schemas.microsoft.com/office/drawing/2014/main" id="{7DFD137C-5B6C-C005-0325-7ECD220629D4}"/>
              </a:ext>
            </a:extLst>
          </p:cNvPr>
          <p:cNvCxnSpPr>
            <a:endCxn id="10" idx="2"/>
          </p:cNvCxnSpPr>
          <p:nvPr/>
        </p:nvCxnSpPr>
        <p:spPr>
          <a:xfrm flipV="1">
            <a:off x="3587875" y="2426752"/>
            <a:ext cx="0" cy="709805"/>
          </a:xfrm>
          <a:prstGeom prst="straightConnector1">
            <a:avLst/>
          </a:prstGeom>
          <a:ln w="28575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recto de flecha 46">
            <a:extLst>
              <a:ext uri="{FF2B5EF4-FFF2-40B4-BE49-F238E27FC236}">
                <a16:creationId xmlns:a16="http://schemas.microsoft.com/office/drawing/2014/main" id="{37D84294-DE27-90B0-3D31-BB5BC0238B9B}"/>
              </a:ext>
            </a:extLst>
          </p:cNvPr>
          <p:cNvCxnSpPr>
            <a:endCxn id="8" idx="0"/>
          </p:cNvCxnSpPr>
          <p:nvPr/>
        </p:nvCxnSpPr>
        <p:spPr>
          <a:xfrm>
            <a:off x="3587875" y="4792165"/>
            <a:ext cx="0" cy="818659"/>
          </a:xfrm>
          <a:prstGeom prst="straightConnector1">
            <a:avLst/>
          </a:prstGeom>
          <a:ln w="28575">
            <a:solidFill>
              <a:srgbClr val="7E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ector: curvado 49">
            <a:extLst>
              <a:ext uri="{FF2B5EF4-FFF2-40B4-BE49-F238E27FC236}">
                <a16:creationId xmlns:a16="http://schemas.microsoft.com/office/drawing/2014/main" id="{89EBAE52-F934-82B1-95FF-8FBF8EF28854}"/>
              </a:ext>
            </a:extLst>
          </p:cNvPr>
          <p:cNvCxnSpPr>
            <a:cxnSpLocks/>
            <a:endCxn id="7" idx="3"/>
          </p:cNvCxnSpPr>
          <p:nvPr/>
        </p:nvCxnSpPr>
        <p:spPr>
          <a:xfrm rot="10800000">
            <a:off x="2275327" y="3194116"/>
            <a:ext cx="582174" cy="381189"/>
          </a:xfrm>
          <a:prstGeom prst="curvedConnector3">
            <a:avLst>
              <a:gd name="adj1" fmla="val 50000"/>
            </a:avLst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ector: curvado 51">
            <a:extLst>
              <a:ext uri="{FF2B5EF4-FFF2-40B4-BE49-F238E27FC236}">
                <a16:creationId xmlns:a16="http://schemas.microsoft.com/office/drawing/2014/main" id="{25338515-26BB-F1FF-D5D0-88587A6D8C56}"/>
              </a:ext>
            </a:extLst>
          </p:cNvPr>
          <p:cNvCxnSpPr>
            <a:cxnSpLocks/>
            <a:endCxn id="4" idx="3"/>
          </p:cNvCxnSpPr>
          <p:nvPr/>
        </p:nvCxnSpPr>
        <p:spPr>
          <a:xfrm rot="10800000" flipV="1">
            <a:off x="2275326" y="4434543"/>
            <a:ext cx="598744" cy="589788"/>
          </a:xfrm>
          <a:prstGeom prst="curvedConnector3">
            <a:avLst>
              <a:gd name="adj1" fmla="val 50000"/>
            </a:avLst>
          </a:prstGeom>
          <a:ln w="28575">
            <a:solidFill>
              <a:srgbClr val="7E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ector: curvado 57">
            <a:extLst>
              <a:ext uri="{FF2B5EF4-FFF2-40B4-BE49-F238E27FC236}">
                <a16:creationId xmlns:a16="http://schemas.microsoft.com/office/drawing/2014/main" id="{5B7C0328-564A-4348-FF3F-1FF7A6F91280}"/>
              </a:ext>
            </a:extLst>
          </p:cNvPr>
          <p:cNvCxnSpPr>
            <a:endCxn id="11" idx="1"/>
          </p:cNvCxnSpPr>
          <p:nvPr/>
        </p:nvCxnSpPr>
        <p:spPr>
          <a:xfrm flipV="1">
            <a:off x="4318907" y="3200944"/>
            <a:ext cx="347960" cy="309699"/>
          </a:xfrm>
          <a:prstGeom prst="curvedConnector3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ector: curvado 61">
            <a:extLst>
              <a:ext uri="{FF2B5EF4-FFF2-40B4-BE49-F238E27FC236}">
                <a16:creationId xmlns:a16="http://schemas.microsoft.com/office/drawing/2014/main" id="{9312CB02-CC08-D6EE-FB8C-4A65CB8C8926}"/>
              </a:ext>
            </a:extLst>
          </p:cNvPr>
          <p:cNvCxnSpPr>
            <a:cxnSpLocks/>
            <a:endCxn id="9" idx="1"/>
          </p:cNvCxnSpPr>
          <p:nvPr/>
        </p:nvCxnSpPr>
        <p:spPr>
          <a:xfrm>
            <a:off x="4245429" y="4506686"/>
            <a:ext cx="421438" cy="354656"/>
          </a:xfrm>
          <a:prstGeom prst="curvedConnector3">
            <a:avLst>
              <a:gd name="adj1" fmla="val 50000"/>
            </a:avLst>
          </a:prstGeom>
          <a:ln w="2857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0103488"/>
      </p:ext>
    </p:extLst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>
          <a:extLst>
            <a:ext uri="{FF2B5EF4-FFF2-40B4-BE49-F238E27FC236}">
              <a16:creationId xmlns:a16="http://schemas.microsoft.com/office/drawing/2014/main" id="{10AC36A1-5270-47AB-6AE2-ED5815C7C6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09a37398a7_0_8">
            <a:extLst>
              <a:ext uri="{FF2B5EF4-FFF2-40B4-BE49-F238E27FC236}">
                <a16:creationId xmlns:a16="http://schemas.microsoft.com/office/drawing/2014/main" id="{C2C84ED7-68D2-9770-62CE-D3CDBAADD7AC}"/>
              </a:ext>
            </a:extLst>
          </p:cNvPr>
          <p:cNvSpPr txBox="1"/>
          <p:nvPr/>
        </p:nvSpPr>
        <p:spPr>
          <a:xfrm>
            <a:off x="3400427" y="176456"/>
            <a:ext cx="67413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800" b="1" dirty="0" err="1">
                <a:solidFill>
                  <a:srgbClr val="A7802D"/>
                </a:solidFill>
                <a:latin typeface="Geomanist"/>
                <a:ea typeface="Geo"/>
                <a:cs typeface="Geo"/>
                <a:sym typeface="Geo"/>
              </a:rPr>
              <a:t>Bioinformatics</a:t>
            </a:r>
            <a:r>
              <a:rPr lang="es-MX" sz="2800" b="1" dirty="0">
                <a:solidFill>
                  <a:srgbClr val="A7802D"/>
                </a:solidFill>
                <a:latin typeface="Geomanist"/>
                <a:ea typeface="Geo"/>
                <a:cs typeface="Geo"/>
                <a:sym typeface="Geo"/>
              </a:rPr>
              <a:t>: local </a:t>
            </a:r>
            <a:r>
              <a:rPr lang="es-MX" sz="2800" b="1" dirty="0" err="1">
                <a:solidFill>
                  <a:srgbClr val="A7802D"/>
                </a:solidFill>
                <a:latin typeface="Geomanist"/>
                <a:ea typeface="Geo"/>
                <a:cs typeface="Geo"/>
                <a:sym typeface="Geo"/>
              </a:rPr>
              <a:t>resources</a:t>
            </a:r>
            <a:endParaRPr sz="2800" b="1" i="0" u="none" strike="noStrike" cap="none" dirty="0">
              <a:solidFill>
                <a:srgbClr val="A7802D"/>
              </a:solidFill>
              <a:latin typeface="Geomanist"/>
              <a:ea typeface="Geo"/>
              <a:cs typeface="Geo"/>
              <a:sym typeface="Geo"/>
            </a:endParaRPr>
          </a:p>
        </p:txBody>
      </p:sp>
      <p:sp>
        <p:nvSpPr>
          <p:cNvPr id="82" name="Google Shape;82;g309a37398a7_0_8">
            <a:extLst>
              <a:ext uri="{FF2B5EF4-FFF2-40B4-BE49-F238E27FC236}">
                <a16:creationId xmlns:a16="http://schemas.microsoft.com/office/drawing/2014/main" id="{0543289A-F3B7-1F49-A2C4-BA1168F59869}"/>
              </a:ext>
            </a:extLst>
          </p:cNvPr>
          <p:cNvSpPr txBox="1"/>
          <p:nvPr/>
        </p:nvSpPr>
        <p:spPr>
          <a:xfrm>
            <a:off x="7021286" y="2288616"/>
            <a:ext cx="3120441" cy="1323399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ctr" rtl="0">
              <a:spcBef>
                <a:spcPts val="0"/>
              </a:spcBef>
              <a:spcAft>
                <a:spcPts val="0"/>
              </a:spcAft>
            </a:pPr>
            <a:r>
              <a:rPr lang="es-ES" sz="2400" b="1" dirty="0">
                <a:solidFill>
                  <a:schemeClr val="tx1"/>
                </a:solidFill>
                <a:latin typeface="Geomanist  "/>
                <a:ea typeface="Geo"/>
                <a:cs typeface="Geo"/>
                <a:sym typeface="Geo"/>
              </a:rPr>
              <a:t>W</a:t>
            </a:r>
            <a:r>
              <a:rPr lang="es-MX" sz="2400" b="1" dirty="0" err="1">
                <a:solidFill>
                  <a:schemeClr val="tx1"/>
                </a:solidFill>
                <a:latin typeface="Geomanist  "/>
                <a:ea typeface="Geo"/>
                <a:cs typeface="Geo"/>
                <a:sym typeface="Geo"/>
              </a:rPr>
              <a:t>ork</a:t>
            </a:r>
            <a:r>
              <a:rPr lang="es-MX" sz="2400" b="1" dirty="0">
                <a:solidFill>
                  <a:schemeClr val="tx1"/>
                </a:solidFill>
                <a:latin typeface="Geomanist  "/>
                <a:ea typeface="Geo"/>
                <a:cs typeface="Geo"/>
                <a:sym typeface="Geo"/>
              </a:rPr>
              <a:t> </a:t>
            </a:r>
            <a:r>
              <a:rPr lang="es-MX" sz="2400" b="1" dirty="0" err="1">
                <a:solidFill>
                  <a:schemeClr val="tx1"/>
                </a:solidFill>
                <a:latin typeface="Geomanist  "/>
                <a:ea typeface="Geo"/>
                <a:cs typeface="Geo"/>
                <a:sym typeface="Geo"/>
              </a:rPr>
              <a:t>Stations</a:t>
            </a:r>
            <a:r>
              <a:rPr lang="es-MX" sz="2400" b="1" dirty="0">
                <a:solidFill>
                  <a:schemeClr val="tx1"/>
                </a:solidFill>
                <a:latin typeface="Geomanist  "/>
                <a:ea typeface="Geo"/>
                <a:cs typeface="Geo"/>
                <a:sym typeface="Geo"/>
              </a:rPr>
              <a:t>: </a:t>
            </a:r>
          </a:p>
          <a:p>
            <a:pPr marR="0" lvl="0" algn="ctr" rtl="0">
              <a:spcBef>
                <a:spcPts val="0"/>
              </a:spcBef>
              <a:spcAft>
                <a:spcPts val="0"/>
              </a:spcAft>
            </a:pPr>
            <a:r>
              <a:rPr lang="es-MX" sz="1600" dirty="0" err="1">
                <a:solidFill>
                  <a:schemeClr val="tx2">
                    <a:lumMod val="50000"/>
                  </a:schemeClr>
                </a:solidFill>
                <a:latin typeface="Geomanist  "/>
                <a:ea typeface="Geo"/>
                <a:cs typeface="Geo"/>
                <a:sym typeface="Geo"/>
              </a:rPr>
              <a:t>Precision</a:t>
            </a:r>
            <a:r>
              <a:rPr lang="es-MX" sz="1600" dirty="0">
                <a:solidFill>
                  <a:schemeClr val="tx2">
                    <a:lumMod val="50000"/>
                  </a:schemeClr>
                </a:solidFill>
                <a:latin typeface="Geomanist  "/>
                <a:ea typeface="Geo"/>
                <a:cs typeface="Geo"/>
                <a:sym typeface="Geo"/>
              </a:rPr>
              <a:t> 5820 Tower X-Series</a:t>
            </a:r>
          </a:p>
          <a:p>
            <a:pPr marR="0" lvl="0" algn="ctr" rtl="0">
              <a:spcBef>
                <a:spcPts val="0"/>
              </a:spcBef>
              <a:spcAft>
                <a:spcPts val="0"/>
              </a:spcAft>
            </a:pPr>
            <a:r>
              <a:rPr lang="es-MX" sz="2400" b="1" dirty="0">
                <a:solidFill>
                  <a:schemeClr val="tx1"/>
                </a:solidFill>
                <a:latin typeface="Geomanist  "/>
                <a:ea typeface="Geo"/>
                <a:cs typeface="Geo"/>
                <a:sym typeface="Geo"/>
              </a:rPr>
              <a:t>Servers: </a:t>
            </a:r>
          </a:p>
          <a:p>
            <a:pPr marR="0" lvl="0" algn="ctr" rtl="0">
              <a:spcBef>
                <a:spcPts val="0"/>
              </a:spcBef>
              <a:spcAft>
                <a:spcPts val="0"/>
              </a:spcAft>
            </a:pPr>
            <a:r>
              <a:rPr lang="es-MX" sz="1600" dirty="0" err="1">
                <a:solidFill>
                  <a:schemeClr val="tx2">
                    <a:lumMod val="50000"/>
                  </a:schemeClr>
                </a:solidFill>
                <a:latin typeface="Geomanist  "/>
                <a:ea typeface="Geo"/>
                <a:cs typeface="Geo"/>
                <a:sym typeface="Geo"/>
              </a:rPr>
              <a:t>Synergy</a:t>
            </a:r>
            <a:r>
              <a:rPr lang="es-MX" sz="1600" dirty="0">
                <a:solidFill>
                  <a:schemeClr val="tx2">
                    <a:lumMod val="50000"/>
                  </a:schemeClr>
                </a:solidFill>
                <a:latin typeface="Geomanist  "/>
                <a:ea typeface="Geo"/>
                <a:cs typeface="Geo"/>
                <a:sym typeface="Geo"/>
              </a:rPr>
              <a:t> 480 Gen10 and RHEL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8A1070E-4A84-EF9F-A7AC-64519430090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395" b="2395"/>
          <a:stretch/>
        </p:blipFill>
        <p:spPr>
          <a:xfrm>
            <a:off x="7779264" y="971802"/>
            <a:ext cx="1399660" cy="1275791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6F4687D8-E2AE-3A6A-C54B-EF49CBA7736B}"/>
              </a:ext>
            </a:extLst>
          </p:cNvPr>
          <p:cNvSpPr/>
          <p:nvPr/>
        </p:nvSpPr>
        <p:spPr>
          <a:xfrm>
            <a:off x="226045" y="1567140"/>
            <a:ext cx="1399660" cy="42976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tx1"/>
                </a:solidFill>
                <a:latin typeface="Geomatic"/>
              </a:rPr>
              <a:t>QC </a:t>
            </a:r>
            <a:r>
              <a:rPr lang="es-ES" b="1" dirty="0" err="1">
                <a:solidFill>
                  <a:schemeClr val="tx1"/>
                </a:solidFill>
                <a:latin typeface="Geomatic"/>
              </a:rPr>
              <a:t>reads</a:t>
            </a:r>
            <a:endParaRPr lang="es-MX" b="1" dirty="0">
              <a:solidFill>
                <a:schemeClr val="tx1"/>
              </a:solidFill>
              <a:latin typeface="Geomatic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945A11C4-3DF8-5FE4-8216-059BA08B0239}"/>
              </a:ext>
            </a:extLst>
          </p:cNvPr>
          <p:cNvSpPr/>
          <p:nvPr/>
        </p:nvSpPr>
        <p:spPr>
          <a:xfrm>
            <a:off x="226045" y="2246386"/>
            <a:ext cx="1399660" cy="42976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err="1">
                <a:solidFill>
                  <a:schemeClr val="tx1"/>
                </a:solidFill>
                <a:latin typeface="Geomatic"/>
              </a:rPr>
              <a:t>Trimming</a:t>
            </a:r>
            <a:r>
              <a:rPr lang="es-ES" b="1" dirty="0">
                <a:solidFill>
                  <a:schemeClr val="tx1"/>
                </a:solidFill>
                <a:latin typeface="Geomatic"/>
              </a:rPr>
              <a:t> </a:t>
            </a:r>
            <a:r>
              <a:rPr lang="es-ES" b="1" dirty="0" err="1">
                <a:solidFill>
                  <a:schemeClr val="tx1"/>
                </a:solidFill>
                <a:latin typeface="Geomatic"/>
              </a:rPr>
              <a:t>reads</a:t>
            </a:r>
            <a:endParaRPr lang="es-MX" b="1" dirty="0">
              <a:solidFill>
                <a:schemeClr val="tx1"/>
              </a:solidFill>
              <a:latin typeface="Geomatic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DEE617E8-9613-424C-5E32-CA1CC338B888}"/>
              </a:ext>
            </a:extLst>
          </p:cNvPr>
          <p:cNvSpPr/>
          <p:nvPr/>
        </p:nvSpPr>
        <p:spPr>
          <a:xfrm>
            <a:off x="2040351" y="2246386"/>
            <a:ext cx="1399660" cy="42976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err="1">
                <a:solidFill>
                  <a:schemeClr val="tx1"/>
                </a:solidFill>
                <a:latin typeface="Geomatic"/>
              </a:rPr>
              <a:t>Statistics</a:t>
            </a:r>
            <a:r>
              <a:rPr lang="es-ES" b="1" dirty="0">
                <a:solidFill>
                  <a:schemeClr val="tx1"/>
                </a:solidFill>
                <a:latin typeface="Geomatic"/>
              </a:rPr>
              <a:t> </a:t>
            </a:r>
            <a:r>
              <a:rPr lang="es-ES" b="1" dirty="0" err="1">
                <a:solidFill>
                  <a:schemeClr val="tx1"/>
                </a:solidFill>
                <a:latin typeface="Geomatic"/>
              </a:rPr>
              <a:t>reads</a:t>
            </a:r>
            <a:endParaRPr lang="es-MX" b="1" dirty="0">
              <a:solidFill>
                <a:schemeClr val="tx1"/>
              </a:solidFill>
              <a:latin typeface="Geomatic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36B5CC98-7491-5443-8F65-9D48CE106B7C}"/>
              </a:ext>
            </a:extLst>
          </p:cNvPr>
          <p:cNvSpPr/>
          <p:nvPr/>
        </p:nvSpPr>
        <p:spPr>
          <a:xfrm>
            <a:off x="226045" y="2945589"/>
            <a:ext cx="1399660" cy="42976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err="1">
                <a:solidFill>
                  <a:schemeClr val="tx1"/>
                </a:solidFill>
                <a:latin typeface="Geomatic"/>
              </a:rPr>
              <a:t>Assembly</a:t>
            </a:r>
            <a:endParaRPr lang="es-MX" b="1" dirty="0">
              <a:solidFill>
                <a:schemeClr val="tx1"/>
              </a:solidFill>
              <a:latin typeface="Geomatic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7D6289A-3391-8EE1-FC98-D151C33847D5}"/>
              </a:ext>
            </a:extLst>
          </p:cNvPr>
          <p:cNvSpPr/>
          <p:nvPr/>
        </p:nvSpPr>
        <p:spPr>
          <a:xfrm>
            <a:off x="2040351" y="2945589"/>
            <a:ext cx="1399660" cy="42976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err="1">
                <a:solidFill>
                  <a:schemeClr val="tx1"/>
                </a:solidFill>
                <a:latin typeface="Geomatic"/>
              </a:rPr>
              <a:t>Statistics</a:t>
            </a:r>
            <a:r>
              <a:rPr lang="es-ES" b="1" dirty="0">
                <a:solidFill>
                  <a:schemeClr val="tx1"/>
                </a:solidFill>
                <a:latin typeface="Geomatic"/>
              </a:rPr>
              <a:t> </a:t>
            </a:r>
            <a:r>
              <a:rPr lang="es-ES" b="1" dirty="0" err="1">
                <a:solidFill>
                  <a:schemeClr val="tx1"/>
                </a:solidFill>
                <a:latin typeface="Geomatic"/>
              </a:rPr>
              <a:t>Assembly</a:t>
            </a:r>
            <a:endParaRPr lang="es-MX" b="1" dirty="0">
              <a:solidFill>
                <a:schemeClr val="tx1"/>
              </a:solidFill>
              <a:latin typeface="Geomatic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28990951-0E55-41ED-78AB-E8C257D478E7}"/>
              </a:ext>
            </a:extLst>
          </p:cNvPr>
          <p:cNvSpPr/>
          <p:nvPr/>
        </p:nvSpPr>
        <p:spPr>
          <a:xfrm>
            <a:off x="226045" y="4511677"/>
            <a:ext cx="1399660" cy="42976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err="1">
                <a:solidFill>
                  <a:schemeClr val="tx1"/>
                </a:solidFill>
                <a:latin typeface="Geomatic"/>
              </a:rPr>
              <a:t>Genomic</a:t>
            </a:r>
            <a:r>
              <a:rPr lang="es-ES" b="1" dirty="0">
                <a:solidFill>
                  <a:schemeClr val="tx1"/>
                </a:solidFill>
                <a:latin typeface="Geomatic"/>
              </a:rPr>
              <a:t> </a:t>
            </a:r>
            <a:r>
              <a:rPr lang="es-ES" b="1" dirty="0" err="1">
                <a:solidFill>
                  <a:schemeClr val="tx1"/>
                </a:solidFill>
                <a:latin typeface="Geomatic"/>
              </a:rPr>
              <a:t>characterization</a:t>
            </a:r>
            <a:endParaRPr lang="es-MX" b="1" dirty="0">
              <a:solidFill>
                <a:schemeClr val="tx1"/>
              </a:solidFill>
              <a:latin typeface="Geomatic"/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5FFFA400-24C1-AE47-CC33-2C63AE248331}"/>
              </a:ext>
            </a:extLst>
          </p:cNvPr>
          <p:cNvSpPr/>
          <p:nvPr/>
        </p:nvSpPr>
        <p:spPr>
          <a:xfrm>
            <a:off x="2040351" y="3654384"/>
            <a:ext cx="1399660" cy="42976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tx1"/>
                </a:solidFill>
                <a:latin typeface="Geomatic"/>
              </a:rPr>
              <a:t>MLST, ST</a:t>
            </a:r>
            <a:endParaRPr lang="es-MX" b="1" dirty="0">
              <a:solidFill>
                <a:schemeClr val="tx1"/>
              </a:solidFill>
              <a:latin typeface="Geomatic"/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D4C4DC98-63D2-DB06-2797-9550AE8FF347}"/>
              </a:ext>
            </a:extLst>
          </p:cNvPr>
          <p:cNvSpPr/>
          <p:nvPr/>
        </p:nvSpPr>
        <p:spPr>
          <a:xfrm>
            <a:off x="2040351" y="4363179"/>
            <a:ext cx="1399660" cy="42976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tx1"/>
                </a:solidFill>
                <a:latin typeface="Geomatic"/>
              </a:rPr>
              <a:t>AMR genes</a:t>
            </a:r>
            <a:endParaRPr lang="es-MX" b="1" dirty="0">
              <a:solidFill>
                <a:schemeClr val="tx1"/>
              </a:solidFill>
              <a:latin typeface="Geomatic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13283944-9767-F429-8388-6115D1544184}"/>
              </a:ext>
            </a:extLst>
          </p:cNvPr>
          <p:cNvSpPr/>
          <p:nvPr/>
        </p:nvSpPr>
        <p:spPr>
          <a:xfrm>
            <a:off x="2040351" y="5071974"/>
            <a:ext cx="1399660" cy="42976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err="1">
                <a:solidFill>
                  <a:schemeClr val="tx1"/>
                </a:solidFill>
                <a:latin typeface="Geomatic"/>
              </a:rPr>
              <a:t>Virulence</a:t>
            </a:r>
            <a:r>
              <a:rPr lang="es-ES" b="1" dirty="0">
                <a:solidFill>
                  <a:schemeClr val="tx1"/>
                </a:solidFill>
                <a:latin typeface="Geomatic"/>
              </a:rPr>
              <a:t> genes</a:t>
            </a:r>
            <a:endParaRPr lang="es-MX" b="1" dirty="0">
              <a:solidFill>
                <a:schemeClr val="tx1"/>
              </a:solidFill>
              <a:latin typeface="Geomatic"/>
            </a:endParaRPr>
          </a:p>
        </p:txBody>
      </p:sp>
      <p:cxnSp>
        <p:nvCxnSpPr>
          <p:cNvPr id="18" name="Conector recto de flecha 17">
            <a:extLst>
              <a:ext uri="{FF2B5EF4-FFF2-40B4-BE49-F238E27FC236}">
                <a16:creationId xmlns:a16="http://schemas.microsoft.com/office/drawing/2014/main" id="{58D6B1D6-CDCD-280D-5D51-426087AF5F66}"/>
              </a:ext>
            </a:extLst>
          </p:cNvPr>
          <p:cNvCxnSpPr>
            <a:stCxn id="6" idx="2"/>
            <a:endCxn id="7" idx="0"/>
          </p:cNvCxnSpPr>
          <p:nvPr/>
        </p:nvCxnSpPr>
        <p:spPr>
          <a:xfrm>
            <a:off x="925875" y="1996908"/>
            <a:ext cx="0" cy="24947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4D32D40E-49C0-B4BD-C4C5-E26CC14025E2}"/>
              </a:ext>
            </a:extLst>
          </p:cNvPr>
          <p:cNvCxnSpPr>
            <a:stCxn id="7" idx="2"/>
            <a:endCxn id="9" idx="0"/>
          </p:cNvCxnSpPr>
          <p:nvPr/>
        </p:nvCxnSpPr>
        <p:spPr>
          <a:xfrm>
            <a:off x="925875" y="2676154"/>
            <a:ext cx="0" cy="26943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de flecha 21">
            <a:extLst>
              <a:ext uri="{FF2B5EF4-FFF2-40B4-BE49-F238E27FC236}">
                <a16:creationId xmlns:a16="http://schemas.microsoft.com/office/drawing/2014/main" id="{EEF330AE-B742-21DD-6C49-ED6CFCA65627}"/>
              </a:ext>
            </a:extLst>
          </p:cNvPr>
          <p:cNvCxnSpPr>
            <a:stCxn id="9" idx="2"/>
            <a:endCxn id="11" idx="0"/>
          </p:cNvCxnSpPr>
          <p:nvPr/>
        </p:nvCxnSpPr>
        <p:spPr>
          <a:xfrm>
            <a:off x="925875" y="3375357"/>
            <a:ext cx="0" cy="113632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de flecha 23">
            <a:extLst>
              <a:ext uri="{FF2B5EF4-FFF2-40B4-BE49-F238E27FC236}">
                <a16:creationId xmlns:a16="http://schemas.microsoft.com/office/drawing/2014/main" id="{944F64AD-6171-44A8-C5D6-C5E0DA8C1960}"/>
              </a:ext>
            </a:extLst>
          </p:cNvPr>
          <p:cNvCxnSpPr>
            <a:stCxn id="7" idx="3"/>
            <a:endCxn id="8" idx="1"/>
          </p:cNvCxnSpPr>
          <p:nvPr/>
        </p:nvCxnSpPr>
        <p:spPr>
          <a:xfrm>
            <a:off x="1625705" y="2461270"/>
            <a:ext cx="414646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de flecha 26">
            <a:extLst>
              <a:ext uri="{FF2B5EF4-FFF2-40B4-BE49-F238E27FC236}">
                <a16:creationId xmlns:a16="http://schemas.microsoft.com/office/drawing/2014/main" id="{CE7BFEA9-28AA-EBEE-C4CB-670C7CA06323}"/>
              </a:ext>
            </a:extLst>
          </p:cNvPr>
          <p:cNvCxnSpPr>
            <a:stCxn id="9" idx="3"/>
            <a:endCxn id="10" idx="1"/>
          </p:cNvCxnSpPr>
          <p:nvPr/>
        </p:nvCxnSpPr>
        <p:spPr>
          <a:xfrm>
            <a:off x="1625705" y="3160473"/>
            <a:ext cx="414646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: angular 28">
            <a:extLst>
              <a:ext uri="{FF2B5EF4-FFF2-40B4-BE49-F238E27FC236}">
                <a16:creationId xmlns:a16="http://schemas.microsoft.com/office/drawing/2014/main" id="{8972EE1B-1391-CCDD-6051-D5B2837D4868}"/>
              </a:ext>
            </a:extLst>
          </p:cNvPr>
          <p:cNvCxnSpPr>
            <a:stCxn id="11" idx="3"/>
            <a:endCxn id="13" idx="1"/>
          </p:cNvCxnSpPr>
          <p:nvPr/>
        </p:nvCxnSpPr>
        <p:spPr>
          <a:xfrm flipV="1">
            <a:off x="1625705" y="3869268"/>
            <a:ext cx="414646" cy="857293"/>
          </a:xfrm>
          <a:prstGeom prst="bentConnector3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: angular 32">
            <a:extLst>
              <a:ext uri="{FF2B5EF4-FFF2-40B4-BE49-F238E27FC236}">
                <a16:creationId xmlns:a16="http://schemas.microsoft.com/office/drawing/2014/main" id="{C58C243E-34DD-4F60-FD3E-9514D09D1A28}"/>
              </a:ext>
            </a:extLst>
          </p:cNvPr>
          <p:cNvCxnSpPr>
            <a:stCxn id="11" idx="3"/>
            <a:endCxn id="14" idx="1"/>
          </p:cNvCxnSpPr>
          <p:nvPr/>
        </p:nvCxnSpPr>
        <p:spPr>
          <a:xfrm flipV="1">
            <a:off x="1625705" y="4578063"/>
            <a:ext cx="414646" cy="148498"/>
          </a:xfrm>
          <a:prstGeom prst="bentConnector3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: angular 34">
            <a:extLst>
              <a:ext uri="{FF2B5EF4-FFF2-40B4-BE49-F238E27FC236}">
                <a16:creationId xmlns:a16="http://schemas.microsoft.com/office/drawing/2014/main" id="{39ED8ED9-6EA6-047B-58E9-12A8B25D152C}"/>
              </a:ext>
            </a:extLst>
          </p:cNvPr>
          <p:cNvCxnSpPr>
            <a:stCxn id="11" idx="3"/>
            <a:endCxn id="15" idx="1"/>
          </p:cNvCxnSpPr>
          <p:nvPr/>
        </p:nvCxnSpPr>
        <p:spPr>
          <a:xfrm>
            <a:off x="1625705" y="4726561"/>
            <a:ext cx="414646" cy="560297"/>
          </a:xfrm>
          <a:prstGeom prst="bentConnector3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Imagen 36">
            <a:extLst>
              <a:ext uri="{FF2B5EF4-FFF2-40B4-BE49-F238E27FC236}">
                <a16:creationId xmlns:a16="http://schemas.microsoft.com/office/drawing/2014/main" id="{B33A4346-E252-F14D-CF62-C0F21CA1E60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387" r="2627"/>
          <a:stretch/>
        </p:blipFill>
        <p:spPr>
          <a:xfrm>
            <a:off x="4308293" y="1185644"/>
            <a:ext cx="2404872" cy="5515745"/>
          </a:xfrm>
          <a:prstGeom prst="rect">
            <a:avLst/>
          </a:prstGeom>
        </p:spPr>
      </p:pic>
      <p:sp>
        <p:nvSpPr>
          <p:cNvPr id="38" name="Rectángulo 37">
            <a:extLst>
              <a:ext uri="{FF2B5EF4-FFF2-40B4-BE49-F238E27FC236}">
                <a16:creationId xmlns:a16="http://schemas.microsoft.com/office/drawing/2014/main" id="{10F27641-A313-E742-3EF8-54698377D9EB}"/>
              </a:ext>
            </a:extLst>
          </p:cNvPr>
          <p:cNvSpPr/>
          <p:nvPr/>
        </p:nvSpPr>
        <p:spPr>
          <a:xfrm>
            <a:off x="82296" y="1380744"/>
            <a:ext cx="3675888" cy="436691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3" name="Imagen 2" descr="Grupo de personas de pie&#10;&#10;Descripción generada automáticamente">
            <a:extLst>
              <a:ext uri="{FF2B5EF4-FFF2-40B4-BE49-F238E27FC236}">
                <a16:creationId xmlns:a16="http://schemas.microsoft.com/office/drawing/2014/main" id="{8130DC02-372D-CF36-C6CD-EE6C41EBB67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3021" t="24666" r="21273" b="22910"/>
          <a:stretch/>
        </p:blipFill>
        <p:spPr>
          <a:xfrm>
            <a:off x="6919143" y="4038264"/>
            <a:ext cx="3455026" cy="206742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293428179"/>
      </p:ext>
    </p:extLst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>
          <a:extLst>
            <a:ext uri="{FF2B5EF4-FFF2-40B4-BE49-F238E27FC236}">
              <a16:creationId xmlns:a16="http://schemas.microsoft.com/office/drawing/2014/main" id="{9CAC4CF6-B32A-D28C-B4F7-26212012DE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09a37398a7_0_8">
            <a:extLst>
              <a:ext uri="{FF2B5EF4-FFF2-40B4-BE49-F238E27FC236}">
                <a16:creationId xmlns:a16="http://schemas.microsoft.com/office/drawing/2014/main" id="{54C7C5F6-6F12-40E6-98A5-21B7051B46FD}"/>
              </a:ext>
            </a:extLst>
          </p:cNvPr>
          <p:cNvSpPr txBox="1"/>
          <p:nvPr/>
        </p:nvSpPr>
        <p:spPr>
          <a:xfrm>
            <a:off x="3400427" y="176456"/>
            <a:ext cx="67413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800" b="1" dirty="0" err="1">
                <a:solidFill>
                  <a:srgbClr val="A7802D"/>
                </a:solidFill>
                <a:latin typeface="Geomanist"/>
                <a:ea typeface="Geo"/>
                <a:cs typeface="Geo"/>
                <a:sym typeface="Geo"/>
              </a:rPr>
              <a:t>Bioinformatics</a:t>
            </a:r>
            <a:r>
              <a:rPr lang="es-MX" sz="2800" b="1" dirty="0">
                <a:solidFill>
                  <a:srgbClr val="A7802D"/>
                </a:solidFill>
                <a:latin typeface="Geomanist"/>
                <a:ea typeface="Geo"/>
                <a:cs typeface="Geo"/>
                <a:sym typeface="Geo"/>
              </a:rPr>
              <a:t>: global </a:t>
            </a:r>
            <a:r>
              <a:rPr lang="es-MX" sz="2800" b="1" dirty="0" err="1">
                <a:solidFill>
                  <a:srgbClr val="A7802D"/>
                </a:solidFill>
                <a:latin typeface="Geomanist"/>
                <a:ea typeface="Geo"/>
                <a:cs typeface="Geo"/>
                <a:sym typeface="Geo"/>
              </a:rPr>
              <a:t>needs</a:t>
            </a:r>
            <a:endParaRPr sz="2800" b="1" i="0" u="none" strike="noStrike" cap="none" dirty="0">
              <a:solidFill>
                <a:srgbClr val="A7802D"/>
              </a:solidFill>
              <a:latin typeface="Geomanist"/>
              <a:ea typeface="Geo"/>
              <a:cs typeface="Geo"/>
              <a:sym typeface="Geo"/>
            </a:endParaRPr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A6C30665-8E84-7C1D-888B-79FA082FAE47}"/>
              </a:ext>
            </a:extLst>
          </p:cNvPr>
          <p:cNvSpPr/>
          <p:nvPr/>
        </p:nvSpPr>
        <p:spPr>
          <a:xfrm>
            <a:off x="4059689" y="2803944"/>
            <a:ext cx="2792185" cy="1975757"/>
          </a:xfrm>
          <a:prstGeom prst="ellipse">
            <a:avLst/>
          </a:prstGeom>
          <a:noFill/>
          <a:ln>
            <a:solidFill>
              <a:srgbClr val="FFC00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eomanist" panose="02000503000000020004"/>
              </a:rPr>
              <a:t>Global </a:t>
            </a:r>
            <a:r>
              <a:rPr lang="es-MX" sz="2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manist" panose="02000503000000020004"/>
              </a:rPr>
              <a:t>needs</a:t>
            </a:r>
            <a:endParaRPr lang="es-MX" sz="2400" b="1" dirty="0">
              <a:solidFill>
                <a:schemeClr val="tx1">
                  <a:lumMod val="65000"/>
                  <a:lumOff val="35000"/>
                </a:schemeClr>
              </a:solidFill>
              <a:latin typeface="Geomanist" panose="02000503000000020004"/>
            </a:endParaRP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C6E4E7DF-2049-4302-B57B-38944960D7EF}"/>
              </a:ext>
            </a:extLst>
          </p:cNvPr>
          <p:cNvSpPr/>
          <p:nvPr/>
        </p:nvSpPr>
        <p:spPr>
          <a:xfrm>
            <a:off x="7219267" y="3019188"/>
            <a:ext cx="2291441" cy="1548492"/>
          </a:xfrm>
          <a:prstGeom prst="ellipse">
            <a:avLst/>
          </a:prstGeom>
          <a:noFill/>
          <a:ln>
            <a:solidFill>
              <a:srgbClr val="7E000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manist" panose="02000503000000020004"/>
              </a:rPr>
              <a:t>Metagenomics</a:t>
            </a:r>
            <a:r>
              <a:rPr lang="es-MX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eomanist" panose="02000503000000020004"/>
              </a:rPr>
              <a:t> and </a:t>
            </a:r>
            <a:r>
              <a:rPr lang="es-MX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manist" panose="02000503000000020004"/>
              </a:rPr>
              <a:t>Quasi-metagenomics</a:t>
            </a:r>
            <a:endParaRPr lang="es-MX" sz="1600" b="1" dirty="0">
              <a:solidFill>
                <a:schemeClr val="tx1">
                  <a:lumMod val="95000"/>
                  <a:lumOff val="5000"/>
                </a:schemeClr>
              </a:solidFill>
              <a:latin typeface="Geomanist" panose="02000503000000020004"/>
            </a:endParaRPr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EA177149-71C0-8977-CABD-49FE59B0F2A5}"/>
              </a:ext>
            </a:extLst>
          </p:cNvPr>
          <p:cNvSpPr/>
          <p:nvPr/>
        </p:nvSpPr>
        <p:spPr>
          <a:xfrm>
            <a:off x="1400855" y="3017576"/>
            <a:ext cx="2291441" cy="1548492"/>
          </a:xfrm>
          <a:prstGeom prst="ellipse">
            <a:avLst/>
          </a:prstGeom>
          <a:noFill/>
          <a:ln>
            <a:solidFill>
              <a:srgbClr val="7E000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eomanist" panose="02000503000000020004"/>
              </a:rPr>
              <a:t>Long </a:t>
            </a:r>
            <a:r>
              <a:rPr lang="es-MX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manist" panose="02000503000000020004"/>
              </a:rPr>
              <a:t>reads</a:t>
            </a:r>
            <a:r>
              <a:rPr lang="es-MX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eomanist" panose="02000503000000020004"/>
              </a:rPr>
              <a:t> </a:t>
            </a:r>
            <a:r>
              <a:rPr lang="es-MX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manist" panose="02000503000000020004"/>
              </a:rPr>
              <a:t>for</a:t>
            </a:r>
            <a:r>
              <a:rPr lang="es-MX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eomanist" panose="02000503000000020004"/>
              </a:rPr>
              <a:t> </a:t>
            </a:r>
            <a:r>
              <a:rPr lang="es-MX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manist" panose="02000503000000020004"/>
              </a:rPr>
              <a:t>genome</a:t>
            </a:r>
            <a:r>
              <a:rPr lang="es-MX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eomanist" panose="02000503000000020004"/>
              </a:rPr>
              <a:t> and </a:t>
            </a:r>
            <a:r>
              <a:rPr lang="es-MX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manist" panose="02000503000000020004"/>
              </a:rPr>
              <a:t>plasmids</a:t>
            </a:r>
            <a:r>
              <a:rPr lang="es-MX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eomanist" panose="02000503000000020004"/>
              </a:rPr>
              <a:t> </a:t>
            </a:r>
            <a:r>
              <a:rPr lang="es-MX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manist" panose="02000503000000020004"/>
              </a:rPr>
              <a:t>closure</a:t>
            </a:r>
            <a:endParaRPr lang="es-MX" sz="1600" b="1" dirty="0">
              <a:solidFill>
                <a:schemeClr val="tx1">
                  <a:lumMod val="95000"/>
                  <a:lumOff val="5000"/>
                </a:schemeClr>
              </a:solidFill>
              <a:latin typeface="Geomanist" panose="02000503000000020004"/>
            </a:endParaRPr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57D03279-C1F3-671A-7050-3D56E0CE0194}"/>
              </a:ext>
            </a:extLst>
          </p:cNvPr>
          <p:cNvSpPr/>
          <p:nvPr/>
        </p:nvSpPr>
        <p:spPr>
          <a:xfrm>
            <a:off x="4310059" y="5133052"/>
            <a:ext cx="2291441" cy="1548492"/>
          </a:xfrm>
          <a:prstGeom prst="ellipse">
            <a:avLst/>
          </a:prstGeom>
          <a:noFill/>
          <a:ln>
            <a:solidFill>
              <a:srgbClr val="7E000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eomanist" panose="02000503000000020004"/>
              </a:rPr>
              <a:t>Virus </a:t>
            </a:r>
            <a:r>
              <a:rPr lang="es-MX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manist" panose="02000503000000020004"/>
              </a:rPr>
              <a:t>characterization</a:t>
            </a:r>
            <a:endParaRPr lang="es-MX" sz="1600" b="1" dirty="0">
              <a:solidFill>
                <a:schemeClr val="tx1">
                  <a:lumMod val="95000"/>
                  <a:lumOff val="5000"/>
                </a:schemeClr>
              </a:solidFill>
              <a:latin typeface="Geomanist" panose="02000503000000020004"/>
            </a:endParaRPr>
          </a:p>
        </p:txBody>
      </p:sp>
      <p:cxnSp>
        <p:nvCxnSpPr>
          <p:cNvPr id="28" name="Conector recto de flecha 27">
            <a:extLst>
              <a:ext uri="{FF2B5EF4-FFF2-40B4-BE49-F238E27FC236}">
                <a16:creationId xmlns:a16="http://schemas.microsoft.com/office/drawing/2014/main" id="{80D5238F-7650-8294-79F4-CD7472C9B2E3}"/>
              </a:ext>
            </a:extLst>
          </p:cNvPr>
          <p:cNvCxnSpPr>
            <a:cxnSpLocks/>
            <a:stCxn id="2" idx="4"/>
          </p:cNvCxnSpPr>
          <p:nvPr/>
        </p:nvCxnSpPr>
        <p:spPr>
          <a:xfrm flipH="1">
            <a:off x="5455780" y="4779701"/>
            <a:ext cx="2" cy="353351"/>
          </a:xfrm>
          <a:prstGeom prst="straightConnector1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cto de flecha 35">
            <a:extLst>
              <a:ext uri="{FF2B5EF4-FFF2-40B4-BE49-F238E27FC236}">
                <a16:creationId xmlns:a16="http://schemas.microsoft.com/office/drawing/2014/main" id="{8E9852F9-D396-8C2D-BBF3-9163CDDCBB73}"/>
              </a:ext>
            </a:extLst>
          </p:cNvPr>
          <p:cNvCxnSpPr>
            <a:stCxn id="2" idx="6"/>
            <a:endCxn id="4" idx="2"/>
          </p:cNvCxnSpPr>
          <p:nvPr/>
        </p:nvCxnSpPr>
        <p:spPr>
          <a:xfrm>
            <a:off x="6851874" y="3791823"/>
            <a:ext cx="367393" cy="1611"/>
          </a:xfrm>
          <a:prstGeom prst="straightConnector1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cto de flecha 39">
            <a:extLst>
              <a:ext uri="{FF2B5EF4-FFF2-40B4-BE49-F238E27FC236}">
                <a16:creationId xmlns:a16="http://schemas.microsoft.com/office/drawing/2014/main" id="{E37D23D1-7680-7912-D992-67017EF87291}"/>
              </a:ext>
            </a:extLst>
          </p:cNvPr>
          <p:cNvCxnSpPr>
            <a:stCxn id="2" idx="2"/>
            <a:endCxn id="12" idx="6"/>
          </p:cNvCxnSpPr>
          <p:nvPr/>
        </p:nvCxnSpPr>
        <p:spPr>
          <a:xfrm flipH="1" flipV="1">
            <a:off x="3692296" y="3791822"/>
            <a:ext cx="367393" cy="1"/>
          </a:xfrm>
          <a:prstGeom prst="straightConnector1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lipse 2">
            <a:extLst>
              <a:ext uri="{FF2B5EF4-FFF2-40B4-BE49-F238E27FC236}">
                <a16:creationId xmlns:a16="http://schemas.microsoft.com/office/drawing/2014/main" id="{CDCF628B-B4E9-D8C8-1A5A-B3F00330CC38}"/>
              </a:ext>
            </a:extLst>
          </p:cNvPr>
          <p:cNvSpPr/>
          <p:nvPr/>
        </p:nvSpPr>
        <p:spPr>
          <a:xfrm>
            <a:off x="4310060" y="969764"/>
            <a:ext cx="2291441" cy="1548492"/>
          </a:xfrm>
          <a:prstGeom prst="ellipse">
            <a:avLst/>
          </a:prstGeom>
          <a:noFill/>
          <a:ln>
            <a:solidFill>
              <a:srgbClr val="7E000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eomanist" panose="02000503000000020004"/>
              </a:rPr>
              <a:t>A</a:t>
            </a:r>
            <a:r>
              <a:rPr lang="es-MX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eomanist" panose="02000503000000020004"/>
              </a:rPr>
              <a:t>MR y </a:t>
            </a:r>
            <a:r>
              <a:rPr lang="es-MX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manist" panose="02000503000000020004"/>
              </a:rPr>
              <a:t>Virulece</a:t>
            </a:r>
            <a:r>
              <a:rPr lang="es-MX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eomanist" panose="02000503000000020004"/>
              </a:rPr>
              <a:t> genes</a:t>
            </a:r>
          </a:p>
        </p:txBody>
      </p: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3ED86609-740A-BF4E-0448-A9EAB4B98CFC}"/>
              </a:ext>
            </a:extLst>
          </p:cNvPr>
          <p:cNvCxnSpPr>
            <a:stCxn id="2" idx="0"/>
            <a:endCxn id="3" idx="4"/>
          </p:cNvCxnSpPr>
          <p:nvPr/>
        </p:nvCxnSpPr>
        <p:spPr>
          <a:xfrm flipH="1" flipV="1">
            <a:off x="5455781" y="2518256"/>
            <a:ext cx="1" cy="285688"/>
          </a:xfrm>
          <a:prstGeom prst="straightConnector1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412333"/>
      </p:ext>
    </p:extLst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099cf975b3_0_29"/>
          <p:cNvSpPr txBox="1"/>
          <p:nvPr/>
        </p:nvSpPr>
        <p:spPr>
          <a:xfrm>
            <a:off x="2569464" y="176456"/>
            <a:ext cx="7572263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800" b="1" dirty="0" err="1">
                <a:solidFill>
                  <a:srgbClr val="A7802D"/>
                </a:solidFill>
                <a:latin typeface="Geomanist"/>
                <a:ea typeface="Geo"/>
                <a:cs typeface="Geo"/>
                <a:sym typeface="Geo"/>
              </a:rPr>
              <a:t>Bioinformatics</a:t>
            </a:r>
            <a:r>
              <a:rPr lang="es-MX" sz="2800" b="1" dirty="0">
                <a:solidFill>
                  <a:srgbClr val="A7802D"/>
                </a:solidFill>
                <a:latin typeface="Geomanist"/>
                <a:ea typeface="Geo"/>
                <a:cs typeface="Geo"/>
                <a:sym typeface="Geo"/>
              </a:rPr>
              <a:t>: International </a:t>
            </a:r>
            <a:r>
              <a:rPr lang="es-MX" sz="2800" b="1" dirty="0" err="1">
                <a:solidFill>
                  <a:srgbClr val="A7802D"/>
                </a:solidFill>
                <a:latin typeface="Geomanist"/>
                <a:ea typeface="Geo"/>
                <a:cs typeface="Geo"/>
                <a:sym typeface="Geo"/>
              </a:rPr>
              <a:t>enrichment</a:t>
            </a:r>
            <a:r>
              <a:rPr lang="es-MX" sz="2800" dirty="0">
                <a:solidFill>
                  <a:srgbClr val="A7802D"/>
                </a:solidFill>
                <a:latin typeface="Geomanist"/>
                <a:ea typeface="Geo"/>
                <a:cs typeface="Geo"/>
                <a:sym typeface="Geo"/>
              </a:rPr>
              <a:t> </a:t>
            </a:r>
            <a:endParaRPr sz="2800" u="none" strike="noStrike" cap="none" dirty="0">
              <a:solidFill>
                <a:srgbClr val="A7802D"/>
              </a:solidFill>
              <a:latin typeface="Geomanist"/>
              <a:ea typeface="Geo"/>
              <a:cs typeface="Geo"/>
              <a:sym typeface="Geo"/>
            </a:endParaRPr>
          </a:p>
        </p:txBody>
      </p:sp>
      <p:pic>
        <p:nvPicPr>
          <p:cNvPr id="65" name="Google Shape;65;g3099cf975b3_0_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5595" y="1144959"/>
            <a:ext cx="1213500" cy="1344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66" name="Google Shape;66;g3099cf975b3_0_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96147" y="1157104"/>
            <a:ext cx="1076700" cy="1344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67" name="Google Shape;67;g3099cf975b3_0_29"/>
          <p:cNvPicPr preferRelativeResize="0"/>
          <p:nvPr/>
        </p:nvPicPr>
        <p:blipFill rotWithShape="1">
          <a:blip r:embed="rId5">
            <a:alphaModFix/>
          </a:blip>
          <a:srcRect l="17968" t="3701" r="14504" b="23576"/>
          <a:stretch/>
        </p:blipFill>
        <p:spPr>
          <a:xfrm>
            <a:off x="1552971" y="1191304"/>
            <a:ext cx="1299300" cy="1344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68" name="Google Shape;68;g3099cf975b3_0_2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306599" y="1228458"/>
            <a:ext cx="1353300" cy="14124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70" name="Google Shape;70;g3099cf975b3_0_29"/>
          <p:cNvPicPr preferRelativeResize="0"/>
          <p:nvPr/>
        </p:nvPicPr>
        <p:blipFill rotWithShape="1">
          <a:blip r:embed="rId7">
            <a:alphaModFix/>
          </a:blip>
          <a:srcRect l="12846" t="5674" r="16492" b="20152"/>
          <a:stretch/>
        </p:blipFill>
        <p:spPr>
          <a:xfrm>
            <a:off x="7687398" y="3812326"/>
            <a:ext cx="1299300" cy="13302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71" name="Google Shape;71;g3099cf975b3_0_29"/>
          <p:cNvPicPr preferRelativeResize="0"/>
          <p:nvPr/>
        </p:nvPicPr>
        <p:blipFill rotWithShape="1">
          <a:blip r:embed="rId8">
            <a:alphaModFix/>
          </a:blip>
          <a:srcRect l="2379" t="2600" r="2045" b="1797"/>
          <a:stretch/>
        </p:blipFill>
        <p:spPr>
          <a:xfrm>
            <a:off x="6281718" y="3878926"/>
            <a:ext cx="1299300" cy="12636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" name="Google Shape;38;p2">
            <a:extLst>
              <a:ext uri="{FF2B5EF4-FFF2-40B4-BE49-F238E27FC236}">
                <a16:creationId xmlns:a16="http://schemas.microsoft.com/office/drawing/2014/main" id="{431FEBE0-A5AF-891E-73B6-933ED1921340}"/>
              </a:ext>
            </a:extLst>
          </p:cNvPr>
          <p:cNvSpPr txBox="1"/>
          <p:nvPr/>
        </p:nvSpPr>
        <p:spPr>
          <a:xfrm>
            <a:off x="424194" y="2640858"/>
            <a:ext cx="6311341" cy="1692731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chemeClr val="tx1"/>
                </a:solidFill>
                <a:latin typeface="Geomanist" panose="02000503000000020004"/>
                <a:ea typeface="Geo"/>
                <a:cs typeface="Geo"/>
                <a:sym typeface="Geo"/>
              </a:rPr>
              <a:t>Technical support 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manist"/>
                <a:ea typeface="Geo"/>
                <a:cs typeface="Geo"/>
                <a:sym typeface="Geo"/>
              </a:rPr>
              <a:t>Quality</a:t>
            </a:r>
            <a:r>
              <a:rPr lang="es-E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Geomanist"/>
                <a:ea typeface="Geo"/>
                <a:cs typeface="Geo"/>
                <a:sym typeface="Geo"/>
              </a:rPr>
              <a:t> </a:t>
            </a:r>
            <a:r>
              <a:rPr lang="es-E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manist"/>
                <a:ea typeface="Geo"/>
                <a:cs typeface="Geo"/>
                <a:sym typeface="Geo"/>
              </a:rPr>
              <a:t>metrics</a:t>
            </a:r>
            <a:r>
              <a:rPr lang="es-E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Geomanist"/>
                <a:ea typeface="Geo"/>
                <a:cs typeface="Geo"/>
                <a:sym typeface="Geo"/>
              </a:rPr>
              <a:t> </a:t>
            </a:r>
            <a:r>
              <a:rPr lang="es-E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manist"/>
                <a:ea typeface="Geo"/>
                <a:cs typeface="Geo"/>
                <a:sym typeface="Geo"/>
              </a:rPr>
              <a:t>for</a:t>
            </a:r>
            <a:r>
              <a:rPr lang="es-E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Geomanist"/>
                <a:ea typeface="Geo"/>
                <a:cs typeface="Geo"/>
                <a:sym typeface="Geo"/>
              </a:rPr>
              <a:t> </a:t>
            </a:r>
            <a:r>
              <a:rPr lang="es-E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manist"/>
                <a:ea typeface="Geo"/>
                <a:cs typeface="Geo"/>
                <a:sym typeface="Geo"/>
              </a:rPr>
              <a:t>reads</a:t>
            </a:r>
            <a:r>
              <a:rPr lang="es-E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Geomanist"/>
                <a:ea typeface="Geo"/>
                <a:cs typeface="Geo"/>
                <a:sym typeface="Geo"/>
              </a:rPr>
              <a:t> and </a:t>
            </a:r>
            <a:r>
              <a:rPr lang="es-E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manist"/>
                <a:ea typeface="Geo"/>
                <a:cs typeface="Geo"/>
                <a:sym typeface="Geo"/>
              </a:rPr>
              <a:t>assemblies</a:t>
            </a:r>
            <a:endParaRPr lang="es-ES" sz="1600" dirty="0">
              <a:solidFill>
                <a:schemeClr val="tx1">
                  <a:lumMod val="95000"/>
                  <a:lumOff val="5000"/>
                </a:schemeClr>
              </a:solidFill>
              <a:latin typeface="Geomanist"/>
              <a:ea typeface="Geo"/>
              <a:cs typeface="Geo"/>
              <a:sym typeface="Geo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manist"/>
                <a:ea typeface="Geo"/>
                <a:cs typeface="Geo"/>
                <a:sym typeface="Geo"/>
              </a:rPr>
              <a:t>Standardization</a:t>
            </a:r>
            <a:r>
              <a:rPr lang="es-E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Geomanist"/>
                <a:ea typeface="Geo"/>
                <a:cs typeface="Geo"/>
                <a:sym typeface="Geo"/>
              </a:rPr>
              <a:t> </a:t>
            </a:r>
            <a:r>
              <a:rPr lang="es-E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manist"/>
                <a:ea typeface="Geo"/>
                <a:cs typeface="Geo"/>
                <a:sym typeface="Geo"/>
              </a:rPr>
              <a:t>of</a:t>
            </a:r>
            <a:r>
              <a:rPr lang="es-E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Geomanist"/>
                <a:ea typeface="Geo"/>
                <a:cs typeface="Geo"/>
                <a:sym typeface="Geo"/>
              </a:rPr>
              <a:t> </a:t>
            </a:r>
            <a:r>
              <a:rPr lang="es-E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manist"/>
                <a:ea typeface="Geo"/>
                <a:cs typeface="Geo"/>
                <a:sym typeface="Geo"/>
              </a:rPr>
              <a:t>metadata</a:t>
            </a:r>
            <a:r>
              <a:rPr lang="es-E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Geomanist"/>
                <a:ea typeface="Geo"/>
                <a:cs typeface="Geo"/>
                <a:sym typeface="Geo"/>
              </a:rPr>
              <a:t> </a:t>
            </a:r>
            <a:r>
              <a:rPr lang="es-E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manist"/>
                <a:ea typeface="Geo"/>
                <a:cs typeface="Geo"/>
                <a:sym typeface="Geo"/>
              </a:rPr>
              <a:t>for</a:t>
            </a:r>
            <a:r>
              <a:rPr lang="es-E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Geomanist"/>
                <a:ea typeface="Geo"/>
                <a:cs typeface="Geo"/>
                <a:sym typeface="Geo"/>
              </a:rPr>
              <a:t> </a:t>
            </a:r>
            <a:r>
              <a:rPr lang="es-E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manist"/>
                <a:ea typeface="Geo"/>
                <a:cs typeface="Geo"/>
                <a:sym typeface="Geo"/>
              </a:rPr>
              <a:t>incorporating</a:t>
            </a:r>
            <a:r>
              <a:rPr lang="es-E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Geomanist"/>
                <a:ea typeface="Geo"/>
                <a:cs typeface="Geo"/>
                <a:sym typeface="Geo"/>
              </a:rPr>
              <a:t> </a:t>
            </a:r>
            <a:r>
              <a:rPr lang="es-E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manist"/>
                <a:ea typeface="Geo"/>
                <a:cs typeface="Geo"/>
                <a:sym typeface="Geo"/>
              </a:rPr>
              <a:t>sequence</a:t>
            </a:r>
            <a:r>
              <a:rPr lang="es-E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Geomanist"/>
                <a:ea typeface="Geo"/>
                <a:cs typeface="Geo"/>
                <a:sym typeface="Geo"/>
              </a:rPr>
              <a:t> </a:t>
            </a:r>
            <a:r>
              <a:rPr lang="es-E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manist"/>
                <a:ea typeface="Geo"/>
                <a:cs typeface="Geo"/>
                <a:sym typeface="Geo"/>
              </a:rPr>
              <a:t>into</a:t>
            </a:r>
            <a:r>
              <a:rPr lang="es-E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Geomanist"/>
                <a:ea typeface="Geo"/>
                <a:cs typeface="Geo"/>
                <a:sym typeface="Geo"/>
              </a:rPr>
              <a:t> NCBI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manist"/>
                <a:ea typeface="Geo"/>
                <a:cs typeface="Geo"/>
                <a:sym typeface="Geo"/>
              </a:rPr>
              <a:t>Workflows</a:t>
            </a:r>
            <a:r>
              <a:rPr lang="es-E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Geomanist"/>
                <a:ea typeface="Geo"/>
                <a:cs typeface="Geo"/>
                <a:sym typeface="Geo"/>
              </a:rPr>
              <a:t> in </a:t>
            </a:r>
            <a:r>
              <a:rPr lang="es-E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manist"/>
                <a:ea typeface="Geo"/>
                <a:cs typeface="Geo"/>
                <a:sym typeface="Geo"/>
              </a:rPr>
              <a:t>GalaxyTrakr</a:t>
            </a:r>
            <a:endParaRPr lang="es-ES" sz="1600" dirty="0">
              <a:solidFill>
                <a:schemeClr val="tx1">
                  <a:lumMod val="95000"/>
                  <a:lumOff val="5000"/>
                </a:schemeClr>
              </a:solidFill>
              <a:latin typeface="Geomanist"/>
              <a:ea typeface="Geo"/>
              <a:cs typeface="Geo"/>
              <a:sym typeface="Geo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MX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manist" panose="02000503000000020004"/>
              </a:rPr>
              <a:t>Quasimetagenomic</a:t>
            </a:r>
            <a:r>
              <a:rPr lang="es-MX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Geomanist" panose="02000503000000020004"/>
              </a:rPr>
              <a:t> </a:t>
            </a:r>
            <a:r>
              <a:rPr lang="es-MX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manist" panose="02000503000000020004"/>
              </a:rPr>
              <a:t>characterization</a:t>
            </a:r>
            <a:r>
              <a:rPr lang="es-MX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Geomanist" panose="02000503000000020004"/>
              </a:rPr>
              <a:t> </a:t>
            </a:r>
            <a:r>
              <a:rPr lang="es-MX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manist" panose="02000503000000020004"/>
              </a:rPr>
              <a:t>of</a:t>
            </a:r>
            <a:r>
              <a:rPr lang="es-MX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Geomanist" panose="02000503000000020004"/>
              </a:rPr>
              <a:t> Salmonella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manist" panose="02000503000000020004"/>
                <a:ea typeface="Geo"/>
                <a:cs typeface="Geo"/>
                <a:sym typeface="Geo"/>
              </a:rPr>
              <a:t>Bioinformatics</a:t>
            </a:r>
            <a:r>
              <a:rPr lang="es-MX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Geomanist" panose="02000503000000020004"/>
                <a:ea typeface="Geo"/>
                <a:cs typeface="Geo"/>
                <a:sym typeface="Geo"/>
              </a:rPr>
              <a:t> </a:t>
            </a:r>
            <a:r>
              <a:rPr lang="es-MX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manist" panose="02000503000000020004"/>
                <a:ea typeface="Geo"/>
                <a:cs typeface="Geo"/>
                <a:sym typeface="Geo"/>
              </a:rPr>
              <a:t>tools</a:t>
            </a:r>
            <a:r>
              <a:rPr lang="es-MX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Geomanist" panose="02000503000000020004"/>
                <a:ea typeface="Geo"/>
                <a:cs typeface="Geo"/>
                <a:sym typeface="Geo"/>
              </a:rPr>
              <a:t> </a:t>
            </a:r>
            <a:r>
              <a:rPr lang="es-MX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manist" panose="02000503000000020004"/>
                <a:ea typeface="Geo"/>
                <a:cs typeface="Geo"/>
                <a:sym typeface="Geo"/>
              </a:rPr>
              <a:t>like</a:t>
            </a:r>
            <a:r>
              <a:rPr lang="es-MX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Geomanist" panose="02000503000000020004"/>
                <a:ea typeface="Geo"/>
                <a:cs typeface="Geo"/>
                <a:sym typeface="Geo"/>
              </a:rPr>
              <a:t> </a:t>
            </a:r>
            <a:r>
              <a:rPr lang="en-U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manist" panose="02000503000000020004"/>
                <a:ea typeface="Geo"/>
                <a:cs typeface="Geo"/>
                <a:sym typeface="Geo"/>
              </a:rPr>
              <a:t>mlst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Geomanist" panose="02000503000000020004"/>
                <a:ea typeface="Geo"/>
                <a:cs typeface="Geo"/>
                <a:sym typeface="Geo"/>
              </a:rPr>
              <a:t>, snippy, </a:t>
            </a:r>
            <a:r>
              <a:rPr lang="en-U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manist" panose="02000503000000020004"/>
                <a:ea typeface="Geo"/>
                <a:cs typeface="Geo"/>
                <a:sym typeface="Geo"/>
              </a:rPr>
              <a:t>snp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Geomanist" panose="02000503000000020004"/>
                <a:ea typeface="Geo"/>
                <a:cs typeface="Geo"/>
                <a:sym typeface="Geo"/>
              </a:rPr>
              <a:t> </a:t>
            </a:r>
            <a:r>
              <a:rPr lang="en-U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manist" panose="02000503000000020004"/>
                <a:ea typeface="Geo"/>
                <a:cs typeface="Geo"/>
                <a:sym typeface="Geo"/>
              </a:rPr>
              <a:t>dist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Geomanist" panose="02000503000000020004"/>
                <a:ea typeface="Geo"/>
                <a:cs typeface="Geo"/>
                <a:sym typeface="Geo"/>
              </a:rPr>
              <a:t>, </a:t>
            </a:r>
            <a:r>
              <a:rPr lang="en-U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manist" panose="02000503000000020004"/>
                <a:ea typeface="Geo"/>
                <a:cs typeface="Geo"/>
                <a:sym typeface="Geo"/>
              </a:rPr>
              <a:t>abricate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Geomanist" panose="02000503000000020004"/>
                <a:ea typeface="Geo"/>
                <a:cs typeface="Geo"/>
                <a:sym typeface="Geo"/>
              </a:rPr>
              <a:t> and </a:t>
            </a:r>
            <a:r>
              <a:rPr lang="en-U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manist" panose="02000503000000020004"/>
                <a:ea typeface="Geo"/>
                <a:cs typeface="Geo"/>
                <a:sym typeface="Geo"/>
              </a:rPr>
              <a:t>prokka</a:t>
            </a:r>
            <a:endParaRPr lang="en-US" sz="1600" dirty="0">
              <a:solidFill>
                <a:schemeClr val="tx1">
                  <a:lumMod val="95000"/>
                  <a:lumOff val="5000"/>
                </a:schemeClr>
              </a:solidFill>
              <a:latin typeface="Geomanist" panose="02000503000000020004"/>
              <a:ea typeface="Geo"/>
              <a:cs typeface="Geo"/>
              <a:sym typeface="Geo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A3C5878-7C42-238B-8D80-547D9AD5FCB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82531" y="3878925"/>
            <a:ext cx="1181876" cy="1263601"/>
          </a:xfrm>
          <a:prstGeom prst="ellipse">
            <a:avLst/>
          </a:prstGeom>
        </p:spPr>
      </p:pic>
      <p:sp>
        <p:nvSpPr>
          <p:cNvPr id="3" name="Google Shape;38;p2">
            <a:extLst>
              <a:ext uri="{FF2B5EF4-FFF2-40B4-BE49-F238E27FC236}">
                <a16:creationId xmlns:a16="http://schemas.microsoft.com/office/drawing/2014/main" id="{2EB4E007-0493-E488-276B-4CDBF1546D4C}"/>
              </a:ext>
            </a:extLst>
          </p:cNvPr>
          <p:cNvSpPr txBox="1"/>
          <p:nvPr/>
        </p:nvSpPr>
        <p:spPr>
          <a:xfrm>
            <a:off x="4803363" y="5272815"/>
            <a:ext cx="5768070" cy="1446509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2400" b="1" dirty="0">
                <a:solidFill>
                  <a:schemeClr val="tx1"/>
                </a:solidFill>
                <a:latin typeface="Geomanist" panose="02000503000000020004"/>
                <a:ea typeface="Geo"/>
                <a:cs typeface="Geo"/>
                <a:sym typeface="Geo"/>
              </a:rPr>
              <a:t>Training sessions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Geomanist" panose="02000503000000020004"/>
                <a:ea typeface="Geo"/>
                <a:cs typeface="Geo"/>
                <a:sym typeface="Geo"/>
              </a:rPr>
              <a:t>Long-reads analysis for genomic characterization of bacterial isolates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Geomanist" panose="02000503000000020004"/>
                <a:ea typeface="Geo"/>
                <a:cs typeface="Geo"/>
                <a:sym typeface="Geo"/>
              </a:rPr>
              <a:t>NCBI Pathogen Detection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Geomanist" panose="02000503000000020004"/>
                <a:ea typeface="Geo"/>
                <a:cs typeface="Geo"/>
                <a:sym typeface="Geo"/>
              </a:rPr>
              <a:t>Antimicrobial Resistance</a:t>
            </a:r>
          </a:p>
        </p:txBody>
      </p:sp>
    </p:spTree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>
          <a:extLst>
            <a:ext uri="{FF2B5EF4-FFF2-40B4-BE49-F238E27FC236}">
              <a16:creationId xmlns:a16="http://schemas.microsoft.com/office/drawing/2014/main" id="{DB719524-3C7F-E6C7-E8E6-0221B17DF6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09a37398a7_0_8">
            <a:extLst>
              <a:ext uri="{FF2B5EF4-FFF2-40B4-BE49-F238E27FC236}">
                <a16:creationId xmlns:a16="http://schemas.microsoft.com/office/drawing/2014/main" id="{F1A232DE-D1A1-CF56-F113-75AD7C1C0ABD}"/>
              </a:ext>
            </a:extLst>
          </p:cNvPr>
          <p:cNvSpPr txBox="1"/>
          <p:nvPr/>
        </p:nvSpPr>
        <p:spPr>
          <a:xfrm>
            <a:off x="3400427" y="176456"/>
            <a:ext cx="67413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b="1" dirty="0">
                <a:solidFill>
                  <a:srgbClr val="A7802D"/>
                </a:solidFill>
                <a:latin typeface="Geomanist"/>
                <a:ea typeface="Geo"/>
                <a:cs typeface="Geo"/>
                <a:sym typeface="Geo"/>
              </a:rPr>
              <a:t>P</a:t>
            </a:r>
            <a:r>
              <a:rPr lang="es-MX" sz="2800" b="1" dirty="0" err="1">
                <a:solidFill>
                  <a:srgbClr val="A7802D"/>
                </a:solidFill>
                <a:latin typeface="Geomanist"/>
                <a:ea typeface="Geo"/>
                <a:cs typeface="Geo"/>
                <a:sym typeface="Geo"/>
              </a:rPr>
              <a:t>ublications</a:t>
            </a:r>
            <a:r>
              <a:rPr lang="es-MX" sz="2800" b="1" dirty="0">
                <a:solidFill>
                  <a:srgbClr val="A7802D"/>
                </a:solidFill>
                <a:latin typeface="Geomanist"/>
                <a:ea typeface="Geo"/>
                <a:cs typeface="Geo"/>
                <a:sym typeface="Geo"/>
              </a:rPr>
              <a:t>: </a:t>
            </a:r>
            <a:r>
              <a:rPr lang="es-MX" sz="2800" b="1" dirty="0" err="1">
                <a:solidFill>
                  <a:srgbClr val="A7802D"/>
                </a:solidFill>
                <a:latin typeface="Geomanist"/>
                <a:ea typeface="Geo"/>
                <a:cs typeface="Geo"/>
                <a:sym typeface="Geo"/>
              </a:rPr>
              <a:t>co-authorships</a:t>
            </a:r>
            <a:endParaRPr sz="2800" b="1" i="0" u="none" strike="noStrike" cap="none" dirty="0">
              <a:solidFill>
                <a:srgbClr val="A7802D"/>
              </a:solidFill>
              <a:latin typeface="Geomanist"/>
              <a:ea typeface="Geo"/>
              <a:cs typeface="Geo"/>
              <a:sym typeface="Geo"/>
            </a:endParaRP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C2337A50-8B56-18AF-7D52-6450F6C70D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0690247"/>
              </p:ext>
            </p:extLst>
          </p:nvPr>
        </p:nvGraphicFramePr>
        <p:xfrm>
          <a:off x="467048" y="2331720"/>
          <a:ext cx="9593036" cy="219456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{D3AEE7D6-88EC-4011-ACE1-3C074E48BC9A}</a:tableStyleId>
              </a:tblPr>
              <a:tblGrid>
                <a:gridCol w="6309309">
                  <a:extLst>
                    <a:ext uri="{9D8B030D-6E8A-4147-A177-3AD203B41FA5}">
                      <a16:colId xmlns:a16="http://schemas.microsoft.com/office/drawing/2014/main" val="4272229130"/>
                    </a:ext>
                  </a:extLst>
                </a:gridCol>
                <a:gridCol w="3283727">
                  <a:extLst>
                    <a:ext uri="{9D8B030D-6E8A-4147-A177-3AD203B41FA5}">
                      <a16:colId xmlns:a16="http://schemas.microsoft.com/office/drawing/2014/main" val="40660112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sz="2400" b="1" dirty="0" err="1">
                          <a:solidFill>
                            <a:schemeClr val="bg1"/>
                          </a:solidFill>
                          <a:latin typeface="Geomanist" panose="02000503000000020004"/>
                        </a:rPr>
                        <a:t>Name</a:t>
                      </a:r>
                      <a:endParaRPr lang="es-MX" sz="2400" b="1" dirty="0">
                        <a:solidFill>
                          <a:schemeClr val="bg1"/>
                        </a:solidFill>
                        <a:latin typeface="Geomanist" panose="02000503000000020004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400" b="1" dirty="0" err="1">
                          <a:solidFill>
                            <a:schemeClr val="bg1"/>
                          </a:solidFill>
                          <a:latin typeface="Geomanist" panose="02000503000000020004"/>
                        </a:rPr>
                        <a:t>doi</a:t>
                      </a:r>
                      <a:endParaRPr lang="es-MX" sz="2400" b="1" dirty="0">
                        <a:solidFill>
                          <a:schemeClr val="bg1"/>
                        </a:solidFill>
                        <a:latin typeface="Geomanist" panose="02000503000000020004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35982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cap="none" dirty="0">
                          <a:solidFill>
                            <a:srgbClr val="7E0000"/>
                          </a:solidFill>
                          <a:effectLst/>
                          <a:latin typeface="Geomanist" panose="02000503000000020004"/>
                          <a:ea typeface="Arial"/>
                          <a:cs typeface="Arial"/>
                          <a:sym typeface="Arial"/>
                        </a:rPr>
                        <a:t>Genomic diversity of </a:t>
                      </a:r>
                      <a:r>
                        <a:rPr lang="en-US" sz="1600" b="1" i="1" u="none" strike="noStrike" cap="none" dirty="0" err="1">
                          <a:solidFill>
                            <a:srgbClr val="7E0000"/>
                          </a:solidFill>
                          <a:effectLst/>
                          <a:latin typeface="Geomanist" panose="02000503000000020004"/>
                          <a:ea typeface="Arial"/>
                          <a:cs typeface="Arial"/>
                          <a:sym typeface="Arial"/>
                        </a:rPr>
                        <a:t>S.enterica</a:t>
                      </a:r>
                      <a:r>
                        <a:rPr lang="en-US" sz="1600" b="1" i="1" u="none" strike="noStrike" cap="none" dirty="0">
                          <a:solidFill>
                            <a:srgbClr val="7E0000"/>
                          </a:solidFill>
                          <a:effectLst/>
                          <a:latin typeface="Geomanist" panose="02000503000000020004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dirty="0">
                          <a:solidFill>
                            <a:srgbClr val="7E0000"/>
                          </a:solidFill>
                          <a:effectLst/>
                          <a:latin typeface="Geomanist" panose="02000503000000020004"/>
                          <a:ea typeface="Arial"/>
                          <a:cs typeface="Arial"/>
                          <a:sym typeface="Arial"/>
                        </a:rPr>
                        <a:t>isolated from raw chicken at retail establishments in Mexico</a:t>
                      </a:r>
                      <a:endParaRPr lang="es-MX" sz="1600" b="1" dirty="0">
                        <a:solidFill>
                          <a:srgbClr val="7E0000"/>
                        </a:solidFill>
                        <a:latin typeface="Geomanist" panose="02000503000000020004"/>
                      </a:endParaRPr>
                    </a:p>
                  </a:txBody>
                  <a:tcPr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b="0" i="0" u="none" strike="noStrike" cap="none" dirty="0">
                          <a:solidFill>
                            <a:srgbClr val="7E0000"/>
                          </a:solidFill>
                          <a:effectLst/>
                          <a:latin typeface="Geomanist" panose="02000503000000020004"/>
                          <a:ea typeface="Arial"/>
                          <a:cs typeface="Arial"/>
                          <a:sym typeface="Arial"/>
                        </a:rPr>
                        <a:t>10.1016/</a:t>
                      </a:r>
                      <a:r>
                        <a:rPr lang="es-MX" sz="1600" b="0" i="0" u="none" strike="noStrike" cap="none" dirty="0" err="1">
                          <a:solidFill>
                            <a:srgbClr val="7E0000"/>
                          </a:solidFill>
                          <a:effectLst/>
                          <a:latin typeface="Geomanist" panose="02000503000000020004"/>
                          <a:ea typeface="Arial"/>
                          <a:cs typeface="Arial"/>
                          <a:sym typeface="Arial"/>
                        </a:rPr>
                        <a:t>j.ijfoodmicro</a:t>
                      </a:r>
                      <a:r>
                        <a:rPr lang="es-MX" sz="1600" b="0" i="0" u="none" strike="noStrike" cap="none" dirty="0">
                          <a:solidFill>
                            <a:srgbClr val="7E0000"/>
                          </a:solidFill>
                          <a:effectLst/>
                          <a:latin typeface="Geomanist" panose="02000503000000020004"/>
                          <a:ea typeface="Arial"/>
                          <a:cs typeface="Arial"/>
                          <a:sym typeface="Arial"/>
                        </a:rPr>
                        <a:t>. 2023.110526 </a:t>
                      </a:r>
                      <a:endParaRPr lang="es-MX" sz="1600" dirty="0">
                        <a:solidFill>
                          <a:srgbClr val="7E0000"/>
                        </a:solidFill>
                        <a:latin typeface="Geomanist" panose="02000503000000020004"/>
                      </a:endParaRPr>
                    </a:p>
                  </a:txBody>
                  <a:tcPr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494716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600" b="1" dirty="0" err="1">
                          <a:solidFill>
                            <a:srgbClr val="7E0000"/>
                          </a:solidFill>
                          <a:latin typeface="Geomanist" panose="02000503000000020004"/>
                        </a:rPr>
                        <a:t>Genomic</a:t>
                      </a:r>
                      <a:r>
                        <a:rPr lang="es-ES" sz="1600" b="1" dirty="0">
                          <a:solidFill>
                            <a:srgbClr val="7E0000"/>
                          </a:solidFill>
                          <a:latin typeface="Geomanist" panose="02000503000000020004"/>
                        </a:rPr>
                        <a:t> </a:t>
                      </a:r>
                      <a:r>
                        <a:rPr lang="es-ES" sz="1600" b="1" dirty="0" err="1">
                          <a:solidFill>
                            <a:srgbClr val="7E0000"/>
                          </a:solidFill>
                          <a:latin typeface="Geomanist" panose="02000503000000020004"/>
                        </a:rPr>
                        <a:t>diversity</a:t>
                      </a:r>
                      <a:r>
                        <a:rPr lang="es-ES" sz="1600" b="1" dirty="0">
                          <a:solidFill>
                            <a:srgbClr val="7E0000"/>
                          </a:solidFill>
                          <a:latin typeface="Geomanist" panose="02000503000000020004"/>
                        </a:rPr>
                        <a:t> and </a:t>
                      </a:r>
                      <a:r>
                        <a:rPr lang="es-ES" sz="1600" b="1" dirty="0" err="1">
                          <a:solidFill>
                            <a:srgbClr val="7E0000"/>
                          </a:solidFill>
                          <a:latin typeface="Geomanist" panose="02000503000000020004"/>
                        </a:rPr>
                        <a:t>distribution</a:t>
                      </a:r>
                      <a:r>
                        <a:rPr lang="es-ES" sz="1600" b="1" dirty="0">
                          <a:solidFill>
                            <a:srgbClr val="7E0000"/>
                          </a:solidFill>
                          <a:latin typeface="Geomanist" panose="02000503000000020004"/>
                        </a:rPr>
                        <a:t> </a:t>
                      </a:r>
                      <a:r>
                        <a:rPr lang="es-ES" sz="1600" b="1" dirty="0" err="1">
                          <a:solidFill>
                            <a:srgbClr val="7E0000"/>
                          </a:solidFill>
                          <a:latin typeface="Geomanist" panose="02000503000000020004"/>
                        </a:rPr>
                        <a:t>of</a:t>
                      </a:r>
                      <a:r>
                        <a:rPr lang="es-ES" sz="1600" b="1" dirty="0">
                          <a:solidFill>
                            <a:srgbClr val="7E0000"/>
                          </a:solidFill>
                          <a:latin typeface="Geomanist" panose="02000503000000020004"/>
                        </a:rPr>
                        <a:t> </a:t>
                      </a:r>
                      <a:r>
                        <a:rPr lang="es-ES" sz="1600" b="1" i="1" dirty="0" err="1">
                          <a:solidFill>
                            <a:srgbClr val="7E0000"/>
                          </a:solidFill>
                          <a:latin typeface="Geomanist" panose="02000503000000020004"/>
                        </a:rPr>
                        <a:t>L.monocytogenes</a:t>
                      </a:r>
                      <a:r>
                        <a:rPr lang="es-ES" sz="1600" b="1" i="1" dirty="0">
                          <a:solidFill>
                            <a:srgbClr val="7E0000"/>
                          </a:solidFill>
                          <a:latin typeface="Geomanist" panose="02000503000000020004"/>
                        </a:rPr>
                        <a:t> </a:t>
                      </a:r>
                      <a:r>
                        <a:rPr lang="es-ES" sz="1600" b="1" dirty="0" err="1">
                          <a:solidFill>
                            <a:srgbClr val="7E0000"/>
                          </a:solidFill>
                          <a:latin typeface="Geomanist" panose="02000503000000020004"/>
                        </a:rPr>
                        <a:t>strains</a:t>
                      </a:r>
                      <a:r>
                        <a:rPr lang="es-ES" sz="1600" b="1" dirty="0">
                          <a:solidFill>
                            <a:srgbClr val="7E0000"/>
                          </a:solidFill>
                          <a:latin typeface="Geomanist" panose="02000503000000020004"/>
                        </a:rPr>
                        <a:t> </a:t>
                      </a:r>
                      <a:r>
                        <a:rPr lang="es-ES" sz="1600" b="1" dirty="0" err="1">
                          <a:solidFill>
                            <a:srgbClr val="7E0000"/>
                          </a:solidFill>
                          <a:latin typeface="Geomanist" panose="02000503000000020004"/>
                        </a:rPr>
                        <a:t>isolated</a:t>
                      </a:r>
                      <a:r>
                        <a:rPr lang="es-ES" sz="1600" b="1" dirty="0">
                          <a:solidFill>
                            <a:srgbClr val="7E0000"/>
                          </a:solidFill>
                          <a:latin typeface="Geomanist" panose="02000503000000020004"/>
                        </a:rPr>
                        <a:t> </a:t>
                      </a:r>
                      <a:r>
                        <a:rPr lang="es-ES" sz="1600" b="1" dirty="0" err="1">
                          <a:solidFill>
                            <a:srgbClr val="7E0000"/>
                          </a:solidFill>
                          <a:latin typeface="Geomanist" panose="02000503000000020004"/>
                        </a:rPr>
                        <a:t>from</a:t>
                      </a:r>
                      <a:r>
                        <a:rPr lang="es-ES" sz="1600" b="1" dirty="0">
                          <a:solidFill>
                            <a:srgbClr val="7E0000"/>
                          </a:solidFill>
                          <a:latin typeface="Geomanist" panose="02000503000000020004"/>
                        </a:rPr>
                        <a:t> </a:t>
                      </a:r>
                      <a:r>
                        <a:rPr lang="es-ES" sz="1600" b="1" dirty="0" err="1">
                          <a:solidFill>
                            <a:srgbClr val="7E0000"/>
                          </a:solidFill>
                          <a:latin typeface="Geomanist" panose="02000503000000020004"/>
                        </a:rPr>
                        <a:t>imported</a:t>
                      </a:r>
                      <a:r>
                        <a:rPr lang="es-ES" sz="1600" b="1" dirty="0">
                          <a:solidFill>
                            <a:srgbClr val="7E0000"/>
                          </a:solidFill>
                          <a:latin typeface="Geomanist" panose="02000503000000020004"/>
                        </a:rPr>
                        <a:t> and </a:t>
                      </a:r>
                      <a:r>
                        <a:rPr lang="es-ES" sz="1600" b="1" dirty="0" err="1">
                          <a:solidFill>
                            <a:srgbClr val="7E0000"/>
                          </a:solidFill>
                          <a:latin typeface="Geomanist" panose="02000503000000020004"/>
                        </a:rPr>
                        <a:t>national</a:t>
                      </a:r>
                      <a:r>
                        <a:rPr lang="es-ES" sz="1600" b="1" dirty="0">
                          <a:solidFill>
                            <a:srgbClr val="7E0000"/>
                          </a:solidFill>
                          <a:latin typeface="Geomanist" panose="02000503000000020004"/>
                        </a:rPr>
                        <a:t> </a:t>
                      </a:r>
                      <a:r>
                        <a:rPr lang="es-ES" sz="1600" b="1" dirty="0" err="1">
                          <a:solidFill>
                            <a:srgbClr val="7E0000"/>
                          </a:solidFill>
                          <a:latin typeface="Geomanist" panose="02000503000000020004"/>
                        </a:rPr>
                        <a:t>fresh</a:t>
                      </a:r>
                      <a:r>
                        <a:rPr lang="es-ES" sz="1600" b="1" dirty="0">
                          <a:solidFill>
                            <a:srgbClr val="7E0000"/>
                          </a:solidFill>
                          <a:latin typeface="Geomanist" panose="02000503000000020004"/>
                        </a:rPr>
                        <a:t> produce in </a:t>
                      </a:r>
                      <a:r>
                        <a:rPr lang="es-ES" sz="1600" b="1" dirty="0" err="1">
                          <a:solidFill>
                            <a:srgbClr val="7E0000"/>
                          </a:solidFill>
                          <a:latin typeface="Geomanist" panose="02000503000000020004"/>
                        </a:rPr>
                        <a:t>Mexico</a:t>
                      </a:r>
                      <a:r>
                        <a:rPr lang="es-ES" sz="1600" b="1" dirty="0">
                          <a:solidFill>
                            <a:srgbClr val="7E0000"/>
                          </a:solidFill>
                          <a:latin typeface="Geomanist" panose="02000503000000020004"/>
                        </a:rPr>
                        <a:t> </a:t>
                      </a:r>
                      <a:r>
                        <a:rPr lang="es-ES" sz="1600" b="1" dirty="0" err="1">
                          <a:solidFill>
                            <a:srgbClr val="7E0000"/>
                          </a:solidFill>
                          <a:latin typeface="Geomanist" panose="02000503000000020004"/>
                        </a:rPr>
                        <a:t>from</a:t>
                      </a:r>
                      <a:r>
                        <a:rPr lang="es-ES" sz="1600" b="1" dirty="0">
                          <a:solidFill>
                            <a:srgbClr val="7E0000"/>
                          </a:solidFill>
                          <a:latin typeface="Geomanist" panose="02000503000000020004"/>
                        </a:rPr>
                        <a:t> 2014 </a:t>
                      </a:r>
                      <a:r>
                        <a:rPr lang="es-ES" sz="1600" b="1" dirty="0" err="1">
                          <a:solidFill>
                            <a:srgbClr val="7E0000"/>
                          </a:solidFill>
                          <a:latin typeface="Geomanist" panose="02000503000000020004"/>
                        </a:rPr>
                        <a:t>to</a:t>
                      </a:r>
                      <a:r>
                        <a:rPr lang="es-ES" sz="1600" b="1" dirty="0">
                          <a:solidFill>
                            <a:srgbClr val="7E0000"/>
                          </a:solidFill>
                          <a:latin typeface="Geomanist" panose="02000503000000020004"/>
                        </a:rPr>
                        <a:t> 2018</a:t>
                      </a:r>
                      <a:endParaRPr lang="es-MX" sz="1600" b="1" dirty="0">
                        <a:solidFill>
                          <a:srgbClr val="7E0000"/>
                        </a:solidFill>
                        <a:latin typeface="Geomanist" panose="02000503000000020004"/>
                      </a:endParaRPr>
                    </a:p>
                  </a:txBody>
                  <a:tcPr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err="1">
                          <a:solidFill>
                            <a:srgbClr val="7E0000"/>
                          </a:solidFill>
                          <a:latin typeface="Geomanist" panose="02000503000000020004"/>
                        </a:rPr>
                        <a:t>Pre-print</a:t>
                      </a:r>
                      <a:endParaRPr lang="es-MX" sz="1600" dirty="0">
                        <a:solidFill>
                          <a:srgbClr val="7E0000"/>
                        </a:solidFill>
                        <a:latin typeface="Geomanist" panose="02000503000000020004"/>
                      </a:endParaRPr>
                    </a:p>
                  </a:txBody>
                  <a:tcPr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666843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/>
                      <a:r>
                        <a:rPr lang="es-ES" sz="1600" b="1" i="1" u="none" strike="noStrike" cap="none" dirty="0">
                          <a:solidFill>
                            <a:srgbClr val="7E0000"/>
                          </a:solidFill>
                          <a:effectLst/>
                          <a:latin typeface="Geomanist" panose="02000503000000020004"/>
                          <a:ea typeface="Arial"/>
                          <a:cs typeface="Arial"/>
                          <a:sym typeface="Arial"/>
                        </a:rPr>
                        <a:t>L. </a:t>
                      </a:r>
                      <a:r>
                        <a:rPr lang="es-ES" sz="1600" b="1" i="1" u="none" strike="noStrike" cap="none" dirty="0" err="1">
                          <a:solidFill>
                            <a:srgbClr val="7E0000"/>
                          </a:solidFill>
                          <a:effectLst/>
                          <a:latin typeface="Geomanist" panose="02000503000000020004"/>
                          <a:ea typeface="Arial"/>
                          <a:cs typeface="Arial"/>
                          <a:sym typeface="Arial"/>
                        </a:rPr>
                        <a:t>seeligeri</a:t>
                      </a:r>
                      <a:r>
                        <a:rPr lang="es-ES" sz="1600" b="1" i="0" u="none" strike="noStrike" cap="none" dirty="0">
                          <a:solidFill>
                            <a:srgbClr val="7E0000"/>
                          </a:solidFill>
                          <a:effectLst/>
                          <a:latin typeface="Geomanist" panose="02000503000000020004"/>
                          <a:ea typeface="Arial"/>
                          <a:cs typeface="Arial"/>
                          <a:sym typeface="Arial"/>
                        </a:rPr>
                        <a:t>: </a:t>
                      </a:r>
                      <a:r>
                        <a:rPr lang="es-ES" sz="1600" b="1" i="0" u="none" strike="noStrike" cap="none" dirty="0" err="1">
                          <a:solidFill>
                            <a:srgbClr val="7E0000"/>
                          </a:solidFill>
                          <a:effectLst/>
                          <a:latin typeface="Geomanist" panose="02000503000000020004"/>
                          <a:ea typeface="Arial"/>
                          <a:cs typeface="Arial"/>
                          <a:sym typeface="Arial"/>
                        </a:rPr>
                        <a:t>genomic</a:t>
                      </a:r>
                      <a:r>
                        <a:rPr lang="es-ES" sz="1600" b="1" i="0" u="none" strike="noStrike" cap="none" dirty="0">
                          <a:solidFill>
                            <a:srgbClr val="7E0000"/>
                          </a:solidFill>
                          <a:effectLst/>
                          <a:latin typeface="Geomanist" panose="02000503000000020004"/>
                          <a:ea typeface="Arial"/>
                          <a:cs typeface="Arial"/>
                          <a:sym typeface="Arial"/>
                        </a:rPr>
                        <a:t> and </a:t>
                      </a:r>
                      <a:r>
                        <a:rPr lang="es-ES" sz="1600" b="1" i="0" u="none" strike="noStrike" cap="none" dirty="0" err="1">
                          <a:solidFill>
                            <a:srgbClr val="7E0000"/>
                          </a:solidFill>
                          <a:effectLst/>
                          <a:latin typeface="Geomanist" panose="02000503000000020004"/>
                          <a:ea typeface="Arial"/>
                          <a:cs typeface="Arial"/>
                          <a:sym typeface="Arial"/>
                        </a:rPr>
                        <a:t>phenotypic</a:t>
                      </a:r>
                      <a:r>
                        <a:rPr lang="es-ES" sz="1600" b="1" i="0" u="none" strike="noStrike" cap="none" dirty="0">
                          <a:solidFill>
                            <a:srgbClr val="7E0000"/>
                          </a:solidFill>
                          <a:effectLst/>
                          <a:latin typeface="Geomanist" panose="02000503000000020004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s-ES" sz="1600" b="1" i="0" u="none" strike="noStrike" cap="none" dirty="0" err="1">
                          <a:solidFill>
                            <a:srgbClr val="7E0000"/>
                          </a:solidFill>
                          <a:effectLst/>
                          <a:latin typeface="Geomanist" panose="02000503000000020004"/>
                          <a:ea typeface="Arial"/>
                          <a:cs typeface="Arial"/>
                          <a:sym typeface="Arial"/>
                        </a:rPr>
                        <a:t>insights</a:t>
                      </a:r>
                      <a:r>
                        <a:rPr lang="es-ES" sz="1600" b="1" i="0" u="none" strike="noStrike" cap="none" dirty="0">
                          <a:solidFill>
                            <a:srgbClr val="7E0000"/>
                          </a:solidFill>
                          <a:effectLst/>
                          <a:latin typeface="Geomanist" panose="02000503000000020004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s-ES" sz="1600" b="1" i="0" u="none" strike="noStrike" cap="none" dirty="0" err="1">
                          <a:solidFill>
                            <a:srgbClr val="7E0000"/>
                          </a:solidFill>
                          <a:effectLst/>
                          <a:latin typeface="Geomanist" panose="02000503000000020004"/>
                          <a:ea typeface="Arial"/>
                          <a:cs typeface="Arial"/>
                          <a:sym typeface="Arial"/>
                        </a:rPr>
                        <a:t>of</a:t>
                      </a:r>
                      <a:r>
                        <a:rPr lang="es-ES" sz="1600" b="1" i="0" u="none" strike="noStrike" cap="none" dirty="0">
                          <a:solidFill>
                            <a:srgbClr val="7E0000"/>
                          </a:solidFill>
                          <a:effectLst/>
                          <a:latin typeface="Geomanist" panose="02000503000000020004"/>
                          <a:ea typeface="Arial"/>
                          <a:cs typeface="Arial"/>
                          <a:sym typeface="Arial"/>
                        </a:rPr>
                        <a:t> a </a:t>
                      </a:r>
                      <a:r>
                        <a:rPr lang="es-ES" sz="1600" b="1" i="0" u="none" strike="noStrike" cap="none" dirty="0" err="1">
                          <a:solidFill>
                            <a:srgbClr val="7E0000"/>
                          </a:solidFill>
                          <a:effectLst/>
                          <a:latin typeface="Geomanist" panose="02000503000000020004"/>
                          <a:ea typeface="Arial"/>
                          <a:cs typeface="Arial"/>
                          <a:sym typeface="Arial"/>
                        </a:rPr>
                        <a:t>potential</a:t>
                      </a:r>
                      <a:r>
                        <a:rPr lang="es-ES" sz="1600" b="1" i="0" u="none" strike="noStrike" cap="none" dirty="0">
                          <a:solidFill>
                            <a:srgbClr val="7E0000"/>
                          </a:solidFill>
                          <a:effectLst/>
                          <a:latin typeface="Geomanist" panose="02000503000000020004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s-ES" sz="1600" b="1" i="0" u="none" strike="noStrike" cap="none" dirty="0" err="1">
                          <a:solidFill>
                            <a:srgbClr val="7E0000"/>
                          </a:solidFill>
                          <a:effectLst/>
                          <a:latin typeface="Geomanist" panose="02000503000000020004"/>
                          <a:ea typeface="Arial"/>
                          <a:cs typeface="Arial"/>
                          <a:sym typeface="Arial"/>
                        </a:rPr>
                        <a:t>hazard</a:t>
                      </a:r>
                      <a:r>
                        <a:rPr lang="es-ES" sz="1600" b="1" i="0" u="none" strike="noStrike" cap="none" dirty="0">
                          <a:solidFill>
                            <a:srgbClr val="7E0000"/>
                          </a:solidFill>
                          <a:effectLst/>
                          <a:latin typeface="Geomanist" panose="02000503000000020004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s-ES" sz="1600" b="1" i="0" u="none" strike="noStrike" cap="none" dirty="0" err="1">
                          <a:solidFill>
                            <a:srgbClr val="7E0000"/>
                          </a:solidFill>
                          <a:effectLst/>
                          <a:latin typeface="Geomanist" panose="02000503000000020004"/>
                          <a:ea typeface="Arial"/>
                          <a:cs typeface="Arial"/>
                          <a:sym typeface="Arial"/>
                        </a:rPr>
                        <a:t>of</a:t>
                      </a:r>
                      <a:r>
                        <a:rPr lang="es-ES" sz="1600" b="1" i="0" u="none" strike="noStrike" cap="none" dirty="0">
                          <a:solidFill>
                            <a:srgbClr val="7E0000"/>
                          </a:solidFill>
                          <a:effectLst/>
                          <a:latin typeface="Geomanist" panose="02000503000000020004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s-ES" sz="1600" b="1" i="0" u="none" strike="noStrike" cap="none" dirty="0" err="1">
                          <a:solidFill>
                            <a:srgbClr val="7E0000"/>
                          </a:solidFill>
                          <a:effectLst/>
                          <a:latin typeface="Geomanist" panose="02000503000000020004"/>
                          <a:ea typeface="Arial"/>
                          <a:cs typeface="Arial"/>
                          <a:sym typeface="Arial"/>
                        </a:rPr>
                        <a:t>turkey</a:t>
                      </a:r>
                      <a:r>
                        <a:rPr lang="es-ES" sz="1600" b="1" i="0" u="none" strike="noStrike" cap="none" dirty="0">
                          <a:solidFill>
                            <a:srgbClr val="7E0000"/>
                          </a:solidFill>
                          <a:effectLst/>
                          <a:latin typeface="Geomanist" panose="02000503000000020004"/>
                          <a:ea typeface="Arial"/>
                          <a:cs typeface="Arial"/>
                          <a:sym typeface="Arial"/>
                        </a:rPr>
                        <a:t> deli </a:t>
                      </a:r>
                      <a:r>
                        <a:rPr lang="es-ES" sz="1600" b="1" i="0" u="none" strike="noStrike" cap="none" dirty="0" err="1">
                          <a:solidFill>
                            <a:srgbClr val="7E0000"/>
                          </a:solidFill>
                          <a:effectLst/>
                          <a:latin typeface="Geomanist" panose="02000503000000020004"/>
                          <a:ea typeface="Arial"/>
                          <a:cs typeface="Arial"/>
                          <a:sym typeface="Arial"/>
                        </a:rPr>
                        <a:t>meat</a:t>
                      </a:r>
                      <a:r>
                        <a:rPr lang="es-ES" sz="1600" b="1" i="0" u="none" strike="noStrike" cap="none" dirty="0">
                          <a:solidFill>
                            <a:srgbClr val="7E0000"/>
                          </a:solidFill>
                          <a:effectLst/>
                          <a:latin typeface="Geomanist" panose="02000503000000020004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s-ES" sz="1600" b="1" i="0" u="none" strike="noStrike" cap="none" dirty="0" err="1">
                          <a:solidFill>
                            <a:srgbClr val="7E0000"/>
                          </a:solidFill>
                          <a:effectLst/>
                          <a:latin typeface="Geomanist" panose="02000503000000020004"/>
                          <a:ea typeface="Arial"/>
                          <a:cs typeface="Arial"/>
                          <a:sym typeface="Arial"/>
                        </a:rPr>
                        <a:t>products</a:t>
                      </a:r>
                      <a:r>
                        <a:rPr lang="es-ES" sz="1600" b="1" i="0" u="none" strike="noStrike" cap="none" dirty="0">
                          <a:solidFill>
                            <a:srgbClr val="7E0000"/>
                          </a:solidFill>
                          <a:effectLst/>
                          <a:latin typeface="Geomanist" panose="02000503000000020004"/>
                          <a:ea typeface="Arial"/>
                          <a:cs typeface="Arial"/>
                          <a:sym typeface="Arial"/>
                        </a:rPr>
                        <a:t> in </a:t>
                      </a:r>
                      <a:r>
                        <a:rPr lang="es-ES" sz="1600" b="1" i="0" u="none" strike="noStrike" cap="none" dirty="0" err="1">
                          <a:solidFill>
                            <a:srgbClr val="7E0000"/>
                          </a:solidFill>
                          <a:effectLst/>
                          <a:latin typeface="Geomanist" panose="02000503000000020004"/>
                          <a:ea typeface="Arial"/>
                          <a:cs typeface="Arial"/>
                          <a:sym typeface="Arial"/>
                        </a:rPr>
                        <a:t>Mexico</a:t>
                      </a:r>
                      <a:endParaRPr lang="es-MX" sz="1600" b="1" i="0" u="none" strike="noStrike" cap="none" dirty="0">
                        <a:solidFill>
                          <a:srgbClr val="7E0000"/>
                        </a:solidFill>
                        <a:effectLst/>
                        <a:latin typeface="Geomanist" panose="02000503000000020004"/>
                        <a:ea typeface="Arial"/>
                        <a:cs typeface="Arial"/>
                        <a:sym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err="1">
                          <a:solidFill>
                            <a:srgbClr val="7E0000"/>
                          </a:solidFill>
                          <a:latin typeface="Geomanist" panose="02000503000000020004"/>
                        </a:rPr>
                        <a:t>Pre-print</a:t>
                      </a:r>
                      <a:endParaRPr lang="es-MX" sz="1600" dirty="0">
                        <a:solidFill>
                          <a:srgbClr val="7E0000"/>
                        </a:solidFill>
                        <a:latin typeface="Geomanist" panose="02000503000000020004"/>
                      </a:endParaRPr>
                    </a:p>
                  </a:txBody>
                  <a:tcPr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839060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2819001"/>
      </p:ext>
    </p:extLst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>
          <a:extLst>
            <a:ext uri="{FF2B5EF4-FFF2-40B4-BE49-F238E27FC236}">
              <a16:creationId xmlns:a16="http://schemas.microsoft.com/office/drawing/2014/main" id="{DA6C74A8-32E7-AEE7-B252-45B5E1CD9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09a37398a7_0_8">
            <a:extLst>
              <a:ext uri="{FF2B5EF4-FFF2-40B4-BE49-F238E27FC236}">
                <a16:creationId xmlns:a16="http://schemas.microsoft.com/office/drawing/2014/main" id="{8166A0BA-D5EA-113E-C62C-4D5CC84BA049}"/>
              </a:ext>
            </a:extLst>
          </p:cNvPr>
          <p:cNvSpPr txBox="1"/>
          <p:nvPr/>
        </p:nvSpPr>
        <p:spPr>
          <a:xfrm>
            <a:off x="3400427" y="176456"/>
            <a:ext cx="67413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800" b="1" dirty="0" err="1">
                <a:solidFill>
                  <a:srgbClr val="A7802D"/>
                </a:solidFill>
                <a:latin typeface="Geomanist"/>
                <a:ea typeface="Geo"/>
                <a:cs typeface="Geo"/>
                <a:sym typeface="Geo"/>
              </a:rPr>
              <a:t>Bioinformatics</a:t>
            </a:r>
            <a:r>
              <a:rPr lang="es-MX" sz="2800" b="1" dirty="0">
                <a:solidFill>
                  <a:srgbClr val="A7802D"/>
                </a:solidFill>
                <a:latin typeface="Geomanist"/>
                <a:ea typeface="Geo"/>
                <a:cs typeface="Geo"/>
                <a:sym typeface="Geo"/>
              </a:rPr>
              <a:t>: local </a:t>
            </a:r>
            <a:r>
              <a:rPr lang="es-MX" sz="2800" b="1" dirty="0" err="1">
                <a:solidFill>
                  <a:srgbClr val="A7802D"/>
                </a:solidFill>
                <a:latin typeface="Geomanist"/>
                <a:ea typeface="Geo"/>
                <a:cs typeface="Geo"/>
                <a:sym typeface="Geo"/>
              </a:rPr>
              <a:t>activities</a:t>
            </a:r>
            <a:endParaRPr sz="2800" b="1" i="0" u="none" strike="noStrike" cap="none" dirty="0">
              <a:solidFill>
                <a:srgbClr val="A7802D"/>
              </a:solidFill>
              <a:latin typeface="Geomanist"/>
              <a:ea typeface="Geo"/>
              <a:cs typeface="Geo"/>
              <a:sym typeface="Geo"/>
            </a:endParaRPr>
          </a:p>
        </p:txBody>
      </p:sp>
      <p:pic>
        <p:nvPicPr>
          <p:cNvPr id="79" name="Google Shape;79;g309a37398a7_0_8">
            <a:extLst>
              <a:ext uri="{FF2B5EF4-FFF2-40B4-BE49-F238E27FC236}">
                <a16:creationId xmlns:a16="http://schemas.microsoft.com/office/drawing/2014/main" id="{3007FE45-C7C5-846D-7991-D04D93E8230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0148" t="22620" r="28790" b="28417"/>
          <a:stretch/>
        </p:blipFill>
        <p:spPr>
          <a:xfrm rot="17496511">
            <a:off x="292911" y="1041279"/>
            <a:ext cx="1660800" cy="17586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80" name="Google Shape;80;g309a37398a7_0_8">
            <a:extLst>
              <a:ext uri="{FF2B5EF4-FFF2-40B4-BE49-F238E27FC236}">
                <a16:creationId xmlns:a16="http://schemas.microsoft.com/office/drawing/2014/main" id="{B496A8F9-2F1D-681E-C279-48627C95DF75}"/>
              </a:ext>
            </a:extLst>
          </p:cNvPr>
          <p:cNvSpPr txBox="1"/>
          <p:nvPr/>
        </p:nvSpPr>
        <p:spPr>
          <a:xfrm>
            <a:off x="2068009" y="1674557"/>
            <a:ext cx="2500007" cy="400069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eomanist  "/>
                <a:ea typeface="Geo"/>
                <a:cs typeface="Geo"/>
                <a:sym typeface="Geo"/>
              </a:rPr>
              <a:t>Train </a:t>
            </a:r>
            <a:r>
              <a:rPr lang="es-MX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manist  "/>
                <a:ea typeface="Geo"/>
                <a:cs typeface="Geo"/>
                <a:sym typeface="Geo"/>
              </a:rPr>
              <a:t>colleagues</a:t>
            </a:r>
            <a:r>
              <a:rPr lang="es-MX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eomanist  "/>
                <a:ea typeface="Geo"/>
                <a:cs typeface="Geo"/>
                <a:sym typeface="Geo"/>
              </a:rPr>
              <a:t> </a:t>
            </a:r>
            <a:endParaRPr sz="2000" b="1" dirty="0">
              <a:solidFill>
                <a:schemeClr val="tx1">
                  <a:lumMod val="75000"/>
                  <a:lumOff val="25000"/>
                </a:schemeClr>
              </a:solidFill>
              <a:latin typeface="Geomanist  "/>
              <a:ea typeface="Geo"/>
              <a:cs typeface="Geo"/>
              <a:sym typeface="Geo"/>
            </a:endParaRPr>
          </a:p>
        </p:txBody>
      </p:sp>
      <p:sp>
        <p:nvSpPr>
          <p:cNvPr id="81" name="Google Shape;81;g309a37398a7_0_8">
            <a:extLst>
              <a:ext uri="{FF2B5EF4-FFF2-40B4-BE49-F238E27FC236}">
                <a16:creationId xmlns:a16="http://schemas.microsoft.com/office/drawing/2014/main" id="{152A1927-F2A4-238A-A450-2A34E1E6878B}"/>
              </a:ext>
            </a:extLst>
          </p:cNvPr>
          <p:cNvSpPr txBox="1"/>
          <p:nvPr/>
        </p:nvSpPr>
        <p:spPr>
          <a:xfrm>
            <a:off x="1953709" y="3527421"/>
            <a:ext cx="3736798" cy="954067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tx1"/>
                </a:solidFill>
                <a:latin typeface="Geomanist  "/>
                <a:ea typeface="Geo"/>
                <a:cs typeface="Geo"/>
                <a:sym typeface="Geo"/>
              </a:rPr>
              <a:t>Participate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Geomanist  "/>
                <a:ea typeface="Geo"/>
                <a:cs typeface="Geo"/>
                <a:sym typeface="Geo"/>
              </a:rPr>
              <a:t> in: UNSGM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tx1"/>
                </a:solidFill>
                <a:latin typeface="Geomanist  "/>
                <a:ea typeface="Geo"/>
                <a:cs typeface="Geo"/>
                <a:sym typeface="Geo"/>
              </a:rPr>
              <a:t>Dry Lab EQAE 2024 on Arenavirus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Geomanist  "/>
                <a:ea typeface="Geo"/>
                <a:cs typeface="Geo"/>
                <a:sym typeface="Geo"/>
              </a:rPr>
              <a:t>Score 98.4%</a:t>
            </a:r>
          </a:p>
        </p:txBody>
      </p:sp>
      <p:pic>
        <p:nvPicPr>
          <p:cNvPr id="83" name="Google Shape;83;g309a37398a7_0_8">
            <a:extLst>
              <a:ext uri="{FF2B5EF4-FFF2-40B4-BE49-F238E27FC236}">
                <a16:creationId xmlns:a16="http://schemas.microsoft.com/office/drawing/2014/main" id="{948C4294-74E9-7833-219F-FBCACC5A9D5D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2911" y="2940621"/>
            <a:ext cx="1660800" cy="17586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84" name="Google Shape;84;g309a37398a7_0_8">
            <a:extLst>
              <a:ext uri="{FF2B5EF4-FFF2-40B4-BE49-F238E27FC236}">
                <a16:creationId xmlns:a16="http://schemas.microsoft.com/office/drawing/2014/main" id="{62113A8A-7280-AA8C-2CCC-B1A70334810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5431" r="3898" b="3250"/>
          <a:stretch/>
        </p:blipFill>
        <p:spPr>
          <a:xfrm>
            <a:off x="124277" y="4934334"/>
            <a:ext cx="1789800" cy="17586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3005973-1D61-9D51-A96D-9E38B0DDD8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5496" y="4694010"/>
            <a:ext cx="2509198" cy="1352634"/>
          </a:xfrm>
          <a:prstGeom prst="roundRect">
            <a:avLst/>
          </a:prstGeom>
        </p:spPr>
      </p:pic>
      <p:sp>
        <p:nvSpPr>
          <p:cNvPr id="6" name="Google Shape;82;g309a37398a7_0_8">
            <a:extLst>
              <a:ext uri="{FF2B5EF4-FFF2-40B4-BE49-F238E27FC236}">
                <a16:creationId xmlns:a16="http://schemas.microsoft.com/office/drawing/2014/main" id="{B3F0A11A-46D9-6EF3-BE4F-4C6E8197632C}"/>
              </a:ext>
            </a:extLst>
          </p:cNvPr>
          <p:cNvSpPr txBox="1"/>
          <p:nvPr/>
        </p:nvSpPr>
        <p:spPr>
          <a:xfrm>
            <a:off x="1890769" y="5521266"/>
            <a:ext cx="3056788" cy="954067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tx1"/>
                </a:solidFill>
                <a:latin typeface="Geomanist" panose="02000503000000020004"/>
              </a:rPr>
              <a:t>Identify and characterize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tx1"/>
                </a:solidFill>
                <a:latin typeface="Geomanist" panose="02000503000000020004"/>
              </a:rPr>
              <a:t>Virulence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Geomanist" panose="02000503000000020004"/>
              </a:rPr>
              <a:t> genes and </a:t>
            </a:r>
            <a:r>
              <a:rPr lang="en-US" sz="2000" b="1" dirty="0">
                <a:solidFill>
                  <a:schemeClr val="tx1"/>
                </a:solidFill>
                <a:latin typeface="Geomanist" panose="02000503000000020004"/>
              </a:rPr>
              <a:t>plasmids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Geomanist" panose="02000503000000020004"/>
              </a:rPr>
              <a:t>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Geomanist" panose="02000503000000020004"/>
              </a:rPr>
              <a:t>in Listeria 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Geomanist" panose="02000503000000020004"/>
              <a:ea typeface="Geo"/>
              <a:cs typeface="Geo"/>
              <a:sym typeface="Geo"/>
            </a:endParaRPr>
          </a:p>
        </p:txBody>
      </p:sp>
      <p:sp>
        <p:nvSpPr>
          <p:cNvPr id="9" name="Google Shape;82;g309a37398a7_0_8">
            <a:extLst>
              <a:ext uri="{FF2B5EF4-FFF2-40B4-BE49-F238E27FC236}">
                <a16:creationId xmlns:a16="http://schemas.microsoft.com/office/drawing/2014/main" id="{743BAB24-03CA-AE8D-1B70-7275A5141011}"/>
              </a:ext>
            </a:extLst>
          </p:cNvPr>
          <p:cNvSpPr txBox="1"/>
          <p:nvPr/>
        </p:nvSpPr>
        <p:spPr>
          <a:xfrm>
            <a:off x="6602810" y="6046644"/>
            <a:ext cx="3698421" cy="64629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latin typeface="Geomanist" panose="02000503000000020004"/>
              </a:rPr>
              <a:t>Identify</a:t>
            </a:r>
            <a:r>
              <a:rPr lang="en-US" sz="1600" dirty="0">
                <a:latin typeface="Geomanist" panose="02000503000000020004"/>
              </a:rPr>
              <a:t> of bacterial communities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Geomanist" panose="02000503000000020004"/>
              </a:rPr>
              <a:t>(16S gene)</a:t>
            </a:r>
            <a:endParaRPr sz="1600" dirty="0">
              <a:solidFill>
                <a:schemeClr val="dk1"/>
              </a:solidFill>
              <a:latin typeface="Geomanist" panose="02000503000000020004"/>
              <a:ea typeface="Geo"/>
              <a:cs typeface="Geo"/>
              <a:sym typeface="Geo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5717E22-97AD-753E-8B53-ABCAD1EA0B3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3694" r="5201" b="1619"/>
          <a:stretch/>
        </p:blipFill>
        <p:spPr>
          <a:xfrm>
            <a:off x="7085496" y="2701893"/>
            <a:ext cx="2580012" cy="1093259"/>
          </a:xfrm>
          <a:prstGeom prst="rect">
            <a:avLst/>
          </a:prstGeom>
        </p:spPr>
      </p:pic>
      <p:sp>
        <p:nvSpPr>
          <p:cNvPr id="4" name="Google Shape;82;g309a37398a7_0_8">
            <a:extLst>
              <a:ext uri="{FF2B5EF4-FFF2-40B4-BE49-F238E27FC236}">
                <a16:creationId xmlns:a16="http://schemas.microsoft.com/office/drawing/2014/main" id="{89F7346D-29DD-0642-BAC3-66356DA85008}"/>
              </a:ext>
            </a:extLst>
          </p:cNvPr>
          <p:cNvSpPr txBox="1"/>
          <p:nvPr/>
        </p:nvSpPr>
        <p:spPr>
          <a:xfrm>
            <a:off x="6441899" y="3795152"/>
            <a:ext cx="3796392" cy="64629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tx1"/>
                </a:solidFill>
                <a:latin typeface="Geomanist" panose="02000503000000020004"/>
                <a:ea typeface="Geo"/>
                <a:cs typeface="Geo"/>
                <a:sym typeface="Geo"/>
              </a:rPr>
              <a:t>Develop methodologies </a:t>
            </a:r>
            <a:r>
              <a:rPr lang="en-US" sz="1600" dirty="0">
                <a:solidFill>
                  <a:schemeClr val="tx1"/>
                </a:solidFill>
                <a:latin typeface="Geomanist" panose="02000503000000020004"/>
                <a:ea typeface="Geo"/>
                <a:cs typeface="Geo"/>
                <a:sym typeface="Geo"/>
              </a:rPr>
              <a:t>to obtain </a:t>
            </a:r>
            <a:r>
              <a:rPr lang="en-US" sz="1600" u="sng" dirty="0">
                <a:solidFill>
                  <a:schemeClr val="tx1"/>
                </a:solidFill>
                <a:latin typeface="Geomanist" panose="02000503000000020004"/>
                <a:ea typeface="Geo"/>
                <a:cs typeface="Geo"/>
                <a:sym typeface="Geo"/>
              </a:rPr>
              <a:t>hybrid assemblies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Geomanist" panose="02000503000000020004"/>
                <a:ea typeface="Geo"/>
                <a:cs typeface="Geo"/>
                <a:sym typeface="Geo"/>
              </a:rPr>
              <a:t>for genome closure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Geomanist" panose="02000503000000020004"/>
              <a:ea typeface="Geo"/>
              <a:cs typeface="Geo"/>
              <a:sym typeface="Geo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CC20A28-5229-22FE-2CA3-A6FD0E69275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34612" y="1342080"/>
            <a:ext cx="1887910" cy="1160278"/>
          </a:xfrm>
          <a:prstGeom prst="rect">
            <a:avLst/>
          </a:prstGeom>
        </p:spPr>
      </p:pic>
      <p:sp>
        <p:nvSpPr>
          <p:cNvPr id="7" name="Google Shape;81;g309a37398a7_0_8">
            <a:extLst>
              <a:ext uri="{FF2B5EF4-FFF2-40B4-BE49-F238E27FC236}">
                <a16:creationId xmlns:a16="http://schemas.microsoft.com/office/drawing/2014/main" id="{F47DFCD7-B030-9711-7C4E-242D828144FC}"/>
              </a:ext>
            </a:extLst>
          </p:cNvPr>
          <p:cNvSpPr txBox="1"/>
          <p:nvPr/>
        </p:nvSpPr>
        <p:spPr>
          <a:xfrm>
            <a:off x="5909770" y="1709390"/>
            <a:ext cx="4456476" cy="707846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tx1"/>
                </a:solidFill>
                <a:latin typeface="Geomanist  "/>
                <a:ea typeface="Geo"/>
                <a:cs typeface="Geo"/>
                <a:sym typeface="Geo"/>
              </a:rPr>
              <a:t>Participate</a:t>
            </a: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eomanist  "/>
                <a:ea typeface="Geo"/>
                <a:cs typeface="Geo"/>
                <a:sym typeface="Geo"/>
              </a:rPr>
              <a:t>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Geomanist  "/>
                <a:ea typeface="Geo"/>
                <a:cs typeface="Geo"/>
                <a:sym typeface="Geo"/>
              </a:rPr>
              <a:t>regional project </a:t>
            </a:r>
            <a:r>
              <a:rPr lang="en-US" sz="2000" b="1" dirty="0" err="1">
                <a:solidFill>
                  <a:schemeClr val="tx1"/>
                </a:solidFill>
                <a:latin typeface="Geomanist  "/>
                <a:ea typeface="Geo"/>
                <a:cs typeface="Geo"/>
                <a:sym typeface="Geo"/>
              </a:rPr>
              <a:t>PulseNet</a:t>
            </a:r>
            <a:r>
              <a:rPr lang="en-US" sz="2000" b="1" dirty="0">
                <a:solidFill>
                  <a:schemeClr val="tx1"/>
                </a:solidFill>
                <a:latin typeface="Geomanist  "/>
                <a:ea typeface="Geo"/>
                <a:cs typeface="Geo"/>
                <a:sym typeface="Geo"/>
              </a:rPr>
              <a:t> LA&amp;C</a:t>
            </a:r>
          </a:p>
          <a:p>
            <a:pPr algn="ctr"/>
            <a:r>
              <a:rPr lang="en-US" sz="2000" b="1" i="1" dirty="0">
                <a:solidFill>
                  <a:schemeClr val="tx1"/>
                </a:solidFill>
                <a:latin typeface="Geomanist  "/>
                <a:ea typeface="Geo"/>
                <a:cs typeface="Geo"/>
                <a:sym typeface="Geo"/>
              </a:rPr>
              <a:t>Campylobacter</a:t>
            </a:r>
            <a:r>
              <a:rPr lang="en-US" sz="2000" b="1" dirty="0">
                <a:solidFill>
                  <a:schemeClr val="tx1"/>
                </a:solidFill>
                <a:latin typeface="Geomanist  "/>
                <a:ea typeface="Geo"/>
                <a:cs typeface="Geo"/>
                <a:sym typeface="Geo"/>
              </a:rPr>
              <a:t> and </a:t>
            </a:r>
            <a:r>
              <a:rPr lang="en-US" sz="2000" b="1" i="1" dirty="0">
                <a:solidFill>
                  <a:schemeClr val="tx1"/>
                </a:solidFill>
                <a:latin typeface="Geomanist  "/>
                <a:ea typeface="Geo"/>
                <a:cs typeface="Geo"/>
                <a:sym typeface="Geo"/>
              </a:rPr>
              <a:t>Salmonella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eomanist  "/>
                <a:ea typeface="Geo"/>
                <a:cs typeface="Geo"/>
                <a:sym typeface="Geo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63211406"/>
      </p:ext>
    </p:extLst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3A49D5CB2C7542997766C405C38DF7" ma:contentTypeVersion="1" ma:contentTypeDescription="Create a new document." ma:contentTypeScope="" ma:versionID="df78e06e75b3a5453fd7f17a21c20878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48c5b5cd9b8d25ff6dd15848836f427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57DDA350-3700-449D-BB6D-DF2701240060}"/>
</file>

<file path=customXml/itemProps2.xml><?xml version="1.0" encoding="utf-8"?>
<ds:datastoreItem xmlns:ds="http://schemas.openxmlformats.org/officeDocument/2006/customXml" ds:itemID="{840C1E48-FE2A-4B87-B093-1C3AF39437B4}"/>
</file>

<file path=customXml/itemProps3.xml><?xml version="1.0" encoding="utf-8"?>
<ds:datastoreItem xmlns:ds="http://schemas.openxmlformats.org/officeDocument/2006/customXml" ds:itemID="{BD206192-0EE3-434C-9F6A-C58360D7A4FA}"/>
</file>

<file path=docProps/app.xml><?xml version="1.0" encoding="utf-8"?>
<Properties xmlns="http://schemas.openxmlformats.org/officeDocument/2006/extended-properties" xmlns:vt="http://schemas.openxmlformats.org/officeDocument/2006/docPropsVTypes">
  <TotalTime>1204</TotalTime>
  <Words>516</Words>
  <Application>Microsoft Office PowerPoint</Application>
  <PresentationFormat>Panorámica</PresentationFormat>
  <Paragraphs>108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9" baseType="lpstr">
      <vt:lpstr>Geomanist  </vt:lpstr>
      <vt:lpstr>Geomatic</vt:lpstr>
      <vt:lpstr>Calibri</vt:lpstr>
      <vt:lpstr>Geo</vt:lpstr>
      <vt:lpstr>Geomanist Bold</vt:lpstr>
      <vt:lpstr>Geomanist</vt:lpstr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Pablo Andrés Silva Páez</dc:creator>
  <cp:lastModifiedBy>Franco Frias Christhian Ulises</cp:lastModifiedBy>
  <cp:revision>29</cp:revision>
  <dcterms:created xsi:type="dcterms:W3CDTF">2024-10-01T20:00:48Z</dcterms:created>
  <dcterms:modified xsi:type="dcterms:W3CDTF">2024-10-15T12:41:12Z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0x010100E23A49D5CB2C7542997766C405C38DF7</vt:lpwstr>
  </property>
</Properties>
</file>