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notesSlides/notesSlide5.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6.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2" r:id="rId4"/>
    <p:sldMasterId id="2147484131" r:id="rId5"/>
    <p:sldMasterId id="2147484163" r:id="rId6"/>
  </p:sldMasterIdLst>
  <p:notesMasterIdLst>
    <p:notesMasterId r:id="rId35"/>
  </p:notesMasterIdLst>
  <p:handoutMasterIdLst>
    <p:handoutMasterId r:id="rId36"/>
  </p:handoutMasterIdLst>
  <p:sldIdLst>
    <p:sldId id="475" r:id="rId7"/>
    <p:sldId id="612" r:id="rId8"/>
    <p:sldId id="4248" r:id="rId9"/>
    <p:sldId id="1001" r:id="rId10"/>
    <p:sldId id="1003" r:id="rId11"/>
    <p:sldId id="1000" r:id="rId12"/>
    <p:sldId id="630" r:id="rId13"/>
    <p:sldId id="4234" r:id="rId14"/>
    <p:sldId id="629" r:id="rId15"/>
    <p:sldId id="4235" r:id="rId16"/>
    <p:sldId id="4238" r:id="rId17"/>
    <p:sldId id="4232" r:id="rId18"/>
    <p:sldId id="4228" r:id="rId19"/>
    <p:sldId id="4229" r:id="rId20"/>
    <p:sldId id="257" r:id="rId21"/>
    <p:sldId id="4237" r:id="rId22"/>
    <p:sldId id="2145706661" r:id="rId23"/>
    <p:sldId id="305" r:id="rId24"/>
    <p:sldId id="2145706685" r:id="rId25"/>
    <p:sldId id="271" r:id="rId26"/>
    <p:sldId id="4249" r:id="rId27"/>
    <p:sldId id="4241" r:id="rId28"/>
    <p:sldId id="4240" r:id="rId29"/>
    <p:sldId id="4244" r:id="rId30"/>
    <p:sldId id="4246" r:id="rId31"/>
    <p:sldId id="4242" r:id="rId32"/>
    <p:sldId id="4245" r:id="rId33"/>
    <p:sldId id="508" r:id="rId34"/>
  </p:sldIdLst>
  <p:sldSz cx="12192000" cy="6858000"/>
  <p:notesSz cx="9236075"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13B483E-B845-4EA7-BB9F-B02A375F26B0}">
          <p14:sldIdLst>
            <p14:sldId id="475"/>
            <p14:sldId id="612"/>
            <p14:sldId id="4248"/>
            <p14:sldId id="1001"/>
            <p14:sldId id="1003"/>
            <p14:sldId id="1000"/>
            <p14:sldId id="630"/>
            <p14:sldId id="4234"/>
            <p14:sldId id="629"/>
            <p14:sldId id="4235"/>
            <p14:sldId id="4238"/>
            <p14:sldId id="4232"/>
            <p14:sldId id="4228"/>
            <p14:sldId id="4229"/>
            <p14:sldId id="257"/>
            <p14:sldId id="4237"/>
            <p14:sldId id="2145706661"/>
            <p14:sldId id="305"/>
            <p14:sldId id="2145706685"/>
            <p14:sldId id="271"/>
            <p14:sldId id="4249"/>
            <p14:sldId id="4241"/>
            <p14:sldId id="4240"/>
            <p14:sldId id="4244"/>
            <p14:sldId id="4246"/>
            <p14:sldId id="4242"/>
            <p14:sldId id="4245"/>
            <p14:sldId id="508"/>
          </p14:sldIdLst>
        </p14:section>
        <p14:section name="Untitled Section" id="{AF1AEF36-512C-4A75-9409-FD474715A5AB}">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ABF31B-A98B-5DF5-591D-B12D7593E5B8}" name="Lafon, Patricia C. (CDC/DDID/NCEZID/DFWED) (CTR)" initials="L(" userId="S::gzj9@cdc.gov::b261b76a-490e-42a9-955e-f8df8a1cead0" providerId="AD"/>
  <p188:author id="{CAFD5987-2E78-10F8-3D7A-C92EDF95A397}" name="Hise, Kelley B. (CDC/DDID/NCEZID/DFWED)" initials="H(" userId="S::kpb6@cdc.gov::fdb5d92b-f40c-46ae-94a1-9f3a85591873" providerId="AD"/>
  <p188:author id="{8D051EA4-0977-9CA8-231F-96B0AB7874CA}" name="Smith, Peyton (CDC/DDID/NCEZID/DFWED)" initials="SP(" userId="S::koj1@cdc.gov::941ae21a-6cda-442e-9b45-2f88370b45bf" providerId="AD"/>
  <p188:author id="{ECA661E8-6133-7121-E771-6AAC5342FB4C}" name="Joseph, Lavin (CDC/DDID/NCEZID/DFWED)" initials="JL(" userId="S::gyu4@cdc.gov::4a4e979e-955e-4d4e-8f19-6e3dcd2551c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Poates, Angela (CDC/DDID/NCEZID/DFWED) (CTR)" initials="PA((" lastIdx="4" clrIdx="5">
    <p:extLst>
      <p:ext uri="{19B8F6BF-5375-455C-9EA6-DF929625EA0E}">
        <p15:presenceInfo xmlns:p15="http://schemas.microsoft.com/office/powerpoint/2012/main" userId="S-1-5-21-1207783550-2075000910-922709458-579541" providerId="AD"/>
      </p:ext>
    </p:extLst>
  </p:cmAuthor>
  <p:cmAuthor id="8" name="Stroika, Steven G. (CDC/DDID/NCEZID/DFWED)" initials="SSG(" lastIdx="1" clrIdx="6">
    <p:extLst>
      <p:ext uri="{19B8F6BF-5375-455C-9EA6-DF929625EA0E}">
        <p15:presenceInfo xmlns:p15="http://schemas.microsoft.com/office/powerpoint/2012/main" userId="S::fru3@cdc.gov::a5c0cba7-d84f-4524-9158-7f45944edfd3" providerId="AD"/>
      </p:ext>
    </p:extLst>
  </p:cmAuthor>
  <p:cmAuthor id="2" name="Angela Poates" initials="AP" lastIdx="5" clrIdx="3"/>
  <p:cmAuthor id="9" name="Lindsey, Rebecca (CDC/DDID/NCEZID/DFWED)" initials="LR( [2]" lastIdx="5" clrIdx="7">
    <p:extLst>
      <p:ext uri="{19B8F6BF-5375-455C-9EA6-DF929625EA0E}">
        <p15:presenceInfo xmlns:p15="http://schemas.microsoft.com/office/powerpoint/2012/main" userId="S::wmi1@cdc.gov::f396bd0e-8a9e-4539-9985-58212c2dfa88" providerId="AD"/>
      </p:ext>
    </p:extLst>
  </p:cmAuthor>
  <p:cmAuthor id="3" name="Trees, Eija (CDC/OID/NCEZID)" initials="TE(" lastIdx="4" clrIdx="0">
    <p:extLst>
      <p:ext uri="{19B8F6BF-5375-455C-9EA6-DF929625EA0E}">
        <p15:presenceInfo xmlns:p15="http://schemas.microsoft.com/office/powerpoint/2012/main" userId="S-1-5-21-1207783550-2075000910-922709458-192216" providerId="AD"/>
      </p:ext>
    </p:extLst>
  </p:cmAuthor>
  <p:cmAuthor id="10" name="Truong, Jenny (CDC/DDID/NCEZID/DFWED)" initials="TJ(" lastIdx="2" clrIdx="8">
    <p:extLst>
      <p:ext uri="{19B8F6BF-5375-455C-9EA6-DF929625EA0E}">
        <p15:presenceInfo xmlns:p15="http://schemas.microsoft.com/office/powerpoint/2012/main" userId="S::odv3@cdc.gov::b3aa3b69-4a95-4d10-92d6-739b2a2faa15" providerId="AD"/>
      </p:ext>
    </p:extLst>
  </p:cmAuthor>
  <p:cmAuthor id="4" name="Sabol, Ashley L. (CDC/OID/NCEZID)" initials="iau3" lastIdx="2" clrIdx="1">
    <p:extLst>
      <p:ext uri="{19B8F6BF-5375-455C-9EA6-DF929625EA0E}">
        <p15:presenceInfo xmlns:p15="http://schemas.microsoft.com/office/powerpoint/2012/main" userId="Sabol, Ashley L. (CDC/OID/NCEZID)" providerId="None"/>
      </p:ext>
    </p:extLst>
  </p:cmAuthor>
  <p:cmAuthor id="11" name="Poates, Angela (CDC/DDID/NCEZID/DFWED)" initials="PA(" lastIdx="1" clrIdx="9">
    <p:extLst>
      <p:ext uri="{19B8F6BF-5375-455C-9EA6-DF929625EA0E}">
        <p15:presenceInfo xmlns:p15="http://schemas.microsoft.com/office/powerpoint/2012/main" userId="S::nir9@cdc.gov::842719ef-79a7-4f70-8938-276b5c56dc64" providerId="AD"/>
      </p:ext>
    </p:extLst>
  </p:cmAuthor>
  <p:cmAuthor id="5" name="Kelley Hise" initials="KH" lastIdx="1" clrIdx="2">
    <p:extLst>
      <p:ext uri="{19B8F6BF-5375-455C-9EA6-DF929625EA0E}">
        <p15:presenceInfo xmlns:p15="http://schemas.microsoft.com/office/powerpoint/2012/main" userId="S-1-5-21-1207783550-2075000910-922709458-191570" providerId="AD"/>
      </p:ext>
    </p:extLst>
  </p:cmAuthor>
  <p:cmAuthor id="6" name="Lindsey, Rebecca (CDC/DDID/NCEZID/DFWED)" initials="LR(" lastIdx="2" clrIdx="4">
    <p:extLst>
      <p:ext uri="{19B8F6BF-5375-455C-9EA6-DF929625EA0E}">
        <p15:presenceInfo xmlns:p15="http://schemas.microsoft.com/office/powerpoint/2012/main" userId="S-1-5-21-1207783550-2075000910-922709458-3470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9531E"/>
    <a:srgbClr val="005DAA"/>
    <a:srgbClr val="000000"/>
    <a:srgbClr val="041D84"/>
    <a:srgbClr val="FF9900"/>
    <a:srgbClr val="006A71"/>
    <a:srgbClr val="335FB2"/>
    <a:srgbClr val="F4B084"/>
    <a:srgbClr val="CED0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42" autoAdjust="0"/>
  </p:normalViewPr>
  <p:slideViewPr>
    <p:cSldViewPr snapToGrid="0">
      <p:cViewPr varScale="1">
        <p:scale>
          <a:sx n="97" d="100"/>
          <a:sy n="97" d="100"/>
        </p:scale>
        <p:origin x="46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42"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dirty="0"/>
              <a:t>Entries Uploaded to PulseNet USA,</a:t>
            </a:r>
          </a:p>
          <a:p>
            <a:pPr>
              <a:defRPr/>
            </a:pPr>
            <a:r>
              <a:rPr lang="en-US" dirty="0"/>
              <a:t>1996-2022</a:t>
            </a:r>
          </a:p>
        </c:rich>
      </c:tx>
      <c:overlay val="0"/>
    </c:title>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Human_Non!$B$2</c:f>
              <c:strCache>
                <c:ptCount val="1"/>
                <c:pt idx="0">
                  <c:v>Human</c:v>
                </c:pt>
              </c:strCache>
            </c:strRef>
          </c:tx>
          <c:invertIfNegative val="0"/>
          <c:cat>
            <c:numRef>
              <c:f>Human_Non!$A$3:$A$29</c:f>
              <c:numCache>
                <c:formatCode>General</c:formatCode>
                <c:ptCount val="2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c:v>
                </c:pt>
              </c:numCache>
            </c:numRef>
          </c:cat>
          <c:val>
            <c:numRef>
              <c:f>Human_Non!$B$3:$B$29</c:f>
              <c:numCache>
                <c:formatCode>General</c:formatCode>
                <c:ptCount val="27"/>
                <c:pt idx="0">
                  <c:v>250</c:v>
                </c:pt>
                <c:pt idx="1">
                  <c:v>110</c:v>
                </c:pt>
                <c:pt idx="2">
                  <c:v>2289</c:v>
                </c:pt>
                <c:pt idx="3">
                  <c:v>7606</c:v>
                </c:pt>
                <c:pt idx="4">
                  <c:v>9371</c:v>
                </c:pt>
                <c:pt idx="5">
                  <c:v>10842</c:v>
                </c:pt>
                <c:pt idx="6">
                  <c:v>21631</c:v>
                </c:pt>
                <c:pt idx="7">
                  <c:v>27669</c:v>
                </c:pt>
                <c:pt idx="8">
                  <c:v>33328</c:v>
                </c:pt>
                <c:pt idx="9">
                  <c:v>36252</c:v>
                </c:pt>
                <c:pt idx="10">
                  <c:v>39688</c:v>
                </c:pt>
                <c:pt idx="11">
                  <c:v>46680</c:v>
                </c:pt>
                <c:pt idx="12">
                  <c:v>51057</c:v>
                </c:pt>
                <c:pt idx="13">
                  <c:v>47481</c:v>
                </c:pt>
                <c:pt idx="14">
                  <c:v>52968</c:v>
                </c:pt>
                <c:pt idx="15">
                  <c:v>55458</c:v>
                </c:pt>
                <c:pt idx="16">
                  <c:v>58511</c:v>
                </c:pt>
                <c:pt idx="17">
                  <c:v>57685</c:v>
                </c:pt>
                <c:pt idx="18">
                  <c:v>58189</c:v>
                </c:pt>
                <c:pt idx="19">
                  <c:v>65185</c:v>
                </c:pt>
                <c:pt idx="20">
                  <c:v>66079</c:v>
                </c:pt>
                <c:pt idx="21">
                  <c:v>61202</c:v>
                </c:pt>
                <c:pt idx="22">
                  <c:v>70485</c:v>
                </c:pt>
                <c:pt idx="23">
                  <c:v>64634</c:v>
                </c:pt>
                <c:pt idx="24">
                  <c:v>51819</c:v>
                </c:pt>
                <c:pt idx="25">
                  <c:v>54837</c:v>
                </c:pt>
                <c:pt idx="26">
                  <c:v>59401</c:v>
                </c:pt>
              </c:numCache>
            </c:numRef>
          </c:val>
          <c:extLst>
            <c:ext xmlns:c16="http://schemas.microsoft.com/office/drawing/2014/chart" uri="{C3380CC4-5D6E-409C-BE32-E72D297353CC}">
              <c16:uniqueId val="{00000000-8221-4D84-9241-CCBAC98E54A7}"/>
            </c:ext>
          </c:extLst>
        </c:ser>
        <c:ser>
          <c:idx val="1"/>
          <c:order val="1"/>
          <c:tx>
            <c:strRef>
              <c:f>Human_Non!$C$2</c:f>
              <c:strCache>
                <c:ptCount val="1"/>
                <c:pt idx="0">
                  <c:v>Non Human</c:v>
                </c:pt>
              </c:strCache>
            </c:strRef>
          </c:tx>
          <c:invertIfNegative val="0"/>
          <c:cat>
            <c:numRef>
              <c:f>Human_Non!$A$3:$A$29</c:f>
              <c:numCache>
                <c:formatCode>General</c:formatCode>
                <c:ptCount val="2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c:v>
                </c:pt>
              </c:numCache>
            </c:numRef>
          </c:cat>
          <c:val>
            <c:numRef>
              <c:f>Human_Non!$C$3:$C$29</c:f>
              <c:numCache>
                <c:formatCode>General</c:formatCode>
                <c:ptCount val="27"/>
                <c:pt idx="0">
                  <c:v>5</c:v>
                </c:pt>
                <c:pt idx="1">
                  <c:v>3</c:v>
                </c:pt>
                <c:pt idx="2">
                  <c:v>83</c:v>
                </c:pt>
                <c:pt idx="3">
                  <c:v>538</c:v>
                </c:pt>
                <c:pt idx="4">
                  <c:v>447</c:v>
                </c:pt>
                <c:pt idx="5">
                  <c:v>1000</c:v>
                </c:pt>
                <c:pt idx="6">
                  <c:v>1747</c:v>
                </c:pt>
                <c:pt idx="7">
                  <c:v>1967</c:v>
                </c:pt>
                <c:pt idx="8">
                  <c:v>3143</c:v>
                </c:pt>
                <c:pt idx="9">
                  <c:v>3176</c:v>
                </c:pt>
                <c:pt idx="10">
                  <c:v>2187</c:v>
                </c:pt>
                <c:pt idx="11">
                  <c:v>2373</c:v>
                </c:pt>
                <c:pt idx="12">
                  <c:v>2839</c:v>
                </c:pt>
                <c:pt idx="13">
                  <c:v>3642</c:v>
                </c:pt>
                <c:pt idx="14">
                  <c:v>4561</c:v>
                </c:pt>
                <c:pt idx="15">
                  <c:v>4544</c:v>
                </c:pt>
                <c:pt idx="16">
                  <c:v>4706</c:v>
                </c:pt>
                <c:pt idx="17">
                  <c:v>6659</c:v>
                </c:pt>
                <c:pt idx="18">
                  <c:v>9092</c:v>
                </c:pt>
                <c:pt idx="19">
                  <c:v>10289</c:v>
                </c:pt>
                <c:pt idx="20">
                  <c:v>9923</c:v>
                </c:pt>
                <c:pt idx="21">
                  <c:v>8444</c:v>
                </c:pt>
                <c:pt idx="22">
                  <c:v>9665</c:v>
                </c:pt>
                <c:pt idx="23">
                  <c:v>16229</c:v>
                </c:pt>
                <c:pt idx="24">
                  <c:v>14584</c:v>
                </c:pt>
                <c:pt idx="25">
                  <c:v>15594</c:v>
                </c:pt>
                <c:pt idx="26">
                  <c:v>19258</c:v>
                </c:pt>
              </c:numCache>
            </c:numRef>
          </c:val>
          <c:extLst>
            <c:ext xmlns:c16="http://schemas.microsoft.com/office/drawing/2014/chart" uri="{C3380CC4-5D6E-409C-BE32-E72D297353CC}">
              <c16:uniqueId val="{00000001-8221-4D84-9241-CCBAC98E54A7}"/>
            </c:ext>
          </c:extLst>
        </c:ser>
        <c:dLbls>
          <c:showLegendKey val="0"/>
          <c:showVal val="0"/>
          <c:showCatName val="0"/>
          <c:showSerName val="0"/>
          <c:showPercent val="0"/>
          <c:showBubbleSize val="0"/>
        </c:dLbls>
        <c:gapWidth val="150"/>
        <c:shape val="box"/>
        <c:axId val="277682368"/>
        <c:axId val="277681976"/>
        <c:axId val="0"/>
      </c:bar3DChart>
      <c:catAx>
        <c:axId val="277682368"/>
        <c:scaling>
          <c:orientation val="minMax"/>
        </c:scaling>
        <c:delete val="0"/>
        <c:axPos val="b"/>
        <c:numFmt formatCode="General" sourceLinked="1"/>
        <c:majorTickMark val="out"/>
        <c:minorTickMark val="none"/>
        <c:tickLblPos val="nextTo"/>
        <c:crossAx val="277681976"/>
        <c:crosses val="autoZero"/>
        <c:auto val="1"/>
        <c:lblAlgn val="ctr"/>
        <c:lblOffset val="100"/>
        <c:noMultiLvlLbl val="0"/>
      </c:catAx>
      <c:valAx>
        <c:axId val="277681976"/>
        <c:scaling>
          <c:orientation val="minMax"/>
        </c:scaling>
        <c:delete val="0"/>
        <c:axPos val="l"/>
        <c:majorGridlines/>
        <c:numFmt formatCode="General" sourceLinked="1"/>
        <c:majorTickMark val="out"/>
        <c:minorTickMark val="none"/>
        <c:tickLblPos val="nextTo"/>
        <c:crossAx val="277682368"/>
        <c:crosses val="autoZero"/>
        <c:crossBetween val="between"/>
      </c:valAx>
    </c:plotArea>
    <c:legend>
      <c:legendPos val="b"/>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PulseNet Isolates, by Organism</a:t>
            </a:r>
          </a:p>
          <a:p>
            <a:pPr>
              <a:defRPr/>
            </a:pPr>
            <a:r>
              <a:rPr lang="en-US" dirty="0"/>
              <a:t>1996-2022</a:t>
            </a:r>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2"/>
          <c:order val="0"/>
          <c:tx>
            <c:strRef>
              <c:f>Chart2!$B$1</c:f>
              <c:strCache>
                <c:ptCount val="1"/>
                <c:pt idx="0">
                  <c:v>Listeria</c:v>
                </c:pt>
              </c:strCache>
            </c:strRef>
          </c:tx>
          <c:spPr>
            <a:solidFill>
              <a:schemeClr val="accent3">
                <a:alpha val="85000"/>
              </a:schemeClr>
            </a:solidFill>
            <a:ln w="9525" cap="flat" cmpd="sng" algn="ctr">
              <a:solidFill>
                <a:schemeClr val="accent3">
                  <a:lumMod val="75000"/>
                </a:schemeClr>
              </a:solidFill>
              <a:round/>
            </a:ln>
            <a:effectLst/>
            <a:sp3d contourW="9525">
              <a:contourClr>
                <a:schemeClr val="accent3">
                  <a:lumMod val="75000"/>
                </a:schemeClr>
              </a:contourClr>
            </a:sp3d>
          </c:spPr>
          <c:invertIfNegative val="0"/>
          <c:cat>
            <c:numRef>
              <c:f>Chart2!$A$2:$A$28</c:f>
              <c:numCache>
                <c:formatCode>General</c:formatCode>
                <c:ptCount val="2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c:v>
                </c:pt>
              </c:numCache>
            </c:numRef>
          </c:cat>
          <c:val>
            <c:numRef>
              <c:f>Chart2!$B$2:$B$28</c:f>
              <c:numCache>
                <c:formatCode>General</c:formatCode>
                <c:ptCount val="27"/>
                <c:pt idx="0">
                  <c:v>71</c:v>
                </c:pt>
                <c:pt idx="1">
                  <c:v>0</c:v>
                </c:pt>
                <c:pt idx="2">
                  <c:v>113</c:v>
                </c:pt>
                <c:pt idx="3">
                  <c:v>1085</c:v>
                </c:pt>
                <c:pt idx="4">
                  <c:v>680</c:v>
                </c:pt>
                <c:pt idx="5">
                  <c:v>892</c:v>
                </c:pt>
                <c:pt idx="6">
                  <c:v>908</c:v>
                </c:pt>
                <c:pt idx="7">
                  <c:v>682</c:v>
                </c:pt>
                <c:pt idx="8">
                  <c:v>927</c:v>
                </c:pt>
                <c:pt idx="9">
                  <c:v>1126</c:v>
                </c:pt>
                <c:pt idx="10">
                  <c:v>965</c:v>
                </c:pt>
                <c:pt idx="11">
                  <c:v>1127</c:v>
                </c:pt>
                <c:pt idx="12">
                  <c:v>1033</c:v>
                </c:pt>
                <c:pt idx="13">
                  <c:v>1318</c:v>
                </c:pt>
                <c:pt idx="14">
                  <c:v>1704</c:v>
                </c:pt>
                <c:pt idx="15">
                  <c:v>1903</c:v>
                </c:pt>
                <c:pt idx="16">
                  <c:v>1445</c:v>
                </c:pt>
                <c:pt idx="17">
                  <c:v>1385</c:v>
                </c:pt>
                <c:pt idx="18">
                  <c:v>1798</c:v>
                </c:pt>
                <c:pt idx="19">
                  <c:v>2085</c:v>
                </c:pt>
                <c:pt idx="20">
                  <c:v>1774</c:v>
                </c:pt>
                <c:pt idx="21">
                  <c:v>2121</c:v>
                </c:pt>
                <c:pt idx="22">
                  <c:v>1149</c:v>
                </c:pt>
                <c:pt idx="23">
                  <c:v>1226</c:v>
                </c:pt>
                <c:pt idx="24">
                  <c:v>1225</c:v>
                </c:pt>
                <c:pt idx="25">
                  <c:v>1861</c:v>
                </c:pt>
                <c:pt idx="26">
                  <c:v>1722</c:v>
                </c:pt>
              </c:numCache>
            </c:numRef>
          </c:val>
          <c:extLst>
            <c:ext xmlns:c16="http://schemas.microsoft.com/office/drawing/2014/chart" uri="{C3380CC4-5D6E-409C-BE32-E72D297353CC}">
              <c16:uniqueId val="{00000000-158B-48C5-8A4F-395730B8A9CA}"/>
            </c:ext>
          </c:extLst>
        </c:ser>
        <c:ser>
          <c:idx val="3"/>
          <c:order val="1"/>
          <c:tx>
            <c:strRef>
              <c:f>Chart2!$C$1</c:f>
              <c:strCache>
                <c:ptCount val="1"/>
                <c:pt idx="0">
                  <c:v>E. coli</c:v>
                </c:pt>
              </c:strCache>
            </c:strRef>
          </c:tx>
          <c:spPr>
            <a:solidFill>
              <a:schemeClr val="accent4">
                <a:alpha val="85000"/>
              </a:schemeClr>
            </a:solidFill>
            <a:ln w="9525" cap="flat" cmpd="sng" algn="ctr">
              <a:solidFill>
                <a:schemeClr val="accent4">
                  <a:lumMod val="75000"/>
                </a:schemeClr>
              </a:solidFill>
              <a:round/>
            </a:ln>
            <a:effectLst/>
            <a:sp3d contourW="9525">
              <a:contourClr>
                <a:schemeClr val="accent4">
                  <a:lumMod val="75000"/>
                </a:schemeClr>
              </a:contourClr>
            </a:sp3d>
          </c:spPr>
          <c:invertIfNegative val="0"/>
          <c:cat>
            <c:numRef>
              <c:f>Chart2!$A$2:$A$28</c:f>
              <c:numCache>
                <c:formatCode>General</c:formatCode>
                <c:ptCount val="2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c:v>
                </c:pt>
              </c:numCache>
            </c:numRef>
          </c:cat>
          <c:val>
            <c:numRef>
              <c:f>Chart2!$C$2:$C$28</c:f>
              <c:numCache>
                <c:formatCode>General</c:formatCode>
                <c:ptCount val="27"/>
                <c:pt idx="0">
                  <c:v>33</c:v>
                </c:pt>
                <c:pt idx="1">
                  <c:v>22</c:v>
                </c:pt>
                <c:pt idx="2">
                  <c:v>718</c:v>
                </c:pt>
                <c:pt idx="3">
                  <c:v>1527</c:v>
                </c:pt>
                <c:pt idx="4">
                  <c:v>1424</c:v>
                </c:pt>
                <c:pt idx="5">
                  <c:v>3151</c:v>
                </c:pt>
                <c:pt idx="6">
                  <c:v>3161</c:v>
                </c:pt>
                <c:pt idx="7">
                  <c:v>2525</c:v>
                </c:pt>
                <c:pt idx="8">
                  <c:v>2938</c:v>
                </c:pt>
                <c:pt idx="9">
                  <c:v>3215</c:v>
                </c:pt>
                <c:pt idx="10">
                  <c:v>4281</c:v>
                </c:pt>
                <c:pt idx="11">
                  <c:v>4599</c:v>
                </c:pt>
                <c:pt idx="12">
                  <c:v>4559</c:v>
                </c:pt>
                <c:pt idx="13">
                  <c:v>4544</c:v>
                </c:pt>
                <c:pt idx="14">
                  <c:v>4902</c:v>
                </c:pt>
                <c:pt idx="15">
                  <c:v>5809</c:v>
                </c:pt>
                <c:pt idx="16">
                  <c:v>6330</c:v>
                </c:pt>
                <c:pt idx="17">
                  <c:v>6430</c:v>
                </c:pt>
                <c:pt idx="18">
                  <c:v>5932</c:v>
                </c:pt>
                <c:pt idx="19">
                  <c:v>6737</c:v>
                </c:pt>
                <c:pt idx="20">
                  <c:v>7090</c:v>
                </c:pt>
                <c:pt idx="21">
                  <c:v>7113</c:v>
                </c:pt>
                <c:pt idx="22">
                  <c:v>8475</c:v>
                </c:pt>
                <c:pt idx="23">
                  <c:v>9423</c:v>
                </c:pt>
                <c:pt idx="24">
                  <c:v>6153</c:v>
                </c:pt>
                <c:pt idx="25">
                  <c:v>7141</c:v>
                </c:pt>
                <c:pt idx="26">
                  <c:v>8199</c:v>
                </c:pt>
              </c:numCache>
            </c:numRef>
          </c:val>
          <c:extLst>
            <c:ext xmlns:c16="http://schemas.microsoft.com/office/drawing/2014/chart" uri="{C3380CC4-5D6E-409C-BE32-E72D297353CC}">
              <c16:uniqueId val="{00000001-158B-48C5-8A4F-395730B8A9CA}"/>
            </c:ext>
          </c:extLst>
        </c:ser>
        <c:ser>
          <c:idx val="4"/>
          <c:order val="2"/>
          <c:tx>
            <c:strRef>
              <c:f>Chart2!$D$1</c:f>
              <c:strCache>
                <c:ptCount val="1"/>
                <c:pt idx="0">
                  <c:v>Shigella</c:v>
                </c:pt>
              </c:strCache>
            </c:strRef>
          </c:tx>
          <c:spPr>
            <a:solidFill>
              <a:schemeClr val="accent5">
                <a:alpha val="85000"/>
              </a:schemeClr>
            </a:solidFill>
            <a:ln w="9525" cap="flat" cmpd="sng" algn="ctr">
              <a:solidFill>
                <a:schemeClr val="accent5">
                  <a:lumMod val="75000"/>
                </a:schemeClr>
              </a:solidFill>
              <a:round/>
            </a:ln>
            <a:effectLst/>
            <a:sp3d contourW="9525">
              <a:contourClr>
                <a:schemeClr val="accent5">
                  <a:lumMod val="75000"/>
                </a:schemeClr>
              </a:contourClr>
            </a:sp3d>
          </c:spPr>
          <c:invertIfNegative val="0"/>
          <c:cat>
            <c:numRef>
              <c:f>Chart2!$A$2:$A$28</c:f>
              <c:numCache>
                <c:formatCode>General</c:formatCode>
                <c:ptCount val="2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c:v>
                </c:pt>
              </c:numCache>
            </c:numRef>
          </c:cat>
          <c:val>
            <c:numRef>
              <c:f>Chart2!$D$2:$D$28</c:f>
              <c:numCache>
                <c:formatCode>General</c:formatCode>
                <c:ptCount val="27"/>
                <c:pt idx="0">
                  <c:v>1</c:v>
                </c:pt>
                <c:pt idx="1">
                  <c:v>0</c:v>
                </c:pt>
                <c:pt idx="2">
                  <c:v>13</c:v>
                </c:pt>
                <c:pt idx="3">
                  <c:v>687</c:v>
                </c:pt>
                <c:pt idx="4">
                  <c:v>1966</c:v>
                </c:pt>
                <c:pt idx="5">
                  <c:v>1864</c:v>
                </c:pt>
                <c:pt idx="6">
                  <c:v>2680</c:v>
                </c:pt>
                <c:pt idx="7">
                  <c:v>4183</c:v>
                </c:pt>
                <c:pt idx="8">
                  <c:v>4124</c:v>
                </c:pt>
                <c:pt idx="9">
                  <c:v>4650</c:v>
                </c:pt>
                <c:pt idx="10">
                  <c:v>4590</c:v>
                </c:pt>
                <c:pt idx="11">
                  <c:v>5587</c:v>
                </c:pt>
                <c:pt idx="12">
                  <c:v>6469</c:v>
                </c:pt>
                <c:pt idx="13">
                  <c:v>4939</c:v>
                </c:pt>
                <c:pt idx="14">
                  <c:v>3600</c:v>
                </c:pt>
                <c:pt idx="15">
                  <c:v>2844</c:v>
                </c:pt>
                <c:pt idx="16">
                  <c:v>2740</c:v>
                </c:pt>
                <c:pt idx="17">
                  <c:v>3047</c:v>
                </c:pt>
                <c:pt idx="18">
                  <c:v>4118</c:v>
                </c:pt>
                <c:pt idx="19">
                  <c:v>6165</c:v>
                </c:pt>
                <c:pt idx="20">
                  <c:v>5703</c:v>
                </c:pt>
                <c:pt idx="21">
                  <c:v>3515</c:v>
                </c:pt>
                <c:pt idx="22">
                  <c:v>3455</c:v>
                </c:pt>
                <c:pt idx="23">
                  <c:v>2981</c:v>
                </c:pt>
                <c:pt idx="24">
                  <c:v>1918</c:v>
                </c:pt>
                <c:pt idx="25">
                  <c:v>2040</c:v>
                </c:pt>
                <c:pt idx="26">
                  <c:v>3240</c:v>
                </c:pt>
              </c:numCache>
            </c:numRef>
          </c:val>
          <c:extLst>
            <c:ext xmlns:c16="http://schemas.microsoft.com/office/drawing/2014/chart" uri="{C3380CC4-5D6E-409C-BE32-E72D297353CC}">
              <c16:uniqueId val="{00000002-158B-48C5-8A4F-395730B8A9CA}"/>
            </c:ext>
          </c:extLst>
        </c:ser>
        <c:ser>
          <c:idx val="5"/>
          <c:order val="3"/>
          <c:tx>
            <c:strRef>
              <c:f>Chart2!$E$1</c:f>
              <c:strCache>
                <c:ptCount val="1"/>
                <c:pt idx="0">
                  <c:v>Salmonella</c:v>
                </c:pt>
              </c:strCache>
            </c:strRef>
          </c:tx>
          <c:spPr>
            <a:solidFill>
              <a:schemeClr val="accent6">
                <a:alpha val="85000"/>
              </a:schemeClr>
            </a:solidFill>
            <a:ln w="9525" cap="flat" cmpd="sng" algn="ctr">
              <a:solidFill>
                <a:schemeClr val="accent6">
                  <a:lumMod val="75000"/>
                </a:schemeClr>
              </a:solidFill>
              <a:round/>
            </a:ln>
            <a:effectLst/>
            <a:sp3d contourW="9525">
              <a:contourClr>
                <a:schemeClr val="accent6">
                  <a:lumMod val="75000"/>
                </a:schemeClr>
              </a:contourClr>
            </a:sp3d>
          </c:spPr>
          <c:invertIfNegative val="0"/>
          <c:cat>
            <c:numRef>
              <c:f>Chart2!$A$2:$A$28</c:f>
              <c:numCache>
                <c:formatCode>General</c:formatCode>
                <c:ptCount val="2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c:v>
                </c:pt>
              </c:numCache>
            </c:numRef>
          </c:cat>
          <c:val>
            <c:numRef>
              <c:f>Chart2!$E$2:$E$28</c:f>
              <c:numCache>
                <c:formatCode>General</c:formatCode>
                <c:ptCount val="27"/>
                <c:pt idx="0">
                  <c:v>148</c:v>
                </c:pt>
                <c:pt idx="1">
                  <c:v>89</c:v>
                </c:pt>
                <c:pt idx="2">
                  <c:v>1507</c:v>
                </c:pt>
                <c:pt idx="3">
                  <c:v>4844</c:v>
                </c:pt>
                <c:pt idx="4">
                  <c:v>5743</c:v>
                </c:pt>
                <c:pt idx="5">
                  <c:v>5867</c:v>
                </c:pt>
                <c:pt idx="6">
                  <c:v>16044</c:v>
                </c:pt>
                <c:pt idx="7">
                  <c:v>21248</c:v>
                </c:pt>
                <c:pt idx="8">
                  <c:v>27247</c:v>
                </c:pt>
                <c:pt idx="9">
                  <c:v>29219</c:v>
                </c:pt>
                <c:pt idx="10">
                  <c:v>31044</c:v>
                </c:pt>
                <c:pt idx="11">
                  <c:v>36748</c:v>
                </c:pt>
                <c:pt idx="12">
                  <c:v>40696</c:v>
                </c:pt>
                <c:pt idx="13">
                  <c:v>39439</c:v>
                </c:pt>
                <c:pt idx="14">
                  <c:v>45778</c:v>
                </c:pt>
                <c:pt idx="15">
                  <c:v>47407</c:v>
                </c:pt>
                <c:pt idx="16">
                  <c:v>50073</c:v>
                </c:pt>
                <c:pt idx="17">
                  <c:v>50066</c:v>
                </c:pt>
                <c:pt idx="18">
                  <c:v>51906</c:v>
                </c:pt>
                <c:pt idx="19">
                  <c:v>56954</c:v>
                </c:pt>
                <c:pt idx="20">
                  <c:v>57288</c:v>
                </c:pt>
                <c:pt idx="21">
                  <c:v>52823</c:v>
                </c:pt>
                <c:pt idx="22">
                  <c:v>60253</c:v>
                </c:pt>
                <c:pt idx="23">
                  <c:v>54782</c:v>
                </c:pt>
                <c:pt idx="24">
                  <c:v>48593</c:v>
                </c:pt>
                <c:pt idx="25">
                  <c:v>49667</c:v>
                </c:pt>
                <c:pt idx="26">
                  <c:v>55547</c:v>
                </c:pt>
              </c:numCache>
            </c:numRef>
          </c:val>
          <c:extLst>
            <c:ext xmlns:c16="http://schemas.microsoft.com/office/drawing/2014/chart" uri="{C3380CC4-5D6E-409C-BE32-E72D297353CC}">
              <c16:uniqueId val="{00000003-158B-48C5-8A4F-395730B8A9CA}"/>
            </c:ext>
          </c:extLst>
        </c:ser>
        <c:ser>
          <c:idx val="1"/>
          <c:order val="4"/>
          <c:tx>
            <c:strRef>
              <c:f>Chart2!$F$1</c:f>
              <c:strCache>
                <c:ptCount val="1"/>
                <c:pt idx="0">
                  <c:v>Campy</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cat>
            <c:numRef>
              <c:f>Chart2!$A$2:$A$28</c:f>
              <c:numCache>
                <c:formatCode>General</c:formatCode>
                <c:ptCount val="2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c:v>
                </c:pt>
              </c:numCache>
            </c:numRef>
          </c:cat>
          <c:val>
            <c:numRef>
              <c:f>Chart2!$F$2:$F$28</c:f>
              <c:numCache>
                <c:formatCode>General</c:formatCode>
                <c:ptCount val="27"/>
                <c:pt idx="0">
                  <c:v>1</c:v>
                </c:pt>
                <c:pt idx="1">
                  <c:v>1</c:v>
                </c:pt>
                <c:pt idx="2">
                  <c:v>16</c:v>
                </c:pt>
                <c:pt idx="3">
                  <c:v>1</c:v>
                </c:pt>
                <c:pt idx="4">
                  <c:v>2</c:v>
                </c:pt>
                <c:pt idx="5">
                  <c:v>64</c:v>
                </c:pt>
                <c:pt idx="6">
                  <c:v>582</c:v>
                </c:pt>
                <c:pt idx="7">
                  <c:v>988</c:v>
                </c:pt>
                <c:pt idx="8">
                  <c:v>1226</c:v>
                </c:pt>
                <c:pt idx="9">
                  <c:v>1174</c:v>
                </c:pt>
                <c:pt idx="10">
                  <c:v>861</c:v>
                </c:pt>
                <c:pt idx="11">
                  <c:v>925</c:v>
                </c:pt>
                <c:pt idx="12">
                  <c:v>932</c:v>
                </c:pt>
                <c:pt idx="13">
                  <c:v>806</c:v>
                </c:pt>
                <c:pt idx="14">
                  <c:v>1277</c:v>
                </c:pt>
                <c:pt idx="15">
                  <c:v>1552</c:v>
                </c:pt>
                <c:pt idx="16">
                  <c:v>2166</c:v>
                </c:pt>
                <c:pt idx="17">
                  <c:v>2963</c:v>
                </c:pt>
                <c:pt idx="18">
                  <c:v>3338</c:v>
                </c:pt>
                <c:pt idx="19">
                  <c:v>3217</c:v>
                </c:pt>
                <c:pt idx="20">
                  <c:v>3911</c:v>
                </c:pt>
                <c:pt idx="21">
                  <c:v>3804</c:v>
                </c:pt>
                <c:pt idx="22">
                  <c:v>6319</c:v>
                </c:pt>
                <c:pt idx="23">
                  <c:v>12024</c:v>
                </c:pt>
                <c:pt idx="24">
                  <c:v>8272</c:v>
                </c:pt>
                <c:pt idx="25">
                  <c:v>9153</c:v>
                </c:pt>
                <c:pt idx="26">
                  <c:v>9085</c:v>
                </c:pt>
              </c:numCache>
            </c:numRef>
          </c:val>
          <c:extLst>
            <c:ext xmlns:c16="http://schemas.microsoft.com/office/drawing/2014/chart" uri="{C3380CC4-5D6E-409C-BE32-E72D297353CC}">
              <c16:uniqueId val="{00000004-158B-48C5-8A4F-395730B8A9CA}"/>
            </c:ext>
          </c:extLst>
        </c:ser>
        <c:ser>
          <c:idx val="6"/>
          <c:order val="5"/>
          <c:tx>
            <c:strRef>
              <c:f>Chart2!$G$1</c:f>
              <c:strCache>
                <c:ptCount val="1"/>
                <c:pt idx="0">
                  <c:v>Vibrio</c:v>
                </c:pt>
              </c:strCache>
            </c:strRef>
          </c:tx>
          <c:spPr>
            <a:solidFill>
              <a:schemeClr val="accent1">
                <a:lumMod val="60000"/>
                <a:alpha val="85000"/>
              </a:schemeClr>
            </a:solidFill>
            <a:ln w="9525" cap="flat" cmpd="sng" algn="ctr">
              <a:solidFill>
                <a:schemeClr val="accent1">
                  <a:lumMod val="60000"/>
                  <a:lumMod val="75000"/>
                </a:schemeClr>
              </a:solidFill>
              <a:round/>
            </a:ln>
            <a:effectLst/>
            <a:sp3d contourW="9525">
              <a:contourClr>
                <a:schemeClr val="accent1">
                  <a:lumMod val="60000"/>
                  <a:lumMod val="75000"/>
                </a:schemeClr>
              </a:contourClr>
            </a:sp3d>
          </c:spPr>
          <c:invertIfNegative val="0"/>
          <c:cat>
            <c:numRef>
              <c:f>Chart2!$A$2:$A$28</c:f>
              <c:numCache>
                <c:formatCode>General</c:formatCode>
                <c:ptCount val="27"/>
                <c:pt idx="0">
                  <c:v>1996</c:v>
                </c:pt>
                <c:pt idx="1">
                  <c:v>1997</c:v>
                </c:pt>
                <c:pt idx="2">
                  <c:v>1998</c:v>
                </c:pt>
                <c:pt idx="3">
                  <c:v>1999</c:v>
                </c:pt>
                <c:pt idx="4">
                  <c:v>2000</c:v>
                </c:pt>
                <c:pt idx="5">
                  <c:v>2001</c:v>
                </c:pt>
                <c:pt idx="6">
                  <c:v>2002</c:v>
                </c:pt>
                <c:pt idx="7">
                  <c:v>2003</c:v>
                </c:pt>
                <c:pt idx="8">
                  <c:v>2004</c:v>
                </c:pt>
                <c:pt idx="9">
                  <c:v>2005</c:v>
                </c:pt>
                <c:pt idx="10">
                  <c:v>2006</c:v>
                </c:pt>
                <c:pt idx="11">
                  <c:v>2007</c:v>
                </c:pt>
                <c:pt idx="12">
                  <c:v>2008</c:v>
                </c:pt>
                <c:pt idx="13">
                  <c:v>2009</c:v>
                </c:pt>
                <c:pt idx="14">
                  <c:v>2010</c:v>
                </c:pt>
                <c:pt idx="15">
                  <c:v>2011</c:v>
                </c:pt>
                <c:pt idx="16">
                  <c:v>2012</c:v>
                </c:pt>
                <c:pt idx="17">
                  <c:v>2013</c:v>
                </c:pt>
                <c:pt idx="18">
                  <c:v>2014</c:v>
                </c:pt>
                <c:pt idx="19">
                  <c:v>2015</c:v>
                </c:pt>
                <c:pt idx="20">
                  <c:v>2016</c:v>
                </c:pt>
                <c:pt idx="21">
                  <c:v>2017</c:v>
                </c:pt>
                <c:pt idx="22">
                  <c:v>2018</c:v>
                </c:pt>
                <c:pt idx="23">
                  <c:v>2019</c:v>
                </c:pt>
                <c:pt idx="24">
                  <c:v>2020</c:v>
                </c:pt>
                <c:pt idx="25">
                  <c:v>2021</c:v>
                </c:pt>
                <c:pt idx="26">
                  <c:v>2022</c:v>
                </c:pt>
              </c:numCache>
            </c:numRef>
          </c:cat>
          <c:val>
            <c:numRef>
              <c:f>Chart2!$G$2:$G$28</c:f>
              <c:numCache>
                <c:formatCode>General</c:formatCode>
                <c:ptCount val="27"/>
                <c:pt idx="0">
                  <c:v>1</c:v>
                </c:pt>
                <c:pt idx="1">
                  <c:v>1</c:v>
                </c:pt>
                <c:pt idx="2">
                  <c:v>5</c:v>
                </c:pt>
                <c:pt idx="3">
                  <c:v>0</c:v>
                </c:pt>
                <c:pt idx="4">
                  <c:v>3</c:v>
                </c:pt>
                <c:pt idx="5">
                  <c:v>4</c:v>
                </c:pt>
                <c:pt idx="6">
                  <c:v>3</c:v>
                </c:pt>
                <c:pt idx="7">
                  <c:v>10</c:v>
                </c:pt>
                <c:pt idx="8">
                  <c:v>9</c:v>
                </c:pt>
                <c:pt idx="9">
                  <c:v>44</c:v>
                </c:pt>
                <c:pt idx="10">
                  <c:v>134</c:v>
                </c:pt>
                <c:pt idx="11">
                  <c:v>67</c:v>
                </c:pt>
                <c:pt idx="12">
                  <c:v>207</c:v>
                </c:pt>
                <c:pt idx="13">
                  <c:v>77</c:v>
                </c:pt>
                <c:pt idx="14">
                  <c:v>268</c:v>
                </c:pt>
                <c:pt idx="15">
                  <c:v>487</c:v>
                </c:pt>
                <c:pt idx="16">
                  <c:v>461</c:v>
                </c:pt>
                <c:pt idx="17">
                  <c:v>453</c:v>
                </c:pt>
                <c:pt idx="18">
                  <c:v>189</c:v>
                </c:pt>
                <c:pt idx="19">
                  <c:v>316</c:v>
                </c:pt>
                <c:pt idx="20">
                  <c:v>236</c:v>
                </c:pt>
                <c:pt idx="21">
                  <c:v>270</c:v>
                </c:pt>
                <c:pt idx="22">
                  <c:v>499</c:v>
                </c:pt>
                <c:pt idx="23">
                  <c:v>427</c:v>
                </c:pt>
                <c:pt idx="24">
                  <c:v>241</c:v>
                </c:pt>
                <c:pt idx="25">
                  <c:v>569</c:v>
                </c:pt>
                <c:pt idx="26">
                  <c:v>866</c:v>
                </c:pt>
              </c:numCache>
            </c:numRef>
          </c:val>
          <c:extLst>
            <c:ext xmlns:c16="http://schemas.microsoft.com/office/drawing/2014/chart" uri="{C3380CC4-5D6E-409C-BE32-E72D297353CC}">
              <c16:uniqueId val="{00000005-158B-48C5-8A4F-395730B8A9CA}"/>
            </c:ext>
          </c:extLst>
        </c:ser>
        <c:dLbls>
          <c:showLegendKey val="0"/>
          <c:showVal val="0"/>
          <c:showCatName val="0"/>
          <c:showSerName val="0"/>
          <c:showPercent val="0"/>
          <c:showBubbleSize val="0"/>
        </c:dLbls>
        <c:gapWidth val="65"/>
        <c:shape val="box"/>
        <c:axId val="275458552"/>
        <c:axId val="280840000"/>
        <c:axId val="0"/>
      </c:bar3DChart>
      <c:catAx>
        <c:axId val="27545855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280840000"/>
        <c:crosses val="autoZero"/>
        <c:auto val="1"/>
        <c:lblAlgn val="ctr"/>
        <c:lblOffset val="100"/>
        <c:noMultiLvlLbl val="0"/>
      </c:catAx>
      <c:valAx>
        <c:axId val="280840000"/>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27545855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baseline="0" dirty="0">
                <a:effectLst/>
              </a:rPr>
              <a:t>Human </a:t>
            </a:r>
            <a:r>
              <a:rPr lang="en-US" sz="1400" b="1" i="1" baseline="0" dirty="0">
                <a:effectLst/>
              </a:rPr>
              <a:t>Listeria</a:t>
            </a:r>
            <a:r>
              <a:rPr lang="en-US" sz="1400" b="1" i="0" baseline="0" dirty="0">
                <a:effectLst/>
              </a:rPr>
              <a:t> Uploads</a:t>
            </a:r>
            <a:endParaRPr lang="en-US" sz="1400" b="1" dirty="0">
              <a:effectLst/>
            </a:endParaRPr>
          </a:p>
        </c:rich>
      </c:tx>
      <c:overlay val="0"/>
      <c:spPr>
        <a:noFill/>
        <a:ln>
          <a:noFill/>
        </a:ln>
        <a:effectLst/>
      </c:spPr>
    </c:title>
    <c:autoTitleDeleted val="0"/>
    <c:plotArea>
      <c:layout/>
      <c:barChart>
        <c:barDir val="col"/>
        <c:grouping val="clustered"/>
        <c:varyColors val="0"/>
        <c:ser>
          <c:idx val="4"/>
          <c:order val="1"/>
          <c:tx>
            <c:strRef>
              <c:f>'Listeria chart'!$I$1</c:f>
              <c:strCache>
                <c:ptCount val="1"/>
                <c:pt idx="0">
                  <c:v>2020</c:v>
                </c:pt>
              </c:strCache>
            </c:strRef>
          </c:tx>
          <c:spPr>
            <a:solidFill>
              <a:srgbClr val="0070C0"/>
            </a:solidFill>
            <a:ln w="28575">
              <a:solidFill>
                <a:srgbClr val="0070C0"/>
              </a:solidFill>
            </a:ln>
          </c:spPr>
          <c:invertIfNegative val="0"/>
          <c:cat>
            <c:numRef>
              <c:f>'Listeria chart'!$A$2:$A$13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'Listeria chart'!$I$2:$I$13</c:f>
              <c:numCache>
                <c:formatCode>General</c:formatCode>
                <c:ptCount val="12"/>
                <c:pt idx="0">
                  <c:v>42</c:v>
                </c:pt>
                <c:pt idx="1">
                  <c:v>39</c:v>
                </c:pt>
                <c:pt idx="2">
                  <c:v>44</c:v>
                </c:pt>
                <c:pt idx="3">
                  <c:v>30</c:v>
                </c:pt>
                <c:pt idx="4">
                  <c:v>41</c:v>
                </c:pt>
                <c:pt idx="5">
                  <c:v>46</c:v>
                </c:pt>
                <c:pt idx="6">
                  <c:v>66</c:v>
                </c:pt>
                <c:pt idx="7">
                  <c:v>90</c:v>
                </c:pt>
                <c:pt idx="8">
                  <c:v>68</c:v>
                </c:pt>
                <c:pt idx="9">
                  <c:v>91</c:v>
                </c:pt>
                <c:pt idx="10">
                  <c:v>67</c:v>
                </c:pt>
                <c:pt idx="11">
                  <c:v>59</c:v>
                </c:pt>
              </c:numCache>
            </c:numRef>
          </c:val>
          <c:extLst>
            <c:ext xmlns:c16="http://schemas.microsoft.com/office/drawing/2014/chart" uri="{C3380CC4-5D6E-409C-BE32-E72D297353CC}">
              <c16:uniqueId val="{00000000-506C-499F-86BA-D4EC840E4BAF}"/>
            </c:ext>
          </c:extLst>
        </c:ser>
        <c:ser>
          <c:idx val="5"/>
          <c:order val="2"/>
          <c:tx>
            <c:strRef>
              <c:f>'Listeria chart'!$L$1</c:f>
              <c:strCache>
                <c:ptCount val="1"/>
                <c:pt idx="0">
                  <c:v>2021</c:v>
                </c:pt>
              </c:strCache>
            </c:strRef>
          </c:tx>
          <c:spPr>
            <a:solidFill>
              <a:schemeClr val="accent6">
                <a:lumMod val="75000"/>
              </a:schemeClr>
            </a:solidFill>
            <a:ln w="28575">
              <a:solidFill>
                <a:schemeClr val="accent6">
                  <a:lumMod val="75000"/>
                </a:schemeClr>
              </a:solidFill>
            </a:ln>
          </c:spPr>
          <c:invertIfNegative val="0"/>
          <c:val>
            <c:numRef>
              <c:f>'Listeria chart'!$L$2:$L$13</c:f>
              <c:numCache>
                <c:formatCode>General</c:formatCode>
                <c:ptCount val="12"/>
                <c:pt idx="0">
                  <c:v>36</c:v>
                </c:pt>
                <c:pt idx="1">
                  <c:v>44</c:v>
                </c:pt>
                <c:pt idx="2">
                  <c:v>57</c:v>
                </c:pt>
                <c:pt idx="3">
                  <c:v>34</c:v>
                </c:pt>
                <c:pt idx="4">
                  <c:v>55</c:v>
                </c:pt>
                <c:pt idx="5">
                  <c:v>60</c:v>
                </c:pt>
                <c:pt idx="6">
                  <c:v>77</c:v>
                </c:pt>
                <c:pt idx="7">
                  <c:v>111</c:v>
                </c:pt>
                <c:pt idx="8">
                  <c:v>93</c:v>
                </c:pt>
                <c:pt idx="9">
                  <c:v>77</c:v>
                </c:pt>
                <c:pt idx="10">
                  <c:v>85</c:v>
                </c:pt>
                <c:pt idx="11">
                  <c:v>67</c:v>
                </c:pt>
              </c:numCache>
            </c:numRef>
          </c:val>
          <c:extLst>
            <c:ext xmlns:c16="http://schemas.microsoft.com/office/drawing/2014/chart" uri="{C3380CC4-5D6E-409C-BE32-E72D297353CC}">
              <c16:uniqueId val="{00000001-506C-499F-86BA-D4EC840E4BAF}"/>
            </c:ext>
          </c:extLst>
        </c:ser>
        <c:ser>
          <c:idx val="0"/>
          <c:order val="3"/>
          <c:tx>
            <c:strRef>
              <c:f>'Listeria chart'!$O$1</c:f>
              <c:strCache>
                <c:ptCount val="1"/>
                <c:pt idx="0">
                  <c:v>2022</c:v>
                </c:pt>
              </c:strCache>
            </c:strRef>
          </c:tx>
          <c:spPr>
            <a:solidFill>
              <a:schemeClr val="accent4">
                <a:lumMod val="60000"/>
                <a:lumOff val="40000"/>
              </a:schemeClr>
            </a:solidFill>
            <a:ln>
              <a:solidFill>
                <a:schemeClr val="accent4">
                  <a:lumMod val="60000"/>
                  <a:lumOff val="40000"/>
                </a:schemeClr>
              </a:solidFill>
            </a:ln>
          </c:spPr>
          <c:invertIfNegative val="0"/>
          <c:val>
            <c:numRef>
              <c:f>'Listeria chart'!$O$2:$O$13</c:f>
              <c:numCache>
                <c:formatCode>General</c:formatCode>
                <c:ptCount val="12"/>
                <c:pt idx="0">
                  <c:v>63</c:v>
                </c:pt>
                <c:pt idx="1">
                  <c:v>58</c:v>
                </c:pt>
                <c:pt idx="2">
                  <c:v>43</c:v>
                </c:pt>
                <c:pt idx="3">
                  <c:v>71</c:v>
                </c:pt>
                <c:pt idx="4">
                  <c:v>64</c:v>
                </c:pt>
                <c:pt idx="5">
                  <c:v>72</c:v>
                </c:pt>
                <c:pt idx="6">
                  <c:v>89</c:v>
                </c:pt>
                <c:pt idx="7">
                  <c:v>88</c:v>
                </c:pt>
                <c:pt idx="8">
                  <c:v>98</c:v>
                </c:pt>
                <c:pt idx="9">
                  <c:v>81</c:v>
                </c:pt>
                <c:pt idx="10">
                  <c:v>62</c:v>
                </c:pt>
                <c:pt idx="11">
                  <c:v>40</c:v>
                </c:pt>
              </c:numCache>
            </c:numRef>
          </c:val>
          <c:extLst>
            <c:ext xmlns:c16="http://schemas.microsoft.com/office/drawing/2014/chart" uri="{C3380CC4-5D6E-409C-BE32-E72D297353CC}">
              <c16:uniqueId val="{00000002-506C-499F-86BA-D4EC840E4BAF}"/>
            </c:ext>
          </c:extLst>
        </c:ser>
        <c:ser>
          <c:idx val="1"/>
          <c:order val="4"/>
          <c:tx>
            <c:v>2023</c:v>
          </c:tx>
          <c:invertIfNegative val="0"/>
          <c:val>
            <c:numRef>
              <c:f>'Listeria chart'!$T$2:$T$13</c:f>
              <c:numCache>
                <c:formatCode>General</c:formatCode>
                <c:ptCount val="12"/>
                <c:pt idx="0">
                  <c:v>51</c:v>
                </c:pt>
                <c:pt idx="1">
                  <c:v>57</c:v>
                </c:pt>
                <c:pt idx="2">
                  <c:v>63</c:v>
                </c:pt>
                <c:pt idx="3">
                  <c:v>43</c:v>
                </c:pt>
                <c:pt idx="4">
                  <c:v>60</c:v>
                </c:pt>
                <c:pt idx="5">
                  <c:v>56</c:v>
                </c:pt>
                <c:pt idx="6">
                  <c:v>77</c:v>
                </c:pt>
                <c:pt idx="7">
                  <c:v>135</c:v>
                </c:pt>
                <c:pt idx="8">
                  <c:v>91</c:v>
                </c:pt>
              </c:numCache>
            </c:numRef>
          </c:val>
          <c:extLst>
            <c:ext xmlns:c16="http://schemas.microsoft.com/office/drawing/2014/chart" uri="{C3380CC4-5D6E-409C-BE32-E72D297353CC}">
              <c16:uniqueId val="{00000003-506C-499F-86BA-D4EC840E4BAF}"/>
            </c:ext>
          </c:extLst>
        </c:ser>
        <c:dLbls>
          <c:showLegendKey val="0"/>
          <c:showVal val="0"/>
          <c:showCatName val="0"/>
          <c:showSerName val="0"/>
          <c:showPercent val="0"/>
          <c:showBubbleSize val="0"/>
        </c:dLbls>
        <c:gapWidth val="150"/>
        <c:axId val="1379917151"/>
        <c:axId val="1556461087"/>
      </c:barChart>
      <c:lineChart>
        <c:grouping val="standard"/>
        <c:varyColors val="0"/>
        <c:ser>
          <c:idx val="3"/>
          <c:order val="0"/>
          <c:tx>
            <c:strRef>
              <c:f>'Listeria chart'!$G$1</c:f>
              <c:strCache>
                <c:ptCount val="1"/>
                <c:pt idx="0">
                  <c:v>5-Yr Avg</c:v>
                </c:pt>
              </c:strCache>
            </c:strRef>
          </c:tx>
          <c:spPr>
            <a:ln w="28575">
              <a:solidFill>
                <a:srgbClr val="7030A0"/>
              </a:solidFill>
            </a:ln>
          </c:spPr>
          <c:marker>
            <c:symbol val="none"/>
          </c:marker>
          <c:cat>
            <c:numRef>
              <c:f>'Listeria chart'!$A$2:$A$13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'Listeria chart'!$G$2:$G$13</c:f>
              <c:numCache>
                <c:formatCode>0</c:formatCode>
                <c:ptCount val="12"/>
                <c:pt idx="0">
                  <c:v>54.4</c:v>
                </c:pt>
                <c:pt idx="1">
                  <c:v>38</c:v>
                </c:pt>
                <c:pt idx="2">
                  <c:v>38.4</c:v>
                </c:pt>
                <c:pt idx="3">
                  <c:v>47</c:v>
                </c:pt>
                <c:pt idx="4">
                  <c:v>46.4</c:v>
                </c:pt>
                <c:pt idx="5">
                  <c:v>69</c:v>
                </c:pt>
                <c:pt idx="6">
                  <c:v>84.8</c:v>
                </c:pt>
                <c:pt idx="7">
                  <c:v>111</c:v>
                </c:pt>
                <c:pt idx="8">
                  <c:v>97.8</c:v>
                </c:pt>
                <c:pt idx="9">
                  <c:v>86.2</c:v>
                </c:pt>
                <c:pt idx="10">
                  <c:v>65.2</c:v>
                </c:pt>
                <c:pt idx="11">
                  <c:v>62.8</c:v>
                </c:pt>
              </c:numCache>
            </c:numRef>
          </c:val>
          <c:smooth val="0"/>
          <c:extLst>
            <c:ext xmlns:c16="http://schemas.microsoft.com/office/drawing/2014/chart" uri="{C3380CC4-5D6E-409C-BE32-E72D297353CC}">
              <c16:uniqueId val="{00000004-506C-499F-86BA-D4EC840E4BAF}"/>
            </c:ext>
          </c:extLst>
        </c:ser>
        <c:dLbls>
          <c:showLegendKey val="0"/>
          <c:showVal val="0"/>
          <c:showCatName val="0"/>
          <c:showSerName val="0"/>
          <c:showPercent val="0"/>
          <c:showBubbleSize val="0"/>
        </c:dLbls>
        <c:marker val="1"/>
        <c:smooth val="0"/>
        <c:axId val="1379917151"/>
        <c:axId val="1556461087"/>
      </c:lineChart>
      <c:catAx>
        <c:axId val="137991715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Month</a:t>
                </a:r>
                <a:r>
                  <a:rPr lang="en-US" baseline="0"/>
                  <a:t> Number</a:t>
                </a:r>
                <a:endParaRPr lang="en-US"/>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56461087"/>
        <c:crosses val="autoZero"/>
        <c:auto val="1"/>
        <c:lblAlgn val="ctr"/>
        <c:lblOffset val="100"/>
        <c:noMultiLvlLbl val="0"/>
      </c:catAx>
      <c:valAx>
        <c:axId val="15564610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Listeria Count</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9917151"/>
        <c:crosses val="autoZero"/>
        <c:crossBetween val="between"/>
      </c:valAx>
    </c:plotArea>
    <c:plotVisOnly val="1"/>
    <c:dispBlanksAs val="gap"/>
    <c:showDLblsOverMax val="0"/>
    <c:extLst/>
  </c:chart>
  <c:txPr>
    <a:bodyPr/>
    <a:lstStyle/>
    <a:p>
      <a:pPr>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baseline="0" dirty="0">
                <a:effectLst/>
              </a:rPr>
              <a:t>Human </a:t>
            </a:r>
            <a:r>
              <a:rPr lang="en-US" sz="1400" b="1" i="1" baseline="0" dirty="0">
                <a:effectLst/>
              </a:rPr>
              <a:t>Campylobacter</a:t>
            </a:r>
            <a:r>
              <a:rPr lang="en-US" sz="1400" b="1" i="0" baseline="0" dirty="0">
                <a:effectLst/>
              </a:rPr>
              <a:t> Uploads</a:t>
            </a:r>
          </a:p>
        </c:rich>
      </c:tx>
      <c:layout>
        <c:manualLayout>
          <c:xMode val="edge"/>
          <c:yMode val="edge"/>
          <c:x val="0.34941306755260237"/>
          <c:y val="3.896103896103896E-2"/>
        </c:manualLayout>
      </c:layout>
      <c:overlay val="0"/>
      <c:spPr>
        <a:noFill/>
        <a:ln>
          <a:noFill/>
        </a:ln>
        <a:effectLst/>
      </c:spPr>
    </c:title>
    <c:autoTitleDeleted val="0"/>
    <c:plotArea>
      <c:layout/>
      <c:barChart>
        <c:barDir val="col"/>
        <c:grouping val="clustered"/>
        <c:varyColors val="0"/>
        <c:ser>
          <c:idx val="4"/>
          <c:order val="1"/>
          <c:tx>
            <c:strRef>
              <c:f>'Campylobacter chart'!$I$1</c:f>
              <c:strCache>
                <c:ptCount val="1"/>
                <c:pt idx="0">
                  <c:v>2020</c:v>
                </c:pt>
              </c:strCache>
            </c:strRef>
          </c:tx>
          <c:spPr>
            <a:solidFill>
              <a:srgbClr val="0070C0"/>
            </a:solidFill>
            <a:ln w="28575">
              <a:solidFill>
                <a:srgbClr val="0070C0"/>
              </a:solidFill>
            </a:ln>
          </c:spPr>
          <c:invertIfNegative val="0"/>
          <c:cat>
            <c:numRef>
              <c:f>'Campylobacter chart'!$A$2:$A$13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'Campylobacter chart'!$I$2:$I$13</c:f>
              <c:numCache>
                <c:formatCode>General</c:formatCode>
                <c:ptCount val="12"/>
                <c:pt idx="0">
                  <c:v>395</c:v>
                </c:pt>
                <c:pt idx="1">
                  <c:v>337</c:v>
                </c:pt>
                <c:pt idx="2">
                  <c:v>195</c:v>
                </c:pt>
                <c:pt idx="3">
                  <c:v>113</c:v>
                </c:pt>
                <c:pt idx="4">
                  <c:v>106</c:v>
                </c:pt>
                <c:pt idx="5">
                  <c:v>280</c:v>
                </c:pt>
                <c:pt idx="6">
                  <c:v>311</c:v>
                </c:pt>
                <c:pt idx="7">
                  <c:v>304</c:v>
                </c:pt>
                <c:pt idx="8">
                  <c:v>210</c:v>
                </c:pt>
                <c:pt idx="9">
                  <c:v>266</c:v>
                </c:pt>
                <c:pt idx="10">
                  <c:v>283</c:v>
                </c:pt>
                <c:pt idx="11">
                  <c:v>187</c:v>
                </c:pt>
              </c:numCache>
            </c:numRef>
          </c:val>
          <c:extLst>
            <c:ext xmlns:c16="http://schemas.microsoft.com/office/drawing/2014/chart" uri="{C3380CC4-5D6E-409C-BE32-E72D297353CC}">
              <c16:uniqueId val="{00000000-CDFA-43D6-BE2A-54824DD996F2}"/>
            </c:ext>
          </c:extLst>
        </c:ser>
        <c:ser>
          <c:idx val="5"/>
          <c:order val="2"/>
          <c:tx>
            <c:strRef>
              <c:f>'Campylobacter chart'!$L$1</c:f>
              <c:strCache>
                <c:ptCount val="1"/>
                <c:pt idx="0">
                  <c:v>2021</c:v>
                </c:pt>
              </c:strCache>
            </c:strRef>
          </c:tx>
          <c:spPr>
            <a:solidFill>
              <a:schemeClr val="accent6">
                <a:lumMod val="75000"/>
              </a:schemeClr>
            </a:solidFill>
            <a:ln w="28575">
              <a:solidFill>
                <a:schemeClr val="accent6">
                  <a:lumMod val="75000"/>
                </a:schemeClr>
              </a:solidFill>
            </a:ln>
          </c:spPr>
          <c:invertIfNegative val="0"/>
          <c:val>
            <c:numRef>
              <c:f>'Campylobacter chart'!$L$2:$L$13</c:f>
              <c:numCache>
                <c:formatCode>0</c:formatCode>
                <c:ptCount val="12"/>
                <c:pt idx="0">
                  <c:v>121</c:v>
                </c:pt>
                <c:pt idx="1">
                  <c:v>176</c:v>
                </c:pt>
                <c:pt idx="2">
                  <c:v>148</c:v>
                </c:pt>
                <c:pt idx="3">
                  <c:v>213</c:v>
                </c:pt>
                <c:pt idx="4">
                  <c:v>236</c:v>
                </c:pt>
                <c:pt idx="5">
                  <c:v>323</c:v>
                </c:pt>
                <c:pt idx="6">
                  <c:v>466</c:v>
                </c:pt>
                <c:pt idx="7">
                  <c:v>423</c:v>
                </c:pt>
                <c:pt idx="8">
                  <c:v>322</c:v>
                </c:pt>
                <c:pt idx="9">
                  <c:v>271</c:v>
                </c:pt>
                <c:pt idx="10">
                  <c:v>227</c:v>
                </c:pt>
                <c:pt idx="11">
                  <c:v>155</c:v>
                </c:pt>
              </c:numCache>
            </c:numRef>
          </c:val>
          <c:extLst>
            <c:ext xmlns:c16="http://schemas.microsoft.com/office/drawing/2014/chart" uri="{C3380CC4-5D6E-409C-BE32-E72D297353CC}">
              <c16:uniqueId val="{00000001-CDFA-43D6-BE2A-54824DD996F2}"/>
            </c:ext>
          </c:extLst>
        </c:ser>
        <c:ser>
          <c:idx val="0"/>
          <c:order val="3"/>
          <c:tx>
            <c:strRef>
              <c:f>'Campylobacter chart'!$O$1</c:f>
              <c:strCache>
                <c:ptCount val="1"/>
                <c:pt idx="0">
                  <c:v>2022</c:v>
                </c:pt>
              </c:strCache>
            </c:strRef>
          </c:tx>
          <c:spPr>
            <a:solidFill>
              <a:schemeClr val="accent4">
                <a:lumMod val="60000"/>
                <a:lumOff val="40000"/>
              </a:schemeClr>
            </a:solidFill>
            <a:ln>
              <a:solidFill>
                <a:schemeClr val="accent4">
                  <a:lumMod val="60000"/>
                  <a:lumOff val="40000"/>
                </a:schemeClr>
              </a:solidFill>
            </a:ln>
          </c:spPr>
          <c:invertIfNegative val="0"/>
          <c:val>
            <c:numRef>
              <c:f>'Campylobacter chart'!$O$2:$O$13</c:f>
              <c:numCache>
                <c:formatCode>General</c:formatCode>
                <c:ptCount val="12"/>
                <c:pt idx="0">
                  <c:v>125</c:v>
                </c:pt>
                <c:pt idx="1">
                  <c:v>173</c:v>
                </c:pt>
                <c:pt idx="2">
                  <c:v>187</c:v>
                </c:pt>
                <c:pt idx="3">
                  <c:v>190</c:v>
                </c:pt>
                <c:pt idx="4">
                  <c:v>239</c:v>
                </c:pt>
                <c:pt idx="5">
                  <c:v>279</c:v>
                </c:pt>
                <c:pt idx="6">
                  <c:v>383</c:v>
                </c:pt>
                <c:pt idx="7">
                  <c:v>432</c:v>
                </c:pt>
                <c:pt idx="8">
                  <c:v>368</c:v>
                </c:pt>
                <c:pt idx="9">
                  <c:v>279</c:v>
                </c:pt>
                <c:pt idx="10">
                  <c:v>290</c:v>
                </c:pt>
                <c:pt idx="11">
                  <c:v>207</c:v>
                </c:pt>
              </c:numCache>
            </c:numRef>
          </c:val>
          <c:extLst>
            <c:ext xmlns:c16="http://schemas.microsoft.com/office/drawing/2014/chart" uri="{C3380CC4-5D6E-409C-BE32-E72D297353CC}">
              <c16:uniqueId val="{00000002-CDFA-43D6-BE2A-54824DD996F2}"/>
            </c:ext>
          </c:extLst>
        </c:ser>
        <c:ser>
          <c:idx val="1"/>
          <c:order val="4"/>
          <c:tx>
            <c:v>2023</c:v>
          </c:tx>
          <c:invertIfNegative val="0"/>
          <c:val>
            <c:numRef>
              <c:f>'Campylobacter chart'!$T$2:$T$13</c:f>
              <c:numCache>
                <c:formatCode>General</c:formatCode>
                <c:ptCount val="12"/>
                <c:pt idx="0">
                  <c:v>248</c:v>
                </c:pt>
                <c:pt idx="1">
                  <c:v>233</c:v>
                </c:pt>
                <c:pt idx="2">
                  <c:v>249</c:v>
                </c:pt>
                <c:pt idx="3">
                  <c:v>263</c:v>
                </c:pt>
                <c:pt idx="4">
                  <c:v>326</c:v>
                </c:pt>
                <c:pt idx="5">
                  <c:v>399</c:v>
                </c:pt>
                <c:pt idx="6">
                  <c:v>479</c:v>
                </c:pt>
                <c:pt idx="7">
                  <c:v>553</c:v>
                </c:pt>
                <c:pt idx="8">
                  <c:v>431</c:v>
                </c:pt>
              </c:numCache>
            </c:numRef>
          </c:val>
          <c:extLst>
            <c:ext xmlns:c16="http://schemas.microsoft.com/office/drawing/2014/chart" uri="{C3380CC4-5D6E-409C-BE32-E72D297353CC}">
              <c16:uniqueId val="{00000003-CDFA-43D6-BE2A-54824DD996F2}"/>
            </c:ext>
          </c:extLst>
        </c:ser>
        <c:dLbls>
          <c:showLegendKey val="0"/>
          <c:showVal val="0"/>
          <c:showCatName val="0"/>
          <c:showSerName val="0"/>
          <c:showPercent val="0"/>
          <c:showBubbleSize val="0"/>
        </c:dLbls>
        <c:gapWidth val="150"/>
        <c:axId val="1379917151"/>
        <c:axId val="1556461087"/>
      </c:barChart>
      <c:lineChart>
        <c:grouping val="standard"/>
        <c:varyColors val="0"/>
        <c:ser>
          <c:idx val="3"/>
          <c:order val="0"/>
          <c:tx>
            <c:strRef>
              <c:f>'Campylobacter chart'!$G$1</c:f>
              <c:strCache>
                <c:ptCount val="1"/>
                <c:pt idx="0">
                  <c:v>5-Yr Avg</c:v>
                </c:pt>
              </c:strCache>
            </c:strRef>
          </c:tx>
          <c:spPr>
            <a:ln w="28575">
              <a:solidFill>
                <a:srgbClr val="7030A0"/>
              </a:solidFill>
            </a:ln>
          </c:spPr>
          <c:marker>
            <c:symbol val="none"/>
          </c:marker>
          <c:cat>
            <c:numRef>
              <c:f>'Campylobacter chart'!$A$2:$A$13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'Campylobacter chart'!$G$2:$G$13</c:f>
              <c:numCache>
                <c:formatCode>0</c:formatCode>
                <c:ptCount val="12"/>
                <c:pt idx="0">
                  <c:v>181.8</c:v>
                </c:pt>
                <c:pt idx="1">
                  <c:v>130.6</c:v>
                </c:pt>
                <c:pt idx="2">
                  <c:v>195.2</c:v>
                </c:pt>
                <c:pt idx="3">
                  <c:v>209.4</c:v>
                </c:pt>
                <c:pt idx="4">
                  <c:v>243.6</c:v>
                </c:pt>
                <c:pt idx="5">
                  <c:v>322.8</c:v>
                </c:pt>
                <c:pt idx="6">
                  <c:v>392.2</c:v>
                </c:pt>
                <c:pt idx="7">
                  <c:v>428.8</c:v>
                </c:pt>
                <c:pt idx="8">
                  <c:v>313.2</c:v>
                </c:pt>
                <c:pt idx="9">
                  <c:v>329.2</c:v>
                </c:pt>
                <c:pt idx="10">
                  <c:v>290</c:v>
                </c:pt>
                <c:pt idx="11">
                  <c:v>261.60000000000002</c:v>
                </c:pt>
              </c:numCache>
            </c:numRef>
          </c:val>
          <c:smooth val="0"/>
          <c:extLst>
            <c:ext xmlns:c16="http://schemas.microsoft.com/office/drawing/2014/chart" uri="{C3380CC4-5D6E-409C-BE32-E72D297353CC}">
              <c16:uniqueId val="{00000004-CDFA-43D6-BE2A-54824DD996F2}"/>
            </c:ext>
          </c:extLst>
        </c:ser>
        <c:dLbls>
          <c:showLegendKey val="0"/>
          <c:showVal val="0"/>
          <c:showCatName val="0"/>
          <c:showSerName val="0"/>
          <c:showPercent val="0"/>
          <c:showBubbleSize val="0"/>
        </c:dLbls>
        <c:marker val="1"/>
        <c:smooth val="0"/>
        <c:axId val="1379917151"/>
        <c:axId val="1556461087"/>
      </c:lineChart>
      <c:catAx>
        <c:axId val="137991715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Month</a:t>
                </a:r>
                <a:r>
                  <a:rPr lang="en-US" baseline="0"/>
                  <a:t> Number</a:t>
                </a:r>
                <a:endParaRPr lang="en-US"/>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56461087"/>
        <c:crosses val="autoZero"/>
        <c:auto val="1"/>
        <c:lblAlgn val="ctr"/>
        <c:lblOffset val="100"/>
        <c:noMultiLvlLbl val="0"/>
      </c:catAx>
      <c:valAx>
        <c:axId val="15564610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Campylobacter Count</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9917151"/>
        <c:crosses val="autoZero"/>
        <c:crossBetween val="between"/>
      </c:valAx>
    </c:plotArea>
    <c:plotVisOnly val="1"/>
    <c:dispBlanksAs val="gap"/>
    <c:showDLblsOverMax val="0"/>
    <c:extLst/>
  </c:chart>
  <c:txPr>
    <a:bodyPr/>
    <a:lstStyle/>
    <a:p>
      <a:pPr>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baseline="0" dirty="0">
                <a:effectLst/>
              </a:rPr>
              <a:t>Human STEC Uploads</a:t>
            </a:r>
            <a:endParaRPr lang="en-US" sz="1400" b="1" dirty="0">
              <a:effectLst/>
            </a:endParaRPr>
          </a:p>
        </c:rich>
      </c:tx>
      <c:overlay val="0"/>
      <c:spPr>
        <a:noFill/>
        <a:ln>
          <a:noFill/>
        </a:ln>
        <a:effectLst/>
      </c:spPr>
    </c:title>
    <c:autoTitleDeleted val="0"/>
    <c:plotArea>
      <c:layout/>
      <c:barChart>
        <c:barDir val="col"/>
        <c:grouping val="clustered"/>
        <c:varyColors val="0"/>
        <c:ser>
          <c:idx val="4"/>
          <c:order val="1"/>
          <c:tx>
            <c:strRef>
              <c:f>'STEC chart'!$I$1</c:f>
              <c:strCache>
                <c:ptCount val="1"/>
                <c:pt idx="0">
                  <c:v>2020</c:v>
                </c:pt>
              </c:strCache>
            </c:strRef>
          </c:tx>
          <c:spPr>
            <a:solidFill>
              <a:srgbClr val="0070C0"/>
            </a:solidFill>
            <a:ln w="28575">
              <a:solidFill>
                <a:srgbClr val="0070C0"/>
              </a:solidFill>
            </a:ln>
          </c:spPr>
          <c:invertIfNegative val="0"/>
          <c:val>
            <c:numRef>
              <c:f>'STEC chart'!$I$2:$I$13</c:f>
              <c:numCache>
                <c:formatCode>General</c:formatCode>
                <c:ptCount val="12"/>
                <c:pt idx="0">
                  <c:v>472</c:v>
                </c:pt>
                <c:pt idx="1">
                  <c:v>403</c:v>
                </c:pt>
                <c:pt idx="2">
                  <c:v>335</c:v>
                </c:pt>
                <c:pt idx="3">
                  <c:v>237</c:v>
                </c:pt>
                <c:pt idx="4">
                  <c:v>194</c:v>
                </c:pt>
                <c:pt idx="5">
                  <c:v>424</c:v>
                </c:pt>
                <c:pt idx="6">
                  <c:v>641</c:v>
                </c:pt>
                <c:pt idx="7">
                  <c:v>607</c:v>
                </c:pt>
                <c:pt idx="8">
                  <c:v>626</c:v>
                </c:pt>
                <c:pt idx="9">
                  <c:v>535</c:v>
                </c:pt>
                <c:pt idx="10">
                  <c:v>423</c:v>
                </c:pt>
                <c:pt idx="11">
                  <c:v>311</c:v>
                </c:pt>
              </c:numCache>
            </c:numRef>
          </c:val>
          <c:extLst>
            <c:ext xmlns:c16="http://schemas.microsoft.com/office/drawing/2014/chart" uri="{C3380CC4-5D6E-409C-BE32-E72D297353CC}">
              <c16:uniqueId val="{00000000-FE93-476D-90F5-9D74F9D8248D}"/>
            </c:ext>
          </c:extLst>
        </c:ser>
        <c:ser>
          <c:idx val="5"/>
          <c:order val="2"/>
          <c:tx>
            <c:strRef>
              <c:f>'STEC chart'!$L$1</c:f>
              <c:strCache>
                <c:ptCount val="1"/>
                <c:pt idx="0">
                  <c:v>2021</c:v>
                </c:pt>
              </c:strCache>
            </c:strRef>
          </c:tx>
          <c:spPr>
            <a:solidFill>
              <a:schemeClr val="accent6">
                <a:lumMod val="75000"/>
              </a:schemeClr>
            </a:solidFill>
            <a:ln w="28575">
              <a:solidFill>
                <a:schemeClr val="accent6">
                  <a:lumMod val="75000"/>
                </a:schemeClr>
              </a:solidFill>
            </a:ln>
          </c:spPr>
          <c:invertIfNegative val="0"/>
          <c:cat>
            <c:numRef>
              <c:f>'STEC chart'!$A$2:$A$13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'STEC chart'!$L$2:$L$13</c:f>
              <c:numCache>
                <c:formatCode>General</c:formatCode>
                <c:ptCount val="12"/>
                <c:pt idx="0">
                  <c:v>231</c:v>
                </c:pt>
                <c:pt idx="1">
                  <c:v>220</c:v>
                </c:pt>
                <c:pt idx="2">
                  <c:v>258</c:v>
                </c:pt>
                <c:pt idx="3">
                  <c:v>379</c:v>
                </c:pt>
                <c:pt idx="4">
                  <c:v>446</c:v>
                </c:pt>
                <c:pt idx="5">
                  <c:v>640</c:v>
                </c:pt>
                <c:pt idx="6">
                  <c:v>809</c:v>
                </c:pt>
                <c:pt idx="7">
                  <c:v>1024</c:v>
                </c:pt>
                <c:pt idx="8">
                  <c:v>726</c:v>
                </c:pt>
                <c:pt idx="9">
                  <c:v>583</c:v>
                </c:pt>
                <c:pt idx="10">
                  <c:v>488</c:v>
                </c:pt>
                <c:pt idx="11">
                  <c:v>493</c:v>
                </c:pt>
              </c:numCache>
            </c:numRef>
          </c:val>
          <c:extLst>
            <c:ext xmlns:c16="http://schemas.microsoft.com/office/drawing/2014/chart" uri="{C3380CC4-5D6E-409C-BE32-E72D297353CC}">
              <c16:uniqueId val="{00000001-FE93-476D-90F5-9D74F9D8248D}"/>
            </c:ext>
          </c:extLst>
        </c:ser>
        <c:ser>
          <c:idx val="0"/>
          <c:order val="3"/>
          <c:tx>
            <c:strRef>
              <c:f>'STEC chart'!$O$1</c:f>
              <c:strCache>
                <c:ptCount val="1"/>
                <c:pt idx="0">
                  <c:v>2022</c:v>
                </c:pt>
              </c:strCache>
            </c:strRef>
          </c:tx>
          <c:spPr>
            <a:solidFill>
              <a:schemeClr val="accent4">
                <a:lumMod val="60000"/>
                <a:lumOff val="40000"/>
              </a:schemeClr>
            </a:solidFill>
            <a:ln>
              <a:solidFill>
                <a:schemeClr val="accent4">
                  <a:lumMod val="60000"/>
                  <a:lumOff val="40000"/>
                </a:schemeClr>
              </a:solidFill>
            </a:ln>
          </c:spPr>
          <c:invertIfNegative val="0"/>
          <c:val>
            <c:numRef>
              <c:f>'STEC chart'!$O$2:$O$13</c:f>
              <c:numCache>
                <c:formatCode>General</c:formatCode>
                <c:ptCount val="12"/>
                <c:pt idx="0">
                  <c:v>340</c:v>
                </c:pt>
                <c:pt idx="1">
                  <c:v>257</c:v>
                </c:pt>
                <c:pt idx="2">
                  <c:v>341</c:v>
                </c:pt>
                <c:pt idx="3">
                  <c:v>402</c:v>
                </c:pt>
                <c:pt idx="4">
                  <c:v>535</c:v>
                </c:pt>
                <c:pt idx="5">
                  <c:v>696</c:v>
                </c:pt>
                <c:pt idx="6">
                  <c:v>778</c:v>
                </c:pt>
                <c:pt idx="7">
                  <c:v>1101</c:v>
                </c:pt>
                <c:pt idx="8">
                  <c:v>786</c:v>
                </c:pt>
                <c:pt idx="9">
                  <c:v>573</c:v>
                </c:pt>
                <c:pt idx="10">
                  <c:v>472</c:v>
                </c:pt>
                <c:pt idx="11">
                  <c:v>426</c:v>
                </c:pt>
              </c:numCache>
            </c:numRef>
          </c:val>
          <c:extLst>
            <c:ext xmlns:c16="http://schemas.microsoft.com/office/drawing/2014/chart" uri="{C3380CC4-5D6E-409C-BE32-E72D297353CC}">
              <c16:uniqueId val="{00000002-FE93-476D-90F5-9D74F9D8248D}"/>
            </c:ext>
          </c:extLst>
        </c:ser>
        <c:ser>
          <c:idx val="1"/>
          <c:order val="4"/>
          <c:tx>
            <c:v>2023</c:v>
          </c:tx>
          <c:invertIfNegative val="0"/>
          <c:val>
            <c:numRef>
              <c:f>'STEC chart'!$T$2:$T$13</c:f>
              <c:numCache>
                <c:formatCode>General</c:formatCode>
                <c:ptCount val="12"/>
                <c:pt idx="0">
                  <c:v>379</c:v>
                </c:pt>
                <c:pt idx="1">
                  <c:v>342</c:v>
                </c:pt>
                <c:pt idx="2">
                  <c:v>398</c:v>
                </c:pt>
                <c:pt idx="3">
                  <c:v>438</c:v>
                </c:pt>
                <c:pt idx="4">
                  <c:v>558</c:v>
                </c:pt>
                <c:pt idx="5">
                  <c:v>617</c:v>
                </c:pt>
                <c:pt idx="6">
                  <c:v>822</c:v>
                </c:pt>
                <c:pt idx="7">
                  <c:v>1019</c:v>
                </c:pt>
                <c:pt idx="8">
                  <c:v>714</c:v>
                </c:pt>
              </c:numCache>
            </c:numRef>
          </c:val>
          <c:extLst>
            <c:ext xmlns:c16="http://schemas.microsoft.com/office/drawing/2014/chart" uri="{C3380CC4-5D6E-409C-BE32-E72D297353CC}">
              <c16:uniqueId val="{00000003-FE93-476D-90F5-9D74F9D8248D}"/>
            </c:ext>
          </c:extLst>
        </c:ser>
        <c:dLbls>
          <c:showLegendKey val="0"/>
          <c:showVal val="0"/>
          <c:showCatName val="0"/>
          <c:showSerName val="0"/>
          <c:showPercent val="0"/>
          <c:showBubbleSize val="0"/>
        </c:dLbls>
        <c:gapWidth val="150"/>
        <c:axId val="1379917151"/>
        <c:axId val="1556461087"/>
      </c:barChart>
      <c:lineChart>
        <c:grouping val="standard"/>
        <c:varyColors val="0"/>
        <c:ser>
          <c:idx val="3"/>
          <c:order val="0"/>
          <c:tx>
            <c:strRef>
              <c:f>'STEC chart'!$G$1</c:f>
              <c:strCache>
                <c:ptCount val="1"/>
                <c:pt idx="0">
                  <c:v>5-Yr Avg</c:v>
                </c:pt>
              </c:strCache>
            </c:strRef>
          </c:tx>
          <c:spPr>
            <a:ln w="28575">
              <a:solidFill>
                <a:srgbClr val="7030A0"/>
              </a:solidFill>
            </a:ln>
          </c:spPr>
          <c:marker>
            <c:symbol val="none"/>
          </c:marker>
          <c:cat>
            <c:numRef>
              <c:f>'STEC chart'!$A$2:$A$13</c:f>
              <c:numCache>
                <c:formatCode>General</c:formatCode>
                <c:ptCount val="12"/>
                <c:pt idx="0">
                  <c:v>1</c:v>
                </c:pt>
                <c:pt idx="1">
                  <c:v>2</c:v>
                </c:pt>
                <c:pt idx="2">
                  <c:v>3</c:v>
                </c:pt>
                <c:pt idx="3">
                  <c:v>4</c:v>
                </c:pt>
                <c:pt idx="4">
                  <c:v>5</c:v>
                </c:pt>
                <c:pt idx="5">
                  <c:v>6</c:v>
                </c:pt>
                <c:pt idx="6">
                  <c:v>7</c:v>
                </c:pt>
                <c:pt idx="7">
                  <c:v>8</c:v>
                </c:pt>
                <c:pt idx="8">
                  <c:v>9</c:v>
                </c:pt>
                <c:pt idx="9">
                  <c:v>10</c:v>
                </c:pt>
                <c:pt idx="10">
                  <c:v>11</c:v>
                </c:pt>
                <c:pt idx="11">
                  <c:v>12</c:v>
                </c:pt>
              </c:numCache>
            </c:numRef>
          </c:cat>
          <c:val>
            <c:numRef>
              <c:f>'STEC chart'!$G$2:$G$13</c:f>
              <c:numCache>
                <c:formatCode>0</c:formatCode>
                <c:ptCount val="12"/>
                <c:pt idx="0">
                  <c:v>308.8</c:v>
                </c:pt>
                <c:pt idx="1">
                  <c:v>269.8</c:v>
                </c:pt>
                <c:pt idx="2">
                  <c:v>336.8</c:v>
                </c:pt>
                <c:pt idx="3">
                  <c:v>514.79999999999995</c:v>
                </c:pt>
                <c:pt idx="4">
                  <c:v>584.20000000000005</c:v>
                </c:pt>
                <c:pt idx="5">
                  <c:v>714.6</c:v>
                </c:pt>
                <c:pt idx="6">
                  <c:v>877.2</c:v>
                </c:pt>
                <c:pt idx="7">
                  <c:v>1021.4</c:v>
                </c:pt>
                <c:pt idx="8">
                  <c:v>813</c:v>
                </c:pt>
                <c:pt idx="9">
                  <c:v>640.6</c:v>
                </c:pt>
                <c:pt idx="10">
                  <c:v>534.4</c:v>
                </c:pt>
                <c:pt idx="11">
                  <c:v>472.2</c:v>
                </c:pt>
              </c:numCache>
            </c:numRef>
          </c:val>
          <c:smooth val="0"/>
          <c:extLst>
            <c:ext xmlns:c16="http://schemas.microsoft.com/office/drawing/2014/chart" uri="{C3380CC4-5D6E-409C-BE32-E72D297353CC}">
              <c16:uniqueId val="{00000004-FE93-476D-90F5-9D74F9D8248D}"/>
            </c:ext>
          </c:extLst>
        </c:ser>
        <c:dLbls>
          <c:showLegendKey val="0"/>
          <c:showVal val="0"/>
          <c:showCatName val="0"/>
          <c:showSerName val="0"/>
          <c:showPercent val="0"/>
          <c:showBubbleSize val="0"/>
        </c:dLbls>
        <c:marker val="1"/>
        <c:smooth val="0"/>
        <c:axId val="1379917151"/>
        <c:axId val="1556461087"/>
      </c:lineChart>
      <c:catAx>
        <c:axId val="1379917151"/>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Month</a:t>
                </a:r>
                <a:r>
                  <a:rPr lang="en-US" baseline="0"/>
                  <a:t> Number</a:t>
                </a:r>
                <a:endParaRPr lang="en-US"/>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56461087"/>
        <c:crosses val="autoZero"/>
        <c:auto val="1"/>
        <c:lblAlgn val="ctr"/>
        <c:lblOffset val="100"/>
        <c:noMultiLvlLbl val="0"/>
      </c:catAx>
      <c:valAx>
        <c:axId val="15564610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STEC Count</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79917151"/>
        <c:crosses val="autoZero"/>
        <c:crossBetween val="between"/>
      </c:valAx>
    </c:plotArea>
    <c:plotVisOnly val="1"/>
    <c:dispBlanksAs val="gap"/>
    <c:showDLblsOverMax val="0"/>
    <c:extLst/>
  </c:chart>
  <c:txPr>
    <a:bodyPr/>
    <a:lstStyle/>
    <a:p>
      <a:pPr>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1" i="0" baseline="0" dirty="0">
                <a:effectLst/>
              </a:rPr>
              <a:t>Human </a:t>
            </a:r>
            <a:r>
              <a:rPr lang="en-US" sz="1400" b="1" i="1" baseline="0" dirty="0">
                <a:effectLst/>
              </a:rPr>
              <a:t>Salmonella</a:t>
            </a:r>
            <a:r>
              <a:rPr lang="en-US" sz="1400" b="1" i="0" baseline="0" dirty="0">
                <a:effectLst/>
              </a:rPr>
              <a:t> Uploads</a:t>
            </a:r>
            <a:endParaRPr lang="en-US" sz="1400" b="1" dirty="0">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1"/>
          <c:order val="1"/>
          <c:tx>
            <c:v>2020</c:v>
          </c:tx>
          <c:spPr>
            <a:solidFill>
              <a:srgbClr val="0070C0"/>
            </a:solidFill>
            <a:ln>
              <a:solidFill>
                <a:srgbClr val="0070C0"/>
              </a:solidFill>
            </a:ln>
            <a:effectLst/>
          </c:spPr>
          <c:invertIfNegative val="0"/>
          <c:cat>
            <c:strLit>
              <c:ptCount val="13"/>
              <c:pt idx="0">
                <c:v>1</c:v>
              </c:pt>
              <c:pt idx="1">
                <c:v>2</c:v>
              </c:pt>
              <c:pt idx="2">
                <c:v>3</c:v>
              </c:pt>
              <c:pt idx="3">
                <c:v>4</c:v>
              </c:pt>
              <c:pt idx="4">
                <c:v>5</c:v>
              </c:pt>
              <c:pt idx="5">
                <c:v>6</c:v>
              </c:pt>
              <c:pt idx="6">
                <c:v>7</c:v>
              </c:pt>
              <c:pt idx="7">
                <c:v>8</c:v>
              </c:pt>
              <c:pt idx="8">
                <c:v>9</c:v>
              </c:pt>
              <c:pt idx="9">
                <c:v>10</c:v>
              </c:pt>
              <c:pt idx="10">
                <c:v>11</c:v>
              </c:pt>
              <c:pt idx="11">
                <c:v>12</c:v>
              </c:pt>
              <c:pt idx="12">
                <c:v>13</c:v>
              </c:pt>
              <c:extLst>
                <c:ext xmlns:c15="http://schemas.microsoft.com/office/drawing/2012/chart" uri="{02D57815-91ED-43cb-92C2-25804820EDAC}">
                  <c15:autoCat val="1"/>
                </c:ext>
              </c:extLst>
            </c:strLit>
          </c:cat>
          <c:val>
            <c:numRef>
              <c:f>'Salmonella chart'!$I$2:$I$13</c:f>
              <c:numCache>
                <c:formatCode>General</c:formatCode>
                <c:ptCount val="12"/>
                <c:pt idx="0">
                  <c:v>3493</c:v>
                </c:pt>
                <c:pt idx="1">
                  <c:v>2351</c:v>
                </c:pt>
                <c:pt idx="2">
                  <c:v>2282</c:v>
                </c:pt>
                <c:pt idx="3">
                  <c:v>1565</c:v>
                </c:pt>
                <c:pt idx="4">
                  <c:v>1854</c:v>
                </c:pt>
                <c:pt idx="5">
                  <c:v>3343</c:v>
                </c:pt>
                <c:pt idx="6">
                  <c:v>4594</c:v>
                </c:pt>
                <c:pt idx="7">
                  <c:v>4895</c:v>
                </c:pt>
                <c:pt idx="8">
                  <c:v>5430</c:v>
                </c:pt>
                <c:pt idx="9">
                  <c:v>4495</c:v>
                </c:pt>
                <c:pt idx="10">
                  <c:v>3166</c:v>
                </c:pt>
                <c:pt idx="11">
                  <c:v>3097</c:v>
                </c:pt>
              </c:numCache>
              <c:extLst/>
            </c:numRef>
          </c:val>
          <c:extLst>
            <c:ext xmlns:c16="http://schemas.microsoft.com/office/drawing/2014/chart" uri="{C3380CC4-5D6E-409C-BE32-E72D297353CC}">
              <c16:uniqueId val="{00000000-3A73-4A12-8245-43CB22CBC38D}"/>
            </c:ext>
          </c:extLst>
        </c:ser>
        <c:ser>
          <c:idx val="2"/>
          <c:order val="2"/>
          <c:tx>
            <c:strRef>
              <c:f>'Salmonella chart'!$L$1</c:f>
              <c:strCache>
                <c:ptCount val="1"/>
                <c:pt idx="0">
                  <c:v>2021</c:v>
                </c:pt>
              </c:strCache>
            </c:strRef>
          </c:tx>
          <c:spPr>
            <a:solidFill>
              <a:schemeClr val="accent6">
                <a:lumMod val="75000"/>
              </a:schemeClr>
            </a:solidFill>
            <a:ln>
              <a:solidFill>
                <a:schemeClr val="accent6">
                  <a:lumMod val="75000"/>
                </a:schemeClr>
              </a:solidFill>
            </a:ln>
            <a:effectLst/>
          </c:spPr>
          <c:invertIfNegative val="0"/>
          <c:cat>
            <c:strLit>
              <c:ptCount val="13"/>
              <c:pt idx="0">
                <c:v>1</c:v>
              </c:pt>
              <c:pt idx="1">
                <c:v>2</c:v>
              </c:pt>
              <c:pt idx="2">
                <c:v>3</c:v>
              </c:pt>
              <c:pt idx="3">
                <c:v>4</c:v>
              </c:pt>
              <c:pt idx="4">
                <c:v>5</c:v>
              </c:pt>
              <c:pt idx="5">
                <c:v>6</c:v>
              </c:pt>
              <c:pt idx="6">
                <c:v>7</c:v>
              </c:pt>
              <c:pt idx="7">
                <c:v>8</c:v>
              </c:pt>
              <c:pt idx="8">
                <c:v>9</c:v>
              </c:pt>
              <c:pt idx="9">
                <c:v>10</c:v>
              </c:pt>
              <c:pt idx="10">
                <c:v>11</c:v>
              </c:pt>
              <c:pt idx="11">
                <c:v>12</c:v>
              </c:pt>
              <c:pt idx="12">
                <c:v>13</c:v>
              </c:pt>
              <c:extLst>
                <c:ext xmlns:c15="http://schemas.microsoft.com/office/drawing/2012/chart" uri="{02D57815-91ED-43cb-92C2-25804820EDAC}">
                  <c15:autoCat val="1"/>
                </c:ext>
              </c:extLst>
            </c:strLit>
          </c:cat>
          <c:val>
            <c:numRef>
              <c:f>'Salmonella chart'!$L$2:$L$13</c:f>
              <c:numCache>
                <c:formatCode>General</c:formatCode>
                <c:ptCount val="12"/>
                <c:pt idx="0">
                  <c:v>2042</c:v>
                </c:pt>
                <c:pt idx="1">
                  <c:v>1571</c:v>
                </c:pt>
                <c:pt idx="2">
                  <c:v>1925</c:v>
                </c:pt>
                <c:pt idx="3">
                  <c:v>2017</c:v>
                </c:pt>
                <c:pt idx="4">
                  <c:v>2431</c:v>
                </c:pt>
                <c:pt idx="5">
                  <c:v>3618</c:v>
                </c:pt>
                <c:pt idx="6">
                  <c:v>4602</c:v>
                </c:pt>
                <c:pt idx="7">
                  <c:v>4927</c:v>
                </c:pt>
                <c:pt idx="8">
                  <c:v>5570</c:v>
                </c:pt>
                <c:pt idx="9">
                  <c:v>5316</c:v>
                </c:pt>
                <c:pt idx="10">
                  <c:v>4399</c:v>
                </c:pt>
                <c:pt idx="11">
                  <c:v>3557</c:v>
                </c:pt>
              </c:numCache>
              <c:extLst/>
            </c:numRef>
          </c:val>
          <c:extLst>
            <c:ext xmlns:c16="http://schemas.microsoft.com/office/drawing/2014/chart" uri="{C3380CC4-5D6E-409C-BE32-E72D297353CC}">
              <c16:uniqueId val="{00000001-3A73-4A12-8245-43CB22CBC38D}"/>
            </c:ext>
          </c:extLst>
        </c:ser>
        <c:ser>
          <c:idx val="3"/>
          <c:order val="3"/>
          <c:tx>
            <c:strRef>
              <c:f>'Salmonella chart'!$O$1</c:f>
              <c:strCache>
                <c:ptCount val="1"/>
                <c:pt idx="0">
                  <c:v>2022</c:v>
                </c:pt>
              </c:strCache>
            </c:strRef>
          </c:tx>
          <c:spPr>
            <a:solidFill>
              <a:schemeClr val="accent4">
                <a:lumMod val="60000"/>
                <a:lumOff val="40000"/>
              </a:schemeClr>
            </a:solidFill>
            <a:ln>
              <a:solidFill>
                <a:schemeClr val="accent4">
                  <a:lumMod val="60000"/>
                  <a:lumOff val="40000"/>
                </a:schemeClr>
              </a:solidFill>
            </a:ln>
            <a:effectLst/>
          </c:spPr>
          <c:invertIfNegative val="0"/>
          <c:cat>
            <c:strLit>
              <c:ptCount val="12"/>
              <c:pt idx="0">
                <c:v>1</c:v>
              </c:pt>
              <c:pt idx="1">
                <c:v>2</c:v>
              </c:pt>
              <c:pt idx="2">
                <c:v>3</c:v>
              </c:pt>
              <c:pt idx="3">
                <c:v>4</c:v>
              </c:pt>
              <c:pt idx="4">
                <c:v>5</c:v>
              </c:pt>
              <c:pt idx="5">
                <c:v>6</c:v>
              </c:pt>
              <c:pt idx="6">
                <c:v>7</c:v>
              </c:pt>
              <c:pt idx="7">
                <c:v>8</c:v>
              </c:pt>
              <c:pt idx="8">
                <c:v>9</c:v>
              </c:pt>
              <c:pt idx="9">
                <c:v>10</c:v>
              </c:pt>
              <c:pt idx="10">
                <c:v>11</c:v>
              </c:pt>
              <c:pt idx="11">
                <c:v>12</c:v>
              </c:pt>
              <c:extLst>
                <c:ext xmlns:c15="http://schemas.microsoft.com/office/drawing/2012/chart" uri="{02D57815-91ED-43cb-92C2-25804820EDAC}">
                  <c15:autoCat val="1"/>
                </c:ext>
              </c:extLst>
            </c:strLit>
          </c:cat>
          <c:val>
            <c:numRef>
              <c:f>'Salmonella chart'!$O$2:$O$13</c:f>
              <c:numCache>
                <c:formatCode>General</c:formatCode>
                <c:ptCount val="12"/>
                <c:pt idx="0">
                  <c:v>2460</c:v>
                </c:pt>
                <c:pt idx="1">
                  <c:v>2061</c:v>
                </c:pt>
                <c:pt idx="2">
                  <c:v>2296</c:v>
                </c:pt>
                <c:pt idx="3">
                  <c:v>2325</c:v>
                </c:pt>
                <c:pt idx="4">
                  <c:v>3006</c:v>
                </c:pt>
                <c:pt idx="5">
                  <c:v>3907</c:v>
                </c:pt>
                <c:pt idx="6">
                  <c:v>4560</c:v>
                </c:pt>
                <c:pt idx="7">
                  <c:v>6161</c:v>
                </c:pt>
                <c:pt idx="8">
                  <c:v>5607</c:v>
                </c:pt>
                <c:pt idx="9">
                  <c:v>5351</c:v>
                </c:pt>
                <c:pt idx="10">
                  <c:v>3637</c:v>
                </c:pt>
                <c:pt idx="11">
                  <c:v>3192</c:v>
                </c:pt>
              </c:numCache>
              <c:extLst/>
            </c:numRef>
          </c:val>
          <c:extLst>
            <c:ext xmlns:c16="http://schemas.microsoft.com/office/drawing/2014/chart" uri="{C3380CC4-5D6E-409C-BE32-E72D297353CC}">
              <c16:uniqueId val="{00000002-3A73-4A12-8245-43CB22CBC38D}"/>
            </c:ext>
          </c:extLst>
        </c:ser>
        <c:ser>
          <c:idx val="4"/>
          <c:order val="4"/>
          <c:tx>
            <c:v>2023</c:v>
          </c:tx>
          <c:spPr>
            <a:solidFill>
              <a:schemeClr val="accent2"/>
            </a:solidFill>
            <a:ln>
              <a:noFill/>
            </a:ln>
            <a:effectLst/>
          </c:spPr>
          <c:invertIfNegative val="0"/>
          <c:cat>
            <c:strLit>
              <c:ptCount val="13"/>
              <c:pt idx="0">
                <c:v>1</c:v>
              </c:pt>
              <c:pt idx="1">
                <c:v>2</c:v>
              </c:pt>
              <c:pt idx="2">
                <c:v>3</c:v>
              </c:pt>
              <c:pt idx="3">
                <c:v>4</c:v>
              </c:pt>
              <c:pt idx="4">
                <c:v>5</c:v>
              </c:pt>
              <c:pt idx="5">
                <c:v>6</c:v>
              </c:pt>
              <c:pt idx="6">
                <c:v>7</c:v>
              </c:pt>
              <c:pt idx="7">
                <c:v>8</c:v>
              </c:pt>
              <c:pt idx="8">
                <c:v>9</c:v>
              </c:pt>
              <c:pt idx="9">
                <c:v>10</c:v>
              </c:pt>
              <c:pt idx="10">
                <c:v>11</c:v>
              </c:pt>
              <c:pt idx="11">
                <c:v>12</c:v>
              </c:pt>
              <c:pt idx="12">
                <c:v>13</c:v>
              </c:pt>
              <c:extLst>
                <c:ext xmlns:c15="http://schemas.microsoft.com/office/drawing/2012/chart" uri="{02D57815-91ED-43cb-92C2-25804820EDAC}">
                  <c15:autoCat val="1"/>
                </c:ext>
              </c:extLst>
            </c:strLit>
          </c:cat>
          <c:val>
            <c:numRef>
              <c:f>'Salmonella chart'!$T$2:$T$13</c:f>
              <c:numCache>
                <c:formatCode>General</c:formatCode>
                <c:ptCount val="12"/>
                <c:pt idx="0">
                  <c:v>3178</c:v>
                </c:pt>
                <c:pt idx="1">
                  <c:v>2588</c:v>
                </c:pt>
                <c:pt idx="2">
                  <c:v>3073</c:v>
                </c:pt>
                <c:pt idx="3">
                  <c:v>2856</c:v>
                </c:pt>
                <c:pt idx="4">
                  <c:v>3836</c:v>
                </c:pt>
                <c:pt idx="5">
                  <c:v>4323</c:v>
                </c:pt>
                <c:pt idx="6">
                  <c:v>4780</c:v>
                </c:pt>
                <c:pt idx="7">
                  <c:v>6307</c:v>
                </c:pt>
                <c:pt idx="8">
                  <c:v>5697</c:v>
                </c:pt>
              </c:numCache>
              <c:extLst/>
            </c:numRef>
          </c:val>
          <c:extLst>
            <c:ext xmlns:c16="http://schemas.microsoft.com/office/drawing/2014/chart" uri="{C3380CC4-5D6E-409C-BE32-E72D297353CC}">
              <c16:uniqueId val="{00000003-3A73-4A12-8245-43CB22CBC38D}"/>
            </c:ext>
          </c:extLst>
        </c:ser>
        <c:dLbls>
          <c:showLegendKey val="0"/>
          <c:showVal val="0"/>
          <c:showCatName val="0"/>
          <c:showSerName val="0"/>
          <c:showPercent val="0"/>
          <c:showBubbleSize val="0"/>
        </c:dLbls>
        <c:gapWidth val="150"/>
        <c:axId val="1277982936"/>
        <c:axId val="1277983768"/>
      </c:barChart>
      <c:lineChart>
        <c:grouping val="standard"/>
        <c:varyColors val="0"/>
        <c:ser>
          <c:idx val="0"/>
          <c:order val="0"/>
          <c:tx>
            <c:v>5-Yr Avg</c:v>
          </c:tx>
          <c:spPr>
            <a:ln w="28575" cap="rnd">
              <a:solidFill>
                <a:srgbClr val="7030A0"/>
              </a:solidFill>
              <a:round/>
            </a:ln>
            <a:effectLst/>
          </c:spPr>
          <c:marker>
            <c:symbol val="none"/>
          </c:marker>
          <c:cat>
            <c:strLit>
              <c:ptCount val="13"/>
              <c:pt idx="0">
                <c:v>1</c:v>
              </c:pt>
              <c:pt idx="1">
                <c:v>2</c:v>
              </c:pt>
              <c:pt idx="2">
                <c:v>3</c:v>
              </c:pt>
              <c:pt idx="3">
                <c:v>4</c:v>
              </c:pt>
              <c:pt idx="4">
                <c:v>5</c:v>
              </c:pt>
              <c:pt idx="5">
                <c:v>6</c:v>
              </c:pt>
              <c:pt idx="6">
                <c:v>7</c:v>
              </c:pt>
              <c:pt idx="7">
                <c:v>8</c:v>
              </c:pt>
              <c:pt idx="8">
                <c:v>9</c:v>
              </c:pt>
              <c:pt idx="9">
                <c:v>10</c:v>
              </c:pt>
              <c:pt idx="10">
                <c:v>11</c:v>
              </c:pt>
              <c:pt idx="11">
                <c:v>12</c:v>
              </c:pt>
              <c:pt idx="12">
                <c:v>13</c:v>
              </c:pt>
              <c:extLst>
                <c:ext xmlns:c15="http://schemas.microsoft.com/office/drawing/2012/chart" uri="{02D57815-91ED-43cb-92C2-25804820EDAC}">
                  <c15:autoCat val="1"/>
                </c:ext>
              </c:extLst>
            </c:strLit>
          </c:cat>
          <c:val>
            <c:numRef>
              <c:f>'Salmonella chart'!$G$2:$G$13</c:f>
              <c:numCache>
                <c:formatCode>0</c:formatCode>
                <c:ptCount val="12"/>
                <c:pt idx="0">
                  <c:v>2814.8</c:v>
                </c:pt>
                <c:pt idx="1">
                  <c:v>2238.1999999999998</c:v>
                </c:pt>
                <c:pt idx="2">
                  <c:v>2566</c:v>
                </c:pt>
                <c:pt idx="3">
                  <c:v>2849.4</c:v>
                </c:pt>
                <c:pt idx="4">
                  <c:v>3564.8</c:v>
                </c:pt>
                <c:pt idx="5">
                  <c:v>4500.3999999999996</c:v>
                </c:pt>
                <c:pt idx="6">
                  <c:v>5430.8</c:v>
                </c:pt>
                <c:pt idx="7">
                  <c:v>6354.8</c:v>
                </c:pt>
                <c:pt idx="8">
                  <c:v>5943.6</c:v>
                </c:pt>
                <c:pt idx="9">
                  <c:v>5550.2</c:v>
                </c:pt>
                <c:pt idx="10">
                  <c:v>3874.2</c:v>
                </c:pt>
                <c:pt idx="11">
                  <c:v>3628.4</c:v>
                </c:pt>
              </c:numCache>
              <c:extLst/>
            </c:numRef>
          </c:val>
          <c:smooth val="0"/>
          <c:extLst>
            <c:ext xmlns:c16="http://schemas.microsoft.com/office/drawing/2014/chart" uri="{C3380CC4-5D6E-409C-BE32-E72D297353CC}">
              <c16:uniqueId val="{00000004-3A73-4A12-8245-43CB22CBC38D}"/>
            </c:ext>
          </c:extLst>
        </c:ser>
        <c:dLbls>
          <c:showLegendKey val="0"/>
          <c:showVal val="0"/>
          <c:showCatName val="0"/>
          <c:showSerName val="0"/>
          <c:showPercent val="0"/>
          <c:showBubbleSize val="0"/>
        </c:dLbls>
        <c:marker val="1"/>
        <c:smooth val="0"/>
        <c:axId val="1277982936"/>
        <c:axId val="1277983768"/>
      </c:lineChart>
      <c:catAx>
        <c:axId val="127798293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Month Number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77983768"/>
        <c:crosses val="autoZero"/>
        <c:auto val="1"/>
        <c:lblAlgn val="ctr"/>
        <c:lblOffset val="100"/>
        <c:noMultiLvlLbl val="0"/>
      </c:catAx>
      <c:valAx>
        <c:axId val="12779837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Salmonella Count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779829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2300" cy="351738"/>
          </a:xfrm>
          <a:prstGeom prst="rect">
            <a:avLst/>
          </a:prstGeom>
        </p:spPr>
        <p:txBody>
          <a:bodyPr vert="horz" lIns="92135" tIns="46067" rIns="92135" bIns="46067" rtlCol="0"/>
          <a:lstStyle>
            <a:lvl1pPr algn="l">
              <a:defRPr sz="1200"/>
            </a:lvl1pPr>
          </a:lstStyle>
          <a:p>
            <a:endParaRPr lang="en-US" dirty="0"/>
          </a:p>
        </p:txBody>
      </p:sp>
      <p:sp>
        <p:nvSpPr>
          <p:cNvPr id="3" name="Date Placeholder 2"/>
          <p:cNvSpPr>
            <a:spLocks noGrp="1"/>
          </p:cNvSpPr>
          <p:nvPr>
            <p:ph type="dt" sz="quarter" idx="1"/>
          </p:nvPr>
        </p:nvSpPr>
        <p:spPr>
          <a:xfrm>
            <a:off x="5231638" y="0"/>
            <a:ext cx="4002300" cy="351738"/>
          </a:xfrm>
          <a:prstGeom prst="rect">
            <a:avLst/>
          </a:prstGeom>
        </p:spPr>
        <p:txBody>
          <a:bodyPr vert="horz" lIns="92135" tIns="46067" rIns="92135" bIns="46067" rtlCol="0"/>
          <a:lstStyle>
            <a:lvl1pPr algn="r">
              <a:defRPr sz="1200"/>
            </a:lvl1pPr>
          </a:lstStyle>
          <a:p>
            <a:fld id="{B8BCEF50-FC6C-4D4D-810C-F1953DBF8CF7}" type="datetimeFigureOut">
              <a:rPr lang="en-US" smtClean="0"/>
              <a:t>10/20/2023</a:t>
            </a:fld>
            <a:endParaRPr lang="en-US" dirty="0"/>
          </a:p>
        </p:txBody>
      </p:sp>
      <p:sp>
        <p:nvSpPr>
          <p:cNvPr id="4" name="Footer Placeholder 3"/>
          <p:cNvSpPr>
            <a:spLocks noGrp="1"/>
          </p:cNvSpPr>
          <p:nvPr>
            <p:ph type="ftr" sz="quarter" idx="2"/>
          </p:nvPr>
        </p:nvSpPr>
        <p:spPr>
          <a:xfrm>
            <a:off x="0" y="6658665"/>
            <a:ext cx="4002300" cy="351737"/>
          </a:xfrm>
          <a:prstGeom prst="rect">
            <a:avLst/>
          </a:prstGeom>
        </p:spPr>
        <p:txBody>
          <a:bodyPr vert="horz" lIns="92135" tIns="46067" rIns="92135" bIns="46067"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31638" y="6658665"/>
            <a:ext cx="4002300" cy="351737"/>
          </a:xfrm>
          <a:prstGeom prst="rect">
            <a:avLst/>
          </a:prstGeom>
        </p:spPr>
        <p:txBody>
          <a:bodyPr vert="horz" lIns="92135" tIns="46067" rIns="92135" bIns="46067" rtlCol="0" anchor="b"/>
          <a:lstStyle>
            <a:lvl1pPr algn="r">
              <a:defRPr sz="1200"/>
            </a:lvl1pPr>
          </a:lstStyle>
          <a:p>
            <a:fld id="{E9532E6A-834A-4C18-AEF4-F429D8AE08D1}" type="slidenum">
              <a:rPr lang="en-US" smtClean="0"/>
              <a:t>‹#›</a:t>
            </a:fld>
            <a:endParaRPr lang="en-US" dirty="0"/>
          </a:p>
        </p:txBody>
      </p:sp>
    </p:spTree>
    <p:extLst>
      <p:ext uri="{BB962C8B-B14F-4D97-AF65-F5344CB8AC3E}">
        <p14:creationId xmlns:p14="http://schemas.microsoft.com/office/powerpoint/2010/main" val="1832342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2300" cy="351738"/>
          </a:xfrm>
          <a:prstGeom prst="rect">
            <a:avLst/>
          </a:prstGeom>
        </p:spPr>
        <p:txBody>
          <a:bodyPr vert="horz" lIns="92135" tIns="46067" rIns="92135" bIns="46067" rtlCol="0"/>
          <a:lstStyle>
            <a:lvl1pPr algn="l">
              <a:defRPr sz="1200"/>
            </a:lvl1pPr>
          </a:lstStyle>
          <a:p>
            <a:endParaRPr lang="en-US" dirty="0"/>
          </a:p>
        </p:txBody>
      </p:sp>
      <p:sp>
        <p:nvSpPr>
          <p:cNvPr id="3" name="Date Placeholder 2"/>
          <p:cNvSpPr>
            <a:spLocks noGrp="1"/>
          </p:cNvSpPr>
          <p:nvPr>
            <p:ph type="dt" idx="1"/>
          </p:nvPr>
        </p:nvSpPr>
        <p:spPr>
          <a:xfrm>
            <a:off x="5231638" y="0"/>
            <a:ext cx="4002300" cy="351738"/>
          </a:xfrm>
          <a:prstGeom prst="rect">
            <a:avLst/>
          </a:prstGeom>
        </p:spPr>
        <p:txBody>
          <a:bodyPr vert="horz" lIns="92135" tIns="46067" rIns="92135" bIns="46067" rtlCol="0"/>
          <a:lstStyle>
            <a:lvl1pPr algn="r">
              <a:defRPr sz="1200"/>
            </a:lvl1pPr>
          </a:lstStyle>
          <a:p>
            <a:fld id="{86E2F7C3-A8CE-42F6-B144-D748960C03F6}" type="datetimeFigureOut">
              <a:rPr lang="en-US" smtClean="0"/>
              <a:t>10/20/2023</a:t>
            </a:fld>
            <a:endParaRPr lang="en-US" dirty="0"/>
          </a:p>
        </p:txBody>
      </p:sp>
      <p:sp>
        <p:nvSpPr>
          <p:cNvPr id="4" name="Slide Image Placeholder 3"/>
          <p:cNvSpPr>
            <a:spLocks noGrp="1" noRot="1" noChangeAspect="1"/>
          </p:cNvSpPr>
          <p:nvPr>
            <p:ph type="sldImg" idx="2"/>
          </p:nvPr>
        </p:nvSpPr>
        <p:spPr>
          <a:xfrm>
            <a:off x="2516188" y="876300"/>
            <a:ext cx="4203700" cy="2365375"/>
          </a:xfrm>
          <a:prstGeom prst="rect">
            <a:avLst/>
          </a:prstGeom>
          <a:noFill/>
          <a:ln w="12700">
            <a:solidFill>
              <a:prstClr val="black"/>
            </a:solidFill>
          </a:ln>
        </p:spPr>
        <p:txBody>
          <a:bodyPr vert="horz" lIns="92135" tIns="46067" rIns="92135" bIns="46067" rtlCol="0" anchor="ctr"/>
          <a:lstStyle/>
          <a:p>
            <a:endParaRPr lang="en-US" dirty="0"/>
          </a:p>
        </p:txBody>
      </p:sp>
      <p:sp>
        <p:nvSpPr>
          <p:cNvPr id="5" name="Notes Placeholder 4"/>
          <p:cNvSpPr>
            <a:spLocks noGrp="1"/>
          </p:cNvSpPr>
          <p:nvPr>
            <p:ph type="body" sz="quarter" idx="3"/>
          </p:nvPr>
        </p:nvSpPr>
        <p:spPr>
          <a:xfrm>
            <a:off x="923608" y="3373755"/>
            <a:ext cx="7388860" cy="2760345"/>
          </a:xfrm>
          <a:prstGeom prst="rect">
            <a:avLst/>
          </a:prstGeom>
        </p:spPr>
        <p:txBody>
          <a:bodyPr vert="horz" lIns="92135" tIns="46067" rIns="92135" bIns="4606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5"/>
            <a:ext cx="4002300" cy="351737"/>
          </a:xfrm>
          <a:prstGeom prst="rect">
            <a:avLst/>
          </a:prstGeom>
        </p:spPr>
        <p:txBody>
          <a:bodyPr vert="horz" lIns="92135" tIns="46067" rIns="92135" bIns="46067"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31638" y="6658665"/>
            <a:ext cx="4002300" cy="351737"/>
          </a:xfrm>
          <a:prstGeom prst="rect">
            <a:avLst/>
          </a:prstGeom>
        </p:spPr>
        <p:txBody>
          <a:bodyPr vert="horz" lIns="92135" tIns="46067" rIns="92135" bIns="46067" rtlCol="0" anchor="b"/>
          <a:lstStyle>
            <a:lvl1pPr algn="r">
              <a:defRPr sz="1200"/>
            </a:lvl1pPr>
          </a:lstStyle>
          <a:p>
            <a:fld id="{0EF580D8-B21D-402B-8B87-A108FC466F75}" type="slidenum">
              <a:rPr lang="en-US" smtClean="0"/>
              <a:t>‹#›</a:t>
            </a:fld>
            <a:endParaRPr lang="en-US" dirty="0"/>
          </a:p>
        </p:txBody>
      </p:sp>
    </p:spTree>
    <p:extLst>
      <p:ext uri="{BB962C8B-B14F-4D97-AF65-F5344CB8AC3E}">
        <p14:creationId xmlns:p14="http://schemas.microsoft.com/office/powerpoint/2010/main" val="3572378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2516188" y="876300"/>
            <a:ext cx="4203700" cy="23653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Myriad Web Pro" panose="020B0503030403020204" pitchFamily="34" charset="0"/>
              </a:defRPr>
            </a:lvl1pPr>
            <a:lvl2pPr marL="708106" indent="-272348">
              <a:defRPr>
                <a:solidFill>
                  <a:schemeClr val="tx1"/>
                </a:solidFill>
                <a:latin typeface="Myriad Web Pro" panose="020B0503030403020204" pitchFamily="34" charset="0"/>
              </a:defRPr>
            </a:lvl2pPr>
            <a:lvl3pPr marL="1089393" indent="-217879">
              <a:defRPr>
                <a:solidFill>
                  <a:schemeClr val="tx1"/>
                </a:solidFill>
                <a:latin typeface="Myriad Web Pro" panose="020B0503030403020204" pitchFamily="34" charset="0"/>
              </a:defRPr>
            </a:lvl3pPr>
            <a:lvl4pPr marL="1525151" indent="-217879">
              <a:defRPr>
                <a:solidFill>
                  <a:schemeClr val="tx1"/>
                </a:solidFill>
                <a:latin typeface="Myriad Web Pro" panose="020B0503030403020204" pitchFamily="34" charset="0"/>
              </a:defRPr>
            </a:lvl4pPr>
            <a:lvl5pPr marL="1960908" indent="-217879">
              <a:defRPr>
                <a:solidFill>
                  <a:schemeClr val="tx1"/>
                </a:solidFill>
                <a:latin typeface="Myriad Web Pro" panose="020B0503030403020204" pitchFamily="34" charset="0"/>
              </a:defRPr>
            </a:lvl5pPr>
            <a:lvl6pPr marL="2396665" indent="-217879" fontAlgn="base">
              <a:spcBef>
                <a:spcPct val="0"/>
              </a:spcBef>
              <a:spcAft>
                <a:spcPct val="0"/>
              </a:spcAft>
              <a:defRPr>
                <a:solidFill>
                  <a:schemeClr val="tx1"/>
                </a:solidFill>
                <a:latin typeface="Myriad Web Pro" panose="020B0503030403020204" pitchFamily="34" charset="0"/>
              </a:defRPr>
            </a:lvl6pPr>
            <a:lvl7pPr marL="2832423" indent="-217879" fontAlgn="base">
              <a:spcBef>
                <a:spcPct val="0"/>
              </a:spcBef>
              <a:spcAft>
                <a:spcPct val="0"/>
              </a:spcAft>
              <a:defRPr>
                <a:solidFill>
                  <a:schemeClr val="tx1"/>
                </a:solidFill>
                <a:latin typeface="Myriad Web Pro" panose="020B0503030403020204" pitchFamily="34" charset="0"/>
              </a:defRPr>
            </a:lvl7pPr>
            <a:lvl8pPr marL="3268180" indent="-217879" fontAlgn="base">
              <a:spcBef>
                <a:spcPct val="0"/>
              </a:spcBef>
              <a:spcAft>
                <a:spcPct val="0"/>
              </a:spcAft>
              <a:defRPr>
                <a:solidFill>
                  <a:schemeClr val="tx1"/>
                </a:solidFill>
                <a:latin typeface="Myriad Web Pro" panose="020B0503030403020204" pitchFamily="34" charset="0"/>
              </a:defRPr>
            </a:lvl8pPr>
            <a:lvl9pPr marL="3703937" indent="-217879" fontAlgn="base">
              <a:spcBef>
                <a:spcPct val="0"/>
              </a:spcBef>
              <a:spcAft>
                <a:spcPct val="0"/>
              </a:spcAft>
              <a:defRPr>
                <a:solidFill>
                  <a:schemeClr val="tx1"/>
                </a:solidFill>
                <a:latin typeface="Myriad Web Pro" panose="020B0503030403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F084AA2-EDF3-41B6-9BD5-4D1331E35CE7}" type="slidenum">
              <a:rPr kumimoji="0" lang="en-US" altLang="en-US" sz="11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152254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uploader also includes a location for Sequenced by which is the same of the public health laboratory performing the sequencing and </a:t>
            </a:r>
            <a:r>
              <a:rPr lang="en-US" dirty="0" err="1"/>
              <a:t>SourceType</a:t>
            </a:r>
            <a:r>
              <a:rPr lang="en-US" dirty="0"/>
              <a:t> (i.e. Human, Animal, Food, Environmental). The updates also include updated instrument models and library names.</a:t>
            </a:r>
          </a:p>
        </p:txBody>
      </p:sp>
      <p:sp>
        <p:nvSpPr>
          <p:cNvPr id="4" name="Slide Number Placeholder 3"/>
          <p:cNvSpPr>
            <a:spLocks noGrp="1"/>
          </p:cNvSpPr>
          <p:nvPr>
            <p:ph type="sldNum" sz="quarter" idx="5"/>
          </p:nvPr>
        </p:nvSpPr>
        <p:spPr/>
        <p:txBody>
          <a:bodyPr/>
          <a:lstStyle/>
          <a:p>
            <a:fld id="{0EF580D8-B21D-402B-8B87-A108FC466F75}" type="slidenum">
              <a:rPr lang="en-US" smtClean="0"/>
              <a:t>11</a:t>
            </a:fld>
            <a:endParaRPr lang="en-US" dirty="0"/>
          </a:p>
        </p:txBody>
      </p:sp>
    </p:spTree>
    <p:extLst>
      <p:ext uri="{BB962C8B-B14F-4D97-AF65-F5344CB8AC3E}">
        <p14:creationId xmlns:p14="http://schemas.microsoft.com/office/powerpoint/2010/main" val="2558611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0" algn="l" defTabSz="914400" rtl="0" eaLnBrk="1" fontAlgn="auto" latinLnBrk="0" hangingPunct="1">
              <a:lnSpc>
                <a:spcPct val="107000"/>
              </a:lnSpc>
              <a:spcBef>
                <a:spcPts val="0"/>
              </a:spcBef>
              <a:spcAft>
                <a:spcPts val="0"/>
              </a:spcAft>
              <a:buClrTx/>
              <a:buSzTx/>
              <a:buFontTx/>
              <a:buNone/>
              <a:tabLst/>
              <a:defRPr/>
            </a:pPr>
            <a:r>
              <a:rPr lang="en-US" sz="3200" dirty="0"/>
              <a:t>These slides are word-heavy but provided for information</a:t>
            </a:r>
          </a:p>
          <a:p>
            <a:pPr marL="228600" marR="0">
              <a:lnSpc>
                <a:spcPct val="107000"/>
              </a:lnSpc>
              <a:spcBef>
                <a:spcPts val="0"/>
              </a:spcBef>
              <a:spcAft>
                <a:spcPts val="0"/>
              </a:spcAft>
            </a:pPr>
            <a:endParaRPr lang="en-US" sz="1800" i="1" dirty="0">
              <a:effectLst/>
              <a:latin typeface="Arial" panose="020B0604020202020204" pitchFamily="34" charset="0"/>
              <a:ea typeface="Arial" panose="020B0604020202020204" pitchFamily="34" charset="0"/>
            </a:endParaRPr>
          </a:p>
          <a:p>
            <a:pPr marL="228600" marR="0">
              <a:lnSpc>
                <a:spcPct val="107000"/>
              </a:lnSpc>
              <a:spcBef>
                <a:spcPts val="0"/>
              </a:spcBef>
              <a:spcAft>
                <a:spcPts val="0"/>
              </a:spcAft>
            </a:pPr>
            <a:r>
              <a:rPr lang="en-US" sz="1800" i="1" dirty="0">
                <a:effectLst/>
                <a:latin typeface="Arial" panose="020B0604020202020204" pitchFamily="34" charset="0"/>
                <a:ea typeface="Arial" panose="020B0604020202020204" pitchFamily="34" charset="0"/>
              </a:rPr>
              <a:t>Cronobacter </a:t>
            </a:r>
            <a:r>
              <a:rPr lang="en-US" sz="1800" i="0" dirty="0">
                <a:effectLst/>
                <a:latin typeface="Arial" panose="020B0604020202020204" pitchFamily="34" charset="0"/>
                <a:ea typeface="Arial" panose="020B0604020202020204" pitchFamily="34" charset="0"/>
              </a:rPr>
              <a:t>infections in infants is now nationally notifiable by CSTE. Read starting with first sub-bullet.</a:t>
            </a:r>
          </a:p>
          <a:p>
            <a:pPr marL="228600" marR="0">
              <a:lnSpc>
                <a:spcPct val="107000"/>
              </a:lnSpc>
              <a:spcBef>
                <a:spcPts val="0"/>
              </a:spcBef>
              <a:spcAft>
                <a:spcPts val="0"/>
              </a:spcAft>
            </a:pPr>
            <a:endParaRPr lang="en-US" sz="1800" i="1" dirty="0">
              <a:effectLst/>
              <a:latin typeface="Arial" panose="020B0604020202020204" pitchFamily="34" charset="0"/>
              <a:ea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17FB8B7-EA34-4AC4-BDD5-7729F8132F32}" type="slidenum">
              <a:rPr lang="en-US" smtClean="0"/>
              <a:t>12</a:t>
            </a:fld>
            <a:endParaRPr lang="en-US" dirty="0"/>
          </a:p>
        </p:txBody>
      </p:sp>
    </p:spTree>
    <p:extLst>
      <p:ext uri="{BB962C8B-B14F-4D97-AF65-F5344CB8AC3E}">
        <p14:creationId xmlns:p14="http://schemas.microsoft.com/office/powerpoint/2010/main" val="3573479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various methods for identification of </a:t>
            </a:r>
            <a:r>
              <a:rPr lang="en-US" i="1" dirty="0"/>
              <a:t>Cronobacter</a:t>
            </a:r>
            <a:r>
              <a:rPr lang="en-US" dirty="0"/>
              <a:t> and </a:t>
            </a:r>
            <a:r>
              <a:rPr lang="en-US" i="1" dirty="0"/>
              <a:t>C. </a:t>
            </a:r>
            <a:r>
              <a:rPr lang="en-US" i="1" dirty="0" err="1"/>
              <a:t>sakazakii</a:t>
            </a:r>
            <a:r>
              <a:rPr lang="en-US" dirty="0"/>
              <a:t>.</a:t>
            </a:r>
          </a:p>
        </p:txBody>
      </p:sp>
      <p:sp>
        <p:nvSpPr>
          <p:cNvPr id="4" name="Slide Number Placeholder 3"/>
          <p:cNvSpPr>
            <a:spLocks noGrp="1"/>
          </p:cNvSpPr>
          <p:nvPr>
            <p:ph type="sldNum" sz="quarter" idx="5"/>
          </p:nvPr>
        </p:nvSpPr>
        <p:spPr/>
        <p:txBody>
          <a:bodyPr/>
          <a:lstStyle/>
          <a:p>
            <a:fld id="{017FB8B7-EA34-4AC4-BDD5-7729F8132F32}" type="slidenum">
              <a:rPr lang="en-US" smtClean="0"/>
              <a:t>13</a:t>
            </a:fld>
            <a:endParaRPr lang="en-US" dirty="0"/>
          </a:p>
        </p:txBody>
      </p:sp>
    </p:spTree>
    <p:extLst>
      <p:ext uri="{BB962C8B-B14F-4D97-AF65-F5344CB8AC3E}">
        <p14:creationId xmlns:p14="http://schemas.microsoft.com/office/powerpoint/2010/main" val="3069457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Isolates and/or specimens can also be submitted to CDC for Cronobacter identification. This slide shows all of the POCs.</a:t>
            </a:r>
          </a:p>
        </p:txBody>
      </p:sp>
      <p:sp>
        <p:nvSpPr>
          <p:cNvPr id="4" name="Slide Number Placeholder 3"/>
          <p:cNvSpPr>
            <a:spLocks noGrp="1"/>
          </p:cNvSpPr>
          <p:nvPr>
            <p:ph type="sldNum" sz="quarter" idx="5"/>
          </p:nvPr>
        </p:nvSpPr>
        <p:spPr/>
        <p:txBody>
          <a:bodyPr/>
          <a:lstStyle/>
          <a:p>
            <a:fld id="{0EF580D8-B21D-402B-8B87-A108FC466F75}" type="slidenum">
              <a:rPr lang="en-US" smtClean="0"/>
              <a:t>14</a:t>
            </a:fld>
            <a:endParaRPr lang="en-US" dirty="0"/>
          </a:p>
        </p:txBody>
      </p:sp>
    </p:spTree>
    <p:extLst>
      <p:ext uri="{BB962C8B-B14F-4D97-AF65-F5344CB8AC3E}">
        <p14:creationId xmlns:p14="http://schemas.microsoft.com/office/powerpoint/2010/main" val="3606982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also developed a standardized care report form for public health surveillance activities. We are developing an electronic surveillance system into DCIPHER/SEDRIC.</a:t>
            </a:r>
          </a:p>
        </p:txBody>
      </p:sp>
      <p:sp>
        <p:nvSpPr>
          <p:cNvPr id="4" name="Slide Number Placeholder 3"/>
          <p:cNvSpPr>
            <a:spLocks noGrp="1"/>
          </p:cNvSpPr>
          <p:nvPr>
            <p:ph type="sldNum" sz="quarter" idx="5"/>
          </p:nvPr>
        </p:nvSpPr>
        <p:spPr/>
        <p:txBody>
          <a:bodyPr/>
          <a:lstStyle/>
          <a:p>
            <a:fld id="{46EE8CB2-83E5-4535-9058-4A441DB91459}" type="slidenum">
              <a:rPr lang="en-US" smtClean="0"/>
              <a:t>15</a:t>
            </a:fld>
            <a:endParaRPr lang="en-US" dirty="0"/>
          </a:p>
        </p:txBody>
      </p:sp>
    </p:spTree>
    <p:extLst>
      <p:ext uri="{BB962C8B-B14F-4D97-AF65-F5344CB8AC3E}">
        <p14:creationId xmlns:p14="http://schemas.microsoft.com/office/powerpoint/2010/main" val="1006985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slide.</a:t>
            </a:r>
          </a:p>
        </p:txBody>
      </p:sp>
      <p:sp>
        <p:nvSpPr>
          <p:cNvPr id="4" name="Slide Number Placeholder 3"/>
          <p:cNvSpPr>
            <a:spLocks noGrp="1"/>
          </p:cNvSpPr>
          <p:nvPr>
            <p:ph type="sldNum" sz="quarter" idx="5"/>
          </p:nvPr>
        </p:nvSpPr>
        <p:spPr/>
        <p:txBody>
          <a:bodyPr/>
          <a:lstStyle/>
          <a:p>
            <a:fld id="{0EF580D8-B21D-402B-8B87-A108FC466F75}" type="slidenum">
              <a:rPr lang="en-US" smtClean="0"/>
              <a:t>16</a:t>
            </a:fld>
            <a:endParaRPr lang="en-US" dirty="0"/>
          </a:p>
        </p:txBody>
      </p:sp>
    </p:spTree>
    <p:extLst>
      <p:ext uri="{BB962C8B-B14F-4D97-AF65-F5344CB8AC3E}">
        <p14:creationId xmlns:p14="http://schemas.microsoft.com/office/powerpoint/2010/main" val="1773212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E101A"/>
                </a:solidFill>
                <a:effectLst/>
              </a:rPr>
              <a:t>One of the main informatics problems we were facing was the large number of data requests our division was receiving because our data was not accessible to the interested parties in a timely manner.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E101A"/>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E101A"/>
                </a:solidFill>
                <a:effectLst/>
              </a:rPr>
              <a:t>Following the CDC’s broader vision to make its data more accessible, our division is in the process of modernizing and making our data transparent and more visible.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FF0000"/>
              </a:solidFill>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Our team conducted informal, open-ended discussions with over thirty individuals representing a range of partners, including academics, regulatory partners, industry, trade associations, retail companies, and consumer groups, informing a multiphase plan for dashboard development.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FF0000"/>
              </a:solidFill>
              <a:sym typeface="Wingdings" panose="05000000000000000000" pitchFamily="2" charset="2"/>
            </a:endParaRPr>
          </a:p>
          <a:p>
            <a:pPr>
              <a:spcBef>
                <a:spcPts val="0"/>
              </a:spcBef>
              <a:spcAft>
                <a:spcPts val="0"/>
              </a:spcAft>
            </a:pPr>
            <a:r>
              <a:rPr lang="en-US" dirty="0">
                <a:solidFill>
                  <a:srgbClr val="0E101A"/>
                </a:solidFill>
                <a:effectLst/>
              </a:rPr>
              <a:t>We categorized partner needs in to these 6 categories:</a:t>
            </a:r>
          </a:p>
          <a:p>
            <a:pPr marL="171450" indent="-171450">
              <a:spcBef>
                <a:spcPts val="0"/>
              </a:spcBef>
              <a:spcAft>
                <a:spcPts val="0"/>
              </a:spcAft>
              <a:buFontTx/>
              <a:buChar char="-"/>
            </a:pPr>
            <a:r>
              <a:rPr lang="en-US" dirty="0">
                <a:solidFill>
                  <a:srgbClr val="0E101A"/>
                </a:solidFill>
                <a:effectLst/>
              </a:rPr>
              <a:t>data linkages with automated analytics - this includes pathogen, serotype, and resistance by time, region, and epidemiological data</a:t>
            </a:r>
          </a:p>
          <a:p>
            <a:pPr marL="171450" indent="-171450">
              <a:spcBef>
                <a:spcPts val="0"/>
              </a:spcBef>
              <a:spcAft>
                <a:spcPts val="0"/>
              </a:spcAft>
              <a:buFontTx/>
              <a:buChar char="-"/>
            </a:pPr>
            <a:r>
              <a:rPr lang="en-US" dirty="0">
                <a:solidFill>
                  <a:srgbClr val="0E101A"/>
                </a:solidFill>
                <a:effectLst/>
              </a:rPr>
              <a:t>data downloads</a:t>
            </a:r>
          </a:p>
          <a:p>
            <a:pPr marL="171450" indent="-171450">
              <a:spcBef>
                <a:spcPts val="0"/>
              </a:spcBef>
              <a:spcAft>
                <a:spcPts val="0"/>
              </a:spcAft>
              <a:buFontTx/>
              <a:buChar char="-"/>
            </a:pPr>
            <a:r>
              <a:rPr lang="en-US" dirty="0">
                <a:solidFill>
                  <a:srgbClr val="0E101A"/>
                </a:solidFill>
                <a:effectLst/>
              </a:rPr>
              <a:t>user training</a:t>
            </a:r>
          </a:p>
          <a:p>
            <a:pPr marL="171450" indent="-171450">
              <a:spcBef>
                <a:spcPts val="0"/>
              </a:spcBef>
              <a:spcAft>
                <a:spcPts val="0"/>
              </a:spcAft>
              <a:buFontTx/>
              <a:buChar char="-"/>
            </a:pPr>
            <a:r>
              <a:rPr lang="en-US" dirty="0">
                <a:solidFill>
                  <a:srgbClr val="0E101A"/>
                </a:solidFill>
                <a:effectLst/>
              </a:rPr>
              <a:t>customized programmable alerts</a:t>
            </a:r>
          </a:p>
          <a:p>
            <a:pPr marL="171450" indent="-171450">
              <a:spcBef>
                <a:spcPts val="0"/>
              </a:spcBef>
              <a:spcAft>
                <a:spcPts val="0"/>
              </a:spcAft>
              <a:buFontTx/>
              <a:buChar char="-"/>
            </a:pPr>
            <a:r>
              <a:rPr lang="en-US" dirty="0">
                <a:solidFill>
                  <a:srgbClr val="0E101A"/>
                </a:solidFill>
                <a:effectLst/>
              </a:rPr>
              <a:t>direct application programming interfaces (API) with industry to inform prevention efforts (preemptive environmental assessments, early identification of food vehicles, early market withdrawals, and traceback efforts)</a:t>
            </a:r>
          </a:p>
          <a:p>
            <a:pPr marL="171450" indent="-171450">
              <a:spcBef>
                <a:spcPts val="0"/>
              </a:spcBef>
              <a:spcAft>
                <a:spcPts val="0"/>
              </a:spcAft>
              <a:buFontTx/>
              <a:buChar char="-"/>
            </a:pPr>
            <a:r>
              <a:rPr lang="en-US" dirty="0">
                <a:solidFill>
                  <a:srgbClr val="0E101A"/>
                </a:solidFill>
                <a:effectLst/>
              </a:rPr>
              <a:t>future linkages with any available regulatory data to support farm-to-fork analyses.</a:t>
            </a:r>
          </a:p>
          <a:p>
            <a:pPr>
              <a:spcBef>
                <a:spcPts val="0"/>
              </a:spcBef>
              <a:spcAft>
                <a:spcPts val="0"/>
              </a:spcAft>
            </a:pPr>
            <a:endParaRPr lang="en-US" dirty="0">
              <a:solidFill>
                <a:srgbClr val="0E101A"/>
              </a:solidFill>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5C280-C575-4F45-8FFE-AF7AD63127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3734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333333"/>
                </a:solidFill>
                <a:effectLst/>
                <a:latin typeface="Arial" panose="020B0604020202020204" pitchFamily="34" charset="0"/>
              </a:rPr>
              <a:t>After 8 months of development, the first version of the dashboard went live on May 18th, last year, with Salmonella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solidFill>
                <a:srgbClr val="333333"/>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333333"/>
                </a:solidFill>
                <a:effectLst/>
                <a:latin typeface="Arial" panose="020B0604020202020204" pitchFamily="34" charset="0"/>
              </a:rPr>
              <a:t>We added Escherichia data in October and Campylobacter data in December last year.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5C280-C575-4F45-8FFE-AF7AD63127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7148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a roadmap for the BEAM dashboard with 8 versions. The BEAM dashboard is still in the first version.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solidFill>
                <a:srgbClr val="FF0000"/>
              </a:solidFill>
              <a:sym typeface="Wingdings" panose="05000000000000000000" pitchFamily="2" charset="2"/>
            </a:endParaRPr>
          </a:p>
          <a:p>
            <a:r>
              <a:rPr lang="en-US"/>
              <a:t>We already have three pathogens represented in the dashboard and we will be adding the Listeria next.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solidFill>
                <a:srgbClr val="FF0000"/>
              </a:solidFill>
              <a:sym typeface="Wingdings" panose="05000000000000000000" pitchFamily="2" charset="2"/>
            </a:endParaRPr>
          </a:p>
          <a:p>
            <a:r>
              <a:rPr lang="en-US"/>
              <a:t>Then we are going to integrate other internal systems like NARMS.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solidFill>
                <a:srgbClr val="FF0000"/>
              </a:solidFill>
              <a:sym typeface="Wingdings" panose="05000000000000000000" pitchFamily="2" charset="2"/>
            </a:endParaRPr>
          </a:p>
          <a:p>
            <a:r>
              <a:rPr lang="en-US"/>
              <a:t>We are planning to connect other external systems to this dashboard like the ones in FDA and USDA.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solidFill>
                <a:srgbClr val="FF0000"/>
              </a:solidFill>
              <a:sym typeface="Wingdings" panose="05000000000000000000" pitchFamily="2" charset="2"/>
            </a:endParaRPr>
          </a:p>
          <a:p>
            <a:r>
              <a:rPr lang="en-US"/>
              <a:t>Initially we were pushing data quarterly to the dashboard after cleaning and validation, but now we have increased the frequency of updates to once every month. We hope to make this process even faster and provide closer to real-time data in the future.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55C280-C575-4F45-8FFE-AF7AD63127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5196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We will be providing the following federal updates.</a:t>
            </a:r>
          </a:p>
        </p:txBody>
      </p:sp>
      <p:sp>
        <p:nvSpPr>
          <p:cNvPr id="4" name="Slide Number Placeholder 3"/>
          <p:cNvSpPr>
            <a:spLocks noGrp="1"/>
          </p:cNvSpPr>
          <p:nvPr>
            <p:ph type="sldNum" sz="quarter" idx="5"/>
          </p:nvPr>
        </p:nvSpPr>
        <p:spPr/>
        <p:txBody>
          <a:bodyPr/>
          <a:lstStyle/>
          <a:p>
            <a:fld id="{0EF580D8-B21D-402B-8B87-A108FC466F75}" type="slidenum">
              <a:rPr lang="en-US" smtClean="0"/>
              <a:t>2</a:t>
            </a:fld>
            <a:endParaRPr lang="en-US" dirty="0"/>
          </a:p>
        </p:txBody>
      </p:sp>
    </p:spTree>
    <p:extLst>
      <p:ext uri="{BB962C8B-B14F-4D97-AF65-F5344CB8AC3E}">
        <p14:creationId xmlns:p14="http://schemas.microsoft.com/office/powerpoint/2010/main" val="2892598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number of human and non-human submissions to </a:t>
            </a:r>
            <a:r>
              <a:rPr lang="en-US" dirty="0" err="1"/>
              <a:t>PulseNet</a:t>
            </a:r>
            <a:r>
              <a:rPr lang="en-US" dirty="0"/>
              <a:t> up to 2022. The number of uploads in 2022 is approaching the pre-COVID numbers.</a:t>
            </a:r>
          </a:p>
        </p:txBody>
      </p:sp>
      <p:sp>
        <p:nvSpPr>
          <p:cNvPr id="4" name="Slide Number Placeholder 3"/>
          <p:cNvSpPr>
            <a:spLocks noGrp="1"/>
          </p:cNvSpPr>
          <p:nvPr>
            <p:ph type="sldNum" sz="quarter" idx="5"/>
          </p:nvPr>
        </p:nvSpPr>
        <p:spPr/>
        <p:txBody>
          <a:bodyPr/>
          <a:lstStyle/>
          <a:p>
            <a:fld id="{0EF580D8-B21D-402B-8B87-A108FC466F75}" type="slidenum">
              <a:rPr lang="en-US" smtClean="0"/>
              <a:t>4</a:t>
            </a:fld>
            <a:endParaRPr lang="en-US" dirty="0"/>
          </a:p>
        </p:txBody>
      </p:sp>
    </p:spTree>
    <p:extLst>
      <p:ext uri="{BB962C8B-B14F-4D97-AF65-F5344CB8AC3E}">
        <p14:creationId xmlns:p14="http://schemas.microsoft.com/office/powerpoint/2010/main" val="1561018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number of uploads separated out by organism.</a:t>
            </a:r>
          </a:p>
        </p:txBody>
      </p:sp>
      <p:sp>
        <p:nvSpPr>
          <p:cNvPr id="4" name="Slide Number Placeholder 3"/>
          <p:cNvSpPr>
            <a:spLocks noGrp="1"/>
          </p:cNvSpPr>
          <p:nvPr>
            <p:ph type="sldNum" sz="quarter" idx="5"/>
          </p:nvPr>
        </p:nvSpPr>
        <p:spPr/>
        <p:txBody>
          <a:bodyPr/>
          <a:lstStyle/>
          <a:p>
            <a:fld id="{0EF580D8-B21D-402B-8B87-A108FC466F75}" type="slidenum">
              <a:rPr lang="en-US" smtClean="0"/>
              <a:t>5</a:t>
            </a:fld>
            <a:endParaRPr lang="en-US" dirty="0"/>
          </a:p>
        </p:txBody>
      </p:sp>
    </p:spTree>
    <p:extLst>
      <p:ext uri="{BB962C8B-B14F-4D97-AF65-F5344CB8AC3E}">
        <p14:creationId xmlns:p14="http://schemas.microsoft.com/office/powerpoint/2010/main" val="919541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show the number of STEC (including Shigella), Salmonella, Listeria, and Campylobacter uploaded by month for 2020-2023 compared to the five year average (prior to COVID). Again, the number of uploads in 2022-2023 approach or exceed the pre-COVID numbers.</a:t>
            </a:r>
          </a:p>
        </p:txBody>
      </p:sp>
      <p:sp>
        <p:nvSpPr>
          <p:cNvPr id="4" name="Slide Number Placeholder 3"/>
          <p:cNvSpPr>
            <a:spLocks noGrp="1"/>
          </p:cNvSpPr>
          <p:nvPr>
            <p:ph type="sldNum" sz="quarter" idx="5"/>
          </p:nvPr>
        </p:nvSpPr>
        <p:spPr/>
        <p:txBody>
          <a:bodyPr/>
          <a:lstStyle/>
          <a:p>
            <a:fld id="{0EF580D8-B21D-402B-8B87-A108FC466F75}" type="slidenum">
              <a:rPr lang="en-US" smtClean="0"/>
              <a:t>6</a:t>
            </a:fld>
            <a:endParaRPr lang="en-US" dirty="0"/>
          </a:p>
        </p:txBody>
      </p:sp>
    </p:spTree>
    <p:extLst>
      <p:ext uri="{BB962C8B-B14F-4D97-AF65-F5344CB8AC3E}">
        <p14:creationId xmlns:p14="http://schemas.microsoft.com/office/powerpoint/2010/main" val="2610194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 would like to switch based and mention that our </a:t>
            </a:r>
            <a:r>
              <a:rPr lang="en-US" dirty="0" err="1"/>
              <a:t>InFORM</a:t>
            </a:r>
            <a:r>
              <a:rPr lang="en-US" dirty="0"/>
              <a:t> conference is coming up in January in Washington D.C. The link for more information and registration is shown here. Registration is now open and early bird registration will close December 1. After that it will cost an additional 25 dollars.</a:t>
            </a:r>
          </a:p>
        </p:txBody>
      </p:sp>
      <p:sp>
        <p:nvSpPr>
          <p:cNvPr id="4" name="Slide Number Placeholder 3"/>
          <p:cNvSpPr>
            <a:spLocks noGrp="1"/>
          </p:cNvSpPr>
          <p:nvPr>
            <p:ph type="sldNum" sz="quarter" idx="5"/>
          </p:nvPr>
        </p:nvSpPr>
        <p:spPr/>
        <p:txBody>
          <a:bodyPr/>
          <a:lstStyle/>
          <a:p>
            <a:fld id="{0EF580D8-B21D-402B-8B87-A108FC466F75}" type="slidenum">
              <a:rPr lang="en-US" smtClean="0"/>
              <a:t>7</a:t>
            </a:fld>
            <a:endParaRPr lang="en-US" dirty="0"/>
          </a:p>
        </p:txBody>
      </p:sp>
    </p:spTree>
    <p:extLst>
      <p:ext uri="{BB962C8B-B14F-4D97-AF65-F5344CB8AC3E}">
        <p14:creationId xmlns:p14="http://schemas.microsoft.com/office/powerpoint/2010/main" val="2145357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PulseNet</a:t>
            </a:r>
            <a:r>
              <a:rPr lang="en-US" dirty="0"/>
              <a:t> recorded some webinars that provide training on </a:t>
            </a:r>
            <a:r>
              <a:rPr lang="en-US" dirty="0" err="1"/>
              <a:t>BioNumerics</a:t>
            </a:r>
            <a:r>
              <a:rPr lang="en-US" dirty="0"/>
              <a:t>. These trainings have been migrated to the website shown here. Search on </a:t>
            </a:r>
            <a:r>
              <a:rPr lang="en-US" dirty="0" err="1"/>
              <a:t>BioNumerics</a:t>
            </a:r>
            <a:r>
              <a:rPr lang="en-US" dirty="0"/>
              <a:t> to get to the webinars. We recommend new personnel and even personnel who want to brush up on their </a:t>
            </a:r>
            <a:r>
              <a:rPr lang="en-US" dirty="0" err="1"/>
              <a:t>BioNumerics</a:t>
            </a:r>
            <a:r>
              <a:rPr lang="en-US" dirty="0"/>
              <a:t> sequence analysis skills to watch these webinars. We even provide an advanced analysis using </a:t>
            </a:r>
            <a:r>
              <a:rPr lang="en-US" dirty="0" err="1"/>
              <a:t>BioNumerics</a:t>
            </a:r>
            <a:r>
              <a:rPr lang="en-US" dirty="0"/>
              <a:t>.</a:t>
            </a:r>
          </a:p>
        </p:txBody>
      </p:sp>
      <p:sp>
        <p:nvSpPr>
          <p:cNvPr id="4" name="Slide Number Placeholder 3"/>
          <p:cNvSpPr>
            <a:spLocks noGrp="1"/>
          </p:cNvSpPr>
          <p:nvPr>
            <p:ph type="sldNum" sz="quarter" idx="5"/>
          </p:nvPr>
        </p:nvSpPr>
        <p:spPr/>
        <p:txBody>
          <a:bodyPr/>
          <a:lstStyle/>
          <a:p>
            <a:fld id="{0EF580D8-B21D-402B-8B87-A108FC466F75}" type="slidenum">
              <a:rPr lang="en-US" smtClean="0"/>
              <a:t>8</a:t>
            </a:fld>
            <a:endParaRPr lang="en-US" dirty="0"/>
          </a:p>
        </p:txBody>
      </p:sp>
    </p:spTree>
    <p:extLst>
      <p:ext uri="{BB962C8B-B14F-4D97-AF65-F5344CB8AC3E}">
        <p14:creationId xmlns:p14="http://schemas.microsoft.com/office/powerpoint/2010/main" val="286767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been performing some internal testing on </a:t>
            </a:r>
            <a:r>
              <a:rPr lang="en-US" dirty="0" err="1"/>
              <a:t>PulseNet</a:t>
            </a:r>
            <a:r>
              <a:rPr lang="en-US" dirty="0"/>
              <a:t> 2.0. Read slide.</a:t>
            </a:r>
          </a:p>
          <a:p>
            <a:endParaRPr lang="en-US" dirty="0"/>
          </a:p>
          <a:p>
            <a:r>
              <a:rPr lang="en-US" dirty="0"/>
              <a:t>We are working through the list of proposed One Health Enteric Package/GT fields and how they are currently mapped or not to existing </a:t>
            </a:r>
            <a:r>
              <a:rPr lang="en-US" dirty="0" err="1"/>
              <a:t>BioNumercs</a:t>
            </a:r>
            <a:r>
              <a:rPr lang="en-US" dirty="0"/>
              <a:t> fields to see the feasibility on incorporating into PN 2.0.</a:t>
            </a:r>
          </a:p>
        </p:txBody>
      </p:sp>
      <p:sp>
        <p:nvSpPr>
          <p:cNvPr id="4" name="Slide Number Placeholder 3"/>
          <p:cNvSpPr>
            <a:spLocks noGrp="1"/>
          </p:cNvSpPr>
          <p:nvPr>
            <p:ph type="sldNum" sz="quarter" idx="5"/>
          </p:nvPr>
        </p:nvSpPr>
        <p:spPr/>
        <p:txBody>
          <a:bodyPr/>
          <a:lstStyle/>
          <a:p>
            <a:fld id="{0EF580D8-B21D-402B-8B87-A108FC466F75}" type="slidenum">
              <a:rPr lang="en-US" smtClean="0"/>
              <a:t>9</a:t>
            </a:fld>
            <a:endParaRPr lang="en-US" dirty="0"/>
          </a:p>
        </p:txBody>
      </p:sp>
    </p:spTree>
    <p:extLst>
      <p:ext uri="{BB962C8B-B14F-4D97-AF65-F5344CB8AC3E}">
        <p14:creationId xmlns:p14="http://schemas.microsoft.com/office/powerpoint/2010/main" val="20362156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NCBI uploader for </a:t>
            </a:r>
            <a:r>
              <a:rPr lang="en-US" dirty="0" err="1"/>
              <a:t>BioNumerics</a:t>
            </a:r>
            <a:r>
              <a:rPr lang="en-US" dirty="0"/>
              <a:t> was distributed to all </a:t>
            </a:r>
            <a:r>
              <a:rPr lang="en-US" dirty="0" err="1"/>
              <a:t>GenomeTrakr</a:t>
            </a:r>
            <a:r>
              <a:rPr lang="en-US" dirty="0"/>
              <a:t> labs. The new uploader has a place to enter a project name (</a:t>
            </a:r>
            <a:r>
              <a:rPr lang="en-US" dirty="0" err="1"/>
              <a:t>PulseNet</a:t>
            </a:r>
            <a:r>
              <a:rPr lang="en-US" dirty="0"/>
              <a:t> or </a:t>
            </a:r>
            <a:r>
              <a:rPr lang="en-US" dirty="0" err="1"/>
              <a:t>GenomeTrakr</a:t>
            </a:r>
            <a:r>
              <a:rPr lang="en-US" dirty="0"/>
              <a:t> for example).</a:t>
            </a:r>
          </a:p>
        </p:txBody>
      </p:sp>
      <p:sp>
        <p:nvSpPr>
          <p:cNvPr id="4" name="Slide Number Placeholder 3"/>
          <p:cNvSpPr>
            <a:spLocks noGrp="1"/>
          </p:cNvSpPr>
          <p:nvPr>
            <p:ph type="sldNum" sz="quarter" idx="5"/>
          </p:nvPr>
        </p:nvSpPr>
        <p:spPr/>
        <p:txBody>
          <a:bodyPr/>
          <a:lstStyle/>
          <a:p>
            <a:fld id="{0EF580D8-B21D-402B-8B87-A108FC466F75}" type="slidenum">
              <a:rPr lang="en-US" smtClean="0"/>
              <a:t>10</a:t>
            </a:fld>
            <a:endParaRPr lang="en-US" dirty="0"/>
          </a:p>
        </p:txBody>
      </p:sp>
    </p:spTree>
    <p:extLst>
      <p:ext uri="{BB962C8B-B14F-4D97-AF65-F5344CB8AC3E}">
        <p14:creationId xmlns:p14="http://schemas.microsoft.com/office/powerpoint/2010/main" val="9799295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52439"/>
            <a:ext cx="12192000" cy="1211539"/>
          </a:xfrm>
          <a:prstGeom prst="rect">
            <a:avLst/>
          </a:prstGeom>
        </p:spPr>
      </p:pic>
      <p:sp>
        <p:nvSpPr>
          <p:cNvPr id="7" name="Title 1"/>
          <p:cNvSpPr>
            <a:spLocks noGrp="1"/>
          </p:cNvSpPr>
          <p:nvPr>
            <p:ph type="title"/>
          </p:nvPr>
        </p:nvSpPr>
        <p:spPr>
          <a:xfrm>
            <a:off x="609600" y="1368901"/>
            <a:ext cx="10972800" cy="1155779"/>
          </a:xfrm>
          <a:prstGeom prst="rect">
            <a:avLst/>
          </a:prstGeom>
        </p:spPr>
        <p:txBody>
          <a:bodyPr/>
          <a:lstStyle>
            <a:lvl1pPr algn="l">
              <a:lnSpc>
                <a:spcPts val="3000"/>
              </a:lnSpc>
              <a:defRPr sz="2800" b="1" baseline="0">
                <a:solidFill>
                  <a:srgbClr val="E25423"/>
                </a:solidFill>
                <a:effectLst/>
                <a:latin typeface="Calibri" pitchFamily="34" charset="0"/>
              </a:defRPr>
            </a:lvl1pPr>
          </a:lstStyle>
          <a:p>
            <a:endParaRPr lang="en-US"/>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000" b="1" baseline="0">
                <a:solidFill>
                  <a:srgbClr val="D9531E"/>
                </a:solidFill>
                <a:effectLst/>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000"/>
              </a:lnSpc>
              <a:buNone/>
              <a:defRPr sz="18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609600" y="120203"/>
            <a:ext cx="9204101" cy="369332"/>
          </a:xfrm>
          <a:prstGeom prst="rect">
            <a:avLst/>
          </a:prstGeom>
          <a:noFill/>
        </p:spPr>
        <p:txBody>
          <a:bodyPr wrap="square" rtlCol="0">
            <a:spAutoFit/>
          </a:bodyPr>
          <a:lstStyle/>
          <a:p>
            <a:r>
              <a:rPr lang="en-US" sz="1800" b="1" dirty="0">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2325713050"/>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b="15918"/>
          <a:stretch/>
        </p:blipFill>
        <p:spPr>
          <a:xfrm>
            <a:off x="0" y="-52439"/>
            <a:ext cx="12192000" cy="1211539"/>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E25423"/>
                </a:solidFill>
                <a:effectLst/>
                <a:latin typeface="Calibri" pitchFamily="34" charset="0"/>
              </a:defRPr>
            </a:lvl1pPr>
          </a:lstStyle>
          <a:p>
            <a:endParaRPr lang="en-US"/>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D9531E"/>
                </a:solidFill>
                <a:effectLst/>
                <a:latin typeface="Calibri"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D9531E"/>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609600" y="120203"/>
            <a:ext cx="9204101" cy="461665"/>
          </a:xfrm>
          <a:prstGeom prst="rect">
            <a:avLst/>
          </a:prstGeom>
          <a:noFill/>
        </p:spPr>
        <p:txBody>
          <a:bodyPr wrap="square" rtlCol="0">
            <a:spAutoFit/>
          </a:bodyPr>
          <a:lstStyle/>
          <a:p>
            <a:r>
              <a:rPr lang="en-US" sz="2400" b="1" dirty="0">
                <a:solidFill>
                  <a:schemeClr val="tx2">
                    <a:lumMod val="95000"/>
                  </a:schemeClr>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1472169710"/>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4000"/>
              </a:lnSpc>
              <a:defRPr sz="3733" b="1" baseline="0">
                <a:solidFill>
                  <a:srgbClr val="D9531E"/>
                </a:solidFill>
                <a:effectLst/>
                <a:latin typeface="Calibri" pitchFamily="34" charset="0"/>
              </a:defRPr>
            </a:lvl1pPr>
          </a:lstStyle>
          <a:p>
            <a:r>
              <a:rPr lang="en-US"/>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6692413"/>
            <a:ext cx="12192000" cy="165587"/>
          </a:xfrm>
          <a:prstGeom prst="rect">
            <a:avLst/>
          </a:prstGeom>
        </p:spPr>
      </p:pic>
      <p:sp>
        <p:nvSpPr>
          <p:cNvPr id="7" name="Text Placeholder 7"/>
          <p:cNvSpPr>
            <a:spLocks noGrp="1"/>
          </p:cNvSpPr>
          <p:nvPr>
            <p:ph type="body" sz="quarter" idx="10"/>
          </p:nvPr>
        </p:nvSpPr>
        <p:spPr>
          <a:xfrm>
            <a:off x="609600" y="1545167"/>
            <a:ext cx="10972800" cy="4455584"/>
          </a:xfrm>
        </p:spPr>
        <p:txBody>
          <a:bodyPr/>
          <a:lstStyle>
            <a:lvl1pPr marL="457189" indent="-457189">
              <a:buClr>
                <a:srgbClr val="E25423"/>
              </a:buClr>
              <a:buFont typeface="Wingdings" panose="05000000000000000000" pitchFamily="2" charset="2"/>
              <a:buChar char="§"/>
              <a:defRPr sz="2667">
                <a:solidFill>
                  <a:schemeClr val="accent4">
                    <a:lumMod val="75000"/>
                  </a:schemeClr>
                </a:solidFill>
              </a:defRPr>
            </a:lvl1pPr>
            <a:lvl2pPr>
              <a:buClr>
                <a:srgbClr val="8D8B00"/>
              </a:buClr>
              <a:defRPr sz="2667">
                <a:solidFill>
                  <a:schemeClr val="accent4">
                    <a:lumMod val="75000"/>
                  </a:schemeClr>
                </a:solidFill>
              </a:defRPr>
            </a:lvl2pPr>
            <a:lvl3pPr>
              <a:buClr>
                <a:srgbClr val="006A71"/>
              </a:buClr>
              <a:defRPr sz="2667">
                <a:solidFill>
                  <a:schemeClr val="accent4">
                    <a:lumMod val="75000"/>
                  </a:schemeClr>
                </a:solidFill>
              </a:defRPr>
            </a:lvl3pPr>
            <a:lvl4pPr>
              <a:defRPr sz="2667">
                <a:solidFill>
                  <a:schemeClr val="accent4">
                    <a:lumMod val="75000"/>
                  </a:schemeClr>
                </a:solidFill>
              </a:defRPr>
            </a:lvl4pPr>
            <a:lvl5pPr>
              <a:defRPr sz="2667">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84586919"/>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E25423"/>
                </a:solidFill>
                <a:effectLst/>
                <a:latin typeface="Calibri" pitchFamily="34" charset="0"/>
              </a:defRPr>
            </a:lvl1pPr>
          </a:lstStyle>
          <a:p>
            <a:endParaRPr lang="en-US"/>
          </a:p>
        </p:txBody>
      </p:sp>
      <p:sp>
        <p:nvSpPr>
          <p:cNvPr id="3" name="Content Placeholder 2"/>
          <p:cNvSpPr>
            <a:spLocks noGrp="1"/>
          </p:cNvSpPr>
          <p:nvPr>
            <p:ph idx="1"/>
          </p:nvPr>
        </p:nvSpPr>
        <p:spPr>
          <a:xfrm>
            <a:off x="609601" y="1600201"/>
            <a:ext cx="5172892" cy="4191000"/>
          </a:xfrm>
          <a:prstGeom prst="rect">
            <a:avLst/>
          </a:prstGeom>
        </p:spPr>
        <p:txBody>
          <a:bodyPr/>
          <a:lstStyle>
            <a:lvl1pPr marL="457189" indent="-457189">
              <a:buClr>
                <a:srgbClr val="541900"/>
              </a:buClr>
              <a:buSzPct val="70000"/>
              <a:buFont typeface="Wingdings" panose="05000000000000000000" pitchFamily="2" charset="2"/>
              <a:buChar char="§"/>
              <a:defRPr sz="3200" b="1" baseline="0">
                <a:solidFill>
                  <a:srgbClr val="000000"/>
                </a:solidFill>
                <a:latin typeface="Calibri" pitchFamily="34" charset="0"/>
              </a:defRPr>
            </a:lvl1pPr>
            <a:lvl2pPr marL="990575" indent="-380990">
              <a:buClr>
                <a:srgbClr val="005984"/>
              </a:buClr>
              <a:buSzPct val="100000"/>
              <a:buFont typeface="Arial" panose="020B0604020202020204" pitchFamily="34" charset="0"/>
              <a:buChar char="•"/>
              <a:defRPr sz="2667">
                <a:solidFill>
                  <a:schemeClr val="accent4">
                    <a:lumMod val="75000"/>
                  </a:schemeClr>
                </a:solidFill>
              </a:defRPr>
            </a:lvl2pPr>
            <a:lvl3pPr>
              <a:buClrTx/>
              <a:buSzPct val="100000"/>
              <a:buFont typeface="Arial" pitchFamily="34" charset="0"/>
              <a:buChar char="•"/>
              <a:defRPr sz="2400">
                <a:solidFill>
                  <a:schemeClr val="accent4">
                    <a:lumMod val="75000"/>
                  </a:schemeClr>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6409509" y="1600201"/>
            <a:ext cx="5172892" cy="4191000"/>
          </a:xfrm>
          <a:prstGeom prst="rect">
            <a:avLst/>
          </a:prstGeom>
        </p:spPr>
        <p:txBody>
          <a:bodyPr/>
          <a:lstStyle>
            <a:lvl1pPr marL="457189" indent="-457189">
              <a:buClr>
                <a:srgbClr val="541900"/>
              </a:buClr>
              <a:buSzPct val="70000"/>
              <a:buFont typeface="Wingdings" panose="05000000000000000000" pitchFamily="2" charset="2"/>
              <a:buChar char="§"/>
              <a:defRPr sz="3200" b="1" baseline="0">
                <a:solidFill>
                  <a:srgbClr val="000000"/>
                </a:solidFill>
                <a:latin typeface="Calibri" pitchFamily="34" charset="0"/>
              </a:defRPr>
            </a:lvl1pPr>
            <a:lvl2pPr marL="990575" indent="-380990">
              <a:buClr>
                <a:srgbClr val="005984"/>
              </a:buClr>
              <a:buSzPct val="100000"/>
              <a:buFont typeface="Arial" panose="020B0604020202020204" pitchFamily="34" charset="0"/>
              <a:buChar char="•"/>
              <a:defRPr sz="2667">
                <a:solidFill>
                  <a:schemeClr val="accent4">
                    <a:lumMod val="75000"/>
                  </a:schemeClr>
                </a:solidFill>
              </a:defRPr>
            </a:lvl2pPr>
            <a:lvl3pPr>
              <a:buClrTx/>
              <a:buSzPct val="100000"/>
              <a:buFont typeface="Arial" pitchFamily="34" charset="0"/>
              <a:buChar char="•"/>
              <a:defRPr sz="2400">
                <a:solidFill>
                  <a:schemeClr val="accent4">
                    <a:lumMod val="75000"/>
                  </a:schemeClr>
                </a:solidFill>
              </a:defRPr>
            </a:lvl3pPr>
            <a:lvl4pPr>
              <a:buClr>
                <a:schemeClr val="bg1"/>
              </a:buClr>
              <a:buSzPct val="70000"/>
              <a:buFont typeface="Courier New" pitchFamily="49" charset="0"/>
              <a:buChar char="o"/>
              <a:defRPr sz="2400" baseline="0">
                <a:solidFill>
                  <a:schemeClr val="bg2"/>
                </a:solidFill>
              </a:defRPr>
            </a:lvl4pPr>
            <a:lvl5pPr>
              <a:buClr>
                <a:schemeClr val="bg1"/>
              </a:buClr>
              <a:buSzPct val="70000"/>
              <a:buFont typeface="Arial" pitchFamily="34" charset="0"/>
              <a:buChar char="•"/>
              <a:defRPr sz="24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6669114"/>
            <a:ext cx="12192001" cy="257577"/>
          </a:xfrm>
          <a:prstGeom prst="rect">
            <a:avLst/>
          </a:prstGeom>
        </p:spPr>
      </p:pic>
    </p:spTree>
    <p:extLst>
      <p:ext uri="{BB962C8B-B14F-4D97-AF65-F5344CB8AC3E}">
        <p14:creationId xmlns:p14="http://schemas.microsoft.com/office/powerpoint/2010/main" val="293359892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944744205"/>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Basic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nSpc>
                <a:spcPts val="3000"/>
              </a:lnSpc>
              <a:defRPr sz="2800" b="1" baseline="0">
                <a:solidFill>
                  <a:schemeClr val="tx1"/>
                </a:solidFill>
                <a:effectLst/>
              </a:defRPr>
            </a:lvl1pPr>
          </a:lstStyle>
          <a:p>
            <a:r>
              <a:rPr lang="en-US"/>
              <a:t>Click to edit Master title style</a:t>
            </a:r>
          </a:p>
        </p:txBody>
      </p:sp>
      <p:sp>
        <p:nvSpPr>
          <p:cNvPr id="3" name="Content Placeholder 2"/>
          <p:cNvSpPr>
            <a:spLocks noGrp="1"/>
          </p:cNvSpPr>
          <p:nvPr>
            <p:ph idx="1"/>
          </p:nvPr>
        </p:nvSpPr>
        <p:spPr>
          <a:xfrm>
            <a:off x="609600" y="1600201"/>
            <a:ext cx="109728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8"/>
          <p:cNvSpPr>
            <a:spLocks noGrp="1"/>
          </p:cNvSpPr>
          <p:nvPr>
            <p:ph type="body" sz="quarter" idx="10"/>
          </p:nvPr>
        </p:nvSpPr>
        <p:spPr>
          <a:xfrm>
            <a:off x="609600" y="5791200"/>
            <a:ext cx="10972800" cy="609600"/>
          </a:xfrm>
          <a:prstGeom prst="rect">
            <a:avLst/>
          </a:prstGeom>
        </p:spPr>
        <p:txBody>
          <a:bodyPr anchor="b" anchorCtr="0"/>
          <a:lstStyle>
            <a:lvl1pPr algn="l">
              <a:lnSpc>
                <a:spcPts val="1100"/>
              </a:lnSpc>
              <a:buNone/>
              <a:defRPr sz="1100" baseline="0">
                <a:solidFill>
                  <a:schemeClr val="tx2"/>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343502304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047A49EE-06AB-4A90-B125-5F5BDCA6E251}" type="datetimeFigureOut">
              <a:rPr lang="en-US" smtClean="0"/>
              <a:t>10/20/2023</a:t>
            </a:fld>
            <a:endParaRPr lang="en-US" dirty="0"/>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444F829C-AD61-4741-989B-E9636A53997F}" type="slidenum">
              <a:rPr lang="en-US" smtClean="0"/>
              <a:t>‹#›</a:t>
            </a:fld>
            <a:endParaRPr lang="en-US" dirty="0"/>
          </a:p>
        </p:txBody>
      </p:sp>
    </p:spTree>
    <p:extLst>
      <p:ext uri="{BB962C8B-B14F-4D97-AF65-F5344CB8AC3E}">
        <p14:creationId xmlns:p14="http://schemas.microsoft.com/office/powerpoint/2010/main" val="35498941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LOSING_OD">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b="18140"/>
          <a:stretch/>
        </p:blipFill>
        <p:spPr>
          <a:xfrm>
            <a:off x="0" y="5679808"/>
            <a:ext cx="12198571" cy="1178193"/>
          </a:xfrm>
          <a:prstGeom prst="rect">
            <a:avLst/>
          </a:prstGeom>
        </p:spPr>
      </p:pic>
      <p:sp>
        <p:nvSpPr>
          <p:cNvPr id="3" name="TextBox 2"/>
          <p:cNvSpPr txBox="1"/>
          <p:nvPr userDrawn="1"/>
        </p:nvSpPr>
        <p:spPr>
          <a:xfrm>
            <a:off x="169625" y="3662433"/>
            <a:ext cx="8852455" cy="1815882"/>
          </a:xfrm>
          <a:prstGeom prst="rect">
            <a:avLst/>
          </a:prstGeom>
          <a:noFill/>
        </p:spPr>
        <p:txBody>
          <a:bodyPr wrap="square" rtlCol="0">
            <a:spAutoFit/>
          </a:bodyPr>
          <a:lstStyle/>
          <a:p>
            <a:r>
              <a:rPr lang="en-US" sz="1600" dirty="0">
                <a:solidFill>
                  <a:srgbClr val="695E4A"/>
                </a:solidFill>
                <a:latin typeface="Calibri" panose="020F0502020204030204" pitchFamily="34" charset="0"/>
              </a:rPr>
              <a:t>For more information, contact CDC</a:t>
            </a:r>
            <a:br>
              <a:rPr lang="en-US" sz="1600" dirty="0">
                <a:solidFill>
                  <a:srgbClr val="695E4A"/>
                </a:solidFill>
                <a:latin typeface="Calibri" panose="020F0502020204030204" pitchFamily="34" charset="0"/>
              </a:rPr>
            </a:br>
            <a:r>
              <a:rPr lang="en-US" sz="1600" dirty="0">
                <a:solidFill>
                  <a:srgbClr val="695E4A"/>
                </a:solidFill>
                <a:latin typeface="Calibri" panose="020F0502020204030204" pitchFamily="34" charset="0"/>
              </a:rPr>
              <a:t>1800CDCINFO (2324636)</a:t>
            </a:r>
            <a:br>
              <a:rPr lang="en-US" sz="1600" dirty="0">
                <a:solidFill>
                  <a:srgbClr val="695E4A"/>
                </a:solidFill>
                <a:latin typeface="Calibri" panose="020F0502020204030204" pitchFamily="34" charset="0"/>
              </a:rPr>
            </a:br>
            <a:r>
              <a:rPr lang="en-US" sz="1600" dirty="0">
                <a:solidFill>
                  <a:srgbClr val="695E4A"/>
                </a:solidFill>
                <a:latin typeface="Calibri" panose="020F0502020204030204" pitchFamily="34" charset="0"/>
              </a:rPr>
              <a:t>TTY:  18882326348    www.cdc.gov</a:t>
            </a:r>
            <a:br>
              <a:rPr lang="en-US" sz="1600" dirty="0">
                <a:solidFill>
                  <a:srgbClr val="695E4A"/>
                </a:solidFill>
                <a:latin typeface="Calibri" panose="020F0502020204030204" pitchFamily="34" charset="0"/>
              </a:rPr>
            </a:br>
            <a:br>
              <a:rPr lang="en-US" sz="1600" dirty="0">
                <a:solidFill>
                  <a:srgbClr val="695E4A"/>
                </a:solidFill>
                <a:latin typeface="Calibri" panose="020F0502020204030204" pitchFamily="34" charset="0"/>
              </a:rPr>
            </a:br>
            <a:br>
              <a:rPr lang="en-US" sz="1600" dirty="0">
                <a:solidFill>
                  <a:srgbClr val="695E4A"/>
                </a:solidFill>
                <a:latin typeface="Calibri" panose="020F0502020204030204" pitchFamily="34" charset="0"/>
              </a:rPr>
            </a:br>
            <a:r>
              <a:rPr lang="en-US" sz="1600" dirty="0">
                <a:solidFill>
                  <a:srgbClr val="695E4A"/>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spTree>
    <p:extLst>
      <p:ext uri="{BB962C8B-B14F-4D97-AF65-F5344CB8AC3E}">
        <p14:creationId xmlns:p14="http://schemas.microsoft.com/office/powerpoint/2010/main" val="1308416704"/>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772B40-E8D4-4D0F-B2CB-81D3606ABE93}" type="datetime1">
              <a:rPr lang="en-US" smtClean="0"/>
              <a:t>10/20/2023</a:t>
            </a:fld>
            <a:endParaRPr lang="en-US" dirty="0"/>
          </a:p>
        </p:txBody>
      </p:sp>
      <p:sp>
        <p:nvSpPr>
          <p:cNvPr id="5" name="Footer Placeholder 4"/>
          <p:cNvSpPr>
            <a:spLocks noGrp="1"/>
          </p:cNvSpPr>
          <p:nvPr>
            <p:ph type="ftr" sz="quarter" idx="11"/>
          </p:nvPr>
        </p:nvSpPr>
        <p:spPr/>
        <p:txBody>
          <a:bodyPr/>
          <a:lstStyle/>
          <a:p>
            <a:r>
              <a:rPr lang="en-US" dirty="0"/>
              <a:t>BaseSpace and SAV</a:t>
            </a:r>
          </a:p>
        </p:txBody>
      </p:sp>
      <p:sp>
        <p:nvSpPr>
          <p:cNvPr id="6" name="Slide Number Placeholder 5"/>
          <p:cNvSpPr>
            <a:spLocks noGrp="1"/>
          </p:cNvSpPr>
          <p:nvPr>
            <p:ph type="sldNum" sz="quarter" idx="12"/>
          </p:nvPr>
        </p:nvSpPr>
        <p:spPr/>
        <p:txBody>
          <a:bodyPr/>
          <a:lstStyle/>
          <a:p>
            <a:fld id="{4CE482DC-2269-4F26-9D2A-7E44B1A4CD85}" type="slidenum">
              <a:rPr lang="en-US" smtClean="0"/>
              <a:t>‹#›</a:t>
            </a:fld>
            <a:endParaRPr lang="en-US" dirty="0"/>
          </a:p>
        </p:txBody>
      </p:sp>
    </p:spTree>
    <p:extLst>
      <p:ext uri="{BB962C8B-B14F-4D97-AF65-F5344CB8AC3E}">
        <p14:creationId xmlns:p14="http://schemas.microsoft.com/office/powerpoint/2010/main" val="3840560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3EAB61E-7AA9-43AB-815A-E23F41B335D2}" type="datetime1">
              <a:rPr lang="en-US" smtClean="0"/>
              <a:t>10/20/2023</a:t>
            </a:fld>
            <a:endParaRPr lang="en-US" dirty="0"/>
          </a:p>
        </p:txBody>
      </p:sp>
      <p:sp>
        <p:nvSpPr>
          <p:cNvPr id="6" name="Footer Placeholder 5"/>
          <p:cNvSpPr>
            <a:spLocks noGrp="1"/>
          </p:cNvSpPr>
          <p:nvPr>
            <p:ph type="ftr" sz="quarter" idx="11"/>
          </p:nvPr>
        </p:nvSpPr>
        <p:spPr/>
        <p:txBody>
          <a:bodyPr/>
          <a:lstStyle/>
          <a:p>
            <a:r>
              <a:rPr lang="en-US" dirty="0"/>
              <a:t>BaseSpace and SAV</a:t>
            </a:r>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89466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2800" b="1" baseline="0">
                <a:solidFill>
                  <a:srgbClr val="D9531E"/>
                </a:solidFill>
                <a:effectLst/>
                <a:latin typeface="Calibri" pitchFamily="34" charset="0"/>
              </a:defRPr>
            </a:lvl1pPr>
          </a:lstStyle>
          <a:p>
            <a:r>
              <a:rPr lang="en-US"/>
              <a:t>Bottom band: NCEZID</a:t>
            </a:r>
          </a:p>
        </p:txBody>
      </p:sp>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508"/>
          <a:stretch/>
        </p:blipFill>
        <p:spPr>
          <a:xfrm>
            <a:off x="0" y="6692414"/>
            <a:ext cx="12192000" cy="165587"/>
          </a:xfrm>
          <a:prstGeom prst="rect">
            <a:avLst/>
          </a:prstGeom>
        </p:spPr>
      </p:pic>
      <p:sp>
        <p:nvSpPr>
          <p:cNvPr id="7" name="Text Placeholder 7"/>
          <p:cNvSpPr>
            <a:spLocks noGrp="1"/>
          </p:cNvSpPr>
          <p:nvPr>
            <p:ph type="body" sz="quarter" idx="10"/>
          </p:nvPr>
        </p:nvSpPr>
        <p:spPr>
          <a:xfrm>
            <a:off x="609600" y="1545167"/>
            <a:ext cx="10972800" cy="4455584"/>
          </a:xfrm>
        </p:spPr>
        <p:txBody>
          <a:bodyPr/>
          <a:lstStyle>
            <a:lvl1pPr marL="342900" indent="-342900">
              <a:buClr>
                <a:srgbClr val="E25423"/>
              </a:buClr>
              <a:buFont typeface="Wingdings" panose="05000000000000000000" pitchFamily="2" charset="2"/>
              <a:buChar char="§"/>
              <a:defRPr sz="2000">
                <a:solidFill>
                  <a:schemeClr val="accent4">
                    <a:lumMod val="75000"/>
                  </a:schemeClr>
                </a:solidFill>
              </a:defRPr>
            </a:lvl1pPr>
            <a:lvl2pPr>
              <a:buClr>
                <a:srgbClr val="8D8B00"/>
              </a:buClr>
              <a:defRPr sz="2000">
                <a:solidFill>
                  <a:schemeClr val="accent4">
                    <a:lumMod val="75000"/>
                  </a:schemeClr>
                </a:solidFill>
              </a:defRPr>
            </a:lvl2pPr>
            <a:lvl3pPr>
              <a:buClr>
                <a:srgbClr val="006A71"/>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2262302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3000"/>
              </a:lnSpc>
              <a:defRPr sz="2800" b="1" baseline="0">
                <a:solidFill>
                  <a:srgbClr val="E25423"/>
                </a:solidFill>
                <a:effectLst/>
                <a:latin typeface="Calibri" pitchFamily="34" charset="0"/>
              </a:defRPr>
            </a:lvl1pPr>
          </a:lstStyle>
          <a:p>
            <a:endParaRPr lang="en-US"/>
          </a:p>
        </p:txBody>
      </p:sp>
      <p:sp>
        <p:nvSpPr>
          <p:cNvPr id="3" name="Content Placeholder 2"/>
          <p:cNvSpPr>
            <a:spLocks noGrp="1"/>
          </p:cNvSpPr>
          <p:nvPr>
            <p:ph idx="1"/>
          </p:nvPr>
        </p:nvSpPr>
        <p:spPr>
          <a:xfrm>
            <a:off x="609602" y="1600201"/>
            <a:ext cx="5172892" cy="419100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6409510" y="1600201"/>
            <a:ext cx="5172892" cy="4191000"/>
          </a:xfrm>
          <a:prstGeom prst="rect">
            <a:avLst/>
          </a:prstGeom>
        </p:spPr>
        <p:txBody>
          <a:bodyPr/>
          <a:lstStyle>
            <a:lvl1pPr marL="342900" indent="-342900">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50" indent="-285750">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6991" b="-4866"/>
          <a:stretch/>
        </p:blipFill>
        <p:spPr>
          <a:xfrm>
            <a:off x="-1" y="6669115"/>
            <a:ext cx="12192001" cy="257577"/>
          </a:xfrm>
          <a:prstGeom prst="rect">
            <a:avLst/>
          </a:prstGeom>
        </p:spPr>
      </p:pic>
    </p:spTree>
    <p:extLst>
      <p:ext uri="{BB962C8B-B14F-4D97-AF65-F5344CB8AC3E}">
        <p14:creationId xmlns:p14="http://schemas.microsoft.com/office/powerpoint/2010/main" val="145621302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itchFamily="34" charset="0"/>
              </a:defRPr>
            </a:lvl1pPr>
          </a:lstStyle>
          <a:p>
            <a:r>
              <a:rPr lang="en-US"/>
              <a:t>Click to edit Master title style</a:t>
            </a:r>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04381428"/>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Section Header">
    <p:bg>
      <p:bgPr>
        <a:solidFill>
          <a:schemeClr val="bg1"/>
        </a:solidFill>
        <a:effectLst/>
      </p:bgPr>
    </p:bg>
    <p:spTree>
      <p:nvGrpSpPr>
        <p:cNvPr id="1" name=""/>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585120FC-1B2F-4132-95D7-ED8340727F60}"/>
              </a:ext>
            </a:extLst>
          </p:cNvPr>
          <p:cNvSpPr>
            <a:spLocks noGrp="1"/>
          </p:cNvSpPr>
          <p:nvPr userDrawn="1">
            <p:ph sz="quarter" idx="10"/>
          </p:nvPr>
        </p:nvSpPr>
        <p:spPr>
          <a:xfrm>
            <a:off x="576264" y="787791"/>
            <a:ext cx="11006137" cy="4529796"/>
          </a:xfrm>
        </p:spPr>
        <p:txBody>
          <a:bodyPr/>
          <a:lstStyle>
            <a:lvl1pPr>
              <a:spcAft>
                <a:spcPts val="1200"/>
              </a:spcAft>
              <a:buNone/>
              <a:defRPr sz="3600" b="1">
                <a:solidFill>
                  <a:srgbClr val="DA521E"/>
                </a:solidFill>
              </a:defRPr>
            </a:lvl1pPr>
            <a:lvl2pPr marL="290506" indent="-290506">
              <a:spcBef>
                <a:spcPts val="600"/>
              </a:spcBef>
              <a:spcAft>
                <a:spcPts val="600"/>
              </a:spcAft>
              <a:buClr>
                <a:srgbClr val="8E8D01"/>
              </a:buClr>
              <a:buFont typeface="Wingdings" panose="05000000000000000000" pitchFamily="2" charset="2"/>
              <a:buChar char="§"/>
              <a:defRPr sz="2800"/>
            </a:lvl2pPr>
            <a:lvl3pPr marL="623872" indent="-333366">
              <a:spcBef>
                <a:spcPts val="600"/>
              </a:spcBef>
              <a:spcAft>
                <a:spcPts val="600"/>
              </a:spcAft>
              <a:buClr>
                <a:srgbClr val="008641"/>
              </a:buClr>
              <a:defRPr sz="2400"/>
            </a:lvl3pPr>
            <a:lvl4pPr marL="914377" indent="-231769">
              <a:spcBef>
                <a:spcPts val="600"/>
              </a:spcBef>
              <a:spcAft>
                <a:spcPts val="600"/>
              </a:spcAft>
              <a:defRPr/>
            </a:lvl4pPr>
          </a:lstStyle>
          <a:p>
            <a:pPr lvl="0"/>
            <a:r>
              <a:rPr lang="en-US"/>
              <a:t>Click to edit Master text styles</a:t>
            </a:r>
          </a:p>
          <a:p>
            <a:pPr lvl="1"/>
            <a:r>
              <a:rPr lang="en-US"/>
              <a:t>Second level</a:t>
            </a:r>
          </a:p>
          <a:p>
            <a:pPr lvl="2"/>
            <a:r>
              <a:rPr lang="en-US"/>
              <a:t>Third level</a:t>
            </a:r>
          </a:p>
          <a:p>
            <a:pPr lvl="3"/>
            <a:r>
              <a:rPr lang="en-US"/>
              <a:t>Fourth level</a:t>
            </a:r>
          </a:p>
        </p:txBody>
      </p:sp>
      <p:grpSp>
        <p:nvGrpSpPr>
          <p:cNvPr id="4" name="Group 3">
            <a:extLst>
              <a:ext uri="{FF2B5EF4-FFF2-40B4-BE49-F238E27FC236}">
                <a16:creationId xmlns:a16="http://schemas.microsoft.com/office/drawing/2014/main" id="{1D32BAF1-D5A0-4C6E-94D5-1127F95EE41A}"/>
              </a:ext>
            </a:extLst>
          </p:cNvPr>
          <p:cNvGrpSpPr/>
          <p:nvPr userDrawn="1"/>
        </p:nvGrpSpPr>
        <p:grpSpPr>
          <a:xfrm>
            <a:off x="0" y="6710290"/>
            <a:ext cx="12192000" cy="147711"/>
            <a:chOff x="0" y="6710290"/>
            <a:chExt cx="12192000" cy="147710"/>
          </a:xfrm>
        </p:grpSpPr>
        <p:sp>
          <p:nvSpPr>
            <p:cNvPr id="27" name="Rectangle 26">
              <a:extLst>
                <a:ext uri="{FF2B5EF4-FFF2-40B4-BE49-F238E27FC236}">
                  <a16:creationId xmlns:a16="http://schemas.microsoft.com/office/drawing/2014/main" id="{5E8DEADA-D26F-425D-96A4-8A0235A9D750}"/>
                </a:ext>
              </a:extLst>
            </p:cNvPr>
            <p:cNvSpPr>
              <a:spLocks noChangeArrowheads="1"/>
            </p:cNvSpPr>
            <p:nvPr userDrawn="1"/>
          </p:nvSpPr>
          <p:spPr bwMode="auto">
            <a:xfrm>
              <a:off x="8110221" y="6710290"/>
              <a:ext cx="804110" cy="147710"/>
            </a:xfrm>
            <a:prstGeom prst="rect">
              <a:avLst/>
            </a:prstGeom>
            <a:solidFill>
              <a:srgbClr val="8D3102"/>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28" name="Rectangle 27">
              <a:extLst>
                <a:ext uri="{FF2B5EF4-FFF2-40B4-BE49-F238E27FC236}">
                  <a16:creationId xmlns:a16="http://schemas.microsoft.com/office/drawing/2014/main" id="{94778224-688A-46DC-A288-0220AE5AEC22}"/>
                </a:ext>
              </a:extLst>
            </p:cNvPr>
            <p:cNvSpPr>
              <a:spLocks noChangeArrowheads="1"/>
            </p:cNvSpPr>
            <p:nvPr userDrawn="1"/>
          </p:nvSpPr>
          <p:spPr bwMode="auto">
            <a:xfrm>
              <a:off x="8903845" y="6710290"/>
              <a:ext cx="804110" cy="147710"/>
            </a:xfrm>
            <a:prstGeom prst="rect">
              <a:avLst/>
            </a:prstGeom>
            <a:solidFill>
              <a:srgbClr val="016A70"/>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29" name="Rectangle 28">
              <a:extLst>
                <a:ext uri="{FF2B5EF4-FFF2-40B4-BE49-F238E27FC236}">
                  <a16:creationId xmlns:a16="http://schemas.microsoft.com/office/drawing/2014/main" id="{60A45C29-57BD-486B-8A7A-8FB6EF6B3A67}"/>
                </a:ext>
              </a:extLst>
            </p:cNvPr>
            <p:cNvSpPr>
              <a:spLocks noChangeArrowheads="1"/>
            </p:cNvSpPr>
            <p:nvPr userDrawn="1"/>
          </p:nvSpPr>
          <p:spPr bwMode="auto">
            <a:xfrm>
              <a:off x="9707954" y="6710290"/>
              <a:ext cx="804765" cy="147710"/>
            </a:xfrm>
            <a:prstGeom prst="rect">
              <a:avLst/>
            </a:prstGeom>
            <a:solidFill>
              <a:srgbClr val="771E7C"/>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30" name="Rectangle 29">
              <a:extLst>
                <a:ext uri="{FF2B5EF4-FFF2-40B4-BE49-F238E27FC236}">
                  <a16:creationId xmlns:a16="http://schemas.microsoft.com/office/drawing/2014/main" id="{75AD6A99-32F4-42B1-8FA2-05001EC9405E}"/>
                </a:ext>
              </a:extLst>
            </p:cNvPr>
            <p:cNvSpPr>
              <a:spLocks noChangeArrowheads="1"/>
            </p:cNvSpPr>
            <p:nvPr userDrawn="1"/>
          </p:nvSpPr>
          <p:spPr bwMode="auto">
            <a:xfrm>
              <a:off x="10494263" y="6710290"/>
              <a:ext cx="1697737" cy="147710"/>
            </a:xfrm>
            <a:prstGeom prst="rect">
              <a:avLst/>
            </a:prstGeom>
            <a:solidFill>
              <a:srgbClr val="17468F"/>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31" name="Rectangle 20">
              <a:extLst>
                <a:ext uri="{FF2B5EF4-FFF2-40B4-BE49-F238E27FC236}">
                  <a16:creationId xmlns:a16="http://schemas.microsoft.com/office/drawing/2014/main" id="{FFFF1207-94F4-48F2-B98A-B8DB8D240FF4}"/>
                </a:ext>
              </a:extLst>
            </p:cNvPr>
            <p:cNvSpPr>
              <a:spLocks noChangeArrowheads="1"/>
            </p:cNvSpPr>
            <p:nvPr userDrawn="1"/>
          </p:nvSpPr>
          <p:spPr bwMode="auto">
            <a:xfrm>
              <a:off x="0" y="6710290"/>
              <a:ext cx="7316597" cy="147710"/>
            </a:xfrm>
            <a:prstGeom prst="rect">
              <a:avLst/>
            </a:prstGeom>
            <a:solidFill>
              <a:srgbClr val="DA521E"/>
            </a:solidFill>
            <a:ln>
              <a:noFill/>
            </a:ln>
          </p:spPr>
          <p:txBody>
            <a:bodyPr vert="horz" wrap="square" lIns="60960" tIns="30480" rIns="60960" bIns="30480" numCol="1" anchor="t" anchorCtr="0" compatLnSpc="1">
              <a:prstTxWarp prst="textNoShape">
                <a:avLst/>
              </a:prstTxWarp>
            </a:bodyPr>
            <a:lstStyle/>
            <a:p>
              <a:endParaRPr lang="en-US" sz="1667"/>
            </a:p>
          </p:txBody>
        </p:sp>
        <p:sp>
          <p:nvSpPr>
            <p:cNvPr id="32" name="Rectangle 31">
              <a:extLst>
                <a:ext uri="{FF2B5EF4-FFF2-40B4-BE49-F238E27FC236}">
                  <a16:creationId xmlns:a16="http://schemas.microsoft.com/office/drawing/2014/main" id="{79BFAADE-472A-422A-AF17-43CAA1A069FB}"/>
                </a:ext>
              </a:extLst>
            </p:cNvPr>
            <p:cNvSpPr>
              <a:spLocks noChangeArrowheads="1"/>
            </p:cNvSpPr>
            <p:nvPr userDrawn="1"/>
          </p:nvSpPr>
          <p:spPr bwMode="auto">
            <a:xfrm>
              <a:off x="7306111" y="6710290"/>
              <a:ext cx="804110" cy="147710"/>
            </a:xfrm>
            <a:prstGeom prst="rect">
              <a:avLst/>
            </a:prstGeom>
            <a:solidFill>
              <a:srgbClr val="8E8D01"/>
            </a:solidFill>
            <a:ln>
              <a:noFill/>
            </a:ln>
          </p:spPr>
          <p:txBody>
            <a:bodyPr vert="horz" wrap="square" lIns="60960" tIns="30480" rIns="60960" bIns="30480" numCol="1" anchor="t" anchorCtr="0" compatLnSpc="1">
              <a:prstTxWarp prst="textNoShape">
                <a:avLst/>
              </a:prstTxWarp>
            </a:bodyPr>
            <a:lstStyle/>
            <a:p>
              <a:endParaRPr lang="en-US" sz="1667"/>
            </a:p>
          </p:txBody>
        </p:sp>
      </p:grpSp>
    </p:spTree>
    <p:extLst>
      <p:ext uri="{BB962C8B-B14F-4D97-AF65-F5344CB8AC3E}">
        <p14:creationId xmlns:p14="http://schemas.microsoft.com/office/powerpoint/2010/main" val="2935862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1"/>
            <a:ext cx="10972800" cy="1155779"/>
          </a:xfrm>
          <a:prstGeom prst="rect">
            <a:avLst/>
          </a:prstGeom>
        </p:spPr>
        <p:txBody>
          <a:bodyPr/>
          <a:lstStyle>
            <a:lvl1pPr algn="l">
              <a:lnSpc>
                <a:spcPts val="3000"/>
              </a:lnSpc>
              <a:defRPr sz="2800" b="1" baseline="0">
                <a:solidFill>
                  <a:srgbClr val="005DAB"/>
                </a:solidFill>
                <a:effectLst/>
                <a:latin typeface="Calibri" pitchFamily="34" charset="0"/>
              </a:defRPr>
            </a:lvl1pPr>
          </a:lstStyle>
          <a:p>
            <a:endParaRPr lang="en-US"/>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000" b="1" baseline="0">
                <a:solidFill>
                  <a:srgbClr val="005DAB"/>
                </a:solidFill>
                <a:effectLst/>
                <a:latin typeface="Calibri"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000"/>
              </a:lnSpc>
              <a:buNone/>
              <a:defRPr sz="1800" baseline="0">
                <a:solidFill>
                  <a:srgbClr val="005DAB"/>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609600" y="204583"/>
            <a:ext cx="9204101" cy="369332"/>
          </a:xfrm>
          <a:prstGeom prst="rect">
            <a:avLst/>
          </a:prstGeom>
          <a:noFill/>
        </p:spPr>
        <p:txBody>
          <a:bodyPr wrap="square" rtlCol="0">
            <a:spAutoFit/>
          </a:bodyPr>
          <a:lstStyle/>
          <a:p>
            <a:r>
              <a:rPr lang="en-US" sz="1800" b="1" dirty="0">
                <a:solidFill>
                  <a:srgbClr val="1D1D1D"/>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2949069693"/>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Data Slide (for content heavy tables and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2800" b="1" baseline="0">
                <a:solidFill>
                  <a:srgbClr val="005DAB"/>
                </a:solidFill>
                <a:effectLst/>
                <a:latin typeface="Calibri" pitchFamily="34" charset="0"/>
              </a:defRPr>
            </a:lvl1pPr>
          </a:lstStyle>
          <a:p>
            <a:r>
              <a:rPr lang="en-US"/>
              <a:t>Bottom band: NCEZID</a:t>
            </a:r>
          </a:p>
        </p:txBody>
      </p:sp>
      <p:sp>
        <p:nvSpPr>
          <p:cNvPr id="7" name="Text Placeholder 7"/>
          <p:cNvSpPr>
            <a:spLocks noGrp="1"/>
          </p:cNvSpPr>
          <p:nvPr>
            <p:ph type="body" sz="quarter" idx="10"/>
          </p:nvPr>
        </p:nvSpPr>
        <p:spPr>
          <a:xfrm>
            <a:off x="609600" y="1545167"/>
            <a:ext cx="10972800" cy="4455584"/>
          </a:xfrm>
        </p:spPr>
        <p:txBody>
          <a:bodyPr/>
          <a:lstStyle>
            <a:lvl1pPr marL="342892" indent="-342892">
              <a:buClr>
                <a:srgbClr val="E25423"/>
              </a:buClr>
              <a:buFont typeface="Wingdings" panose="05000000000000000000" pitchFamily="2" charset="2"/>
              <a:buChar char="§"/>
              <a:defRPr sz="2000">
                <a:solidFill>
                  <a:srgbClr val="005DAB"/>
                </a:solidFill>
              </a:defRPr>
            </a:lvl1pPr>
            <a:lvl2pPr>
              <a:buClr>
                <a:srgbClr val="8D8B00"/>
              </a:buClr>
              <a:defRPr sz="2000">
                <a:solidFill>
                  <a:srgbClr val="005DAB"/>
                </a:solidFill>
              </a:defRPr>
            </a:lvl2pPr>
            <a:lvl3pPr>
              <a:buClr>
                <a:srgbClr val="006A71"/>
              </a:buClr>
              <a:defRPr sz="2000">
                <a:solidFill>
                  <a:srgbClr val="005DAB"/>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37282"/>
            <a:ext cx="12192000" cy="120721"/>
          </a:xfrm>
          <a:prstGeom prst="rect">
            <a:avLst/>
          </a:prstGeom>
        </p:spPr>
      </p:pic>
    </p:spTree>
    <p:extLst>
      <p:ext uri="{BB962C8B-B14F-4D97-AF65-F5344CB8AC3E}">
        <p14:creationId xmlns:p14="http://schemas.microsoft.com/office/powerpoint/2010/main" val="191112808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3000"/>
              </a:lnSpc>
              <a:defRPr sz="2800" b="1" baseline="0">
                <a:solidFill>
                  <a:srgbClr val="005DAB"/>
                </a:solidFill>
                <a:effectLst/>
                <a:latin typeface="Calibri" pitchFamily="34" charset="0"/>
              </a:defRPr>
            </a:lvl1pPr>
          </a:lstStyle>
          <a:p>
            <a:endParaRPr lang="en-US"/>
          </a:p>
        </p:txBody>
      </p:sp>
      <p:sp>
        <p:nvSpPr>
          <p:cNvPr id="3" name="Content Placeholder 2"/>
          <p:cNvSpPr>
            <a:spLocks noGrp="1"/>
          </p:cNvSpPr>
          <p:nvPr>
            <p:ph idx="1"/>
          </p:nvPr>
        </p:nvSpPr>
        <p:spPr>
          <a:xfrm>
            <a:off x="609602" y="1600201"/>
            <a:ext cx="5172892" cy="4191000"/>
          </a:xfrm>
          <a:prstGeom prst="rect">
            <a:avLst/>
          </a:prstGeom>
        </p:spPr>
        <p:txBody>
          <a:bodyPr/>
          <a:lstStyle>
            <a:lvl1pPr marL="342892" indent="-342892">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1" indent="-285743">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sp>
        <p:nvSpPr>
          <p:cNvPr id="13" name="Content Placeholder 2"/>
          <p:cNvSpPr>
            <a:spLocks noGrp="1"/>
          </p:cNvSpPr>
          <p:nvPr userDrawn="1">
            <p:ph idx="10"/>
          </p:nvPr>
        </p:nvSpPr>
        <p:spPr>
          <a:xfrm>
            <a:off x="6409510" y="1600201"/>
            <a:ext cx="5172892" cy="4191000"/>
          </a:xfrm>
          <a:prstGeom prst="rect">
            <a:avLst/>
          </a:prstGeom>
        </p:spPr>
        <p:txBody>
          <a:bodyPr/>
          <a:lstStyle>
            <a:lvl1pPr marL="342892" indent="-342892">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1" indent="-285743">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a:p>
          <a:p>
            <a:pPr lvl="0"/>
            <a:endParaRPr lang="en-US"/>
          </a:p>
          <a:p>
            <a:pPr lvl="2"/>
            <a:endParaRPr lang="en-US"/>
          </a:p>
          <a:p>
            <a:pPr lvl="1"/>
            <a:endParaRPr lang="en-US"/>
          </a:p>
          <a:p>
            <a:pPr lvl="1"/>
            <a:endParaRPr lang="en-US"/>
          </a:p>
          <a:p>
            <a:pPr lvl="1"/>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37282"/>
            <a:ext cx="12192000" cy="120721"/>
          </a:xfrm>
          <a:prstGeom prst="rect">
            <a:avLst/>
          </a:prstGeom>
        </p:spPr>
      </p:pic>
    </p:spTree>
    <p:extLst>
      <p:ext uri="{BB962C8B-B14F-4D97-AF65-F5344CB8AC3E}">
        <p14:creationId xmlns:p14="http://schemas.microsoft.com/office/powerpoint/2010/main" val="353082682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9"/>
            <a:ext cx="11059884" cy="1162051"/>
          </a:xfrm>
          <a:prstGeom prst="rect">
            <a:avLst/>
          </a:prstGeom>
        </p:spPr>
        <p:txBody>
          <a:bodyPr anchor="b"/>
          <a:lstStyle>
            <a:lvl1pPr algn="l">
              <a:defRPr sz="3600" b="1" baseline="0">
                <a:solidFill>
                  <a:srgbClr val="000000"/>
                </a:solidFill>
                <a:effectLst/>
                <a:latin typeface="Calibri" pitchFamily="34" charset="0"/>
              </a:defRPr>
            </a:lvl1pPr>
          </a:lstStyle>
          <a:p>
            <a:r>
              <a:rPr lang="en-US"/>
              <a:t>Click to edit Master title style</a:t>
            </a:r>
          </a:p>
        </p:txBody>
      </p:sp>
      <p:sp>
        <p:nvSpPr>
          <p:cNvPr id="5" name="Text Placeholder 2"/>
          <p:cNvSpPr>
            <a:spLocks noGrp="1"/>
          </p:cNvSpPr>
          <p:nvPr>
            <p:ph type="body" idx="1"/>
          </p:nvPr>
        </p:nvSpPr>
        <p:spPr>
          <a:xfrm>
            <a:off x="609601" y="5900930"/>
            <a:ext cx="10363200" cy="568325"/>
          </a:xfrm>
          <a:prstGeom prst="rect">
            <a:avLst/>
          </a:prstGeom>
        </p:spPr>
        <p:txBody>
          <a:bodyPr anchor="b"/>
          <a:lstStyle>
            <a:lvl1pPr marL="0" indent="0" algn="l">
              <a:lnSpc>
                <a:spcPts val="2200"/>
              </a:lnSpc>
              <a:buNone/>
              <a:defRPr sz="2000" baseline="0">
                <a:solidFill>
                  <a:srgbClr val="000000"/>
                </a:solidFill>
                <a:latin typeface="Calibri"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70858977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3.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5"/>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1261851896"/>
      </p:ext>
    </p:extLst>
  </p:cSld>
  <p:clrMap bg1="lt1" tx1="dk1" bg2="lt2" tx2="dk2" accent1="accent1" accent2="accent2" accent3="accent3" accent4="accent4" accent5="accent5" accent6="accent6" hlink="hlink" folHlink="folHlink"/>
  <p:sldLayoutIdLst>
    <p:sldLayoutId id="2147484103" r:id="rId1"/>
    <p:sldLayoutId id="2147484104" r:id="rId2"/>
    <p:sldLayoutId id="2147484105" r:id="rId3"/>
    <p:sldLayoutId id="2147484106" r:id="rId4"/>
    <p:sldLayoutId id="2147484173" r:id="rId5"/>
  </p:sldLayoutIdLst>
  <p:transition>
    <p:fade/>
  </p:transition>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rgbClr val="7F7F7F"/>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7F7F7F"/>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7F7F7F"/>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5"/>
            <a:ext cx="10515600" cy="43497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98888351"/>
      </p:ext>
    </p:extLst>
  </p:cSld>
  <p:clrMap bg1="lt1" tx1="dk1" bg2="lt2" tx2="dk2" accent1="accent1" accent2="accent2" accent3="accent3" accent4="accent4" accent5="accent5" accent6="accent6" hlink="hlink" folHlink="folHlink"/>
  <p:sldLayoutIdLst>
    <p:sldLayoutId id="2147484132" r:id="rId1"/>
    <p:sldLayoutId id="2147484133" r:id="rId2"/>
    <p:sldLayoutId id="2147484134" r:id="rId3"/>
    <p:sldLayoutId id="2147484135" r:id="rId4"/>
  </p:sldLayoutIdLst>
  <p:transition>
    <p:fade/>
  </p:transition>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189" algn="ctr" rtl="0" fontAlgn="base">
        <a:spcBef>
          <a:spcPct val="0"/>
        </a:spcBef>
        <a:spcAft>
          <a:spcPct val="0"/>
        </a:spcAft>
        <a:defRPr sz="4400">
          <a:solidFill>
            <a:schemeClr val="tx1"/>
          </a:solidFill>
          <a:latin typeface="Myriad Web Pro" panose="020B0503030403020204" pitchFamily="34" charset="0"/>
        </a:defRPr>
      </a:lvl6pPr>
      <a:lvl7pPr marL="914378" algn="ctr" rtl="0" fontAlgn="base">
        <a:spcBef>
          <a:spcPct val="0"/>
        </a:spcBef>
        <a:spcAft>
          <a:spcPct val="0"/>
        </a:spcAft>
        <a:defRPr sz="4400">
          <a:solidFill>
            <a:schemeClr val="tx1"/>
          </a:solidFill>
          <a:latin typeface="Myriad Web Pro" panose="020B0503030403020204" pitchFamily="34" charset="0"/>
        </a:defRPr>
      </a:lvl7pPr>
      <a:lvl8pPr marL="1371566" algn="ctr" rtl="0" fontAlgn="base">
        <a:spcBef>
          <a:spcPct val="0"/>
        </a:spcBef>
        <a:spcAft>
          <a:spcPct val="0"/>
        </a:spcAft>
        <a:defRPr sz="4400">
          <a:solidFill>
            <a:schemeClr val="tx1"/>
          </a:solidFill>
          <a:latin typeface="Myriad Web Pro" panose="020B0503030403020204" pitchFamily="34" charset="0"/>
        </a:defRPr>
      </a:lvl8pPr>
      <a:lvl9pPr marL="1828754" algn="ctr" rtl="0" fontAlgn="base">
        <a:spcBef>
          <a:spcPct val="0"/>
        </a:spcBef>
        <a:spcAft>
          <a:spcPct val="0"/>
        </a:spcAft>
        <a:defRPr sz="4400">
          <a:solidFill>
            <a:schemeClr val="tx1"/>
          </a:solidFill>
          <a:latin typeface="Myriad Web Pro" panose="020B0503030403020204" pitchFamily="34" charset="0"/>
        </a:defRPr>
      </a:lvl9pPr>
    </p:titleStyle>
    <p:bodyStyle>
      <a:lvl1pPr marL="342892" indent="-342892" algn="l" rtl="0" eaLnBrk="0" fontAlgn="base" hangingPunct="0">
        <a:spcBef>
          <a:spcPct val="20000"/>
        </a:spcBef>
        <a:spcAft>
          <a:spcPct val="0"/>
        </a:spcAft>
        <a:buFont typeface="Arial" panose="020B0604020202020204" pitchFamily="34" charset="0"/>
        <a:buChar char="•"/>
        <a:defRPr sz="3200" kern="1200">
          <a:solidFill>
            <a:srgbClr val="005DAB"/>
          </a:solidFill>
          <a:latin typeface="Calibri" panose="020F0502020204030204" pitchFamily="34" charset="0"/>
          <a:ea typeface="+mn-ea"/>
          <a:cs typeface="+mn-cs"/>
        </a:defRPr>
      </a:lvl1pPr>
      <a:lvl2pPr marL="742931" indent="-285743" algn="l" rtl="0" eaLnBrk="0" fontAlgn="base" hangingPunct="0">
        <a:spcBef>
          <a:spcPct val="20000"/>
        </a:spcBef>
        <a:spcAft>
          <a:spcPct val="0"/>
        </a:spcAft>
        <a:buFont typeface="Arial" panose="020B0604020202020204" pitchFamily="34" charset="0"/>
        <a:buChar char="–"/>
        <a:defRPr sz="2800" kern="1200">
          <a:solidFill>
            <a:srgbClr val="005DAB"/>
          </a:solidFill>
          <a:latin typeface="Calibri" panose="020F0502020204030204" pitchFamily="34" charset="0"/>
          <a:ea typeface="+mn-ea"/>
          <a:cs typeface="+mn-cs"/>
        </a:defRPr>
      </a:lvl2pPr>
      <a:lvl3pPr marL="1142972" indent="-228594" algn="l" rtl="0" eaLnBrk="0" fontAlgn="base" hangingPunct="0">
        <a:spcBef>
          <a:spcPct val="20000"/>
        </a:spcBef>
        <a:spcAft>
          <a:spcPct val="0"/>
        </a:spcAft>
        <a:buFont typeface="Arial" panose="020B0604020202020204" pitchFamily="34" charset="0"/>
        <a:buChar char="•"/>
        <a:defRPr sz="2400" kern="1200">
          <a:solidFill>
            <a:srgbClr val="005DAB"/>
          </a:solidFill>
          <a:latin typeface="Calibri" panose="020F0502020204030204" pitchFamily="34" charset="0"/>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rgbClr val="005DAB"/>
          </a:solidFill>
          <a:latin typeface="Calibri" panose="020F0502020204030204" pitchFamily="34" charset="0"/>
          <a:ea typeface="+mn-ea"/>
          <a:cs typeface="+mn-cs"/>
        </a:defRPr>
      </a:lvl4pPr>
      <a:lvl5pPr marL="2057348" indent="-228594" algn="l" rtl="0" eaLnBrk="0" fontAlgn="base" hangingPunct="0">
        <a:spcBef>
          <a:spcPct val="20000"/>
        </a:spcBef>
        <a:spcAft>
          <a:spcPct val="0"/>
        </a:spcAft>
        <a:buFont typeface="Arial" panose="020B0604020202020204" pitchFamily="34" charset="0"/>
        <a:buChar char="»"/>
        <a:defRPr sz="2000" kern="1200">
          <a:solidFill>
            <a:srgbClr val="005DAB"/>
          </a:solidFill>
          <a:latin typeface="Calibri" panose="020F0502020204030204" pitchFamily="34" charset="0"/>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479676514"/>
      </p:ext>
    </p:extLst>
  </p:cSld>
  <p:clrMap bg1="lt1" tx1="dk1" bg2="lt2" tx2="dk2" accent1="accent1" accent2="accent2" accent3="accent3" accent4="accent4" accent5="accent5" accent6="accent6" hlink="hlink" folHlink="folHlink"/>
  <p:sldLayoutIdLst>
    <p:sldLayoutId id="2147484164" r:id="rId1"/>
    <p:sldLayoutId id="2147484165" r:id="rId2"/>
    <p:sldLayoutId id="2147484166" r:id="rId3"/>
    <p:sldLayoutId id="2147484167" r:id="rId4"/>
    <p:sldLayoutId id="2147484168" r:id="rId5"/>
    <p:sldLayoutId id="2147484169" r:id="rId6"/>
    <p:sldLayoutId id="2147484170" r:id="rId7"/>
    <p:sldLayoutId id="2147484171" r:id="rId8"/>
    <p:sldLayoutId id="2147484172" r:id="rId9"/>
  </p:sldLayoutIdLst>
  <p:transition>
    <p:fade/>
  </p:transition>
  <p:txStyles>
    <p:titleStyle>
      <a:lvl1pPr algn="ctr" rtl="0" eaLnBrk="0" fontAlgn="base" hangingPunct="0">
        <a:spcBef>
          <a:spcPct val="0"/>
        </a:spcBef>
        <a:spcAft>
          <a:spcPct val="0"/>
        </a:spcAft>
        <a:defRPr sz="5867" kern="1200">
          <a:solidFill>
            <a:schemeClr val="tx1"/>
          </a:solidFill>
          <a:latin typeface="+mj-lt"/>
          <a:ea typeface="+mj-ea"/>
          <a:cs typeface="+mj-cs"/>
        </a:defRPr>
      </a:lvl1pPr>
      <a:lvl2pPr algn="ctr" rtl="0" eaLnBrk="0" fontAlgn="base" hangingPunct="0">
        <a:spcBef>
          <a:spcPct val="0"/>
        </a:spcBef>
        <a:spcAft>
          <a:spcPct val="0"/>
        </a:spcAft>
        <a:defRPr sz="5867">
          <a:solidFill>
            <a:schemeClr val="tx1"/>
          </a:solidFill>
          <a:latin typeface="Myriad Web Pro" panose="020B0503030403020204" pitchFamily="34" charset="0"/>
        </a:defRPr>
      </a:lvl2pPr>
      <a:lvl3pPr algn="ctr" rtl="0" eaLnBrk="0" fontAlgn="base" hangingPunct="0">
        <a:spcBef>
          <a:spcPct val="0"/>
        </a:spcBef>
        <a:spcAft>
          <a:spcPct val="0"/>
        </a:spcAft>
        <a:defRPr sz="5867">
          <a:solidFill>
            <a:schemeClr val="tx1"/>
          </a:solidFill>
          <a:latin typeface="Myriad Web Pro" panose="020B0503030403020204" pitchFamily="34" charset="0"/>
        </a:defRPr>
      </a:lvl3pPr>
      <a:lvl4pPr algn="ctr" rtl="0" eaLnBrk="0" fontAlgn="base" hangingPunct="0">
        <a:spcBef>
          <a:spcPct val="0"/>
        </a:spcBef>
        <a:spcAft>
          <a:spcPct val="0"/>
        </a:spcAft>
        <a:defRPr sz="5867">
          <a:solidFill>
            <a:schemeClr val="tx1"/>
          </a:solidFill>
          <a:latin typeface="Myriad Web Pro" panose="020B0503030403020204" pitchFamily="34" charset="0"/>
        </a:defRPr>
      </a:lvl4pPr>
      <a:lvl5pPr algn="ctr" rtl="0" eaLnBrk="0" fontAlgn="base" hangingPunct="0">
        <a:spcBef>
          <a:spcPct val="0"/>
        </a:spcBef>
        <a:spcAft>
          <a:spcPct val="0"/>
        </a:spcAft>
        <a:defRPr sz="5867">
          <a:solidFill>
            <a:schemeClr val="tx1"/>
          </a:solidFill>
          <a:latin typeface="Myriad Web Pro" panose="020B0503030403020204" pitchFamily="34" charset="0"/>
        </a:defRPr>
      </a:lvl5pPr>
      <a:lvl6pPr marL="609585" algn="ctr" rtl="0" fontAlgn="base">
        <a:spcBef>
          <a:spcPct val="0"/>
        </a:spcBef>
        <a:spcAft>
          <a:spcPct val="0"/>
        </a:spcAft>
        <a:defRPr sz="5867">
          <a:solidFill>
            <a:schemeClr val="tx1"/>
          </a:solidFill>
          <a:latin typeface="Myriad Web Pro" panose="020B0503030403020204" pitchFamily="34" charset="0"/>
        </a:defRPr>
      </a:lvl6pPr>
      <a:lvl7pPr marL="1219170" algn="ctr" rtl="0" fontAlgn="base">
        <a:spcBef>
          <a:spcPct val="0"/>
        </a:spcBef>
        <a:spcAft>
          <a:spcPct val="0"/>
        </a:spcAft>
        <a:defRPr sz="5867">
          <a:solidFill>
            <a:schemeClr val="tx1"/>
          </a:solidFill>
          <a:latin typeface="Myriad Web Pro" panose="020B0503030403020204" pitchFamily="34" charset="0"/>
        </a:defRPr>
      </a:lvl7pPr>
      <a:lvl8pPr marL="1828754" algn="ctr" rtl="0" fontAlgn="base">
        <a:spcBef>
          <a:spcPct val="0"/>
        </a:spcBef>
        <a:spcAft>
          <a:spcPct val="0"/>
        </a:spcAft>
        <a:defRPr sz="5867">
          <a:solidFill>
            <a:schemeClr val="tx1"/>
          </a:solidFill>
          <a:latin typeface="Myriad Web Pro" panose="020B0503030403020204" pitchFamily="34" charset="0"/>
        </a:defRPr>
      </a:lvl8pPr>
      <a:lvl9pPr marL="2438339" algn="ctr" rtl="0" fontAlgn="base">
        <a:spcBef>
          <a:spcPct val="0"/>
        </a:spcBef>
        <a:spcAft>
          <a:spcPct val="0"/>
        </a:spcAft>
        <a:defRPr sz="5867">
          <a:solidFill>
            <a:schemeClr val="tx1"/>
          </a:solidFill>
          <a:latin typeface="Myriad Web Pro" panose="020B0503030403020204" pitchFamily="34" charset="0"/>
        </a:defRPr>
      </a:lvl9pPr>
    </p:titleStyle>
    <p:bodyStyle>
      <a:lvl1pPr marL="457189" indent="-457189" algn="l" rtl="0" eaLnBrk="0" fontAlgn="base" hangingPunct="0">
        <a:spcBef>
          <a:spcPct val="20000"/>
        </a:spcBef>
        <a:spcAft>
          <a:spcPct val="0"/>
        </a:spcAft>
        <a:buFont typeface="Arial" panose="020B0604020202020204" pitchFamily="34" charset="0"/>
        <a:buChar char="•"/>
        <a:defRPr sz="4267" kern="1200">
          <a:solidFill>
            <a:srgbClr val="7F7F7F"/>
          </a:solidFill>
          <a:latin typeface="Calibri" panose="020F0502020204030204" pitchFamily="34" charset="0"/>
          <a:ea typeface="+mn-ea"/>
          <a:cs typeface="+mn-cs"/>
        </a:defRPr>
      </a:lvl1pPr>
      <a:lvl2pPr marL="990575" indent="-380990" algn="l" rtl="0" eaLnBrk="0" fontAlgn="base" hangingPunct="0">
        <a:spcBef>
          <a:spcPct val="20000"/>
        </a:spcBef>
        <a:spcAft>
          <a:spcPct val="0"/>
        </a:spcAft>
        <a:buFont typeface="Arial" panose="020B0604020202020204" pitchFamily="34" charset="0"/>
        <a:buChar char="–"/>
        <a:defRPr sz="3733" kern="1200">
          <a:solidFill>
            <a:srgbClr val="7F7F7F"/>
          </a:solidFill>
          <a:latin typeface="Calibri" panose="020F0502020204030204" pitchFamily="34" charset="0"/>
          <a:ea typeface="+mn-ea"/>
          <a:cs typeface="+mn-cs"/>
        </a:defRPr>
      </a:lvl2pPr>
      <a:lvl3pPr marL="1523962" indent="-304792" algn="l" rtl="0" eaLnBrk="0" fontAlgn="base" hangingPunct="0">
        <a:spcBef>
          <a:spcPct val="20000"/>
        </a:spcBef>
        <a:spcAft>
          <a:spcPct val="0"/>
        </a:spcAft>
        <a:buFont typeface="Arial" panose="020B0604020202020204" pitchFamily="34" charset="0"/>
        <a:buChar char="•"/>
        <a:defRPr sz="3200" kern="1200">
          <a:solidFill>
            <a:srgbClr val="7F7F7F"/>
          </a:solidFill>
          <a:latin typeface="Calibri" panose="020F0502020204030204" pitchFamily="34" charset="0"/>
          <a:ea typeface="+mn-ea"/>
          <a:cs typeface="+mn-cs"/>
        </a:defRPr>
      </a:lvl3pPr>
      <a:lvl4pPr marL="2133547" indent="-304792" algn="l" rtl="0" eaLnBrk="0" fontAlgn="base" hangingPunct="0">
        <a:spcBef>
          <a:spcPct val="20000"/>
        </a:spcBef>
        <a:spcAft>
          <a:spcPct val="0"/>
        </a:spcAft>
        <a:buFont typeface="Arial" panose="020B0604020202020204" pitchFamily="34" charset="0"/>
        <a:buChar char="–"/>
        <a:defRPr sz="2667" kern="1200">
          <a:solidFill>
            <a:srgbClr val="7F7F7F"/>
          </a:solidFill>
          <a:latin typeface="Calibri" panose="020F0502020204030204" pitchFamily="34" charset="0"/>
          <a:ea typeface="+mn-ea"/>
          <a:cs typeface="+mn-cs"/>
        </a:defRPr>
      </a:lvl4pPr>
      <a:lvl5pPr marL="2743131" indent="-304792" algn="l" rtl="0" eaLnBrk="0" fontAlgn="base" hangingPunct="0">
        <a:spcBef>
          <a:spcPct val="20000"/>
        </a:spcBef>
        <a:spcAft>
          <a:spcPct val="0"/>
        </a:spcAft>
        <a:buFont typeface="Arial" panose="020B0604020202020204" pitchFamily="34" charset="0"/>
        <a:buChar char="»"/>
        <a:defRPr sz="2667" kern="1200">
          <a:solidFill>
            <a:srgbClr val="7F7F7F"/>
          </a:solidFill>
          <a:latin typeface="Calibri" panose="020F0502020204030204" pitchFamily="34" charset="0"/>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dc.gov/nndss/index.html"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www.cste.org/page/PSLanding" TargetMode="Externa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www.fda.gov/food/laboratory-methods-food/bam-chapter-29-cronobacter" TargetMode="External"/><Relationship Id="rId4" Type="http://schemas.openxmlformats.org/officeDocument/2006/relationships/hyperlink" Target="https://www.accessdata.fda.gov/cdrh_docs/pdf14/K142677.pdf"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github.com/lskatz/lyve-SET" TargetMode="External"/><Relationship Id="rId3" Type="http://schemas.openxmlformats.org/officeDocument/2006/relationships/hyperlink" Target="https://www.cdc.gov/laboratory/specimen-submission/detail.html?CDCTestCode=CDC-10123" TargetMode="External"/><Relationship Id="rId7" Type="http://schemas.openxmlformats.org/officeDocument/2006/relationships/hyperlink" Target="mailto:hvw0@cdc.gov"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cdc.gov/laboratory/specimen-submission/detail.html?CDCTestCode=CDC-10106" TargetMode="External"/><Relationship Id="rId5" Type="http://schemas.openxmlformats.org/officeDocument/2006/relationships/hyperlink" Target="mailto:MonicaIm@cdc.gov" TargetMode="External"/><Relationship Id="rId10" Type="http://schemas.openxmlformats.org/officeDocument/2006/relationships/hyperlink" Target="mailto:PulseNet@cdc.gov" TargetMode="External"/><Relationship Id="rId4" Type="http://schemas.openxmlformats.org/officeDocument/2006/relationships/hyperlink" Target="mailto:clee13@cdc.gov" TargetMode="External"/><Relationship Id="rId9" Type="http://schemas.openxmlformats.org/officeDocument/2006/relationships/hyperlink" Target="mailto:gyu4@cdc.gov"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cdcpartners.sharepoint.com/:x:/r/sites/PulseNet-SPO/DL%20Important%20PulseNet%20Documents/BioNumerics%20Data%20Management/Fields%20and%20Metadata/Cronobacter%20Metadata%20Import%20Template.xlsx?d=w7583399057f54bd4b6ae8cdc8a4aee7e&amp;csf=1&amp;web=1&amp;e=wKjSOC"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ncbi.nlm.nih.gov/pathogens/isolates/#Cronobacter%20sakazakii"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hyperlink" Target="https://www.localtokens.info/roadmap/"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hyperlink" Target="https://www.neha.org/infor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learn.aphl.org/learn"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170" name="Title 3"/>
          <p:cNvSpPr>
            <a:spLocks noGrp="1"/>
          </p:cNvSpPr>
          <p:nvPr>
            <p:ph type="title"/>
          </p:nvPr>
        </p:nvSpPr>
        <p:spPr>
          <a:xfrm>
            <a:off x="1981200" y="2201712"/>
            <a:ext cx="8229600" cy="866834"/>
          </a:xfrm>
        </p:spPr>
        <p:txBody>
          <a:bodyPr/>
          <a:lstStyle/>
          <a:p>
            <a:pPr algn="ctr"/>
            <a:r>
              <a:rPr lang="en-US" altLang="en-US" sz="3600" dirty="0"/>
              <a:t>CDC Federal Updates</a:t>
            </a:r>
            <a:br>
              <a:rPr lang="en-US" altLang="en-US" sz="4800" dirty="0"/>
            </a:br>
            <a:br>
              <a:rPr lang="en-US" sz="4000" dirty="0"/>
            </a:br>
            <a:endParaRPr lang="en-US" altLang="en-US" sz="3600" dirty="0"/>
          </a:p>
        </p:txBody>
      </p:sp>
      <p:pic>
        <p:nvPicPr>
          <p:cNvPr id="7172" name="Picture 6" descr="Logos of the United States Department of Health and Human Services and Centers for Disease Control and Prevention"/>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5743577"/>
            <a:ext cx="190500" cy="142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2B479373-80D6-8C65-6E88-A5D6C63DD0C9}"/>
              </a:ext>
            </a:extLst>
          </p:cNvPr>
          <p:cNvSpPr>
            <a:spLocks noGrp="1"/>
          </p:cNvSpPr>
          <p:nvPr>
            <p:ph type="body" sz="quarter" idx="10"/>
          </p:nvPr>
        </p:nvSpPr>
        <p:spPr/>
        <p:txBody>
          <a:bodyPr/>
          <a:lstStyle/>
          <a:p>
            <a:r>
              <a:rPr lang="en-US" dirty="0"/>
              <a:t>Lavin Joseph</a:t>
            </a:r>
          </a:p>
          <a:p>
            <a:r>
              <a:rPr lang="en-US" dirty="0"/>
              <a:t>Peyton Smith</a:t>
            </a:r>
          </a:p>
          <a:p>
            <a:r>
              <a:rPr lang="en-US" dirty="0" err="1"/>
              <a:t>GenomeTrakr</a:t>
            </a:r>
            <a:r>
              <a:rPr lang="en-US" dirty="0"/>
              <a:t> Meeting</a:t>
            </a:r>
          </a:p>
          <a:p>
            <a:r>
              <a:rPr lang="en-US" dirty="0"/>
              <a:t>October 2023</a:t>
            </a:r>
          </a:p>
        </p:txBody>
      </p:sp>
    </p:spTree>
    <p:extLst>
      <p:ext uri="{BB962C8B-B14F-4D97-AF65-F5344CB8AC3E}">
        <p14:creationId xmlns:p14="http://schemas.microsoft.com/office/powerpoint/2010/main" val="104154414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AFCC3-80A4-62D4-E799-50105CD317D9}"/>
              </a:ext>
            </a:extLst>
          </p:cNvPr>
          <p:cNvSpPr>
            <a:spLocks noGrp="1"/>
          </p:cNvSpPr>
          <p:nvPr>
            <p:ph type="title"/>
          </p:nvPr>
        </p:nvSpPr>
        <p:spPr>
          <a:xfrm>
            <a:off x="609600" y="560248"/>
            <a:ext cx="10972800" cy="1143000"/>
          </a:xfrm>
        </p:spPr>
        <p:txBody>
          <a:bodyPr lIns="91440" tIns="45720" rIns="91440" bIns="45720" anchor="b" anchorCtr="0"/>
          <a:lstStyle/>
          <a:p>
            <a:r>
              <a:rPr lang="en-US" dirty="0">
                <a:latin typeface="Calibri"/>
                <a:cs typeface="Calibri"/>
              </a:rPr>
              <a:t>NCBI Uploader v2.6</a:t>
            </a:r>
            <a:endParaRPr lang="en-US" dirty="0"/>
          </a:p>
        </p:txBody>
      </p:sp>
      <p:sp>
        <p:nvSpPr>
          <p:cNvPr id="3" name="Text Placeholder 2">
            <a:extLst>
              <a:ext uri="{FF2B5EF4-FFF2-40B4-BE49-F238E27FC236}">
                <a16:creationId xmlns:a16="http://schemas.microsoft.com/office/drawing/2014/main" id="{41C9CAFF-E148-A95D-3E65-5B0D6B0A02F9}"/>
              </a:ext>
            </a:extLst>
          </p:cNvPr>
          <p:cNvSpPr>
            <a:spLocks noGrp="1"/>
          </p:cNvSpPr>
          <p:nvPr>
            <p:ph type="body" sz="quarter" idx="10"/>
          </p:nvPr>
        </p:nvSpPr>
        <p:spPr>
          <a:xfrm>
            <a:off x="609600" y="1842167"/>
            <a:ext cx="4535055" cy="4455584"/>
          </a:xfrm>
        </p:spPr>
        <p:txBody>
          <a:bodyPr/>
          <a:lstStyle/>
          <a:p>
            <a:r>
              <a:rPr lang="en-US" dirty="0">
                <a:latin typeface="Calibri"/>
                <a:cs typeface="Calibri"/>
              </a:rPr>
              <a:t>Distributed to all GenomeTrakr Laboratories</a:t>
            </a:r>
          </a:p>
          <a:p>
            <a:r>
              <a:rPr lang="en-US" dirty="0">
                <a:latin typeface="Calibri"/>
                <a:cs typeface="Calibri"/>
              </a:rPr>
              <a:t>New attributes include:</a:t>
            </a:r>
            <a:endParaRPr lang="en-US" dirty="0">
              <a:cs typeface="Calibri"/>
            </a:endParaRPr>
          </a:p>
          <a:p>
            <a:pPr lvl="1"/>
            <a:r>
              <a:rPr lang="en-US" dirty="0">
                <a:latin typeface="Calibri"/>
                <a:cs typeface="Calibri"/>
              </a:rPr>
              <a:t>Project Name: </a:t>
            </a:r>
            <a:r>
              <a:rPr lang="en-US" u="sng" dirty="0">
                <a:latin typeface="Calibri"/>
                <a:cs typeface="Calibri"/>
              </a:rPr>
              <a:t>PulseNet</a:t>
            </a:r>
            <a:r>
              <a:rPr lang="en-US" dirty="0">
                <a:latin typeface="Calibri"/>
                <a:cs typeface="Calibri"/>
              </a:rPr>
              <a:t> for PulseNet templates or </a:t>
            </a:r>
            <a:r>
              <a:rPr lang="en-US" u="sng" dirty="0">
                <a:latin typeface="Calibri"/>
                <a:cs typeface="Calibri"/>
              </a:rPr>
              <a:t>GenomeTrakr</a:t>
            </a:r>
            <a:r>
              <a:rPr lang="en-US" dirty="0">
                <a:latin typeface="Calibri"/>
                <a:cs typeface="Calibri"/>
              </a:rPr>
              <a:t> required name for GenomeTrakr templates</a:t>
            </a:r>
          </a:p>
        </p:txBody>
      </p:sp>
      <p:pic>
        <p:nvPicPr>
          <p:cNvPr id="4" name="Picture 3">
            <a:extLst>
              <a:ext uri="{FF2B5EF4-FFF2-40B4-BE49-F238E27FC236}">
                <a16:creationId xmlns:a16="http://schemas.microsoft.com/office/drawing/2014/main" id="{0DD8C949-C9BA-BB7F-EFD1-9C54910478D3}"/>
              </a:ext>
            </a:extLst>
          </p:cNvPr>
          <p:cNvPicPr>
            <a:picLocks noChangeAspect="1"/>
          </p:cNvPicPr>
          <p:nvPr/>
        </p:nvPicPr>
        <p:blipFill>
          <a:blip r:embed="rId3"/>
          <a:stretch>
            <a:fillRect/>
          </a:stretch>
        </p:blipFill>
        <p:spPr>
          <a:xfrm>
            <a:off x="6096000" y="560248"/>
            <a:ext cx="4195666" cy="5737503"/>
          </a:xfrm>
          <a:prstGeom prst="rect">
            <a:avLst/>
          </a:prstGeom>
        </p:spPr>
      </p:pic>
      <p:sp>
        <p:nvSpPr>
          <p:cNvPr id="5" name="Rectangle 4">
            <a:extLst>
              <a:ext uri="{FF2B5EF4-FFF2-40B4-BE49-F238E27FC236}">
                <a16:creationId xmlns:a16="http://schemas.microsoft.com/office/drawing/2014/main" id="{77B865DB-D339-A849-580A-D412D2E7F3B3}"/>
              </a:ext>
            </a:extLst>
          </p:cNvPr>
          <p:cNvSpPr/>
          <p:nvPr/>
        </p:nvSpPr>
        <p:spPr>
          <a:xfrm>
            <a:off x="7894052" y="5180495"/>
            <a:ext cx="2108930" cy="227272"/>
          </a:xfrm>
          <a:prstGeom prst="rect">
            <a:avLst/>
          </a:prstGeom>
          <a:noFill/>
          <a:ln w="31750" cap="flat" cmpd="sng" algn="ctr">
            <a:solidFill>
              <a:srgbClr val="D9531E"/>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Web Pro"/>
              <a:ea typeface="+mn-ea"/>
              <a:cs typeface="+mn-cs"/>
            </a:endParaRPr>
          </a:p>
        </p:txBody>
      </p:sp>
    </p:spTree>
    <p:extLst>
      <p:ext uri="{BB962C8B-B14F-4D97-AF65-F5344CB8AC3E}">
        <p14:creationId xmlns:p14="http://schemas.microsoft.com/office/powerpoint/2010/main" val="101463284"/>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AFCC3-80A4-62D4-E799-50105CD317D9}"/>
              </a:ext>
            </a:extLst>
          </p:cNvPr>
          <p:cNvSpPr>
            <a:spLocks noGrp="1"/>
          </p:cNvSpPr>
          <p:nvPr>
            <p:ph type="title"/>
          </p:nvPr>
        </p:nvSpPr>
        <p:spPr>
          <a:xfrm>
            <a:off x="609600" y="369760"/>
            <a:ext cx="10972800" cy="1143000"/>
          </a:xfrm>
        </p:spPr>
        <p:txBody>
          <a:bodyPr lIns="91440" tIns="45720" rIns="91440" bIns="45720" anchor="b" anchorCtr="0"/>
          <a:lstStyle/>
          <a:p>
            <a:r>
              <a:rPr lang="en-US" dirty="0">
                <a:latin typeface="Calibri"/>
                <a:cs typeface="Calibri"/>
              </a:rPr>
              <a:t>NCBI Uploader v2.6</a:t>
            </a:r>
            <a:endParaRPr lang="en-US" dirty="0"/>
          </a:p>
        </p:txBody>
      </p:sp>
      <p:sp>
        <p:nvSpPr>
          <p:cNvPr id="3" name="Text Placeholder 2">
            <a:extLst>
              <a:ext uri="{FF2B5EF4-FFF2-40B4-BE49-F238E27FC236}">
                <a16:creationId xmlns:a16="http://schemas.microsoft.com/office/drawing/2014/main" id="{41C9CAFF-E148-A95D-3E65-5B0D6B0A02F9}"/>
              </a:ext>
            </a:extLst>
          </p:cNvPr>
          <p:cNvSpPr>
            <a:spLocks noGrp="1"/>
          </p:cNvSpPr>
          <p:nvPr>
            <p:ph type="body" sz="quarter" idx="10"/>
          </p:nvPr>
        </p:nvSpPr>
        <p:spPr>
          <a:xfrm>
            <a:off x="609600" y="1796330"/>
            <a:ext cx="4535055" cy="4455584"/>
          </a:xfrm>
        </p:spPr>
        <p:txBody>
          <a:bodyPr/>
          <a:lstStyle/>
          <a:p>
            <a:r>
              <a:rPr lang="en-US" dirty="0">
                <a:latin typeface="Calibri"/>
                <a:cs typeface="Calibri"/>
              </a:rPr>
              <a:t>New attributes include:</a:t>
            </a:r>
            <a:endParaRPr lang="en-US" dirty="0">
              <a:cs typeface="Calibri"/>
            </a:endParaRPr>
          </a:p>
          <a:p>
            <a:pPr lvl="1"/>
            <a:r>
              <a:rPr lang="en-US" dirty="0">
                <a:latin typeface="Calibri"/>
                <a:cs typeface="Calibri"/>
              </a:rPr>
              <a:t>Sequenced by: GenomeTrakr required naming convention of sequencing laboratory</a:t>
            </a:r>
          </a:p>
          <a:p>
            <a:pPr lvl="1"/>
            <a:r>
              <a:rPr lang="en-US" dirty="0">
                <a:latin typeface="Calibri"/>
                <a:cs typeface="Calibri"/>
              </a:rPr>
              <a:t>Source name/ type: SourceType field in BioNumerics</a:t>
            </a:r>
          </a:p>
          <a:p>
            <a:r>
              <a:rPr lang="en-US" dirty="0">
                <a:latin typeface="Calibri"/>
                <a:cs typeface="Calibri"/>
              </a:rPr>
              <a:t>Updates also include updated instrument models and library names</a:t>
            </a:r>
          </a:p>
        </p:txBody>
      </p:sp>
      <p:pic>
        <p:nvPicPr>
          <p:cNvPr id="5" name="Picture 4">
            <a:extLst>
              <a:ext uri="{FF2B5EF4-FFF2-40B4-BE49-F238E27FC236}">
                <a16:creationId xmlns:a16="http://schemas.microsoft.com/office/drawing/2014/main" id="{30046FDD-6A02-EE5C-FB58-C4A274E92420}"/>
              </a:ext>
            </a:extLst>
          </p:cNvPr>
          <p:cNvPicPr>
            <a:picLocks noChangeAspect="1"/>
          </p:cNvPicPr>
          <p:nvPr/>
        </p:nvPicPr>
        <p:blipFill>
          <a:blip r:embed="rId3"/>
          <a:stretch>
            <a:fillRect/>
          </a:stretch>
        </p:blipFill>
        <p:spPr>
          <a:xfrm>
            <a:off x="6096000" y="369760"/>
            <a:ext cx="4351787" cy="5950996"/>
          </a:xfrm>
          <a:prstGeom prst="rect">
            <a:avLst/>
          </a:prstGeom>
        </p:spPr>
      </p:pic>
      <p:sp>
        <p:nvSpPr>
          <p:cNvPr id="6" name="Rectangle 5">
            <a:extLst>
              <a:ext uri="{FF2B5EF4-FFF2-40B4-BE49-F238E27FC236}">
                <a16:creationId xmlns:a16="http://schemas.microsoft.com/office/drawing/2014/main" id="{FAB63C98-90FA-8C15-6C7A-0D07FE52EFBB}"/>
              </a:ext>
            </a:extLst>
          </p:cNvPr>
          <p:cNvSpPr/>
          <p:nvPr/>
        </p:nvSpPr>
        <p:spPr>
          <a:xfrm>
            <a:off x="6166852" y="4713147"/>
            <a:ext cx="4205584" cy="893325"/>
          </a:xfrm>
          <a:prstGeom prst="rect">
            <a:avLst/>
          </a:prstGeom>
          <a:noFill/>
          <a:ln w="31750" cap="flat" cmpd="sng" algn="ctr">
            <a:solidFill>
              <a:srgbClr val="D9531E"/>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yriad Web Pro"/>
              <a:ea typeface="+mn-ea"/>
              <a:cs typeface="+mn-cs"/>
            </a:endParaRPr>
          </a:p>
        </p:txBody>
      </p:sp>
    </p:spTree>
    <p:extLst>
      <p:ext uri="{BB962C8B-B14F-4D97-AF65-F5344CB8AC3E}">
        <p14:creationId xmlns:p14="http://schemas.microsoft.com/office/powerpoint/2010/main" val="198555019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FFED33-B3A2-2285-7136-A3EDB282BB7B}"/>
              </a:ext>
            </a:extLst>
          </p:cNvPr>
          <p:cNvSpPr>
            <a:spLocks noGrp="1"/>
          </p:cNvSpPr>
          <p:nvPr>
            <p:ph type="title"/>
          </p:nvPr>
        </p:nvSpPr>
        <p:spPr>
          <a:xfrm>
            <a:off x="609600" y="274639"/>
            <a:ext cx="10972800" cy="832266"/>
          </a:xfrm>
        </p:spPr>
        <p:txBody>
          <a:bodyPr>
            <a:normAutofit/>
          </a:bodyPr>
          <a:lstStyle/>
          <a:p>
            <a:r>
              <a:rPr lang="en-US" b="0" dirty="0">
                <a:latin typeface="Franklin Gothic Demi Cond" panose="020B0706030402020204" pitchFamily="34" charset="0"/>
              </a:rPr>
              <a:t>Nationally Notifiable </a:t>
            </a:r>
            <a:r>
              <a:rPr lang="en-US" b="0" i="1" dirty="0">
                <a:latin typeface="Franklin Gothic Demi Cond" panose="020B0706030402020204" pitchFamily="34" charset="0"/>
              </a:rPr>
              <a:t>Cronobacter </a:t>
            </a:r>
            <a:r>
              <a:rPr lang="en-US" b="0" dirty="0">
                <a:latin typeface="Franklin Gothic Demi Cond" panose="020B0706030402020204" pitchFamily="34" charset="0"/>
              </a:rPr>
              <a:t> Infections in Infants</a:t>
            </a:r>
          </a:p>
        </p:txBody>
      </p:sp>
      <p:sp>
        <p:nvSpPr>
          <p:cNvPr id="5" name="Text Placeholder 4">
            <a:extLst>
              <a:ext uri="{FF2B5EF4-FFF2-40B4-BE49-F238E27FC236}">
                <a16:creationId xmlns:a16="http://schemas.microsoft.com/office/drawing/2014/main" id="{933CD29F-D650-DD11-4763-1EC8230FD024}"/>
              </a:ext>
            </a:extLst>
          </p:cNvPr>
          <p:cNvSpPr>
            <a:spLocks noGrp="1"/>
          </p:cNvSpPr>
          <p:nvPr>
            <p:ph type="body" sz="quarter" idx="10"/>
          </p:nvPr>
        </p:nvSpPr>
        <p:spPr>
          <a:xfrm>
            <a:off x="5091765" y="1545167"/>
            <a:ext cx="6121668" cy="4825653"/>
          </a:xfrm>
        </p:spPr>
        <p:txBody>
          <a:bodyPr>
            <a:normAutofit/>
          </a:bodyPr>
          <a:lstStyle/>
          <a:p>
            <a:pPr>
              <a:lnSpc>
                <a:spcPct val="107000"/>
              </a:lnSpc>
              <a:spcBef>
                <a:spcPts val="0"/>
              </a:spcBef>
            </a:pPr>
            <a:r>
              <a:rPr lang="en-US" dirty="0">
                <a:effectLst/>
                <a:ea typeface="Calibri" panose="020F0502020204030204" pitchFamily="34" charset="0"/>
              </a:rPr>
              <a:t>The position statement was approved by CSTE’s Council</a:t>
            </a:r>
          </a:p>
          <a:p>
            <a:pPr lvl="1">
              <a:lnSpc>
                <a:spcPct val="107000"/>
              </a:lnSpc>
              <a:spcBef>
                <a:spcPts val="0"/>
              </a:spcBef>
            </a:pPr>
            <a:r>
              <a:rPr lang="en-US" sz="1800" dirty="0">
                <a:effectLst/>
                <a:latin typeface="+mj-lt"/>
                <a:ea typeface="Calibri" panose="020F0502020204030204" pitchFamily="34" charset="0"/>
              </a:rPr>
              <a:t>Establishes standardized criteria for case identification and classification </a:t>
            </a:r>
          </a:p>
          <a:p>
            <a:pPr lvl="2">
              <a:lnSpc>
                <a:spcPct val="107000"/>
              </a:lnSpc>
              <a:spcBef>
                <a:spcPts val="0"/>
              </a:spcBef>
            </a:pPr>
            <a:r>
              <a:rPr lang="en-US" sz="1600" dirty="0">
                <a:effectLst/>
                <a:latin typeface="+mj-lt"/>
                <a:ea typeface="Calibri" panose="020F0502020204030204" pitchFamily="34" charset="0"/>
              </a:rPr>
              <a:t>Used for public health surveillance</a:t>
            </a:r>
          </a:p>
          <a:p>
            <a:pPr lvl="2">
              <a:lnSpc>
                <a:spcPct val="107000"/>
              </a:lnSpc>
              <a:spcBef>
                <a:spcPts val="0"/>
              </a:spcBef>
            </a:pPr>
            <a:r>
              <a:rPr lang="en-US" sz="1600" dirty="0">
                <a:latin typeface="+mj-lt"/>
                <a:ea typeface="Calibri" panose="020F0502020204030204" pitchFamily="34" charset="0"/>
              </a:rPr>
              <a:t>Includes criteria for confirmed and probable cases</a:t>
            </a:r>
          </a:p>
          <a:p>
            <a:pPr lvl="1">
              <a:lnSpc>
                <a:spcPct val="107000"/>
              </a:lnSpc>
              <a:spcBef>
                <a:spcPts val="0"/>
              </a:spcBef>
            </a:pPr>
            <a:r>
              <a:rPr lang="en-US" sz="1800" dirty="0">
                <a:latin typeface="+mj-lt"/>
                <a:ea typeface="Calibri" panose="020F0502020204030204" pitchFamily="34" charset="0"/>
              </a:rPr>
              <a:t>Statement developed by CSTE members </a:t>
            </a:r>
          </a:p>
          <a:p>
            <a:pPr lvl="2">
              <a:lnSpc>
                <a:spcPct val="107000"/>
              </a:lnSpc>
              <a:spcBef>
                <a:spcPts val="0"/>
              </a:spcBef>
            </a:pPr>
            <a:r>
              <a:rPr lang="en-US" sz="1600" dirty="0">
                <a:effectLst/>
                <a:latin typeface="+mj-lt"/>
                <a:ea typeface="Calibri" panose="020F0502020204030204" pitchFamily="34" charset="0"/>
              </a:rPr>
              <a:t>Supported by CDC, FDA, and APHL members</a:t>
            </a:r>
            <a:br>
              <a:rPr lang="en-US" sz="1800" dirty="0">
                <a:effectLst/>
                <a:latin typeface="+mj-lt"/>
                <a:ea typeface="Calibri" panose="020F0502020204030204" pitchFamily="34" charset="0"/>
              </a:rPr>
            </a:br>
            <a:endParaRPr lang="en-US" sz="1800" dirty="0">
              <a:effectLst/>
              <a:latin typeface="+mj-lt"/>
              <a:ea typeface="Calibri" panose="020F0502020204030204" pitchFamily="34" charset="0"/>
            </a:endParaRPr>
          </a:p>
          <a:p>
            <a:pPr>
              <a:lnSpc>
                <a:spcPct val="107000"/>
              </a:lnSpc>
              <a:spcBef>
                <a:spcPts val="0"/>
              </a:spcBef>
            </a:pPr>
            <a:r>
              <a:rPr lang="en-US" sz="1800" dirty="0">
                <a:ea typeface="Calibri" panose="020F0502020204030204" pitchFamily="34" charset="0"/>
              </a:rPr>
              <a:t>Standardized surveillance case definitions establish more consistent disease surveillance across the nation</a:t>
            </a:r>
          </a:p>
          <a:p>
            <a:pPr lvl="1">
              <a:lnSpc>
                <a:spcPct val="107000"/>
              </a:lnSpc>
              <a:spcBef>
                <a:spcPts val="0"/>
              </a:spcBef>
            </a:pPr>
            <a:r>
              <a:rPr lang="en-US" sz="1800" dirty="0">
                <a:effectLst/>
                <a:latin typeface="+mj-lt"/>
                <a:ea typeface="Calibri" panose="020F0502020204030204" pitchFamily="34" charset="0"/>
              </a:rPr>
              <a:t>Improves national health monitoring</a:t>
            </a:r>
          </a:p>
          <a:p>
            <a:pPr lvl="1">
              <a:lnSpc>
                <a:spcPct val="107000"/>
              </a:lnSpc>
              <a:spcBef>
                <a:spcPts val="0"/>
              </a:spcBef>
            </a:pPr>
            <a:r>
              <a:rPr lang="en-US" sz="1800" dirty="0">
                <a:latin typeface="+mj-lt"/>
                <a:ea typeface="Calibri" panose="020F0502020204030204" pitchFamily="34" charset="0"/>
              </a:rPr>
              <a:t>Facilitates interactions between health care providers and public health disease investigators</a:t>
            </a:r>
          </a:p>
          <a:p>
            <a:pPr lvl="1">
              <a:lnSpc>
                <a:spcPct val="107000"/>
              </a:lnSpc>
              <a:spcBef>
                <a:spcPts val="0"/>
              </a:spcBef>
            </a:pPr>
            <a:endParaRPr lang="en-US" sz="1800" dirty="0">
              <a:effectLst/>
              <a:latin typeface="+mj-lt"/>
              <a:ea typeface="Calibri" panose="020F0502020204030204" pitchFamily="34" charset="0"/>
            </a:endParaRPr>
          </a:p>
          <a:p>
            <a:pPr>
              <a:lnSpc>
                <a:spcPct val="107000"/>
              </a:lnSpc>
              <a:spcBef>
                <a:spcPts val="0"/>
              </a:spcBef>
            </a:pPr>
            <a:r>
              <a:rPr lang="en-US" sz="1800" dirty="0">
                <a:latin typeface="+mj-lt"/>
                <a:ea typeface="Calibri" panose="020F0502020204030204" pitchFamily="34" charset="0"/>
              </a:rPr>
              <a:t>Will go into effect January 2024</a:t>
            </a:r>
            <a:endParaRPr lang="en-US" sz="1800" dirty="0">
              <a:effectLst/>
              <a:latin typeface="+mj-lt"/>
              <a:ea typeface="Calibri" panose="020F0502020204030204" pitchFamily="34" charset="0"/>
            </a:endParaRPr>
          </a:p>
          <a:p>
            <a:pPr lvl="1">
              <a:lnSpc>
                <a:spcPct val="107000"/>
              </a:lnSpc>
              <a:spcBef>
                <a:spcPts val="0"/>
              </a:spcBef>
            </a:pPr>
            <a:endParaRPr lang="en-US" sz="1800" dirty="0">
              <a:effectLst/>
              <a:latin typeface="+mj-lt"/>
              <a:ea typeface="Calibri" panose="020F0502020204030204" pitchFamily="34" charset="0"/>
            </a:endParaRPr>
          </a:p>
        </p:txBody>
      </p:sp>
      <p:sp>
        <p:nvSpPr>
          <p:cNvPr id="3" name="TextBox 2">
            <a:extLst>
              <a:ext uri="{FF2B5EF4-FFF2-40B4-BE49-F238E27FC236}">
                <a16:creationId xmlns:a16="http://schemas.microsoft.com/office/drawing/2014/main" id="{9332A82D-30D2-397A-46CA-6DD5EFB73A2B}"/>
              </a:ext>
            </a:extLst>
          </p:cNvPr>
          <p:cNvSpPr txBox="1"/>
          <p:nvPr/>
        </p:nvSpPr>
        <p:spPr>
          <a:xfrm>
            <a:off x="9565866" y="6222179"/>
            <a:ext cx="2478564" cy="261610"/>
          </a:xfrm>
          <a:prstGeom prst="rect">
            <a:avLst/>
          </a:prstGeom>
          <a:noFill/>
        </p:spPr>
        <p:txBody>
          <a:bodyPr wrap="none" rtlCol="0">
            <a:spAutoFit/>
          </a:bodyPr>
          <a:lstStyle/>
          <a:p>
            <a:r>
              <a:rPr lang="en-US" sz="1100" dirty="0">
                <a:hlinkClick r:id="rId3"/>
              </a:rPr>
              <a:t>https://www.cdc.gov/nndss/index.html</a:t>
            </a:r>
            <a:r>
              <a:rPr lang="en-US" sz="1100" dirty="0"/>
              <a:t> </a:t>
            </a:r>
          </a:p>
        </p:txBody>
      </p:sp>
      <p:grpSp>
        <p:nvGrpSpPr>
          <p:cNvPr id="9" name="Group 8">
            <a:extLst>
              <a:ext uri="{FF2B5EF4-FFF2-40B4-BE49-F238E27FC236}">
                <a16:creationId xmlns:a16="http://schemas.microsoft.com/office/drawing/2014/main" id="{18D88FBA-D02F-B80A-D68F-8600CE109B14}"/>
              </a:ext>
            </a:extLst>
          </p:cNvPr>
          <p:cNvGrpSpPr/>
          <p:nvPr/>
        </p:nvGrpSpPr>
        <p:grpSpPr>
          <a:xfrm>
            <a:off x="1540042" y="1280160"/>
            <a:ext cx="2965717" cy="5346192"/>
            <a:chOff x="1731751" y="1495706"/>
            <a:chExt cx="2774008" cy="5130646"/>
          </a:xfrm>
        </p:grpSpPr>
        <p:pic>
          <p:nvPicPr>
            <p:cNvPr id="6" name="Picture 5">
              <a:extLst>
                <a:ext uri="{FF2B5EF4-FFF2-40B4-BE49-F238E27FC236}">
                  <a16:creationId xmlns:a16="http://schemas.microsoft.com/office/drawing/2014/main" id="{AADF1047-EB80-3125-A2A4-1CE2F578CDE9}"/>
                </a:ext>
              </a:extLst>
            </p:cNvPr>
            <p:cNvPicPr>
              <a:picLocks noChangeAspect="1"/>
            </p:cNvPicPr>
            <p:nvPr/>
          </p:nvPicPr>
          <p:blipFill>
            <a:blip r:embed="rId4"/>
            <a:stretch>
              <a:fillRect/>
            </a:stretch>
          </p:blipFill>
          <p:spPr>
            <a:xfrm>
              <a:off x="1731751" y="1495706"/>
              <a:ext cx="2495475" cy="5130646"/>
            </a:xfrm>
            <a:prstGeom prst="rect">
              <a:avLst/>
            </a:prstGeom>
          </p:spPr>
        </p:pic>
        <p:sp>
          <p:nvSpPr>
            <p:cNvPr id="7" name="Rectangle 6">
              <a:extLst>
                <a:ext uri="{FF2B5EF4-FFF2-40B4-BE49-F238E27FC236}">
                  <a16:creationId xmlns:a16="http://schemas.microsoft.com/office/drawing/2014/main" id="{6961D59C-452D-024B-2395-C79224A5E248}"/>
                </a:ext>
              </a:extLst>
            </p:cNvPr>
            <p:cNvSpPr/>
            <p:nvPr/>
          </p:nvSpPr>
          <p:spPr>
            <a:xfrm rot="578713">
              <a:off x="4114297" y="4687080"/>
              <a:ext cx="229107" cy="14117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A2EBEEA8-4427-A117-982A-D546EE35AE0C}"/>
                </a:ext>
              </a:extLst>
            </p:cNvPr>
            <p:cNvSpPr/>
            <p:nvPr/>
          </p:nvSpPr>
          <p:spPr>
            <a:xfrm rot="3360155">
              <a:off x="4148417" y="5871602"/>
              <a:ext cx="320048" cy="39463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TextBox 9">
            <a:extLst>
              <a:ext uri="{FF2B5EF4-FFF2-40B4-BE49-F238E27FC236}">
                <a16:creationId xmlns:a16="http://schemas.microsoft.com/office/drawing/2014/main" id="{350E7947-9DB6-D5B1-B9E8-761207C575EF}"/>
              </a:ext>
            </a:extLst>
          </p:cNvPr>
          <p:cNvSpPr txBox="1"/>
          <p:nvPr/>
        </p:nvSpPr>
        <p:spPr>
          <a:xfrm>
            <a:off x="9557887" y="6439301"/>
            <a:ext cx="2420856" cy="261610"/>
          </a:xfrm>
          <a:prstGeom prst="rect">
            <a:avLst/>
          </a:prstGeom>
          <a:noFill/>
        </p:spPr>
        <p:txBody>
          <a:bodyPr wrap="none" rtlCol="0">
            <a:spAutoFit/>
          </a:bodyPr>
          <a:lstStyle/>
          <a:p>
            <a:r>
              <a:rPr lang="en-US" sz="1100" dirty="0">
                <a:hlinkClick r:id="rId5"/>
              </a:rPr>
              <a:t>https://www.cste.org/page/PSLanding</a:t>
            </a:r>
            <a:r>
              <a:rPr lang="en-US" sz="1100" dirty="0"/>
              <a:t> </a:t>
            </a:r>
          </a:p>
        </p:txBody>
      </p:sp>
    </p:spTree>
    <p:extLst>
      <p:ext uri="{BB962C8B-B14F-4D97-AF65-F5344CB8AC3E}">
        <p14:creationId xmlns:p14="http://schemas.microsoft.com/office/powerpoint/2010/main" val="332297727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9AB3CD0-EFD9-DFB0-3110-7B2AA64E1C78}"/>
              </a:ext>
            </a:extLst>
          </p:cNvPr>
          <p:cNvSpPr>
            <a:spLocks noGrp="1"/>
          </p:cNvSpPr>
          <p:nvPr>
            <p:ph type="title"/>
          </p:nvPr>
        </p:nvSpPr>
        <p:spPr>
          <a:xfrm>
            <a:off x="609600" y="274639"/>
            <a:ext cx="10972800" cy="914081"/>
          </a:xfrm>
        </p:spPr>
        <p:txBody>
          <a:bodyPr>
            <a:normAutofit/>
          </a:bodyPr>
          <a:lstStyle/>
          <a:p>
            <a:r>
              <a:rPr lang="en-US" sz="3200" b="0" dirty="0">
                <a:latin typeface="Franklin Gothic Demi Cond" panose="020B0706030402020204" pitchFamily="34" charset="0"/>
              </a:rPr>
              <a:t>Identification of </a:t>
            </a:r>
            <a:r>
              <a:rPr lang="en-US" sz="3200" b="0" i="1" dirty="0">
                <a:latin typeface="Franklin Gothic Demi Cond" panose="020B0706030402020204" pitchFamily="34" charset="0"/>
              </a:rPr>
              <a:t>Cronobacter  </a:t>
            </a:r>
            <a:r>
              <a:rPr lang="en-US" sz="3200" b="0" dirty="0">
                <a:latin typeface="Franklin Gothic Demi Cond" panose="020B0706030402020204" pitchFamily="34" charset="0"/>
              </a:rPr>
              <a:t>spp</a:t>
            </a:r>
            <a:r>
              <a:rPr lang="en-US" sz="3200" b="0" i="1" dirty="0">
                <a:latin typeface="Franklin Gothic Demi Cond" panose="020B0706030402020204" pitchFamily="34" charset="0"/>
              </a:rPr>
              <a:t>. </a:t>
            </a:r>
            <a:r>
              <a:rPr lang="en-US" sz="3200" b="0" dirty="0">
                <a:latin typeface="Franklin Gothic Demi Cond" panose="020B0706030402020204" pitchFamily="34" charset="0"/>
              </a:rPr>
              <a:t>and </a:t>
            </a:r>
            <a:r>
              <a:rPr lang="en-US" sz="3200" b="0" i="1" dirty="0">
                <a:latin typeface="Franklin Gothic Demi Cond" panose="020B0706030402020204" pitchFamily="34" charset="0"/>
              </a:rPr>
              <a:t>C. sakazakii</a:t>
            </a:r>
            <a:endParaRPr lang="en-US" sz="3200" b="0" dirty="0">
              <a:latin typeface="Franklin Gothic Demi Cond" panose="020B0706030402020204" pitchFamily="34" charset="0"/>
            </a:endParaRPr>
          </a:p>
        </p:txBody>
      </p:sp>
      <p:pic>
        <p:nvPicPr>
          <p:cNvPr id="3" name="Picture 2" descr="A picture containing text, printer&#10;&#10;Description automatically generated">
            <a:extLst>
              <a:ext uri="{FF2B5EF4-FFF2-40B4-BE49-F238E27FC236}">
                <a16:creationId xmlns:a16="http://schemas.microsoft.com/office/drawing/2014/main" id="{D3B548BC-B8DD-B64D-1127-6BA8B5FE16B6}"/>
              </a:ext>
            </a:extLst>
          </p:cNvPr>
          <p:cNvPicPr>
            <a:picLocks noChangeAspect="1"/>
          </p:cNvPicPr>
          <p:nvPr/>
        </p:nvPicPr>
        <p:blipFill rotWithShape="1">
          <a:blip r:embed="rId3">
            <a:extLst>
              <a:ext uri="{28A0092B-C50C-407E-A947-70E740481C1C}">
                <a14:useLocalDpi xmlns:a14="http://schemas.microsoft.com/office/drawing/2010/main" val="0"/>
              </a:ext>
            </a:extLst>
          </a:blip>
          <a:srcRect l="6043" r="72562" b="45715"/>
          <a:stretch/>
        </p:blipFill>
        <p:spPr>
          <a:xfrm>
            <a:off x="877824" y="1434879"/>
            <a:ext cx="958019" cy="1701513"/>
          </a:xfrm>
          <a:prstGeom prst="rect">
            <a:avLst/>
          </a:prstGeom>
        </p:spPr>
      </p:pic>
      <p:pic>
        <p:nvPicPr>
          <p:cNvPr id="6" name="Picture 5" descr="A picture containing text, printer&#10;&#10;Description automatically generated">
            <a:extLst>
              <a:ext uri="{FF2B5EF4-FFF2-40B4-BE49-F238E27FC236}">
                <a16:creationId xmlns:a16="http://schemas.microsoft.com/office/drawing/2014/main" id="{3BAD8A7B-A4E2-506C-C7C8-571523481F2C}"/>
              </a:ext>
            </a:extLst>
          </p:cNvPr>
          <p:cNvPicPr>
            <a:picLocks noChangeAspect="1"/>
          </p:cNvPicPr>
          <p:nvPr/>
        </p:nvPicPr>
        <p:blipFill rotWithShape="1">
          <a:blip r:embed="rId3">
            <a:extLst>
              <a:ext uri="{28A0092B-C50C-407E-A947-70E740481C1C}">
                <a14:useLocalDpi xmlns:a14="http://schemas.microsoft.com/office/drawing/2010/main" val="0"/>
              </a:ext>
            </a:extLst>
          </a:blip>
          <a:srcRect l="28438" t="39146" r="38169" b="6438"/>
          <a:stretch/>
        </p:blipFill>
        <p:spPr>
          <a:xfrm>
            <a:off x="768096" y="3392425"/>
            <a:ext cx="1258511" cy="1435607"/>
          </a:xfrm>
          <a:prstGeom prst="rect">
            <a:avLst/>
          </a:prstGeom>
        </p:spPr>
      </p:pic>
      <p:pic>
        <p:nvPicPr>
          <p:cNvPr id="10" name="Picture 9" descr="A picture containing text, printer&#10;&#10;Description automatically generated">
            <a:extLst>
              <a:ext uri="{FF2B5EF4-FFF2-40B4-BE49-F238E27FC236}">
                <a16:creationId xmlns:a16="http://schemas.microsoft.com/office/drawing/2014/main" id="{E4AF1D68-BDB7-97FD-50A5-F04DB669BD15}"/>
              </a:ext>
            </a:extLst>
          </p:cNvPr>
          <p:cNvPicPr>
            <a:picLocks noChangeAspect="1"/>
          </p:cNvPicPr>
          <p:nvPr/>
        </p:nvPicPr>
        <p:blipFill rotWithShape="1">
          <a:blip r:embed="rId3">
            <a:extLst>
              <a:ext uri="{28A0092B-C50C-407E-A947-70E740481C1C}">
                <a14:useLocalDpi xmlns:a14="http://schemas.microsoft.com/office/drawing/2010/main" val="0"/>
              </a:ext>
            </a:extLst>
          </a:blip>
          <a:srcRect l="61131" t="7152" r="3477" b="56142"/>
          <a:stretch/>
        </p:blipFill>
        <p:spPr>
          <a:xfrm>
            <a:off x="566928" y="5202936"/>
            <a:ext cx="1763333" cy="1280160"/>
          </a:xfrm>
          <a:prstGeom prst="rect">
            <a:avLst/>
          </a:prstGeom>
        </p:spPr>
      </p:pic>
      <p:sp>
        <p:nvSpPr>
          <p:cNvPr id="11" name="TextBox 10">
            <a:extLst>
              <a:ext uri="{FF2B5EF4-FFF2-40B4-BE49-F238E27FC236}">
                <a16:creationId xmlns:a16="http://schemas.microsoft.com/office/drawing/2014/main" id="{1D552080-9BEF-F195-5996-27015171A2D2}"/>
              </a:ext>
            </a:extLst>
          </p:cNvPr>
          <p:cNvSpPr txBox="1"/>
          <p:nvPr/>
        </p:nvSpPr>
        <p:spPr>
          <a:xfrm>
            <a:off x="2468880" y="1647973"/>
            <a:ext cx="9326880" cy="1292662"/>
          </a:xfrm>
          <a:prstGeom prst="rect">
            <a:avLst/>
          </a:prstGeom>
          <a:noFill/>
        </p:spPr>
        <p:txBody>
          <a:bodyPr wrap="square" rtlCol="0">
            <a:spAutoFit/>
          </a:bodyPr>
          <a:lstStyle/>
          <a:p>
            <a:r>
              <a:rPr lang="en-US" sz="2000" b="0" dirty="0">
                <a:latin typeface="+mj-lt"/>
              </a:rPr>
              <a:t>Bruker MALDI Biotyper CA for Clinical Applications Database (MBT CA) has FDA clearance for 424 microbial species, including </a:t>
            </a:r>
            <a:r>
              <a:rPr lang="en-US" sz="2000" b="0" i="1" dirty="0">
                <a:latin typeface="+mj-lt"/>
              </a:rPr>
              <a:t>Cronobacter sakazakii</a:t>
            </a:r>
            <a:br>
              <a:rPr lang="en-US" sz="2000" b="0" i="1" dirty="0">
                <a:latin typeface="+mj-lt"/>
              </a:rPr>
            </a:br>
            <a:br>
              <a:rPr lang="en-US" sz="2000" b="0" i="1" dirty="0">
                <a:latin typeface="+mj-lt"/>
              </a:rPr>
            </a:br>
            <a:r>
              <a:rPr lang="en-US" sz="1600" b="0" dirty="0">
                <a:latin typeface="+mj-lt"/>
                <a:hlinkClick r:id="rId4"/>
              </a:rPr>
              <a:t>https://www.accessdata.fda.gov/cdrh_docs/pdf14/K142677.pdf</a:t>
            </a:r>
            <a:r>
              <a:rPr lang="en-US" sz="1600" b="0" dirty="0">
                <a:latin typeface="+mj-lt"/>
              </a:rPr>
              <a:t> </a:t>
            </a:r>
            <a:endParaRPr lang="en-US" sz="2000" b="0" dirty="0">
              <a:latin typeface="+mj-lt"/>
            </a:endParaRPr>
          </a:p>
        </p:txBody>
      </p:sp>
      <p:sp>
        <p:nvSpPr>
          <p:cNvPr id="14" name="TextBox 13">
            <a:extLst>
              <a:ext uri="{FF2B5EF4-FFF2-40B4-BE49-F238E27FC236}">
                <a16:creationId xmlns:a16="http://schemas.microsoft.com/office/drawing/2014/main" id="{EFBF1D33-0B56-2FB7-E359-EECAC2573D12}"/>
              </a:ext>
            </a:extLst>
          </p:cNvPr>
          <p:cNvSpPr txBox="1"/>
          <p:nvPr/>
        </p:nvSpPr>
        <p:spPr>
          <a:xfrm>
            <a:off x="2468880" y="3382285"/>
            <a:ext cx="9342120" cy="1292662"/>
          </a:xfrm>
          <a:prstGeom prst="rect">
            <a:avLst/>
          </a:prstGeom>
          <a:noFill/>
        </p:spPr>
        <p:txBody>
          <a:bodyPr wrap="square" rtlCol="0">
            <a:spAutoFit/>
          </a:bodyPr>
          <a:lstStyle/>
          <a:p>
            <a:r>
              <a:rPr lang="en-US" sz="2000" b="0" dirty="0">
                <a:latin typeface="+mj-lt"/>
              </a:rPr>
              <a:t>Bacteriological Analytical Manual (BAM) Chapter 29: </a:t>
            </a:r>
            <a:r>
              <a:rPr lang="en-US" sz="2000" b="0" i="1" dirty="0">
                <a:latin typeface="+mj-lt"/>
              </a:rPr>
              <a:t>Cronobacter </a:t>
            </a:r>
            <a:r>
              <a:rPr lang="en-US" sz="2000" b="0" dirty="0">
                <a:latin typeface="+mj-lt"/>
              </a:rPr>
              <a:t>real-time PCR assay for identification at the genus level </a:t>
            </a:r>
            <a:br>
              <a:rPr lang="en-US" sz="2000" b="0" dirty="0">
                <a:latin typeface="+mj-lt"/>
              </a:rPr>
            </a:br>
            <a:br>
              <a:rPr lang="en-US" sz="2000" b="0" dirty="0">
                <a:latin typeface="+mj-lt"/>
              </a:rPr>
            </a:br>
            <a:r>
              <a:rPr lang="en-US" sz="1600" b="0" dirty="0">
                <a:latin typeface="+mj-lt"/>
                <a:hlinkClick r:id="rId5"/>
              </a:rPr>
              <a:t>https://www.fda.gov/food/laboratory-methods-food/bam-chapter-29-cronobacter</a:t>
            </a:r>
            <a:r>
              <a:rPr lang="en-US" sz="1600" b="0" dirty="0">
                <a:latin typeface="+mj-lt"/>
              </a:rPr>
              <a:t> </a:t>
            </a:r>
            <a:endParaRPr lang="en-US" sz="2000" b="0" dirty="0">
              <a:latin typeface="+mj-lt"/>
            </a:endParaRPr>
          </a:p>
        </p:txBody>
      </p:sp>
      <p:sp>
        <p:nvSpPr>
          <p:cNvPr id="15" name="TextBox 14">
            <a:extLst>
              <a:ext uri="{FF2B5EF4-FFF2-40B4-BE49-F238E27FC236}">
                <a16:creationId xmlns:a16="http://schemas.microsoft.com/office/drawing/2014/main" id="{FB75CD6B-5CD7-63F2-95A0-8F98ED70C6B4}"/>
              </a:ext>
            </a:extLst>
          </p:cNvPr>
          <p:cNvSpPr txBox="1"/>
          <p:nvPr/>
        </p:nvSpPr>
        <p:spPr>
          <a:xfrm>
            <a:off x="2468880" y="5308621"/>
            <a:ext cx="9342120" cy="1015663"/>
          </a:xfrm>
          <a:prstGeom prst="rect">
            <a:avLst/>
          </a:prstGeom>
          <a:noFill/>
        </p:spPr>
        <p:txBody>
          <a:bodyPr wrap="square" rtlCol="0">
            <a:spAutoFit/>
          </a:bodyPr>
          <a:lstStyle/>
          <a:p>
            <a:r>
              <a:rPr lang="en-US" sz="2000" b="0" dirty="0">
                <a:latin typeface="+mj-lt"/>
              </a:rPr>
              <a:t>Whole genome sequencing (WGS) </a:t>
            </a:r>
            <a:br>
              <a:rPr lang="en-US" sz="2000" b="0" dirty="0">
                <a:latin typeface="+mj-lt"/>
              </a:rPr>
            </a:br>
            <a:r>
              <a:rPr lang="en-US" sz="2000" b="0" dirty="0">
                <a:latin typeface="+mj-lt"/>
              </a:rPr>
              <a:t>PulseNet is currently validating a National Database for uploads/cluster detection </a:t>
            </a:r>
            <a:r>
              <a:rPr lang="en-US" sz="2000" dirty="0">
                <a:latin typeface="+mj-lt"/>
              </a:rPr>
              <a:t>– release date TBD</a:t>
            </a:r>
            <a:endParaRPr lang="en-US" sz="2000" b="0" dirty="0">
              <a:latin typeface="+mj-lt"/>
            </a:endParaRPr>
          </a:p>
        </p:txBody>
      </p:sp>
    </p:spTree>
    <p:extLst>
      <p:ext uri="{BB962C8B-B14F-4D97-AF65-F5344CB8AC3E}">
        <p14:creationId xmlns:p14="http://schemas.microsoft.com/office/powerpoint/2010/main" val="1904985447"/>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ED97C-B664-1432-67BC-A37D391D6ED0}"/>
              </a:ext>
            </a:extLst>
          </p:cNvPr>
          <p:cNvSpPr>
            <a:spLocks noGrp="1"/>
          </p:cNvSpPr>
          <p:nvPr>
            <p:ph type="title"/>
          </p:nvPr>
        </p:nvSpPr>
        <p:spPr>
          <a:xfrm>
            <a:off x="609600" y="274639"/>
            <a:ext cx="10972800" cy="978089"/>
          </a:xfrm>
        </p:spPr>
        <p:txBody>
          <a:bodyPr/>
          <a:lstStyle/>
          <a:p>
            <a:r>
              <a:rPr lang="en-US" b="0" dirty="0">
                <a:latin typeface="Franklin Gothic Demi Cond" panose="020B0706030402020204" pitchFamily="34" charset="0"/>
              </a:rPr>
              <a:t>Isolates can be submitted to the National Enteric Reference Laboratories</a:t>
            </a:r>
            <a:endParaRPr lang="en-US" b="0" dirty="0">
              <a:latin typeface="+mj-lt"/>
            </a:endParaRPr>
          </a:p>
        </p:txBody>
      </p:sp>
      <p:sp>
        <p:nvSpPr>
          <p:cNvPr id="3" name="Text Placeholder 2">
            <a:extLst>
              <a:ext uri="{FF2B5EF4-FFF2-40B4-BE49-F238E27FC236}">
                <a16:creationId xmlns:a16="http://schemas.microsoft.com/office/drawing/2014/main" id="{B99E14D3-78B9-A018-B362-E0BFF66A1599}"/>
              </a:ext>
            </a:extLst>
          </p:cNvPr>
          <p:cNvSpPr>
            <a:spLocks noGrp="1"/>
          </p:cNvSpPr>
          <p:nvPr>
            <p:ph type="body" sz="quarter" idx="10"/>
          </p:nvPr>
        </p:nvSpPr>
        <p:spPr>
          <a:xfrm>
            <a:off x="609600" y="1444686"/>
            <a:ext cx="10972800" cy="4855633"/>
          </a:xfrm>
        </p:spPr>
        <p:txBody>
          <a:bodyPr>
            <a:noAutofit/>
          </a:bodyPr>
          <a:lstStyle/>
          <a:p>
            <a:r>
              <a:rPr lang="en-US" sz="1600" b="1" dirty="0"/>
              <a:t>Submission of isolates to CDC:</a:t>
            </a:r>
          </a:p>
          <a:p>
            <a:pPr lvl="1"/>
            <a:r>
              <a:rPr lang="en-US" sz="1600" dirty="0">
                <a:latin typeface="+mj-lt"/>
              </a:rPr>
              <a:t>For a CLIA report: </a:t>
            </a:r>
            <a:r>
              <a:rPr lang="en-US" sz="1600" dirty="0">
                <a:latin typeface="+mj-lt"/>
                <a:hlinkClick r:id="rId3"/>
              </a:rPr>
              <a:t>CDC-10123</a:t>
            </a:r>
            <a:r>
              <a:rPr lang="en-US" sz="1600" dirty="0">
                <a:latin typeface="+mj-lt"/>
              </a:rPr>
              <a:t> </a:t>
            </a:r>
            <a:r>
              <a:rPr lang="en-US" sz="1600" i="1" dirty="0">
                <a:latin typeface="+mj-lt"/>
              </a:rPr>
              <a:t>Yersinia </a:t>
            </a:r>
            <a:r>
              <a:rPr lang="en-US" sz="1600" dirty="0">
                <a:latin typeface="+mj-lt"/>
              </a:rPr>
              <a:t>(non-Y. pestis) and other </a:t>
            </a:r>
            <a:r>
              <a:rPr lang="en-US" sz="1600" i="1" dirty="0">
                <a:latin typeface="+mj-lt"/>
              </a:rPr>
              <a:t>Enterobacterales</a:t>
            </a:r>
            <a:r>
              <a:rPr lang="en-US" sz="1600" dirty="0">
                <a:latin typeface="+mj-lt"/>
              </a:rPr>
              <a:t> Identification</a:t>
            </a:r>
          </a:p>
          <a:p>
            <a:pPr lvl="1"/>
            <a:r>
              <a:rPr lang="en-US" sz="1600" dirty="0">
                <a:latin typeface="+mj-lt"/>
              </a:rPr>
              <a:t>POCs: Christine Lee (</a:t>
            </a:r>
            <a:r>
              <a:rPr lang="en-US" sz="1600" dirty="0">
                <a:latin typeface="+mj-lt"/>
                <a:hlinkClick r:id="rId4"/>
              </a:rPr>
              <a:t>clee13@cdc.gov</a:t>
            </a:r>
            <a:r>
              <a:rPr lang="en-US" sz="1600" dirty="0">
                <a:latin typeface="+mj-lt"/>
              </a:rPr>
              <a:t>) and Monica Im (</a:t>
            </a:r>
            <a:r>
              <a:rPr lang="en-US" sz="1600" dirty="0">
                <a:latin typeface="+mj-lt"/>
                <a:hlinkClick r:id="rId5"/>
              </a:rPr>
              <a:t>MonicaIm@cdc.gov</a:t>
            </a:r>
            <a:r>
              <a:rPr lang="en-US" sz="1600" dirty="0">
                <a:latin typeface="+mj-lt"/>
              </a:rPr>
              <a:t>) for coordination of isolate submissions</a:t>
            </a:r>
          </a:p>
          <a:p>
            <a:r>
              <a:rPr lang="en-US" sz="1600" b="1" dirty="0"/>
              <a:t>Submission of primary specimens to CDC:</a:t>
            </a:r>
          </a:p>
          <a:p>
            <a:pPr lvl="1"/>
            <a:r>
              <a:rPr lang="en-US" sz="1600" dirty="0">
                <a:latin typeface="+mj-lt"/>
              </a:rPr>
              <a:t>Work with state public health practitioners for all submissions; preliminary approval in communication with CDC required prior to submission</a:t>
            </a:r>
          </a:p>
          <a:p>
            <a:pPr lvl="1"/>
            <a:r>
              <a:rPr lang="en-US" sz="1600" dirty="0">
                <a:latin typeface="+mj-lt"/>
              </a:rPr>
              <a:t>For surveillance and </a:t>
            </a:r>
            <a:r>
              <a:rPr lang="en-US" sz="1600" i="1" dirty="0">
                <a:latin typeface="+mj-lt"/>
              </a:rPr>
              <a:t>Cronobacter </a:t>
            </a:r>
            <a:r>
              <a:rPr lang="en-US" sz="1600" dirty="0">
                <a:latin typeface="+mj-lt"/>
              </a:rPr>
              <a:t>isolation from primary sources (includes environmental samples, i.e., breast pump parts, opened cans of PIF, breast milk): </a:t>
            </a:r>
          </a:p>
          <a:p>
            <a:pPr lvl="2"/>
            <a:r>
              <a:rPr lang="en-US" sz="1600" dirty="0">
                <a:latin typeface="+mj-lt"/>
                <a:hlinkClick r:id="rId6"/>
              </a:rPr>
              <a:t>CDC-10106</a:t>
            </a:r>
            <a:r>
              <a:rPr lang="en-US" sz="1600" dirty="0">
                <a:latin typeface="+mj-lt"/>
              </a:rPr>
              <a:t> Enteric Isolation – Primary Specimens</a:t>
            </a:r>
          </a:p>
          <a:p>
            <a:pPr lvl="2"/>
            <a:r>
              <a:rPr lang="en-US" sz="1600" dirty="0">
                <a:latin typeface="+mj-lt"/>
              </a:rPr>
              <a:t>POC: Haley McKeel (</a:t>
            </a:r>
            <a:r>
              <a:rPr lang="en-US" sz="1600" dirty="0">
                <a:latin typeface="+mj-lt"/>
                <a:hlinkClick r:id="rId7"/>
              </a:rPr>
              <a:t>hvw0@cdc.gov</a:t>
            </a:r>
            <a:r>
              <a:rPr lang="en-US" sz="1600" dirty="0">
                <a:latin typeface="+mj-lt"/>
              </a:rPr>
              <a:t>) </a:t>
            </a:r>
          </a:p>
          <a:p>
            <a:r>
              <a:rPr lang="en-US" sz="1600" b="1" dirty="0"/>
              <a:t>Current turnaround time for CDC-10123 currently is 14 business days</a:t>
            </a:r>
          </a:p>
          <a:p>
            <a:pPr lvl="1"/>
            <a:r>
              <a:rPr lang="en-US" sz="1600" dirty="0">
                <a:latin typeface="+mj-lt"/>
              </a:rPr>
              <a:t>Species identification/confirmation using Sanger-sequencing of the </a:t>
            </a:r>
            <a:r>
              <a:rPr lang="en-US" sz="1600" i="1" dirty="0">
                <a:latin typeface="+mj-lt"/>
              </a:rPr>
              <a:t>rpo</a:t>
            </a:r>
            <a:r>
              <a:rPr lang="en-US" sz="1600" dirty="0">
                <a:latin typeface="+mj-lt"/>
              </a:rPr>
              <a:t>B gene</a:t>
            </a:r>
          </a:p>
          <a:p>
            <a:r>
              <a:rPr lang="en-US" sz="1600" b="1" dirty="0"/>
              <a:t>WGS and input in the </a:t>
            </a:r>
            <a:r>
              <a:rPr lang="en-US" sz="1600" b="1" i="1" dirty="0"/>
              <a:t>Cronobacter</a:t>
            </a:r>
            <a:r>
              <a:rPr lang="en-US" sz="1600" b="1" dirty="0"/>
              <a:t> National Database (forthcoming in PulseNet) currently in validation</a:t>
            </a:r>
          </a:p>
          <a:p>
            <a:pPr lvl="1"/>
            <a:r>
              <a:rPr lang="en-US" sz="1600" dirty="0">
                <a:latin typeface="+mj-lt"/>
              </a:rPr>
              <a:t>Speciation using Average Nucleotide Identity (ANI) using type strains in our Reference Genome Database</a:t>
            </a:r>
          </a:p>
          <a:p>
            <a:pPr lvl="1"/>
            <a:r>
              <a:rPr lang="en-US" sz="1600" dirty="0">
                <a:latin typeface="+mj-lt"/>
              </a:rPr>
              <a:t>Whole genome MLST scheme for cluster detection</a:t>
            </a:r>
          </a:p>
          <a:p>
            <a:pPr lvl="1"/>
            <a:r>
              <a:rPr lang="en-US" sz="1600" dirty="0">
                <a:latin typeface="+mj-lt"/>
              </a:rPr>
              <a:t>High-quality SNP analysis(hqSNP using </a:t>
            </a:r>
            <a:r>
              <a:rPr lang="en-US" sz="1600" dirty="0">
                <a:latin typeface="+mj-lt"/>
                <a:hlinkClick r:id="rId8"/>
              </a:rPr>
              <a:t>lyve-SET</a:t>
            </a:r>
            <a:r>
              <a:rPr lang="en-US" sz="1600" dirty="0">
                <a:latin typeface="+mj-lt"/>
              </a:rPr>
              <a:t>) is used for comparison across recent CDC clinical and FDA environmental isolates</a:t>
            </a:r>
          </a:p>
          <a:p>
            <a:pPr lvl="1"/>
            <a:r>
              <a:rPr lang="en-US" sz="1600" dirty="0">
                <a:latin typeface="+mj-lt"/>
              </a:rPr>
              <a:t>POC: Lavin Joseph (</a:t>
            </a:r>
            <a:r>
              <a:rPr lang="en-US" sz="1600" dirty="0">
                <a:latin typeface="+mj-lt"/>
                <a:hlinkClick r:id="rId9"/>
              </a:rPr>
              <a:t>gyu4@cdc.gov</a:t>
            </a:r>
            <a:r>
              <a:rPr lang="en-US" sz="1600" dirty="0">
                <a:latin typeface="+mj-lt"/>
              </a:rPr>
              <a:t>) and PulseNet (</a:t>
            </a:r>
            <a:r>
              <a:rPr lang="en-US" sz="1600" dirty="0">
                <a:latin typeface="+mj-lt"/>
                <a:hlinkClick r:id="rId10"/>
              </a:rPr>
              <a:t>PulseNet@cdc.gov</a:t>
            </a:r>
            <a:r>
              <a:rPr lang="en-US" sz="1600" dirty="0">
                <a:latin typeface="+mj-lt"/>
              </a:rPr>
              <a:t>) </a:t>
            </a:r>
          </a:p>
        </p:txBody>
      </p:sp>
    </p:spTree>
    <p:extLst>
      <p:ext uri="{BB962C8B-B14F-4D97-AF65-F5344CB8AC3E}">
        <p14:creationId xmlns:p14="http://schemas.microsoft.com/office/powerpoint/2010/main" val="2473791907"/>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1E4BF7-9EC5-1935-4BD4-841F36A02C6F}"/>
              </a:ext>
            </a:extLst>
          </p:cNvPr>
          <p:cNvSpPr>
            <a:spLocks noGrp="1"/>
          </p:cNvSpPr>
          <p:nvPr>
            <p:ph type="title"/>
          </p:nvPr>
        </p:nvSpPr>
        <p:spPr/>
        <p:txBody>
          <a:bodyPr/>
          <a:lstStyle/>
          <a:p>
            <a:r>
              <a:rPr lang="en-US" i="1" dirty="0"/>
              <a:t>Cronobacter</a:t>
            </a:r>
            <a:r>
              <a:rPr lang="en-US" dirty="0"/>
              <a:t> Epidemiologic Surveillance</a:t>
            </a:r>
          </a:p>
        </p:txBody>
      </p:sp>
      <p:sp>
        <p:nvSpPr>
          <p:cNvPr id="3" name="Content Placeholder 2">
            <a:extLst>
              <a:ext uri="{FF2B5EF4-FFF2-40B4-BE49-F238E27FC236}">
                <a16:creationId xmlns:a16="http://schemas.microsoft.com/office/drawing/2014/main" id="{374BCAC3-7F27-96DE-3E52-F8BFCB75D90C}"/>
              </a:ext>
            </a:extLst>
          </p:cNvPr>
          <p:cNvSpPr>
            <a:spLocks noGrp="1"/>
          </p:cNvSpPr>
          <p:nvPr>
            <p:ph type="body" sz="quarter" idx="10"/>
          </p:nvPr>
        </p:nvSpPr>
        <p:spPr/>
        <p:txBody>
          <a:bodyPr vert="horz" lIns="91440" tIns="45720" rIns="91440" bIns="45720" rtlCol="0" anchor="t">
            <a:normAutofit/>
          </a:bodyPr>
          <a:lstStyle/>
          <a:p>
            <a:r>
              <a:rPr lang="en-US" dirty="0"/>
              <a:t>Developed standardized case report form for public health surveillance activities</a:t>
            </a:r>
          </a:p>
          <a:p>
            <a:pPr lvl="1"/>
            <a:r>
              <a:rPr lang="en-US" dirty="0"/>
              <a:t>Streamlined case investigation to optimize data collection activities</a:t>
            </a:r>
          </a:p>
          <a:p>
            <a:pPr lvl="1"/>
            <a:r>
              <a:rPr lang="en-US" dirty="0"/>
              <a:t>Collects clinical information, infant feeding history prior to illness, and infant feeding product details</a:t>
            </a:r>
          </a:p>
          <a:p>
            <a:pPr lvl="1"/>
            <a:endParaRPr lang="en-US" dirty="0"/>
          </a:p>
          <a:p>
            <a:r>
              <a:rPr lang="en-US" dirty="0"/>
              <a:t>Developing electronic surveillance system using enterprise platform DCIPHER</a:t>
            </a:r>
          </a:p>
          <a:p>
            <a:pPr lvl="1"/>
            <a:r>
              <a:rPr lang="en-US" dirty="0"/>
              <a:t>Direct data entry into platform</a:t>
            </a:r>
          </a:p>
          <a:p>
            <a:pPr lvl="1"/>
            <a:r>
              <a:rPr lang="en-US" dirty="0"/>
              <a:t>Visualize and analyze case data</a:t>
            </a:r>
          </a:p>
          <a:p>
            <a:pPr lvl="1"/>
            <a:r>
              <a:rPr lang="en-US" dirty="0"/>
              <a:t>Integrated with SEDRIC (System for Enteric Disease Response, Investigation, and Coordination) which centralizes data from other DFWED surveillance systems including PulseNet</a:t>
            </a:r>
          </a:p>
          <a:p>
            <a:pPr lvl="1"/>
            <a:r>
              <a:rPr lang="en-US" dirty="0"/>
              <a:t>Collaboration with FDA partners in real-time</a:t>
            </a:r>
          </a:p>
        </p:txBody>
      </p:sp>
      <p:pic>
        <p:nvPicPr>
          <p:cNvPr id="5" name="Picture 4" descr="A picture containing text, clipart&#10;&#10;Description automatically generated">
            <a:extLst>
              <a:ext uri="{FF2B5EF4-FFF2-40B4-BE49-F238E27FC236}">
                <a16:creationId xmlns:a16="http://schemas.microsoft.com/office/drawing/2014/main" id="{A73D4F9F-3206-BC50-0D74-F37EA01F57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8076" y="5255474"/>
            <a:ext cx="3940233" cy="1288473"/>
          </a:xfrm>
          <a:prstGeom prst="rect">
            <a:avLst/>
          </a:prstGeom>
        </p:spPr>
      </p:pic>
    </p:spTree>
    <p:extLst>
      <p:ext uri="{BB962C8B-B14F-4D97-AF65-F5344CB8AC3E}">
        <p14:creationId xmlns:p14="http://schemas.microsoft.com/office/powerpoint/2010/main" val="183634312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B9FAA-1E49-14DD-5447-8AE50BD86CE5}"/>
              </a:ext>
            </a:extLst>
          </p:cNvPr>
          <p:cNvSpPr>
            <a:spLocks noGrp="1"/>
          </p:cNvSpPr>
          <p:nvPr>
            <p:ph type="title"/>
          </p:nvPr>
        </p:nvSpPr>
        <p:spPr/>
        <p:txBody>
          <a:bodyPr/>
          <a:lstStyle/>
          <a:p>
            <a:r>
              <a:rPr lang="en-US" dirty="0"/>
              <a:t>PulseNet </a:t>
            </a:r>
            <a:r>
              <a:rPr lang="en-US" i="1" dirty="0"/>
              <a:t>Cronobacter</a:t>
            </a:r>
            <a:r>
              <a:rPr lang="en-US" dirty="0"/>
              <a:t> Submissions</a:t>
            </a:r>
          </a:p>
        </p:txBody>
      </p:sp>
      <p:sp>
        <p:nvSpPr>
          <p:cNvPr id="3" name="Text Placeholder 2">
            <a:extLst>
              <a:ext uri="{FF2B5EF4-FFF2-40B4-BE49-F238E27FC236}">
                <a16:creationId xmlns:a16="http://schemas.microsoft.com/office/drawing/2014/main" id="{F9160F80-7599-AA1E-BC46-F4F25EA49E5B}"/>
              </a:ext>
            </a:extLst>
          </p:cNvPr>
          <p:cNvSpPr>
            <a:spLocks noGrp="1"/>
          </p:cNvSpPr>
          <p:nvPr>
            <p:ph type="body" sz="quarter" idx="10"/>
          </p:nvPr>
        </p:nvSpPr>
        <p:spPr/>
        <p:txBody>
          <a:bodyPr/>
          <a:lstStyle/>
          <a:p>
            <a:pPr marR="0" algn="l">
              <a:lnSpc>
                <a:spcPct val="104000"/>
              </a:lnSpc>
              <a:spcBef>
                <a:spcPts val="0"/>
              </a:spcBef>
              <a:spcAft>
                <a:spcPts val="600"/>
              </a:spcAft>
            </a:pPr>
            <a:r>
              <a:rPr lang="en-US" sz="2000" kern="1400" dirty="0">
                <a:ln>
                  <a:noFill/>
                </a:ln>
                <a:effectLst/>
                <a:latin typeface="Calibri" panose="020F0502020204030204" pitchFamily="34" charset="0"/>
              </a:rPr>
              <a:t>We are currently working on a </a:t>
            </a:r>
            <a:r>
              <a:rPr lang="en-US" sz="2000" i="1" kern="1400" dirty="0">
                <a:ln>
                  <a:noFill/>
                </a:ln>
                <a:effectLst/>
                <a:latin typeface="Calibri" panose="020F0502020204030204" pitchFamily="34" charset="0"/>
              </a:rPr>
              <a:t>Cronobacter</a:t>
            </a:r>
            <a:r>
              <a:rPr lang="en-US" sz="2000" kern="1400" dirty="0">
                <a:ln>
                  <a:noFill/>
                </a:ln>
                <a:effectLst/>
                <a:latin typeface="Calibri" panose="020F0502020204030204" pitchFamily="34" charset="0"/>
              </a:rPr>
              <a:t> national database. In the meantime, we accept all </a:t>
            </a:r>
            <a:r>
              <a:rPr lang="en-US" sz="2000" i="1" kern="1400" dirty="0">
                <a:ln>
                  <a:noFill/>
                </a:ln>
                <a:effectLst/>
                <a:latin typeface="Calibri" panose="020F0502020204030204" pitchFamily="34" charset="0"/>
              </a:rPr>
              <a:t>C. sakazakii</a:t>
            </a:r>
            <a:r>
              <a:rPr lang="en-US" sz="2000" kern="1400" dirty="0">
                <a:ln>
                  <a:noFill/>
                </a:ln>
                <a:effectLst/>
                <a:latin typeface="Calibri" panose="020F0502020204030204" pitchFamily="34" charset="0"/>
              </a:rPr>
              <a:t> sequences and will upload the reads and biosamples to NCBI. If you sequence </a:t>
            </a:r>
            <a:r>
              <a:rPr lang="en-US" sz="2000" i="1" kern="1400" dirty="0">
                <a:ln>
                  <a:noFill/>
                </a:ln>
                <a:effectLst/>
                <a:latin typeface="Calibri" panose="020F0502020204030204" pitchFamily="34" charset="0"/>
              </a:rPr>
              <a:t>C. sakazakii</a:t>
            </a:r>
            <a:r>
              <a:rPr lang="en-US" sz="2000" kern="1400" dirty="0">
                <a:ln>
                  <a:noFill/>
                </a:ln>
                <a:effectLst/>
                <a:latin typeface="Calibri" panose="020F0502020204030204" pitchFamily="34" charset="0"/>
              </a:rPr>
              <a:t> isolates, please follow these steps. </a:t>
            </a:r>
            <a:endParaRPr lang="en-US" sz="900" kern="1400" dirty="0">
              <a:ln>
                <a:noFill/>
              </a:ln>
              <a:effectLst/>
              <a:latin typeface="Calibri" panose="020F0502020204030204" pitchFamily="34" charset="0"/>
            </a:endParaRPr>
          </a:p>
          <a:p>
            <a:pPr marL="857250" lvl="1" indent="-457200">
              <a:lnSpc>
                <a:spcPct val="104000"/>
              </a:lnSpc>
              <a:spcBef>
                <a:spcPts val="0"/>
              </a:spcBef>
              <a:spcAft>
                <a:spcPts val="600"/>
              </a:spcAft>
              <a:buFont typeface="+mj-lt"/>
              <a:buAutoNum type="arabicPeriod"/>
            </a:pPr>
            <a:r>
              <a:rPr lang="en-US" kern="1400" dirty="0">
                <a:ln>
                  <a:noFill/>
                </a:ln>
                <a:effectLst/>
                <a:latin typeface="Calibri" panose="020F0502020204030204" pitchFamily="34" charset="0"/>
              </a:rPr>
              <a:t>Request a WGS id from PulseNet CDC and share the patient isolate</a:t>
            </a:r>
            <a:r>
              <a:rPr lang="en-US" kern="1400" dirty="0">
                <a:ln>
                  <a:noFill/>
                </a:ln>
                <a:solidFill>
                  <a:srgbClr val="000000"/>
                </a:solidFill>
                <a:effectLst/>
                <a:latin typeface="Calibri" panose="020F0502020204030204" pitchFamily="34" charset="0"/>
              </a:rPr>
              <a:t> </a:t>
            </a:r>
            <a:r>
              <a:rPr lang="en-US" u="sng" kern="1400" dirty="0">
                <a:ln>
                  <a:noFill/>
                </a:ln>
                <a:solidFill>
                  <a:srgbClr val="0000FF"/>
                </a:solidFill>
                <a:effectLst/>
                <a:latin typeface="Calibri" panose="020F0502020204030204" pitchFamily="34" charset="0"/>
                <a:hlinkClick r:id="rId3"/>
              </a:rPr>
              <a:t>demographic data</a:t>
            </a:r>
            <a:r>
              <a:rPr lang="en-US" kern="1400" dirty="0">
                <a:ln>
                  <a:noFill/>
                </a:ln>
                <a:effectLst/>
                <a:latin typeface="Calibri" panose="020F0502020204030204" pitchFamily="34" charset="0"/>
              </a:rPr>
              <a:t>.</a:t>
            </a:r>
            <a:endParaRPr lang="en-US" sz="900" kern="1400" dirty="0">
              <a:ln>
                <a:noFill/>
              </a:ln>
              <a:effectLst/>
              <a:latin typeface="Calibri" panose="020F0502020204030204" pitchFamily="34" charset="0"/>
            </a:endParaRPr>
          </a:p>
          <a:p>
            <a:pPr marL="857250" lvl="1" indent="-457200">
              <a:lnSpc>
                <a:spcPct val="104000"/>
              </a:lnSpc>
              <a:spcBef>
                <a:spcPts val="0"/>
              </a:spcBef>
              <a:spcAft>
                <a:spcPts val="600"/>
              </a:spcAft>
              <a:buFont typeface="+mj-lt"/>
              <a:buAutoNum type="arabicPeriod"/>
            </a:pPr>
            <a:r>
              <a:rPr lang="en-US" kern="1400" dirty="0">
                <a:ln>
                  <a:noFill/>
                </a:ln>
                <a:effectLst/>
                <a:latin typeface="Calibri" panose="020F0502020204030204" pitchFamily="34" charset="0"/>
              </a:rPr>
              <a:t>Name the fastq files in the PulseNet standardized naming format using the WGS id (i.e., PNUSAR000185-GA-M06531-20230805).</a:t>
            </a:r>
            <a:endParaRPr lang="en-US" sz="900" kern="1400" dirty="0">
              <a:ln>
                <a:noFill/>
              </a:ln>
              <a:effectLst/>
              <a:latin typeface="Calibri" panose="020F0502020204030204" pitchFamily="34" charset="0"/>
            </a:endParaRPr>
          </a:p>
          <a:p>
            <a:pPr marL="857250" lvl="1" indent="-457200">
              <a:lnSpc>
                <a:spcPct val="119000"/>
              </a:lnSpc>
              <a:spcBef>
                <a:spcPts val="0"/>
              </a:spcBef>
              <a:spcAft>
                <a:spcPts val="0"/>
              </a:spcAft>
              <a:buFont typeface="+mj-lt"/>
              <a:buAutoNum type="arabicPeriod"/>
            </a:pPr>
            <a:r>
              <a:rPr lang="en-US" kern="1400" dirty="0">
                <a:ln>
                  <a:noFill/>
                </a:ln>
                <a:effectLst/>
                <a:latin typeface="Calibri" panose="020F0502020204030204" pitchFamily="34" charset="0"/>
              </a:rPr>
              <a:t>Share the sequence files through the PulseNet FTP site or BaseSpace.</a:t>
            </a:r>
            <a:endParaRPr lang="en-US" sz="900" kern="1400" dirty="0">
              <a:ln>
                <a:noFill/>
              </a:ln>
              <a:effectLst/>
              <a:latin typeface="Calibri" panose="020F0502020204030204" pitchFamily="34" charset="0"/>
            </a:endParaRPr>
          </a:p>
          <a:p>
            <a:pPr marL="0" marR="0" indent="0" algn="l">
              <a:lnSpc>
                <a:spcPct val="119000"/>
              </a:lnSpc>
              <a:spcBef>
                <a:spcPts val="0"/>
              </a:spcBef>
              <a:spcAft>
                <a:spcPts val="0"/>
              </a:spcAft>
              <a:buNone/>
            </a:pPr>
            <a:endParaRPr lang="en-US" sz="900" kern="1400" dirty="0">
              <a:ln>
                <a:noFill/>
              </a:ln>
              <a:effectLst/>
              <a:latin typeface="Calibri" panose="020F0502020204030204" pitchFamily="34" charset="0"/>
            </a:endParaRPr>
          </a:p>
          <a:p>
            <a:pPr marR="0" algn="l">
              <a:lnSpc>
                <a:spcPct val="119000"/>
              </a:lnSpc>
              <a:spcBef>
                <a:spcPts val="0"/>
              </a:spcBef>
              <a:spcAft>
                <a:spcPts val="0"/>
              </a:spcAft>
            </a:pPr>
            <a:r>
              <a:rPr lang="en-US" sz="2000" kern="1400" dirty="0">
                <a:ln>
                  <a:noFill/>
                </a:ln>
                <a:effectLst/>
                <a:latin typeface="Calibri" panose="020F0502020204030204" pitchFamily="34" charset="0"/>
              </a:rPr>
              <a:t>Within a couple of days of sharing the sequence data you should be able to use the WGS id to search NCBI and the </a:t>
            </a:r>
            <a:r>
              <a:rPr lang="en-US" sz="2000" u="sng" kern="1400" dirty="0">
                <a:ln>
                  <a:noFill/>
                </a:ln>
                <a:solidFill>
                  <a:srgbClr val="0000FF"/>
                </a:solidFill>
                <a:effectLst/>
                <a:latin typeface="Calibri" panose="020F0502020204030204" pitchFamily="34" charset="0"/>
                <a:hlinkClick r:id="rId4"/>
              </a:rPr>
              <a:t>Pathogen Detection browser</a:t>
            </a:r>
            <a:r>
              <a:rPr lang="en-US" sz="2000" kern="1400" dirty="0">
                <a:ln>
                  <a:noFill/>
                </a:ln>
                <a:solidFill>
                  <a:srgbClr val="000000"/>
                </a:solidFill>
                <a:effectLst/>
                <a:latin typeface="Calibri" panose="020F0502020204030204" pitchFamily="34" charset="0"/>
              </a:rPr>
              <a:t> </a:t>
            </a:r>
            <a:r>
              <a:rPr lang="en-US" sz="2000" kern="1400" dirty="0">
                <a:ln>
                  <a:noFill/>
                </a:ln>
                <a:effectLst/>
                <a:latin typeface="Calibri" panose="020F0502020204030204" pitchFamily="34" charset="0"/>
              </a:rPr>
              <a:t>to find your sequence and make comparisons to potentially related strains.</a:t>
            </a:r>
            <a:endParaRPr lang="en-US" sz="900" kern="1400" dirty="0">
              <a:ln>
                <a:noFill/>
              </a:ln>
              <a:effectLst/>
              <a:latin typeface="Calibri" panose="020F0502020204030204" pitchFamily="34" charset="0"/>
            </a:endParaRPr>
          </a:p>
          <a:p>
            <a:pPr marL="0" marR="0" indent="0" algn="l">
              <a:lnSpc>
                <a:spcPct val="119000"/>
              </a:lnSpc>
              <a:spcBef>
                <a:spcPts val="0"/>
              </a:spcBef>
              <a:spcAft>
                <a:spcPts val="600"/>
              </a:spcAft>
              <a:buNone/>
            </a:pPr>
            <a:endParaRPr lang="en-US" sz="900" kern="1400" dirty="0">
              <a:ln>
                <a:noFill/>
              </a:ln>
              <a:solidFill>
                <a:srgbClr val="000000"/>
              </a:solidFill>
              <a:effectLst/>
              <a:latin typeface="Calibri" panose="020F0502020204030204" pitchFamily="34" charset="0"/>
            </a:endParaRPr>
          </a:p>
          <a:p>
            <a:endParaRPr lang="en-US" dirty="0"/>
          </a:p>
        </p:txBody>
      </p:sp>
    </p:spTree>
    <p:extLst>
      <p:ext uri="{BB962C8B-B14F-4D97-AF65-F5344CB8AC3E}">
        <p14:creationId xmlns:p14="http://schemas.microsoft.com/office/powerpoint/2010/main" val="3711437424"/>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16248AB-92C4-421F-8747-17C94E0A4F92}"/>
              </a:ext>
            </a:extLst>
          </p:cNvPr>
          <p:cNvSpPr>
            <a:spLocks noGrp="1"/>
          </p:cNvSpPr>
          <p:nvPr>
            <p:ph sz="quarter" idx="10"/>
          </p:nvPr>
        </p:nvSpPr>
        <p:spPr>
          <a:xfrm>
            <a:off x="392906" y="373109"/>
            <a:ext cx="11406188" cy="5918200"/>
          </a:xfrm>
        </p:spPr>
        <p:txBody>
          <a:bodyPr>
            <a:normAutofit/>
          </a:bodyPr>
          <a:lstStyle/>
          <a:p>
            <a:r>
              <a:rPr lang="en-US" dirty="0"/>
              <a:t>BEAM (Bacteria, </a:t>
            </a:r>
            <a:r>
              <a:rPr lang="en-US" dirty="0" err="1"/>
              <a:t>Enterics</a:t>
            </a:r>
            <a:r>
              <a:rPr lang="en-US" dirty="0"/>
              <a:t>, </a:t>
            </a:r>
            <a:r>
              <a:rPr lang="en-US" dirty="0" err="1"/>
              <a:t>Ameoba</a:t>
            </a:r>
            <a:r>
              <a:rPr lang="en-US" dirty="0"/>
              <a:t>, </a:t>
            </a:r>
            <a:r>
              <a:rPr lang="en-US" dirty="0" err="1"/>
              <a:t>Mycotics</a:t>
            </a:r>
            <a:r>
              <a:rPr lang="en-US" dirty="0"/>
              <a:t>) Dashboard </a:t>
            </a:r>
          </a:p>
          <a:p>
            <a:pPr lvl="1">
              <a:buClr>
                <a:srgbClr val="E25423"/>
              </a:buClr>
            </a:pPr>
            <a:r>
              <a:rPr lang="en-US" dirty="0">
                <a:solidFill>
                  <a:schemeClr val="accent3">
                    <a:lumMod val="75000"/>
                  </a:schemeClr>
                </a:solidFill>
              </a:rPr>
              <a:t>DFWED is in the process of increasing the visibility of its data</a:t>
            </a:r>
          </a:p>
          <a:p>
            <a:pPr lvl="1">
              <a:buClr>
                <a:srgbClr val="E25423"/>
              </a:buClr>
            </a:pPr>
            <a:r>
              <a:rPr lang="en-US" dirty="0">
                <a:solidFill>
                  <a:schemeClr val="accent3">
                    <a:lumMod val="75000"/>
                  </a:schemeClr>
                </a:solidFill>
              </a:rPr>
              <a:t>The BEAM Dashboard is an interactive tool to access and visualize data from PulseNet and the System for Enteric Disease Response, Investigation, and Coordination (SEDRIC). </a:t>
            </a:r>
          </a:p>
          <a:p>
            <a:pPr lvl="1">
              <a:buClr>
                <a:srgbClr val="E25423"/>
              </a:buClr>
            </a:pPr>
            <a:r>
              <a:rPr lang="en-US" dirty="0">
                <a:solidFill>
                  <a:schemeClr val="accent3">
                    <a:lumMod val="75000"/>
                  </a:schemeClr>
                </a:solidFill>
              </a:rPr>
              <a:t>Currently, the dashboard focuses on data for </a:t>
            </a:r>
            <a:r>
              <a:rPr lang="en-US" i="1" dirty="0">
                <a:solidFill>
                  <a:schemeClr val="accent3">
                    <a:lumMod val="75000"/>
                  </a:schemeClr>
                </a:solidFill>
              </a:rPr>
              <a:t>Salmonella</a:t>
            </a:r>
            <a:r>
              <a:rPr lang="en-US" dirty="0">
                <a:solidFill>
                  <a:schemeClr val="accent3">
                    <a:lumMod val="75000"/>
                  </a:schemeClr>
                </a:solidFill>
              </a:rPr>
              <a:t>, Shiga toxin-producing </a:t>
            </a:r>
            <a:r>
              <a:rPr lang="en-US" i="1" dirty="0">
                <a:solidFill>
                  <a:schemeClr val="accent3">
                    <a:lumMod val="75000"/>
                  </a:schemeClr>
                </a:solidFill>
              </a:rPr>
              <a:t>E. coli </a:t>
            </a:r>
            <a:r>
              <a:rPr lang="en-US" dirty="0">
                <a:solidFill>
                  <a:schemeClr val="accent3">
                    <a:lumMod val="75000"/>
                  </a:schemeClr>
                </a:solidFill>
              </a:rPr>
              <a:t>(STEC), </a:t>
            </a:r>
            <a:r>
              <a:rPr lang="en-US" i="1" dirty="0">
                <a:solidFill>
                  <a:schemeClr val="accent3">
                    <a:lumMod val="75000"/>
                  </a:schemeClr>
                </a:solidFill>
              </a:rPr>
              <a:t>Shigella,</a:t>
            </a:r>
            <a:r>
              <a:rPr lang="en-US" dirty="0">
                <a:solidFill>
                  <a:schemeClr val="accent3">
                    <a:lumMod val="75000"/>
                  </a:schemeClr>
                </a:solidFill>
              </a:rPr>
              <a:t> </a:t>
            </a:r>
            <a:r>
              <a:rPr lang="en-US" i="1" dirty="0">
                <a:solidFill>
                  <a:schemeClr val="accent3">
                    <a:lumMod val="75000"/>
                  </a:schemeClr>
                </a:solidFill>
              </a:rPr>
              <a:t>Campylobacter, </a:t>
            </a:r>
            <a:r>
              <a:rPr lang="en-US" dirty="0">
                <a:solidFill>
                  <a:schemeClr val="accent3">
                    <a:lumMod val="75000"/>
                  </a:schemeClr>
                </a:solidFill>
              </a:rPr>
              <a:t>and </a:t>
            </a:r>
            <a:r>
              <a:rPr lang="en-US" i="1" dirty="0">
                <a:solidFill>
                  <a:schemeClr val="accent3">
                    <a:lumMod val="75000"/>
                  </a:schemeClr>
                </a:solidFill>
              </a:rPr>
              <a:t>Vibrio</a:t>
            </a:r>
            <a:r>
              <a:rPr lang="en-US" dirty="0">
                <a:solidFill>
                  <a:schemeClr val="accent3">
                    <a:lumMod val="75000"/>
                  </a:schemeClr>
                </a:solidFill>
              </a:rPr>
              <a:t> bacteria, antimicrobial resistance and multistate outbreaks</a:t>
            </a:r>
          </a:p>
          <a:p>
            <a:pPr lvl="1">
              <a:buClr>
                <a:srgbClr val="E25423"/>
              </a:buClr>
            </a:pPr>
            <a:r>
              <a:rPr lang="en-US" dirty="0">
                <a:solidFill>
                  <a:schemeClr val="accent3">
                    <a:lumMod val="75000"/>
                  </a:schemeClr>
                </a:solidFill>
              </a:rPr>
              <a:t>Eventually,  the dashboard could include epidemiologic data from outbreak investigations.</a:t>
            </a:r>
          </a:p>
        </p:txBody>
      </p:sp>
    </p:spTree>
    <p:extLst>
      <p:ext uri="{BB962C8B-B14F-4D97-AF65-F5344CB8AC3E}">
        <p14:creationId xmlns:p14="http://schemas.microsoft.com/office/powerpoint/2010/main" val="4156739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16248AB-92C4-421F-8747-17C94E0A4F92}"/>
              </a:ext>
            </a:extLst>
          </p:cNvPr>
          <p:cNvSpPr>
            <a:spLocks noGrp="1"/>
          </p:cNvSpPr>
          <p:nvPr>
            <p:ph sz="quarter" idx="10"/>
          </p:nvPr>
        </p:nvSpPr>
        <p:spPr>
          <a:xfrm>
            <a:off x="82155" y="275636"/>
            <a:ext cx="4984036" cy="5722939"/>
          </a:xfrm>
        </p:spPr>
        <p:txBody>
          <a:bodyPr>
            <a:normAutofit fontScale="92500"/>
          </a:bodyPr>
          <a:lstStyle/>
          <a:p>
            <a:r>
              <a:rPr lang="en-US" dirty="0"/>
              <a:t>Navigating BEAM</a:t>
            </a:r>
          </a:p>
          <a:p>
            <a:pPr lvl="1">
              <a:buClr>
                <a:srgbClr val="EC881D"/>
              </a:buClr>
            </a:pPr>
            <a:r>
              <a:rPr lang="en-US" dirty="0">
                <a:solidFill>
                  <a:schemeClr val="accent3">
                    <a:lumMod val="75000"/>
                  </a:schemeClr>
                </a:solidFill>
              </a:rPr>
              <a:t>Filter by pathogen and year</a:t>
            </a:r>
          </a:p>
          <a:p>
            <a:pPr lvl="1">
              <a:buClr>
                <a:srgbClr val="EC881D"/>
              </a:buClr>
            </a:pPr>
            <a:r>
              <a:rPr lang="en-US" dirty="0">
                <a:solidFill>
                  <a:schemeClr val="accent3">
                    <a:lumMod val="75000"/>
                  </a:schemeClr>
                </a:solidFill>
              </a:rPr>
              <a:t>View submissions by month broken out by state/HHS region</a:t>
            </a:r>
          </a:p>
          <a:p>
            <a:pPr lvl="1">
              <a:buClr>
                <a:srgbClr val="EC881D"/>
              </a:buClr>
            </a:pPr>
            <a:r>
              <a:rPr lang="en-US" dirty="0">
                <a:solidFill>
                  <a:schemeClr val="accent3">
                    <a:lumMod val="75000"/>
                  </a:schemeClr>
                </a:solidFill>
              </a:rPr>
              <a:t>View common outbreak serotypes</a:t>
            </a:r>
          </a:p>
          <a:p>
            <a:pPr lvl="1">
              <a:buClr>
                <a:srgbClr val="EC881D"/>
              </a:buClr>
            </a:pPr>
            <a:r>
              <a:rPr lang="en-US" dirty="0">
                <a:solidFill>
                  <a:schemeClr val="accent3">
                    <a:lumMod val="75000"/>
                  </a:schemeClr>
                </a:solidFill>
              </a:rPr>
              <a:t>View trends in data</a:t>
            </a:r>
          </a:p>
          <a:p>
            <a:pPr lvl="1">
              <a:buClr>
                <a:srgbClr val="EC881D"/>
              </a:buClr>
            </a:pPr>
            <a:r>
              <a:rPr lang="en-US" dirty="0">
                <a:solidFill>
                  <a:schemeClr val="accent3">
                    <a:lumMod val="75000"/>
                  </a:schemeClr>
                </a:solidFill>
              </a:rPr>
              <a:t>Report sections include Annual, Quarterly, Outbreak Serotypes of Concern, and Data Behind Outbreak Serotypes of Concern</a:t>
            </a:r>
          </a:p>
          <a:p>
            <a:pPr lvl="1">
              <a:buClr>
                <a:srgbClr val="EC881D"/>
              </a:buClr>
            </a:pPr>
            <a:endParaRPr lang="en-US" dirty="0">
              <a:solidFill>
                <a:schemeClr val="accent3">
                  <a:lumMod val="75000"/>
                </a:schemeClr>
              </a:solidFill>
            </a:endParaRPr>
          </a:p>
          <a:p>
            <a:pPr lvl="1"/>
            <a:endParaRPr lang="en-US" dirty="0"/>
          </a:p>
        </p:txBody>
      </p:sp>
      <p:sp>
        <p:nvSpPr>
          <p:cNvPr id="2" name="Rectangle 1">
            <a:extLst>
              <a:ext uri="{FF2B5EF4-FFF2-40B4-BE49-F238E27FC236}">
                <a16:creationId xmlns:a16="http://schemas.microsoft.com/office/drawing/2014/main" id="{E1F72E73-803D-45EF-B449-26E8D986711F}"/>
              </a:ext>
            </a:extLst>
          </p:cNvPr>
          <p:cNvSpPr/>
          <p:nvPr/>
        </p:nvSpPr>
        <p:spPr>
          <a:xfrm>
            <a:off x="188687" y="6115175"/>
            <a:ext cx="8795515" cy="502766"/>
          </a:xfrm>
          <a:prstGeom prst="rect">
            <a:avLst/>
          </a:prstGeom>
          <a:noFill/>
        </p:spPr>
        <p:txBody>
          <a:bodyPr wrap="square" lIns="91440" tIns="45720" rIns="91440" bIns="45720">
            <a:spAutoFit/>
          </a:bodyPr>
          <a:lstStyle/>
          <a:p>
            <a:pPr defTabSz="914377">
              <a:defRPr/>
            </a:pPr>
            <a:r>
              <a:rPr lang="en-US" sz="2667" b="1" dirty="0">
                <a:ln w="12700">
                  <a:solidFill>
                    <a:srgbClr val="4472C4"/>
                  </a:solidFill>
                  <a:prstDash val="solid"/>
                </a:ln>
                <a:pattFill prst="pct50">
                  <a:fgClr>
                    <a:srgbClr val="4472C4"/>
                  </a:fgClr>
                  <a:bgClr>
                    <a:srgbClr val="4472C4">
                      <a:lumMod val="20000"/>
                      <a:lumOff val="80000"/>
                    </a:srgbClr>
                  </a:bgClr>
                </a:pattFill>
                <a:latin typeface="Calibri" panose="020F0502020204030204"/>
              </a:rPr>
              <a:t>https://www.cdc.gov/ncezid/dfwed/beam-dashboard.html</a:t>
            </a:r>
          </a:p>
        </p:txBody>
      </p:sp>
      <p:pic>
        <p:nvPicPr>
          <p:cNvPr id="4" name="Picture 3">
            <a:extLst>
              <a:ext uri="{FF2B5EF4-FFF2-40B4-BE49-F238E27FC236}">
                <a16:creationId xmlns:a16="http://schemas.microsoft.com/office/drawing/2014/main" id="{4A905FFB-0998-010D-F6A2-8B91BF51F96E}"/>
              </a:ext>
            </a:extLst>
          </p:cNvPr>
          <p:cNvPicPr>
            <a:picLocks noChangeAspect="1"/>
          </p:cNvPicPr>
          <p:nvPr/>
        </p:nvPicPr>
        <p:blipFill>
          <a:blip r:embed="rId3"/>
          <a:stretch>
            <a:fillRect/>
          </a:stretch>
        </p:blipFill>
        <p:spPr>
          <a:xfrm>
            <a:off x="5066191" y="112692"/>
            <a:ext cx="7043655" cy="58858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9988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E17EB03-F4F3-0583-B15C-12F6729318D1}"/>
              </a:ext>
            </a:extLst>
          </p:cNvPr>
          <p:cNvSpPr txBox="1"/>
          <p:nvPr/>
        </p:nvSpPr>
        <p:spPr>
          <a:xfrm>
            <a:off x="124287" y="166083"/>
            <a:ext cx="6096000" cy="590931"/>
          </a:xfrm>
          <a:prstGeom prst="rect">
            <a:avLst/>
          </a:prstGeom>
          <a:noFill/>
        </p:spPr>
        <p:txBody>
          <a:bodyPr wrap="square">
            <a:spAutoFit/>
          </a:bodyPr>
          <a:lstStyle/>
          <a:p>
            <a:pPr marL="228594" indent="-228594" defTabSz="914377">
              <a:lnSpc>
                <a:spcPct val="90000"/>
              </a:lnSpc>
              <a:spcBef>
                <a:spcPts val="1000"/>
              </a:spcBef>
              <a:spcAft>
                <a:spcPts val="1200"/>
              </a:spcAft>
              <a:defRPr/>
            </a:pPr>
            <a:r>
              <a:rPr lang="en-US" sz="3600" b="1" dirty="0">
                <a:solidFill>
                  <a:srgbClr val="DA521E"/>
                </a:solidFill>
                <a:latin typeface="Calibri" panose="020F0502020204030204"/>
              </a:rPr>
              <a:t>Navigating BEAM</a:t>
            </a:r>
          </a:p>
        </p:txBody>
      </p:sp>
      <p:pic>
        <p:nvPicPr>
          <p:cNvPr id="8" name="Picture 7">
            <a:extLst>
              <a:ext uri="{FF2B5EF4-FFF2-40B4-BE49-F238E27FC236}">
                <a16:creationId xmlns:a16="http://schemas.microsoft.com/office/drawing/2014/main" id="{D4F1D3AF-EC65-B0B0-3095-D6B3DAD60A77}"/>
              </a:ext>
            </a:extLst>
          </p:cNvPr>
          <p:cNvPicPr>
            <a:picLocks noChangeAspect="1"/>
          </p:cNvPicPr>
          <p:nvPr/>
        </p:nvPicPr>
        <p:blipFill>
          <a:blip r:embed="rId2"/>
          <a:stretch>
            <a:fillRect/>
          </a:stretch>
        </p:blipFill>
        <p:spPr>
          <a:xfrm>
            <a:off x="990992" y="787791"/>
            <a:ext cx="10210016" cy="57020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00365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4329" y="496628"/>
            <a:ext cx="8229600" cy="487441"/>
          </a:xfrm>
        </p:spPr>
        <p:txBody>
          <a:bodyPr/>
          <a:lstStyle/>
          <a:p>
            <a:pPr algn="ctr"/>
            <a:r>
              <a:rPr lang="en-US" dirty="0"/>
              <a:t>Agenda</a:t>
            </a:r>
          </a:p>
        </p:txBody>
      </p:sp>
      <p:sp>
        <p:nvSpPr>
          <p:cNvPr id="3" name="Text Placeholder 2"/>
          <p:cNvSpPr>
            <a:spLocks noGrp="1"/>
          </p:cNvSpPr>
          <p:nvPr>
            <p:ph type="body" sz="quarter" idx="10"/>
          </p:nvPr>
        </p:nvSpPr>
        <p:spPr>
          <a:xfrm>
            <a:off x="241153" y="740348"/>
            <a:ext cx="11709693" cy="4716589"/>
          </a:xfrm>
        </p:spPr>
        <p:txBody>
          <a:bodyPr/>
          <a:lstStyle/>
          <a:p>
            <a:pPr lvl="0"/>
            <a:r>
              <a:rPr lang="en-US" sz="2400" dirty="0">
                <a:latin typeface="Calibri"/>
                <a:cs typeface="Calibri"/>
              </a:rPr>
              <a:t>Updates –</a:t>
            </a:r>
            <a:endParaRPr lang="en-US" dirty="0"/>
          </a:p>
          <a:p>
            <a:pPr lvl="1"/>
            <a:r>
              <a:rPr lang="en-US" dirty="0">
                <a:latin typeface="Calibri"/>
                <a:cs typeface="Calibri"/>
              </a:rPr>
              <a:t>Database Updates</a:t>
            </a:r>
          </a:p>
          <a:p>
            <a:pPr lvl="2"/>
            <a:r>
              <a:rPr lang="en-US" dirty="0">
                <a:latin typeface="Calibri"/>
                <a:cs typeface="Calibri"/>
              </a:rPr>
              <a:t>Sequence Submission Numbers</a:t>
            </a:r>
          </a:p>
          <a:p>
            <a:pPr lvl="2"/>
            <a:r>
              <a:rPr lang="en-US" dirty="0">
                <a:latin typeface="Calibri"/>
                <a:cs typeface="Calibri"/>
              </a:rPr>
              <a:t>InFORM 2024 Conference</a:t>
            </a:r>
          </a:p>
          <a:p>
            <a:pPr lvl="2"/>
            <a:r>
              <a:rPr lang="en-US" dirty="0">
                <a:latin typeface="Calibri"/>
                <a:cs typeface="Calibri"/>
              </a:rPr>
              <a:t>Trainings</a:t>
            </a:r>
          </a:p>
          <a:p>
            <a:pPr lvl="2"/>
            <a:r>
              <a:rPr lang="en-US" dirty="0">
                <a:latin typeface="Calibri"/>
                <a:cs typeface="Calibri"/>
              </a:rPr>
              <a:t>PulseNet 2.0</a:t>
            </a:r>
          </a:p>
          <a:p>
            <a:pPr lvl="2"/>
            <a:r>
              <a:rPr lang="en-US" dirty="0">
                <a:latin typeface="Calibri"/>
                <a:cs typeface="Calibri"/>
              </a:rPr>
              <a:t>NCBI Uploader Updates</a:t>
            </a:r>
          </a:p>
          <a:p>
            <a:pPr lvl="2"/>
            <a:r>
              <a:rPr lang="en-US" i="1" dirty="0">
                <a:latin typeface="Calibri"/>
                <a:cs typeface="Calibri"/>
              </a:rPr>
              <a:t>Cronobacter sakazakii </a:t>
            </a:r>
            <a:r>
              <a:rPr lang="en-US" dirty="0">
                <a:latin typeface="Calibri"/>
                <a:cs typeface="Calibri"/>
              </a:rPr>
              <a:t>is nationally notifiable</a:t>
            </a:r>
          </a:p>
          <a:p>
            <a:pPr lvl="2"/>
            <a:r>
              <a:rPr lang="en-US" i="1" dirty="0">
                <a:latin typeface="Calibri"/>
                <a:cs typeface="Calibri"/>
              </a:rPr>
              <a:t>C. sakazakii </a:t>
            </a:r>
            <a:r>
              <a:rPr lang="en-US" dirty="0">
                <a:latin typeface="Calibri"/>
                <a:cs typeface="Calibri"/>
              </a:rPr>
              <a:t>characterization</a:t>
            </a:r>
          </a:p>
          <a:p>
            <a:pPr lvl="2"/>
            <a:r>
              <a:rPr lang="en-US" dirty="0">
                <a:latin typeface="Calibri"/>
                <a:cs typeface="Calibri"/>
              </a:rPr>
              <a:t>Submitting </a:t>
            </a:r>
            <a:r>
              <a:rPr lang="en-US" i="1" dirty="0">
                <a:latin typeface="Calibri"/>
                <a:cs typeface="Calibri"/>
              </a:rPr>
              <a:t>C. sakazakii </a:t>
            </a:r>
            <a:r>
              <a:rPr lang="en-US" dirty="0">
                <a:latin typeface="Calibri"/>
                <a:cs typeface="Calibri"/>
              </a:rPr>
              <a:t>sequences to </a:t>
            </a:r>
            <a:r>
              <a:rPr lang="en-US" dirty="0" err="1">
                <a:latin typeface="Calibri"/>
                <a:cs typeface="Calibri"/>
              </a:rPr>
              <a:t>PulseNet</a:t>
            </a:r>
            <a:endParaRPr lang="en-US" dirty="0">
              <a:latin typeface="Calibri"/>
              <a:cs typeface="Calibri"/>
            </a:endParaRPr>
          </a:p>
          <a:p>
            <a:pPr lvl="2"/>
            <a:r>
              <a:rPr lang="en-US" dirty="0">
                <a:latin typeface="Calibri"/>
                <a:cs typeface="Calibri"/>
              </a:rPr>
              <a:t>BEAM Dashboard</a:t>
            </a:r>
          </a:p>
          <a:p>
            <a:pPr lvl="1"/>
            <a:r>
              <a:rPr lang="en-US" dirty="0">
                <a:latin typeface="Calibri"/>
                <a:cs typeface="Calibri"/>
              </a:rPr>
              <a:t>Laboratory Updates</a:t>
            </a:r>
          </a:p>
          <a:p>
            <a:pPr lvl="2"/>
            <a:r>
              <a:rPr lang="en-US" dirty="0">
                <a:latin typeface="Calibri"/>
                <a:cs typeface="Calibri"/>
              </a:rPr>
              <a:t>New wet-lab Standard Operating Procedures (SOPs) in PulseNet</a:t>
            </a:r>
          </a:p>
          <a:p>
            <a:pPr lvl="2"/>
            <a:r>
              <a:rPr lang="en-US" dirty="0">
                <a:latin typeface="Calibri"/>
                <a:cs typeface="Calibri"/>
              </a:rPr>
              <a:t>Automation in the PulseNet network</a:t>
            </a:r>
          </a:p>
          <a:p>
            <a:pPr lvl="2"/>
            <a:r>
              <a:rPr lang="en-US" dirty="0">
                <a:latin typeface="Calibri"/>
                <a:cs typeface="Calibri"/>
              </a:rPr>
              <a:t>Tech updates in progress</a:t>
            </a:r>
          </a:p>
          <a:p>
            <a:pPr lvl="2"/>
            <a:r>
              <a:rPr lang="en-US" dirty="0">
                <a:latin typeface="Calibri"/>
                <a:cs typeface="Calibri"/>
              </a:rPr>
              <a:t>PulseNet 2.0 integration and opportunities for the wet-lab</a:t>
            </a:r>
          </a:p>
          <a:p>
            <a:pPr marL="0" lvl="0" indent="0">
              <a:buNone/>
            </a:pPr>
            <a:endParaRPr lang="en-US" sz="2400" dirty="0"/>
          </a:p>
          <a:p>
            <a:pPr marL="0" indent="0">
              <a:buNone/>
            </a:pPr>
            <a:endParaRPr lang="en-US" dirty="0"/>
          </a:p>
        </p:txBody>
      </p:sp>
    </p:spTree>
    <p:extLst>
      <p:ext uri="{BB962C8B-B14F-4D97-AF65-F5344CB8AC3E}">
        <p14:creationId xmlns:p14="http://schemas.microsoft.com/office/powerpoint/2010/main" val="385102175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DFA474-7A37-470E-B042-25B9A0445BF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26178"/>
          <a:stretch/>
        </p:blipFill>
        <p:spPr>
          <a:xfrm>
            <a:off x="6492656" y="2175656"/>
            <a:ext cx="5697795" cy="4530725"/>
          </a:xfrm>
          <a:prstGeom prst="rect">
            <a:avLst/>
          </a:prstGeom>
        </p:spPr>
      </p:pic>
      <p:sp>
        <p:nvSpPr>
          <p:cNvPr id="5" name="Content Placeholder 4">
            <a:extLst>
              <a:ext uri="{FF2B5EF4-FFF2-40B4-BE49-F238E27FC236}">
                <a16:creationId xmlns:a16="http://schemas.microsoft.com/office/drawing/2014/main" id="{016248AB-92C4-421F-8747-17C94E0A4F92}"/>
              </a:ext>
            </a:extLst>
          </p:cNvPr>
          <p:cNvSpPr>
            <a:spLocks noGrp="1"/>
          </p:cNvSpPr>
          <p:nvPr>
            <p:ph sz="quarter" idx="10"/>
          </p:nvPr>
        </p:nvSpPr>
        <p:spPr>
          <a:xfrm>
            <a:off x="576264" y="526473"/>
            <a:ext cx="6332537" cy="4791652"/>
          </a:xfrm>
        </p:spPr>
        <p:txBody>
          <a:bodyPr/>
          <a:lstStyle/>
          <a:p>
            <a:r>
              <a:rPr lang="en-US" dirty="0"/>
              <a:t>Future Roadmap for BEAM</a:t>
            </a:r>
          </a:p>
          <a:p>
            <a:pPr lvl="1">
              <a:buClr>
                <a:srgbClr val="EC881D"/>
              </a:buClr>
            </a:pPr>
            <a:r>
              <a:rPr lang="en-US" dirty="0">
                <a:solidFill>
                  <a:schemeClr val="accent3">
                    <a:lumMod val="75000"/>
                  </a:schemeClr>
                </a:solidFill>
              </a:rPr>
              <a:t>Integrate antimicrobial resistance data from NARMS</a:t>
            </a:r>
          </a:p>
          <a:p>
            <a:pPr lvl="1">
              <a:buClr>
                <a:srgbClr val="EC881D"/>
              </a:buClr>
            </a:pPr>
            <a:r>
              <a:rPr lang="en-US" dirty="0">
                <a:solidFill>
                  <a:schemeClr val="accent3">
                    <a:lumMod val="75000"/>
                  </a:schemeClr>
                </a:solidFill>
              </a:rPr>
              <a:t>Add FDA &amp; USDA non-clinical data</a:t>
            </a:r>
          </a:p>
          <a:p>
            <a:pPr lvl="1">
              <a:buClr>
                <a:srgbClr val="EC881D"/>
              </a:buClr>
            </a:pPr>
            <a:r>
              <a:rPr lang="en-US" dirty="0">
                <a:solidFill>
                  <a:schemeClr val="accent3">
                    <a:lumMod val="75000"/>
                  </a:schemeClr>
                </a:solidFill>
              </a:rPr>
              <a:t>Provide closer to real-time data, currently only monthly updates</a:t>
            </a:r>
          </a:p>
          <a:p>
            <a:pPr lvl="1"/>
            <a:endParaRPr lang="en-US" dirty="0"/>
          </a:p>
          <a:p>
            <a:pPr lvl="1"/>
            <a:endParaRPr lang="en-US" dirty="0"/>
          </a:p>
        </p:txBody>
      </p:sp>
    </p:spTree>
    <p:extLst>
      <p:ext uri="{BB962C8B-B14F-4D97-AF65-F5344CB8AC3E}">
        <p14:creationId xmlns:p14="http://schemas.microsoft.com/office/powerpoint/2010/main" val="1136431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926C3-4625-3D9E-527E-927A84433DB6}"/>
              </a:ext>
            </a:extLst>
          </p:cNvPr>
          <p:cNvSpPr>
            <a:spLocks noGrp="1"/>
          </p:cNvSpPr>
          <p:nvPr>
            <p:ph type="title"/>
          </p:nvPr>
        </p:nvSpPr>
        <p:spPr/>
        <p:txBody>
          <a:bodyPr/>
          <a:lstStyle/>
          <a:p>
            <a:r>
              <a:rPr lang="en-US" dirty="0"/>
              <a:t>Laboratory Updates</a:t>
            </a:r>
          </a:p>
        </p:txBody>
      </p:sp>
      <p:sp>
        <p:nvSpPr>
          <p:cNvPr id="3" name="Text Placeholder 2">
            <a:extLst>
              <a:ext uri="{FF2B5EF4-FFF2-40B4-BE49-F238E27FC236}">
                <a16:creationId xmlns:a16="http://schemas.microsoft.com/office/drawing/2014/main" id="{FAE9DC49-5FE0-E6CB-AF86-0C41E09AB2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7620814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31379-BB5A-4BC8-397F-2158E20B250B}"/>
              </a:ext>
            </a:extLst>
          </p:cNvPr>
          <p:cNvSpPr>
            <a:spLocks noGrp="1"/>
          </p:cNvSpPr>
          <p:nvPr>
            <p:ph type="title"/>
          </p:nvPr>
        </p:nvSpPr>
        <p:spPr/>
        <p:txBody>
          <a:bodyPr/>
          <a:lstStyle/>
          <a:p>
            <a:r>
              <a:rPr lang="en-US" dirty="0"/>
              <a:t>New Laboratory Procedures in PulseNet</a:t>
            </a:r>
          </a:p>
        </p:txBody>
      </p:sp>
      <p:sp>
        <p:nvSpPr>
          <p:cNvPr id="5" name="Text Placeholder 2">
            <a:extLst>
              <a:ext uri="{FF2B5EF4-FFF2-40B4-BE49-F238E27FC236}">
                <a16:creationId xmlns:a16="http://schemas.microsoft.com/office/drawing/2014/main" id="{2909DD80-9974-DAA4-6A49-9A23FE079279}"/>
              </a:ext>
            </a:extLst>
          </p:cNvPr>
          <p:cNvSpPr>
            <a:spLocks noGrp="1"/>
          </p:cNvSpPr>
          <p:nvPr>
            <p:ph type="body" sz="quarter" idx="10"/>
          </p:nvPr>
        </p:nvSpPr>
        <p:spPr>
          <a:xfrm>
            <a:off x="609600" y="4065057"/>
            <a:ext cx="6259666" cy="2750608"/>
          </a:xfrm>
        </p:spPr>
        <p:txBody>
          <a:bodyPr/>
          <a:lstStyle/>
          <a:p>
            <a:pPr marL="0" indent="0" algn="ctr">
              <a:buNone/>
            </a:pPr>
            <a:r>
              <a:rPr lang="en-US" sz="2800" b="1" dirty="0"/>
              <a:t>DNA PCR-Free Prep Library Preparation</a:t>
            </a:r>
          </a:p>
          <a:p>
            <a:r>
              <a:rPr lang="en-US" dirty="0"/>
              <a:t>Documents PNL43, PNL43.W1,and PNL43.W2 were published in Spring 2023 for the use of the Illumina PCR-Free DNA Prep library preparation kit in PulseNet</a:t>
            </a:r>
          </a:p>
          <a:p>
            <a:pPr lvl="1"/>
            <a:r>
              <a:rPr lang="en-US" dirty="0"/>
              <a:t>PNL43 – SOP</a:t>
            </a:r>
          </a:p>
          <a:p>
            <a:pPr lvl="1"/>
            <a:r>
              <a:rPr lang="en-US" dirty="0"/>
              <a:t>PNL43.W1 – Library Preparation Workbook</a:t>
            </a:r>
          </a:p>
          <a:p>
            <a:pPr lvl="1"/>
            <a:r>
              <a:rPr lang="en-US" dirty="0"/>
              <a:t>PNL43.W2 – Checklist step-by-step procedure</a:t>
            </a:r>
          </a:p>
          <a:p>
            <a:endParaRPr lang="en-US" dirty="0"/>
          </a:p>
          <a:p>
            <a:endParaRPr lang="en-US" dirty="0"/>
          </a:p>
        </p:txBody>
      </p:sp>
      <p:pic>
        <p:nvPicPr>
          <p:cNvPr id="4098" name="Picture 2">
            <a:extLst>
              <a:ext uri="{FF2B5EF4-FFF2-40B4-BE49-F238E27FC236}">
                <a16:creationId xmlns:a16="http://schemas.microsoft.com/office/drawing/2014/main" id="{0AC087CF-7441-7185-0BCD-02E837039E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5544" y="4168247"/>
            <a:ext cx="3945803" cy="2546544"/>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D90EFDBC-AFC4-0464-0D1B-334C15BB0383}"/>
              </a:ext>
            </a:extLst>
          </p:cNvPr>
          <p:cNvSpPr txBox="1">
            <a:spLocks/>
          </p:cNvSpPr>
          <p:nvPr/>
        </p:nvSpPr>
        <p:spPr bwMode="auto">
          <a:xfrm>
            <a:off x="609600" y="1417639"/>
            <a:ext cx="6259666" cy="2750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E25423"/>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lr>
                <a:srgbClr val="8D8B00"/>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Clr>
                <a:srgbClr val="006A71"/>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panose="05000000000000000000" pitchFamily="2" charset="2"/>
              <a:buNone/>
            </a:pPr>
            <a:r>
              <a:rPr lang="en-US" sz="2800" b="1" dirty="0"/>
              <a:t>Sequencing on the MiniSeq</a:t>
            </a:r>
          </a:p>
          <a:p>
            <a:r>
              <a:rPr lang="en-US" dirty="0"/>
              <a:t>Document PNL39 was published in Feb 2023 for the use of the Illumina MiniSeq instrument for sequencing PulseNet organisms using either the Mid or High Output kits</a:t>
            </a:r>
          </a:p>
          <a:p>
            <a:pPr lvl="1"/>
            <a:r>
              <a:rPr lang="en-US" dirty="0"/>
              <a:t>The MiniSeq uses 2-color chemistry and has a loading capacity similar to the MiSeq</a:t>
            </a:r>
          </a:p>
        </p:txBody>
      </p:sp>
      <p:pic>
        <p:nvPicPr>
          <p:cNvPr id="2050" name="Picture 2" descr="MiniSeq Sequencing System | Small, affordable benchtop sequencer">
            <a:extLst>
              <a:ext uri="{FF2B5EF4-FFF2-40B4-BE49-F238E27FC236}">
                <a16:creationId xmlns:a16="http://schemas.microsoft.com/office/drawing/2014/main" id="{3DB3AD91-43E1-7F1A-EE26-AE97DC46D2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8794" y="1277307"/>
            <a:ext cx="3499305" cy="3031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7051756"/>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31379-BB5A-4BC8-397F-2158E20B250B}"/>
              </a:ext>
            </a:extLst>
          </p:cNvPr>
          <p:cNvSpPr>
            <a:spLocks noGrp="1"/>
          </p:cNvSpPr>
          <p:nvPr>
            <p:ph type="title"/>
          </p:nvPr>
        </p:nvSpPr>
        <p:spPr/>
        <p:txBody>
          <a:bodyPr/>
          <a:lstStyle/>
          <a:p>
            <a:r>
              <a:rPr lang="en-US" dirty="0"/>
              <a:t>Upcoming Laboratory Procedures in PulseNet</a:t>
            </a:r>
          </a:p>
        </p:txBody>
      </p:sp>
      <p:sp>
        <p:nvSpPr>
          <p:cNvPr id="3" name="Text Placeholder 2">
            <a:extLst>
              <a:ext uri="{FF2B5EF4-FFF2-40B4-BE49-F238E27FC236}">
                <a16:creationId xmlns:a16="http://schemas.microsoft.com/office/drawing/2014/main" id="{E3C38AA5-D987-6602-C7DE-9066B1E18E3F}"/>
              </a:ext>
            </a:extLst>
          </p:cNvPr>
          <p:cNvSpPr>
            <a:spLocks noGrp="1"/>
          </p:cNvSpPr>
          <p:nvPr>
            <p:ph type="body" sz="quarter" idx="10"/>
          </p:nvPr>
        </p:nvSpPr>
        <p:spPr>
          <a:xfrm>
            <a:off x="609600" y="1545167"/>
            <a:ext cx="6259666" cy="4455584"/>
          </a:xfrm>
        </p:spPr>
        <p:txBody>
          <a:bodyPr/>
          <a:lstStyle/>
          <a:p>
            <a:pPr marL="0" indent="0" algn="ctr">
              <a:buNone/>
            </a:pPr>
            <a:r>
              <a:rPr lang="en-US" sz="2800" b="1" dirty="0"/>
              <a:t>NextSeq 1000/2000</a:t>
            </a:r>
          </a:p>
          <a:p>
            <a:r>
              <a:rPr lang="en-US" dirty="0"/>
              <a:t>Fastq-Toolkit Job Aid published Oct 2023</a:t>
            </a:r>
          </a:p>
          <a:p>
            <a:pPr lvl="1"/>
            <a:r>
              <a:rPr lang="en-US" dirty="0"/>
              <a:t>The Fastq-Toolkit Job Aid is used for processing NextSeq Runs/Projects on BaseSpace for linking to BioNumerics and for downsampling reads</a:t>
            </a:r>
          </a:p>
          <a:p>
            <a:r>
              <a:rPr lang="en-US" dirty="0"/>
              <a:t>Maximum Capacity </a:t>
            </a:r>
            <a:r>
              <a:rPr lang="en-US" i="1" dirty="0"/>
              <a:t>and </a:t>
            </a:r>
            <a:r>
              <a:rPr lang="en-US" dirty="0"/>
              <a:t>underloaded runs</a:t>
            </a:r>
          </a:p>
          <a:p>
            <a:pPr lvl="1"/>
            <a:r>
              <a:rPr lang="en-US" dirty="0"/>
              <a:t>The future NextSeq 1k/2k SOP will include procedure on how to load the instrument at maximum capacity as well as what to do when underloading the instrument</a:t>
            </a:r>
          </a:p>
          <a:p>
            <a:r>
              <a:rPr lang="en-US" dirty="0"/>
              <a:t>Expected timeline for SOP plus any associated worksheets and job aids: 2024</a:t>
            </a:r>
          </a:p>
        </p:txBody>
      </p:sp>
      <p:pic>
        <p:nvPicPr>
          <p:cNvPr id="1026" name="Picture 2" descr="NextSeq 1000 &amp; NextSeq 2000 Innovation &amp; Expertise">
            <a:extLst>
              <a:ext uri="{FF2B5EF4-FFF2-40B4-BE49-F238E27FC236}">
                <a16:creationId xmlns:a16="http://schemas.microsoft.com/office/drawing/2014/main" id="{DF1A27D9-E144-58D2-3C5C-276D9D6E16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9266" y="1672695"/>
            <a:ext cx="5013315" cy="44555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04817"/>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31379-BB5A-4BC8-397F-2158E20B250B}"/>
              </a:ext>
            </a:extLst>
          </p:cNvPr>
          <p:cNvSpPr>
            <a:spLocks noGrp="1"/>
          </p:cNvSpPr>
          <p:nvPr>
            <p:ph type="title"/>
          </p:nvPr>
        </p:nvSpPr>
        <p:spPr/>
        <p:txBody>
          <a:bodyPr/>
          <a:lstStyle/>
          <a:p>
            <a:r>
              <a:rPr lang="en-US" dirty="0"/>
              <a:t>Upcoming Laboratory Procedures in PulseNet</a:t>
            </a:r>
          </a:p>
        </p:txBody>
      </p:sp>
      <p:sp>
        <p:nvSpPr>
          <p:cNvPr id="3" name="Text Placeholder 2">
            <a:extLst>
              <a:ext uri="{FF2B5EF4-FFF2-40B4-BE49-F238E27FC236}">
                <a16:creationId xmlns:a16="http://schemas.microsoft.com/office/drawing/2014/main" id="{E3C38AA5-D987-6602-C7DE-9066B1E18E3F}"/>
              </a:ext>
            </a:extLst>
          </p:cNvPr>
          <p:cNvSpPr>
            <a:spLocks noGrp="1"/>
          </p:cNvSpPr>
          <p:nvPr>
            <p:ph type="body" sz="quarter" idx="10"/>
          </p:nvPr>
        </p:nvSpPr>
        <p:spPr>
          <a:xfrm>
            <a:off x="609600" y="1545167"/>
            <a:ext cx="6259666" cy="4455584"/>
          </a:xfrm>
        </p:spPr>
        <p:txBody>
          <a:bodyPr/>
          <a:lstStyle/>
          <a:p>
            <a:pPr marL="0" indent="0" algn="ctr">
              <a:buNone/>
            </a:pPr>
            <a:r>
              <a:rPr lang="en-US" sz="2800" b="1" dirty="0"/>
              <a:t>ClearLabs Microbial Surveillance WGS</a:t>
            </a:r>
          </a:p>
          <a:p>
            <a:r>
              <a:rPr lang="en-US" dirty="0"/>
              <a:t>Automated platform intended to go from bacterial suspension to fastq using two on-board iSeqs</a:t>
            </a:r>
          </a:p>
          <a:p>
            <a:r>
              <a:rPr lang="en-US" dirty="0"/>
              <a:t>Reproducibility study with five states</a:t>
            </a:r>
          </a:p>
          <a:p>
            <a:r>
              <a:rPr lang="en-US" dirty="0"/>
              <a:t>Intra-run consistency</a:t>
            </a:r>
          </a:p>
          <a:p>
            <a:pPr lvl="2"/>
            <a:r>
              <a:rPr lang="en-US" dirty="0"/>
              <a:t>Variability of read-length and coverage</a:t>
            </a:r>
          </a:p>
          <a:p>
            <a:r>
              <a:rPr lang="en-US" dirty="0"/>
              <a:t>Expected timeline for SOP plus any associated worksheets and job aids: 2024</a:t>
            </a:r>
          </a:p>
          <a:p>
            <a:r>
              <a:rPr lang="en-US" dirty="0"/>
              <a:t>PulseNet Certification and Proficiency Testing (PT)</a:t>
            </a:r>
          </a:p>
          <a:p>
            <a:pPr lvl="1"/>
            <a:r>
              <a:rPr lang="en-US" dirty="0"/>
              <a:t>Currently PulseNet does NOT accept new user certification from fastq files generated using automated platforms</a:t>
            </a:r>
          </a:p>
          <a:p>
            <a:pPr lvl="1"/>
            <a:r>
              <a:rPr lang="en-US" dirty="0"/>
              <a:t>However, PulseNet DOES accept PT testing results that were generated using automated platforms</a:t>
            </a:r>
          </a:p>
        </p:txBody>
      </p:sp>
      <p:pic>
        <p:nvPicPr>
          <p:cNvPr id="2052" name="Picture 4" descr="Clear Labs' platform receives listeria testing certification | The Packer">
            <a:extLst>
              <a:ext uri="{FF2B5EF4-FFF2-40B4-BE49-F238E27FC236}">
                <a16:creationId xmlns:a16="http://schemas.microsoft.com/office/drawing/2014/main" id="{EF5419BB-C37C-DB35-3A22-B0BB99F7F1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1313" y="396605"/>
            <a:ext cx="4222059" cy="3015756"/>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4">
            <a:extLst>
              <a:ext uri="{FF2B5EF4-FFF2-40B4-BE49-F238E27FC236}">
                <a16:creationId xmlns:a16="http://schemas.microsoft.com/office/drawing/2014/main" id="{00EA77E5-B146-3B56-CBBD-FC44B7B384AC}"/>
              </a:ext>
            </a:extLst>
          </p:cNvPr>
          <p:cNvPicPr>
            <a:picLocks noChangeAspect="1"/>
          </p:cNvPicPr>
          <p:nvPr/>
        </p:nvPicPr>
        <p:blipFill rotWithShape="1">
          <a:blip r:embed="rId3"/>
          <a:srcRect l="25426" t="25189" r="31995" b="12436"/>
          <a:stretch/>
        </p:blipFill>
        <p:spPr>
          <a:xfrm>
            <a:off x="7266294" y="2391326"/>
            <a:ext cx="4632099" cy="4308901"/>
          </a:xfrm>
          <a:prstGeom prst="rect">
            <a:avLst/>
          </a:prstGeom>
        </p:spPr>
      </p:pic>
    </p:spTree>
    <p:extLst>
      <p:ext uri="{BB962C8B-B14F-4D97-AF65-F5344CB8AC3E}">
        <p14:creationId xmlns:p14="http://schemas.microsoft.com/office/powerpoint/2010/main" val="3363068528"/>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31379-BB5A-4BC8-397F-2158E20B250B}"/>
              </a:ext>
            </a:extLst>
          </p:cNvPr>
          <p:cNvSpPr>
            <a:spLocks noGrp="1"/>
          </p:cNvSpPr>
          <p:nvPr>
            <p:ph type="title"/>
          </p:nvPr>
        </p:nvSpPr>
        <p:spPr/>
        <p:txBody>
          <a:bodyPr/>
          <a:lstStyle/>
          <a:p>
            <a:r>
              <a:rPr lang="en-US" dirty="0"/>
              <a:t>Upcoming Laboratory Procedures in PulseNet</a:t>
            </a:r>
          </a:p>
        </p:txBody>
      </p:sp>
      <p:sp>
        <p:nvSpPr>
          <p:cNvPr id="3" name="Text Placeholder 2">
            <a:extLst>
              <a:ext uri="{FF2B5EF4-FFF2-40B4-BE49-F238E27FC236}">
                <a16:creationId xmlns:a16="http://schemas.microsoft.com/office/drawing/2014/main" id="{E3C38AA5-D987-6602-C7DE-9066B1E18E3F}"/>
              </a:ext>
            </a:extLst>
          </p:cNvPr>
          <p:cNvSpPr>
            <a:spLocks noGrp="1"/>
          </p:cNvSpPr>
          <p:nvPr>
            <p:ph type="body" sz="quarter" idx="10"/>
          </p:nvPr>
        </p:nvSpPr>
        <p:spPr>
          <a:xfrm>
            <a:off x="609599" y="1545167"/>
            <a:ext cx="6451673" cy="4455584"/>
          </a:xfrm>
        </p:spPr>
        <p:txBody>
          <a:bodyPr/>
          <a:lstStyle/>
          <a:p>
            <a:pPr marL="0" indent="0" algn="ctr">
              <a:buNone/>
            </a:pPr>
            <a:r>
              <a:rPr lang="en-US" sz="2800" b="1" dirty="0"/>
              <a:t>Quarter-Volume Rapid DNA Prep Protocol</a:t>
            </a:r>
          </a:p>
          <a:p>
            <a:r>
              <a:rPr lang="en-US" dirty="0"/>
              <a:t>New protocol that uses only ¼ volume of the reagents for the Illumina DNA Prep library preparation kit, as well as skipping a few steps of the process, resulting in significant cost and time savings</a:t>
            </a:r>
          </a:p>
          <a:p>
            <a:pPr lvl="1"/>
            <a:r>
              <a:rPr lang="en-US" dirty="0"/>
              <a:t>$30 per sample saved</a:t>
            </a:r>
          </a:p>
          <a:p>
            <a:pPr lvl="1"/>
            <a:r>
              <a:rPr lang="en-US" dirty="0"/>
              <a:t>20 – 30 minutes hands-on time saved</a:t>
            </a:r>
          </a:p>
          <a:p>
            <a:pPr lvl="2"/>
            <a:r>
              <a:rPr lang="en-US" dirty="0"/>
              <a:t>Skips tagment-stop reaction and subsequent tagment washing steps</a:t>
            </a:r>
          </a:p>
          <a:p>
            <a:pPr lvl="2"/>
            <a:r>
              <a:rPr lang="en-US" dirty="0"/>
              <a:t>Dual-sided size selection performed on pool rather than individual libraries</a:t>
            </a:r>
          </a:p>
          <a:p>
            <a:r>
              <a:rPr lang="en-US" dirty="0"/>
              <a:t>Expected publishing timeline for SOP and all associated worksheets: Oct 2024</a:t>
            </a:r>
          </a:p>
          <a:p>
            <a:pPr lvl="1"/>
            <a:r>
              <a:rPr lang="en-US" dirty="0"/>
              <a:t>SOP: PNL44</a:t>
            </a:r>
          </a:p>
        </p:txBody>
      </p:sp>
      <p:pic>
        <p:nvPicPr>
          <p:cNvPr id="1026" name="Picture 2">
            <a:extLst>
              <a:ext uri="{FF2B5EF4-FFF2-40B4-BE49-F238E27FC236}">
                <a16:creationId xmlns:a16="http://schemas.microsoft.com/office/drawing/2014/main" id="{56166457-1430-7993-EDC5-6FB16D026D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4241" y="1256146"/>
            <a:ext cx="4467649" cy="2883333"/>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Dollar with solid fill">
            <a:extLst>
              <a:ext uri="{FF2B5EF4-FFF2-40B4-BE49-F238E27FC236}">
                <a16:creationId xmlns:a16="http://schemas.microsoft.com/office/drawing/2014/main" id="{32BE09B2-34B5-C063-06E7-D2180A4729C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93759" y="5191126"/>
            <a:ext cx="914400" cy="914400"/>
          </a:xfrm>
          <a:prstGeom prst="rect">
            <a:avLst/>
          </a:prstGeom>
        </p:spPr>
      </p:pic>
      <p:cxnSp>
        <p:nvCxnSpPr>
          <p:cNvPr id="8" name="Straight Arrow Connector 7">
            <a:extLst>
              <a:ext uri="{FF2B5EF4-FFF2-40B4-BE49-F238E27FC236}">
                <a16:creationId xmlns:a16="http://schemas.microsoft.com/office/drawing/2014/main" id="{E5C6BE82-ED47-0D66-B68B-6A515BE68863}"/>
              </a:ext>
            </a:extLst>
          </p:cNvPr>
          <p:cNvCxnSpPr>
            <a:cxnSpLocks/>
          </p:cNvCxnSpPr>
          <p:nvPr/>
        </p:nvCxnSpPr>
        <p:spPr>
          <a:xfrm>
            <a:off x="8708159" y="5286376"/>
            <a:ext cx="0" cy="78105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12FDABF-65FD-1C4F-704A-AD82159545E9}"/>
              </a:ext>
            </a:extLst>
          </p:cNvPr>
          <p:cNvSpPr txBox="1"/>
          <p:nvPr/>
        </p:nvSpPr>
        <p:spPr>
          <a:xfrm>
            <a:off x="7544241" y="6101715"/>
            <a:ext cx="1798313" cy="523220"/>
          </a:xfrm>
          <a:prstGeom prst="rect">
            <a:avLst/>
          </a:prstGeom>
          <a:noFill/>
        </p:spPr>
        <p:txBody>
          <a:bodyPr wrap="none" rtlCol="0">
            <a:spAutoFit/>
          </a:bodyPr>
          <a:lstStyle/>
          <a:p>
            <a:r>
              <a:rPr lang="en-US" sz="2800" dirty="0">
                <a:solidFill>
                  <a:srgbClr val="000000"/>
                </a:solidFill>
                <a:latin typeface="Calibri" panose="020F0502020204030204" pitchFamily="34" charset="0"/>
              </a:rPr>
              <a:t>Lower Cost</a:t>
            </a:r>
          </a:p>
        </p:txBody>
      </p:sp>
      <p:cxnSp>
        <p:nvCxnSpPr>
          <p:cNvPr id="12" name="Straight Arrow Connector 11">
            <a:extLst>
              <a:ext uri="{FF2B5EF4-FFF2-40B4-BE49-F238E27FC236}">
                <a16:creationId xmlns:a16="http://schemas.microsoft.com/office/drawing/2014/main" id="{A0F2DC37-3B77-CBBD-2650-6CBB480DA916}"/>
              </a:ext>
            </a:extLst>
          </p:cNvPr>
          <p:cNvCxnSpPr>
            <a:cxnSpLocks/>
          </p:cNvCxnSpPr>
          <p:nvPr/>
        </p:nvCxnSpPr>
        <p:spPr>
          <a:xfrm>
            <a:off x="11437751" y="5191126"/>
            <a:ext cx="0" cy="78105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5B08A0C-394A-5A8D-DCE1-D8593CE8950F}"/>
              </a:ext>
            </a:extLst>
          </p:cNvPr>
          <p:cNvSpPr txBox="1"/>
          <p:nvPr/>
        </p:nvSpPr>
        <p:spPr>
          <a:xfrm>
            <a:off x="9760969" y="5870883"/>
            <a:ext cx="2431031" cy="954107"/>
          </a:xfrm>
          <a:prstGeom prst="rect">
            <a:avLst/>
          </a:prstGeom>
          <a:noFill/>
        </p:spPr>
        <p:txBody>
          <a:bodyPr wrap="square" rtlCol="0">
            <a:spAutoFit/>
          </a:bodyPr>
          <a:lstStyle/>
          <a:p>
            <a:pPr algn="ctr"/>
            <a:r>
              <a:rPr lang="en-US" sz="2800" dirty="0">
                <a:solidFill>
                  <a:srgbClr val="000000"/>
                </a:solidFill>
                <a:latin typeface="Calibri" panose="020F0502020204030204" pitchFamily="34" charset="0"/>
              </a:rPr>
              <a:t>Decreased Hands-on Time</a:t>
            </a:r>
          </a:p>
        </p:txBody>
      </p:sp>
      <p:pic>
        <p:nvPicPr>
          <p:cNvPr id="15" name="Graphic 14" descr="Stopwatch 75% with solid fill">
            <a:extLst>
              <a:ext uri="{FF2B5EF4-FFF2-40B4-BE49-F238E27FC236}">
                <a16:creationId xmlns:a16="http://schemas.microsoft.com/office/drawing/2014/main" id="{26143ED5-91B0-D7A6-270C-692DE249808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43276" y="5120986"/>
            <a:ext cx="914400" cy="914400"/>
          </a:xfrm>
          <a:prstGeom prst="rect">
            <a:avLst/>
          </a:prstGeom>
        </p:spPr>
      </p:pic>
      <p:cxnSp>
        <p:nvCxnSpPr>
          <p:cNvPr id="18" name="Straight Arrow Connector 17">
            <a:extLst>
              <a:ext uri="{FF2B5EF4-FFF2-40B4-BE49-F238E27FC236}">
                <a16:creationId xmlns:a16="http://schemas.microsoft.com/office/drawing/2014/main" id="{B7406D11-E685-3788-B658-94A80CCB51D5}"/>
              </a:ext>
            </a:extLst>
          </p:cNvPr>
          <p:cNvCxnSpPr>
            <a:cxnSpLocks/>
          </p:cNvCxnSpPr>
          <p:nvPr/>
        </p:nvCxnSpPr>
        <p:spPr>
          <a:xfrm flipV="1">
            <a:off x="9187564" y="4214846"/>
            <a:ext cx="0" cy="781050"/>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5A6E534-79B2-5E82-A344-3EF55AB545A2}"/>
              </a:ext>
            </a:extLst>
          </p:cNvPr>
          <p:cNvSpPr txBox="1"/>
          <p:nvPr/>
        </p:nvSpPr>
        <p:spPr>
          <a:xfrm>
            <a:off x="8947485" y="4364299"/>
            <a:ext cx="2431031" cy="523220"/>
          </a:xfrm>
          <a:prstGeom prst="rect">
            <a:avLst/>
          </a:prstGeom>
          <a:noFill/>
        </p:spPr>
        <p:txBody>
          <a:bodyPr wrap="square" rtlCol="0">
            <a:spAutoFit/>
          </a:bodyPr>
          <a:lstStyle/>
          <a:p>
            <a:pPr algn="ctr"/>
            <a:r>
              <a:rPr lang="en-US" sz="2800" b="1" dirty="0">
                <a:solidFill>
                  <a:srgbClr val="00B050"/>
                </a:solidFill>
                <a:latin typeface="Calibri" panose="020F0502020204030204" pitchFamily="34" charset="0"/>
              </a:rPr>
              <a:t>Efficiency</a:t>
            </a:r>
          </a:p>
        </p:txBody>
      </p:sp>
    </p:spTree>
    <p:extLst>
      <p:ext uri="{BB962C8B-B14F-4D97-AF65-F5344CB8AC3E}">
        <p14:creationId xmlns:p14="http://schemas.microsoft.com/office/powerpoint/2010/main" val="199108413"/>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8B8316-ECB9-126E-9A19-9C6D3F7D3103}"/>
              </a:ext>
            </a:extLst>
          </p:cNvPr>
          <p:cNvPicPr>
            <a:picLocks noChangeAspect="1"/>
          </p:cNvPicPr>
          <p:nvPr/>
        </p:nvPicPr>
        <p:blipFill rotWithShape="1">
          <a:blip r:embed="rId2"/>
          <a:srcRect l="18038" t="3159" r="31409" b="3159"/>
          <a:stretch/>
        </p:blipFill>
        <p:spPr>
          <a:xfrm>
            <a:off x="9448800" y="2399070"/>
            <a:ext cx="2027665" cy="4196841"/>
          </a:xfrm>
          <a:prstGeom prst="rect">
            <a:avLst/>
          </a:prstGeom>
        </p:spPr>
      </p:pic>
      <p:sp>
        <p:nvSpPr>
          <p:cNvPr id="2" name="Title 1">
            <a:extLst>
              <a:ext uri="{FF2B5EF4-FFF2-40B4-BE49-F238E27FC236}">
                <a16:creationId xmlns:a16="http://schemas.microsoft.com/office/drawing/2014/main" id="{C0231379-BB5A-4BC8-397F-2158E20B250B}"/>
              </a:ext>
            </a:extLst>
          </p:cNvPr>
          <p:cNvSpPr>
            <a:spLocks noGrp="1"/>
          </p:cNvSpPr>
          <p:nvPr>
            <p:ph type="title"/>
          </p:nvPr>
        </p:nvSpPr>
        <p:spPr/>
        <p:txBody>
          <a:bodyPr/>
          <a:lstStyle/>
          <a:p>
            <a:r>
              <a:rPr lang="en-US" dirty="0"/>
              <a:t>New Technology Being Explored for PulseNet Laboratories</a:t>
            </a:r>
          </a:p>
        </p:txBody>
      </p:sp>
      <p:pic>
        <p:nvPicPr>
          <p:cNvPr id="3076" name="Picture 4">
            <a:extLst>
              <a:ext uri="{FF2B5EF4-FFF2-40B4-BE49-F238E27FC236}">
                <a16:creationId xmlns:a16="http://schemas.microsoft.com/office/drawing/2014/main" id="{46CC0ABC-980F-FAE6-1CB8-2F48DC6FE2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4083" y="1506129"/>
            <a:ext cx="3186770" cy="2121478"/>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2D627B93-4F04-9E56-EB0B-ACB3177A3B33}"/>
              </a:ext>
            </a:extLst>
          </p:cNvPr>
          <p:cNvSpPr>
            <a:spLocks noGrp="1"/>
          </p:cNvSpPr>
          <p:nvPr>
            <p:ph type="body" sz="quarter" idx="10"/>
          </p:nvPr>
        </p:nvSpPr>
        <p:spPr>
          <a:xfrm>
            <a:off x="609600" y="1545167"/>
            <a:ext cx="6083029" cy="4455584"/>
          </a:xfrm>
        </p:spPr>
        <p:txBody>
          <a:bodyPr/>
          <a:lstStyle/>
          <a:p>
            <a:pPr marL="0" indent="0" algn="ctr">
              <a:buNone/>
            </a:pPr>
            <a:r>
              <a:rPr lang="en-US" sz="2800" b="1" dirty="0"/>
              <a:t>Oxford Nanopore Technologies (ONT)</a:t>
            </a:r>
          </a:p>
          <a:p>
            <a:r>
              <a:rPr lang="it-IT" sz="2100" dirty="0"/>
              <a:t>PNUSA does not currently accept ONT data for routine surveillance, certifications, or PT</a:t>
            </a:r>
          </a:p>
          <a:p>
            <a:r>
              <a:rPr lang="it-IT" sz="2100" dirty="0"/>
              <a:t>PulseNet is working directly with ONT to assess and improve basecalling in challenging regions of bacterial genomes</a:t>
            </a:r>
          </a:p>
          <a:p>
            <a:r>
              <a:rPr lang="it-IT" sz="2100" dirty="0"/>
              <a:t>Most recent basecalling algorithm including bacterial methylation profiles paired with the V14 kit / R10 flowcell chemistry show major progress in accuracy</a:t>
            </a:r>
          </a:p>
          <a:p>
            <a:r>
              <a:rPr lang="en-US" sz="2100" dirty="0"/>
              <a:t>PNUSA committed to bringing ONT online for surveillance as we complete our validation, and the analysis pipeline can be implemented in PN 2.0</a:t>
            </a:r>
          </a:p>
          <a:p>
            <a:endParaRPr lang="en-US" dirty="0"/>
          </a:p>
        </p:txBody>
      </p:sp>
      <p:sp>
        <p:nvSpPr>
          <p:cNvPr id="5" name="Oval 4">
            <a:extLst>
              <a:ext uri="{FF2B5EF4-FFF2-40B4-BE49-F238E27FC236}">
                <a16:creationId xmlns:a16="http://schemas.microsoft.com/office/drawing/2014/main" id="{69B34A3A-185A-5B03-A801-D6E3EFAF1BDC}"/>
              </a:ext>
            </a:extLst>
          </p:cNvPr>
          <p:cNvSpPr/>
          <p:nvPr/>
        </p:nvSpPr>
        <p:spPr>
          <a:xfrm>
            <a:off x="9832259" y="4719483"/>
            <a:ext cx="418930" cy="5309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65412ED-E57E-A6D7-9BD4-4E2BA63E3CE0}"/>
              </a:ext>
            </a:extLst>
          </p:cNvPr>
          <p:cNvSpPr/>
          <p:nvPr/>
        </p:nvSpPr>
        <p:spPr>
          <a:xfrm>
            <a:off x="10771241" y="2856270"/>
            <a:ext cx="368708" cy="29005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2613275"/>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2D627B93-4F04-9E56-EB0B-ACB3177A3B33}"/>
              </a:ext>
            </a:extLst>
          </p:cNvPr>
          <p:cNvSpPr>
            <a:spLocks noGrp="1"/>
          </p:cNvSpPr>
          <p:nvPr>
            <p:ph type="body" sz="quarter" idx="10"/>
          </p:nvPr>
        </p:nvSpPr>
        <p:spPr>
          <a:xfrm>
            <a:off x="762000" y="3429000"/>
            <a:ext cx="6797964" cy="3131608"/>
          </a:xfrm>
        </p:spPr>
        <p:txBody>
          <a:bodyPr/>
          <a:lstStyle/>
          <a:p>
            <a:pPr marL="0" indent="0" algn="ctr">
              <a:buNone/>
            </a:pPr>
            <a:r>
              <a:rPr lang="en-US" sz="2800" b="1" dirty="0"/>
              <a:t>PulseNet 2.0 Opportunities for the Wet Lab</a:t>
            </a:r>
          </a:p>
          <a:p>
            <a:r>
              <a:rPr lang="en-US" sz="2400" dirty="0"/>
              <a:t>The introduction of PulseNet 2.0 analysis environment will have positive impacts on the wet lab, including:</a:t>
            </a:r>
          </a:p>
          <a:p>
            <a:pPr lvl="1"/>
            <a:r>
              <a:rPr lang="en-US" dirty="0"/>
              <a:t>Additional tools for managing fastq files like automatic downsampling when large fastq files are uploaded</a:t>
            </a:r>
          </a:p>
          <a:p>
            <a:pPr lvl="1"/>
            <a:r>
              <a:rPr lang="en-US" dirty="0"/>
              <a:t>More seamless integration of new pipelines and technologies like ONT</a:t>
            </a:r>
          </a:p>
          <a:p>
            <a:endParaRPr lang="en-US" dirty="0"/>
          </a:p>
        </p:txBody>
      </p:sp>
      <p:sp>
        <p:nvSpPr>
          <p:cNvPr id="7" name="Title 1">
            <a:extLst>
              <a:ext uri="{FF2B5EF4-FFF2-40B4-BE49-F238E27FC236}">
                <a16:creationId xmlns:a16="http://schemas.microsoft.com/office/drawing/2014/main" id="{A652E104-606E-E04C-EAC5-2427D5236900}"/>
              </a:ext>
            </a:extLst>
          </p:cNvPr>
          <p:cNvSpPr txBox="1">
            <a:spLocks/>
          </p:cNvSpPr>
          <p:nvPr/>
        </p:nvSpPr>
        <p:spPr>
          <a:xfrm>
            <a:off x="762000" y="427039"/>
            <a:ext cx="10972800" cy="1143000"/>
          </a:xfrm>
          <a:prstGeom prst="rect">
            <a:avLst/>
          </a:prstGeom>
        </p:spPr>
        <p:txBody>
          <a:bodyPr anchor="b" anchorCtr="0"/>
          <a:lstStyle>
            <a:lvl1pPr algn="l" rtl="0" eaLnBrk="0" fontAlgn="base" hangingPunct="0">
              <a:lnSpc>
                <a:spcPts val="3000"/>
              </a:lnSpc>
              <a:spcBef>
                <a:spcPct val="0"/>
              </a:spcBef>
              <a:spcAft>
                <a:spcPct val="0"/>
              </a:spcAft>
              <a:defRPr sz="2800" b="1" kern="1200" baseline="0">
                <a:solidFill>
                  <a:srgbClr val="D9531E"/>
                </a:solidFill>
                <a:effectLst/>
                <a:latin typeface="Calibri" pitchFamily="34" charset="0"/>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a:lstStyle>
          <a:p>
            <a:r>
              <a:rPr lang="en-US" dirty="0"/>
              <a:t>New Technology Being Explored for PulseNet Laboratories</a:t>
            </a:r>
          </a:p>
        </p:txBody>
      </p:sp>
      <p:pic>
        <p:nvPicPr>
          <p:cNvPr id="4" name="Picture 3">
            <a:extLst>
              <a:ext uri="{FF2B5EF4-FFF2-40B4-BE49-F238E27FC236}">
                <a16:creationId xmlns:a16="http://schemas.microsoft.com/office/drawing/2014/main" id="{8B315BEC-F9C0-6DA6-2540-1AB0E6D43F0A}"/>
              </a:ext>
            </a:extLst>
          </p:cNvPr>
          <p:cNvPicPr>
            <a:picLocks noChangeAspect="1"/>
          </p:cNvPicPr>
          <p:nvPr/>
        </p:nvPicPr>
        <p:blipFill>
          <a:blip r:embed="rId2"/>
          <a:stretch>
            <a:fillRect/>
          </a:stretch>
        </p:blipFill>
        <p:spPr>
          <a:xfrm>
            <a:off x="3748087" y="1732757"/>
            <a:ext cx="4695825" cy="1533525"/>
          </a:xfrm>
          <a:prstGeom prst="rect">
            <a:avLst/>
          </a:prstGeom>
        </p:spPr>
      </p:pic>
    </p:spTree>
    <p:extLst>
      <p:ext uri="{BB962C8B-B14F-4D97-AF65-F5344CB8AC3E}">
        <p14:creationId xmlns:p14="http://schemas.microsoft.com/office/powerpoint/2010/main" val="430683340"/>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374486160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926C3-4625-3D9E-527E-927A84433DB6}"/>
              </a:ext>
            </a:extLst>
          </p:cNvPr>
          <p:cNvSpPr>
            <a:spLocks noGrp="1"/>
          </p:cNvSpPr>
          <p:nvPr>
            <p:ph type="title"/>
          </p:nvPr>
        </p:nvSpPr>
        <p:spPr/>
        <p:txBody>
          <a:bodyPr/>
          <a:lstStyle/>
          <a:p>
            <a:r>
              <a:rPr lang="en-US" dirty="0"/>
              <a:t>Database Updates</a:t>
            </a:r>
          </a:p>
        </p:txBody>
      </p:sp>
      <p:sp>
        <p:nvSpPr>
          <p:cNvPr id="3" name="Text Placeholder 2">
            <a:extLst>
              <a:ext uri="{FF2B5EF4-FFF2-40B4-BE49-F238E27FC236}">
                <a16:creationId xmlns:a16="http://schemas.microsoft.com/office/drawing/2014/main" id="{FAE9DC49-5FE0-E6CB-AF86-0C41E09AB2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15347496"/>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D780B-D29D-4895-81F7-2FB66E895798}"/>
              </a:ext>
            </a:extLst>
          </p:cNvPr>
          <p:cNvSpPr>
            <a:spLocks noGrp="1"/>
          </p:cNvSpPr>
          <p:nvPr>
            <p:ph type="title"/>
          </p:nvPr>
        </p:nvSpPr>
        <p:spPr>
          <a:xfrm>
            <a:off x="141515" y="-341631"/>
            <a:ext cx="10972800" cy="1143000"/>
          </a:xfrm>
        </p:spPr>
        <p:txBody>
          <a:bodyPr/>
          <a:lstStyle/>
          <a:p>
            <a:r>
              <a:rPr lang="en-US" dirty="0"/>
              <a:t>Overall Submissions to PulseNet, Human and Non-Human</a:t>
            </a:r>
          </a:p>
        </p:txBody>
      </p:sp>
      <p:sp>
        <p:nvSpPr>
          <p:cNvPr id="6" name="TextBox 5">
            <a:extLst>
              <a:ext uri="{FF2B5EF4-FFF2-40B4-BE49-F238E27FC236}">
                <a16:creationId xmlns:a16="http://schemas.microsoft.com/office/drawing/2014/main" id="{3F4F335C-574D-431B-95A3-60FE332F55B6}"/>
              </a:ext>
            </a:extLst>
          </p:cNvPr>
          <p:cNvSpPr txBox="1"/>
          <p:nvPr/>
        </p:nvSpPr>
        <p:spPr>
          <a:xfrm>
            <a:off x="9335697" y="1850201"/>
            <a:ext cx="250372" cy="420564"/>
          </a:xfrm>
          <a:prstGeom prst="rect">
            <a:avLst/>
          </a:prstGeom>
          <a:noFill/>
        </p:spPr>
        <p:txBody>
          <a:bodyPr wrap="square" rtlCol="0">
            <a:spAutoFit/>
          </a:bodyPr>
          <a:lstStyle/>
          <a:p>
            <a:pPr defTabSz="1219170" eaLnBrk="0" fontAlgn="base" hangingPunct="0">
              <a:spcBef>
                <a:spcPct val="0"/>
              </a:spcBef>
              <a:spcAft>
                <a:spcPct val="0"/>
              </a:spcAft>
            </a:pPr>
            <a:r>
              <a:rPr lang="en-US" sz="2133" b="1" dirty="0">
                <a:solidFill>
                  <a:srgbClr val="002060">
                    <a:lumMod val="75000"/>
                    <a:lumOff val="25000"/>
                  </a:srgbClr>
                </a:solidFill>
                <a:latin typeface="Calibri" panose="020F0502020204030204" pitchFamily="34" charset="0"/>
              </a:rPr>
              <a:t>*</a:t>
            </a:r>
          </a:p>
        </p:txBody>
      </p:sp>
      <p:sp>
        <p:nvSpPr>
          <p:cNvPr id="7" name="TextBox 6">
            <a:extLst>
              <a:ext uri="{FF2B5EF4-FFF2-40B4-BE49-F238E27FC236}">
                <a16:creationId xmlns:a16="http://schemas.microsoft.com/office/drawing/2014/main" id="{71DCDED9-3F9F-497C-9F6F-6BD33C9824F0}"/>
              </a:ext>
            </a:extLst>
          </p:cNvPr>
          <p:cNvSpPr txBox="1"/>
          <p:nvPr/>
        </p:nvSpPr>
        <p:spPr>
          <a:xfrm>
            <a:off x="98461" y="6199118"/>
            <a:ext cx="7064339" cy="461665"/>
          </a:xfrm>
          <a:prstGeom prst="rect">
            <a:avLst/>
          </a:prstGeom>
          <a:noFill/>
        </p:spPr>
        <p:txBody>
          <a:bodyPr wrap="square" rtlCol="0">
            <a:spAutoFit/>
          </a:bodyPr>
          <a:lstStyle/>
          <a:p>
            <a:pPr defTabSz="914377">
              <a:defRPr/>
            </a:pPr>
            <a:r>
              <a:rPr lang="en-US" sz="1200" b="1" dirty="0">
                <a:solidFill>
                  <a:srgbClr val="002060">
                    <a:lumMod val="75000"/>
                    <a:lumOff val="25000"/>
                  </a:srgbClr>
                </a:solidFill>
                <a:latin typeface="Calibri" panose="020F0502020204030204" pitchFamily="34" charset="0"/>
              </a:rPr>
              <a:t>* Transition from PFGE to WGS July 15, 2019</a:t>
            </a:r>
          </a:p>
          <a:p>
            <a:pPr defTabSz="914377">
              <a:defRPr/>
            </a:pPr>
            <a:r>
              <a:rPr lang="en-US" sz="1200" b="1" dirty="0">
                <a:solidFill>
                  <a:srgbClr val="002060">
                    <a:lumMod val="75000"/>
                    <a:lumOff val="25000"/>
                  </a:srgbClr>
                </a:solidFill>
                <a:latin typeface="Calibri" panose="020F0502020204030204" pitchFamily="34" charset="0"/>
              </a:rPr>
              <a:t>†March 11, 2020, COVID-19 declared pandemic</a:t>
            </a:r>
          </a:p>
        </p:txBody>
      </p:sp>
      <p:sp>
        <p:nvSpPr>
          <p:cNvPr id="8" name="TextBox 7">
            <a:extLst>
              <a:ext uri="{FF2B5EF4-FFF2-40B4-BE49-F238E27FC236}">
                <a16:creationId xmlns:a16="http://schemas.microsoft.com/office/drawing/2014/main" id="{4D0BE421-B6F3-4FFE-BBE7-FA78334D0EB7}"/>
              </a:ext>
            </a:extLst>
          </p:cNvPr>
          <p:cNvSpPr txBox="1"/>
          <p:nvPr/>
        </p:nvSpPr>
        <p:spPr>
          <a:xfrm>
            <a:off x="9720471" y="2514600"/>
            <a:ext cx="427366" cy="276999"/>
          </a:xfrm>
          <a:prstGeom prst="rect">
            <a:avLst/>
          </a:prstGeom>
          <a:noFill/>
        </p:spPr>
        <p:txBody>
          <a:bodyPr wrap="square">
            <a:spAutoFit/>
          </a:bodyPr>
          <a:lstStyle/>
          <a:p>
            <a:pPr defTabSz="1219170" eaLnBrk="0" fontAlgn="base" hangingPunct="0">
              <a:spcBef>
                <a:spcPct val="0"/>
              </a:spcBef>
              <a:spcAft>
                <a:spcPct val="0"/>
              </a:spcAft>
            </a:pPr>
            <a:r>
              <a:rPr lang="en-US" sz="1200" b="1" dirty="0">
                <a:solidFill>
                  <a:srgbClr val="002060">
                    <a:lumMod val="75000"/>
                    <a:lumOff val="25000"/>
                  </a:srgbClr>
                </a:solidFill>
                <a:latin typeface="Calibri" panose="020F0502020204030204" pitchFamily="34" charset="0"/>
              </a:rPr>
              <a:t>†</a:t>
            </a:r>
            <a:endParaRPr lang="en-US" sz="1200" dirty="0">
              <a:solidFill>
                <a:srgbClr val="0F56DC"/>
              </a:solidFill>
              <a:latin typeface="Myriad Web Pro" panose="020B0503030403020204" pitchFamily="34" charset="0"/>
            </a:endParaRPr>
          </a:p>
        </p:txBody>
      </p:sp>
      <p:graphicFrame>
        <p:nvGraphicFramePr>
          <p:cNvPr id="4" name="Chart 3">
            <a:extLst>
              <a:ext uri="{FF2B5EF4-FFF2-40B4-BE49-F238E27FC236}">
                <a16:creationId xmlns:a16="http://schemas.microsoft.com/office/drawing/2014/main" id="{00000000-0008-0000-0100-000003000000}"/>
              </a:ext>
            </a:extLst>
          </p:cNvPr>
          <p:cNvGraphicFramePr>
            <a:graphicFrameLocks/>
          </p:cNvGraphicFramePr>
          <p:nvPr/>
        </p:nvGraphicFramePr>
        <p:xfrm>
          <a:off x="278296" y="896191"/>
          <a:ext cx="10836019" cy="52081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1332290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00000000-0008-0000-0200-000002000000}"/>
              </a:ext>
            </a:extLst>
          </p:cNvPr>
          <p:cNvGraphicFramePr>
            <a:graphicFrameLocks/>
          </p:cNvGraphicFramePr>
          <p:nvPr/>
        </p:nvGraphicFramePr>
        <p:xfrm>
          <a:off x="109330" y="168965"/>
          <a:ext cx="11936896" cy="64504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9216871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E073EDF0-9514-4B3A-98BE-C546244F02FF}"/>
              </a:ext>
            </a:extLst>
          </p:cNvPr>
          <p:cNvGraphicFramePr>
            <a:graphicFrameLocks/>
          </p:cNvGraphicFramePr>
          <p:nvPr>
            <p:extLst>
              <p:ext uri="{D42A27DB-BD31-4B8C-83A1-F6EECF244321}">
                <p14:modId xmlns:p14="http://schemas.microsoft.com/office/powerpoint/2010/main" val="66185570"/>
              </p:ext>
            </p:extLst>
          </p:nvPr>
        </p:nvGraphicFramePr>
        <p:xfrm>
          <a:off x="264086" y="3515300"/>
          <a:ext cx="5718175" cy="29146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3B89A436-E583-45D4-B0E3-B27D885B848B}"/>
              </a:ext>
              <a:ext uri="{147F2762-F138-4A5C-976F-8EAC2B608ADB}">
                <a16:predDERef xmlns:a16="http://schemas.microsoft.com/office/drawing/2014/main" pred="{9635AD15-F08F-4FF1-96FB-057795C7A642}"/>
              </a:ext>
            </a:extLst>
          </p:cNvPr>
          <p:cNvGraphicFramePr>
            <a:graphicFrameLocks/>
          </p:cNvGraphicFramePr>
          <p:nvPr>
            <p:extLst>
              <p:ext uri="{D42A27DB-BD31-4B8C-83A1-F6EECF244321}">
                <p14:modId xmlns:p14="http://schemas.microsoft.com/office/powerpoint/2010/main" val="3593445876"/>
              </p:ext>
            </p:extLst>
          </p:nvPr>
        </p:nvGraphicFramePr>
        <p:xfrm>
          <a:off x="6096000" y="3515301"/>
          <a:ext cx="6204248" cy="29146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FFBE7CC1-34C4-42EF-BB1C-A1B6DA7F64B3}"/>
              </a:ext>
              <a:ext uri="{147F2762-F138-4A5C-976F-8EAC2B608ADB}">
                <a16:predDERef xmlns:a16="http://schemas.microsoft.com/office/drawing/2014/main" pred="{62D35C7C-C8B0-4842-BE4A-061663B65FE3}"/>
              </a:ext>
            </a:extLst>
          </p:cNvPr>
          <p:cNvGraphicFramePr>
            <a:graphicFrameLocks/>
          </p:cNvGraphicFramePr>
          <p:nvPr>
            <p:extLst>
              <p:ext uri="{D42A27DB-BD31-4B8C-83A1-F6EECF244321}">
                <p14:modId xmlns:p14="http://schemas.microsoft.com/office/powerpoint/2010/main" val="3959234300"/>
              </p:ext>
            </p:extLst>
          </p:nvPr>
        </p:nvGraphicFramePr>
        <p:xfrm>
          <a:off x="219373" y="469065"/>
          <a:ext cx="5718175" cy="32608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hart 12">
            <a:extLst>
              <a:ext uri="{FF2B5EF4-FFF2-40B4-BE49-F238E27FC236}">
                <a16:creationId xmlns:a16="http://schemas.microsoft.com/office/drawing/2014/main" id="{8D46C24F-F30D-4C71-A5A3-D9BB483226F6}"/>
              </a:ext>
              <a:ext uri="{147F2762-F138-4A5C-976F-8EAC2B608ADB}">
                <a16:predDERef xmlns:a16="http://schemas.microsoft.com/office/drawing/2014/main" pred="{5A44A82D-C86E-48A9-B939-7F856D484E0A}"/>
              </a:ext>
            </a:extLst>
          </p:cNvPr>
          <p:cNvGraphicFramePr>
            <a:graphicFrameLocks/>
          </p:cNvGraphicFramePr>
          <p:nvPr>
            <p:extLst>
              <p:ext uri="{D42A27DB-BD31-4B8C-83A1-F6EECF244321}">
                <p14:modId xmlns:p14="http://schemas.microsoft.com/office/powerpoint/2010/main" val="691072736"/>
              </p:ext>
            </p:extLst>
          </p:nvPr>
        </p:nvGraphicFramePr>
        <p:xfrm>
          <a:off x="5937548" y="469066"/>
          <a:ext cx="6362700" cy="3260800"/>
        </p:xfrm>
        <a:graphic>
          <a:graphicData uri="http://schemas.openxmlformats.org/drawingml/2006/chart">
            <c:chart xmlns:c="http://schemas.openxmlformats.org/drawingml/2006/chart" xmlns:r="http://schemas.openxmlformats.org/officeDocument/2006/relationships" r:id="rId6"/>
          </a:graphicData>
        </a:graphic>
      </p:graphicFrame>
      <p:sp>
        <p:nvSpPr>
          <p:cNvPr id="2" name="Title 1">
            <a:extLst>
              <a:ext uri="{FF2B5EF4-FFF2-40B4-BE49-F238E27FC236}">
                <a16:creationId xmlns:a16="http://schemas.microsoft.com/office/drawing/2014/main" id="{0621D37F-265E-43F2-9097-3A84EA96DA16}"/>
              </a:ext>
            </a:extLst>
          </p:cNvPr>
          <p:cNvSpPr>
            <a:spLocks noGrp="1"/>
          </p:cNvSpPr>
          <p:nvPr>
            <p:ph type="title"/>
          </p:nvPr>
        </p:nvSpPr>
        <p:spPr>
          <a:xfrm>
            <a:off x="174660" y="-538774"/>
            <a:ext cx="11875825" cy="1143000"/>
          </a:xfrm>
        </p:spPr>
        <p:txBody>
          <a:bodyPr/>
          <a:lstStyle/>
          <a:p>
            <a:r>
              <a:rPr lang="en-US" dirty="0"/>
              <a:t>Human Uploads to PulseNet, 5-yr average compared to 2020-2023 by month</a:t>
            </a:r>
          </a:p>
        </p:txBody>
      </p:sp>
      <p:sp>
        <p:nvSpPr>
          <p:cNvPr id="6" name="TextBox 5">
            <a:extLst>
              <a:ext uri="{FF2B5EF4-FFF2-40B4-BE49-F238E27FC236}">
                <a16:creationId xmlns:a16="http://schemas.microsoft.com/office/drawing/2014/main" id="{1E7D93CF-7C23-4C65-BD26-6665A65EE6EB}"/>
              </a:ext>
            </a:extLst>
          </p:cNvPr>
          <p:cNvSpPr txBox="1"/>
          <p:nvPr/>
        </p:nvSpPr>
        <p:spPr>
          <a:xfrm>
            <a:off x="98461" y="6199118"/>
            <a:ext cx="7064339" cy="461665"/>
          </a:xfrm>
          <a:prstGeom prst="rect">
            <a:avLst/>
          </a:prstGeom>
          <a:noFill/>
        </p:spPr>
        <p:txBody>
          <a:bodyPr wrap="square" rtlCol="0">
            <a:spAutoFit/>
          </a:bodyPr>
          <a:lstStyle/>
          <a:p>
            <a:pPr defTabSz="914377">
              <a:defRPr/>
            </a:pPr>
            <a:r>
              <a:rPr lang="en-US" sz="1200" b="1" dirty="0">
                <a:solidFill>
                  <a:srgbClr val="002060">
                    <a:lumMod val="75000"/>
                    <a:lumOff val="25000"/>
                  </a:srgbClr>
                </a:solidFill>
                <a:latin typeface="Calibri" panose="020F0502020204030204" pitchFamily="34" charset="0"/>
              </a:rPr>
              <a:t>Notes: 5-year average calculated from 2015-2019; fully transitioned from PFGE to WGS July 15, 2019</a:t>
            </a:r>
          </a:p>
          <a:p>
            <a:pPr defTabSz="914377">
              <a:defRPr/>
            </a:pPr>
            <a:r>
              <a:rPr lang="en-US" sz="1200" b="1" dirty="0">
                <a:solidFill>
                  <a:srgbClr val="002060">
                    <a:lumMod val="75000"/>
                    <a:lumOff val="25000"/>
                  </a:srgbClr>
                </a:solidFill>
                <a:latin typeface="Calibri" panose="020F0502020204030204" pitchFamily="34" charset="0"/>
              </a:rPr>
              <a:t>*March 11, 2020, COVID-19 declared pandemic</a:t>
            </a:r>
          </a:p>
        </p:txBody>
      </p:sp>
      <p:sp>
        <p:nvSpPr>
          <p:cNvPr id="22" name="TextBox 21">
            <a:extLst>
              <a:ext uri="{FF2B5EF4-FFF2-40B4-BE49-F238E27FC236}">
                <a16:creationId xmlns:a16="http://schemas.microsoft.com/office/drawing/2014/main" id="{F8682A1C-8ED9-4ED0-939B-1E5634D56693}"/>
              </a:ext>
            </a:extLst>
          </p:cNvPr>
          <p:cNvSpPr txBox="1"/>
          <p:nvPr/>
        </p:nvSpPr>
        <p:spPr>
          <a:xfrm>
            <a:off x="1652057" y="2235167"/>
            <a:ext cx="250372" cy="420564"/>
          </a:xfrm>
          <a:prstGeom prst="rect">
            <a:avLst/>
          </a:prstGeom>
          <a:noFill/>
        </p:spPr>
        <p:txBody>
          <a:bodyPr wrap="square" rtlCol="0">
            <a:spAutoFit/>
          </a:bodyPr>
          <a:lstStyle/>
          <a:p>
            <a:pPr defTabSz="1219170" eaLnBrk="0" fontAlgn="base" hangingPunct="0">
              <a:spcBef>
                <a:spcPct val="0"/>
              </a:spcBef>
              <a:spcAft>
                <a:spcPct val="0"/>
              </a:spcAft>
            </a:pPr>
            <a:r>
              <a:rPr lang="en-US" sz="2133" b="1" dirty="0">
                <a:solidFill>
                  <a:srgbClr val="002060">
                    <a:lumMod val="75000"/>
                    <a:lumOff val="25000"/>
                  </a:srgbClr>
                </a:solidFill>
                <a:latin typeface="Calibri" panose="020F0502020204030204" pitchFamily="34" charset="0"/>
              </a:rPr>
              <a:t>*</a:t>
            </a:r>
          </a:p>
        </p:txBody>
      </p:sp>
      <p:sp>
        <p:nvSpPr>
          <p:cNvPr id="23" name="TextBox 22">
            <a:extLst>
              <a:ext uri="{FF2B5EF4-FFF2-40B4-BE49-F238E27FC236}">
                <a16:creationId xmlns:a16="http://schemas.microsoft.com/office/drawing/2014/main" id="{42828E87-6737-439A-B2F3-71A814407EB7}"/>
              </a:ext>
            </a:extLst>
          </p:cNvPr>
          <p:cNvSpPr txBox="1"/>
          <p:nvPr/>
        </p:nvSpPr>
        <p:spPr>
          <a:xfrm>
            <a:off x="1623182" y="5021556"/>
            <a:ext cx="250372" cy="420564"/>
          </a:xfrm>
          <a:prstGeom prst="rect">
            <a:avLst/>
          </a:prstGeom>
          <a:noFill/>
        </p:spPr>
        <p:txBody>
          <a:bodyPr wrap="square" rtlCol="0">
            <a:spAutoFit/>
          </a:bodyPr>
          <a:lstStyle/>
          <a:p>
            <a:pPr defTabSz="1219170" eaLnBrk="0" fontAlgn="base" hangingPunct="0">
              <a:spcBef>
                <a:spcPct val="0"/>
              </a:spcBef>
              <a:spcAft>
                <a:spcPct val="0"/>
              </a:spcAft>
            </a:pPr>
            <a:r>
              <a:rPr lang="en-US" sz="2133" b="1" dirty="0">
                <a:solidFill>
                  <a:srgbClr val="002060">
                    <a:lumMod val="75000"/>
                    <a:lumOff val="25000"/>
                  </a:srgbClr>
                </a:solidFill>
                <a:latin typeface="Calibri" panose="020F0502020204030204" pitchFamily="34" charset="0"/>
              </a:rPr>
              <a:t>*</a:t>
            </a:r>
          </a:p>
        </p:txBody>
      </p:sp>
      <p:sp>
        <p:nvSpPr>
          <p:cNvPr id="24" name="TextBox 23">
            <a:extLst>
              <a:ext uri="{FF2B5EF4-FFF2-40B4-BE49-F238E27FC236}">
                <a16:creationId xmlns:a16="http://schemas.microsoft.com/office/drawing/2014/main" id="{7CC61CD8-E3A8-457C-B461-048B9ADE6656}"/>
              </a:ext>
            </a:extLst>
          </p:cNvPr>
          <p:cNvSpPr txBox="1"/>
          <p:nvPr/>
        </p:nvSpPr>
        <p:spPr>
          <a:xfrm>
            <a:off x="7578001" y="4918444"/>
            <a:ext cx="250372" cy="420564"/>
          </a:xfrm>
          <a:prstGeom prst="rect">
            <a:avLst/>
          </a:prstGeom>
          <a:noFill/>
        </p:spPr>
        <p:txBody>
          <a:bodyPr wrap="square" rtlCol="0">
            <a:spAutoFit/>
          </a:bodyPr>
          <a:lstStyle/>
          <a:p>
            <a:pPr defTabSz="1219170" eaLnBrk="0" fontAlgn="base" hangingPunct="0">
              <a:spcBef>
                <a:spcPct val="0"/>
              </a:spcBef>
              <a:spcAft>
                <a:spcPct val="0"/>
              </a:spcAft>
            </a:pPr>
            <a:r>
              <a:rPr lang="en-US" sz="2133" b="1" dirty="0">
                <a:solidFill>
                  <a:srgbClr val="002060">
                    <a:lumMod val="75000"/>
                    <a:lumOff val="25000"/>
                  </a:srgbClr>
                </a:solidFill>
                <a:latin typeface="Calibri" panose="020F0502020204030204" pitchFamily="34" charset="0"/>
              </a:rPr>
              <a:t>*</a:t>
            </a:r>
          </a:p>
        </p:txBody>
      </p:sp>
      <p:sp>
        <p:nvSpPr>
          <p:cNvPr id="25" name="TextBox 24">
            <a:extLst>
              <a:ext uri="{FF2B5EF4-FFF2-40B4-BE49-F238E27FC236}">
                <a16:creationId xmlns:a16="http://schemas.microsoft.com/office/drawing/2014/main" id="{72EBAB11-6E9F-4A24-B675-BFCCF4E86C9E}"/>
              </a:ext>
            </a:extLst>
          </p:cNvPr>
          <p:cNvSpPr txBox="1"/>
          <p:nvPr/>
        </p:nvSpPr>
        <p:spPr>
          <a:xfrm>
            <a:off x="7518733" y="2131395"/>
            <a:ext cx="250372" cy="420564"/>
          </a:xfrm>
          <a:prstGeom prst="rect">
            <a:avLst/>
          </a:prstGeom>
          <a:noFill/>
        </p:spPr>
        <p:txBody>
          <a:bodyPr wrap="square" rtlCol="0">
            <a:spAutoFit/>
          </a:bodyPr>
          <a:lstStyle/>
          <a:p>
            <a:pPr defTabSz="1219170" eaLnBrk="0" fontAlgn="base" hangingPunct="0">
              <a:spcBef>
                <a:spcPct val="0"/>
              </a:spcBef>
              <a:spcAft>
                <a:spcPct val="0"/>
              </a:spcAft>
            </a:pPr>
            <a:r>
              <a:rPr lang="en-US" sz="2133" b="1" dirty="0">
                <a:solidFill>
                  <a:srgbClr val="002060">
                    <a:lumMod val="75000"/>
                    <a:lumOff val="25000"/>
                  </a:srgbClr>
                </a:solidFill>
                <a:latin typeface="Calibri" panose="020F0502020204030204" pitchFamily="34" charset="0"/>
              </a:rPr>
              <a:t>*</a:t>
            </a:r>
          </a:p>
        </p:txBody>
      </p:sp>
      <p:pic>
        <p:nvPicPr>
          <p:cNvPr id="18" name="Picture 17">
            <a:extLst>
              <a:ext uri="{FF2B5EF4-FFF2-40B4-BE49-F238E27FC236}">
                <a16:creationId xmlns:a16="http://schemas.microsoft.com/office/drawing/2014/main" id="{367E4FE6-1386-2928-B08C-B8B380EA7B95}"/>
              </a:ext>
            </a:extLst>
          </p:cNvPr>
          <p:cNvPicPr>
            <a:picLocks noChangeAspect="1"/>
          </p:cNvPicPr>
          <p:nvPr/>
        </p:nvPicPr>
        <p:blipFill>
          <a:blip r:embed="rId7"/>
          <a:stretch>
            <a:fillRect/>
          </a:stretch>
        </p:blipFill>
        <p:spPr>
          <a:xfrm>
            <a:off x="4481650" y="3372025"/>
            <a:ext cx="3873243" cy="316614"/>
          </a:xfrm>
          <a:prstGeom prst="rect">
            <a:avLst/>
          </a:prstGeom>
        </p:spPr>
      </p:pic>
    </p:spTree>
    <p:extLst>
      <p:ext uri="{BB962C8B-B14F-4D97-AF65-F5344CB8AC3E}">
        <p14:creationId xmlns:p14="http://schemas.microsoft.com/office/powerpoint/2010/main" val="204993646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8B5CE1-1B34-8D8A-1709-A9F0303BF529}"/>
              </a:ext>
            </a:extLst>
          </p:cNvPr>
          <p:cNvSpPr>
            <a:spLocks noGrp="1"/>
          </p:cNvSpPr>
          <p:nvPr>
            <p:ph type="body" sz="quarter" idx="10"/>
          </p:nvPr>
        </p:nvSpPr>
        <p:spPr>
          <a:xfrm>
            <a:off x="140031" y="5483661"/>
            <a:ext cx="11876478" cy="561134"/>
          </a:xfrm>
        </p:spPr>
        <p:txBody>
          <a:bodyPr/>
          <a:lstStyle/>
          <a:p>
            <a:pPr marL="0" indent="0">
              <a:spcBef>
                <a:spcPts val="0"/>
              </a:spcBef>
              <a:spcAft>
                <a:spcPts val="0"/>
              </a:spcAft>
              <a:buNone/>
            </a:pPr>
            <a:r>
              <a:rPr lang="en-US" sz="2400" dirty="0">
                <a:latin typeface="Calibri"/>
                <a:cs typeface="Calibri"/>
                <a:hlinkClick r:id="rId3"/>
              </a:rPr>
              <a:t>https://www.neha.org/inform</a:t>
            </a:r>
            <a:endParaRPr lang="en-US" sz="2400" dirty="0">
              <a:latin typeface="Calibri"/>
              <a:cs typeface="Calibri"/>
            </a:endParaRPr>
          </a:p>
          <a:p>
            <a:pPr marL="0" indent="0">
              <a:spcBef>
                <a:spcPts val="0"/>
              </a:spcBef>
              <a:spcAft>
                <a:spcPts val="0"/>
              </a:spcAft>
              <a:buNone/>
            </a:pPr>
            <a:r>
              <a:rPr lang="en-US" sz="2400" dirty="0">
                <a:solidFill>
                  <a:srgbClr val="D9531E"/>
                </a:solidFill>
                <a:latin typeface="Calibri"/>
                <a:cs typeface="Calibri"/>
              </a:rPr>
              <a:t>Registration opens October 6 and ends December 1 (early bird, $200). </a:t>
            </a:r>
          </a:p>
          <a:p>
            <a:pPr marL="0" indent="0">
              <a:spcBef>
                <a:spcPts val="0"/>
              </a:spcBef>
              <a:spcAft>
                <a:spcPts val="0"/>
              </a:spcAft>
              <a:buNone/>
            </a:pPr>
            <a:r>
              <a:rPr lang="en-US" sz="2400" dirty="0">
                <a:solidFill>
                  <a:srgbClr val="D9531E"/>
                </a:solidFill>
                <a:latin typeface="Calibri"/>
                <a:cs typeface="Calibri"/>
              </a:rPr>
              <a:t>After that, it will be regular rate ($225). </a:t>
            </a:r>
          </a:p>
          <a:p>
            <a:pPr marL="0" indent="0">
              <a:spcBef>
                <a:spcPts val="0"/>
              </a:spcBef>
              <a:spcAft>
                <a:spcPts val="0"/>
              </a:spcAft>
              <a:buNone/>
            </a:pPr>
            <a:endParaRPr lang="en-US" sz="2400" dirty="0">
              <a:latin typeface="Calibri"/>
              <a:cs typeface="Calibri"/>
            </a:endParaRPr>
          </a:p>
        </p:txBody>
      </p:sp>
      <p:pic>
        <p:nvPicPr>
          <p:cNvPr id="5" name="Picture 4" descr="A picture containing shape&#10;&#10;Description automatically generated">
            <a:extLst>
              <a:ext uri="{FF2B5EF4-FFF2-40B4-BE49-F238E27FC236}">
                <a16:creationId xmlns:a16="http://schemas.microsoft.com/office/drawing/2014/main" id="{8D2A1974-91FF-98B2-EDCD-E76A9C90B6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 y="0"/>
            <a:ext cx="12181281" cy="5080000"/>
          </a:xfrm>
          <a:prstGeom prst="rect">
            <a:avLst/>
          </a:prstGeom>
        </p:spPr>
      </p:pic>
    </p:spTree>
    <p:extLst>
      <p:ext uri="{BB962C8B-B14F-4D97-AF65-F5344CB8AC3E}">
        <p14:creationId xmlns:p14="http://schemas.microsoft.com/office/powerpoint/2010/main" val="182913414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34D894-D871-76EB-B5F7-FCC45A179AC5}"/>
              </a:ext>
            </a:extLst>
          </p:cNvPr>
          <p:cNvPicPr>
            <a:picLocks noChangeAspect="1"/>
          </p:cNvPicPr>
          <p:nvPr/>
        </p:nvPicPr>
        <p:blipFill>
          <a:blip r:embed="rId3"/>
          <a:stretch>
            <a:fillRect/>
          </a:stretch>
        </p:blipFill>
        <p:spPr>
          <a:xfrm>
            <a:off x="817138" y="0"/>
            <a:ext cx="10945189" cy="6708808"/>
          </a:xfrm>
          <a:prstGeom prst="rect">
            <a:avLst/>
          </a:prstGeom>
        </p:spPr>
      </p:pic>
      <p:sp>
        <p:nvSpPr>
          <p:cNvPr id="2" name="Title 1">
            <a:extLst>
              <a:ext uri="{FF2B5EF4-FFF2-40B4-BE49-F238E27FC236}">
                <a16:creationId xmlns:a16="http://schemas.microsoft.com/office/drawing/2014/main" id="{5429F546-7D74-4DC1-4453-9F63B5D43173}"/>
              </a:ext>
            </a:extLst>
          </p:cNvPr>
          <p:cNvSpPr>
            <a:spLocks noGrp="1"/>
          </p:cNvSpPr>
          <p:nvPr>
            <p:ph type="title"/>
          </p:nvPr>
        </p:nvSpPr>
        <p:spPr>
          <a:xfrm>
            <a:off x="5556985" y="149192"/>
            <a:ext cx="10972800" cy="1143000"/>
          </a:xfrm>
        </p:spPr>
        <p:txBody>
          <a:bodyPr/>
          <a:lstStyle/>
          <a:p>
            <a:r>
              <a:rPr lang="en-US" dirty="0"/>
              <a:t>Trainings</a:t>
            </a:r>
          </a:p>
        </p:txBody>
      </p:sp>
      <p:sp>
        <p:nvSpPr>
          <p:cNvPr id="3" name="Text Placeholder 2">
            <a:extLst>
              <a:ext uri="{FF2B5EF4-FFF2-40B4-BE49-F238E27FC236}">
                <a16:creationId xmlns:a16="http://schemas.microsoft.com/office/drawing/2014/main" id="{C78B5CE1-1B34-8D8A-1709-A9F0303BF529}"/>
              </a:ext>
            </a:extLst>
          </p:cNvPr>
          <p:cNvSpPr>
            <a:spLocks noGrp="1"/>
          </p:cNvSpPr>
          <p:nvPr>
            <p:ph type="body" sz="quarter" idx="10"/>
          </p:nvPr>
        </p:nvSpPr>
        <p:spPr>
          <a:xfrm>
            <a:off x="693019" y="1920553"/>
            <a:ext cx="3696101" cy="4455584"/>
          </a:xfrm>
        </p:spPr>
        <p:txBody>
          <a:bodyPr/>
          <a:lstStyle/>
          <a:p>
            <a:pPr marL="0" indent="0">
              <a:spcBef>
                <a:spcPts val="0"/>
              </a:spcBef>
              <a:spcAft>
                <a:spcPts val="0"/>
              </a:spcAft>
              <a:buNone/>
            </a:pPr>
            <a:r>
              <a:rPr lang="en-US" sz="2400" b="1" dirty="0">
                <a:latin typeface="Calibri"/>
                <a:cs typeface="Calibri"/>
              </a:rPr>
              <a:t>APHL Webinars now on APHL Learning Center</a:t>
            </a:r>
          </a:p>
          <a:p>
            <a:pPr>
              <a:spcBef>
                <a:spcPts val="0"/>
              </a:spcBef>
              <a:spcAft>
                <a:spcPts val="0"/>
              </a:spcAft>
            </a:pPr>
            <a:r>
              <a:rPr lang="en-US" dirty="0">
                <a:latin typeface="Calibri"/>
                <a:cs typeface="Calibri"/>
              </a:rPr>
              <a:t>Site has migrated to </a:t>
            </a:r>
            <a:r>
              <a:rPr lang="en-US" dirty="0">
                <a:latin typeface="Calibri"/>
                <a:cs typeface="Calibri"/>
                <a:hlinkClick r:id="rId4"/>
              </a:rPr>
              <a:t>https://learn.aphl.org/learn</a:t>
            </a:r>
          </a:p>
          <a:p>
            <a:pPr>
              <a:spcBef>
                <a:spcPts val="0"/>
              </a:spcBef>
              <a:spcAft>
                <a:spcPts val="0"/>
              </a:spcAft>
            </a:pPr>
            <a:r>
              <a:rPr lang="en-US" dirty="0">
                <a:latin typeface="Calibri"/>
                <a:cs typeface="Calibri"/>
              </a:rPr>
              <a:t>Search for "BioNumerics" to find the virtual training series</a:t>
            </a:r>
            <a:endParaRPr lang="en-US" dirty="0">
              <a:cs typeface="Calibri"/>
            </a:endParaRPr>
          </a:p>
          <a:p>
            <a:pPr>
              <a:spcBef>
                <a:spcPts val="0"/>
              </a:spcBef>
              <a:spcAft>
                <a:spcPts val="0"/>
              </a:spcAft>
            </a:pPr>
            <a:endParaRPr lang="en-US" dirty="0">
              <a:latin typeface="Calibri"/>
              <a:cs typeface="Calibri"/>
            </a:endParaRPr>
          </a:p>
          <a:p>
            <a:pPr marL="0" indent="0">
              <a:spcBef>
                <a:spcPts val="0"/>
              </a:spcBef>
              <a:spcAft>
                <a:spcPts val="0"/>
              </a:spcAft>
              <a:buNone/>
            </a:pPr>
            <a:endParaRPr lang="en-US" b="1" dirty="0">
              <a:latin typeface="Calibri"/>
              <a:cs typeface="Calibri"/>
            </a:endParaRPr>
          </a:p>
        </p:txBody>
      </p:sp>
    </p:spTree>
    <p:extLst>
      <p:ext uri="{BB962C8B-B14F-4D97-AF65-F5344CB8AC3E}">
        <p14:creationId xmlns:p14="http://schemas.microsoft.com/office/powerpoint/2010/main" val="3790854946"/>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6E282-8F42-B87C-6C88-D996FFF2BDBE}"/>
              </a:ext>
            </a:extLst>
          </p:cNvPr>
          <p:cNvSpPr>
            <a:spLocks noGrp="1"/>
          </p:cNvSpPr>
          <p:nvPr>
            <p:ph type="title"/>
          </p:nvPr>
        </p:nvSpPr>
        <p:spPr>
          <a:xfrm>
            <a:off x="609600" y="274639"/>
            <a:ext cx="10972800" cy="630430"/>
          </a:xfrm>
        </p:spPr>
        <p:txBody>
          <a:bodyPr/>
          <a:lstStyle/>
          <a:p>
            <a:r>
              <a:rPr lang="en-US" dirty="0"/>
              <a:t>PulseNet 2.0</a:t>
            </a:r>
          </a:p>
        </p:txBody>
      </p:sp>
      <p:sp>
        <p:nvSpPr>
          <p:cNvPr id="3" name="Text Placeholder 2">
            <a:extLst>
              <a:ext uri="{FF2B5EF4-FFF2-40B4-BE49-F238E27FC236}">
                <a16:creationId xmlns:a16="http://schemas.microsoft.com/office/drawing/2014/main" id="{CFE69870-88ED-2905-A69A-C6B7FE837761}"/>
              </a:ext>
            </a:extLst>
          </p:cNvPr>
          <p:cNvSpPr>
            <a:spLocks noGrp="1"/>
          </p:cNvSpPr>
          <p:nvPr>
            <p:ph type="body" sz="quarter" idx="10"/>
          </p:nvPr>
        </p:nvSpPr>
        <p:spPr>
          <a:xfrm>
            <a:off x="609600" y="807876"/>
            <a:ext cx="10972800" cy="5584985"/>
          </a:xfrm>
        </p:spPr>
        <p:txBody>
          <a:bodyPr/>
          <a:lstStyle/>
          <a:p>
            <a:r>
              <a:rPr lang="en-US" sz="2400" b="1" dirty="0">
                <a:latin typeface="Calibri"/>
                <a:cs typeface="Calibri"/>
              </a:rPr>
              <a:t>Internal Testing of PulseNet MVP</a:t>
            </a:r>
          </a:p>
          <a:p>
            <a:pPr lvl="1"/>
            <a:r>
              <a:rPr lang="en-US" sz="2200" dirty="0">
                <a:latin typeface="Calibri"/>
                <a:cs typeface="Calibri"/>
              </a:rPr>
              <a:t>Increment 1: Tested importing, views, querying, edits to entries, exporting database fields</a:t>
            </a:r>
          </a:p>
          <a:p>
            <a:pPr lvl="1"/>
            <a:r>
              <a:rPr lang="en-US" sz="2200" dirty="0">
                <a:latin typeface="Calibri"/>
                <a:cs typeface="Calibri"/>
              </a:rPr>
              <a:t>Increment 2: Tested data validation on import, resolved bugs from increment 1, analysis pipeline</a:t>
            </a:r>
          </a:p>
          <a:p>
            <a:pPr lvl="1"/>
            <a:r>
              <a:rPr lang="en-US" sz="2200" dirty="0">
                <a:latin typeface="Calibri"/>
                <a:cs typeface="Calibri"/>
              </a:rPr>
              <a:t>Increment 3: Tested submitting sequence data to the pipeline, to include from linkage to NCBI </a:t>
            </a:r>
          </a:p>
          <a:p>
            <a:pPr lvl="1"/>
            <a:r>
              <a:rPr lang="en-US" sz="2200" dirty="0">
                <a:latin typeface="Calibri"/>
                <a:cs typeface="Calibri"/>
              </a:rPr>
              <a:t>Increment 4: Tested additional linking of sequence data through BaseSpace and publishing data to the national database</a:t>
            </a:r>
          </a:p>
          <a:p>
            <a:pPr lvl="1"/>
            <a:r>
              <a:rPr lang="en-US" sz="2200" dirty="0">
                <a:latin typeface="Calibri"/>
                <a:cs typeface="Calibri"/>
              </a:rPr>
              <a:t>Pilot laboratories have been invited to participate on the kickoff calls for awareness</a:t>
            </a:r>
            <a:endParaRPr lang="en-US" sz="2200" dirty="0"/>
          </a:p>
          <a:p>
            <a:pPr lvl="2"/>
            <a:r>
              <a:rPr lang="en-US" sz="1800" dirty="0">
                <a:latin typeface="Calibri"/>
                <a:cs typeface="Calibri"/>
              </a:rPr>
              <a:t>Pilot labs have received dedicated office hours for feedback on the MVP system</a:t>
            </a:r>
          </a:p>
          <a:p>
            <a:pPr lvl="1"/>
            <a:r>
              <a:rPr lang="en-US" sz="2200" dirty="0">
                <a:latin typeface="Calibri"/>
                <a:cs typeface="Calibri"/>
              </a:rPr>
              <a:t>PulseNet will also schedule additional office hours for the larger community for awareness as the system nears MVP</a:t>
            </a:r>
          </a:p>
          <a:p>
            <a:r>
              <a:rPr lang="en-US" sz="2400" dirty="0">
                <a:latin typeface="Calibri"/>
                <a:cs typeface="Calibri"/>
              </a:rPr>
              <a:t>One Health Enteric Package</a:t>
            </a:r>
          </a:p>
          <a:p>
            <a:pPr lvl="1"/>
            <a:r>
              <a:rPr lang="en-US" sz="2200" dirty="0">
                <a:latin typeface="Calibri"/>
                <a:cs typeface="Calibri"/>
              </a:rPr>
              <a:t>Working through list of proposed fields and how they are mapped (or not) into existing </a:t>
            </a:r>
            <a:r>
              <a:rPr lang="en-US" sz="2200" dirty="0" err="1">
                <a:latin typeface="Calibri"/>
                <a:cs typeface="Calibri"/>
              </a:rPr>
              <a:t>BioNumerics</a:t>
            </a:r>
            <a:r>
              <a:rPr lang="en-US" sz="2200" dirty="0">
                <a:latin typeface="Calibri"/>
                <a:cs typeface="Calibri"/>
              </a:rPr>
              <a:t> fields </a:t>
            </a:r>
          </a:p>
        </p:txBody>
      </p:sp>
    </p:spTree>
    <p:extLst>
      <p:ext uri="{BB962C8B-B14F-4D97-AF65-F5344CB8AC3E}">
        <p14:creationId xmlns:p14="http://schemas.microsoft.com/office/powerpoint/2010/main" val="126027936"/>
      </p:ext>
    </p:extLst>
  </p:cSld>
  <p:clrMapOvr>
    <a:masterClrMapping/>
  </p:clrMapOvr>
  <p:transition>
    <p:fade/>
  </p:transition>
</p:sld>
</file>

<file path=ppt/theme/theme1.xml><?xml version="1.0" encoding="utf-8"?>
<a:theme xmlns:a="http://schemas.openxmlformats.org/drawingml/2006/main" name="2_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2.xml><?xml version="1.0" encoding="utf-8"?>
<a:theme xmlns:a="http://schemas.openxmlformats.org/drawingml/2006/main" name="5_NCEH_ATSDR_combined">
  <a:themeElements>
    <a:clrScheme name="Custom 10">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3.xml><?xml version="1.0" encoding="utf-8"?>
<a:theme xmlns:a="http://schemas.openxmlformats.org/drawingml/2006/main" name="NCEH_ATSDR_combined">
  <a:themeElements>
    <a:clrScheme name="CDC OD Dark PPT Colors">
      <a:dk1>
        <a:srgbClr val="0F56DC"/>
      </a:dk1>
      <a:lt1>
        <a:srgbClr val="FFC000"/>
      </a:lt1>
      <a:dk2>
        <a:srgbClr val="FFFFFF"/>
      </a:dk2>
      <a:lt2>
        <a:srgbClr val="FFFFFF"/>
      </a:lt2>
      <a:accent1>
        <a:srgbClr val="4983F2"/>
      </a:accent1>
      <a:accent2>
        <a:srgbClr val="007D57"/>
      </a:accent2>
      <a:accent3>
        <a:srgbClr val="9A3B26"/>
      </a:accent3>
      <a:accent4>
        <a:srgbClr val="7F7F7F"/>
      </a:accent4>
      <a:accent5>
        <a:srgbClr val="0F56DC"/>
      </a:accent5>
      <a:accent6>
        <a:srgbClr val="002060"/>
      </a:accent6>
      <a:hlink>
        <a:srgbClr val="FFC000"/>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D546C6-8285-431C-B06A-59B267377A4E}"/>
</file>

<file path=customXml/itemProps2.xml><?xml version="1.0" encoding="utf-8"?>
<ds:datastoreItem xmlns:ds="http://schemas.openxmlformats.org/officeDocument/2006/customXml" ds:itemID="{32A2E4A3-C7EB-461B-83A8-A5955898F9CB}">
  <ds:schemaRefs>
    <ds:schemaRef ds:uri="http://schemas.microsoft.com/office/2006/metadata/properties"/>
    <ds:schemaRef ds:uri="http://www.w3.org/XML/1998/namespace"/>
    <ds:schemaRef ds:uri="http://purl.org/dc/dcmitype/"/>
    <ds:schemaRef ds:uri="http://purl.org/dc/terms/"/>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f0d5c531-bcb8-4e83-88c2-2068782c57ca"/>
    <ds:schemaRef ds:uri="2646d53f-2083-4ccc-b93c-0b2958e18697"/>
  </ds:schemaRefs>
</ds:datastoreItem>
</file>

<file path=customXml/itemProps3.xml><?xml version="1.0" encoding="utf-8"?>
<ds:datastoreItem xmlns:ds="http://schemas.openxmlformats.org/officeDocument/2006/customXml" ds:itemID="{D842F129-1429-4B02-9204-C32D9B678A6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959</TotalTime>
  <Words>2636</Words>
  <Application>Microsoft Office PowerPoint</Application>
  <PresentationFormat>Widescreen</PresentationFormat>
  <Paragraphs>258</Paragraphs>
  <Slides>28</Slides>
  <Notes>18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28</vt:i4>
      </vt:variant>
    </vt:vector>
  </HeadingPairs>
  <TitlesOfParts>
    <vt:vector size="37" baseType="lpstr">
      <vt:lpstr>Arial</vt:lpstr>
      <vt:lpstr>Calibri</vt:lpstr>
      <vt:lpstr>Courier New</vt:lpstr>
      <vt:lpstr>Franklin Gothic Demi Cond</vt:lpstr>
      <vt:lpstr>Myriad Web Pro</vt:lpstr>
      <vt:lpstr>Wingdings</vt:lpstr>
      <vt:lpstr>2_NCEH_ATSDR_combined</vt:lpstr>
      <vt:lpstr>5_NCEH_ATSDR_combined</vt:lpstr>
      <vt:lpstr>NCEH_ATSDR_combined</vt:lpstr>
      <vt:lpstr>CDC Federal Updates  </vt:lpstr>
      <vt:lpstr>Agenda</vt:lpstr>
      <vt:lpstr>Database Updates</vt:lpstr>
      <vt:lpstr>Overall Submissions to PulseNet, Human and Non-Human</vt:lpstr>
      <vt:lpstr>PowerPoint Presentation</vt:lpstr>
      <vt:lpstr>Human Uploads to PulseNet, 5-yr average compared to 2020-2023 by month</vt:lpstr>
      <vt:lpstr>PowerPoint Presentation</vt:lpstr>
      <vt:lpstr>Trainings</vt:lpstr>
      <vt:lpstr>PulseNet 2.0</vt:lpstr>
      <vt:lpstr>NCBI Uploader v2.6</vt:lpstr>
      <vt:lpstr>NCBI Uploader v2.6</vt:lpstr>
      <vt:lpstr>Nationally Notifiable Cronobacter  Infections in Infants</vt:lpstr>
      <vt:lpstr>Identification of Cronobacter  spp. and C. sakazakii</vt:lpstr>
      <vt:lpstr>Isolates can be submitted to the National Enteric Reference Laboratories</vt:lpstr>
      <vt:lpstr>Cronobacter Epidemiologic Surveillance</vt:lpstr>
      <vt:lpstr>PulseNet Cronobacter Submissions</vt:lpstr>
      <vt:lpstr>PowerPoint Presentation</vt:lpstr>
      <vt:lpstr>PowerPoint Presentation</vt:lpstr>
      <vt:lpstr>PowerPoint Presentation</vt:lpstr>
      <vt:lpstr>PowerPoint Presentation</vt:lpstr>
      <vt:lpstr>Laboratory Updates</vt:lpstr>
      <vt:lpstr>New Laboratory Procedures in PulseNet</vt:lpstr>
      <vt:lpstr>Upcoming Laboratory Procedures in PulseNet</vt:lpstr>
      <vt:lpstr>Upcoming Laboratory Procedures in PulseNet</vt:lpstr>
      <vt:lpstr>Upcoming Laboratory Procedures in PulseNet</vt:lpstr>
      <vt:lpstr>New Technology Being Explored for PulseNet Laboratories</vt:lpstr>
      <vt:lpstr>PowerPoint Presentation</vt:lpstr>
      <vt:lpstr>Questions?</vt:lpstr>
    </vt:vector>
  </TitlesOfParts>
  <Company>Centers for Disease Control and Prevention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CDC User</dc:creator>
  <cp:lastModifiedBy>Smith, Peyton (CDC/NCEZID/DFWED)</cp:lastModifiedBy>
  <cp:revision>39</cp:revision>
  <cp:lastPrinted>2020-02-05T16:19:08Z</cp:lastPrinted>
  <dcterms:created xsi:type="dcterms:W3CDTF">2015-03-06T13:13:55Z</dcterms:created>
  <dcterms:modified xsi:type="dcterms:W3CDTF">2023-10-20T19:20:38Z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b94a7b8-f06c-4dfe-bdcc-9b548fd58c31_Enabled">
    <vt:lpwstr>true</vt:lpwstr>
  </property>
  <property fmtid="{D5CDD505-2E9C-101B-9397-08002B2CF9AE}" pid="3" name="MSIP_Label_7b94a7b8-f06c-4dfe-bdcc-9b548fd58c31_SetDate">
    <vt:lpwstr>2021-06-23T19:13:05Z</vt:lpwstr>
  </property>
  <property fmtid="{D5CDD505-2E9C-101B-9397-08002B2CF9AE}" pid="4" name="MSIP_Label_7b94a7b8-f06c-4dfe-bdcc-9b548fd58c31_Method">
    <vt:lpwstr>Privileged</vt:lpwstr>
  </property>
  <property fmtid="{D5CDD505-2E9C-101B-9397-08002B2CF9AE}" pid="5" name="MSIP_Label_7b94a7b8-f06c-4dfe-bdcc-9b548fd58c31_Name">
    <vt:lpwstr>7b94a7b8-f06c-4dfe-bdcc-9b548fd58c31</vt:lpwstr>
  </property>
  <property fmtid="{D5CDD505-2E9C-101B-9397-08002B2CF9AE}" pid="6" name="MSIP_Label_7b94a7b8-f06c-4dfe-bdcc-9b548fd58c31_SiteId">
    <vt:lpwstr>9ce70869-60db-44fd-abe8-d2767077fc8f</vt:lpwstr>
  </property>
  <property fmtid="{D5CDD505-2E9C-101B-9397-08002B2CF9AE}" pid="7" name="MSIP_Label_7b94a7b8-f06c-4dfe-bdcc-9b548fd58c31_ActionId">
    <vt:lpwstr>15928208-7c17-419e-b597-8953d0e9e927</vt:lpwstr>
  </property>
  <property fmtid="{D5CDD505-2E9C-101B-9397-08002B2CF9AE}" pid="8" name="MSIP_Label_7b94a7b8-f06c-4dfe-bdcc-9b548fd58c31_ContentBits">
    <vt:lpwstr>0</vt:lpwstr>
  </property>
  <property fmtid="{D5CDD505-2E9C-101B-9397-08002B2CF9AE}" pid="9" name="ContentTypeId">
    <vt:lpwstr>0x010100E23A49D5CB2C7542997766C405C38DF7</vt:lpwstr>
  </property>
  <property fmtid="{D5CDD505-2E9C-101B-9397-08002B2CF9AE}" pid="10" name="MediaServiceImageTags">
    <vt:lpwstr/>
  </property>
</Properties>
</file>