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authors.xml" ContentType="application/vnd.ms-powerpoint.authors+xml"/>
  <Override PartName="/ppt/theme/theme1.xml" ContentType="application/vnd.openxmlformats-officedocument.theme+xml"/>
  <Override PartName="/ppt/theme/theme2.xml" ContentType="application/vnd.openxmlformats-officedocument.theme+xml"/>
  <Override PartName="/ppt/comments/modernComment_15D_7D4F3990.xml" ContentType="application/vnd.ms-powerpoint.comment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notesMasterIdLst>
    <p:notesMasterId r:id="rId19"/>
  </p:notesMasterIdLst>
  <p:sldIdLst>
    <p:sldId id="258" r:id="rId2"/>
    <p:sldId id="256" r:id="rId3"/>
    <p:sldId id="305" r:id="rId4"/>
    <p:sldId id="326" r:id="rId5"/>
    <p:sldId id="347" r:id="rId6"/>
    <p:sldId id="328" r:id="rId7"/>
    <p:sldId id="341" r:id="rId8"/>
    <p:sldId id="340" r:id="rId9"/>
    <p:sldId id="348" r:id="rId10"/>
    <p:sldId id="354" r:id="rId11"/>
    <p:sldId id="355" r:id="rId12"/>
    <p:sldId id="350" r:id="rId13"/>
    <p:sldId id="357" r:id="rId14"/>
    <p:sldId id="351" r:id="rId15"/>
    <p:sldId id="353" r:id="rId16"/>
    <p:sldId id="356" r:id="rId17"/>
    <p:sldId id="34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0CD558-EC6B-5EF7-83E6-D5B3DCA9C239}" name="Renato Hohl Orsi" initials="RO" userId="S::rho2@cornell.edu::66efab9e-1727-48a4-89b3-e19b069736fa" providerId="AD"/>
  <p188:author id="{5C2037B1-3272-2E14-C57C-7DA86FBD7DA4}" name="Hilal Samut" initials="" userId="S::hs2238@cornell.edu::6e095764-b1ef-42aa-a1d3-3a3ad73c174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787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120" d="100"/>
          <a:sy n="120" d="100"/>
        </p:scale>
        <p:origin x="84"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27" Type="http://schemas.openxmlformats.org/officeDocument/2006/relationships/customXml" Target="../customXml/item3.xml"/></Relationships>
</file>

<file path=ppt/comments/modernComment_15D_7D4F3990.xml><?xml version="1.0" encoding="utf-8"?>
<p188:cmLst xmlns:a="http://schemas.openxmlformats.org/drawingml/2006/main" xmlns:r="http://schemas.openxmlformats.org/officeDocument/2006/relationships" xmlns:p188="http://schemas.microsoft.com/office/powerpoint/2018/8/main">
  <p188:cm id="{6DD772DB-0D88-B845-B52F-C7B4BC41E5B6}" authorId="{5C2037B1-3272-2E14-C57C-7DA86FBD7DA4}" created="2024-09-04T17:23:52.278">
    <ac:deMkLst xmlns:ac="http://schemas.microsoft.com/office/drawing/2013/main/command">
      <pc:docMk xmlns:pc="http://schemas.microsoft.com/office/powerpoint/2013/main/command"/>
      <pc:sldMk xmlns:pc="http://schemas.microsoft.com/office/powerpoint/2013/main/command" cId="2102344080" sldId="349"/>
      <ac:picMk id="14" creationId="{2143887E-79A1-3922-7794-B887AD0800CA}"/>
    </ac:deMkLst>
    <p188:txBody>
      <a:bodyPr/>
      <a:lstStyle/>
      <a:p>
        <a:r>
          <a:rPr lang="en-US"/>
          <a:t>I’ll change the x-axis of the first figure after 3 pm</a:t>
        </a:r>
      </a:p>
    </p188:txBody>
  </p188:cm>
  <p188:cm id="{107C85BD-EC2C-45A6-8211-3E29557AB0FB}" authorId="{020CD558-EC6B-5EF7-83E6-D5B3DCA9C239}" created="2024-09-04T18:08:28.268">
    <pc:sldMkLst xmlns:pc="http://schemas.microsoft.com/office/powerpoint/2013/main/command">
      <pc:docMk/>
      <pc:sldMk cId="2102344080" sldId="258"/>
    </pc:sldMkLst>
    <p188:txBody>
      <a:bodyPr/>
      <a:lstStyle/>
      <a:p>
        <a:r>
          <a:rPr lang="en-US"/>
          <a:t>I suggest adding a white rectangle covering the last graph and another one covering the two graphs on bottom, and adding an animation to make the white rectangles disappear one at time so you can start explaining the top graph, then show the middle one, and then the bottom one.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D8A6FF-2D2B-4D51-8E5E-83641EF60899}" type="datetimeFigureOut">
              <a:rPr lang="en-US" smtClean="0"/>
              <a:t>10/11/2024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BFCE0C-4C9F-4A32-AD5E-1E0BF28A8B1C}" type="slidenum">
              <a:rPr lang="en-US" smtClean="0"/>
              <a:t>‹#›</a:t>
            </a:fld>
            <a:endParaRPr lang="en-US"/>
          </a:p>
        </p:txBody>
      </p:sp>
    </p:spTree>
    <p:extLst>
      <p:ext uri="{BB962C8B-B14F-4D97-AF65-F5344CB8AC3E}">
        <p14:creationId xmlns:p14="http://schemas.microsoft.com/office/powerpoint/2010/main" val="4210140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9AE083-E8D9-CC48-B9C7-022AA83A2A48}" type="slidenum">
              <a:rPr lang="en-US" smtClean="0"/>
              <a:t>1</a:t>
            </a:fld>
            <a:endParaRPr lang="en-US"/>
          </a:p>
        </p:txBody>
      </p:sp>
    </p:spTree>
    <p:extLst>
      <p:ext uri="{BB962C8B-B14F-4D97-AF65-F5344CB8AC3E}">
        <p14:creationId xmlns:p14="http://schemas.microsoft.com/office/powerpoint/2010/main" val="2692078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 years</a:t>
            </a:r>
          </a:p>
        </p:txBody>
      </p:sp>
      <p:sp>
        <p:nvSpPr>
          <p:cNvPr id="4" name="Slide Number Placeholder 3"/>
          <p:cNvSpPr>
            <a:spLocks noGrp="1"/>
          </p:cNvSpPr>
          <p:nvPr>
            <p:ph type="sldNum" sz="quarter" idx="5"/>
          </p:nvPr>
        </p:nvSpPr>
        <p:spPr/>
        <p:txBody>
          <a:bodyPr/>
          <a:lstStyle/>
          <a:p>
            <a:fld id="{20635778-15DE-034F-8D8A-53FF5C4D5D6E}" type="slidenum">
              <a:rPr lang="en-US" smtClean="0"/>
              <a:t>4</a:t>
            </a:fld>
            <a:endParaRPr lang="en-US"/>
          </a:p>
        </p:txBody>
      </p:sp>
    </p:spTree>
    <p:extLst>
      <p:ext uri="{BB962C8B-B14F-4D97-AF65-F5344CB8AC3E}">
        <p14:creationId xmlns:p14="http://schemas.microsoft.com/office/powerpoint/2010/main" val="2315340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solidFill>
                  <a:schemeClr val="bg1"/>
                </a:solidFill>
                <a:latin typeface="Arial" panose="020B0604020202020204" pitchFamily="34" charset="0"/>
                <a:cs typeface="Arial" panose="020B0604020202020204" pitchFamily="34" charset="0"/>
              </a:rPr>
              <a:t>1,046 clinical isolates </a:t>
            </a:r>
          </a:p>
          <a:p>
            <a:pPr algn="l"/>
            <a:r>
              <a:rPr lang="en-US" sz="1200" dirty="0">
                <a:solidFill>
                  <a:schemeClr val="bg1"/>
                </a:solidFill>
                <a:latin typeface="Arial" panose="020B0604020202020204" pitchFamily="34" charset="0"/>
                <a:cs typeface="Arial" panose="020B0604020202020204" pitchFamily="34" charset="0"/>
              </a:rPr>
              <a:t>1,268 non-clinical isolates </a:t>
            </a:r>
          </a:p>
          <a:p>
            <a:pPr algn="l"/>
            <a:endParaRPr lang="en-US" dirty="0"/>
          </a:p>
        </p:txBody>
      </p:sp>
      <p:sp>
        <p:nvSpPr>
          <p:cNvPr id="4" name="Slide Number Placeholder 3"/>
          <p:cNvSpPr>
            <a:spLocks noGrp="1"/>
          </p:cNvSpPr>
          <p:nvPr>
            <p:ph type="sldNum" sz="quarter" idx="5"/>
          </p:nvPr>
        </p:nvSpPr>
        <p:spPr/>
        <p:txBody>
          <a:bodyPr/>
          <a:lstStyle/>
          <a:p>
            <a:fld id="{20635778-15DE-034F-8D8A-53FF5C4D5D6E}" type="slidenum">
              <a:rPr lang="en-US" smtClean="0"/>
              <a:t>5</a:t>
            </a:fld>
            <a:endParaRPr lang="en-US"/>
          </a:p>
        </p:txBody>
      </p:sp>
    </p:spTree>
    <p:extLst>
      <p:ext uri="{BB962C8B-B14F-4D97-AF65-F5344CB8AC3E}">
        <p14:creationId xmlns:p14="http://schemas.microsoft.com/office/powerpoint/2010/main" val="1127256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E8E8E8"/>
                </a:solidFill>
                <a:effectLst/>
                <a:highlight>
                  <a:srgbClr val="1F1F1F"/>
                </a:highlight>
                <a:latin typeface="Arial" panose="020B0604020202020204" pitchFamily="34" charset="0"/>
              </a:rPr>
              <a:t>administrative divisions in each state</a:t>
            </a:r>
            <a:endParaRPr lang="en-US" dirty="0"/>
          </a:p>
        </p:txBody>
      </p:sp>
      <p:sp>
        <p:nvSpPr>
          <p:cNvPr id="4" name="Slide Number Placeholder 3"/>
          <p:cNvSpPr>
            <a:spLocks noGrp="1"/>
          </p:cNvSpPr>
          <p:nvPr>
            <p:ph type="sldNum" sz="quarter" idx="5"/>
          </p:nvPr>
        </p:nvSpPr>
        <p:spPr/>
        <p:txBody>
          <a:bodyPr/>
          <a:lstStyle/>
          <a:p>
            <a:fld id="{20635778-15DE-034F-8D8A-53FF5C4D5D6E}" type="slidenum">
              <a:rPr lang="en-US" smtClean="0"/>
              <a:t>6</a:t>
            </a:fld>
            <a:endParaRPr lang="en-US"/>
          </a:p>
        </p:txBody>
      </p:sp>
    </p:spTree>
    <p:extLst>
      <p:ext uri="{BB962C8B-B14F-4D97-AF65-F5344CB8AC3E}">
        <p14:creationId xmlns:p14="http://schemas.microsoft.com/office/powerpoint/2010/main" val="4055525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The presence of long-lasting clusters might indicate the presence of a persistent source in the production facilities, retailers, or households. </a:t>
            </a:r>
          </a:p>
          <a:p>
            <a:endParaRPr lang="en-US" dirty="0"/>
          </a:p>
        </p:txBody>
      </p:sp>
      <p:sp>
        <p:nvSpPr>
          <p:cNvPr id="4" name="Slide Number Placeholder 3"/>
          <p:cNvSpPr>
            <a:spLocks noGrp="1"/>
          </p:cNvSpPr>
          <p:nvPr>
            <p:ph type="sldNum" sz="quarter" idx="5"/>
          </p:nvPr>
        </p:nvSpPr>
        <p:spPr/>
        <p:txBody>
          <a:bodyPr/>
          <a:lstStyle/>
          <a:p>
            <a:fld id="{20635778-15DE-034F-8D8A-53FF5C4D5D6E}" type="slidenum">
              <a:rPr lang="en-US" smtClean="0"/>
              <a:t>8</a:t>
            </a:fld>
            <a:endParaRPr lang="en-US"/>
          </a:p>
        </p:txBody>
      </p:sp>
    </p:spTree>
    <p:extLst>
      <p:ext uri="{BB962C8B-B14F-4D97-AF65-F5344CB8AC3E}">
        <p14:creationId xmlns:p14="http://schemas.microsoft.com/office/powerpoint/2010/main" val="141385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BFCE0C-4C9F-4A32-AD5E-1E0BF28A8B1C}" type="slidenum">
              <a:rPr lang="en-US" smtClean="0"/>
              <a:t>9</a:t>
            </a:fld>
            <a:endParaRPr lang="en-US"/>
          </a:p>
        </p:txBody>
      </p:sp>
    </p:spTree>
    <p:extLst>
      <p:ext uri="{BB962C8B-B14F-4D97-AF65-F5344CB8AC3E}">
        <p14:creationId xmlns:p14="http://schemas.microsoft.com/office/powerpoint/2010/main" val="14974476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er - Whit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50657" y="2255078"/>
            <a:ext cx="8312728" cy="1864385"/>
          </a:xfrm>
          <a:prstGeom prst="rect">
            <a:avLst/>
          </a:prstGeom>
        </p:spPr>
      </p:pic>
    </p:spTree>
    <p:extLst>
      <p:ext uri="{BB962C8B-B14F-4D97-AF65-F5344CB8AC3E}">
        <p14:creationId xmlns:p14="http://schemas.microsoft.com/office/powerpoint/2010/main" val="1554043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tr-TR"/>
              <a:t>July 17, 2024</a:t>
            </a:r>
            <a:endParaRPr lang="en-US"/>
          </a:p>
        </p:txBody>
      </p:sp>
      <p:sp>
        <p:nvSpPr>
          <p:cNvPr id="6" name="Footer Placeholder 5"/>
          <p:cNvSpPr>
            <a:spLocks noGrp="1"/>
          </p:cNvSpPr>
          <p:nvPr>
            <p:ph type="ftr" sz="quarter" idx="11"/>
          </p:nvPr>
        </p:nvSpPr>
        <p:spPr/>
        <p:txBody>
          <a:bodyPr/>
          <a:lstStyle/>
          <a:p>
            <a:r>
              <a:rPr lang="en-US"/>
              <a:t>Hilal Samut | IAFP2024</a:t>
            </a:r>
          </a:p>
        </p:txBody>
      </p:sp>
      <p:sp>
        <p:nvSpPr>
          <p:cNvPr id="7" name="Slide Number Placeholder 6"/>
          <p:cNvSpPr>
            <a:spLocks noGrp="1"/>
          </p:cNvSpPr>
          <p:nvPr>
            <p:ph type="sldNum" sz="quarter" idx="12"/>
          </p:nvPr>
        </p:nvSpPr>
        <p:spPr/>
        <p:txBody>
          <a:bodyPr/>
          <a:lstStyle/>
          <a:p>
            <a:fld id="{6315554C-9387-4378-80C2-5F7076CAC952}" type="slidenum">
              <a:rPr lang="en-US" smtClean="0"/>
              <a:t>‹#›</a:t>
            </a:fld>
            <a:endParaRPr lang="en-US"/>
          </a:p>
        </p:txBody>
      </p:sp>
      <p:sp>
        <p:nvSpPr>
          <p:cNvPr id="2" name="Title 1"/>
          <p:cNvSpPr>
            <a:spLocks noGrp="1"/>
          </p:cNvSpPr>
          <p:nvPr>
            <p:ph type="title" hasCustomPrompt="1"/>
          </p:nvPr>
        </p:nvSpPr>
        <p:spPr>
          <a:xfrm>
            <a:off x="1117600" y="759714"/>
            <a:ext cx="9956800" cy="538609"/>
          </a:xfrm>
        </p:spPr>
        <p:txBody>
          <a:bodyPr/>
          <a:lstStyle/>
          <a:p>
            <a:r>
              <a:rPr lang="en-US" dirty="0"/>
              <a:t>Click to add title</a:t>
            </a:r>
          </a:p>
        </p:txBody>
      </p:sp>
      <p:sp>
        <p:nvSpPr>
          <p:cNvPr id="13" name="Content Placeholder 12"/>
          <p:cNvSpPr>
            <a:spLocks noGrp="1"/>
          </p:cNvSpPr>
          <p:nvPr>
            <p:ph sz="quarter" idx="14" hasCustomPrompt="1"/>
          </p:nvPr>
        </p:nvSpPr>
        <p:spPr>
          <a:xfrm>
            <a:off x="1117600" y="1498600"/>
            <a:ext cx="9956800" cy="4597400"/>
          </a:xfrm>
        </p:spPr>
        <p:txBody>
          <a:bodyPr anchor="ctr" anchorCtr="0"/>
          <a:lstStyle>
            <a:lvl1pPr marL="0" indent="0" algn="ctr">
              <a:buNone/>
              <a:defRPr/>
            </a:lvl1pPr>
          </a:lstStyle>
          <a:p>
            <a:pPr lvl="0"/>
            <a:r>
              <a:rPr lang="en-US" dirty="0"/>
              <a:t>Graphic</a:t>
            </a:r>
          </a:p>
        </p:txBody>
      </p:sp>
      <p:sp>
        <p:nvSpPr>
          <p:cNvPr id="12" name="Rectangle 11">
            <a:extLst>
              <a:ext uri="{FF2B5EF4-FFF2-40B4-BE49-F238E27FC236}">
                <a16:creationId xmlns:a16="http://schemas.microsoft.com/office/drawing/2014/main" id="{04D4C3B8-C72A-234F-801D-62CC4EFC1473}"/>
              </a:ext>
            </a:extLst>
          </p:cNvPr>
          <p:cNvSpPr/>
          <p:nvPr userDrawn="1"/>
        </p:nvSpPr>
        <p:spPr>
          <a:xfrm>
            <a:off x="0" y="0"/>
            <a:ext cx="12192000" cy="222251"/>
          </a:xfrm>
          <a:prstGeom prst="rect">
            <a:avLst/>
          </a:prstGeom>
          <a:solidFill>
            <a:srgbClr val="B31B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14" name="Picture 13" descr="cu white lrg.psd">
            <a:extLst>
              <a:ext uri="{FF2B5EF4-FFF2-40B4-BE49-F238E27FC236}">
                <a16:creationId xmlns:a16="http://schemas.microsoft.com/office/drawing/2014/main" id="{0424A742-A864-314F-80E6-E197D7DB73D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9543" r="-704"/>
          <a:stretch/>
        </p:blipFill>
        <p:spPr>
          <a:xfrm>
            <a:off x="5471519" y="-127000"/>
            <a:ext cx="1238699" cy="472357"/>
          </a:xfrm>
          <a:prstGeom prst="rect">
            <a:avLst/>
          </a:prstGeom>
        </p:spPr>
      </p:pic>
    </p:spTree>
    <p:extLst>
      <p:ext uri="{BB962C8B-B14F-4D97-AF65-F5344CB8AC3E}">
        <p14:creationId xmlns:p14="http://schemas.microsoft.com/office/powerpoint/2010/main" val="1949177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7EB0C-C915-637E-69FD-B50CB9DF6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760D53-3214-57FF-E84D-B22E9DA6D61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CDE0B8-6CCB-DF12-CDDE-E95B09F261A4}"/>
              </a:ext>
            </a:extLst>
          </p:cNvPr>
          <p:cNvSpPr>
            <a:spLocks noGrp="1"/>
          </p:cNvSpPr>
          <p:nvPr>
            <p:ph type="dt" sz="half" idx="10"/>
          </p:nvPr>
        </p:nvSpPr>
        <p:spPr/>
        <p:txBody>
          <a:bodyPr/>
          <a:lstStyle/>
          <a:p>
            <a:r>
              <a:rPr lang="tr-TR"/>
              <a:t>July 17, 2024</a:t>
            </a:r>
            <a:endParaRPr lang="en-US"/>
          </a:p>
        </p:txBody>
      </p:sp>
      <p:sp>
        <p:nvSpPr>
          <p:cNvPr id="5" name="Footer Placeholder 4">
            <a:extLst>
              <a:ext uri="{FF2B5EF4-FFF2-40B4-BE49-F238E27FC236}">
                <a16:creationId xmlns:a16="http://schemas.microsoft.com/office/drawing/2014/main" id="{1BBC511E-CAA9-B4F2-674B-F46DA7837BC4}"/>
              </a:ext>
            </a:extLst>
          </p:cNvPr>
          <p:cNvSpPr>
            <a:spLocks noGrp="1"/>
          </p:cNvSpPr>
          <p:nvPr>
            <p:ph type="ftr" sz="quarter" idx="11"/>
          </p:nvPr>
        </p:nvSpPr>
        <p:spPr/>
        <p:txBody>
          <a:bodyPr/>
          <a:lstStyle/>
          <a:p>
            <a:r>
              <a:rPr lang="en-US"/>
              <a:t>Hilal Samut | IAFP2024</a:t>
            </a:r>
          </a:p>
        </p:txBody>
      </p:sp>
      <p:sp>
        <p:nvSpPr>
          <p:cNvPr id="6" name="Slide Number Placeholder 5">
            <a:extLst>
              <a:ext uri="{FF2B5EF4-FFF2-40B4-BE49-F238E27FC236}">
                <a16:creationId xmlns:a16="http://schemas.microsoft.com/office/drawing/2014/main" id="{9E469AB1-DB2B-6171-C4FB-E2BA199B8FED}"/>
              </a:ext>
            </a:extLst>
          </p:cNvPr>
          <p:cNvSpPr>
            <a:spLocks noGrp="1"/>
          </p:cNvSpPr>
          <p:nvPr>
            <p:ph type="sldNum" sz="quarter" idx="12"/>
          </p:nvPr>
        </p:nvSpPr>
        <p:spPr/>
        <p:txBody>
          <a:bodyPr/>
          <a:lstStyle/>
          <a:p>
            <a:fld id="{81671B8B-8673-BB49-9DC2-3DE4A28F9782}" type="slidenum">
              <a:rPr lang="en-US" smtClean="0"/>
              <a:t>‹#›</a:t>
            </a:fld>
            <a:endParaRPr lang="en-US"/>
          </a:p>
        </p:txBody>
      </p:sp>
    </p:spTree>
    <p:extLst>
      <p:ext uri="{BB962C8B-B14F-4D97-AF65-F5344CB8AC3E}">
        <p14:creationId xmlns:p14="http://schemas.microsoft.com/office/powerpoint/2010/main" val="2730961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pener with Delta - Whit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686214" y="0"/>
            <a:ext cx="7505786" cy="6858000"/>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755648" y="2532888"/>
            <a:ext cx="8312728" cy="1864385"/>
          </a:xfrm>
          <a:prstGeom prst="rect">
            <a:avLst/>
          </a:prstGeom>
        </p:spPr>
      </p:pic>
    </p:spTree>
    <p:extLst>
      <p:ext uri="{BB962C8B-B14F-4D97-AF65-F5344CB8AC3E}">
        <p14:creationId xmlns:p14="http://schemas.microsoft.com/office/powerpoint/2010/main" val="1109157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pener - Red">
    <p:bg>
      <p:bgPr>
        <a:solidFill>
          <a:schemeClr val="tx2"/>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52293" y="2255078"/>
            <a:ext cx="8309455" cy="186438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ener with Delta - Red">
    <p:bg>
      <p:bgPr>
        <a:solidFill>
          <a:schemeClr val="tx2"/>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l="-7992" t="21488" r="28839" b="3903"/>
          <a:stretch/>
        </p:blipFill>
        <p:spPr>
          <a:xfrm>
            <a:off x="3799231" y="-9832"/>
            <a:ext cx="8390017" cy="6858000"/>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752293" y="2529398"/>
            <a:ext cx="8309455" cy="186438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Opener -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524000" y="2000646"/>
            <a:ext cx="9144000" cy="1686277"/>
          </a:xfrm>
          <a:prstGeom prst="rect">
            <a:avLst/>
          </a:prstGeom>
        </p:spPr>
        <p:txBody>
          <a:bodyPr anchor="b" anchorCtr="0"/>
          <a:lstStyle>
            <a:lvl1pPr algn="ctr">
              <a:buFontTx/>
              <a:buNone/>
              <a:defRPr sz="5400">
                <a:solidFill>
                  <a:schemeClr val="accent3"/>
                </a:solidFill>
              </a:defRPr>
            </a:lvl1pPr>
          </a:lstStyle>
          <a:p>
            <a:r>
              <a:rPr lang="en-US" b="0" dirty="0">
                <a:latin typeface="Arial Black"/>
                <a:cs typeface="Arial" panose="020B0604020202020204" pitchFamily="34" charset="0"/>
              </a:rPr>
              <a:t>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3 White">
    <p:bg>
      <p:bgPr>
        <a:solidFill>
          <a:schemeClr val="bg1"/>
        </a:solid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1524000" y="457200"/>
            <a:ext cx="9144000" cy="2468880"/>
          </a:xfrm>
          <a:prstGeom prst="rect">
            <a:avLst/>
          </a:prstGeom>
        </p:spPr>
        <p:txBody>
          <a:bodyPr anchor="b" anchorCtr="0"/>
          <a:lstStyle>
            <a:lvl1pPr algn="ctr">
              <a:buFontTx/>
              <a:buNone/>
              <a:defRPr sz="5400">
                <a:solidFill>
                  <a:schemeClr val="tx1"/>
                </a:solidFill>
              </a:defRPr>
            </a:lvl1pPr>
          </a:lstStyle>
          <a:p>
            <a:r>
              <a:rPr lang="en-US" b="0" dirty="0">
                <a:latin typeface="+mj-lt"/>
                <a:cs typeface="Arial" panose="020B0604020202020204" pitchFamily="34" charset="0"/>
              </a:rPr>
              <a:t>Title Goes Here</a:t>
            </a:r>
            <a:endParaRPr lang="en-US" b="0" dirty="0">
              <a:latin typeface="Arial Black"/>
              <a:cs typeface="Arial" panose="020B0604020202020204" pitchFamily="34" charset="0"/>
            </a:endParaRPr>
          </a:p>
        </p:txBody>
      </p:sp>
      <p:sp>
        <p:nvSpPr>
          <p:cNvPr id="8" name="Subtitle 2"/>
          <p:cNvSpPr>
            <a:spLocks noGrp="1"/>
          </p:cNvSpPr>
          <p:nvPr>
            <p:ph type="subTitle" idx="1" hasCustomPrompt="1"/>
          </p:nvPr>
        </p:nvSpPr>
        <p:spPr>
          <a:xfrm>
            <a:off x="1524000" y="3172968"/>
            <a:ext cx="9144000" cy="2084832"/>
          </a:xfrm>
          <a:prstGeom prst="rect">
            <a:avLst/>
          </a:prstGeom>
        </p:spPr>
        <p:txBody>
          <a:bodyPr vert="horz" anchor="t" anchorCtr="0"/>
          <a:lstStyle>
            <a:lvl1pPr marL="0" indent="0" algn="ctr">
              <a:buFontTx/>
              <a:buNone/>
              <a:defRPr>
                <a:solidFill>
                  <a:schemeClr val="tx1"/>
                </a:solidFill>
              </a:defRPr>
            </a:lvl1pPr>
          </a:lstStyle>
          <a:p>
            <a:r>
              <a:rPr lang="en-US" dirty="0">
                <a:latin typeface="Georgia" panose="02040502050405020303" pitchFamily="18" charset="0"/>
              </a:rPr>
              <a:t>Subtitle Goes Here</a:t>
            </a:r>
          </a:p>
        </p:txBody>
      </p:sp>
      <p:cxnSp>
        <p:nvCxnSpPr>
          <p:cNvPr id="6" name="Straight Connector 5">
            <a:extLst>
              <a:ext uri="{FF2B5EF4-FFF2-40B4-BE49-F238E27FC236}">
                <a16:creationId xmlns:a16="http://schemas.microsoft.com/office/drawing/2014/main" id="{1CE18CC6-41C8-8648-8EBE-35B49A5791D3}"/>
              </a:ext>
            </a:extLst>
          </p:cNvPr>
          <p:cNvCxnSpPr/>
          <p:nvPr userDrawn="1"/>
        </p:nvCxnSpPr>
        <p:spPr>
          <a:xfrm>
            <a:off x="640080" y="6197222"/>
            <a:ext cx="10908792" cy="0"/>
          </a:xfrm>
          <a:prstGeom prst="line">
            <a:avLst/>
          </a:prstGeom>
          <a:ln w="6350" cmpd="sng">
            <a:solidFill>
              <a:schemeClr val="bg2">
                <a:lumMod val="75000"/>
                <a:alpha val="75000"/>
              </a:schemeClr>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24CB3250-839C-F347-B156-2C56A84FC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8729" y="6207034"/>
            <a:ext cx="3623295" cy="641154"/>
          </a:xfrm>
          <a:prstGeom prst="rect">
            <a:avLst/>
          </a:prstGeom>
        </p:spPr>
      </p:pic>
    </p:spTree>
    <p:extLst>
      <p:ext uri="{BB962C8B-B14F-4D97-AF65-F5344CB8AC3E}">
        <p14:creationId xmlns:p14="http://schemas.microsoft.com/office/powerpoint/2010/main" val="2887117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 Text Single Column">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40080" y="457200"/>
            <a:ext cx="10911839" cy="914400"/>
          </a:xfrm>
          <a:prstGeom prst="rect">
            <a:avLst/>
          </a:prstGeom>
        </p:spPr>
        <p:txBody>
          <a:bodyPr>
            <a:noAutofit/>
          </a:bodyPr>
          <a:lstStyle/>
          <a:p>
            <a:r>
              <a:rPr lang="en-US" sz="3000" b="0" dirty="0">
                <a:latin typeface="Arial Black"/>
                <a:cs typeface="Arial" panose="020B0604020202020204" pitchFamily="34" charset="0"/>
              </a:rPr>
              <a:t>Headline (single column text</a:t>
            </a:r>
            <a:r>
              <a:rPr lang="en-US" sz="3000" dirty="0">
                <a:latin typeface="Arial Black"/>
                <a:cs typeface="Arial" panose="020B0604020202020204" pitchFamily="34" charset="0"/>
              </a:rPr>
              <a:t>)</a:t>
            </a:r>
            <a:endParaRPr lang="en-US" sz="3000" b="0" dirty="0">
              <a:latin typeface="Arial Black"/>
              <a:cs typeface="Arial" panose="020B0604020202020204" pitchFamily="34" charset="0"/>
            </a:endParaRPr>
          </a:p>
        </p:txBody>
      </p:sp>
      <p:sp>
        <p:nvSpPr>
          <p:cNvPr id="12" name="Content Placeholder 3"/>
          <p:cNvSpPr>
            <a:spLocks noGrp="1"/>
          </p:cNvSpPr>
          <p:nvPr>
            <p:ph sz="half" idx="2" hasCustomPrompt="1"/>
          </p:nvPr>
        </p:nvSpPr>
        <p:spPr>
          <a:xfrm>
            <a:off x="640080" y="1488140"/>
            <a:ext cx="10911839" cy="4480560"/>
          </a:xfrm>
          <a:prstGeom prst="rect">
            <a:avLst/>
          </a:prstGeo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400" dirty="0">
                <a:latin typeface="Georgia" panose="02040502050405020303" pitchFamily="18" charset="0"/>
              </a:rPr>
              <a:t>Text</a:t>
            </a:r>
          </a:p>
        </p:txBody>
      </p:sp>
      <p:cxnSp>
        <p:nvCxnSpPr>
          <p:cNvPr id="4" name="Straight Connector 3">
            <a:extLst>
              <a:ext uri="{FF2B5EF4-FFF2-40B4-BE49-F238E27FC236}">
                <a16:creationId xmlns:a16="http://schemas.microsoft.com/office/drawing/2014/main" id="{B3EFA800-69BC-F749-80DF-CFC400E699AC}"/>
              </a:ext>
            </a:extLst>
          </p:cNvPr>
          <p:cNvCxnSpPr/>
          <p:nvPr userDrawn="1"/>
        </p:nvCxnSpPr>
        <p:spPr>
          <a:xfrm>
            <a:off x="640080" y="6197222"/>
            <a:ext cx="10908792" cy="0"/>
          </a:xfrm>
          <a:prstGeom prst="line">
            <a:avLst/>
          </a:prstGeom>
          <a:ln w="6350" cmpd="sng">
            <a:solidFill>
              <a:schemeClr val="bg2">
                <a:lumMod val="75000"/>
                <a:alpha val="75000"/>
              </a:schemeClr>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7577EE03-A3AF-5E44-AD69-47CB1297F0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8729" y="6207034"/>
            <a:ext cx="3623295" cy="641154"/>
          </a:xfrm>
          <a:prstGeom prst="rect">
            <a:avLst/>
          </a:prstGeom>
        </p:spPr>
      </p:pic>
    </p:spTree>
    <p:extLst>
      <p:ext uri="{BB962C8B-B14F-4D97-AF65-F5344CB8AC3E}">
        <p14:creationId xmlns:p14="http://schemas.microsoft.com/office/powerpoint/2010/main" val="1544230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t - Text Double Column">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40080" y="457200"/>
            <a:ext cx="10911839" cy="914400"/>
          </a:xfrm>
          <a:prstGeom prst="rect">
            <a:avLst/>
          </a:prstGeom>
        </p:spPr>
        <p:txBody>
          <a:bodyPr>
            <a:noAutofit/>
          </a:bodyPr>
          <a:lstStyle/>
          <a:p>
            <a:r>
              <a:rPr lang="en-US" sz="3000" b="0" dirty="0">
                <a:latin typeface="Arial Black"/>
                <a:cs typeface="Arial" panose="020B0604020202020204" pitchFamily="34" charset="0"/>
              </a:rPr>
              <a:t>Headline (double column text</a:t>
            </a:r>
            <a:r>
              <a:rPr lang="en-US" sz="3000" dirty="0">
                <a:latin typeface="Arial Black"/>
                <a:cs typeface="Arial" panose="020B0604020202020204" pitchFamily="34" charset="0"/>
              </a:rPr>
              <a:t>)</a:t>
            </a:r>
            <a:endParaRPr lang="en-US" sz="3000" b="0" dirty="0">
              <a:latin typeface="Arial Black"/>
              <a:cs typeface="Arial" panose="020B0604020202020204" pitchFamily="34" charset="0"/>
            </a:endParaRPr>
          </a:p>
        </p:txBody>
      </p:sp>
      <p:sp>
        <p:nvSpPr>
          <p:cNvPr id="8" name="Content Placeholder 2"/>
          <p:cNvSpPr>
            <a:spLocks noGrp="1"/>
          </p:cNvSpPr>
          <p:nvPr>
            <p:ph sz="half" idx="1" hasCustomPrompt="1"/>
          </p:nvPr>
        </p:nvSpPr>
        <p:spPr>
          <a:xfrm>
            <a:off x="640080" y="1488146"/>
            <a:ext cx="5212080" cy="4480560"/>
          </a:xfrm>
          <a:prstGeom prst="rect">
            <a:avLst/>
          </a:prstGeom>
        </p:spPr>
        <p:txBody>
          <a:bodyPr>
            <a:normAutofit/>
          </a:bodyPr>
          <a:lstStyle/>
          <a:p>
            <a:pPr marL="0" lvl="0" indent="0">
              <a:lnSpc>
                <a:spcPct val="100000"/>
              </a:lnSpc>
              <a:spcBef>
                <a:spcPts val="0"/>
              </a:spcBef>
              <a:buNone/>
            </a:pPr>
            <a:r>
              <a:rPr lang="en-US" sz="2400" dirty="0">
                <a:latin typeface="Georgia" panose="02040502050405020303" pitchFamily="18" charset="0"/>
              </a:rPr>
              <a:t>Text</a:t>
            </a:r>
          </a:p>
        </p:txBody>
      </p:sp>
      <p:sp>
        <p:nvSpPr>
          <p:cNvPr id="9" name="Content Placeholder 3"/>
          <p:cNvSpPr>
            <a:spLocks noGrp="1"/>
          </p:cNvSpPr>
          <p:nvPr>
            <p:ph sz="half" idx="2" hasCustomPrompt="1"/>
          </p:nvPr>
        </p:nvSpPr>
        <p:spPr>
          <a:xfrm>
            <a:off x="6253579" y="1488140"/>
            <a:ext cx="5212080" cy="4480560"/>
          </a:xfrm>
          <a:prstGeom prst="rect">
            <a:avLst/>
          </a:prstGeo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400" dirty="0">
                <a:latin typeface="Georgia" panose="02040502050405020303" pitchFamily="18" charset="0"/>
              </a:rPr>
              <a:t>Text</a:t>
            </a:r>
          </a:p>
        </p:txBody>
      </p:sp>
      <p:cxnSp>
        <p:nvCxnSpPr>
          <p:cNvPr id="5" name="Straight Connector 4">
            <a:extLst>
              <a:ext uri="{FF2B5EF4-FFF2-40B4-BE49-F238E27FC236}">
                <a16:creationId xmlns:a16="http://schemas.microsoft.com/office/drawing/2014/main" id="{12F4EF4B-EEF9-0C49-8D0D-C5E50CF3361E}"/>
              </a:ext>
            </a:extLst>
          </p:cNvPr>
          <p:cNvCxnSpPr/>
          <p:nvPr userDrawn="1"/>
        </p:nvCxnSpPr>
        <p:spPr>
          <a:xfrm>
            <a:off x="640080" y="6197222"/>
            <a:ext cx="10908792" cy="0"/>
          </a:xfrm>
          <a:prstGeom prst="line">
            <a:avLst/>
          </a:prstGeom>
          <a:ln w="6350" cmpd="sng">
            <a:solidFill>
              <a:schemeClr val="bg2">
                <a:lumMod val="75000"/>
                <a:alpha val="75000"/>
              </a:schemeClr>
            </a:solidFill>
          </a:ln>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A2CB05E7-6499-FA4F-9708-093A625C81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8729" y="6207034"/>
            <a:ext cx="3623295" cy="641154"/>
          </a:xfrm>
          <a:prstGeom prst="rect">
            <a:avLst/>
          </a:prstGeom>
        </p:spPr>
      </p:pic>
    </p:spTree>
    <p:extLst>
      <p:ext uri="{BB962C8B-B14F-4D97-AF65-F5344CB8AC3E}">
        <p14:creationId xmlns:p14="http://schemas.microsoft.com/office/powerpoint/2010/main" val="1739110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 Chart 1">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40080" y="457200"/>
            <a:ext cx="10911839" cy="914400"/>
          </a:xfrm>
          <a:prstGeom prst="rect">
            <a:avLst/>
          </a:prstGeom>
        </p:spPr>
        <p:txBody>
          <a:bodyPr>
            <a:noAutofit/>
          </a:bodyPr>
          <a:lstStyle/>
          <a:p>
            <a:r>
              <a:rPr lang="en-US" sz="3000" b="0" dirty="0">
                <a:latin typeface="Arial Black"/>
                <a:cs typeface="Arial" panose="020B0604020202020204" pitchFamily="34" charset="0"/>
              </a:rPr>
              <a:t>Chart Headline</a:t>
            </a:r>
          </a:p>
        </p:txBody>
      </p:sp>
      <p:cxnSp>
        <p:nvCxnSpPr>
          <p:cNvPr id="3" name="Straight Connector 2">
            <a:extLst>
              <a:ext uri="{FF2B5EF4-FFF2-40B4-BE49-F238E27FC236}">
                <a16:creationId xmlns:a16="http://schemas.microsoft.com/office/drawing/2014/main" id="{6DBAEA63-2049-B349-BCD2-7D6237C1365D}"/>
              </a:ext>
            </a:extLst>
          </p:cNvPr>
          <p:cNvCxnSpPr/>
          <p:nvPr userDrawn="1"/>
        </p:nvCxnSpPr>
        <p:spPr>
          <a:xfrm>
            <a:off x="640080" y="6197222"/>
            <a:ext cx="10908792" cy="0"/>
          </a:xfrm>
          <a:prstGeom prst="line">
            <a:avLst/>
          </a:prstGeom>
          <a:ln w="6350" cmpd="sng">
            <a:solidFill>
              <a:schemeClr val="bg2">
                <a:lumMod val="75000"/>
                <a:alpha val="75000"/>
              </a:schemeClr>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0AB8C310-EB86-B349-B4A2-0A20FB4F34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8729" y="6207034"/>
            <a:ext cx="3623295" cy="641154"/>
          </a:xfrm>
          <a:prstGeom prst="rect">
            <a:avLst/>
          </a:prstGeom>
        </p:spPr>
      </p:pic>
    </p:spTree>
    <p:extLst>
      <p:ext uri="{BB962C8B-B14F-4D97-AF65-F5344CB8AC3E}">
        <p14:creationId xmlns:p14="http://schemas.microsoft.com/office/powerpoint/2010/main" val="1436848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77108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701" r:id="rId3"/>
    <p:sldLayoutId id="2147483702" r:id="rId4"/>
    <p:sldLayoutId id="2147483719" r:id="rId5"/>
    <p:sldLayoutId id="2147483750" r:id="rId6"/>
    <p:sldLayoutId id="2147483760" r:id="rId7"/>
    <p:sldLayoutId id="2147483761" r:id="rId8"/>
    <p:sldLayoutId id="2147483766" r:id="rId9"/>
    <p:sldLayoutId id="2147483785" r:id="rId10"/>
    <p:sldLayoutId id="21474837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microsoft.com/office/2018/10/relationships/comments" Target="../comments/modernComment_15D_7D4F399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7.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9.svg"/><Relationship Id="rId3" Type="http://schemas.openxmlformats.org/officeDocument/2006/relationships/image" Target="../media/image22.svg"/><Relationship Id="rId7" Type="http://schemas.openxmlformats.org/officeDocument/2006/relationships/image" Target="../media/image24.svg"/><Relationship Id="rId12" Type="http://schemas.openxmlformats.org/officeDocument/2006/relationships/image" Target="../media/image17.png"/><Relationship Id="rId17" Type="http://schemas.openxmlformats.org/officeDocument/2006/relationships/image" Target="../media/image30.svg"/><Relationship Id="rId2" Type="http://schemas.openxmlformats.org/officeDocument/2006/relationships/image" Target="../media/image9.png"/><Relationship Id="rId16" Type="http://schemas.openxmlformats.org/officeDocument/2006/relationships/image" Target="../media/image13.png"/><Relationship Id="rId1" Type="http://schemas.openxmlformats.org/officeDocument/2006/relationships/slideLayout" Target="../slideLayouts/slideLayout9.xml"/><Relationship Id="rId6" Type="http://schemas.openxmlformats.org/officeDocument/2006/relationships/image" Target="../media/image11.png"/><Relationship Id="rId11" Type="http://schemas.openxmlformats.org/officeDocument/2006/relationships/image" Target="../media/image28.svg"/><Relationship Id="rId5" Type="http://schemas.openxmlformats.org/officeDocument/2006/relationships/image" Target="../media/image23.svg"/><Relationship Id="rId15" Type="http://schemas.openxmlformats.org/officeDocument/2006/relationships/image" Target="../media/image20.svg"/><Relationship Id="rId10" Type="http://schemas.openxmlformats.org/officeDocument/2006/relationships/image" Target="../media/image27.png"/><Relationship Id="rId4" Type="http://schemas.openxmlformats.org/officeDocument/2006/relationships/image" Target="../media/image7.png"/><Relationship Id="rId9" Type="http://schemas.openxmlformats.org/officeDocument/2006/relationships/image" Target="../media/image26.svg"/><Relationship Id="rId1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31.png"/><Relationship Id="rId7" Type="http://schemas.openxmlformats.org/officeDocument/2006/relationships/image" Target="../media/image9.png"/><Relationship Id="rId12" Type="http://schemas.openxmlformats.org/officeDocument/2006/relationships/image" Target="../media/image24.sv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21.svg"/><Relationship Id="rId11" Type="http://schemas.openxmlformats.org/officeDocument/2006/relationships/image" Target="../media/image11.png"/><Relationship Id="rId5" Type="http://schemas.openxmlformats.org/officeDocument/2006/relationships/image" Target="../media/image13.png"/><Relationship Id="rId10" Type="http://schemas.openxmlformats.org/officeDocument/2006/relationships/image" Target="../media/image23.svg"/><Relationship Id="rId4" Type="http://schemas.openxmlformats.org/officeDocument/2006/relationships/image" Target="../media/image32.sv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67276-A388-DB4E-BB7E-6174A0115700}"/>
              </a:ext>
            </a:extLst>
          </p:cNvPr>
          <p:cNvSpPr>
            <a:spLocks noGrp="1"/>
          </p:cNvSpPr>
          <p:nvPr>
            <p:ph type="title" idx="4294967295"/>
          </p:nvPr>
        </p:nvSpPr>
        <p:spPr>
          <a:xfrm>
            <a:off x="0" y="-489314"/>
            <a:ext cx="10515600" cy="489314"/>
          </a:xfrm>
          <a:prstGeom prst="rect">
            <a:avLst/>
          </a:prstGeom>
        </p:spPr>
        <p:txBody>
          <a:bodyPr/>
          <a:lstStyle/>
          <a:p>
            <a:r>
              <a:rPr lang="en-US" dirty="0">
                <a:solidFill>
                  <a:schemeClr val="bg1"/>
                </a:solidFill>
              </a:rPr>
              <a:t>Cornell CALS</a:t>
            </a:r>
          </a:p>
        </p:txBody>
      </p:sp>
    </p:spTree>
    <p:extLst>
      <p:ext uri="{BB962C8B-B14F-4D97-AF65-F5344CB8AC3E}">
        <p14:creationId xmlns:p14="http://schemas.microsoft.com/office/powerpoint/2010/main" val="240662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80573-9D59-ACAA-EFF2-91271478C45E}"/>
              </a:ext>
            </a:extLst>
          </p:cNvPr>
          <p:cNvSpPr>
            <a:spLocks noGrp="1"/>
          </p:cNvSpPr>
          <p:nvPr>
            <p:ph type="title"/>
          </p:nvPr>
        </p:nvSpPr>
        <p:spPr/>
        <p:txBody>
          <a:bodyPr/>
          <a:lstStyle/>
          <a:p>
            <a:r>
              <a:rPr lang="en-US" dirty="0"/>
              <a:t>County and regional distribution of isolates in NY-clusters</a:t>
            </a:r>
          </a:p>
        </p:txBody>
      </p:sp>
      <p:pic>
        <p:nvPicPr>
          <p:cNvPr id="6" name="Content Placeholder 5" descr="A map of the state of new york&#10;&#10;Description automatically generated">
            <a:extLst>
              <a:ext uri="{FF2B5EF4-FFF2-40B4-BE49-F238E27FC236}">
                <a16:creationId xmlns:a16="http://schemas.microsoft.com/office/drawing/2014/main" id="{9EEED3E7-2B7F-C191-9FEB-BF225CB6307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40080" y="2007018"/>
            <a:ext cx="5211762" cy="3474350"/>
          </a:xfrm>
        </p:spPr>
      </p:pic>
      <p:sp>
        <p:nvSpPr>
          <p:cNvPr id="4" name="Content Placeholder 3">
            <a:extLst>
              <a:ext uri="{FF2B5EF4-FFF2-40B4-BE49-F238E27FC236}">
                <a16:creationId xmlns:a16="http://schemas.microsoft.com/office/drawing/2014/main" id="{D3C9B8AA-9535-C852-E536-AFDC3D4CDCFC}"/>
              </a:ext>
            </a:extLst>
          </p:cNvPr>
          <p:cNvSpPr>
            <a:spLocks noGrp="1"/>
          </p:cNvSpPr>
          <p:nvPr>
            <p:ph sz="half" idx="2"/>
          </p:nvPr>
        </p:nvSpPr>
        <p:spPr>
          <a:xfrm>
            <a:off x="6253579" y="1814060"/>
            <a:ext cx="5211762" cy="4188384"/>
          </a:xfrm>
        </p:spPr>
        <p:txBody>
          <a:bodyPr>
            <a:normAutofit fontScale="70000" lnSpcReduction="20000"/>
          </a:bodyPr>
          <a:lstStyle/>
          <a:p>
            <a:r>
              <a:rPr lang="en-US" sz="3400" dirty="0"/>
              <a:t>Long island, and the upstate metropolitan regions accounted for most isolates (excluding NYC)</a:t>
            </a:r>
          </a:p>
          <a:p>
            <a:endParaRPr lang="en-US" sz="3400" dirty="0"/>
          </a:p>
          <a:p>
            <a:r>
              <a:rPr lang="en-US" sz="3400" dirty="0">
                <a:effectLst/>
                <a:ea typeface="Aptos" panose="020B0004020202020204" pitchFamily="34" charset="0"/>
                <a:cs typeface="Aptos" panose="020B0004020202020204" pitchFamily="34" charset="0"/>
              </a:rPr>
              <a:t>The Hudson Valley region has the smallest total number of cases compared to the other regions. However, while the other regions have most of their cases associated with small (and in a lower extend medium) clusters, most of the cases in the Hudson Valley region are associated with large clusters</a:t>
            </a:r>
            <a:endParaRPr lang="en-US" sz="3400" dirty="0"/>
          </a:p>
          <a:p>
            <a:endParaRPr lang="en-US" dirty="0"/>
          </a:p>
          <a:p>
            <a:endParaRPr lang="en-US" dirty="0"/>
          </a:p>
          <a:p>
            <a:endParaRPr lang="en-US" dirty="0"/>
          </a:p>
        </p:txBody>
      </p:sp>
      <p:sp>
        <p:nvSpPr>
          <p:cNvPr id="8" name="Freeform: Shape 7">
            <a:extLst>
              <a:ext uri="{FF2B5EF4-FFF2-40B4-BE49-F238E27FC236}">
                <a16:creationId xmlns:a16="http://schemas.microsoft.com/office/drawing/2014/main" id="{12906527-326B-1AC6-08EA-27EDE718040F}"/>
              </a:ext>
            </a:extLst>
          </p:cNvPr>
          <p:cNvSpPr/>
          <p:nvPr/>
        </p:nvSpPr>
        <p:spPr>
          <a:xfrm>
            <a:off x="3019647" y="4141381"/>
            <a:ext cx="802758" cy="754912"/>
          </a:xfrm>
          <a:custGeom>
            <a:avLst/>
            <a:gdLst>
              <a:gd name="connsiteX0" fmla="*/ 0 w 802758"/>
              <a:gd name="connsiteY0" fmla="*/ 196703 h 754912"/>
              <a:gd name="connsiteX1" fmla="*/ 329609 w 802758"/>
              <a:gd name="connsiteY1" fmla="*/ 0 h 754912"/>
              <a:gd name="connsiteX2" fmla="*/ 802758 w 802758"/>
              <a:gd name="connsiteY2" fmla="*/ 95693 h 754912"/>
              <a:gd name="connsiteX3" fmla="*/ 776176 w 802758"/>
              <a:gd name="connsiteY3" fmla="*/ 510363 h 754912"/>
              <a:gd name="connsiteX4" fmla="*/ 574158 w 802758"/>
              <a:gd name="connsiteY4" fmla="*/ 536945 h 754912"/>
              <a:gd name="connsiteX5" fmla="*/ 611372 w 802758"/>
              <a:gd name="connsiteY5" fmla="*/ 754912 h 754912"/>
              <a:gd name="connsiteX6" fmla="*/ 191386 w 802758"/>
              <a:gd name="connsiteY6" fmla="*/ 473149 h 754912"/>
              <a:gd name="connsiteX7" fmla="*/ 79744 w 802758"/>
              <a:gd name="connsiteY7" fmla="*/ 419986 h 754912"/>
              <a:gd name="connsiteX8" fmla="*/ 0 w 802758"/>
              <a:gd name="connsiteY8" fmla="*/ 196703 h 75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758" h="754912">
                <a:moveTo>
                  <a:pt x="0" y="196703"/>
                </a:moveTo>
                <a:lnTo>
                  <a:pt x="329609" y="0"/>
                </a:lnTo>
                <a:lnTo>
                  <a:pt x="802758" y="95693"/>
                </a:lnTo>
                <a:lnTo>
                  <a:pt x="776176" y="510363"/>
                </a:lnTo>
                <a:lnTo>
                  <a:pt x="574158" y="536945"/>
                </a:lnTo>
                <a:lnTo>
                  <a:pt x="611372" y="754912"/>
                </a:lnTo>
                <a:lnTo>
                  <a:pt x="191386" y="473149"/>
                </a:lnTo>
                <a:lnTo>
                  <a:pt x="79744" y="419986"/>
                </a:lnTo>
                <a:lnTo>
                  <a:pt x="0" y="196703"/>
                </a:lnTo>
                <a:close/>
              </a:path>
            </a:pathLst>
          </a:custGeom>
          <a:solidFill>
            <a:srgbClr val="3787B0">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5C321AA7-4135-BB7A-9BE3-9471FD74C7FB}"/>
              </a:ext>
            </a:extLst>
          </p:cNvPr>
          <p:cNvCxnSpPr/>
          <p:nvPr/>
        </p:nvCxnSpPr>
        <p:spPr>
          <a:xfrm>
            <a:off x="3822405" y="4460358"/>
            <a:ext cx="717697" cy="74428"/>
          </a:xfrm>
          <a:prstGeom prst="line">
            <a:avLst/>
          </a:prstGeom>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93C3DF94-73D9-8ED8-6444-F27B1C6815C3}"/>
              </a:ext>
            </a:extLst>
          </p:cNvPr>
          <p:cNvSpPr txBox="1"/>
          <p:nvPr/>
        </p:nvSpPr>
        <p:spPr>
          <a:xfrm>
            <a:off x="4515293" y="4350120"/>
            <a:ext cx="1655133" cy="369332"/>
          </a:xfrm>
          <a:prstGeom prst="rect">
            <a:avLst/>
          </a:prstGeom>
          <a:noFill/>
        </p:spPr>
        <p:txBody>
          <a:bodyPr wrap="none" rtlCol="0">
            <a:spAutoFit/>
          </a:bodyPr>
          <a:lstStyle/>
          <a:p>
            <a:r>
              <a:rPr lang="en-US" dirty="0"/>
              <a:t>Hudson Valley</a:t>
            </a:r>
          </a:p>
        </p:txBody>
      </p:sp>
    </p:spTree>
    <p:extLst>
      <p:ext uri="{BB962C8B-B14F-4D97-AF65-F5344CB8AC3E}">
        <p14:creationId xmlns:p14="http://schemas.microsoft.com/office/powerpoint/2010/main" val="1042135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68607-9575-A35B-51CA-D80A48D0917C}"/>
              </a:ext>
            </a:extLst>
          </p:cNvPr>
          <p:cNvSpPr>
            <a:spLocks noGrp="1"/>
          </p:cNvSpPr>
          <p:nvPr>
            <p:ph type="title"/>
          </p:nvPr>
        </p:nvSpPr>
        <p:spPr/>
        <p:txBody>
          <a:bodyPr/>
          <a:lstStyle/>
          <a:p>
            <a:r>
              <a:rPr lang="en-US" dirty="0"/>
              <a:t>Outbreak codes</a:t>
            </a:r>
          </a:p>
        </p:txBody>
      </p:sp>
      <p:sp>
        <p:nvSpPr>
          <p:cNvPr id="3" name="Content Placeholder 2">
            <a:extLst>
              <a:ext uri="{FF2B5EF4-FFF2-40B4-BE49-F238E27FC236}">
                <a16:creationId xmlns:a16="http://schemas.microsoft.com/office/drawing/2014/main" id="{90A9134A-DB7E-CC33-6469-33A42D0DC7FD}"/>
              </a:ext>
            </a:extLst>
          </p:cNvPr>
          <p:cNvSpPr>
            <a:spLocks noGrp="1"/>
          </p:cNvSpPr>
          <p:nvPr>
            <p:ph sz="half" idx="2"/>
          </p:nvPr>
        </p:nvSpPr>
        <p:spPr/>
        <p:txBody>
          <a:bodyPr/>
          <a:lstStyle/>
          <a:p>
            <a:r>
              <a:rPr lang="en-US" dirty="0"/>
              <a:t>22 outbreak codes among 85 NY-clusters</a:t>
            </a:r>
          </a:p>
          <a:p>
            <a:pPr lvl="1"/>
            <a:r>
              <a:rPr lang="en-US" dirty="0"/>
              <a:t>5 NY-specific codes</a:t>
            </a:r>
          </a:p>
          <a:p>
            <a:pPr lvl="2"/>
            <a:r>
              <a:rPr lang="en-US" dirty="0"/>
              <a:t>1 medium (2 codes assigned to this NY-cluster)</a:t>
            </a:r>
          </a:p>
          <a:p>
            <a:pPr lvl="2"/>
            <a:r>
              <a:rPr lang="en-US" dirty="0"/>
              <a:t>3 small </a:t>
            </a:r>
          </a:p>
          <a:p>
            <a:pPr lvl="1"/>
            <a:r>
              <a:rPr lang="en-US" dirty="0"/>
              <a:t>17 multi-state codes</a:t>
            </a:r>
          </a:p>
          <a:p>
            <a:pPr lvl="2"/>
            <a:r>
              <a:rPr lang="en-US" dirty="0"/>
              <a:t>5 small</a:t>
            </a:r>
          </a:p>
          <a:p>
            <a:pPr lvl="2"/>
            <a:r>
              <a:rPr lang="en-US" dirty="0"/>
              <a:t>3 medium</a:t>
            </a:r>
          </a:p>
          <a:p>
            <a:pPr lvl="2"/>
            <a:r>
              <a:rPr lang="en-US" dirty="0"/>
              <a:t>2 large (2, and 7 multi-state codes assigned to these NY-clusters)</a:t>
            </a:r>
          </a:p>
          <a:p>
            <a:r>
              <a:rPr lang="en-US" dirty="0"/>
              <a:t>NY-specific codes were assigned to isolates in NY-clusters with short time span or from the same county</a:t>
            </a:r>
          </a:p>
        </p:txBody>
      </p:sp>
    </p:spTree>
    <p:extLst>
      <p:ext uri="{BB962C8B-B14F-4D97-AF65-F5344CB8AC3E}">
        <p14:creationId xmlns:p14="http://schemas.microsoft.com/office/powerpoint/2010/main" val="2631268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3C78357-762D-9285-D310-6EA7AED25D65}"/>
              </a:ext>
            </a:extLst>
          </p:cNvPr>
          <p:cNvPicPr>
            <a:picLocks noChangeAspect="1"/>
          </p:cNvPicPr>
          <p:nvPr/>
        </p:nvPicPr>
        <p:blipFill>
          <a:blip r:embed="rId2"/>
          <a:stretch>
            <a:fillRect/>
          </a:stretch>
        </p:blipFill>
        <p:spPr>
          <a:xfrm>
            <a:off x="571017" y="2184409"/>
            <a:ext cx="5918740" cy="2936950"/>
          </a:xfrm>
          <a:prstGeom prst="rect">
            <a:avLst/>
          </a:prstGeom>
        </p:spPr>
      </p:pic>
      <p:sp>
        <p:nvSpPr>
          <p:cNvPr id="6" name="TextBox 5">
            <a:extLst>
              <a:ext uri="{FF2B5EF4-FFF2-40B4-BE49-F238E27FC236}">
                <a16:creationId xmlns:a16="http://schemas.microsoft.com/office/drawing/2014/main" id="{7F5F0DA7-BD96-498C-8575-F570562789D6}"/>
              </a:ext>
            </a:extLst>
          </p:cNvPr>
          <p:cNvSpPr txBox="1"/>
          <p:nvPr/>
        </p:nvSpPr>
        <p:spPr>
          <a:xfrm>
            <a:off x="7260919" y="2637221"/>
            <a:ext cx="3626733" cy="2031325"/>
          </a:xfrm>
          <a:prstGeom prst="rect">
            <a:avLst/>
          </a:prstGeom>
          <a:noFill/>
          <a:ln>
            <a:solidFill>
              <a:schemeClr val="tx1"/>
            </a:solidFill>
          </a:ln>
        </p:spPr>
        <p:txBody>
          <a:bodyPr wrap="square">
            <a:spAutoFit/>
          </a:bodyPr>
          <a:lstStyle/>
          <a:p>
            <a:pPr marL="285750" indent="-285750">
              <a:buFont typeface="Arial" panose="020B0604020202020204" pitchFamily="34" charset="0"/>
              <a:buChar char="•"/>
            </a:pPr>
            <a:r>
              <a:rPr lang="en-US" sz="1800" kern="0" dirty="0">
                <a:effectLst/>
                <a:latin typeface="Calibri" panose="020F0502020204030204" pitchFamily="34" charset="0"/>
                <a:ea typeface="Times New Roman" panose="02020603050405020304" pitchFamily="18" charset="0"/>
                <a:cs typeface="Calibri" panose="020F0502020204030204" pitchFamily="34" charset="0"/>
              </a:rPr>
              <a:t>Nearly 18% of the NY-clusters showed temporal persistence, lasting more than 10 years. </a:t>
            </a:r>
          </a:p>
          <a:p>
            <a:pPr marL="285750" indent="-285750">
              <a:buFont typeface="Arial" panose="020B0604020202020204" pitchFamily="34" charset="0"/>
              <a:buChar char="•"/>
            </a:pPr>
            <a:r>
              <a:rPr lang="en-US" sz="1800" kern="0" dirty="0">
                <a:effectLst/>
                <a:latin typeface="Calibri" panose="020F0502020204030204" pitchFamily="34" charset="0"/>
                <a:ea typeface="Times New Roman" panose="02020603050405020304" pitchFamily="18" charset="0"/>
                <a:cs typeface="Calibri" panose="020F0502020204030204" pitchFamily="34" charset="0"/>
              </a:rPr>
              <a:t>This supports that a substantial portion of the NY-clusters could be caused by Lm strains </a:t>
            </a:r>
            <a:r>
              <a:rPr lang="en-US" kern="0" dirty="0">
                <a:latin typeface="Calibri" panose="020F0502020204030204" pitchFamily="34" charset="0"/>
                <a:ea typeface="Times New Roman" panose="02020603050405020304" pitchFamily="18" charset="0"/>
                <a:cs typeface="Calibri" panose="020F0502020204030204" pitchFamily="34" charset="0"/>
              </a:rPr>
              <a:t>persisting </a:t>
            </a:r>
            <a:r>
              <a:rPr lang="en-US" sz="1800" kern="0" dirty="0">
                <a:effectLst/>
                <a:latin typeface="Calibri" panose="020F0502020204030204" pitchFamily="34" charset="0"/>
                <a:ea typeface="Times New Roman" panose="02020603050405020304" pitchFamily="18" charset="0"/>
                <a:cs typeface="Calibri" panose="020F0502020204030204" pitchFamily="34" charset="0"/>
              </a:rPr>
              <a:t>over long periods</a:t>
            </a:r>
            <a:r>
              <a:rPr lang="en-TR" sz="1800" kern="0" dirty="0">
                <a:latin typeface="Calibri" panose="020F0502020204030204" pitchFamily="34" charset="0"/>
                <a:ea typeface="Times New Roman" panose="02020603050405020304" pitchFamily="18" charset="0"/>
                <a:cs typeface="Calibri" panose="020F0502020204030204" pitchFamily="34" charset="0"/>
              </a:rPr>
              <a:t>.</a:t>
            </a:r>
            <a:endParaRPr lang="en-US" sz="1800" kern="0" dirty="0">
              <a:latin typeface="Calibri" panose="020F0502020204030204" pitchFamily="34" charset="0"/>
              <a:ea typeface="Times New Roman" panose="02020603050405020304" pitchFamily="18" charset="0"/>
              <a:cs typeface="Calibri" panose="020F0502020204030204" pitchFamily="34" charset="0"/>
            </a:endParaRPr>
          </a:p>
        </p:txBody>
      </p:sp>
      <p:sp>
        <p:nvSpPr>
          <p:cNvPr id="7" name="Title 1">
            <a:extLst>
              <a:ext uri="{FF2B5EF4-FFF2-40B4-BE49-F238E27FC236}">
                <a16:creationId xmlns:a16="http://schemas.microsoft.com/office/drawing/2014/main" id="{A0C2ED76-3A93-3DDF-D61D-7E6640A1E36C}"/>
              </a:ext>
            </a:extLst>
          </p:cNvPr>
          <p:cNvSpPr>
            <a:spLocks noGrp="1"/>
          </p:cNvSpPr>
          <p:nvPr>
            <p:ph type="title"/>
          </p:nvPr>
        </p:nvSpPr>
        <p:spPr/>
        <p:txBody>
          <a:bodyPr>
            <a:noAutofit/>
          </a:bodyPr>
          <a:lstStyle/>
          <a:p>
            <a:r>
              <a:rPr lang="en-US" sz="3600" dirty="0">
                <a:latin typeface="Arial Black" panose="020B0A04020102020204" pitchFamily="34" charset="0"/>
                <a:cs typeface="Calibri" panose="020F0502020204030204" pitchFamily="34" charset="0"/>
              </a:rPr>
              <a:t>Largest NY-cluster included 33 clinical isolates that were collected for more than 20 years</a:t>
            </a:r>
          </a:p>
        </p:txBody>
      </p:sp>
      <p:sp>
        <p:nvSpPr>
          <p:cNvPr id="9" name="TextBox 8">
            <a:extLst>
              <a:ext uri="{FF2B5EF4-FFF2-40B4-BE49-F238E27FC236}">
                <a16:creationId xmlns:a16="http://schemas.microsoft.com/office/drawing/2014/main" id="{0458D1DB-5106-E17E-2506-CE2E72317CF7}"/>
              </a:ext>
            </a:extLst>
          </p:cNvPr>
          <p:cNvSpPr txBox="1"/>
          <p:nvPr/>
        </p:nvSpPr>
        <p:spPr>
          <a:xfrm>
            <a:off x="473311" y="5298280"/>
            <a:ext cx="6678592" cy="830997"/>
          </a:xfrm>
          <a:prstGeom prst="rect">
            <a:avLst/>
          </a:prstGeom>
          <a:noFill/>
        </p:spPr>
        <p:txBody>
          <a:bodyPr wrap="square">
            <a:spAutoFit/>
          </a:bodyPr>
          <a:lstStyle/>
          <a:p>
            <a:r>
              <a:rPr lang="en-US" sz="1200" b="1" dirty="0">
                <a:latin typeface="Calibri" panose="020F0502020204030204" pitchFamily="34" charset="0"/>
                <a:cs typeface="Calibri" panose="020F0502020204030204" pitchFamily="34" charset="0"/>
              </a:rPr>
              <a:t>Figure. </a:t>
            </a:r>
            <a:r>
              <a:rPr lang="en-US" sz="1200" dirty="0">
                <a:latin typeface="Calibri" panose="020F0502020204030204" pitchFamily="34" charset="0"/>
                <a:cs typeface="Calibri" panose="020F0502020204030204" pitchFamily="34" charset="0"/>
              </a:rPr>
              <a:t>Epidemic curve of a NY-cluster on a yearly basis from 2000 to 2021. Black bars represents cases that were not assigned an outbreak code, whereas the different colors represent cases that were assigned 7 different outbreak codes, suggesting that these cases were investigated as independent events at the time. Clinical isolates range from 0-31 SNP differences between each other.</a:t>
            </a:r>
          </a:p>
        </p:txBody>
      </p:sp>
    </p:spTree>
    <p:extLst>
      <p:ext uri="{BB962C8B-B14F-4D97-AF65-F5344CB8AC3E}">
        <p14:creationId xmlns:p14="http://schemas.microsoft.com/office/powerpoint/2010/main" val="1452878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F0DF8-D258-A5C7-123F-355174CAAA70}"/>
              </a:ext>
            </a:extLst>
          </p:cNvPr>
          <p:cNvSpPr>
            <a:spLocks noGrp="1"/>
          </p:cNvSpPr>
          <p:nvPr>
            <p:ph type="title"/>
          </p:nvPr>
        </p:nvSpPr>
        <p:spPr/>
        <p:txBody>
          <a:bodyPr/>
          <a:lstStyle/>
          <a:p>
            <a:r>
              <a:rPr lang="en-US" sz="3600" dirty="0"/>
              <a:t>Isolates obtained more than 12 years apart tend to differ by more than 10 SNPs</a:t>
            </a:r>
          </a:p>
        </p:txBody>
      </p:sp>
      <p:grpSp>
        <p:nvGrpSpPr>
          <p:cNvPr id="8" name="Group 7">
            <a:extLst>
              <a:ext uri="{FF2B5EF4-FFF2-40B4-BE49-F238E27FC236}">
                <a16:creationId xmlns:a16="http://schemas.microsoft.com/office/drawing/2014/main" id="{FD74AC66-18D1-41DB-F5EF-B711F98BD492}"/>
              </a:ext>
            </a:extLst>
          </p:cNvPr>
          <p:cNvGrpSpPr/>
          <p:nvPr/>
        </p:nvGrpSpPr>
        <p:grpSpPr>
          <a:xfrm>
            <a:off x="1480457" y="2166439"/>
            <a:ext cx="10010412" cy="3435392"/>
            <a:chOff x="1480457" y="2610580"/>
            <a:chExt cx="10010412" cy="3435392"/>
          </a:xfrm>
        </p:grpSpPr>
        <p:pic>
          <p:nvPicPr>
            <p:cNvPr id="1026" name="Picture 2">
              <a:extLst>
                <a:ext uri="{FF2B5EF4-FFF2-40B4-BE49-F238E27FC236}">
                  <a16:creationId xmlns:a16="http://schemas.microsoft.com/office/drawing/2014/main" id="{D56D8EC0-D90E-5B01-3F78-1018B719C2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0457" y="2610580"/>
              <a:ext cx="10010412" cy="3435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BFB7E0F6-3268-80B6-7A08-56A4B5C93296}"/>
                </a:ext>
              </a:extLst>
            </p:cNvPr>
            <p:cNvCxnSpPr/>
            <p:nvPr/>
          </p:nvCxnSpPr>
          <p:spPr>
            <a:xfrm>
              <a:off x="1985554" y="4902926"/>
              <a:ext cx="9422675"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6" name="Straight Connector 5">
              <a:extLst>
                <a:ext uri="{FF2B5EF4-FFF2-40B4-BE49-F238E27FC236}">
                  <a16:creationId xmlns:a16="http://schemas.microsoft.com/office/drawing/2014/main" id="{519F7315-B6D5-3F11-9326-E075E382ACA5}"/>
                </a:ext>
              </a:extLst>
            </p:cNvPr>
            <p:cNvCxnSpPr>
              <a:cxnSpLocks/>
            </p:cNvCxnSpPr>
            <p:nvPr/>
          </p:nvCxnSpPr>
          <p:spPr>
            <a:xfrm flipV="1">
              <a:off x="7315200" y="2673531"/>
              <a:ext cx="0" cy="2891246"/>
            </a:xfrm>
            <a:prstGeom prst="line">
              <a:avLst/>
            </a:prstGeom>
          </p:spPr>
          <p:style>
            <a:lnRef idx="1">
              <a:schemeClr val="accent4"/>
            </a:lnRef>
            <a:fillRef idx="0">
              <a:schemeClr val="accent4"/>
            </a:fillRef>
            <a:effectRef idx="0">
              <a:schemeClr val="accent4"/>
            </a:effectRef>
            <a:fontRef idx="minor">
              <a:schemeClr val="tx1"/>
            </a:fontRef>
          </p:style>
        </p:cxnSp>
      </p:grpSp>
      <p:sp>
        <p:nvSpPr>
          <p:cNvPr id="9" name="TextBox 8">
            <a:extLst>
              <a:ext uri="{FF2B5EF4-FFF2-40B4-BE49-F238E27FC236}">
                <a16:creationId xmlns:a16="http://schemas.microsoft.com/office/drawing/2014/main" id="{EEEAC157-2B6D-389C-EA93-9B5D6BCDE361}"/>
              </a:ext>
            </a:extLst>
          </p:cNvPr>
          <p:cNvSpPr txBox="1"/>
          <p:nvPr/>
        </p:nvSpPr>
        <p:spPr>
          <a:xfrm>
            <a:off x="3352800" y="2873829"/>
            <a:ext cx="998991" cy="369332"/>
          </a:xfrm>
          <a:prstGeom prst="rect">
            <a:avLst/>
          </a:prstGeom>
          <a:noFill/>
        </p:spPr>
        <p:txBody>
          <a:bodyPr wrap="none" rtlCol="0">
            <a:spAutoFit/>
          </a:bodyPr>
          <a:lstStyle/>
          <a:p>
            <a:r>
              <a:rPr lang="en-US" dirty="0"/>
              <a:t>N = 355</a:t>
            </a:r>
          </a:p>
        </p:txBody>
      </p:sp>
      <p:sp>
        <p:nvSpPr>
          <p:cNvPr id="10" name="TextBox 9">
            <a:extLst>
              <a:ext uri="{FF2B5EF4-FFF2-40B4-BE49-F238E27FC236}">
                <a16:creationId xmlns:a16="http://schemas.microsoft.com/office/drawing/2014/main" id="{8B73D5D0-34A5-A960-0DC2-302BF3BAEDD3}"/>
              </a:ext>
            </a:extLst>
          </p:cNvPr>
          <p:cNvSpPr txBox="1"/>
          <p:nvPr/>
        </p:nvSpPr>
        <p:spPr>
          <a:xfrm>
            <a:off x="9374671" y="4660976"/>
            <a:ext cx="742511" cy="369332"/>
          </a:xfrm>
          <a:prstGeom prst="rect">
            <a:avLst/>
          </a:prstGeom>
          <a:noFill/>
        </p:spPr>
        <p:txBody>
          <a:bodyPr wrap="none" rtlCol="0">
            <a:spAutoFit/>
          </a:bodyPr>
          <a:lstStyle/>
          <a:p>
            <a:r>
              <a:rPr lang="en-US" dirty="0"/>
              <a:t>N = 4</a:t>
            </a:r>
          </a:p>
        </p:txBody>
      </p:sp>
      <p:sp>
        <p:nvSpPr>
          <p:cNvPr id="11" name="TextBox 10">
            <a:extLst>
              <a:ext uri="{FF2B5EF4-FFF2-40B4-BE49-F238E27FC236}">
                <a16:creationId xmlns:a16="http://schemas.microsoft.com/office/drawing/2014/main" id="{990C6A7B-BDBE-F84A-D51C-49052D035A23}"/>
              </a:ext>
            </a:extLst>
          </p:cNvPr>
          <p:cNvSpPr txBox="1"/>
          <p:nvPr/>
        </p:nvSpPr>
        <p:spPr>
          <a:xfrm>
            <a:off x="2892493" y="4766153"/>
            <a:ext cx="870751" cy="369332"/>
          </a:xfrm>
          <a:prstGeom prst="rect">
            <a:avLst/>
          </a:prstGeom>
          <a:noFill/>
        </p:spPr>
        <p:txBody>
          <a:bodyPr wrap="none" rtlCol="0">
            <a:spAutoFit/>
          </a:bodyPr>
          <a:lstStyle/>
          <a:p>
            <a:r>
              <a:rPr lang="en-US" dirty="0"/>
              <a:t>N = 73</a:t>
            </a:r>
          </a:p>
        </p:txBody>
      </p:sp>
      <p:sp>
        <p:nvSpPr>
          <p:cNvPr id="12" name="TextBox 11">
            <a:extLst>
              <a:ext uri="{FF2B5EF4-FFF2-40B4-BE49-F238E27FC236}">
                <a16:creationId xmlns:a16="http://schemas.microsoft.com/office/drawing/2014/main" id="{0E7BC09F-8118-37EE-2C8F-409C30D7F931}"/>
              </a:ext>
            </a:extLst>
          </p:cNvPr>
          <p:cNvSpPr txBox="1"/>
          <p:nvPr/>
        </p:nvSpPr>
        <p:spPr>
          <a:xfrm>
            <a:off x="8599714" y="2873829"/>
            <a:ext cx="870751" cy="369332"/>
          </a:xfrm>
          <a:prstGeom prst="rect">
            <a:avLst/>
          </a:prstGeom>
          <a:noFill/>
        </p:spPr>
        <p:txBody>
          <a:bodyPr wrap="none" rtlCol="0">
            <a:spAutoFit/>
          </a:bodyPr>
          <a:lstStyle/>
          <a:p>
            <a:r>
              <a:rPr lang="en-US" dirty="0"/>
              <a:t>N = 96</a:t>
            </a:r>
          </a:p>
        </p:txBody>
      </p:sp>
      <p:sp>
        <p:nvSpPr>
          <p:cNvPr id="13" name="TextBox 12">
            <a:extLst>
              <a:ext uri="{FF2B5EF4-FFF2-40B4-BE49-F238E27FC236}">
                <a16:creationId xmlns:a16="http://schemas.microsoft.com/office/drawing/2014/main" id="{1207154B-2DFC-6D77-4CCA-5491EA66F6C7}"/>
              </a:ext>
            </a:extLst>
          </p:cNvPr>
          <p:cNvSpPr txBox="1"/>
          <p:nvPr/>
        </p:nvSpPr>
        <p:spPr>
          <a:xfrm>
            <a:off x="3237383" y="1779583"/>
            <a:ext cx="7158947" cy="369332"/>
          </a:xfrm>
          <a:prstGeom prst="rect">
            <a:avLst/>
          </a:prstGeom>
          <a:noFill/>
        </p:spPr>
        <p:txBody>
          <a:bodyPr wrap="none" rtlCol="0">
            <a:spAutoFit/>
          </a:bodyPr>
          <a:lstStyle/>
          <a:p>
            <a:r>
              <a:rPr lang="en-US" dirty="0"/>
              <a:t>OR = 0.2, 95%CI = (0.05, 0.56), p-value = 0.0004, Fisher’s exact test</a:t>
            </a:r>
          </a:p>
        </p:txBody>
      </p:sp>
    </p:spTree>
    <p:extLst>
      <p:ext uri="{BB962C8B-B14F-4D97-AF65-F5344CB8AC3E}">
        <p14:creationId xmlns:p14="http://schemas.microsoft.com/office/powerpoint/2010/main" val="911064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BF7F0-792C-E32F-53F5-6FA37B885773}"/>
              </a:ext>
            </a:extLst>
          </p:cNvPr>
          <p:cNvSpPr>
            <a:spLocks noGrp="1"/>
          </p:cNvSpPr>
          <p:nvPr>
            <p:ph type="title"/>
          </p:nvPr>
        </p:nvSpPr>
        <p:spPr/>
        <p:txBody>
          <a:bodyPr>
            <a:noAutofit/>
          </a:bodyPr>
          <a:lstStyle/>
          <a:p>
            <a:r>
              <a:rPr lang="en-US" sz="3600" dirty="0">
                <a:cs typeface="Calibri" panose="020F0502020204030204" pitchFamily="34" charset="0"/>
              </a:rPr>
              <a:t>44% of NY-clusters included at least one food isolate with ≤ 50 SNPs differences to a clinical isolate. </a:t>
            </a:r>
          </a:p>
        </p:txBody>
      </p:sp>
      <p:pic>
        <p:nvPicPr>
          <p:cNvPr id="4" name="Picture 3" descr="A graph showing a number of food isolates&#10;&#10;Description automatically generated">
            <a:extLst>
              <a:ext uri="{FF2B5EF4-FFF2-40B4-BE49-F238E27FC236}">
                <a16:creationId xmlns:a16="http://schemas.microsoft.com/office/drawing/2014/main" id="{20C6F017-181C-40DB-5718-E5694708FD9A}"/>
              </a:ext>
            </a:extLst>
          </p:cNvPr>
          <p:cNvPicPr>
            <a:picLocks noChangeAspect="1"/>
          </p:cNvPicPr>
          <p:nvPr/>
        </p:nvPicPr>
        <p:blipFill>
          <a:blip r:embed="rId2"/>
          <a:stretch>
            <a:fillRect/>
          </a:stretch>
        </p:blipFill>
        <p:spPr>
          <a:xfrm>
            <a:off x="675241" y="2386941"/>
            <a:ext cx="5943600" cy="2949575"/>
          </a:xfrm>
          <a:prstGeom prst="rect">
            <a:avLst/>
          </a:prstGeom>
        </p:spPr>
      </p:pic>
      <p:sp>
        <p:nvSpPr>
          <p:cNvPr id="6" name="TextBox 5">
            <a:extLst>
              <a:ext uri="{FF2B5EF4-FFF2-40B4-BE49-F238E27FC236}">
                <a16:creationId xmlns:a16="http://schemas.microsoft.com/office/drawing/2014/main" id="{21EE73F0-0583-F0C8-D7C2-A1BA65237F5E}"/>
              </a:ext>
            </a:extLst>
          </p:cNvPr>
          <p:cNvSpPr txBox="1"/>
          <p:nvPr/>
        </p:nvSpPr>
        <p:spPr>
          <a:xfrm>
            <a:off x="675241" y="5336516"/>
            <a:ext cx="6099858" cy="830997"/>
          </a:xfrm>
          <a:prstGeom prst="rect">
            <a:avLst/>
          </a:prstGeom>
          <a:noFill/>
        </p:spPr>
        <p:txBody>
          <a:bodyPr wrap="square">
            <a:spAutoFit/>
          </a:bodyPr>
          <a:lstStyle/>
          <a:p>
            <a:r>
              <a:rPr lang="en-US" sz="1200" b="1" dirty="0">
                <a:latin typeface="Calibri" panose="020F0502020204030204" pitchFamily="34" charset="0"/>
                <a:cs typeface="Calibri" panose="020F0502020204030204" pitchFamily="34" charset="0"/>
              </a:rPr>
              <a:t>Figure</a:t>
            </a:r>
            <a:r>
              <a:rPr lang="en-US" sz="1200" dirty="0">
                <a:latin typeface="Calibri" panose="020F0502020204030204" pitchFamily="34" charset="0"/>
                <a:cs typeface="Calibri" panose="020F0502020204030204" pitchFamily="34" charset="0"/>
              </a:rPr>
              <a:t> The number of food isolates in NY-clusters between  2000 and 2021 by food categories. Each bar represents a food type. The gray bars represent food isolates that are associated with the NY-clusters, while black bars represent the food isolates that are not associated with the NY-clusters.</a:t>
            </a:r>
          </a:p>
        </p:txBody>
      </p:sp>
      <p:sp>
        <p:nvSpPr>
          <p:cNvPr id="8" name="TextBox 7">
            <a:extLst>
              <a:ext uri="{FF2B5EF4-FFF2-40B4-BE49-F238E27FC236}">
                <a16:creationId xmlns:a16="http://schemas.microsoft.com/office/drawing/2014/main" id="{9433385A-9693-8EAD-4D9D-89F2582EA853}"/>
              </a:ext>
            </a:extLst>
          </p:cNvPr>
          <p:cNvSpPr txBox="1"/>
          <p:nvPr/>
        </p:nvSpPr>
        <p:spPr>
          <a:xfrm>
            <a:off x="7180755" y="1781696"/>
            <a:ext cx="4242121" cy="3970318"/>
          </a:xfrm>
          <a:prstGeom prst="rect">
            <a:avLst/>
          </a:prstGeom>
          <a:noFill/>
          <a:ln w="9525">
            <a:solidFill>
              <a:schemeClr val="tx1"/>
            </a:solidFill>
          </a:ln>
        </p:spPr>
        <p:txBody>
          <a:bodyPr wrap="square">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Our data showed that several small and medium sized NY-clusters included food and environmental isolates that were highly related to, collected years apart from, and obtained in the same county as clinical isolates in the same NY-cluster.  </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This could suggest a local common source of potential small long-lasting outbreaks caused by </a:t>
            </a:r>
            <a:r>
              <a:rPr lang="en-US" dirty="0" err="1">
                <a:latin typeface="Calibri" panose="020F0502020204030204" pitchFamily="34" charset="0"/>
                <a:cs typeface="Calibri" panose="020F0502020204030204" pitchFamily="34" charset="0"/>
              </a:rPr>
              <a:t>Lm</a:t>
            </a:r>
            <a:r>
              <a:rPr lang="en-US" dirty="0">
                <a:latin typeface="Calibri" panose="020F0502020204030204" pitchFamily="34" charset="0"/>
                <a:cs typeface="Calibri" panose="020F0502020204030204" pitchFamily="34" charset="0"/>
              </a:rPr>
              <a:t> strains that persist in local small processors, farms, retail environments, or private (e.g., residential) and public (e.g., schools, hospitals, restaurants) kitchens.</a:t>
            </a:r>
          </a:p>
        </p:txBody>
      </p:sp>
    </p:spTree>
    <p:extLst>
      <p:ext uri="{BB962C8B-B14F-4D97-AF65-F5344CB8AC3E}">
        <p14:creationId xmlns:p14="http://schemas.microsoft.com/office/powerpoint/2010/main" val="1765315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C82DD-0401-8F12-13B4-917B17D8A5C2}"/>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20F5174F-5EE0-964B-9D96-29CE5E85E208}"/>
              </a:ext>
            </a:extLst>
          </p:cNvPr>
          <p:cNvSpPr>
            <a:spLocks noGrp="1"/>
          </p:cNvSpPr>
          <p:nvPr>
            <p:ph sz="half" idx="2"/>
          </p:nvPr>
        </p:nvSpPr>
        <p:spPr/>
        <p:txBody>
          <a:bodyPr/>
          <a:lstStyle/>
          <a:p>
            <a:r>
              <a:rPr lang="en-US" sz="1800" dirty="0">
                <a:latin typeface="Times New Roman" panose="02020603050405020304" pitchFamily="18" charset="0"/>
                <a:ea typeface="Times New Roman" panose="02020603050405020304" pitchFamily="18" charset="0"/>
              </a:rPr>
              <a:t>O</a:t>
            </a:r>
            <a:r>
              <a:rPr lang="en-US" sz="1800" dirty="0">
                <a:effectLst/>
                <a:latin typeface="Times New Roman" panose="02020603050405020304" pitchFamily="18" charset="0"/>
                <a:ea typeface="Times New Roman" panose="02020603050405020304" pitchFamily="18" charset="0"/>
              </a:rPr>
              <a:t>utbreak investigations tend to focus on clusters containing highly-related isolates from cases that are temporally connected, while small clusters including cases that are years apart, even from the same or contiguous counties, tend to not be further investigated. </a:t>
            </a:r>
          </a:p>
          <a:p>
            <a:endParaRPr lang="en-US"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Small and medium </a:t>
            </a:r>
            <a:r>
              <a:rPr lang="en-US" sz="1800" dirty="0">
                <a:latin typeface="Times New Roman" panose="02020603050405020304" pitchFamily="18" charset="0"/>
                <a:ea typeface="Times New Roman" panose="02020603050405020304" pitchFamily="18" charset="0"/>
              </a:rPr>
              <a:t>clusters (with ≤ 10 cases) including </a:t>
            </a:r>
            <a:r>
              <a:rPr lang="en-US" sz="1800" dirty="0">
                <a:effectLst/>
                <a:latin typeface="Times New Roman" panose="02020603050405020304" pitchFamily="18" charset="0"/>
                <a:ea typeface="Times New Roman" panose="02020603050405020304" pitchFamily="18" charset="0"/>
              </a:rPr>
              <a:t>food and environmental isolates from the same counties as the clinical isolates could also indicate that the source may be small local food producers or retailers (e.g., local ice cream manufacturer, packinghouse, restaurant). </a:t>
            </a:r>
          </a:p>
          <a:p>
            <a:endParaRPr lang="en-US"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Our study also highlights the significance of performing routine environmental and food surveillance to enable public health and regulatory agencies to identify sources prone to persistence and take necessary control measures to mitigate further </a:t>
            </a:r>
            <a:r>
              <a:rPr lang="en-US" sz="1800" dirty="0">
                <a:solidFill>
                  <a:srgbClr val="000000"/>
                </a:solidFill>
                <a:effectLst/>
                <a:latin typeface="Times New Roman" panose="02020603050405020304" pitchFamily="18" charset="0"/>
                <a:ea typeface="Times New Roman" panose="02020603050405020304" pitchFamily="18" charset="0"/>
              </a:rPr>
              <a:t>risk. </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97669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88C2B-4E7D-BA08-8374-370320C2B989}"/>
              </a:ext>
            </a:extLst>
          </p:cNvPr>
          <p:cNvSpPr>
            <a:spLocks noGrp="1"/>
          </p:cNvSpPr>
          <p:nvPr>
            <p:ph type="title"/>
          </p:nvPr>
        </p:nvSpPr>
        <p:spPr/>
        <p:txBody>
          <a:bodyPr/>
          <a:lstStyle/>
          <a:p>
            <a:r>
              <a:rPr lang="en-US" dirty="0"/>
              <a:t>Acknowledgments</a:t>
            </a:r>
          </a:p>
        </p:txBody>
      </p:sp>
      <p:sp>
        <p:nvSpPr>
          <p:cNvPr id="3" name="Content Placeholder 2">
            <a:extLst>
              <a:ext uri="{FF2B5EF4-FFF2-40B4-BE49-F238E27FC236}">
                <a16:creationId xmlns:a16="http://schemas.microsoft.com/office/drawing/2014/main" id="{1EED9450-4168-6C97-021B-D6820B62F62A}"/>
              </a:ext>
            </a:extLst>
          </p:cNvPr>
          <p:cNvSpPr>
            <a:spLocks noGrp="1"/>
          </p:cNvSpPr>
          <p:nvPr>
            <p:ph sz="half" idx="2"/>
          </p:nvPr>
        </p:nvSpPr>
        <p:spPr/>
        <p:txBody>
          <a:bodyPr>
            <a:normAutofit fontScale="77500" lnSpcReduction="20000"/>
          </a:bodyPr>
          <a:lstStyle/>
          <a:p>
            <a:r>
              <a:rPr lang="en-US" dirty="0"/>
              <a:t>New York State Department of Health</a:t>
            </a:r>
          </a:p>
          <a:p>
            <a:pPr lvl="1"/>
            <a:r>
              <a:rPr lang="en-US" dirty="0"/>
              <a:t>William Wolfgang</a:t>
            </a:r>
          </a:p>
          <a:p>
            <a:pPr lvl="1"/>
            <a:r>
              <a:rPr lang="en-US" dirty="0"/>
              <a:t>Samantha Wirth</a:t>
            </a:r>
          </a:p>
          <a:p>
            <a:pPr lvl="1"/>
            <a:r>
              <a:rPr lang="en-US" dirty="0"/>
              <a:t>Lisa Mingle</a:t>
            </a:r>
          </a:p>
          <a:p>
            <a:pPr lvl="1"/>
            <a:r>
              <a:rPr lang="en-US" dirty="0"/>
              <a:t>Damaris Mendez-Vallellanes</a:t>
            </a:r>
          </a:p>
          <a:p>
            <a:pPr lvl="1"/>
            <a:r>
              <a:rPr lang="en-US" dirty="0"/>
              <a:t>Hannah Hoyt</a:t>
            </a:r>
          </a:p>
          <a:p>
            <a:r>
              <a:rPr lang="en-US" dirty="0"/>
              <a:t>New York State Department of Agriculture and Markets</a:t>
            </a:r>
          </a:p>
          <a:p>
            <a:pPr lvl="1"/>
            <a:r>
              <a:rPr lang="en-US" dirty="0"/>
              <a:t>Maria Ishida</a:t>
            </a:r>
          </a:p>
          <a:p>
            <a:pPr lvl="1"/>
            <a:r>
              <a:rPr lang="en-US" dirty="0"/>
              <a:t>Brian Sauders</a:t>
            </a:r>
          </a:p>
          <a:p>
            <a:pPr lvl="1"/>
            <a:r>
              <a:rPr lang="en-US" dirty="0"/>
              <a:t>Gregory Deiulio</a:t>
            </a:r>
          </a:p>
          <a:p>
            <a:pPr lvl="1"/>
            <a:r>
              <a:rPr lang="en-US" dirty="0"/>
              <a:t>Alyssa Dickey</a:t>
            </a:r>
          </a:p>
          <a:p>
            <a:r>
              <a:rPr lang="en-US" dirty="0"/>
              <a:t>Cornell University</a:t>
            </a:r>
          </a:p>
          <a:p>
            <a:pPr lvl="1"/>
            <a:r>
              <a:rPr lang="en-US" dirty="0"/>
              <a:t>Martin Wiedmann</a:t>
            </a:r>
          </a:p>
          <a:p>
            <a:pPr lvl="1"/>
            <a:r>
              <a:rPr lang="en-US" dirty="0"/>
              <a:t>Hilal Samut</a:t>
            </a:r>
          </a:p>
          <a:p>
            <a:r>
              <a:rPr lang="en-US" dirty="0"/>
              <a:t>Genome Trakr funding (through NYSDOH and NYSDA&amp;M)</a:t>
            </a:r>
          </a:p>
        </p:txBody>
      </p:sp>
      <p:pic>
        <p:nvPicPr>
          <p:cNvPr id="1026" name="Picture 2">
            <a:extLst>
              <a:ext uri="{FF2B5EF4-FFF2-40B4-BE49-F238E27FC236}">
                <a16:creationId xmlns:a16="http://schemas.microsoft.com/office/drawing/2014/main" id="{24BE69A8-D362-0E24-2C5B-5B631A9E8C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9657" y="3847036"/>
            <a:ext cx="11715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a:extLst>
              <a:ext uri="{FF2B5EF4-FFF2-40B4-BE49-F238E27FC236}">
                <a16:creationId xmlns:a16="http://schemas.microsoft.com/office/drawing/2014/main" id="{768E2078-0C7E-6B5A-4B02-8359D4AF4A64}"/>
              </a:ext>
            </a:extLst>
          </p:cNvPr>
          <p:cNvCxnSpPr/>
          <p:nvPr/>
        </p:nvCxnSpPr>
        <p:spPr>
          <a:xfrm flipV="1">
            <a:off x="2814320" y="4968240"/>
            <a:ext cx="6441440" cy="32512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11935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B2CA6-BE7F-592B-32A1-7C00E41815BD}"/>
              </a:ext>
            </a:extLst>
          </p:cNvPr>
          <p:cNvSpPr>
            <a:spLocks noGrp="1"/>
          </p:cNvSpPr>
          <p:nvPr>
            <p:ph type="title"/>
          </p:nvPr>
        </p:nvSpPr>
        <p:spPr>
          <a:xfrm>
            <a:off x="838200" y="260951"/>
            <a:ext cx="10515600" cy="708766"/>
          </a:xfrm>
        </p:spPr>
        <p:txBody>
          <a:bodyPr>
            <a:noAutofit/>
          </a:bodyPr>
          <a:lstStyle/>
          <a:p>
            <a:r>
              <a:rPr lang="en-US" sz="2400" dirty="0">
                <a:latin typeface="Calibri" panose="020F0502020204030204" pitchFamily="34" charset="0"/>
                <a:cs typeface="Calibri" panose="020F0502020204030204" pitchFamily="34" charset="0"/>
              </a:rPr>
              <a:t>Pairwise SNP analysis showed that clusters that occurred in same and contiguous counties presented higher genetic relatedness.</a:t>
            </a:r>
          </a:p>
        </p:txBody>
      </p:sp>
      <p:pic>
        <p:nvPicPr>
          <p:cNvPr id="11" name="Picture 10">
            <a:extLst>
              <a:ext uri="{FF2B5EF4-FFF2-40B4-BE49-F238E27FC236}">
                <a16:creationId xmlns:a16="http://schemas.microsoft.com/office/drawing/2014/main" id="{C06206BA-83C0-4157-E3E2-62F7EA32107C}"/>
              </a:ext>
            </a:extLst>
          </p:cNvPr>
          <p:cNvPicPr>
            <a:picLocks noChangeAspect="1"/>
          </p:cNvPicPr>
          <p:nvPr/>
        </p:nvPicPr>
        <p:blipFill>
          <a:blip r:embed="rId3"/>
          <a:srcRect b="66253"/>
          <a:stretch/>
        </p:blipFill>
        <p:spPr>
          <a:xfrm>
            <a:off x="293914" y="1016016"/>
            <a:ext cx="7050315" cy="1770909"/>
          </a:xfrm>
          <a:prstGeom prst="rect">
            <a:avLst/>
          </a:prstGeom>
        </p:spPr>
      </p:pic>
      <p:pic>
        <p:nvPicPr>
          <p:cNvPr id="13" name="Picture 12">
            <a:extLst>
              <a:ext uri="{FF2B5EF4-FFF2-40B4-BE49-F238E27FC236}">
                <a16:creationId xmlns:a16="http://schemas.microsoft.com/office/drawing/2014/main" id="{E8C87CEA-7880-83E6-10B2-288EDC1C3548}"/>
              </a:ext>
            </a:extLst>
          </p:cNvPr>
          <p:cNvPicPr>
            <a:picLocks noChangeAspect="1"/>
          </p:cNvPicPr>
          <p:nvPr/>
        </p:nvPicPr>
        <p:blipFill>
          <a:blip r:embed="rId3"/>
          <a:stretch>
            <a:fillRect/>
          </a:stretch>
        </p:blipFill>
        <p:spPr>
          <a:xfrm>
            <a:off x="293912" y="1016015"/>
            <a:ext cx="7050315" cy="5247677"/>
          </a:xfrm>
          <a:prstGeom prst="rect">
            <a:avLst/>
          </a:prstGeom>
        </p:spPr>
      </p:pic>
      <p:pic>
        <p:nvPicPr>
          <p:cNvPr id="14" name="Picture 13">
            <a:extLst>
              <a:ext uri="{FF2B5EF4-FFF2-40B4-BE49-F238E27FC236}">
                <a16:creationId xmlns:a16="http://schemas.microsoft.com/office/drawing/2014/main" id="{2143887E-79A1-3922-7794-B887AD0800CA}"/>
              </a:ext>
            </a:extLst>
          </p:cNvPr>
          <p:cNvPicPr>
            <a:picLocks noChangeAspect="1"/>
          </p:cNvPicPr>
          <p:nvPr/>
        </p:nvPicPr>
        <p:blipFill>
          <a:blip r:embed="rId3"/>
          <a:srcRect b="33820"/>
          <a:stretch/>
        </p:blipFill>
        <p:spPr>
          <a:xfrm>
            <a:off x="293913" y="1016015"/>
            <a:ext cx="7050315" cy="3472924"/>
          </a:xfrm>
          <a:prstGeom prst="rect">
            <a:avLst/>
          </a:prstGeom>
        </p:spPr>
      </p:pic>
      <p:sp>
        <p:nvSpPr>
          <p:cNvPr id="16" name="TextBox 15">
            <a:extLst>
              <a:ext uri="{FF2B5EF4-FFF2-40B4-BE49-F238E27FC236}">
                <a16:creationId xmlns:a16="http://schemas.microsoft.com/office/drawing/2014/main" id="{FD04EBF2-C955-266F-3496-AE03D863C263}"/>
              </a:ext>
            </a:extLst>
          </p:cNvPr>
          <p:cNvSpPr txBox="1"/>
          <p:nvPr/>
        </p:nvSpPr>
        <p:spPr>
          <a:xfrm>
            <a:off x="7344227" y="1859339"/>
            <a:ext cx="4399345" cy="3416320"/>
          </a:xfrm>
          <a:prstGeom prst="rect">
            <a:avLst/>
          </a:prstGeom>
          <a:noFill/>
          <a:ln w="9525">
            <a:solidFill>
              <a:schemeClr val="tx1"/>
            </a:solidFill>
          </a:ln>
        </p:spPr>
        <p:txBody>
          <a:bodyPr wrap="square">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The within NY-cluster pairwise SNP distance between isolates from the same and contiguous counties was significantly lower than the pairwise SNP distance between isolates from noncontiguous counties (p = 0.0300 and p &lt; 0.0001, respectively). </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The time span between the clinical isolates collected from the same and contiguous counties was relatively shorter than for isolates collected from noncontiguous counties.</a:t>
            </a:r>
          </a:p>
        </p:txBody>
      </p:sp>
      <p:sp>
        <p:nvSpPr>
          <p:cNvPr id="18" name="TextBox 17">
            <a:extLst>
              <a:ext uri="{FF2B5EF4-FFF2-40B4-BE49-F238E27FC236}">
                <a16:creationId xmlns:a16="http://schemas.microsoft.com/office/drawing/2014/main" id="{6B60D24C-1C4E-B375-0B4F-75ABBC4528E1}"/>
              </a:ext>
            </a:extLst>
          </p:cNvPr>
          <p:cNvSpPr txBox="1"/>
          <p:nvPr/>
        </p:nvSpPr>
        <p:spPr>
          <a:xfrm>
            <a:off x="67126" y="6070545"/>
            <a:ext cx="7503886" cy="769441"/>
          </a:xfrm>
          <a:prstGeom prst="rect">
            <a:avLst/>
          </a:prstGeom>
          <a:noFill/>
        </p:spPr>
        <p:txBody>
          <a:bodyPr wrap="square">
            <a:spAutoFit/>
          </a:bodyPr>
          <a:lstStyle/>
          <a:p>
            <a:r>
              <a:rPr lang="en-US" sz="1100" b="1" dirty="0">
                <a:latin typeface="Calibri" panose="020F0502020204030204" pitchFamily="34" charset="0"/>
                <a:cs typeface="Calibri" panose="020F0502020204030204" pitchFamily="34" charset="0"/>
              </a:rPr>
              <a:t>Figure </a:t>
            </a:r>
            <a:r>
              <a:rPr lang="en-US" sz="1100" dirty="0">
                <a:latin typeface="Calibri" panose="020F0502020204030204" pitchFamily="34" charset="0"/>
                <a:cs typeface="Calibri" panose="020F0502020204030204" pitchFamily="34" charset="0"/>
              </a:rPr>
              <a:t>Pairwise SNP distances observed among 321 clinical isolates. The time span indicated here corresponds to the time interval between each isolate pair within NY-clusters in years. If the clinical isolates in a NY-cluster are collected within the same month of the same year, the time span for the NY-cluster is zero. Red, blue and black represent NY-clusters recorded in noncontiguous, same county and contiguous counties, respectively.</a:t>
            </a:r>
          </a:p>
        </p:txBody>
      </p:sp>
    </p:spTree>
    <p:extLst>
      <p:ext uri="{BB962C8B-B14F-4D97-AF65-F5344CB8AC3E}">
        <p14:creationId xmlns:p14="http://schemas.microsoft.com/office/powerpoint/2010/main" val="210234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98EDB-802E-8E1D-BE32-52C4FE45AA1C}"/>
              </a:ext>
            </a:extLst>
          </p:cNvPr>
          <p:cNvSpPr>
            <a:spLocks noGrp="1"/>
          </p:cNvSpPr>
          <p:nvPr>
            <p:ph type="ctrTitle"/>
          </p:nvPr>
        </p:nvSpPr>
        <p:spPr/>
        <p:txBody>
          <a:bodyPr>
            <a:normAutofit/>
          </a:bodyPr>
          <a:lstStyle/>
          <a:p>
            <a:r>
              <a:rPr lang="en-US" dirty="0"/>
              <a:t>Exploring the impact of sequencing historical </a:t>
            </a:r>
            <a:r>
              <a:rPr lang="en-US" i="1" dirty="0"/>
              <a:t>Listeria</a:t>
            </a:r>
            <a:r>
              <a:rPr lang="en-US" dirty="0"/>
              <a:t> isolates</a:t>
            </a:r>
          </a:p>
        </p:txBody>
      </p:sp>
      <p:sp>
        <p:nvSpPr>
          <p:cNvPr id="3" name="Subtitle 2">
            <a:extLst>
              <a:ext uri="{FF2B5EF4-FFF2-40B4-BE49-F238E27FC236}">
                <a16:creationId xmlns:a16="http://schemas.microsoft.com/office/drawing/2014/main" id="{82699338-05D0-A8C3-83D6-B0D88FAD27CE}"/>
              </a:ext>
            </a:extLst>
          </p:cNvPr>
          <p:cNvSpPr>
            <a:spLocks noGrp="1"/>
          </p:cNvSpPr>
          <p:nvPr>
            <p:ph type="subTitle" idx="1"/>
          </p:nvPr>
        </p:nvSpPr>
        <p:spPr/>
        <p:txBody>
          <a:bodyPr/>
          <a:lstStyle/>
          <a:p>
            <a:r>
              <a:rPr lang="en-US" dirty="0"/>
              <a:t>Renato H. Orsi, PhD</a:t>
            </a:r>
          </a:p>
          <a:p>
            <a:r>
              <a:rPr lang="en-US" dirty="0"/>
              <a:t>Department of Food Science</a:t>
            </a:r>
          </a:p>
          <a:p>
            <a:r>
              <a:rPr lang="en-US" dirty="0"/>
              <a:t>Cornell University</a:t>
            </a:r>
          </a:p>
          <a:p>
            <a:endParaRPr lang="en-US" dirty="0"/>
          </a:p>
        </p:txBody>
      </p:sp>
    </p:spTree>
    <p:extLst>
      <p:ext uri="{BB962C8B-B14F-4D97-AF65-F5344CB8AC3E}">
        <p14:creationId xmlns:p14="http://schemas.microsoft.com/office/powerpoint/2010/main" val="3263744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6C72A-6CD5-2A65-D39A-C151F8B58808}"/>
              </a:ext>
            </a:extLst>
          </p:cNvPr>
          <p:cNvSpPr>
            <a:spLocks noGrp="1"/>
          </p:cNvSpPr>
          <p:nvPr>
            <p:ph type="title"/>
          </p:nvPr>
        </p:nvSpPr>
        <p:spPr/>
        <p:txBody>
          <a:bodyPr/>
          <a:lstStyle/>
          <a:p>
            <a:r>
              <a:rPr lang="en-US" dirty="0"/>
              <a:t>Major findings</a:t>
            </a:r>
          </a:p>
        </p:txBody>
      </p:sp>
      <p:sp>
        <p:nvSpPr>
          <p:cNvPr id="3" name="Content Placeholder 2">
            <a:extLst>
              <a:ext uri="{FF2B5EF4-FFF2-40B4-BE49-F238E27FC236}">
                <a16:creationId xmlns:a16="http://schemas.microsoft.com/office/drawing/2014/main" id="{CC83C745-1C02-9EE5-60D7-AAEBD705E03F}"/>
              </a:ext>
            </a:extLst>
          </p:cNvPr>
          <p:cNvSpPr>
            <a:spLocks noGrp="1"/>
          </p:cNvSpPr>
          <p:nvPr>
            <p:ph sz="half" idx="2"/>
          </p:nvPr>
        </p:nvSpPr>
        <p:spPr/>
        <p:txBody>
          <a:bodyPr>
            <a:normAutofit fontScale="92500"/>
          </a:bodyPr>
          <a:lstStyle/>
          <a:p>
            <a:r>
              <a:rPr lang="en-US" sz="2400" kern="0" dirty="0">
                <a:effectLst/>
                <a:latin typeface="Times New Roman" panose="02020603050405020304" pitchFamily="18" charset="0"/>
                <a:ea typeface="Times New Roman" panose="02020603050405020304" pitchFamily="18" charset="0"/>
              </a:rPr>
              <a:t>85 NY-clusters were identified (≤ 20 SNPs between clinical isolates, single-linkage clustering)</a:t>
            </a:r>
          </a:p>
          <a:p>
            <a:r>
              <a:rPr lang="en-US" sz="2400" kern="0" dirty="0">
                <a:effectLst/>
                <a:latin typeface="Times New Roman" panose="02020603050405020304" pitchFamily="18" charset="0"/>
                <a:ea typeface="Times New Roman" panose="02020603050405020304" pitchFamily="18" charset="0"/>
              </a:rPr>
              <a:t>Most NY listeriosis clusters are small (2-3 cases)</a:t>
            </a:r>
          </a:p>
          <a:p>
            <a:pPr lvl="1"/>
            <a:r>
              <a:rPr lang="en-US" sz="1800" kern="0" dirty="0">
                <a:effectLst/>
                <a:latin typeface="Times New Roman" panose="02020603050405020304" pitchFamily="18" charset="0"/>
                <a:ea typeface="Times New Roman" panose="02020603050405020304" pitchFamily="18" charset="0"/>
              </a:rPr>
              <a:t>67/85 NY-clusters include 2 or 3 isolates</a:t>
            </a:r>
          </a:p>
          <a:p>
            <a:r>
              <a:rPr lang="en-US" sz="2400" kern="0" dirty="0">
                <a:latin typeface="Times New Roman" panose="02020603050405020304" pitchFamily="18" charset="0"/>
                <a:ea typeface="Times New Roman" panose="02020603050405020304" pitchFamily="18" charset="0"/>
              </a:rPr>
              <a:t>Most NY listeriosis clusters </a:t>
            </a:r>
            <a:r>
              <a:rPr lang="en-US" sz="2400" kern="0" dirty="0">
                <a:effectLst/>
                <a:latin typeface="Times New Roman" panose="02020603050405020304" pitchFamily="18" charset="0"/>
                <a:ea typeface="Times New Roman" panose="02020603050405020304" pitchFamily="18" charset="0"/>
              </a:rPr>
              <a:t>are long-lasting (&gt; 2 years long)</a:t>
            </a:r>
          </a:p>
          <a:p>
            <a:pPr lvl="1"/>
            <a:r>
              <a:rPr lang="en-US" sz="1800" kern="0" dirty="0">
                <a:effectLst/>
                <a:latin typeface="Times New Roman" panose="02020603050405020304" pitchFamily="18" charset="0"/>
                <a:ea typeface="Times New Roman" panose="02020603050405020304" pitchFamily="18" charset="0"/>
              </a:rPr>
              <a:t>15/85 NY-clusters included isolates that were obtained more than 10 years apart</a:t>
            </a:r>
          </a:p>
          <a:p>
            <a:r>
              <a:rPr lang="en-US" sz="2400" kern="0" dirty="0">
                <a:latin typeface="Times New Roman" panose="02020603050405020304" pitchFamily="18" charset="0"/>
                <a:ea typeface="Times New Roman" panose="02020603050405020304" pitchFamily="18" charset="0"/>
              </a:rPr>
              <a:t>Most NY listeriosis clusters are geographically widespread (at least 2 cases in noncontiguous counties)</a:t>
            </a:r>
          </a:p>
          <a:p>
            <a:pPr lvl="1"/>
            <a:r>
              <a:rPr lang="en-US" sz="1800" kern="0" dirty="0">
                <a:latin typeface="Times New Roman" panose="02020603050405020304" pitchFamily="18" charset="0"/>
                <a:ea typeface="Times New Roman" panose="02020603050405020304" pitchFamily="18" charset="0"/>
              </a:rPr>
              <a:t>33/85 NY-clusters are local, with isolates obtained from the same or contiguous counties</a:t>
            </a:r>
            <a:endParaRPr lang="en-US" sz="1800" kern="0" dirty="0">
              <a:effectLst/>
              <a:latin typeface="Times New Roman" panose="02020603050405020304" pitchFamily="18" charset="0"/>
              <a:ea typeface="Times New Roman" panose="02020603050405020304" pitchFamily="18" charset="0"/>
            </a:endParaRPr>
          </a:p>
          <a:p>
            <a:r>
              <a:rPr lang="en-US" sz="2400" kern="0" dirty="0">
                <a:latin typeface="Times New Roman" panose="02020603050405020304" pitchFamily="18" charset="0"/>
                <a:ea typeface="Times New Roman" panose="02020603050405020304" pitchFamily="18" charset="0"/>
              </a:rPr>
              <a:t>Deli meat, seafood and deli salad are among food items mostly associated with NY-clusters</a:t>
            </a:r>
          </a:p>
          <a:p>
            <a:pPr lvl="1"/>
            <a:r>
              <a:rPr lang="en-US" sz="1800" kern="0" dirty="0">
                <a:effectLst/>
                <a:latin typeface="Times New Roman" panose="02020603050405020304" pitchFamily="18" charset="0"/>
                <a:ea typeface="Times New Roman" panose="02020603050405020304" pitchFamily="18" charset="0"/>
              </a:rPr>
              <a:t>307 non-clinical isolates (78 food, 4 animal and 225 environmental) differed by ≤ 50 SNPs from at least one NY clinical isolate in 37 NY-clusters </a:t>
            </a:r>
          </a:p>
          <a:p>
            <a:pPr lvl="1"/>
            <a:r>
              <a:rPr lang="en-US" sz="1800" kern="0" dirty="0">
                <a:effectLst/>
                <a:latin typeface="Times New Roman" panose="02020603050405020304" pitchFamily="18" charset="0"/>
                <a:ea typeface="Times New Roman" panose="02020603050405020304" pitchFamily="18" charset="0"/>
              </a:rPr>
              <a:t>17/85 NY-clusters included food and environmental isolates highly related (≤ 10 SNPs) to clinical isolates</a:t>
            </a:r>
          </a:p>
          <a:p>
            <a:pPr lvl="1"/>
            <a:endParaRPr lang="en-US" sz="1800" kern="0" dirty="0">
              <a:effectLst/>
              <a:latin typeface="Times New Roman" panose="02020603050405020304" pitchFamily="18" charset="0"/>
              <a:ea typeface="Times New Roman" panose="02020603050405020304" pitchFamily="18" charset="0"/>
            </a:endParaRPr>
          </a:p>
          <a:p>
            <a:endParaRPr lang="en-US" sz="2400" kern="0" dirty="0">
              <a:effectLst/>
              <a:latin typeface="Times New Roman" panose="02020603050405020304" pitchFamily="18" charset="0"/>
              <a:ea typeface="Times New Roman" panose="02020603050405020304" pitchFamily="18" charset="0"/>
            </a:endParaRPr>
          </a:p>
          <a:p>
            <a:endParaRPr lang="en-US" sz="2400" kern="0" dirty="0">
              <a:effectLst/>
              <a:latin typeface="Times New Roman" panose="02020603050405020304" pitchFamily="18" charset="0"/>
              <a:ea typeface="Times New Roman" panose="02020603050405020304" pitchFamily="18" charset="0"/>
            </a:endParaRPr>
          </a:p>
          <a:p>
            <a:endParaRPr lang="en-US" sz="2400" kern="0" dirty="0">
              <a:latin typeface="Times New Roman" panose="02020603050405020304" pitchFamily="18" charset="0"/>
            </a:endParaRPr>
          </a:p>
          <a:p>
            <a:endParaRPr lang="en-US" sz="2400" kern="0" dirty="0">
              <a:latin typeface="Times New Roman" panose="02020603050405020304" pitchFamily="18" charset="0"/>
            </a:endParaRPr>
          </a:p>
          <a:p>
            <a:endParaRPr lang="en-US" sz="3600" dirty="0"/>
          </a:p>
        </p:txBody>
      </p:sp>
    </p:spTree>
    <p:extLst>
      <p:ext uri="{BB962C8B-B14F-4D97-AF65-F5344CB8AC3E}">
        <p14:creationId xmlns:p14="http://schemas.microsoft.com/office/powerpoint/2010/main" val="3340480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AA15B14-54EB-78E4-8E41-67FC97F73DD0}"/>
              </a:ext>
            </a:extLst>
          </p:cNvPr>
          <p:cNvSpPr>
            <a:spLocks noGrp="1"/>
          </p:cNvSpPr>
          <p:nvPr>
            <p:ph type="title"/>
          </p:nvPr>
        </p:nvSpPr>
        <p:spPr/>
        <p:txBody>
          <a:bodyPr/>
          <a:lstStyle/>
          <a:p>
            <a:r>
              <a:rPr lang="en-US" dirty="0">
                <a:latin typeface="Arial Black" panose="020B0A04020102020204" pitchFamily="34" charset="0"/>
                <a:cs typeface="Arial" panose="020B0604020202020204" pitchFamily="34" charset="0"/>
              </a:rPr>
              <a:t>Objective</a:t>
            </a:r>
          </a:p>
        </p:txBody>
      </p:sp>
      <p:sp>
        <p:nvSpPr>
          <p:cNvPr id="2" name="Content Placeholder 1">
            <a:extLst>
              <a:ext uri="{FF2B5EF4-FFF2-40B4-BE49-F238E27FC236}">
                <a16:creationId xmlns:a16="http://schemas.microsoft.com/office/drawing/2014/main" id="{CD8B9548-2E7B-ED5D-90ED-15BBE5158D90}"/>
              </a:ext>
            </a:extLst>
          </p:cNvPr>
          <p:cNvSpPr>
            <a:spLocks noGrp="1"/>
          </p:cNvSpPr>
          <p:nvPr>
            <p:ph sz="half" idx="2"/>
          </p:nvPr>
        </p:nvSpPr>
        <p:spPr/>
        <p:txBody>
          <a:bodyPr/>
          <a:lstStyle/>
          <a:p>
            <a:pPr marL="0" indent="0">
              <a:buNone/>
            </a:pPr>
            <a:r>
              <a:rPr lang="en-US" dirty="0">
                <a:latin typeface="Arial" panose="020B0604020202020204" pitchFamily="34" charset="0"/>
                <a:cs typeface="Arial" panose="020B0604020202020204" pitchFamily="34" charset="0"/>
              </a:rPr>
              <a:t>Investigate historical </a:t>
            </a:r>
            <a:r>
              <a:rPr lang="en-US" i="1" dirty="0">
                <a:latin typeface="Arial" panose="020B0604020202020204" pitchFamily="34" charset="0"/>
                <a:cs typeface="Arial" panose="020B0604020202020204" pitchFamily="34" charset="0"/>
              </a:rPr>
              <a:t>Listeria</a:t>
            </a:r>
            <a:r>
              <a:rPr lang="en-US" dirty="0">
                <a:latin typeface="Arial" panose="020B0604020202020204" pitchFamily="34" charset="0"/>
                <a:cs typeface="Arial" panose="020B0604020202020204" pitchFamily="34" charset="0"/>
              </a:rPr>
              <a:t> </a:t>
            </a:r>
            <a:r>
              <a:rPr lang="en-US" i="1" dirty="0">
                <a:latin typeface="Arial" panose="020B0604020202020204" pitchFamily="34" charset="0"/>
                <a:cs typeface="Arial" panose="020B0604020202020204" pitchFamily="34" charset="0"/>
              </a:rPr>
              <a:t>monocytogenes</a:t>
            </a:r>
            <a:r>
              <a:rPr lang="en-US" dirty="0">
                <a:latin typeface="Arial" panose="020B0604020202020204" pitchFamily="34" charset="0"/>
                <a:cs typeface="Arial" panose="020B0604020202020204" pitchFamily="34" charset="0"/>
              </a:rPr>
              <a:t> (Lm)</a:t>
            </a:r>
            <a:r>
              <a:rPr lang="en-US"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isolates using whole genome sequencing (WGS) data to identify potential clusters of clinical cases and their association with non-clinical isolates</a:t>
            </a:r>
            <a:endParaRPr lang="en-US" b="1"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879597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B02CD85-85C8-C247-6431-15D7B6042792}"/>
              </a:ext>
            </a:extLst>
          </p:cNvPr>
          <p:cNvSpPr>
            <a:spLocks noGrp="1"/>
          </p:cNvSpPr>
          <p:nvPr>
            <p:ph type="title"/>
          </p:nvPr>
        </p:nvSpPr>
        <p:spPr/>
        <p:txBody>
          <a:bodyPr/>
          <a:lstStyle/>
          <a:p>
            <a:r>
              <a:rPr lang="en-US" sz="3600" dirty="0">
                <a:latin typeface="Arial Black" panose="020B0A04020102020204" pitchFamily="34" charset="0"/>
                <a:cs typeface="Arial" panose="020B0604020202020204" pitchFamily="34" charset="0"/>
              </a:rPr>
              <a:t>Data Collection: Isolation dates and source</a:t>
            </a:r>
          </a:p>
        </p:txBody>
      </p:sp>
      <p:grpSp>
        <p:nvGrpSpPr>
          <p:cNvPr id="2" name="Group 1">
            <a:extLst>
              <a:ext uri="{FF2B5EF4-FFF2-40B4-BE49-F238E27FC236}">
                <a16:creationId xmlns:a16="http://schemas.microsoft.com/office/drawing/2014/main" id="{19C08C6B-1488-9B06-9FEE-0E3A6B365EB2}"/>
              </a:ext>
            </a:extLst>
          </p:cNvPr>
          <p:cNvGrpSpPr>
            <a:grpSpLocks noChangeAspect="1"/>
          </p:cNvGrpSpPr>
          <p:nvPr/>
        </p:nvGrpSpPr>
        <p:grpSpPr>
          <a:xfrm>
            <a:off x="6723498" y="1695967"/>
            <a:ext cx="4630302" cy="1368000"/>
            <a:chOff x="6621362" y="2769835"/>
            <a:chExt cx="6023241" cy="1779536"/>
          </a:xfrm>
        </p:grpSpPr>
        <p:pic>
          <p:nvPicPr>
            <p:cNvPr id="16" name="Graphic 15" descr="Factory with solid fill">
              <a:extLst>
                <a:ext uri="{FF2B5EF4-FFF2-40B4-BE49-F238E27FC236}">
                  <a16:creationId xmlns:a16="http://schemas.microsoft.com/office/drawing/2014/main" id="{1327C412-DD9D-1A76-05C9-4555C44D1C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25003" y="2769835"/>
              <a:ext cx="1719600" cy="1779536"/>
            </a:xfrm>
            <a:prstGeom prst="rect">
              <a:avLst/>
            </a:prstGeom>
          </p:spPr>
        </p:pic>
        <p:pic>
          <p:nvPicPr>
            <p:cNvPr id="17" name="Graphic 16" descr="Table setting with solid fill">
              <a:extLst>
                <a:ext uri="{FF2B5EF4-FFF2-40B4-BE49-F238E27FC236}">
                  <a16:creationId xmlns:a16="http://schemas.microsoft.com/office/drawing/2014/main" id="{3AF3A281-8322-DC79-D089-9EBB8DF078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21362" y="2777773"/>
              <a:ext cx="1711929" cy="1771598"/>
            </a:xfrm>
            <a:prstGeom prst="rect">
              <a:avLst/>
            </a:prstGeom>
          </p:spPr>
        </p:pic>
        <p:pic>
          <p:nvPicPr>
            <p:cNvPr id="14" name="Graphic 13" descr="Goat with solid fill">
              <a:extLst>
                <a:ext uri="{FF2B5EF4-FFF2-40B4-BE49-F238E27FC236}">
                  <a16:creationId xmlns:a16="http://schemas.microsoft.com/office/drawing/2014/main" id="{5E89EF7D-8A0C-D283-8769-178A0890D69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72869" y="2769835"/>
              <a:ext cx="1717818" cy="1779536"/>
            </a:xfrm>
            <a:prstGeom prst="rect">
              <a:avLst/>
            </a:prstGeom>
          </p:spPr>
        </p:pic>
      </p:grpSp>
      <p:pic>
        <p:nvPicPr>
          <p:cNvPr id="15" name="Graphic 14" descr="Man with solid fill">
            <a:extLst>
              <a:ext uri="{FF2B5EF4-FFF2-40B4-BE49-F238E27FC236}">
                <a16:creationId xmlns:a16="http://schemas.microsoft.com/office/drawing/2014/main" id="{B4EDD339-CB43-6049-1214-90408829190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89746" y="1695967"/>
            <a:ext cx="1529064" cy="1584000"/>
          </a:xfrm>
          <a:prstGeom prst="rect">
            <a:avLst/>
          </a:prstGeom>
        </p:spPr>
      </p:pic>
      <p:sp>
        <p:nvSpPr>
          <p:cNvPr id="23" name="TextBox 22">
            <a:extLst>
              <a:ext uri="{FF2B5EF4-FFF2-40B4-BE49-F238E27FC236}">
                <a16:creationId xmlns:a16="http://schemas.microsoft.com/office/drawing/2014/main" id="{B0431E50-0EE0-3239-2566-56F906B06CF8}"/>
              </a:ext>
            </a:extLst>
          </p:cNvPr>
          <p:cNvSpPr txBox="1"/>
          <p:nvPr/>
        </p:nvSpPr>
        <p:spPr>
          <a:xfrm>
            <a:off x="428767" y="3346070"/>
            <a:ext cx="5451022" cy="923330"/>
          </a:xfrm>
          <a:prstGeom prst="rect">
            <a:avLst/>
          </a:prstGeom>
          <a:noFill/>
          <a:ln w="9525">
            <a:solidFill>
              <a:srgbClr val="002060"/>
            </a:solidFill>
          </a:ln>
        </p:spPr>
        <p:txBody>
          <a:bodyPr wrap="square" rtlCol="0">
            <a:spAutoFit/>
          </a:bodyPr>
          <a:lstStyle/>
          <a:p>
            <a:r>
              <a:rPr lang="en-US" b="1" dirty="0">
                <a:solidFill>
                  <a:srgbClr val="002060"/>
                </a:solidFill>
                <a:latin typeface="Arial" panose="020B0604020202020204" pitchFamily="34" charset="0"/>
                <a:cs typeface="Arial" panose="020B0604020202020204" pitchFamily="34" charset="0"/>
              </a:rPr>
              <a:t>1,046 NY clinical Isolates (2000 – 2021)</a:t>
            </a:r>
          </a:p>
          <a:p>
            <a:pPr marL="285750" indent="-285750">
              <a:buFont typeface="System Font Regular"/>
              <a:buChar char="-"/>
            </a:pPr>
            <a:r>
              <a:rPr lang="en-US" dirty="0">
                <a:solidFill>
                  <a:srgbClr val="002060"/>
                </a:solidFill>
                <a:latin typeface="Arial" panose="020B0604020202020204" pitchFamily="34" charset="0"/>
                <a:cs typeface="Arial" panose="020B0604020202020204" pitchFamily="34" charset="0"/>
              </a:rPr>
              <a:t>NY State Department of Health</a:t>
            </a:r>
          </a:p>
          <a:p>
            <a:pPr marL="285750" indent="-285750">
              <a:buFont typeface="System Font Regular"/>
              <a:buChar char="-"/>
            </a:pPr>
            <a:r>
              <a:rPr lang="en-US" dirty="0">
                <a:solidFill>
                  <a:srgbClr val="002060"/>
                </a:solidFill>
                <a:latin typeface="Arial" panose="020B0604020202020204" pitchFamily="34" charset="0"/>
                <a:cs typeface="Arial" panose="020B0604020202020204" pitchFamily="34" charset="0"/>
              </a:rPr>
              <a:t>NY City Department of Health (2000 – 2004)</a:t>
            </a:r>
          </a:p>
        </p:txBody>
      </p:sp>
      <p:sp>
        <p:nvSpPr>
          <p:cNvPr id="24" name="TextBox 23">
            <a:extLst>
              <a:ext uri="{FF2B5EF4-FFF2-40B4-BE49-F238E27FC236}">
                <a16:creationId xmlns:a16="http://schemas.microsoft.com/office/drawing/2014/main" id="{3F1A80F3-67C3-F7CE-596A-D06ADF4D8201}"/>
              </a:ext>
            </a:extLst>
          </p:cNvPr>
          <p:cNvSpPr txBox="1"/>
          <p:nvPr/>
        </p:nvSpPr>
        <p:spPr>
          <a:xfrm>
            <a:off x="6312211" y="3346023"/>
            <a:ext cx="5451022" cy="923330"/>
          </a:xfrm>
          <a:prstGeom prst="rect">
            <a:avLst/>
          </a:prstGeom>
          <a:noFill/>
          <a:ln w="9525">
            <a:solidFill>
              <a:schemeClr val="accent6">
                <a:lumMod val="50000"/>
              </a:schemeClr>
            </a:solidFill>
          </a:ln>
        </p:spPr>
        <p:txBody>
          <a:bodyPr wrap="square">
            <a:spAutoFit/>
          </a:bodyPr>
          <a:lstStyle/>
          <a:p>
            <a:r>
              <a:rPr lang="en-US" b="1" dirty="0">
                <a:solidFill>
                  <a:schemeClr val="accent6">
                    <a:lumMod val="50000"/>
                  </a:schemeClr>
                </a:solidFill>
                <a:latin typeface="Arial" panose="020B0604020202020204" pitchFamily="34" charset="0"/>
                <a:cs typeface="Arial" panose="020B0604020202020204" pitchFamily="34" charset="0"/>
              </a:rPr>
              <a:t>783 NY non-clinical Isolates (2000 – 2021)</a:t>
            </a:r>
          </a:p>
          <a:p>
            <a:pPr marL="285750" indent="-285750">
              <a:buFont typeface="System Font Regular"/>
              <a:buChar char="-"/>
            </a:pPr>
            <a:r>
              <a:rPr lang="en-US" dirty="0">
                <a:solidFill>
                  <a:schemeClr val="accent6">
                    <a:lumMod val="50000"/>
                  </a:schemeClr>
                </a:solidFill>
                <a:latin typeface="Arial" panose="020B0604020202020204" pitchFamily="34" charset="0"/>
                <a:cs typeface="Arial" panose="020B0604020202020204" pitchFamily="34" charset="0"/>
              </a:rPr>
              <a:t>Food Microbe Tracker</a:t>
            </a:r>
          </a:p>
          <a:p>
            <a:pPr marL="285750" indent="-285750">
              <a:buFont typeface="System Font Regular"/>
              <a:buChar char="-"/>
            </a:pPr>
            <a:r>
              <a:rPr lang="en-US" dirty="0">
                <a:solidFill>
                  <a:schemeClr val="accent6">
                    <a:lumMod val="50000"/>
                  </a:schemeClr>
                </a:solidFill>
                <a:latin typeface="Arial" panose="020B0604020202020204" pitchFamily="34" charset="0"/>
                <a:cs typeface="Arial" panose="020B0604020202020204" pitchFamily="34" charset="0"/>
              </a:rPr>
              <a:t>NY State Department of Agriculture and Markets</a:t>
            </a:r>
          </a:p>
        </p:txBody>
      </p:sp>
      <p:grpSp>
        <p:nvGrpSpPr>
          <p:cNvPr id="3" name="Group 2">
            <a:extLst>
              <a:ext uri="{FF2B5EF4-FFF2-40B4-BE49-F238E27FC236}">
                <a16:creationId xmlns:a16="http://schemas.microsoft.com/office/drawing/2014/main" id="{FF77685E-A4D2-F633-3B0F-A7403E7D0E31}"/>
              </a:ext>
            </a:extLst>
          </p:cNvPr>
          <p:cNvGrpSpPr/>
          <p:nvPr/>
        </p:nvGrpSpPr>
        <p:grpSpPr>
          <a:xfrm>
            <a:off x="3370489" y="4298537"/>
            <a:ext cx="5451021" cy="1874375"/>
            <a:chOff x="428767" y="4301357"/>
            <a:chExt cx="5451021" cy="1874375"/>
          </a:xfrm>
        </p:grpSpPr>
        <p:sp>
          <p:nvSpPr>
            <p:cNvPr id="21" name="TextBox 20">
              <a:extLst>
                <a:ext uri="{FF2B5EF4-FFF2-40B4-BE49-F238E27FC236}">
                  <a16:creationId xmlns:a16="http://schemas.microsoft.com/office/drawing/2014/main" id="{D6B3B67D-DDF3-F0FC-315E-E2C011319F92}"/>
                </a:ext>
              </a:extLst>
            </p:cNvPr>
            <p:cNvSpPr txBox="1"/>
            <p:nvPr/>
          </p:nvSpPr>
          <p:spPr>
            <a:xfrm>
              <a:off x="428767" y="5283180"/>
              <a:ext cx="5451021" cy="892552"/>
            </a:xfrm>
            <a:prstGeom prst="rect">
              <a:avLst/>
            </a:prstGeom>
            <a:noFill/>
            <a:ln>
              <a:solidFill>
                <a:schemeClr val="tx1"/>
              </a:solidFill>
            </a:ln>
          </p:spPr>
          <p:txBody>
            <a:bodyPr wrap="square" rtlCol="0">
              <a:spAutoFit/>
            </a:bodyPr>
            <a:lstStyle/>
            <a:p>
              <a:r>
                <a:rPr lang="en-US" b="1" dirty="0">
                  <a:latin typeface="Arial" panose="020B0604020202020204" pitchFamily="34" charset="0"/>
                  <a:cs typeface="Arial" panose="020B0604020202020204" pitchFamily="34" charset="0"/>
                </a:rPr>
                <a:t>Genetical Relatedness (SNP distances)</a:t>
              </a:r>
            </a:p>
            <a:p>
              <a:r>
                <a:rPr lang="en-US" dirty="0">
                  <a:latin typeface="Arial" panose="020B0604020202020204" pitchFamily="34" charset="0"/>
                  <a:cs typeface="Arial" panose="020B0604020202020204" pitchFamily="34" charset="0"/>
                </a:rPr>
                <a:t>NCBI Pathogen Detection database</a:t>
              </a:r>
            </a:p>
            <a:p>
              <a:r>
                <a:rPr lang="en-US" sz="1400" dirty="0">
                  <a:latin typeface="Arial" panose="020B0604020202020204" pitchFamily="34" charset="0"/>
                  <a:cs typeface="Arial" panose="020B0604020202020204" pitchFamily="34" charset="0"/>
                </a:rPr>
                <a:t>(Last accession date: October 4, 2023)</a:t>
              </a:r>
            </a:p>
          </p:txBody>
        </p:sp>
        <p:pic>
          <p:nvPicPr>
            <p:cNvPr id="4" name="Graphic 3" descr="DNA with solid fill">
              <a:extLst>
                <a:ext uri="{FF2B5EF4-FFF2-40B4-BE49-F238E27FC236}">
                  <a16:creationId xmlns:a16="http://schemas.microsoft.com/office/drawing/2014/main" id="{1A8B94E5-1779-DC27-871E-124EDD3E927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667000" y="4301357"/>
              <a:ext cx="914400" cy="914400"/>
            </a:xfrm>
            <a:prstGeom prst="rect">
              <a:avLst/>
            </a:prstGeom>
          </p:spPr>
        </p:pic>
      </p:grpSp>
    </p:spTree>
    <p:extLst>
      <p:ext uri="{BB962C8B-B14F-4D97-AF65-F5344CB8AC3E}">
        <p14:creationId xmlns:p14="http://schemas.microsoft.com/office/powerpoint/2010/main" val="4011847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40EEC84-6F5C-22E7-13C5-AEAC94006424}"/>
              </a:ext>
            </a:extLst>
          </p:cNvPr>
          <p:cNvSpPr>
            <a:spLocks noGrp="1"/>
          </p:cNvSpPr>
          <p:nvPr>
            <p:ph type="title"/>
          </p:nvPr>
        </p:nvSpPr>
        <p:spPr/>
        <p:txBody>
          <a:bodyPr>
            <a:noAutofit/>
          </a:bodyPr>
          <a:lstStyle/>
          <a:p>
            <a:r>
              <a:rPr lang="en-US" sz="3600" dirty="0">
                <a:latin typeface="Arial Black" panose="020B0A04020102020204" pitchFamily="34" charset="0"/>
                <a:cs typeface="Arial" panose="020B0604020202020204" pitchFamily="34" charset="0"/>
              </a:rPr>
              <a:t>Identification of NY-Clusters was based on clinical isolates</a:t>
            </a:r>
          </a:p>
        </p:txBody>
      </p:sp>
      <p:pic>
        <p:nvPicPr>
          <p:cNvPr id="10" name="Graphic 9" descr="Sort with solid fill">
            <a:extLst>
              <a:ext uri="{FF2B5EF4-FFF2-40B4-BE49-F238E27FC236}">
                <a16:creationId xmlns:a16="http://schemas.microsoft.com/office/drawing/2014/main" id="{6AF8323D-A399-CC90-714F-F649232E06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18458" y="3294383"/>
            <a:ext cx="914400" cy="914400"/>
          </a:xfrm>
          <a:prstGeom prst="rect">
            <a:avLst/>
          </a:prstGeom>
        </p:spPr>
      </p:pic>
      <p:pic>
        <p:nvPicPr>
          <p:cNvPr id="11" name="Graphic 10" descr="Badge 1 with solid fill">
            <a:extLst>
              <a:ext uri="{FF2B5EF4-FFF2-40B4-BE49-F238E27FC236}">
                <a16:creationId xmlns:a16="http://schemas.microsoft.com/office/drawing/2014/main" id="{9BD243AC-9AC5-7BF6-B58D-94EADB7FEC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1194" y="2978559"/>
            <a:ext cx="493598" cy="493598"/>
          </a:xfrm>
          <a:prstGeom prst="rect">
            <a:avLst/>
          </a:prstGeom>
        </p:spPr>
      </p:pic>
      <p:sp>
        <p:nvSpPr>
          <p:cNvPr id="12" name="TextBox 11">
            <a:extLst>
              <a:ext uri="{FF2B5EF4-FFF2-40B4-BE49-F238E27FC236}">
                <a16:creationId xmlns:a16="http://schemas.microsoft.com/office/drawing/2014/main" id="{FB9DC751-FBB9-C27D-AE8D-CB6B6FB38470}"/>
              </a:ext>
            </a:extLst>
          </p:cNvPr>
          <p:cNvSpPr txBox="1"/>
          <p:nvPr/>
        </p:nvSpPr>
        <p:spPr>
          <a:xfrm>
            <a:off x="361022" y="3551450"/>
            <a:ext cx="1353941" cy="523220"/>
          </a:xfrm>
          <a:prstGeom prst="rect">
            <a:avLst/>
          </a:prstGeom>
          <a:solidFill>
            <a:srgbClr val="002060"/>
          </a:solidFill>
        </p:spPr>
        <p:txBody>
          <a:bodyPr wrap="square" rtlCol="0">
            <a:spAutoFit/>
          </a:bodyPr>
          <a:lstStyle/>
          <a:p>
            <a:pPr algn="ctr"/>
            <a:r>
              <a:rPr lang="en-US" sz="1400" dirty="0">
                <a:solidFill>
                  <a:schemeClr val="bg1"/>
                </a:solidFill>
                <a:latin typeface="Arial" panose="020B0604020202020204" pitchFamily="34" charset="0"/>
                <a:cs typeface="Arial" panose="020B0604020202020204" pitchFamily="34" charset="0"/>
              </a:rPr>
              <a:t>SNP distance ≤ 20</a:t>
            </a:r>
          </a:p>
        </p:txBody>
      </p:sp>
      <p:sp>
        <p:nvSpPr>
          <p:cNvPr id="13" name="TextBox 12">
            <a:extLst>
              <a:ext uri="{FF2B5EF4-FFF2-40B4-BE49-F238E27FC236}">
                <a16:creationId xmlns:a16="http://schemas.microsoft.com/office/drawing/2014/main" id="{FA43BF33-7C14-AB6B-4453-2C426DF743DF}"/>
              </a:ext>
            </a:extLst>
          </p:cNvPr>
          <p:cNvSpPr txBox="1"/>
          <p:nvPr/>
        </p:nvSpPr>
        <p:spPr>
          <a:xfrm>
            <a:off x="1178176" y="5766402"/>
            <a:ext cx="2738977" cy="369332"/>
          </a:xfrm>
          <a:prstGeom prst="rect">
            <a:avLst/>
          </a:prstGeom>
          <a:solidFill>
            <a:srgbClr val="002060"/>
          </a:solidFill>
        </p:spPr>
        <p:txBody>
          <a:bodyPr wrap="square" rtlCol="0">
            <a:spAutoFit/>
          </a:bodyPr>
          <a:lstStyle/>
          <a:p>
            <a:pPr algn="ctr"/>
            <a:r>
              <a:rPr lang="en-US" dirty="0">
                <a:solidFill>
                  <a:schemeClr val="bg1"/>
                </a:solidFill>
                <a:latin typeface="Arial" panose="020B0604020202020204" pitchFamily="34" charset="0"/>
                <a:cs typeface="Arial" panose="020B0604020202020204" pitchFamily="34" charset="0"/>
              </a:rPr>
              <a:t>Clinical Isolates</a:t>
            </a:r>
          </a:p>
        </p:txBody>
      </p:sp>
      <p:sp>
        <p:nvSpPr>
          <p:cNvPr id="14" name="TextBox 13">
            <a:extLst>
              <a:ext uri="{FF2B5EF4-FFF2-40B4-BE49-F238E27FC236}">
                <a16:creationId xmlns:a16="http://schemas.microsoft.com/office/drawing/2014/main" id="{1D7D68BD-9E8D-76A8-9405-B06D55B4553C}"/>
              </a:ext>
            </a:extLst>
          </p:cNvPr>
          <p:cNvSpPr txBox="1"/>
          <p:nvPr/>
        </p:nvSpPr>
        <p:spPr>
          <a:xfrm>
            <a:off x="8622032" y="1935384"/>
            <a:ext cx="3293851" cy="1200329"/>
          </a:xfrm>
          <a:prstGeom prst="rect">
            <a:avLst/>
          </a:prstGeom>
          <a:noFill/>
        </p:spPr>
        <p:txBody>
          <a:bodyPr wrap="square">
            <a:spAutoFit/>
          </a:bodyPr>
          <a:lstStyle/>
          <a:p>
            <a:r>
              <a:rPr lang="en-US" dirty="0">
                <a:effectLst/>
                <a:latin typeface="Arial" panose="020B0604020202020204" pitchFamily="34" charset="0"/>
                <a:cs typeface="Arial" panose="020B0604020202020204" pitchFamily="34" charset="0"/>
              </a:rPr>
              <a:t>- Clinical isolates 1 or 2 months apart</a:t>
            </a:r>
          </a:p>
          <a:p>
            <a:r>
              <a:rPr lang="en-US" dirty="0">
                <a:effectLst/>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S</a:t>
            </a:r>
            <a:r>
              <a:rPr lang="en-US" dirty="0">
                <a:effectLst/>
                <a:latin typeface="Arial" panose="020B0604020202020204" pitchFamily="34" charset="0"/>
                <a:cs typeface="Arial" panose="020B0604020202020204" pitchFamily="34" charset="0"/>
              </a:rPr>
              <a:t>ame or contiguous counties</a:t>
            </a:r>
          </a:p>
          <a:p>
            <a:r>
              <a:rPr lang="en-US" dirty="0">
                <a:effectLst/>
                <a:latin typeface="Arial" panose="020B0604020202020204" pitchFamily="34" charset="0"/>
                <a:cs typeface="Arial" panose="020B0604020202020204" pitchFamily="34" charset="0"/>
              </a:rPr>
              <a:t>- SNP distance &lt; 5 </a:t>
            </a:r>
          </a:p>
        </p:txBody>
      </p:sp>
      <p:sp>
        <p:nvSpPr>
          <p:cNvPr id="15" name="Oval 14">
            <a:extLst>
              <a:ext uri="{FF2B5EF4-FFF2-40B4-BE49-F238E27FC236}">
                <a16:creationId xmlns:a16="http://schemas.microsoft.com/office/drawing/2014/main" id="{634A7DB2-19C6-97E4-A016-5A28545F20AF}"/>
              </a:ext>
            </a:extLst>
          </p:cNvPr>
          <p:cNvSpPr>
            <a:spLocks/>
          </p:cNvSpPr>
          <p:nvPr/>
        </p:nvSpPr>
        <p:spPr>
          <a:xfrm>
            <a:off x="5019606" y="1413369"/>
            <a:ext cx="414000" cy="414000"/>
          </a:xfrm>
          <a:prstGeom prst="ellips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a</a:t>
            </a:r>
          </a:p>
        </p:txBody>
      </p:sp>
      <p:sp>
        <p:nvSpPr>
          <p:cNvPr id="16" name="TextBox 15">
            <a:extLst>
              <a:ext uri="{FF2B5EF4-FFF2-40B4-BE49-F238E27FC236}">
                <a16:creationId xmlns:a16="http://schemas.microsoft.com/office/drawing/2014/main" id="{E2446A22-2896-EDDC-6989-72C392B12BB6}"/>
              </a:ext>
            </a:extLst>
          </p:cNvPr>
          <p:cNvSpPr txBox="1"/>
          <p:nvPr/>
        </p:nvSpPr>
        <p:spPr>
          <a:xfrm>
            <a:off x="5582738" y="1435703"/>
            <a:ext cx="2895056" cy="369332"/>
          </a:xfrm>
          <a:prstGeom prst="rect">
            <a:avLst/>
          </a:prstGeom>
          <a:solidFill>
            <a:srgbClr val="002060"/>
          </a:solidFill>
        </p:spPr>
        <p:txBody>
          <a:bodyPr wrap="square" rtlCol="0">
            <a:spAutoFit/>
          </a:bodyPr>
          <a:lstStyle/>
          <a:p>
            <a:pPr algn="ctr"/>
            <a:r>
              <a:rPr lang="en-US" dirty="0">
                <a:solidFill>
                  <a:schemeClr val="bg1"/>
                </a:solidFill>
                <a:latin typeface="Arial" panose="020B0604020202020204" pitchFamily="34" charset="0"/>
                <a:cs typeface="Arial" panose="020B0604020202020204" pitchFamily="34" charset="0"/>
              </a:rPr>
              <a:t>Exclusion Criteria</a:t>
            </a:r>
          </a:p>
        </p:txBody>
      </p:sp>
      <p:sp>
        <p:nvSpPr>
          <p:cNvPr id="17" name="Oval 16">
            <a:extLst>
              <a:ext uri="{FF2B5EF4-FFF2-40B4-BE49-F238E27FC236}">
                <a16:creationId xmlns:a16="http://schemas.microsoft.com/office/drawing/2014/main" id="{9C48AE67-25E1-12C6-8E53-D5D665766E08}"/>
              </a:ext>
            </a:extLst>
          </p:cNvPr>
          <p:cNvSpPr>
            <a:spLocks/>
          </p:cNvSpPr>
          <p:nvPr/>
        </p:nvSpPr>
        <p:spPr>
          <a:xfrm>
            <a:off x="5019606" y="3643428"/>
            <a:ext cx="414000" cy="414000"/>
          </a:xfrm>
          <a:prstGeom prst="ellips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b</a:t>
            </a:r>
          </a:p>
        </p:txBody>
      </p:sp>
      <p:sp>
        <p:nvSpPr>
          <p:cNvPr id="18" name="TextBox 17">
            <a:extLst>
              <a:ext uri="{FF2B5EF4-FFF2-40B4-BE49-F238E27FC236}">
                <a16:creationId xmlns:a16="http://schemas.microsoft.com/office/drawing/2014/main" id="{48C76688-68EA-8F86-B0A3-F7693A1C8265}"/>
              </a:ext>
            </a:extLst>
          </p:cNvPr>
          <p:cNvSpPr txBox="1"/>
          <p:nvPr/>
        </p:nvSpPr>
        <p:spPr>
          <a:xfrm>
            <a:off x="5594509" y="3661045"/>
            <a:ext cx="6321373" cy="369332"/>
          </a:xfrm>
          <a:prstGeom prst="rect">
            <a:avLst/>
          </a:prstGeom>
          <a:solidFill>
            <a:srgbClr val="002060"/>
          </a:solidFill>
        </p:spPr>
        <p:txBody>
          <a:bodyPr wrap="square" rtlCol="0">
            <a:spAutoFit/>
          </a:bodyPr>
          <a:lstStyle/>
          <a:p>
            <a:pPr algn="ctr"/>
            <a:r>
              <a:rPr lang="en-US" dirty="0">
                <a:solidFill>
                  <a:schemeClr val="bg1"/>
                </a:solidFill>
                <a:latin typeface="Arial" panose="020B0604020202020204" pitchFamily="34" charset="0"/>
                <a:cs typeface="Arial" panose="020B0604020202020204" pitchFamily="34" charset="0"/>
              </a:rPr>
              <a:t>Identification of NY-Clusters</a:t>
            </a:r>
          </a:p>
        </p:txBody>
      </p:sp>
      <p:sp>
        <p:nvSpPr>
          <p:cNvPr id="19" name="TextBox 18">
            <a:extLst>
              <a:ext uri="{FF2B5EF4-FFF2-40B4-BE49-F238E27FC236}">
                <a16:creationId xmlns:a16="http://schemas.microsoft.com/office/drawing/2014/main" id="{ACD93BEB-07D6-0439-D50C-3FFE8837AAD1}"/>
              </a:ext>
            </a:extLst>
          </p:cNvPr>
          <p:cNvSpPr txBox="1"/>
          <p:nvPr/>
        </p:nvSpPr>
        <p:spPr>
          <a:xfrm>
            <a:off x="5608856" y="4084088"/>
            <a:ext cx="6307026" cy="646331"/>
          </a:xfrm>
          <a:prstGeom prst="rect">
            <a:avLst/>
          </a:prstGeom>
          <a:noFill/>
        </p:spPr>
        <p:txBody>
          <a:bodyPr wrap="square">
            <a:spAutoFit/>
          </a:bodyPr>
          <a:lstStyle/>
          <a:p>
            <a:r>
              <a:rPr lang="en-US" dirty="0">
                <a:effectLst/>
                <a:latin typeface="Arial" panose="020B0604020202020204" pitchFamily="34" charset="0"/>
                <a:cs typeface="Arial" panose="020B0604020202020204" pitchFamily="34" charset="0"/>
              </a:rPr>
              <a:t>- Any clinical isolates genetically related with a SNP threshold of </a:t>
            </a:r>
            <a:r>
              <a:rPr lang="en-US" dirty="0">
                <a:latin typeface="Arial" panose="020B0604020202020204" pitchFamily="34" charset="0"/>
                <a:cs typeface="Arial" panose="020B0604020202020204" pitchFamily="34" charset="0"/>
              </a:rPr>
              <a:t>≤ 20</a:t>
            </a:r>
            <a:endParaRPr lang="en-US" dirty="0">
              <a:effectLst/>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B89D9A0A-8903-3793-BDC1-113EF1338FB1}"/>
              </a:ext>
            </a:extLst>
          </p:cNvPr>
          <p:cNvSpPr txBox="1"/>
          <p:nvPr/>
        </p:nvSpPr>
        <p:spPr>
          <a:xfrm>
            <a:off x="8622031" y="1435703"/>
            <a:ext cx="3293851" cy="369332"/>
          </a:xfrm>
          <a:prstGeom prst="rect">
            <a:avLst/>
          </a:prstGeom>
          <a:solidFill>
            <a:srgbClr val="002060"/>
          </a:solidFill>
        </p:spPr>
        <p:txBody>
          <a:bodyPr wrap="square" rtlCol="0">
            <a:spAutoFit/>
          </a:bodyPr>
          <a:lstStyle/>
          <a:p>
            <a:pPr algn="ctr"/>
            <a:r>
              <a:rPr lang="en-US" dirty="0">
                <a:solidFill>
                  <a:schemeClr val="bg1"/>
                </a:solidFill>
                <a:latin typeface="Arial" panose="020B0604020202020204" pitchFamily="34" charset="0"/>
                <a:cs typeface="Arial" panose="020B0604020202020204" pitchFamily="34" charset="0"/>
              </a:rPr>
              <a:t>Search Criteria</a:t>
            </a:r>
          </a:p>
        </p:txBody>
      </p:sp>
      <p:sp>
        <p:nvSpPr>
          <p:cNvPr id="21" name="TextBox 20">
            <a:extLst>
              <a:ext uri="{FF2B5EF4-FFF2-40B4-BE49-F238E27FC236}">
                <a16:creationId xmlns:a16="http://schemas.microsoft.com/office/drawing/2014/main" id="{416C8FBD-BAC2-0EFF-107F-0886C237AF8E}"/>
              </a:ext>
            </a:extLst>
          </p:cNvPr>
          <p:cNvSpPr txBox="1"/>
          <p:nvPr/>
        </p:nvSpPr>
        <p:spPr>
          <a:xfrm>
            <a:off x="5582738" y="3082126"/>
            <a:ext cx="3699048" cy="369332"/>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n = 45 clinical isolates excluded</a:t>
            </a:r>
          </a:p>
        </p:txBody>
      </p:sp>
      <p:sp>
        <p:nvSpPr>
          <p:cNvPr id="22" name="TextBox 21">
            <a:extLst>
              <a:ext uri="{FF2B5EF4-FFF2-40B4-BE49-F238E27FC236}">
                <a16:creationId xmlns:a16="http://schemas.microsoft.com/office/drawing/2014/main" id="{6D388EF0-EDAD-9602-31D9-7BAF39711BFA}"/>
              </a:ext>
            </a:extLst>
          </p:cNvPr>
          <p:cNvSpPr txBox="1"/>
          <p:nvPr/>
        </p:nvSpPr>
        <p:spPr>
          <a:xfrm>
            <a:off x="5582738" y="1961773"/>
            <a:ext cx="2616926" cy="646331"/>
          </a:xfrm>
          <a:prstGeom prst="rect">
            <a:avLst/>
          </a:prstGeom>
          <a:noFill/>
        </p:spPr>
        <p:txBody>
          <a:bodyPr wrap="square">
            <a:spAutoFit/>
          </a:bodyPr>
          <a:lstStyle/>
          <a:p>
            <a:r>
              <a:rPr lang="en-US" dirty="0">
                <a:effectLst/>
                <a:latin typeface="Arial" panose="020B0604020202020204" pitchFamily="34" charset="0"/>
                <a:cs typeface="Arial" panose="020B0604020202020204" pitchFamily="34" charset="0"/>
              </a:rPr>
              <a:t>- Mother-Child pair</a:t>
            </a:r>
          </a:p>
          <a:p>
            <a:r>
              <a:rPr lang="en-US" dirty="0">
                <a:latin typeface="Arial" panose="020B0604020202020204" pitchFamily="34" charset="0"/>
                <a:cs typeface="Arial" panose="020B0604020202020204" pitchFamily="34" charset="0"/>
              </a:rPr>
              <a:t>- Same patient</a:t>
            </a:r>
            <a:endParaRPr lang="en-US" dirty="0">
              <a:effectLst/>
              <a:latin typeface="Arial" panose="020B0604020202020204" pitchFamily="34" charset="0"/>
              <a:cs typeface="Arial" panose="020B0604020202020204" pitchFamily="34" charset="0"/>
            </a:endParaRPr>
          </a:p>
        </p:txBody>
      </p:sp>
      <p:sp>
        <p:nvSpPr>
          <p:cNvPr id="23" name="Oval 22">
            <a:extLst>
              <a:ext uri="{FF2B5EF4-FFF2-40B4-BE49-F238E27FC236}">
                <a16:creationId xmlns:a16="http://schemas.microsoft.com/office/drawing/2014/main" id="{289BE881-D498-5E0E-6095-4498F413BC0A}"/>
              </a:ext>
            </a:extLst>
          </p:cNvPr>
          <p:cNvSpPr>
            <a:spLocks/>
          </p:cNvSpPr>
          <p:nvPr/>
        </p:nvSpPr>
        <p:spPr>
          <a:xfrm>
            <a:off x="5028315" y="4973374"/>
            <a:ext cx="414000" cy="414000"/>
          </a:xfrm>
          <a:prstGeom prst="ellips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c</a:t>
            </a:r>
          </a:p>
        </p:txBody>
      </p:sp>
      <p:sp>
        <p:nvSpPr>
          <p:cNvPr id="24" name="TextBox 23">
            <a:extLst>
              <a:ext uri="{FF2B5EF4-FFF2-40B4-BE49-F238E27FC236}">
                <a16:creationId xmlns:a16="http://schemas.microsoft.com/office/drawing/2014/main" id="{0E5C79FE-A426-9360-AA7F-6DC566E4340C}"/>
              </a:ext>
            </a:extLst>
          </p:cNvPr>
          <p:cNvSpPr txBox="1"/>
          <p:nvPr/>
        </p:nvSpPr>
        <p:spPr>
          <a:xfrm>
            <a:off x="5603218" y="4990991"/>
            <a:ext cx="6321373" cy="369332"/>
          </a:xfrm>
          <a:prstGeom prst="rect">
            <a:avLst/>
          </a:prstGeom>
          <a:solidFill>
            <a:srgbClr val="002060"/>
          </a:solidFill>
        </p:spPr>
        <p:txBody>
          <a:bodyPr wrap="square" rtlCol="0">
            <a:spAutoFit/>
          </a:bodyPr>
          <a:lstStyle/>
          <a:p>
            <a:pPr algn="ctr"/>
            <a:r>
              <a:rPr lang="en-US" dirty="0">
                <a:solidFill>
                  <a:schemeClr val="bg1"/>
                </a:solidFill>
                <a:latin typeface="Arial" panose="020B0604020202020204" pitchFamily="34" charset="0"/>
                <a:cs typeface="Arial" panose="020B0604020202020204" pitchFamily="34" charset="0"/>
              </a:rPr>
              <a:t>Recording</a:t>
            </a:r>
          </a:p>
        </p:txBody>
      </p:sp>
      <p:sp>
        <p:nvSpPr>
          <p:cNvPr id="25" name="TextBox 24">
            <a:extLst>
              <a:ext uri="{FF2B5EF4-FFF2-40B4-BE49-F238E27FC236}">
                <a16:creationId xmlns:a16="http://schemas.microsoft.com/office/drawing/2014/main" id="{8B0AE402-D3F4-E403-CA98-51CD5CB47FA2}"/>
              </a:ext>
            </a:extLst>
          </p:cNvPr>
          <p:cNvSpPr txBox="1"/>
          <p:nvPr/>
        </p:nvSpPr>
        <p:spPr>
          <a:xfrm>
            <a:off x="5617565" y="5414034"/>
            <a:ext cx="6307026" cy="646331"/>
          </a:xfrm>
          <a:prstGeom prst="rect">
            <a:avLst/>
          </a:prstGeom>
          <a:noFill/>
        </p:spPr>
        <p:txBody>
          <a:bodyPr wrap="square">
            <a:spAutoFit/>
          </a:bodyPr>
          <a:lstStyle/>
          <a:p>
            <a:r>
              <a:rPr lang="en-US" dirty="0">
                <a:effectLst/>
                <a:latin typeface="Arial" panose="020B0604020202020204" pitchFamily="34" charset="0"/>
                <a:cs typeface="Arial" panose="020B0604020202020204" pitchFamily="34" charset="0"/>
              </a:rPr>
              <a:t>- # of clinical isolates, time-span of cluster, county information and genetic relatedness (SNP distances)</a:t>
            </a:r>
          </a:p>
        </p:txBody>
      </p:sp>
      <p:pic>
        <p:nvPicPr>
          <p:cNvPr id="26" name="Graphic 25" descr="Man with solid fill">
            <a:extLst>
              <a:ext uri="{FF2B5EF4-FFF2-40B4-BE49-F238E27FC236}">
                <a16:creationId xmlns:a16="http://schemas.microsoft.com/office/drawing/2014/main" id="{A0CB2AD6-183E-2383-66D7-9368ECB0842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57664" y="1587162"/>
            <a:ext cx="1641557" cy="1641557"/>
          </a:xfrm>
          <a:prstGeom prst="rect">
            <a:avLst/>
          </a:prstGeom>
        </p:spPr>
      </p:pic>
      <p:pic>
        <p:nvPicPr>
          <p:cNvPr id="27" name="Graphic 26" descr="Man with solid fill">
            <a:extLst>
              <a:ext uri="{FF2B5EF4-FFF2-40B4-BE49-F238E27FC236}">
                <a16:creationId xmlns:a16="http://schemas.microsoft.com/office/drawing/2014/main" id="{465D7B90-760E-582E-F5C4-E1BA7D9685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57664" y="4121698"/>
            <a:ext cx="1620102" cy="1620102"/>
          </a:xfrm>
          <a:prstGeom prst="rect">
            <a:avLst/>
          </a:prstGeom>
        </p:spPr>
      </p:pic>
    </p:spTree>
    <p:extLst>
      <p:ext uri="{BB962C8B-B14F-4D97-AF65-F5344CB8AC3E}">
        <p14:creationId xmlns:p14="http://schemas.microsoft.com/office/powerpoint/2010/main" val="4034652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p:bldP spid="23" grpId="0" animBg="1"/>
      <p:bldP spid="24" grpId="0" animBg="1"/>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A567ABF-C275-4156-4683-DE468D42D326}"/>
              </a:ext>
            </a:extLst>
          </p:cNvPr>
          <p:cNvSpPr>
            <a:spLocks noGrp="1"/>
          </p:cNvSpPr>
          <p:nvPr>
            <p:ph type="title"/>
          </p:nvPr>
        </p:nvSpPr>
        <p:spPr/>
        <p:txBody>
          <a:bodyPr>
            <a:normAutofit fontScale="90000"/>
          </a:bodyPr>
          <a:lstStyle/>
          <a:p>
            <a:r>
              <a:rPr lang="en-US" sz="4000" dirty="0">
                <a:latin typeface="Arial Black" panose="020B0A04020102020204" pitchFamily="34" charset="0"/>
                <a:cs typeface="Arial" panose="020B0604020202020204" pitchFamily="34" charset="0"/>
              </a:rPr>
              <a:t>Identification of Non-Clinical Isolates in NY-Clusters</a:t>
            </a:r>
          </a:p>
        </p:txBody>
      </p:sp>
      <p:grpSp>
        <p:nvGrpSpPr>
          <p:cNvPr id="10" name="Group 9">
            <a:extLst>
              <a:ext uri="{FF2B5EF4-FFF2-40B4-BE49-F238E27FC236}">
                <a16:creationId xmlns:a16="http://schemas.microsoft.com/office/drawing/2014/main" id="{FE706EDA-8A72-B38A-F3FC-3553D74146B9}"/>
              </a:ext>
            </a:extLst>
          </p:cNvPr>
          <p:cNvGrpSpPr>
            <a:grpSpLocks noChangeAspect="1"/>
          </p:cNvGrpSpPr>
          <p:nvPr/>
        </p:nvGrpSpPr>
        <p:grpSpPr>
          <a:xfrm>
            <a:off x="7679235" y="1901599"/>
            <a:ext cx="3600000" cy="3153464"/>
            <a:chOff x="6500949" y="2175816"/>
            <a:chExt cx="2279469" cy="1996729"/>
          </a:xfrm>
        </p:grpSpPr>
        <p:pic>
          <p:nvPicPr>
            <p:cNvPr id="11" name="Graphic 10" descr="Table setting with solid fill">
              <a:extLst>
                <a:ext uri="{FF2B5EF4-FFF2-40B4-BE49-F238E27FC236}">
                  <a16:creationId xmlns:a16="http://schemas.microsoft.com/office/drawing/2014/main" id="{D28F528C-B456-ABA5-3DC0-639204C755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66018" y="3258145"/>
              <a:ext cx="914400" cy="914400"/>
            </a:xfrm>
            <a:prstGeom prst="rect">
              <a:avLst/>
            </a:prstGeom>
          </p:spPr>
        </p:pic>
        <p:pic>
          <p:nvPicPr>
            <p:cNvPr id="12" name="Graphic 11" descr="Factory with solid fill">
              <a:extLst>
                <a:ext uri="{FF2B5EF4-FFF2-40B4-BE49-F238E27FC236}">
                  <a16:creationId xmlns:a16="http://schemas.microsoft.com/office/drawing/2014/main" id="{AE804707-5A76-2C01-E28E-456298C7E22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00949" y="3241895"/>
              <a:ext cx="914400" cy="914400"/>
            </a:xfrm>
            <a:prstGeom prst="rect">
              <a:avLst/>
            </a:prstGeom>
          </p:spPr>
        </p:pic>
        <p:pic>
          <p:nvPicPr>
            <p:cNvPr id="13" name="Graphic 12" descr="Goat with solid fill">
              <a:extLst>
                <a:ext uri="{FF2B5EF4-FFF2-40B4-BE49-F238E27FC236}">
                  <a16:creationId xmlns:a16="http://schemas.microsoft.com/office/drawing/2014/main" id="{8CC03853-D99C-5C05-3CFE-676574330D6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67155" y="2175816"/>
              <a:ext cx="914400" cy="914400"/>
            </a:xfrm>
            <a:prstGeom prst="rect">
              <a:avLst/>
            </a:prstGeom>
          </p:spPr>
        </p:pic>
      </p:grpSp>
      <p:pic>
        <p:nvPicPr>
          <p:cNvPr id="14" name="Graphic 13" descr="Transfer with solid fill">
            <a:extLst>
              <a:ext uri="{FF2B5EF4-FFF2-40B4-BE49-F238E27FC236}">
                <a16:creationId xmlns:a16="http://schemas.microsoft.com/office/drawing/2014/main" id="{79C5B74D-32BF-DD43-E2E5-FCD0B3B76C7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464252" y="3168432"/>
            <a:ext cx="914400" cy="914400"/>
          </a:xfrm>
          <a:prstGeom prst="rect">
            <a:avLst/>
          </a:prstGeom>
        </p:spPr>
      </p:pic>
      <p:pic>
        <p:nvPicPr>
          <p:cNvPr id="15" name="Graphic 14" descr="Badge with solid fill">
            <a:extLst>
              <a:ext uri="{FF2B5EF4-FFF2-40B4-BE49-F238E27FC236}">
                <a16:creationId xmlns:a16="http://schemas.microsoft.com/office/drawing/2014/main" id="{BE985BB4-EB24-FA53-1979-87EE6E97296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74852" y="2708832"/>
            <a:ext cx="493200" cy="493200"/>
          </a:xfrm>
          <a:prstGeom prst="rect">
            <a:avLst/>
          </a:prstGeom>
        </p:spPr>
      </p:pic>
      <p:sp>
        <p:nvSpPr>
          <p:cNvPr id="16" name="TextBox 15">
            <a:extLst>
              <a:ext uri="{FF2B5EF4-FFF2-40B4-BE49-F238E27FC236}">
                <a16:creationId xmlns:a16="http://schemas.microsoft.com/office/drawing/2014/main" id="{FB840C0F-31B6-11E6-A276-CA1F81BDF55F}"/>
              </a:ext>
            </a:extLst>
          </p:cNvPr>
          <p:cNvSpPr txBox="1"/>
          <p:nvPr/>
        </p:nvSpPr>
        <p:spPr>
          <a:xfrm>
            <a:off x="5244481" y="3932991"/>
            <a:ext cx="1353941" cy="523220"/>
          </a:xfrm>
          <a:prstGeom prst="rect">
            <a:avLst/>
          </a:prstGeom>
          <a:solidFill>
            <a:schemeClr val="accent6">
              <a:lumMod val="50000"/>
            </a:schemeClr>
          </a:solidFill>
        </p:spPr>
        <p:txBody>
          <a:bodyPr wrap="square" rtlCol="0">
            <a:spAutoFit/>
          </a:bodyPr>
          <a:lstStyle/>
          <a:p>
            <a:pPr algn="ctr"/>
            <a:r>
              <a:rPr lang="en-US" sz="1400" dirty="0">
                <a:solidFill>
                  <a:schemeClr val="bg1"/>
                </a:solidFill>
                <a:latin typeface="Arial" panose="020B0604020202020204" pitchFamily="34" charset="0"/>
                <a:cs typeface="Arial" panose="020B0604020202020204" pitchFamily="34" charset="0"/>
              </a:rPr>
              <a:t>SNP distance ≤ 50</a:t>
            </a:r>
          </a:p>
        </p:txBody>
      </p:sp>
      <p:sp>
        <p:nvSpPr>
          <p:cNvPr id="17" name="TextBox 16">
            <a:extLst>
              <a:ext uri="{FF2B5EF4-FFF2-40B4-BE49-F238E27FC236}">
                <a16:creationId xmlns:a16="http://schemas.microsoft.com/office/drawing/2014/main" id="{58A8A5A0-9781-208E-BE04-EDD334CEEB42}"/>
              </a:ext>
            </a:extLst>
          </p:cNvPr>
          <p:cNvSpPr txBox="1"/>
          <p:nvPr/>
        </p:nvSpPr>
        <p:spPr>
          <a:xfrm>
            <a:off x="8196454" y="5126045"/>
            <a:ext cx="2738977" cy="369332"/>
          </a:xfrm>
          <a:prstGeom prst="rect">
            <a:avLst/>
          </a:prstGeom>
          <a:solidFill>
            <a:schemeClr val="accent6">
              <a:lumMod val="50000"/>
            </a:schemeClr>
          </a:solidFill>
          <a:ln>
            <a:noFill/>
          </a:ln>
        </p:spPr>
        <p:txBody>
          <a:bodyPr wrap="square" rtlCol="0">
            <a:spAutoFit/>
          </a:bodyPr>
          <a:lstStyle/>
          <a:p>
            <a:pPr algn="ctr"/>
            <a:r>
              <a:rPr lang="en-US" dirty="0">
                <a:solidFill>
                  <a:schemeClr val="bg1"/>
                </a:solidFill>
                <a:latin typeface="Arial" panose="020B0604020202020204" pitchFamily="34" charset="0"/>
                <a:cs typeface="Arial" panose="020B0604020202020204" pitchFamily="34" charset="0"/>
              </a:rPr>
              <a:t>Non-Clinical Isolates</a:t>
            </a:r>
          </a:p>
        </p:txBody>
      </p:sp>
      <p:pic>
        <p:nvPicPr>
          <p:cNvPr id="2" name="Graphic 1" descr="Sort with solid fill">
            <a:extLst>
              <a:ext uri="{FF2B5EF4-FFF2-40B4-BE49-F238E27FC236}">
                <a16:creationId xmlns:a16="http://schemas.microsoft.com/office/drawing/2014/main" id="{719F62BD-2D58-B127-ED37-B382053E8EC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918458" y="3137005"/>
            <a:ext cx="914400" cy="914400"/>
          </a:xfrm>
          <a:prstGeom prst="rect">
            <a:avLst/>
          </a:prstGeom>
        </p:spPr>
      </p:pic>
      <p:pic>
        <p:nvPicPr>
          <p:cNvPr id="3" name="Graphic 2" descr="Badge 1 with solid fill">
            <a:extLst>
              <a:ext uri="{FF2B5EF4-FFF2-40B4-BE49-F238E27FC236}">
                <a16:creationId xmlns:a16="http://schemas.microsoft.com/office/drawing/2014/main" id="{AF672581-A517-2575-0B72-195CEA86F03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91194" y="3024739"/>
            <a:ext cx="493598" cy="493598"/>
          </a:xfrm>
          <a:prstGeom prst="rect">
            <a:avLst/>
          </a:prstGeom>
        </p:spPr>
      </p:pic>
      <p:sp>
        <p:nvSpPr>
          <p:cNvPr id="4" name="TextBox 3">
            <a:extLst>
              <a:ext uri="{FF2B5EF4-FFF2-40B4-BE49-F238E27FC236}">
                <a16:creationId xmlns:a16="http://schemas.microsoft.com/office/drawing/2014/main" id="{36DF93F5-0353-41F5-4874-DEF244AD4D30}"/>
              </a:ext>
            </a:extLst>
          </p:cNvPr>
          <p:cNvSpPr txBox="1"/>
          <p:nvPr/>
        </p:nvSpPr>
        <p:spPr>
          <a:xfrm>
            <a:off x="361022" y="3597630"/>
            <a:ext cx="1353941" cy="523220"/>
          </a:xfrm>
          <a:prstGeom prst="rect">
            <a:avLst/>
          </a:prstGeom>
          <a:solidFill>
            <a:srgbClr val="002060"/>
          </a:solidFill>
        </p:spPr>
        <p:txBody>
          <a:bodyPr wrap="square" rtlCol="0">
            <a:spAutoFit/>
          </a:bodyPr>
          <a:lstStyle/>
          <a:p>
            <a:pPr algn="ctr"/>
            <a:r>
              <a:rPr lang="en-US" sz="1400" dirty="0">
                <a:solidFill>
                  <a:schemeClr val="bg1"/>
                </a:solidFill>
                <a:latin typeface="Arial" panose="020B0604020202020204" pitchFamily="34" charset="0"/>
                <a:cs typeface="Arial" panose="020B0604020202020204" pitchFamily="34" charset="0"/>
              </a:rPr>
              <a:t>SNP distance ≤ 20</a:t>
            </a:r>
          </a:p>
        </p:txBody>
      </p:sp>
      <p:sp>
        <p:nvSpPr>
          <p:cNvPr id="5" name="TextBox 4">
            <a:extLst>
              <a:ext uri="{FF2B5EF4-FFF2-40B4-BE49-F238E27FC236}">
                <a16:creationId xmlns:a16="http://schemas.microsoft.com/office/drawing/2014/main" id="{0D1C0B36-5B22-75CD-1D7F-3D9591854C37}"/>
              </a:ext>
            </a:extLst>
          </p:cNvPr>
          <p:cNvSpPr txBox="1"/>
          <p:nvPr/>
        </p:nvSpPr>
        <p:spPr>
          <a:xfrm>
            <a:off x="1178176" y="5771978"/>
            <a:ext cx="2738977" cy="369332"/>
          </a:xfrm>
          <a:prstGeom prst="rect">
            <a:avLst/>
          </a:prstGeom>
          <a:solidFill>
            <a:srgbClr val="002060"/>
          </a:solidFill>
        </p:spPr>
        <p:txBody>
          <a:bodyPr wrap="square" rtlCol="0">
            <a:spAutoFit/>
          </a:bodyPr>
          <a:lstStyle/>
          <a:p>
            <a:pPr algn="ctr"/>
            <a:r>
              <a:rPr lang="en-US" dirty="0">
                <a:solidFill>
                  <a:schemeClr val="bg1"/>
                </a:solidFill>
                <a:latin typeface="Arial" panose="020B0604020202020204" pitchFamily="34" charset="0"/>
                <a:cs typeface="Arial" panose="020B0604020202020204" pitchFamily="34" charset="0"/>
              </a:rPr>
              <a:t>Clinical Isolates</a:t>
            </a:r>
          </a:p>
        </p:txBody>
      </p:sp>
      <p:pic>
        <p:nvPicPr>
          <p:cNvPr id="6" name="Graphic 5" descr="Man with solid fill">
            <a:extLst>
              <a:ext uri="{FF2B5EF4-FFF2-40B4-BE49-F238E27FC236}">
                <a16:creationId xmlns:a16="http://schemas.microsoft.com/office/drawing/2014/main" id="{3F0FF6EC-186F-9AC0-AF92-909CFDB09DD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57664" y="1507052"/>
            <a:ext cx="1641557" cy="1641557"/>
          </a:xfrm>
          <a:prstGeom prst="rect">
            <a:avLst/>
          </a:prstGeom>
        </p:spPr>
      </p:pic>
      <p:pic>
        <p:nvPicPr>
          <p:cNvPr id="25" name="Graphic 24" descr="Man with solid fill">
            <a:extLst>
              <a:ext uri="{FF2B5EF4-FFF2-40B4-BE49-F238E27FC236}">
                <a16:creationId xmlns:a16="http://schemas.microsoft.com/office/drawing/2014/main" id="{BDEDDE93-FA81-1D21-E25D-78F764FACDCA}"/>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57664" y="4127274"/>
            <a:ext cx="1620102" cy="1620102"/>
          </a:xfrm>
          <a:prstGeom prst="rect">
            <a:avLst/>
          </a:prstGeom>
        </p:spPr>
      </p:pic>
    </p:spTree>
    <p:extLst>
      <p:ext uri="{BB962C8B-B14F-4D97-AF65-F5344CB8AC3E}">
        <p14:creationId xmlns:p14="http://schemas.microsoft.com/office/powerpoint/2010/main" val="1650832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525CF-A1AE-B6D2-43E8-87AD5D02E016}"/>
              </a:ext>
            </a:extLst>
          </p:cNvPr>
          <p:cNvSpPr>
            <a:spLocks noGrp="1"/>
          </p:cNvSpPr>
          <p:nvPr>
            <p:ph type="title"/>
          </p:nvPr>
        </p:nvSpPr>
        <p:spPr/>
        <p:txBody>
          <a:bodyPr/>
          <a:lstStyle/>
          <a:p>
            <a:r>
              <a:rPr lang="en-US" sz="3600" b="0" dirty="0">
                <a:latin typeface="Arial Black" panose="020B0A04020102020204" pitchFamily="34" charset="0"/>
                <a:cs typeface="Arial" panose="020B0604020202020204" pitchFamily="34" charset="0"/>
              </a:rPr>
              <a:t>NY-clusters and associated non-clinical isolates</a:t>
            </a:r>
            <a:br>
              <a:rPr lang="en-US" sz="3600" dirty="0">
                <a:latin typeface="Arial Black" panose="020B0A04020102020204" pitchFamily="34" charset="0"/>
              </a:rPr>
            </a:br>
            <a:endParaRPr lang="en-US" sz="3600" dirty="0">
              <a:latin typeface="Arial Black" panose="020B0A04020102020204" pitchFamily="34" charset="0"/>
            </a:endParaRPr>
          </a:p>
        </p:txBody>
      </p:sp>
      <p:sp>
        <p:nvSpPr>
          <p:cNvPr id="17" name="TextBox 16">
            <a:extLst>
              <a:ext uri="{FF2B5EF4-FFF2-40B4-BE49-F238E27FC236}">
                <a16:creationId xmlns:a16="http://schemas.microsoft.com/office/drawing/2014/main" id="{18584246-D935-B75B-16FD-EE3362AA0BBD}"/>
              </a:ext>
            </a:extLst>
          </p:cNvPr>
          <p:cNvSpPr txBox="1"/>
          <p:nvPr/>
        </p:nvSpPr>
        <p:spPr>
          <a:xfrm>
            <a:off x="8272151" y="4640068"/>
            <a:ext cx="3705583" cy="1077218"/>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In total</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4 animal feces (1.3%)</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78 food isolates (25.4%)</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225 environmental isolates (73.3%)</a:t>
            </a:r>
          </a:p>
        </p:txBody>
      </p:sp>
      <p:grpSp>
        <p:nvGrpSpPr>
          <p:cNvPr id="19" name="Group 18">
            <a:extLst>
              <a:ext uri="{FF2B5EF4-FFF2-40B4-BE49-F238E27FC236}">
                <a16:creationId xmlns:a16="http://schemas.microsoft.com/office/drawing/2014/main" id="{6771513E-8228-C445-F3CC-A14264578955}"/>
              </a:ext>
            </a:extLst>
          </p:cNvPr>
          <p:cNvGrpSpPr/>
          <p:nvPr/>
        </p:nvGrpSpPr>
        <p:grpSpPr>
          <a:xfrm>
            <a:off x="951177" y="2004044"/>
            <a:ext cx="10289645" cy="2650431"/>
            <a:chOff x="1010671" y="1749398"/>
            <a:chExt cx="10289645" cy="2650431"/>
          </a:xfrm>
        </p:grpSpPr>
        <p:pic>
          <p:nvPicPr>
            <p:cNvPr id="20" name="Graphic 19" descr="Group with solid fill">
              <a:extLst>
                <a:ext uri="{FF2B5EF4-FFF2-40B4-BE49-F238E27FC236}">
                  <a16:creationId xmlns:a16="http://schemas.microsoft.com/office/drawing/2014/main" id="{7A2ED60B-8C65-62CB-9714-D1F738E3DE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3241" y="1749398"/>
              <a:ext cx="2026902" cy="2026902"/>
            </a:xfrm>
            <a:prstGeom prst="rect">
              <a:avLst/>
            </a:prstGeom>
          </p:spPr>
        </p:pic>
        <p:pic>
          <p:nvPicPr>
            <p:cNvPr id="21" name="Graphic 20" descr="Man with solid fill">
              <a:extLst>
                <a:ext uri="{FF2B5EF4-FFF2-40B4-BE49-F238E27FC236}">
                  <a16:creationId xmlns:a16="http://schemas.microsoft.com/office/drawing/2014/main" id="{940FB51A-AC01-AE33-8449-41A2D750E43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40131" y="2050532"/>
              <a:ext cx="1437057" cy="1437057"/>
            </a:xfrm>
            <a:prstGeom prst="rect">
              <a:avLst/>
            </a:prstGeom>
          </p:spPr>
        </p:pic>
        <p:grpSp>
          <p:nvGrpSpPr>
            <p:cNvPr id="22" name="Group 21">
              <a:extLst>
                <a:ext uri="{FF2B5EF4-FFF2-40B4-BE49-F238E27FC236}">
                  <a16:creationId xmlns:a16="http://schemas.microsoft.com/office/drawing/2014/main" id="{A41DE8C9-9A4A-25CA-8D48-C5BC04B23401}"/>
                </a:ext>
              </a:extLst>
            </p:cNvPr>
            <p:cNvGrpSpPr>
              <a:grpSpLocks noChangeAspect="1"/>
            </p:cNvGrpSpPr>
            <p:nvPr/>
          </p:nvGrpSpPr>
          <p:grpSpPr>
            <a:xfrm>
              <a:off x="8804413" y="1845528"/>
              <a:ext cx="2061441" cy="1805827"/>
              <a:chOff x="6709955" y="2308810"/>
              <a:chExt cx="1988224" cy="1741689"/>
            </a:xfrm>
          </p:grpSpPr>
          <p:pic>
            <p:nvPicPr>
              <p:cNvPr id="26" name="Graphic 25" descr="Table setting with solid fill">
                <a:extLst>
                  <a:ext uri="{FF2B5EF4-FFF2-40B4-BE49-F238E27FC236}">
                    <a16:creationId xmlns:a16="http://schemas.microsoft.com/office/drawing/2014/main" id="{5D4A6C30-E3B3-A9E6-9B1A-550F54966EB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83779" y="3136099"/>
                <a:ext cx="914400" cy="914400"/>
              </a:xfrm>
              <a:prstGeom prst="rect">
                <a:avLst/>
              </a:prstGeom>
            </p:spPr>
          </p:pic>
          <p:pic>
            <p:nvPicPr>
              <p:cNvPr id="27" name="Graphic 26" descr="Factory with solid fill">
                <a:extLst>
                  <a:ext uri="{FF2B5EF4-FFF2-40B4-BE49-F238E27FC236}">
                    <a16:creationId xmlns:a16="http://schemas.microsoft.com/office/drawing/2014/main" id="{849BBEDE-EFBF-B9CC-D6C3-7080FECAED0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09955" y="3087448"/>
                <a:ext cx="914400" cy="914400"/>
              </a:xfrm>
              <a:prstGeom prst="rect">
                <a:avLst/>
              </a:prstGeom>
            </p:spPr>
          </p:pic>
          <p:pic>
            <p:nvPicPr>
              <p:cNvPr id="28" name="Graphic 27" descr="Goat with solid fill">
                <a:extLst>
                  <a:ext uri="{FF2B5EF4-FFF2-40B4-BE49-F238E27FC236}">
                    <a16:creationId xmlns:a16="http://schemas.microsoft.com/office/drawing/2014/main" id="{73A6F7BB-7953-5E87-28DE-9EF0F30C0EA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246867" y="2308810"/>
                <a:ext cx="914400" cy="914400"/>
              </a:xfrm>
              <a:prstGeom prst="rect">
                <a:avLst/>
              </a:prstGeom>
            </p:spPr>
          </p:pic>
        </p:grpSp>
        <p:sp>
          <p:nvSpPr>
            <p:cNvPr id="23" name="TextBox 22">
              <a:extLst>
                <a:ext uri="{FF2B5EF4-FFF2-40B4-BE49-F238E27FC236}">
                  <a16:creationId xmlns:a16="http://schemas.microsoft.com/office/drawing/2014/main" id="{FAC20C7E-20B0-4235-640E-BB9E06D4C4DB}"/>
                </a:ext>
              </a:extLst>
            </p:cNvPr>
            <p:cNvSpPr txBox="1"/>
            <p:nvPr/>
          </p:nvSpPr>
          <p:spPr>
            <a:xfrm>
              <a:off x="4560678" y="3753498"/>
              <a:ext cx="2743200" cy="646331"/>
            </a:xfrm>
            <a:prstGeom prst="rect">
              <a:avLst/>
            </a:prstGeom>
            <a:solidFill>
              <a:srgbClr val="002060"/>
            </a:solidFill>
          </p:spPr>
          <p:txBody>
            <a:bodyPr wrap="square" rtlCol="0">
              <a:spAutoFit/>
            </a:bodyPr>
            <a:lstStyle/>
            <a:p>
              <a:pPr algn="ctr"/>
              <a:r>
                <a:rPr lang="en-US" dirty="0">
                  <a:solidFill>
                    <a:schemeClr val="bg1"/>
                  </a:solidFill>
                  <a:latin typeface="Arial" panose="020B0604020202020204" pitchFamily="34" charset="0"/>
                  <a:cs typeface="Arial" panose="020B0604020202020204" pitchFamily="34" charset="0"/>
                </a:rPr>
                <a:t>n = 321 Clinical isolates in NY-clusters</a:t>
              </a:r>
            </a:p>
          </p:txBody>
        </p:sp>
        <p:sp>
          <p:nvSpPr>
            <p:cNvPr id="24" name="TextBox 23">
              <a:extLst>
                <a:ext uri="{FF2B5EF4-FFF2-40B4-BE49-F238E27FC236}">
                  <a16:creationId xmlns:a16="http://schemas.microsoft.com/office/drawing/2014/main" id="{23ACF886-2D9E-1AD2-2A72-B5CB5119C7F6}"/>
                </a:ext>
              </a:extLst>
            </p:cNvPr>
            <p:cNvSpPr txBox="1"/>
            <p:nvPr/>
          </p:nvSpPr>
          <p:spPr>
            <a:xfrm>
              <a:off x="8396890" y="3739091"/>
              <a:ext cx="2903426" cy="646331"/>
            </a:xfrm>
            <a:prstGeom prst="rect">
              <a:avLst/>
            </a:prstGeom>
            <a:solidFill>
              <a:schemeClr val="accent6">
                <a:lumMod val="50000"/>
              </a:schemeClr>
            </a:solidFill>
          </p:spPr>
          <p:txBody>
            <a:bodyPr wrap="square" rtlCol="0">
              <a:spAutoFit/>
            </a:bodyPr>
            <a:lstStyle/>
            <a:p>
              <a:pPr algn="ctr"/>
              <a:r>
                <a:rPr lang="en-US" dirty="0">
                  <a:solidFill>
                    <a:schemeClr val="bg1"/>
                  </a:solidFill>
                  <a:latin typeface="Arial" panose="020B0604020202020204" pitchFamily="34" charset="0"/>
                  <a:cs typeface="Arial" panose="020B0604020202020204" pitchFamily="34" charset="0"/>
                </a:rPr>
                <a:t>n = 307 Non-Clinical isolates in NY-clusters</a:t>
              </a:r>
            </a:p>
          </p:txBody>
        </p:sp>
        <p:sp>
          <p:nvSpPr>
            <p:cNvPr id="25" name="TextBox 24">
              <a:extLst>
                <a:ext uri="{FF2B5EF4-FFF2-40B4-BE49-F238E27FC236}">
                  <a16:creationId xmlns:a16="http://schemas.microsoft.com/office/drawing/2014/main" id="{AFA86F50-47CD-5668-B39F-EBDDBE1B3D4E}"/>
                </a:ext>
              </a:extLst>
            </p:cNvPr>
            <p:cNvSpPr txBox="1"/>
            <p:nvPr/>
          </p:nvSpPr>
          <p:spPr>
            <a:xfrm>
              <a:off x="1010671" y="3891998"/>
              <a:ext cx="2072042" cy="369332"/>
            </a:xfrm>
            <a:prstGeom prst="rect">
              <a:avLst/>
            </a:prstGeom>
            <a:solidFill>
              <a:srgbClr val="002060"/>
            </a:solidFill>
          </p:spPr>
          <p:txBody>
            <a:bodyPr wrap="none" rtlCol="0">
              <a:spAutoFit/>
            </a:bodyPr>
            <a:lstStyle/>
            <a:p>
              <a:r>
                <a:rPr lang="en-US" dirty="0">
                  <a:solidFill>
                    <a:schemeClr val="bg1"/>
                  </a:solidFill>
                  <a:latin typeface="Arial" panose="020B0604020202020204" pitchFamily="34" charset="0"/>
                  <a:cs typeface="Arial" panose="020B0604020202020204" pitchFamily="34" charset="0"/>
                </a:rPr>
                <a:t>n = 85 NY-clusters</a:t>
              </a:r>
            </a:p>
          </p:txBody>
        </p:sp>
      </p:grpSp>
    </p:spTree>
    <p:extLst>
      <p:ext uri="{BB962C8B-B14F-4D97-AF65-F5344CB8AC3E}">
        <p14:creationId xmlns:p14="http://schemas.microsoft.com/office/powerpoint/2010/main" val="4006114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02FEF-24B7-32A1-7BF0-92C572C1B429}"/>
              </a:ext>
            </a:extLst>
          </p:cNvPr>
          <p:cNvSpPr>
            <a:spLocks noGrp="1"/>
          </p:cNvSpPr>
          <p:nvPr>
            <p:ph type="title"/>
          </p:nvPr>
        </p:nvSpPr>
        <p:spPr/>
        <p:txBody>
          <a:bodyPr>
            <a:normAutofit fontScale="90000"/>
          </a:bodyPr>
          <a:lstStyle/>
          <a:p>
            <a:r>
              <a:rPr lang="en-US" sz="3600" dirty="0">
                <a:latin typeface="Arial Black" panose="020B0A04020102020204" pitchFamily="34" charset="0"/>
                <a:cs typeface="Calibri" panose="020F0502020204030204" pitchFamily="34" charset="0"/>
              </a:rPr>
              <a:t>NY-cluster size, length and geographic spread</a:t>
            </a:r>
            <a:endParaRPr lang="en-US" sz="3600" i="1" dirty="0">
              <a:latin typeface="Arial Black" panose="020B0A04020102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0B36A076-6125-0D6A-ECD4-070D33B1F223}"/>
              </a:ext>
            </a:extLst>
          </p:cNvPr>
          <p:cNvPicPr>
            <a:picLocks noChangeAspect="1"/>
          </p:cNvPicPr>
          <p:nvPr/>
        </p:nvPicPr>
        <p:blipFill>
          <a:blip r:embed="rId3"/>
          <a:srcRect t="13299" r="25809"/>
          <a:stretch/>
        </p:blipFill>
        <p:spPr>
          <a:xfrm>
            <a:off x="398362" y="1019868"/>
            <a:ext cx="4931284" cy="1506624"/>
          </a:xfrm>
          <a:prstGeom prst="rect">
            <a:avLst/>
          </a:prstGeom>
        </p:spPr>
      </p:pic>
      <p:sp>
        <p:nvSpPr>
          <p:cNvPr id="19" name="TextBox 18">
            <a:extLst>
              <a:ext uri="{FF2B5EF4-FFF2-40B4-BE49-F238E27FC236}">
                <a16:creationId xmlns:a16="http://schemas.microsoft.com/office/drawing/2014/main" id="{ED95FFAC-DDA2-736B-FA77-7039F35BCE88}"/>
              </a:ext>
            </a:extLst>
          </p:cNvPr>
          <p:cNvSpPr txBox="1"/>
          <p:nvPr/>
        </p:nvSpPr>
        <p:spPr>
          <a:xfrm>
            <a:off x="7334331" y="1201220"/>
            <a:ext cx="4543063" cy="646331"/>
          </a:xfrm>
          <a:prstGeom prst="rect">
            <a:avLst/>
          </a:prstGeom>
          <a:noFill/>
          <a:ln>
            <a:solidFill>
              <a:schemeClr val="tx1"/>
            </a:solidFill>
          </a:ln>
        </p:spPr>
        <p:txBody>
          <a:bodyPr wrap="square">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79% of NY-clusters (67/85) are small, containing only 2 or 3 clinical isolates.</a:t>
            </a:r>
            <a:endParaRPr lang="en-US" kern="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2" name="TextBox 21">
            <a:extLst>
              <a:ext uri="{FF2B5EF4-FFF2-40B4-BE49-F238E27FC236}">
                <a16:creationId xmlns:a16="http://schemas.microsoft.com/office/drawing/2014/main" id="{0E816A44-31CB-FAAA-A49E-75360FDB4804}"/>
              </a:ext>
            </a:extLst>
          </p:cNvPr>
          <p:cNvSpPr txBox="1"/>
          <p:nvPr/>
        </p:nvSpPr>
        <p:spPr>
          <a:xfrm>
            <a:off x="6704474" y="2233217"/>
            <a:ext cx="5172920" cy="1754326"/>
          </a:xfrm>
          <a:prstGeom prst="rect">
            <a:avLst/>
          </a:prstGeom>
          <a:noFill/>
          <a:ln>
            <a:solidFill>
              <a:schemeClr val="tx1"/>
            </a:solidFill>
          </a:ln>
        </p:spPr>
        <p:txBody>
          <a:bodyPr wrap="square">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54% of the identified NY-clusters (46/85) included isolates obtained from clinical cases  more than 2 years apart. </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18% of NY-clusters (15/85) included isolates that were obtained from clinical cases more than 10 years apart. </a:t>
            </a:r>
          </a:p>
        </p:txBody>
      </p:sp>
      <p:sp>
        <p:nvSpPr>
          <p:cNvPr id="24" name="TextBox 23">
            <a:extLst>
              <a:ext uri="{FF2B5EF4-FFF2-40B4-BE49-F238E27FC236}">
                <a16:creationId xmlns:a16="http://schemas.microsoft.com/office/drawing/2014/main" id="{EF4B1B6A-117A-CED9-59A1-F198E9F49D20}"/>
              </a:ext>
            </a:extLst>
          </p:cNvPr>
          <p:cNvSpPr txBox="1"/>
          <p:nvPr/>
        </p:nvSpPr>
        <p:spPr>
          <a:xfrm>
            <a:off x="7442306" y="4907044"/>
            <a:ext cx="4435088" cy="923330"/>
          </a:xfrm>
          <a:prstGeom prst="rect">
            <a:avLst/>
          </a:prstGeom>
          <a:noFill/>
          <a:ln>
            <a:solidFill>
              <a:schemeClr val="tx1"/>
            </a:solidFill>
          </a:ln>
        </p:spPr>
        <p:txBody>
          <a:bodyPr wrap="square">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Approximately 40% of the NY-clusters (34/85) included clinical isolates obtained in the same or in contiguous counties.</a:t>
            </a:r>
          </a:p>
        </p:txBody>
      </p:sp>
      <p:grpSp>
        <p:nvGrpSpPr>
          <p:cNvPr id="34" name="Group 33">
            <a:extLst>
              <a:ext uri="{FF2B5EF4-FFF2-40B4-BE49-F238E27FC236}">
                <a16:creationId xmlns:a16="http://schemas.microsoft.com/office/drawing/2014/main" id="{CA099B18-7E8E-6F33-5DE6-094871B6CC00}"/>
              </a:ext>
            </a:extLst>
          </p:cNvPr>
          <p:cNvGrpSpPr/>
          <p:nvPr/>
        </p:nvGrpSpPr>
        <p:grpSpPr>
          <a:xfrm>
            <a:off x="640080" y="2127011"/>
            <a:ext cx="5839258" cy="3980469"/>
            <a:chOff x="640080" y="2127011"/>
            <a:chExt cx="5839258" cy="3980469"/>
          </a:xfrm>
        </p:grpSpPr>
        <p:pic>
          <p:nvPicPr>
            <p:cNvPr id="26" name="Picture 25" descr="A graph with black dots&#10;&#10;Description automatically generated">
              <a:extLst>
                <a:ext uri="{FF2B5EF4-FFF2-40B4-BE49-F238E27FC236}">
                  <a16:creationId xmlns:a16="http://schemas.microsoft.com/office/drawing/2014/main" id="{8EE437E6-7CA7-4D50-BA3E-3E01C5DB4A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 y="2127011"/>
              <a:ext cx="4143469" cy="1260368"/>
            </a:xfrm>
            <a:prstGeom prst="rect">
              <a:avLst/>
            </a:prstGeom>
          </p:spPr>
        </p:pic>
        <p:pic>
          <p:nvPicPr>
            <p:cNvPr id="28" name="Picture 27" descr="A map of the country&#10;&#10;Description automatically generated with medium confidence">
              <a:extLst>
                <a:ext uri="{FF2B5EF4-FFF2-40B4-BE49-F238E27FC236}">
                  <a16:creationId xmlns:a16="http://schemas.microsoft.com/office/drawing/2014/main" id="{E999566B-F4CB-0C08-FDF2-56FD60D028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0080" y="3429000"/>
              <a:ext cx="4143469" cy="1260368"/>
            </a:xfrm>
            <a:prstGeom prst="rect">
              <a:avLst/>
            </a:prstGeom>
          </p:spPr>
        </p:pic>
        <p:pic>
          <p:nvPicPr>
            <p:cNvPr id="30" name="Picture 29" descr="A black and white image of a number of dots&#10;&#10;Description automatically generated with medium confidence">
              <a:extLst>
                <a:ext uri="{FF2B5EF4-FFF2-40B4-BE49-F238E27FC236}">
                  <a16:creationId xmlns:a16="http://schemas.microsoft.com/office/drawing/2014/main" id="{4FE4B932-1C91-676A-A4B5-796BFD4474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0080" y="4847112"/>
              <a:ext cx="4143469" cy="1260368"/>
            </a:xfrm>
            <a:prstGeom prst="rect">
              <a:avLst/>
            </a:prstGeom>
          </p:spPr>
        </p:pic>
        <p:sp>
          <p:nvSpPr>
            <p:cNvPr id="31" name="TextBox 30">
              <a:extLst>
                <a:ext uri="{FF2B5EF4-FFF2-40B4-BE49-F238E27FC236}">
                  <a16:creationId xmlns:a16="http://schemas.microsoft.com/office/drawing/2014/main" id="{983FEF14-2EA0-45FE-264B-0FF2F6E8E211}"/>
                </a:ext>
              </a:extLst>
            </p:cNvPr>
            <p:cNvSpPr txBox="1"/>
            <p:nvPr/>
          </p:nvSpPr>
          <p:spPr>
            <a:xfrm>
              <a:off x="4741362" y="2526492"/>
              <a:ext cx="1007007" cy="261610"/>
            </a:xfrm>
            <a:prstGeom prst="rect">
              <a:avLst/>
            </a:prstGeom>
            <a:noFill/>
          </p:spPr>
          <p:txBody>
            <a:bodyPr wrap="none" rtlCol="0">
              <a:spAutoFit/>
            </a:bodyPr>
            <a:lstStyle/>
            <a:p>
              <a:r>
                <a:rPr lang="en-US" sz="1100" dirty="0"/>
                <a:t>Same county</a:t>
              </a:r>
            </a:p>
          </p:txBody>
        </p:sp>
        <p:sp>
          <p:nvSpPr>
            <p:cNvPr id="32" name="TextBox 31">
              <a:extLst>
                <a:ext uri="{FF2B5EF4-FFF2-40B4-BE49-F238E27FC236}">
                  <a16:creationId xmlns:a16="http://schemas.microsoft.com/office/drawing/2014/main" id="{7A2610DA-5C63-1065-8AA0-0B746201EEEB}"/>
                </a:ext>
              </a:extLst>
            </p:cNvPr>
            <p:cNvSpPr txBox="1"/>
            <p:nvPr/>
          </p:nvSpPr>
          <p:spPr>
            <a:xfrm>
              <a:off x="4741362" y="3855420"/>
              <a:ext cx="1463862" cy="261610"/>
            </a:xfrm>
            <a:prstGeom prst="rect">
              <a:avLst/>
            </a:prstGeom>
            <a:noFill/>
          </p:spPr>
          <p:txBody>
            <a:bodyPr wrap="none" rtlCol="0">
              <a:spAutoFit/>
            </a:bodyPr>
            <a:lstStyle/>
            <a:p>
              <a:r>
                <a:rPr lang="en-US" sz="1100" dirty="0"/>
                <a:t>Contiguous counties</a:t>
              </a:r>
            </a:p>
          </p:txBody>
        </p:sp>
        <p:sp>
          <p:nvSpPr>
            <p:cNvPr id="33" name="TextBox 32">
              <a:extLst>
                <a:ext uri="{FF2B5EF4-FFF2-40B4-BE49-F238E27FC236}">
                  <a16:creationId xmlns:a16="http://schemas.microsoft.com/office/drawing/2014/main" id="{5926F8CB-B359-8A2A-A728-F4984F129086}"/>
                </a:ext>
              </a:extLst>
            </p:cNvPr>
            <p:cNvSpPr txBox="1"/>
            <p:nvPr/>
          </p:nvSpPr>
          <p:spPr>
            <a:xfrm>
              <a:off x="4741362" y="5288645"/>
              <a:ext cx="1737976" cy="261610"/>
            </a:xfrm>
            <a:prstGeom prst="rect">
              <a:avLst/>
            </a:prstGeom>
            <a:noFill/>
          </p:spPr>
          <p:txBody>
            <a:bodyPr wrap="none" rtlCol="0">
              <a:spAutoFit/>
            </a:bodyPr>
            <a:lstStyle/>
            <a:p>
              <a:r>
                <a:rPr lang="en-US" sz="1100" dirty="0"/>
                <a:t>Non-contiguous counties</a:t>
              </a:r>
            </a:p>
          </p:txBody>
        </p:sp>
      </p:grpSp>
      <p:sp>
        <p:nvSpPr>
          <p:cNvPr id="35" name="TextBox 34">
            <a:extLst>
              <a:ext uri="{FF2B5EF4-FFF2-40B4-BE49-F238E27FC236}">
                <a16:creationId xmlns:a16="http://schemas.microsoft.com/office/drawing/2014/main" id="{653DB31D-29B3-A5EC-AACA-5B521E6E84A3}"/>
              </a:ext>
            </a:extLst>
          </p:cNvPr>
          <p:cNvSpPr txBox="1"/>
          <p:nvPr/>
        </p:nvSpPr>
        <p:spPr>
          <a:xfrm>
            <a:off x="5279400" y="1404312"/>
            <a:ext cx="777777" cy="230832"/>
          </a:xfrm>
          <a:prstGeom prst="rect">
            <a:avLst/>
          </a:prstGeom>
          <a:noFill/>
        </p:spPr>
        <p:txBody>
          <a:bodyPr wrap="none" rtlCol="0">
            <a:spAutoFit/>
          </a:bodyPr>
          <a:lstStyle/>
          <a:p>
            <a:r>
              <a:rPr lang="en-US" sz="900" dirty="0">
                <a:latin typeface="Aptos" panose="020B0004020202020204" pitchFamily="34" charset="0"/>
              </a:rPr>
              <a:t>(&gt; 10 cases)</a:t>
            </a:r>
          </a:p>
        </p:txBody>
      </p:sp>
      <p:sp>
        <p:nvSpPr>
          <p:cNvPr id="36" name="TextBox 35">
            <a:extLst>
              <a:ext uri="{FF2B5EF4-FFF2-40B4-BE49-F238E27FC236}">
                <a16:creationId xmlns:a16="http://schemas.microsoft.com/office/drawing/2014/main" id="{82C25DFF-1A6E-B6EA-D5FD-B8ED6BBFDE80}"/>
              </a:ext>
            </a:extLst>
          </p:cNvPr>
          <p:cNvSpPr txBox="1"/>
          <p:nvPr/>
        </p:nvSpPr>
        <p:spPr>
          <a:xfrm>
            <a:off x="5274592" y="1626741"/>
            <a:ext cx="793807" cy="230832"/>
          </a:xfrm>
          <a:prstGeom prst="rect">
            <a:avLst/>
          </a:prstGeom>
          <a:noFill/>
        </p:spPr>
        <p:txBody>
          <a:bodyPr wrap="none" rtlCol="0">
            <a:spAutoFit/>
          </a:bodyPr>
          <a:lstStyle/>
          <a:p>
            <a:r>
              <a:rPr lang="en-US" sz="900" dirty="0">
                <a:latin typeface="Aptos" panose="020B0004020202020204" pitchFamily="34" charset="0"/>
              </a:rPr>
              <a:t>(4-10 cases)</a:t>
            </a:r>
          </a:p>
        </p:txBody>
      </p:sp>
      <p:sp>
        <p:nvSpPr>
          <p:cNvPr id="37" name="TextBox 36">
            <a:extLst>
              <a:ext uri="{FF2B5EF4-FFF2-40B4-BE49-F238E27FC236}">
                <a16:creationId xmlns:a16="http://schemas.microsoft.com/office/drawing/2014/main" id="{F7060EE5-8213-8AE0-1103-B67A7D3D9E16}"/>
              </a:ext>
            </a:extLst>
          </p:cNvPr>
          <p:cNvSpPr txBox="1"/>
          <p:nvPr/>
        </p:nvSpPr>
        <p:spPr>
          <a:xfrm>
            <a:off x="5349932" y="1849170"/>
            <a:ext cx="732893" cy="230832"/>
          </a:xfrm>
          <a:prstGeom prst="rect">
            <a:avLst/>
          </a:prstGeom>
          <a:noFill/>
        </p:spPr>
        <p:txBody>
          <a:bodyPr wrap="none" rtlCol="0">
            <a:spAutoFit/>
          </a:bodyPr>
          <a:lstStyle/>
          <a:p>
            <a:r>
              <a:rPr lang="en-US" sz="900" dirty="0">
                <a:latin typeface="Aptos" panose="020B0004020202020204" pitchFamily="34" charset="0"/>
              </a:rPr>
              <a:t>(2-3 cases)</a:t>
            </a:r>
          </a:p>
        </p:txBody>
      </p:sp>
    </p:spTree>
    <p:extLst>
      <p:ext uri="{BB962C8B-B14F-4D97-AF65-F5344CB8AC3E}">
        <p14:creationId xmlns:p14="http://schemas.microsoft.com/office/powerpoint/2010/main" val="2979155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animBg="1"/>
      <p:bldP spid="24" grpId="0" animBg="1"/>
    </p:bldLst>
  </p:timing>
</p:sld>
</file>

<file path=ppt/theme/theme1.xml><?xml version="1.0" encoding="utf-8"?>
<a:theme xmlns:a="http://schemas.openxmlformats.org/drawingml/2006/main" name="1-Opener Slides">
  <a:themeElements>
    <a:clrScheme name="CALS1">
      <a:dk1>
        <a:srgbClr val="000000"/>
      </a:dk1>
      <a:lt1>
        <a:srgbClr val="FFFFFF"/>
      </a:lt1>
      <a:dk2>
        <a:srgbClr val="AF1C32"/>
      </a:dk2>
      <a:lt2>
        <a:srgbClr val="7D868C"/>
      </a:lt2>
      <a:accent1>
        <a:srgbClr val="3787B0"/>
      </a:accent1>
      <a:accent2>
        <a:srgbClr val="6EB33F"/>
      </a:accent2>
      <a:accent3>
        <a:srgbClr val="9FAD9F"/>
      </a:accent3>
      <a:accent4>
        <a:srgbClr val="EF4034"/>
      </a:accent4>
      <a:accent5>
        <a:srgbClr val="C9D6A5"/>
      </a:accent5>
      <a:accent6>
        <a:srgbClr val="A2998B"/>
      </a:accent6>
      <a:hlink>
        <a:srgbClr val="000000"/>
      </a:hlink>
      <a:folHlink>
        <a:srgbClr val="00000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95A6D22F-2DA7-4E23-AC64-23ED3400AF9B}"/>
</file>

<file path=customXml/itemProps2.xml><?xml version="1.0" encoding="utf-8"?>
<ds:datastoreItem xmlns:ds="http://schemas.openxmlformats.org/officeDocument/2006/customXml" ds:itemID="{442F417C-276A-4712-89B7-A4C2916263D1}"/>
</file>

<file path=customXml/itemProps3.xml><?xml version="1.0" encoding="utf-8"?>
<ds:datastoreItem xmlns:ds="http://schemas.openxmlformats.org/officeDocument/2006/customXml" ds:itemID="{E231144A-1C5F-4C91-94E5-AD0C1FBE96FC}"/>
</file>

<file path=docProps/app.xml><?xml version="1.0" encoding="utf-8"?>
<Properties xmlns="http://schemas.openxmlformats.org/officeDocument/2006/extended-properties" xmlns:vt="http://schemas.openxmlformats.org/officeDocument/2006/docPropsVTypes">
  <TotalTime>3384</TotalTime>
  <Words>1370</Words>
  <Application>Microsoft Office PowerPoint</Application>
  <PresentationFormat>Widescreen</PresentationFormat>
  <Paragraphs>141</Paragraphs>
  <Slides>17</Slides>
  <Notes>6</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Aptos</vt:lpstr>
      <vt:lpstr>Arial</vt:lpstr>
      <vt:lpstr>Arial Black</vt:lpstr>
      <vt:lpstr>Calibri</vt:lpstr>
      <vt:lpstr>Georgia</vt:lpstr>
      <vt:lpstr>System Font Regular</vt:lpstr>
      <vt:lpstr>Times New Roman</vt:lpstr>
      <vt:lpstr>1-Opener Slides</vt:lpstr>
      <vt:lpstr>Cornell CALS</vt:lpstr>
      <vt:lpstr>Exploring the impact of sequencing historical Listeria isolates</vt:lpstr>
      <vt:lpstr>Major findings</vt:lpstr>
      <vt:lpstr>Objective</vt:lpstr>
      <vt:lpstr>Data Collection: Isolation dates and source</vt:lpstr>
      <vt:lpstr>Identification of NY-Clusters was based on clinical isolates</vt:lpstr>
      <vt:lpstr>Identification of Non-Clinical Isolates in NY-Clusters</vt:lpstr>
      <vt:lpstr>NY-clusters and associated non-clinical isolates </vt:lpstr>
      <vt:lpstr>NY-cluster size, length and geographic spread</vt:lpstr>
      <vt:lpstr>County and regional distribution of isolates in NY-clusters</vt:lpstr>
      <vt:lpstr>Outbreak codes</vt:lpstr>
      <vt:lpstr>Largest NY-cluster included 33 clinical isolates that were collected for more than 20 years</vt:lpstr>
      <vt:lpstr>Isolates obtained more than 12 years apart tend to differ by more than 10 SNPs</vt:lpstr>
      <vt:lpstr>44% of NY-clusters included at least one food isolate with ≤ 50 SNPs differences to a clinical isolate. </vt:lpstr>
      <vt:lpstr>Conclusions</vt:lpstr>
      <vt:lpstr>Acknowledgments</vt:lpstr>
      <vt:lpstr>Pairwise SNP analysis showed that clusters that occurred in same and contiguous counties presented higher genetic relatedness.</vt:lpstr>
    </vt:vector>
  </TitlesOfParts>
  <Company>Cornell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Renato Hohl Orsi</dc:creator>
  <cp:lastModifiedBy>Renato Hohl Orsi</cp:lastModifiedBy>
  <cp:revision>19</cp:revision>
  <dcterms:created xsi:type="dcterms:W3CDTF">2024-10-07T14:34:58Z</dcterms:created>
  <dcterms:modified xsi:type="dcterms:W3CDTF">2024-10-11T19:18:36Z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