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661" r:id="rId5"/>
  </p:sldMasterIdLst>
  <p:notesMasterIdLst>
    <p:notesMasterId r:id="rId23"/>
  </p:notesMasterIdLst>
  <p:sldIdLst>
    <p:sldId id="269" r:id="rId6"/>
    <p:sldId id="2932" r:id="rId7"/>
    <p:sldId id="2887" r:id="rId8"/>
    <p:sldId id="2929" r:id="rId9"/>
    <p:sldId id="1516" r:id="rId10"/>
    <p:sldId id="2931" r:id="rId11"/>
    <p:sldId id="2934" r:id="rId12"/>
    <p:sldId id="2938" r:id="rId13"/>
    <p:sldId id="2935" r:id="rId14"/>
    <p:sldId id="2936" r:id="rId15"/>
    <p:sldId id="1466" r:id="rId16"/>
    <p:sldId id="2885" r:id="rId17"/>
    <p:sldId id="2878" r:id="rId18"/>
    <p:sldId id="2876" r:id="rId19"/>
    <p:sldId id="2894" r:id="rId20"/>
    <p:sldId id="2937" r:id="rId21"/>
    <p:sldId id="2888"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0F6BD55-30C6-982F-B380-9B3ED7708D20}" name="Tyson, Gregory" initials="TG" userId="S::Gregory.Tyson@fda.gov::b259360d-08b6-4190-9681-bbdd0b59d2d7" providerId="AD"/>
  <p188:author id="{531A3BA0-1743-B984-9C55-ED880250D6C9}" name="Kabera, Claudine" initials="KC" userId="S::CKabera@fda.gov::098ec0a4-1d96-4ea3-bf71-c124b1d6bb0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train, Errol" initials="SE" lastIdx="1" clrIdx="0">
    <p:extLst>
      <p:ext uri="{19B8F6BF-5375-455C-9EA6-DF929625EA0E}">
        <p15:presenceInfo xmlns:p15="http://schemas.microsoft.com/office/powerpoint/2012/main" userId="S::Errol.Strain@fda.gov::f9ed8585-eafa-409f-a770-1c240801c849" providerId="AD"/>
      </p:ext>
    </p:extLst>
  </p:cmAuthor>
  <p:cmAuthor id="2" name="Harbottle, Heather" initials="HH" lastIdx="1" clrIdx="1">
    <p:extLst>
      <p:ext uri="{19B8F6BF-5375-455C-9EA6-DF929625EA0E}">
        <p15:presenceInfo xmlns:p15="http://schemas.microsoft.com/office/powerpoint/2012/main" userId="S::HHarbott@fda.gov::69429393-51d6-49a7-84e9-c5a3e1ecb82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DBA"/>
    <a:srgbClr val="008080"/>
    <a:srgbClr val="FFFF99"/>
    <a:srgbClr val="66FFFF"/>
    <a:srgbClr val="CCFF99"/>
    <a:srgbClr val="FF99CC"/>
    <a:srgbClr val="9933FF"/>
    <a:srgbClr val="0000FF"/>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3549" autoAdjust="0"/>
  </p:normalViewPr>
  <p:slideViewPr>
    <p:cSldViewPr snapToGrid="0">
      <p:cViewPr varScale="1">
        <p:scale>
          <a:sx n="95" d="100"/>
          <a:sy n="95" d="100"/>
        </p:scale>
        <p:origin x="1134"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image" Target="../media/image13.jpg"/></Relationships>
</file>

<file path=ppt/diagrams/_rels/data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image" Target="../media/image13.jpg"/><Relationship Id="rId4" Type="http://schemas.openxmlformats.org/officeDocument/2006/relationships/image" Target="../media/image1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image" Target="../media/image13.jpg"/></Relationships>
</file>

<file path=ppt/diagrams/_rels/drawing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image" Target="../media/image13.jpg"/><Relationship Id="rId4" Type="http://schemas.openxmlformats.org/officeDocument/2006/relationships/image" Target="../media/image1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32C9C2-234F-4A5C-9690-B946817D5265}"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US"/>
        </a:p>
      </dgm:t>
    </dgm:pt>
    <dgm:pt modelId="{048305D4-D67A-4FA2-A7A8-E9E451C60235}">
      <dgm:prSet phldrT="[Text]" custT="1"/>
      <dgm:spPr/>
      <dgm:t>
        <a:bodyPr/>
        <a:lstStyle/>
        <a:p>
          <a:r>
            <a:rPr lang="en-US" sz="2400" i="1" dirty="0"/>
            <a:t>Salmonella- 7,844</a:t>
          </a:r>
        </a:p>
      </dgm:t>
    </dgm:pt>
    <dgm:pt modelId="{148C5018-8706-404B-B9BB-87CEAD0F9F9B}" type="parTrans" cxnId="{FF3AD590-E62C-4808-B69D-9F5FD97B8120}">
      <dgm:prSet/>
      <dgm:spPr/>
      <dgm:t>
        <a:bodyPr/>
        <a:lstStyle/>
        <a:p>
          <a:endParaRPr lang="en-US" sz="2400"/>
        </a:p>
      </dgm:t>
    </dgm:pt>
    <dgm:pt modelId="{EDE416B3-7F5E-4FA6-B97C-255C9954F0B6}" type="sibTrans" cxnId="{FF3AD590-E62C-4808-B69D-9F5FD97B8120}">
      <dgm:prSet/>
      <dgm:spPr/>
      <dgm:t>
        <a:bodyPr/>
        <a:lstStyle/>
        <a:p>
          <a:endParaRPr lang="en-US" sz="2400"/>
        </a:p>
      </dgm:t>
    </dgm:pt>
    <dgm:pt modelId="{763CCCC2-5FCE-4BD4-B20D-E03113122B08}">
      <dgm:prSet phldrT="[Text]" custT="1"/>
      <dgm:spPr/>
      <dgm:t>
        <a:bodyPr/>
        <a:lstStyle/>
        <a:p>
          <a:r>
            <a:rPr lang="en-US" sz="2400" i="1" dirty="0"/>
            <a:t>Campylobacter- 8,099</a:t>
          </a:r>
        </a:p>
      </dgm:t>
    </dgm:pt>
    <dgm:pt modelId="{1094C8BD-09F2-4E84-BF62-9EEAE82B0E4A}" type="parTrans" cxnId="{38AFFD48-8D8E-4A5D-AD9E-055222A9EF6C}">
      <dgm:prSet/>
      <dgm:spPr/>
      <dgm:t>
        <a:bodyPr/>
        <a:lstStyle/>
        <a:p>
          <a:endParaRPr lang="en-US" sz="2400"/>
        </a:p>
      </dgm:t>
    </dgm:pt>
    <dgm:pt modelId="{33194E25-D926-4535-B61B-57688243A4C5}" type="sibTrans" cxnId="{38AFFD48-8D8E-4A5D-AD9E-055222A9EF6C}">
      <dgm:prSet/>
      <dgm:spPr/>
      <dgm:t>
        <a:bodyPr/>
        <a:lstStyle/>
        <a:p>
          <a:endParaRPr lang="en-US" sz="2400"/>
        </a:p>
      </dgm:t>
    </dgm:pt>
    <dgm:pt modelId="{615F85BB-B8F2-462B-B1A9-48E16F5E6CD4}">
      <dgm:prSet phldrT="[Text]" custT="1"/>
      <dgm:spPr/>
      <dgm:t>
        <a:bodyPr/>
        <a:lstStyle/>
        <a:p>
          <a:r>
            <a:rPr lang="en-US" sz="2400" i="1" dirty="0"/>
            <a:t>E coli- 3,995</a:t>
          </a:r>
        </a:p>
      </dgm:t>
    </dgm:pt>
    <dgm:pt modelId="{2732619C-30D6-4C78-B70F-112B3D6461DD}" type="parTrans" cxnId="{3684121E-A502-4B5A-BC2D-6F2069B3CEA9}">
      <dgm:prSet/>
      <dgm:spPr/>
      <dgm:t>
        <a:bodyPr/>
        <a:lstStyle/>
        <a:p>
          <a:endParaRPr lang="en-US" sz="2400"/>
        </a:p>
      </dgm:t>
    </dgm:pt>
    <dgm:pt modelId="{43202815-A46C-4E2F-90B7-9180C5B3EA8B}" type="sibTrans" cxnId="{3684121E-A502-4B5A-BC2D-6F2069B3CEA9}">
      <dgm:prSet/>
      <dgm:spPr/>
      <dgm:t>
        <a:bodyPr/>
        <a:lstStyle/>
        <a:p>
          <a:endParaRPr lang="en-US" sz="2400"/>
        </a:p>
      </dgm:t>
    </dgm:pt>
    <dgm:pt modelId="{F4183124-A75D-49B4-B7C2-14249CED8BE5}" type="pres">
      <dgm:prSet presAssocID="{4E32C9C2-234F-4A5C-9690-B946817D5265}" presName="Name0" presStyleCnt="0">
        <dgm:presLayoutVars>
          <dgm:dir/>
          <dgm:resizeHandles val="exact"/>
        </dgm:presLayoutVars>
      </dgm:prSet>
      <dgm:spPr/>
    </dgm:pt>
    <dgm:pt modelId="{ED722D1E-F781-428B-9F92-DFD4AE1E1661}" type="pres">
      <dgm:prSet presAssocID="{048305D4-D67A-4FA2-A7A8-E9E451C60235}" presName="composite" presStyleCnt="0"/>
      <dgm:spPr/>
    </dgm:pt>
    <dgm:pt modelId="{8313FFB2-1D92-4DC6-AE5F-4E4D060C45FD}" type="pres">
      <dgm:prSet presAssocID="{048305D4-D67A-4FA2-A7A8-E9E451C60235}" presName="rect1" presStyleLbl="trAlignAcc1" presStyleIdx="0" presStyleCnt="3">
        <dgm:presLayoutVars>
          <dgm:bulletEnabled val="1"/>
        </dgm:presLayoutVars>
      </dgm:prSet>
      <dgm:spPr/>
    </dgm:pt>
    <dgm:pt modelId="{4EBE82AE-979B-423A-B9B6-186453F1B78C}" type="pres">
      <dgm:prSet presAssocID="{048305D4-D67A-4FA2-A7A8-E9E451C60235}" presName="rect2"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72000" r="-72000"/>
          </a:stretch>
        </a:blipFill>
      </dgm:spPr>
    </dgm:pt>
    <dgm:pt modelId="{65B7E79A-A6A3-4FB0-B208-9043117FE3D3}" type="pres">
      <dgm:prSet presAssocID="{EDE416B3-7F5E-4FA6-B97C-255C9954F0B6}" presName="sibTrans" presStyleCnt="0"/>
      <dgm:spPr/>
    </dgm:pt>
    <dgm:pt modelId="{E3D9EFFF-F984-4046-A552-02B08F9363C0}" type="pres">
      <dgm:prSet presAssocID="{763CCCC2-5FCE-4BD4-B20D-E03113122B08}" presName="composite" presStyleCnt="0"/>
      <dgm:spPr/>
    </dgm:pt>
    <dgm:pt modelId="{D7F23992-384A-4FF3-B55E-883BCD20FB06}" type="pres">
      <dgm:prSet presAssocID="{763CCCC2-5FCE-4BD4-B20D-E03113122B08}" presName="rect1" presStyleLbl="trAlignAcc1" presStyleIdx="1" presStyleCnt="3">
        <dgm:presLayoutVars>
          <dgm:bulletEnabled val="1"/>
        </dgm:presLayoutVars>
      </dgm:prSet>
      <dgm:spPr/>
    </dgm:pt>
    <dgm:pt modelId="{CAAED8B9-7FDE-410E-8DC7-14A95A98BCB8}" type="pres">
      <dgm:prSet presAssocID="{763CCCC2-5FCE-4BD4-B20D-E03113122B08}" presName="rect2"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47000" r="-47000"/>
          </a:stretch>
        </a:blipFill>
      </dgm:spPr>
    </dgm:pt>
    <dgm:pt modelId="{33E47632-0B25-4F26-9269-2A1110D20C35}" type="pres">
      <dgm:prSet presAssocID="{33194E25-D926-4535-B61B-57688243A4C5}" presName="sibTrans" presStyleCnt="0"/>
      <dgm:spPr/>
    </dgm:pt>
    <dgm:pt modelId="{8FBC9EEE-DC48-431A-BCB8-AB92224B09C4}" type="pres">
      <dgm:prSet presAssocID="{615F85BB-B8F2-462B-B1A9-48E16F5E6CD4}" presName="composite" presStyleCnt="0"/>
      <dgm:spPr/>
    </dgm:pt>
    <dgm:pt modelId="{4D7D8B05-96AC-419C-9A2D-BC905A9CAE39}" type="pres">
      <dgm:prSet presAssocID="{615F85BB-B8F2-462B-B1A9-48E16F5E6CD4}" presName="rect1" presStyleLbl="trAlignAcc1" presStyleIdx="2" presStyleCnt="3">
        <dgm:presLayoutVars>
          <dgm:bulletEnabled val="1"/>
        </dgm:presLayoutVars>
      </dgm:prSet>
      <dgm:spPr/>
    </dgm:pt>
    <dgm:pt modelId="{DD72042F-AFA5-46D9-8BD7-B3A2CB1CBF6F}" type="pres">
      <dgm:prSet presAssocID="{615F85BB-B8F2-462B-B1A9-48E16F5E6CD4}" presName="rect2"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157000" r="-157000"/>
          </a:stretch>
        </a:blipFill>
      </dgm:spPr>
    </dgm:pt>
  </dgm:ptLst>
  <dgm:cxnLst>
    <dgm:cxn modelId="{3684121E-A502-4B5A-BC2D-6F2069B3CEA9}" srcId="{4E32C9C2-234F-4A5C-9690-B946817D5265}" destId="{615F85BB-B8F2-462B-B1A9-48E16F5E6CD4}" srcOrd="2" destOrd="0" parTransId="{2732619C-30D6-4C78-B70F-112B3D6461DD}" sibTransId="{43202815-A46C-4E2F-90B7-9180C5B3EA8B}"/>
    <dgm:cxn modelId="{580EA160-2220-4C1B-B253-69964EEBFD0D}" type="presOf" srcId="{763CCCC2-5FCE-4BD4-B20D-E03113122B08}" destId="{D7F23992-384A-4FF3-B55E-883BCD20FB06}" srcOrd="0" destOrd="0" presId="urn:microsoft.com/office/officeart/2008/layout/PictureStrips"/>
    <dgm:cxn modelId="{38AFFD48-8D8E-4A5D-AD9E-055222A9EF6C}" srcId="{4E32C9C2-234F-4A5C-9690-B946817D5265}" destId="{763CCCC2-5FCE-4BD4-B20D-E03113122B08}" srcOrd="1" destOrd="0" parTransId="{1094C8BD-09F2-4E84-BF62-9EEAE82B0E4A}" sibTransId="{33194E25-D926-4535-B61B-57688243A4C5}"/>
    <dgm:cxn modelId="{FF3AD590-E62C-4808-B69D-9F5FD97B8120}" srcId="{4E32C9C2-234F-4A5C-9690-B946817D5265}" destId="{048305D4-D67A-4FA2-A7A8-E9E451C60235}" srcOrd="0" destOrd="0" parTransId="{148C5018-8706-404B-B9BB-87CEAD0F9F9B}" sibTransId="{EDE416B3-7F5E-4FA6-B97C-255C9954F0B6}"/>
    <dgm:cxn modelId="{DDD966B0-4BD9-4DCC-903B-B5350529DBD2}" type="presOf" srcId="{048305D4-D67A-4FA2-A7A8-E9E451C60235}" destId="{8313FFB2-1D92-4DC6-AE5F-4E4D060C45FD}" srcOrd="0" destOrd="0" presId="urn:microsoft.com/office/officeart/2008/layout/PictureStrips"/>
    <dgm:cxn modelId="{0DB151C7-E231-4963-A57D-05F25DB36CE8}" type="presOf" srcId="{615F85BB-B8F2-462B-B1A9-48E16F5E6CD4}" destId="{4D7D8B05-96AC-419C-9A2D-BC905A9CAE39}" srcOrd="0" destOrd="0" presId="urn:microsoft.com/office/officeart/2008/layout/PictureStrips"/>
    <dgm:cxn modelId="{08FC98CF-A458-4E10-A3E7-BF653F6A6D04}" type="presOf" srcId="{4E32C9C2-234F-4A5C-9690-B946817D5265}" destId="{F4183124-A75D-49B4-B7C2-14249CED8BE5}" srcOrd="0" destOrd="0" presId="urn:microsoft.com/office/officeart/2008/layout/PictureStrips"/>
    <dgm:cxn modelId="{87517401-F2F3-43E2-BED2-327B970AF682}" type="presParOf" srcId="{F4183124-A75D-49B4-B7C2-14249CED8BE5}" destId="{ED722D1E-F781-428B-9F92-DFD4AE1E1661}" srcOrd="0" destOrd="0" presId="urn:microsoft.com/office/officeart/2008/layout/PictureStrips"/>
    <dgm:cxn modelId="{A71FEED9-A41F-45D7-ABAF-5520DA65B9ED}" type="presParOf" srcId="{ED722D1E-F781-428B-9F92-DFD4AE1E1661}" destId="{8313FFB2-1D92-4DC6-AE5F-4E4D060C45FD}" srcOrd="0" destOrd="0" presId="urn:microsoft.com/office/officeart/2008/layout/PictureStrips"/>
    <dgm:cxn modelId="{A0C2440D-EC70-4A9F-A0C9-5B86C8F38191}" type="presParOf" srcId="{ED722D1E-F781-428B-9F92-DFD4AE1E1661}" destId="{4EBE82AE-979B-423A-B9B6-186453F1B78C}" srcOrd="1" destOrd="0" presId="urn:microsoft.com/office/officeart/2008/layout/PictureStrips"/>
    <dgm:cxn modelId="{F363E206-B9A0-4F74-BC56-417CB9FE39BC}" type="presParOf" srcId="{F4183124-A75D-49B4-B7C2-14249CED8BE5}" destId="{65B7E79A-A6A3-4FB0-B208-9043117FE3D3}" srcOrd="1" destOrd="0" presId="urn:microsoft.com/office/officeart/2008/layout/PictureStrips"/>
    <dgm:cxn modelId="{E12916EC-41AB-4E4D-B298-A160140F85B7}" type="presParOf" srcId="{F4183124-A75D-49B4-B7C2-14249CED8BE5}" destId="{E3D9EFFF-F984-4046-A552-02B08F9363C0}" srcOrd="2" destOrd="0" presId="urn:microsoft.com/office/officeart/2008/layout/PictureStrips"/>
    <dgm:cxn modelId="{0502B391-13C2-48DA-A12F-6C18A421BC60}" type="presParOf" srcId="{E3D9EFFF-F984-4046-A552-02B08F9363C0}" destId="{D7F23992-384A-4FF3-B55E-883BCD20FB06}" srcOrd="0" destOrd="0" presId="urn:microsoft.com/office/officeart/2008/layout/PictureStrips"/>
    <dgm:cxn modelId="{7F2272AB-6D77-435B-8A95-2BC234505F33}" type="presParOf" srcId="{E3D9EFFF-F984-4046-A552-02B08F9363C0}" destId="{CAAED8B9-7FDE-410E-8DC7-14A95A98BCB8}" srcOrd="1" destOrd="0" presId="urn:microsoft.com/office/officeart/2008/layout/PictureStrips"/>
    <dgm:cxn modelId="{853D01BC-4E3E-4DBA-82EE-D2F9039528A0}" type="presParOf" srcId="{F4183124-A75D-49B4-B7C2-14249CED8BE5}" destId="{33E47632-0B25-4F26-9269-2A1110D20C35}" srcOrd="3" destOrd="0" presId="urn:microsoft.com/office/officeart/2008/layout/PictureStrips"/>
    <dgm:cxn modelId="{1FC2EF30-E76A-4F42-922A-60EB88B0F057}" type="presParOf" srcId="{F4183124-A75D-49B4-B7C2-14249CED8BE5}" destId="{8FBC9EEE-DC48-431A-BCB8-AB92224B09C4}" srcOrd="4" destOrd="0" presId="urn:microsoft.com/office/officeart/2008/layout/PictureStrips"/>
    <dgm:cxn modelId="{753C824E-B135-4168-B12C-47D4BACB630D}" type="presParOf" srcId="{8FBC9EEE-DC48-431A-BCB8-AB92224B09C4}" destId="{4D7D8B05-96AC-419C-9A2D-BC905A9CAE39}" srcOrd="0" destOrd="0" presId="urn:microsoft.com/office/officeart/2008/layout/PictureStrips"/>
    <dgm:cxn modelId="{45BAABA1-7525-4988-9868-E6EB6690A7DF}" type="presParOf" srcId="{8FBC9EEE-DC48-431A-BCB8-AB92224B09C4}" destId="{DD72042F-AFA5-46D9-8BD7-B3A2CB1CBF6F}"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E32C9C2-234F-4A5C-9690-B946817D5265}"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US"/>
        </a:p>
      </dgm:t>
    </dgm:pt>
    <dgm:pt modelId="{F4183124-A75D-49B4-B7C2-14249CED8BE5}" type="pres">
      <dgm:prSet presAssocID="{4E32C9C2-234F-4A5C-9690-B946817D5265}" presName="Name0" presStyleCnt="0">
        <dgm:presLayoutVars>
          <dgm:dir/>
          <dgm:resizeHandles val="exact"/>
        </dgm:presLayoutVars>
      </dgm:prSet>
      <dgm:spPr/>
    </dgm:pt>
  </dgm:ptLst>
  <dgm:cxnLst>
    <dgm:cxn modelId="{08FC98CF-A458-4E10-A3E7-BF653F6A6D04}" type="presOf" srcId="{4E32C9C2-234F-4A5C-9690-B946817D5265}" destId="{F4183124-A75D-49B4-B7C2-14249CED8BE5}" srcOrd="0" destOrd="0" presId="urn:microsoft.com/office/officeart/2008/layout/PictureStrip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E32C9C2-234F-4A5C-9690-B946817D5265}"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US"/>
        </a:p>
      </dgm:t>
    </dgm:pt>
    <dgm:pt modelId="{048305D4-D67A-4FA2-A7A8-E9E451C60235}">
      <dgm:prSet phldrT="[Text]" custT="1"/>
      <dgm:spPr/>
      <dgm:t>
        <a:bodyPr/>
        <a:lstStyle/>
        <a:p>
          <a:pPr algn="l"/>
          <a:r>
            <a:rPr lang="en-US" sz="2400" i="1" dirty="0"/>
            <a:t>   Salmonella- </a:t>
          </a:r>
          <a:r>
            <a:rPr lang="en-US" sz="2400" i="0" dirty="0"/>
            <a:t>11,750</a:t>
          </a:r>
        </a:p>
      </dgm:t>
    </dgm:pt>
    <dgm:pt modelId="{148C5018-8706-404B-B9BB-87CEAD0F9F9B}" type="parTrans" cxnId="{FF3AD590-E62C-4808-B69D-9F5FD97B8120}">
      <dgm:prSet/>
      <dgm:spPr/>
      <dgm:t>
        <a:bodyPr/>
        <a:lstStyle/>
        <a:p>
          <a:endParaRPr lang="en-US" sz="2400"/>
        </a:p>
      </dgm:t>
    </dgm:pt>
    <dgm:pt modelId="{EDE416B3-7F5E-4FA6-B97C-255C9954F0B6}" type="sibTrans" cxnId="{FF3AD590-E62C-4808-B69D-9F5FD97B8120}">
      <dgm:prSet/>
      <dgm:spPr/>
      <dgm:t>
        <a:bodyPr/>
        <a:lstStyle/>
        <a:p>
          <a:endParaRPr lang="en-US" sz="2400"/>
        </a:p>
      </dgm:t>
    </dgm:pt>
    <dgm:pt modelId="{763CCCC2-5FCE-4BD4-B20D-E03113122B08}">
      <dgm:prSet phldrT="[Text]" custT="1"/>
      <dgm:spPr/>
      <dgm:t>
        <a:bodyPr/>
        <a:lstStyle/>
        <a:p>
          <a:pPr algn="l"/>
          <a:r>
            <a:rPr lang="en-US" sz="2400" i="1" dirty="0"/>
            <a:t>   Campylobacter- </a:t>
          </a:r>
          <a:r>
            <a:rPr lang="en-US" sz="2400" i="0" dirty="0"/>
            <a:t>13,404</a:t>
          </a:r>
        </a:p>
      </dgm:t>
    </dgm:pt>
    <dgm:pt modelId="{1094C8BD-09F2-4E84-BF62-9EEAE82B0E4A}" type="parTrans" cxnId="{38AFFD48-8D8E-4A5D-AD9E-055222A9EF6C}">
      <dgm:prSet/>
      <dgm:spPr/>
      <dgm:t>
        <a:bodyPr/>
        <a:lstStyle/>
        <a:p>
          <a:endParaRPr lang="en-US" sz="2400"/>
        </a:p>
      </dgm:t>
    </dgm:pt>
    <dgm:pt modelId="{33194E25-D926-4535-B61B-57688243A4C5}" type="sibTrans" cxnId="{38AFFD48-8D8E-4A5D-AD9E-055222A9EF6C}">
      <dgm:prSet/>
      <dgm:spPr/>
      <dgm:t>
        <a:bodyPr/>
        <a:lstStyle/>
        <a:p>
          <a:endParaRPr lang="en-US" sz="2400"/>
        </a:p>
      </dgm:t>
    </dgm:pt>
    <dgm:pt modelId="{615F85BB-B8F2-462B-B1A9-48E16F5E6CD4}">
      <dgm:prSet phldrT="[Text]" custT="1"/>
      <dgm:spPr/>
      <dgm:t>
        <a:bodyPr/>
        <a:lstStyle/>
        <a:p>
          <a:pPr algn="l"/>
          <a:r>
            <a:rPr lang="en-US" sz="2400" i="1" dirty="0"/>
            <a:t>   E. coli- </a:t>
          </a:r>
          <a:r>
            <a:rPr lang="en-US" sz="2400" i="0" dirty="0"/>
            <a:t>6,306</a:t>
          </a:r>
        </a:p>
      </dgm:t>
    </dgm:pt>
    <dgm:pt modelId="{2732619C-30D6-4C78-B70F-112B3D6461DD}" type="parTrans" cxnId="{3684121E-A502-4B5A-BC2D-6F2069B3CEA9}">
      <dgm:prSet/>
      <dgm:spPr/>
      <dgm:t>
        <a:bodyPr/>
        <a:lstStyle/>
        <a:p>
          <a:endParaRPr lang="en-US" sz="2400"/>
        </a:p>
      </dgm:t>
    </dgm:pt>
    <dgm:pt modelId="{43202815-A46C-4E2F-90B7-9180C5B3EA8B}" type="sibTrans" cxnId="{3684121E-A502-4B5A-BC2D-6F2069B3CEA9}">
      <dgm:prSet/>
      <dgm:spPr/>
      <dgm:t>
        <a:bodyPr/>
        <a:lstStyle/>
        <a:p>
          <a:endParaRPr lang="en-US" sz="2400"/>
        </a:p>
      </dgm:t>
    </dgm:pt>
    <dgm:pt modelId="{705C0834-DFB1-4E72-A786-A540FB0C6F2D}">
      <dgm:prSet custT="1"/>
      <dgm:spPr/>
      <dgm:t>
        <a:bodyPr/>
        <a:lstStyle/>
        <a:p>
          <a:pPr algn="l"/>
          <a:r>
            <a:rPr lang="en-US" sz="2400" i="1" dirty="0"/>
            <a:t>   Enterococcus- </a:t>
          </a:r>
          <a:r>
            <a:rPr lang="en-US" sz="2400" i="0" dirty="0"/>
            <a:t>2,230</a:t>
          </a:r>
        </a:p>
      </dgm:t>
    </dgm:pt>
    <dgm:pt modelId="{19F33AAA-3A40-4CAD-BCC1-1252B9E45034}" type="parTrans" cxnId="{38D45EA5-A9E2-484A-AEC6-1FCA7420CCDC}">
      <dgm:prSet/>
      <dgm:spPr/>
      <dgm:t>
        <a:bodyPr/>
        <a:lstStyle/>
        <a:p>
          <a:endParaRPr lang="en-US"/>
        </a:p>
      </dgm:t>
    </dgm:pt>
    <dgm:pt modelId="{2F183A75-75DF-4167-8ABD-A74BBA7BDBC8}" type="sibTrans" cxnId="{38D45EA5-A9E2-484A-AEC6-1FCA7420CCDC}">
      <dgm:prSet/>
      <dgm:spPr/>
      <dgm:t>
        <a:bodyPr/>
        <a:lstStyle/>
        <a:p>
          <a:endParaRPr lang="en-US"/>
        </a:p>
      </dgm:t>
    </dgm:pt>
    <dgm:pt modelId="{F4183124-A75D-49B4-B7C2-14249CED8BE5}" type="pres">
      <dgm:prSet presAssocID="{4E32C9C2-234F-4A5C-9690-B946817D5265}" presName="Name0" presStyleCnt="0">
        <dgm:presLayoutVars>
          <dgm:dir/>
          <dgm:resizeHandles val="exact"/>
        </dgm:presLayoutVars>
      </dgm:prSet>
      <dgm:spPr/>
    </dgm:pt>
    <dgm:pt modelId="{ED722D1E-F781-428B-9F92-DFD4AE1E1661}" type="pres">
      <dgm:prSet presAssocID="{048305D4-D67A-4FA2-A7A8-E9E451C60235}" presName="composite" presStyleCnt="0"/>
      <dgm:spPr/>
    </dgm:pt>
    <dgm:pt modelId="{8313FFB2-1D92-4DC6-AE5F-4E4D060C45FD}" type="pres">
      <dgm:prSet presAssocID="{048305D4-D67A-4FA2-A7A8-E9E451C60235}" presName="rect1" presStyleLbl="trAlignAcc1" presStyleIdx="0" presStyleCnt="4" custScaleX="144560" custLinFactNeighborX="-38628" custLinFactNeighborY="1736">
        <dgm:presLayoutVars>
          <dgm:bulletEnabled val="1"/>
        </dgm:presLayoutVars>
      </dgm:prSet>
      <dgm:spPr/>
    </dgm:pt>
    <dgm:pt modelId="{4EBE82AE-979B-423A-B9B6-186453F1B78C}" type="pres">
      <dgm:prSet presAssocID="{048305D4-D67A-4FA2-A7A8-E9E451C60235}" presName="rect2" presStyleLbl="fgImgPlace1" presStyleIdx="0" presStyleCnt="4" custLinFactX="-76586" custLinFactNeighborX="-100000" custLinFactNeighborY="1653"/>
      <dgm:spPr>
        <a:blipFill>
          <a:blip xmlns:r="http://schemas.openxmlformats.org/officeDocument/2006/relationships" r:embed="rId1">
            <a:extLst>
              <a:ext uri="{28A0092B-C50C-407E-A947-70E740481C1C}">
                <a14:useLocalDpi xmlns:a14="http://schemas.microsoft.com/office/drawing/2010/main" val="0"/>
              </a:ext>
            </a:extLst>
          </a:blip>
          <a:srcRect/>
          <a:stretch>
            <a:fillRect l="-72000" r="-72000"/>
          </a:stretch>
        </a:blipFill>
      </dgm:spPr>
    </dgm:pt>
    <dgm:pt modelId="{65B7E79A-A6A3-4FB0-B208-9043117FE3D3}" type="pres">
      <dgm:prSet presAssocID="{EDE416B3-7F5E-4FA6-B97C-255C9954F0B6}" presName="sibTrans" presStyleCnt="0"/>
      <dgm:spPr/>
    </dgm:pt>
    <dgm:pt modelId="{E3D9EFFF-F984-4046-A552-02B08F9363C0}" type="pres">
      <dgm:prSet presAssocID="{763CCCC2-5FCE-4BD4-B20D-E03113122B08}" presName="composite" presStyleCnt="0"/>
      <dgm:spPr/>
    </dgm:pt>
    <dgm:pt modelId="{D7F23992-384A-4FF3-B55E-883BCD20FB06}" type="pres">
      <dgm:prSet presAssocID="{763CCCC2-5FCE-4BD4-B20D-E03113122B08}" presName="rect1" presStyleLbl="trAlignAcc1" presStyleIdx="1" presStyleCnt="4" custScaleX="144560" custLinFactNeighborX="-38628" custLinFactNeighborY="1736">
        <dgm:presLayoutVars>
          <dgm:bulletEnabled val="1"/>
        </dgm:presLayoutVars>
      </dgm:prSet>
      <dgm:spPr/>
    </dgm:pt>
    <dgm:pt modelId="{CAAED8B9-7FDE-410E-8DC7-14A95A98BCB8}" type="pres">
      <dgm:prSet presAssocID="{763CCCC2-5FCE-4BD4-B20D-E03113122B08}" presName="rect2" presStyleLbl="fgImgPlace1" presStyleIdx="1" presStyleCnt="4" custLinFactX="-76586" custLinFactNeighborX="-100000" custLinFactNeighborY="1653"/>
      <dgm:spPr>
        <a:blipFill>
          <a:blip xmlns:r="http://schemas.openxmlformats.org/officeDocument/2006/relationships" r:embed="rId2">
            <a:extLst>
              <a:ext uri="{28A0092B-C50C-407E-A947-70E740481C1C}">
                <a14:useLocalDpi xmlns:a14="http://schemas.microsoft.com/office/drawing/2010/main" val="0"/>
              </a:ext>
            </a:extLst>
          </a:blip>
          <a:srcRect/>
          <a:stretch>
            <a:fillRect l="-47000" r="-47000"/>
          </a:stretch>
        </a:blipFill>
      </dgm:spPr>
    </dgm:pt>
    <dgm:pt modelId="{33E47632-0B25-4F26-9269-2A1110D20C35}" type="pres">
      <dgm:prSet presAssocID="{33194E25-D926-4535-B61B-57688243A4C5}" presName="sibTrans" presStyleCnt="0"/>
      <dgm:spPr/>
    </dgm:pt>
    <dgm:pt modelId="{8FBC9EEE-DC48-431A-BCB8-AB92224B09C4}" type="pres">
      <dgm:prSet presAssocID="{615F85BB-B8F2-462B-B1A9-48E16F5E6CD4}" presName="composite" presStyleCnt="0"/>
      <dgm:spPr/>
    </dgm:pt>
    <dgm:pt modelId="{4D7D8B05-96AC-419C-9A2D-BC905A9CAE39}" type="pres">
      <dgm:prSet presAssocID="{615F85BB-B8F2-462B-B1A9-48E16F5E6CD4}" presName="rect1" presStyleLbl="trAlignAcc1" presStyleIdx="2" presStyleCnt="4" custScaleX="144560" custLinFactNeighborX="-38628" custLinFactNeighborY="1736">
        <dgm:presLayoutVars>
          <dgm:bulletEnabled val="1"/>
        </dgm:presLayoutVars>
      </dgm:prSet>
      <dgm:spPr/>
    </dgm:pt>
    <dgm:pt modelId="{DD72042F-AFA5-46D9-8BD7-B3A2CB1CBF6F}" type="pres">
      <dgm:prSet presAssocID="{615F85BB-B8F2-462B-B1A9-48E16F5E6CD4}" presName="rect2" presStyleLbl="fgImgPlace1" presStyleIdx="2" presStyleCnt="4" custLinFactX="-76586" custLinFactNeighborX="-100000" custLinFactNeighborY="1653"/>
      <dgm:spPr>
        <a:blipFill>
          <a:blip xmlns:r="http://schemas.openxmlformats.org/officeDocument/2006/relationships" r:embed="rId3">
            <a:extLst>
              <a:ext uri="{28A0092B-C50C-407E-A947-70E740481C1C}">
                <a14:useLocalDpi xmlns:a14="http://schemas.microsoft.com/office/drawing/2010/main" val="0"/>
              </a:ext>
            </a:extLst>
          </a:blip>
          <a:srcRect/>
          <a:stretch>
            <a:fillRect l="-157000" r="-157000"/>
          </a:stretch>
        </a:blipFill>
      </dgm:spPr>
    </dgm:pt>
    <dgm:pt modelId="{4662D56A-B5D1-4606-89DB-B68D5D858627}" type="pres">
      <dgm:prSet presAssocID="{43202815-A46C-4E2F-90B7-9180C5B3EA8B}" presName="sibTrans" presStyleCnt="0"/>
      <dgm:spPr/>
    </dgm:pt>
    <dgm:pt modelId="{84399536-10E0-4BB5-A6F6-7CEDB6ACCBA6}" type="pres">
      <dgm:prSet presAssocID="{705C0834-DFB1-4E72-A786-A540FB0C6F2D}" presName="composite" presStyleCnt="0"/>
      <dgm:spPr/>
    </dgm:pt>
    <dgm:pt modelId="{DB3B7468-16AA-4FA4-B5C5-7C3C7F2449E1}" type="pres">
      <dgm:prSet presAssocID="{705C0834-DFB1-4E72-A786-A540FB0C6F2D}" presName="rect1" presStyleLbl="trAlignAcc1" presStyleIdx="3" presStyleCnt="4" custScaleX="144560" custLinFactNeighborX="-38628" custLinFactNeighborY="1736">
        <dgm:presLayoutVars>
          <dgm:bulletEnabled val="1"/>
        </dgm:presLayoutVars>
      </dgm:prSet>
      <dgm:spPr/>
    </dgm:pt>
    <dgm:pt modelId="{CD9ADCAA-5A8D-4BC4-B3CE-F61A3B7064C0}" type="pres">
      <dgm:prSet presAssocID="{705C0834-DFB1-4E72-A786-A540FB0C6F2D}" presName="rect2" presStyleLbl="fgImgPlace1" presStyleIdx="3" presStyleCnt="4" custLinFactX="-76586" custLinFactNeighborX="-100000" custLinFactNeighborY="1653"/>
      <dgm:spPr>
        <a:blipFill>
          <a:blip xmlns:r="http://schemas.openxmlformats.org/officeDocument/2006/relationships" r:embed="rId4">
            <a:extLst>
              <a:ext uri="{28A0092B-C50C-407E-A947-70E740481C1C}">
                <a14:useLocalDpi xmlns:a14="http://schemas.microsoft.com/office/drawing/2010/main" val="0"/>
              </a:ext>
            </a:extLst>
          </a:blip>
          <a:srcRect/>
          <a:stretch>
            <a:fillRect l="-47000" r="-47000"/>
          </a:stretch>
        </a:blipFill>
      </dgm:spPr>
    </dgm:pt>
  </dgm:ptLst>
  <dgm:cxnLst>
    <dgm:cxn modelId="{3684121E-A502-4B5A-BC2D-6F2069B3CEA9}" srcId="{4E32C9C2-234F-4A5C-9690-B946817D5265}" destId="{615F85BB-B8F2-462B-B1A9-48E16F5E6CD4}" srcOrd="2" destOrd="0" parTransId="{2732619C-30D6-4C78-B70F-112B3D6461DD}" sibTransId="{43202815-A46C-4E2F-90B7-9180C5B3EA8B}"/>
    <dgm:cxn modelId="{580EA160-2220-4C1B-B253-69964EEBFD0D}" type="presOf" srcId="{763CCCC2-5FCE-4BD4-B20D-E03113122B08}" destId="{D7F23992-384A-4FF3-B55E-883BCD20FB06}" srcOrd="0" destOrd="0" presId="urn:microsoft.com/office/officeart/2008/layout/PictureStrips"/>
    <dgm:cxn modelId="{C186B841-347A-4FBE-B02D-152224EA8AD4}" type="presOf" srcId="{705C0834-DFB1-4E72-A786-A540FB0C6F2D}" destId="{DB3B7468-16AA-4FA4-B5C5-7C3C7F2449E1}" srcOrd="0" destOrd="0" presId="urn:microsoft.com/office/officeart/2008/layout/PictureStrips"/>
    <dgm:cxn modelId="{38AFFD48-8D8E-4A5D-AD9E-055222A9EF6C}" srcId="{4E32C9C2-234F-4A5C-9690-B946817D5265}" destId="{763CCCC2-5FCE-4BD4-B20D-E03113122B08}" srcOrd="1" destOrd="0" parTransId="{1094C8BD-09F2-4E84-BF62-9EEAE82B0E4A}" sibTransId="{33194E25-D926-4535-B61B-57688243A4C5}"/>
    <dgm:cxn modelId="{FF3AD590-E62C-4808-B69D-9F5FD97B8120}" srcId="{4E32C9C2-234F-4A5C-9690-B946817D5265}" destId="{048305D4-D67A-4FA2-A7A8-E9E451C60235}" srcOrd="0" destOrd="0" parTransId="{148C5018-8706-404B-B9BB-87CEAD0F9F9B}" sibTransId="{EDE416B3-7F5E-4FA6-B97C-255C9954F0B6}"/>
    <dgm:cxn modelId="{38D45EA5-A9E2-484A-AEC6-1FCA7420CCDC}" srcId="{4E32C9C2-234F-4A5C-9690-B946817D5265}" destId="{705C0834-DFB1-4E72-A786-A540FB0C6F2D}" srcOrd="3" destOrd="0" parTransId="{19F33AAA-3A40-4CAD-BCC1-1252B9E45034}" sibTransId="{2F183A75-75DF-4167-8ABD-A74BBA7BDBC8}"/>
    <dgm:cxn modelId="{DDD966B0-4BD9-4DCC-903B-B5350529DBD2}" type="presOf" srcId="{048305D4-D67A-4FA2-A7A8-E9E451C60235}" destId="{8313FFB2-1D92-4DC6-AE5F-4E4D060C45FD}" srcOrd="0" destOrd="0" presId="urn:microsoft.com/office/officeart/2008/layout/PictureStrips"/>
    <dgm:cxn modelId="{0DB151C7-E231-4963-A57D-05F25DB36CE8}" type="presOf" srcId="{615F85BB-B8F2-462B-B1A9-48E16F5E6CD4}" destId="{4D7D8B05-96AC-419C-9A2D-BC905A9CAE39}" srcOrd="0" destOrd="0" presId="urn:microsoft.com/office/officeart/2008/layout/PictureStrips"/>
    <dgm:cxn modelId="{08FC98CF-A458-4E10-A3E7-BF653F6A6D04}" type="presOf" srcId="{4E32C9C2-234F-4A5C-9690-B946817D5265}" destId="{F4183124-A75D-49B4-B7C2-14249CED8BE5}" srcOrd="0" destOrd="0" presId="urn:microsoft.com/office/officeart/2008/layout/PictureStrips"/>
    <dgm:cxn modelId="{87517401-F2F3-43E2-BED2-327B970AF682}" type="presParOf" srcId="{F4183124-A75D-49B4-B7C2-14249CED8BE5}" destId="{ED722D1E-F781-428B-9F92-DFD4AE1E1661}" srcOrd="0" destOrd="0" presId="urn:microsoft.com/office/officeart/2008/layout/PictureStrips"/>
    <dgm:cxn modelId="{A71FEED9-A41F-45D7-ABAF-5520DA65B9ED}" type="presParOf" srcId="{ED722D1E-F781-428B-9F92-DFD4AE1E1661}" destId="{8313FFB2-1D92-4DC6-AE5F-4E4D060C45FD}" srcOrd="0" destOrd="0" presId="urn:microsoft.com/office/officeart/2008/layout/PictureStrips"/>
    <dgm:cxn modelId="{A0C2440D-EC70-4A9F-A0C9-5B86C8F38191}" type="presParOf" srcId="{ED722D1E-F781-428B-9F92-DFD4AE1E1661}" destId="{4EBE82AE-979B-423A-B9B6-186453F1B78C}" srcOrd="1" destOrd="0" presId="urn:microsoft.com/office/officeart/2008/layout/PictureStrips"/>
    <dgm:cxn modelId="{F363E206-B9A0-4F74-BC56-417CB9FE39BC}" type="presParOf" srcId="{F4183124-A75D-49B4-B7C2-14249CED8BE5}" destId="{65B7E79A-A6A3-4FB0-B208-9043117FE3D3}" srcOrd="1" destOrd="0" presId="urn:microsoft.com/office/officeart/2008/layout/PictureStrips"/>
    <dgm:cxn modelId="{E12916EC-41AB-4E4D-B298-A160140F85B7}" type="presParOf" srcId="{F4183124-A75D-49B4-B7C2-14249CED8BE5}" destId="{E3D9EFFF-F984-4046-A552-02B08F9363C0}" srcOrd="2" destOrd="0" presId="urn:microsoft.com/office/officeart/2008/layout/PictureStrips"/>
    <dgm:cxn modelId="{0502B391-13C2-48DA-A12F-6C18A421BC60}" type="presParOf" srcId="{E3D9EFFF-F984-4046-A552-02B08F9363C0}" destId="{D7F23992-384A-4FF3-B55E-883BCD20FB06}" srcOrd="0" destOrd="0" presId="urn:microsoft.com/office/officeart/2008/layout/PictureStrips"/>
    <dgm:cxn modelId="{7F2272AB-6D77-435B-8A95-2BC234505F33}" type="presParOf" srcId="{E3D9EFFF-F984-4046-A552-02B08F9363C0}" destId="{CAAED8B9-7FDE-410E-8DC7-14A95A98BCB8}" srcOrd="1" destOrd="0" presId="urn:microsoft.com/office/officeart/2008/layout/PictureStrips"/>
    <dgm:cxn modelId="{853D01BC-4E3E-4DBA-82EE-D2F9039528A0}" type="presParOf" srcId="{F4183124-A75D-49B4-B7C2-14249CED8BE5}" destId="{33E47632-0B25-4F26-9269-2A1110D20C35}" srcOrd="3" destOrd="0" presId="urn:microsoft.com/office/officeart/2008/layout/PictureStrips"/>
    <dgm:cxn modelId="{1FC2EF30-E76A-4F42-922A-60EB88B0F057}" type="presParOf" srcId="{F4183124-A75D-49B4-B7C2-14249CED8BE5}" destId="{8FBC9EEE-DC48-431A-BCB8-AB92224B09C4}" srcOrd="4" destOrd="0" presId="urn:microsoft.com/office/officeart/2008/layout/PictureStrips"/>
    <dgm:cxn modelId="{753C824E-B135-4168-B12C-47D4BACB630D}" type="presParOf" srcId="{8FBC9EEE-DC48-431A-BCB8-AB92224B09C4}" destId="{4D7D8B05-96AC-419C-9A2D-BC905A9CAE39}" srcOrd="0" destOrd="0" presId="urn:microsoft.com/office/officeart/2008/layout/PictureStrips"/>
    <dgm:cxn modelId="{45BAABA1-7525-4988-9868-E6EB6690A7DF}" type="presParOf" srcId="{8FBC9EEE-DC48-431A-BCB8-AB92224B09C4}" destId="{DD72042F-AFA5-46D9-8BD7-B3A2CB1CBF6F}" srcOrd="1" destOrd="0" presId="urn:microsoft.com/office/officeart/2008/layout/PictureStrips"/>
    <dgm:cxn modelId="{48369402-A19A-4990-95A8-786A834E0423}" type="presParOf" srcId="{F4183124-A75D-49B4-B7C2-14249CED8BE5}" destId="{4662D56A-B5D1-4606-89DB-B68D5D858627}" srcOrd="5" destOrd="0" presId="urn:microsoft.com/office/officeart/2008/layout/PictureStrips"/>
    <dgm:cxn modelId="{735CF587-DF82-4537-ACF2-603663333AD4}" type="presParOf" srcId="{F4183124-A75D-49B4-B7C2-14249CED8BE5}" destId="{84399536-10E0-4BB5-A6F6-7CEDB6ACCBA6}" srcOrd="6" destOrd="0" presId="urn:microsoft.com/office/officeart/2008/layout/PictureStrips"/>
    <dgm:cxn modelId="{212C62A8-B07B-4665-8A55-02D965F51602}" type="presParOf" srcId="{84399536-10E0-4BB5-A6F6-7CEDB6ACCBA6}" destId="{DB3B7468-16AA-4FA4-B5C5-7C3C7F2449E1}" srcOrd="0" destOrd="0" presId="urn:microsoft.com/office/officeart/2008/layout/PictureStrips"/>
    <dgm:cxn modelId="{20516A36-B763-425B-ACA3-E75DAB0C93CE}" type="presParOf" srcId="{84399536-10E0-4BB5-A6F6-7CEDB6ACCBA6}" destId="{CD9ADCAA-5A8D-4BC4-B3CE-F61A3B7064C0}"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13FFB2-1D92-4DC6-AE5F-4E4D060C45FD}">
      <dsp:nvSpPr>
        <dsp:cNvPr id="0" name=""/>
        <dsp:cNvSpPr/>
      </dsp:nvSpPr>
      <dsp:spPr>
        <a:xfrm>
          <a:off x="657975" y="394588"/>
          <a:ext cx="3588448" cy="1121390"/>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59555" tIns="91440" rIns="91440" bIns="91440" numCol="1" spcCol="1270" anchor="ctr" anchorCtr="0">
          <a:noAutofit/>
        </a:bodyPr>
        <a:lstStyle/>
        <a:p>
          <a:pPr marL="0" lvl="0" indent="0" algn="l" defTabSz="1066800">
            <a:lnSpc>
              <a:spcPct val="90000"/>
            </a:lnSpc>
            <a:spcBef>
              <a:spcPct val="0"/>
            </a:spcBef>
            <a:spcAft>
              <a:spcPct val="35000"/>
            </a:spcAft>
            <a:buNone/>
          </a:pPr>
          <a:r>
            <a:rPr lang="en-US" sz="2400" i="1" kern="1200" dirty="0"/>
            <a:t>Salmonella- 7,844</a:t>
          </a:r>
        </a:p>
      </dsp:txBody>
      <dsp:txXfrm>
        <a:off x="657975" y="394588"/>
        <a:ext cx="3588448" cy="1121390"/>
      </dsp:txXfrm>
    </dsp:sp>
    <dsp:sp modelId="{4EBE82AE-979B-423A-B9B6-186453F1B78C}">
      <dsp:nvSpPr>
        <dsp:cNvPr id="0" name=""/>
        <dsp:cNvSpPr/>
      </dsp:nvSpPr>
      <dsp:spPr>
        <a:xfrm>
          <a:off x="508456" y="232610"/>
          <a:ext cx="784973" cy="1177459"/>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72000" r="-7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F23992-384A-4FF3-B55E-883BCD20FB06}">
      <dsp:nvSpPr>
        <dsp:cNvPr id="0" name=""/>
        <dsp:cNvSpPr/>
      </dsp:nvSpPr>
      <dsp:spPr>
        <a:xfrm>
          <a:off x="657975" y="1806294"/>
          <a:ext cx="3588448" cy="1121390"/>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59555" tIns="91440" rIns="91440" bIns="91440" numCol="1" spcCol="1270" anchor="ctr" anchorCtr="0">
          <a:noAutofit/>
        </a:bodyPr>
        <a:lstStyle/>
        <a:p>
          <a:pPr marL="0" lvl="0" indent="0" algn="l" defTabSz="1066800">
            <a:lnSpc>
              <a:spcPct val="90000"/>
            </a:lnSpc>
            <a:spcBef>
              <a:spcPct val="0"/>
            </a:spcBef>
            <a:spcAft>
              <a:spcPct val="35000"/>
            </a:spcAft>
            <a:buNone/>
          </a:pPr>
          <a:r>
            <a:rPr lang="en-US" sz="2400" i="1" kern="1200" dirty="0"/>
            <a:t>Campylobacter- 8,099</a:t>
          </a:r>
        </a:p>
      </dsp:txBody>
      <dsp:txXfrm>
        <a:off x="657975" y="1806294"/>
        <a:ext cx="3588448" cy="1121390"/>
      </dsp:txXfrm>
    </dsp:sp>
    <dsp:sp modelId="{CAAED8B9-7FDE-410E-8DC7-14A95A98BCB8}">
      <dsp:nvSpPr>
        <dsp:cNvPr id="0" name=""/>
        <dsp:cNvSpPr/>
      </dsp:nvSpPr>
      <dsp:spPr>
        <a:xfrm>
          <a:off x="508456" y="1644315"/>
          <a:ext cx="784973" cy="1177459"/>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47000" r="-4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D7D8B05-96AC-419C-9A2D-BC905A9CAE39}">
      <dsp:nvSpPr>
        <dsp:cNvPr id="0" name=""/>
        <dsp:cNvSpPr/>
      </dsp:nvSpPr>
      <dsp:spPr>
        <a:xfrm>
          <a:off x="657975" y="3217999"/>
          <a:ext cx="3588448" cy="1121390"/>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59555" tIns="91440" rIns="91440" bIns="91440" numCol="1" spcCol="1270" anchor="ctr" anchorCtr="0">
          <a:noAutofit/>
        </a:bodyPr>
        <a:lstStyle/>
        <a:p>
          <a:pPr marL="0" lvl="0" indent="0" algn="l" defTabSz="1066800">
            <a:lnSpc>
              <a:spcPct val="90000"/>
            </a:lnSpc>
            <a:spcBef>
              <a:spcPct val="0"/>
            </a:spcBef>
            <a:spcAft>
              <a:spcPct val="35000"/>
            </a:spcAft>
            <a:buNone/>
          </a:pPr>
          <a:r>
            <a:rPr lang="en-US" sz="2400" i="1" kern="1200" dirty="0"/>
            <a:t>E coli- 3,995</a:t>
          </a:r>
        </a:p>
      </dsp:txBody>
      <dsp:txXfrm>
        <a:off x="657975" y="3217999"/>
        <a:ext cx="3588448" cy="1121390"/>
      </dsp:txXfrm>
    </dsp:sp>
    <dsp:sp modelId="{DD72042F-AFA5-46D9-8BD7-B3A2CB1CBF6F}">
      <dsp:nvSpPr>
        <dsp:cNvPr id="0" name=""/>
        <dsp:cNvSpPr/>
      </dsp:nvSpPr>
      <dsp:spPr>
        <a:xfrm>
          <a:off x="508456" y="3056021"/>
          <a:ext cx="784973" cy="1177459"/>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57000" r="-15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13FFB2-1D92-4DC6-AE5F-4E4D060C45FD}">
      <dsp:nvSpPr>
        <dsp:cNvPr id="0" name=""/>
        <dsp:cNvSpPr/>
      </dsp:nvSpPr>
      <dsp:spPr>
        <a:xfrm>
          <a:off x="0" y="365449"/>
          <a:ext cx="3864842" cy="835475"/>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65895" tIns="91440" rIns="91440" bIns="91440" numCol="1" spcCol="1270" anchor="ctr" anchorCtr="0">
          <a:noAutofit/>
        </a:bodyPr>
        <a:lstStyle/>
        <a:p>
          <a:pPr marL="0" lvl="0" indent="0" algn="l" defTabSz="1066800">
            <a:lnSpc>
              <a:spcPct val="90000"/>
            </a:lnSpc>
            <a:spcBef>
              <a:spcPct val="0"/>
            </a:spcBef>
            <a:spcAft>
              <a:spcPct val="35000"/>
            </a:spcAft>
            <a:buNone/>
          </a:pPr>
          <a:r>
            <a:rPr lang="en-US" sz="2400" i="1" kern="1200" dirty="0"/>
            <a:t>   Salmonella- </a:t>
          </a:r>
          <a:r>
            <a:rPr lang="en-US" sz="2400" i="0" kern="1200" dirty="0"/>
            <a:t>11,750</a:t>
          </a:r>
        </a:p>
      </dsp:txBody>
      <dsp:txXfrm>
        <a:off x="0" y="365449"/>
        <a:ext cx="3864842" cy="835475"/>
      </dsp:txXfrm>
    </dsp:sp>
    <dsp:sp modelId="{4EBE82AE-979B-423A-B9B6-186453F1B78C}">
      <dsp:nvSpPr>
        <dsp:cNvPr id="0" name=""/>
        <dsp:cNvSpPr/>
      </dsp:nvSpPr>
      <dsp:spPr>
        <a:xfrm>
          <a:off x="102222" y="244767"/>
          <a:ext cx="584832" cy="877249"/>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72000" r="-7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F23992-384A-4FF3-B55E-883BCD20FB06}">
      <dsp:nvSpPr>
        <dsp:cNvPr id="0" name=""/>
        <dsp:cNvSpPr/>
      </dsp:nvSpPr>
      <dsp:spPr>
        <a:xfrm>
          <a:off x="0" y="1417220"/>
          <a:ext cx="3864842" cy="835475"/>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65895" tIns="91440" rIns="91440" bIns="91440" numCol="1" spcCol="1270" anchor="ctr" anchorCtr="0">
          <a:noAutofit/>
        </a:bodyPr>
        <a:lstStyle/>
        <a:p>
          <a:pPr marL="0" lvl="0" indent="0" algn="l" defTabSz="1066800">
            <a:lnSpc>
              <a:spcPct val="90000"/>
            </a:lnSpc>
            <a:spcBef>
              <a:spcPct val="0"/>
            </a:spcBef>
            <a:spcAft>
              <a:spcPct val="35000"/>
            </a:spcAft>
            <a:buNone/>
          </a:pPr>
          <a:r>
            <a:rPr lang="en-US" sz="2400" i="1" kern="1200" dirty="0"/>
            <a:t>   Campylobacter- </a:t>
          </a:r>
          <a:r>
            <a:rPr lang="en-US" sz="2400" i="0" kern="1200" dirty="0"/>
            <a:t>13,404</a:t>
          </a:r>
        </a:p>
      </dsp:txBody>
      <dsp:txXfrm>
        <a:off x="0" y="1417220"/>
        <a:ext cx="3864842" cy="835475"/>
      </dsp:txXfrm>
    </dsp:sp>
    <dsp:sp modelId="{CAAED8B9-7FDE-410E-8DC7-14A95A98BCB8}">
      <dsp:nvSpPr>
        <dsp:cNvPr id="0" name=""/>
        <dsp:cNvSpPr/>
      </dsp:nvSpPr>
      <dsp:spPr>
        <a:xfrm>
          <a:off x="102222" y="1296537"/>
          <a:ext cx="584832" cy="877249"/>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47000" r="-4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D7D8B05-96AC-419C-9A2D-BC905A9CAE39}">
      <dsp:nvSpPr>
        <dsp:cNvPr id="0" name=""/>
        <dsp:cNvSpPr/>
      </dsp:nvSpPr>
      <dsp:spPr>
        <a:xfrm>
          <a:off x="0" y="2468991"/>
          <a:ext cx="3864842" cy="835475"/>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65895" tIns="91440" rIns="91440" bIns="91440" numCol="1" spcCol="1270" anchor="ctr" anchorCtr="0">
          <a:noAutofit/>
        </a:bodyPr>
        <a:lstStyle/>
        <a:p>
          <a:pPr marL="0" lvl="0" indent="0" algn="l" defTabSz="1066800">
            <a:lnSpc>
              <a:spcPct val="90000"/>
            </a:lnSpc>
            <a:spcBef>
              <a:spcPct val="0"/>
            </a:spcBef>
            <a:spcAft>
              <a:spcPct val="35000"/>
            </a:spcAft>
            <a:buNone/>
          </a:pPr>
          <a:r>
            <a:rPr lang="en-US" sz="2400" i="1" kern="1200" dirty="0"/>
            <a:t>   E. coli- </a:t>
          </a:r>
          <a:r>
            <a:rPr lang="en-US" sz="2400" i="0" kern="1200" dirty="0"/>
            <a:t>6,306</a:t>
          </a:r>
        </a:p>
      </dsp:txBody>
      <dsp:txXfrm>
        <a:off x="0" y="2468991"/>
        <a:ext cx="3864842" cy="835475"/>
      </dsp:txXfrm>
    </dsp:sp>
    <dsp:sp modelId="{DD72042F-AFA5-46D9-8BD7-B3A2CB1CBF6F}">
      <dsp:nvSpPr>
        <dsp:cNvPr id="0" name=""/>
        <dsp:cNvSpPr/>
      </dsp:nvSpPr>
      <dsp:spPr>
        <a:xfrm>
          <a:off x="102222" y="2348308"/>
          <a:ext cx="584832" cy="877249"/>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57000" r="-15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B3B7468-16AA-4FA4-B5C5-7C3C7F2449E1}">
      <dsp:nvSpPr>
        <dsp:cNvPr id="0" name=""/>
        <dsp:cNvSpPr/>
      </dsp:nvSpPr>
      <dsp:spPr>
        <a:xfrm>
          <a:off x="0" y="3520762"/>
          <a:ext cx="3864842" cy="835475"/>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65895" tIns="91440" rIns="91440" bIns="91440" numCol="1" spcCol="1270" anchor="ctr" anchorCtr="0">
          <a:noAutofit/>
        </a:bodyPr>
        <a:lstStyle/>
        <a:p>
          <a:pPr marL="0" lvl="0" indent="0" algn="l" defTabSz="1066800">
            <a:lnSpc>
              <a:spcPct val="90000"/>
            </a:lnSpc>
            <a:spcBef>
              <a:spcPct val="0"/>
            </a:spcBef>
            <a:spcAft>
              <a:spcPct val="35000"/>
            </a:spcAft>
            <a:buNone/>
          </a:pPr>
          <a:r>
            <a:rPr lang="en-US" sz="2400" i="1" kern="1200" dirty="0"/>
            <a:t>   Enterococcus- </a:t>
          </a:r>
          <a:r>
            <a:rPr lang="en-US" sz="2400" i="0" kern="1200" dirty="0"/>
            <a:t>2,230</a:t>
          </a:r>
        </a:p>
      </dsp:txBody>
      <dsp:txXfrm>
        <a:off x="0" y="3520762"/>
        <a:ext cx="3864842" cy="835475"/>
      </dsp:txXfrm>
    </dsp:sp>
    <dsp:sp modelId="{CD9ADCAA-5A8D-4BC4-B3CE-F61A3B7064C0}">
      <dsp:nvSpPr>
        <dsp:cNvPr id="0" name=""/>
        <dsp:cNvSpPr/>
      </dsp:nvSpPr>
      <dsp:spPr>
        <a:xfrm>
          <a:off x="102222" y="3400079"/>
          <a:ext cx="584832" cy="877249"/>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47000" r="-4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94F1F9-670B-4BD8-A79A-22FF1A005646}" type="datetimeFigureOut">
              <a:rPr lang="en-US" smtClean="0"/>
              <a:t>10/2/2023</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488F4B-C8AB-4DED-82A3-6F6C06D43A36}" type="slidenum">
              <a:rPr lang="en-US" smtClean="0"/>
              <a:t>‹#›</a:t>
            </a:fld>
            <a:endParaRPr lang="en-US" dirty="0"/>
          </a:p>
        </p:txBody>
      </p:sp>
    </p:spTree>
    <p:extLst>
      <p:ext uri="{BB962C8B-B14F-4D97-AF65-F5344CB8AC3E}">
        <p14:creationId xmlns:p14="http://schemas.microsoft.com/office/powerpoint/2010/main" val="2943650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everyone, and thank you for giving NARMS the opportunity to come and provide an overview of NARMS</a:t>
            </a:r>
          </a:p>
          <a:p>
            <a:endParaRPr lang="en-US" dirty="0"/>
          </a:p>
          <a:p>
            <a:r>
              <a:rPr lang="en-US" dirty="0"/>
              <a:t>My name is Claudine Kabera and I manage the NARMS program</a:t>
            </a:r>
          </a:p>
        </p:txBody>
      </p:sp>
      <p:sp>
        <p:nvSpPr>
          <p:cNvPr id="4" name="Slide Number Placeholder 3"/>
          <p:cNvSpPr>
            <a:spLocks noGrp="1"/>
          </p:cNvSpPr>
          <p:nvPr>
            <p:ph type="sldNum" sz="quarter" idx="5"/>
          </p:nvPr>
        </p:nvSpPr>
        <p:spPr/>
        <p:txBody>
          <a:bodyPr/>
          <a:lstStyle/>
          <a:p>
            <a:fld id="{70488F4B-C8AB-4DED-82A3-6F6C06D43A36}" type="slidenum">
              <a:rPr lang="en-US" smtClean="0"/>
              <a:t>1</a:t>
            </a:fld>
            <a:endParaRPr lang="en-US" dirty="0"/>
          </a:p>
        </p:txBody>
      </p:sp>
    </p:spTree>
    <p:extLst>
      <p:ext uri="{BB962C8B-B14F-4D97-AF65-F5344CB8AC3E}">
        <p14:creationId xmlns:p14="http://schemas.microsoft.com/office/powerpoint/2010/main" val="1459622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1" u="none" strike="noStrike" baseline="0" dirty="0">
                <a:solidFill>
                  <a:srgbClr val="000000"/>
                </a:solidFill>
                <a:latin typeface="Times New Roman" panose="02020603050405020304" pitchFamily="18" charset="0"/>
              </a:rPr>
              <a:t>Objective 1.1</a:t>
            </a:r>
            <a:r>
              <a:rPr lang="en-US" sz="1800" b="0" i="0" u="none" strike="noStrike" baseline="0" dirty="0">
                <a:solidFill>
                  <a:srgbClr val="000000"/>
                </a:solidFill>
                <a:latin typeface="Times New Roman" panose="02020603050405020304" pitchFamily="18" charset="0"/>
              </a:rPr>
              <a:t>: Enhance and maintain routine resistance monitoring in select pathogens causing illness in food-producing and companion animals. </a:t>
            </a:r>
          </a:p>
          <a:p>
            <a:r>
              <a:rPr lang="en-US" sz="1800" b="0" i="1" u="none" strike="noStrike" baseline="0" dirty="0">
                <a:solidFill>
                  <a:srgbClr val="000000"/>
                </a:solidFill>
                <a:latin typeface="Times New Roman" panose="02020603050405020304" pitchFamily="18" charset="0"/>
              </a:rPr>
              <a:t>Objective 1.2: </a:t>
            </a:r>
            <a:r>
              <a:rPr lang="en-US" sz="1800" b="0" i="0" u="none" strike="noStrike" baseline="0" dirty="0">
                <a:solidFill>
                  <a:srgbClr val="000000"/>
                </a:solidFill>
                <a:latin typeface="Times New Roman" panose="02020603050405020304" pitchFamily="18" charset="0"/>
              </a:rPr>
              <a:t>Implement geographically-representative monitoring including surface waters to establish baseline AMR data in aquatic ecosystems. </a:t>
            </a:r>
          </a:p>
          <a:p>
            <a:r>
              <a:rPr lang="en-US" sz="1800" b="0" i="1" u="none" strike="noStrike" baseline="0" dirty="0">
                <a:solidFill>
                  <a:srgbClr val="000000"/>
                </a:solidFill>
                <a:latin typeface="Times New Roman" panose="02020603050405020304" pitchFamily="18" charset="0"/>
              </a:rPr>
              <a:t>Objective 1.3</a:t>
            </a:r>
            <a:r>
              <a:rPr lang="en-US" sz="1800" b="0" i="0" u="none" strike="noStrike" baseline="0" dirty="0">
                <a:solidFill>
                  <a:srgbClr val="000000"/>
                </a:solidFill>
                <a:latin typeface="Times New Roman" panose="02020603050405020304" pitchFamily="18" charset="0"/>
              </a:rPr>
              <a:t>: Initiate an AMR testing program for animal feed and pet food, including their ingredients, and share data in an integrated database and in NARMS reports. </a:t>
            </a:r>
          </a:p>
          <a:p>
            <a:r>
              <a:rPr lang="en-US" sz="1800" b="0" i="1" u="none" strike="noStrike" baseline="0" dirty="0">
                <a:solidFill>
                  <a:srgbClr val="000000"/>
                </a:solidFill>
                <a:latin typeface="Times New Roman" panose="02020603050405020304" pitchFamily="18" charset="0"/>
              </a:rPr>
              <a:t>Objective 1.4</a:t>
            </a:r>
            <a:r>
              <a:rPr lang="en-US" sz="1800" b="0" i="0" u="none" strike="noStrike" baseline="0" dirty="0">
                <a:solidFill>
                  <a:srgbClr val="000000"/>
                </a:solidFill>
                <a:latin typeface="Times New Roman" panose="02020603050405020304" pitchFamily="18" charset="0"/>
              </a:rPr>
              <a:t>: Add routine testing of seafood products and imported foods and conduct pilots to explore other possible sources of resistant bacteria affecting health such as minor food-producing animal species, produce, and wildlife. </a:t>
            </a:r>
          </a:p>
          <a:p>
            <a:r>
              <a:rPr lang="en-US" sz="1800" b="0" i="1" u="none" strike="noStrike" baseline="0" dirty="0">
                <a:solidFill>
                  <a:srgbClr val="000000"/>
                </a:solidFill>
                <a:latin typeface="Times New Roman" panose="02020603050405020304" pitchFamily="18" charset="0"/>
              </a:rPr>
              <a:t>Objective 1.5</a:t>
            </a:r>
            <a:r>
              <a:rPr lang="en-US" sz="1800" b="0" i="0" u="none" strike="noStrike" baseline="0" dirty="0">
                <a:solidFill>
                  <a:srgbClr val="000000"/>
                </a:solidFill>
                <a:latin typeface="Times New Roman" panose="02020603050405020304" pitchFamily="18" charset="0"/>
              </a:rPr>
              <a:t>: Expand NARMS to explore the diversity of antimicrobial resistance in other foodborne microorganisms. </a:t>
            </a:r>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4</a:t>
            </a:fld>
            <a:endParaRPr lang="en-US" dirty="0"/>
          </a:p>
        </p:txBody>
      </p:sp>
    </p:spTree>
    <p:extLst>
      <p:ext uri="{BB962C8B-B14F-4D97-AF65-F5344CB8AC3E}">
        <p14:creationId xmlns:p14="http://schemas.microsoft.com/office/powerpoint/2010/main" val="1108989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None/>
            </a:pPr>
            <a:r>
              <a:rPr lang="en-US" sz="1200" b="0" i="0" dirty="0">
                <a:solidFill>
                  <a:srgbClr val="333333"/>
                </a:solidFill>
                <a:effectLst/>
              </a:rPr>
              <a:t>Alerts: Summarize recent </a:t>
            </a:r>
            <a:r>
              <a:rPr lang="en-US" sz="1200" b="1" i="0" dirty="0">
                <a:solidFill>
                  <a:srgbClr val="333333"/>
                </a:solidFill>
                <a:effectLst/>
              </a:rPr>
              <a:t>unusual </a:t>
            </a:r>
            <a:r>
              <a:rPr lang="en-US" sz="1200" b="0" i="0" dirty="0">
                <a:solidFill>
                  <a:srgbClr val="333333"/>
                </a:solidFill>
                <a:effectLst/>
              </a:rPr>
              <a:t>or </a:t>
            </a:r>
            <a:r>
              <a:rPr lang="en-US" sz="1200" b="1" i="0" dirty="0">
                <a:solidFill>
                  <a:srgbClr val="333333"/>
                </a:solidFill>
                <a:effectLst/>
              </a:rPr>
              <a:t>concerning </a:t>
            </a:r>
            <a:r>
              <a:rPr lang="en-US" sz="1200" b="0" i="0" dirty="0">
                <a:solidFill>
                  <a:srgbClr val="333333"/>
                </a:solidFill>
                <a:effectLst/>
              </a:rPr>
              <a:t>antimicrobial resistance findings found through surveillance of retail meats. These updates are based upon WGS analysis to screen for bacterial genes associated with resistance to one or more medically important antibiotics. Findings that would lead to a data update include but are not limited to:</a:t>
            </a:r>
          </a:p>
          <a:p>
            <a:pPr algn="l">
              <a:buFont typeface="+mj-lt"/>
              <a:buAutoNum type="arabicPeriod"/>
            </a:pPr>
            <a:r>
              <a:rPr lang="en-US" sz="1200" b="0" i="0" dirty="0">
                <a:solidFill>
                  <a:srgbClr val="333333"/>
                </a:solidFill>
                <a:effectLst/>
              </a:rPr>
              <a:t>Resistance to antimicrobials typically used to treat infections in humans (e.g., ceftriaxone and ciprofloxacin for treatment of severe </a:t>
            </a:r>
            <a:r>
              <a:rPr lang="en-US" sz="1200" b="0" i="1" dirty="0">
                <a:solidFill>
                  <a:srgbClr val="333333"/>
                </a:solidFill>
                <a:effectLst/>
              </a:rPr>
              <a:t>Salmonella </a:t>
            </a:r>
            <a:r>
              <a:rPr lang="en-US" sz="1200" b="0" i="0" dirty="0">
                <a:solidFill>
                  <a:srgbClr val="333333"/>
                </a:solidFill>
                <a:effectLst/>
              </a:rPr>
              <a:t>infections),</a:t>
            </a:r>
          </a:p>
          <a:p>
            <a:pPr algn="l">
              <a:buFont typeface="+mj-lt"/>
              <a:buAutoNum type="arabicPeriod"/>
            </a:pPr>
            <a:r>
              <a:rPr lang="en-US" sz="1200" b="0" i="0" dirty="0">
                <a:solidFill>
                  <a:srgbClr val="333333"/>
                </a:solidFill>
                <a:effectLst/>
              </a:rPr>
              <a:t>Resistance to antimicrobials used as last-resort treatments (e.g., colistin), and</a:t>
            </a:r>
          </a:p>
          <a:p>
            <a:pPr algn="l">
              <a:buFont typeface="+mj-lt"/>
              <a:buAutoNum type="arabicPeriod"/>
            </a:pPr>
            <a:r>
              <a:rPr lang="en-US" sz="1200" b="0" i="0" dirty="0">
                <a:solidFill>
                  <a:srgbClr val="333333"/>
                </a:solidFill>
                <a:effectLst/>
              </a:rPr>
              <a:t>Emergence of extensively drug-resistant clones.</a:t>
            </a:r>
          </a:p>
          <a:p>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5</a:t>
            </a:fld>
            <a:endParaRPr lang="en-US" dirty="0"/>
          </a:p>
        </p:txBody>
      </p:sp>
    </p:spTree>
    <p:extLst>
      <p:ext uri="{BB962C8B-B14F-4D97-AF65-F5344CB8AC3E}">
        <p14:creationId xmlns:p14="http://schemas.microsoft.com/office/powerpoint/2010/main" val="1766090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are they used for? Who is the intended user?</a:t>
            </a:r>
          </a:p>
          <a:p>
            <a:endParaRPr lang="en-US" dirty="0"/>
          </a:p>
          <a:p>
            <a:r>
              <a:rPr lang="en-US" dirty="0"/>
              <a:t>Scan the QR to access NARMS webpage. Navigate to How is NARMS data shared to access the various NARMS interactive displays</a:t>
            </a:r>
          </a:p>
        </p:txBody>
      </p:sp>
      <p:sp>
        <p:nvSpPr>
          <p:cNvPr id="4" name="Slide Number Placeholder 3"/>
          <p:cNvSpPr>
            <a:spLocks noGrp="1"/>
          </p:cNvSpPr>
          <p:nvPr>
            <p:ph type="sldNum" sz="quarter" idx="5"/>
          </p:nvPr>
        </p:nvSpPr>
        <p:spPr/>
        <p:txBody>
          <a:bodyPr/>
          <a:lstStyle/>
          <a:p>
            <a:fld id="{5EE3F982-A332-468B-BE83-7CFE8BEAE7C1}" type="slidenum">
              <a:rPr lang="en-US" smtClean="0"/>
              <a:t>6</a:t>
            </a:fld>
            <a:endParaRPr lang="en-US" dirty="0"/>
          </a:p>
        </p:txBody>
      </p:sp>
    </p:spTree>
    <p:extLst>
      <p:ext uri="{BB962C8B-B14F-4D97-AF65-F5344CB8AC3E}">
        <p14:creationId xmlns:p14="http://schemas.microsoft.com/office/powerpoint/2010/main" val="3426642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rPr>
              <a:t>minus CA and OH from year 3</a:t>
            </a:r>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8</a:t>
            </a:fld>
            <a:endParaRPr lang="en-US" dirty="0"/>
          </a:p>
        </p:txBody>
      </p:sp>
    </p:spTree>
    <p:extLst>
      <p:ext uri="{BB962C8B-B14F-4D97-AF65-F5344CB8AC3E}">
        <p14:creationId xmlns:p14="http://schemas.microsoft.com/office/powerpoint/2010/main" val="1573833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10</a:t>
            </a:fld>
            <a:endParaRPr lang="en-US" dirty="0"/>
          </a:p>
        </p:txBody>
      </p:sp>
    </p:spTree>
    <p:extLst>
      <p:ext uri="{BB962C8B-B14F-4D97-AF65-F5344CB8AC3E}">
        <p14:creationId xmlns:p14="http://schemas.microsoft.com/office/powerpoint/2010/main" val="22019742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11</a:t>
            </a:fld>
            <a:endParaRPr lang="en-US" dirty="0"/>
          </a:p>
        </p:txBody>
      </p:sp>
    </p:spTree>
    <p:extLst>
      <p:ext uri="{BB962C8B-B14F-4D97-AF65-F5344CB8AC3E}">
        <p14:creationId xmlns:p14="http://schemas.microsoft.com/office/powerpoint/2010/main" val="1399451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14</a:t>
            </a:fld>
            <a:endParaRPr lang="en-US" dirty="0"/>
          </a:p>
        </p:txBody>
      </p:sp>
    </p:spTree>
    <p:extLst>
      <p:ext uri="{BB962C8B-B14F-4D97-AF65-F5344CB8AC3E}">
        <p14:creationId xmlns:p14="http://schemas.microsoft.com/office/powerpoint/2010/main" val="2801950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Calibri" panose="020F0502020204030204" pitchFamily="34" charset="0"/>
                <a:cs typeface="Calibri" panose="020F0502020204030204" pitchFamily="34" charset="0"/>
              </a:defRPr>
            </a:lvl1p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Calibri" panose="020F0502020204030204" pitchFamily="34" charset="0"/>
                <a:cs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5031475" y="6355261"/>
            <a:ext cx="2844800" cy="365125"/>
          </a:xfrm>
        </p:spPr>
        <p:txBody>
          <a:bodyPr/>
          <a:lstStyle/>
          <a:p>
            <a:fld id="{204EB999-6B09-483D-A019-01CD733B9276}" type="datetime1">
              <a:rPr lang="en-US" smtClean="0"/>
              <a:t>10/2/2023</a:t>
            </a:fld>
            <a:endParaRPr lang="en-US" dirty="0"/>
          </a:p>
        </p:txBody>
      </p:sp>
      <p:sp>
        <p:nvSpPr>
          <p:cNvPr id="9" name="Footer Placeholder 4"/>
          <p:cNvSpPr>
            <a:spLocks noGrp="1"/>
          </p:cNvSpPr>
          <p:nvPr>
            <p:ph type="ftr" sz="quarter" idx="11"/>
          </p:nvPr>
        </p:nvSpPr>
        <p:spPr>
          <a:xfrm>
            <a:off x="406400" y="6384926"/>
            <a:ext cx="3860800" cy="365125"/>
          </a:xfrm>
        </p:spPr>
        <p:txBody>
          <a:bodyPr/>
          <a:lstStyle/>
          <a:p>
            <a:pPr algn="l"/>
            <a:endParaRPr lang="en-US" b="1" dirty="0">
              <a:solidFill>
                <a:schemeClr val="tx2">
                  <a:lumMod val="60000"/>
                  <a:lumOff val="40000"/>
                </a:schemeClr>
              </a:solidFill>
              <a:latin typeface="Helvetica"/>
              <a:cs typeface="Helvetica"/>
            </a:endParaRPr>
          </a:p>
        </p:txBody>
      </p:sp>
      <p:pic>
        <p:nvPicPr>
          <p:cNvPr id="6" name="Picture 5" descr="CFSAN.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28239" y="91466"/>
            <a:ext cx="3627882" cy="1097280"/>
          </a:xfrm>
          <a:prstGeom prst="rect">
            <a:avLst/>
          </a:prstGeom>
        </p:spPr>
      </p:pic>
    </p:spTree>
    <p:extLst>
      <p:ext uri="{BB962C8B-B14F-4D97-AF65-F5344CB8AC3E}">
        <p14:creationId xmlns:p14="http://schemas.microsoft.com/office/powerpoint/2010/main" val="1073698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609600" y="1600201"/>
            <a:ext cx="10598149" cy="4525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740321" y="6356351"/>
            <a:ext cx="2844800" cy="365125"/>
          </a:xfrm>
        </p:spPr>
        <p:txBody>
          <a:bodyPr/>
          <a:lstStyle/>
          <a:p>
            <a:fld id="{62B8E9FD-57DB-411F-ABA2-639CCD2EA35E}" type="datetime1">
              <a:rPr lang="en-US" smtClean="0"/>
              <a:t>10/2/2023</a:t>
            </a:fld>
            <a:endParaRPr lang="en-US" dirty="0"/>
          </a:p>
        </p:txBody>
      </p:sp>
      <p:sp>
        <p:nvSpPr>
          <p:cNvPr id="9" name="Footer Placeholder 4"/>
          <p:cNvSpPr>
            <a:spLocks noGrp="1"/>
          </p:cNvSpPr>
          <p:nvPr>
            <p:ph type="ftr" sz="quarter" idx="11"/>
          </p:nvPr>
        </p:nvSpPr>
        <p:spPr>
          <a:xfrm rot="5400000">
            <a:off x="-1066696" y="1390340"/>
            <a:ext cx="2895600" cy="486833"/>
          </a:xfrm>
        </p:spPr>
        <p:txBody>
          <a:bodyPr/>
          <a:lstStyle/>
          <a:p>
            <a:pPr algn="l"/>
            <a:endParaRPr lang="en-US" b="1" dirty="0">
              <a:solidFill>
                <a:schemeClr val="tx2">
                  <a:lumMod val="60000"/>
                  <a:lumOff val="40000"/>
                </a:schemeClr>
              </a:solidFill>
              <a:latin typeface="Helvetica"/>
              <a:cs typeface="Helvetica"/>
            </a:endParaRPr>
          </a:p>
        </p:txBody>
      </p:sp>
      <p:sp>
        <p:nvSpPr>
          <p:cNvPr id="8" name="TextBox 7"/>
          <p:cNvSpPr txBox="1"/>
          <p:nvPr userDrawn="1"/>
        </p:nvSpPr>
        <p:spPr>
          <a:xfrm rot="5400000">
            <a:off x="218095" y="6376216"/>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pic>
        <p:nvPicPr>
          <p:cNvPr id="10" name="Picture 9" descr="FDA_FullColor_Monogram.jpg">
            <a:extLst>
              <a:ext uri="{FF2B5EF4-FFF2-40B4-BE49-F238E27FC236}">
                <a16:creationId xmlns:a16="http://schemas.microsoft.com/office/drawing/2014/main" id="{D57DCD03-FEAB-9542-A020-9169AD9DD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11269662" y="5666737"/>
            <a:ext cx="625475" cy="749300"/>
          </a:xfrm>
          <a:prstGeom prst="rect">
            <a:avLst/>
          </a:prstGeom>
        </p:spPr>
      </p:pic>
    </p:spTree>
    <p:extLst>
      <p:ext uri="{BB962C8B-B14F-4D97-AF65-F5344CB8AC3E}">
        <p14:creationId xmlns:p14="http://schemas.microsoft.com/office/powerpoint/2010/main" val="638449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667533" y="6354124"/>
            <a:ext cx="2844800" cy="365125"/>
          </a:xfrm>
        </p:spPr>
        <p:txBody>
          <a:bodyPr/>
          <a:lstStyle/>
          <a:p>
            <a:fld id="{7F0DE830-59A0-468A-80FF-D03D370B199B}" type="datetime1">
              <a:rPr lang="en-US" smtClean="0"/>
              <a:t>10/2/2023</a:t>
            </a:fld>
            <a:endParaRPr lang="en-US" dirty="0"/>
          </a:p>
        </p:txBody>
      </p:sp>
      <p:sp>
        <p:nvSpPr>
          <p:cNvPr id="7" name="Footer Placeholder 4"/>
          <p:cNvSpPr>
            <a:spLocks noGrp="1"/>
          </p:cNvSpPr>
          <p:nvPr>
            <p:ph type="ftr" sz="quarter" idx="11"/>
          </p:nvPr>
        </p:nvSpPr>
        <p:spPr>
          <a:xfrm>
            <a:off x="406400" y="6384926"/>
            <a:ext cx="3860800" cy="365125"/>
          </a:xfrm>
        </p:spPr>
        <p:txBody>
          <a:bodyPr/>
          <a:lstStyle/>
          <a:p>
            <a:pPr algn="l"/>
            <a:endParaRPr lang="en-US" b="1" dirty="0">
              <a:solidFill>
                <a:schemeClr val="tx2">
                  <a:lumMod val="60000"/>
                  <a:lumOff val="40000"/>
                </a:schemeClr>
              </a:solidFill>
              <a:latin typeface="Helvetica"/>
              <a:cs typeface="Helvetica"/>
            </a:endParaRPr>
          </a:p>
        </p:txBody>
      </p:sp>
      <p:sp>
        <p:nvSpPr>
          <p:cNvPr id="10" name="TextBox 9"/>
          <p:cNvSpPr txBox="1"/>
          <p:nvPr userDrawn="1"/>
        </p:nvSpPr>
        <p:spPr>
          <a:xfrm>
            <a:off x="11521378" y="6409773"/>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pic>
        <p:nvPicPr>
          <p:cNvPr id="8" name="Picture 7" descr="FDA_FullColor_Monogram.jpg">
            <a:extLst>
              <a:ext uri="{FF2B5EF4-FFF2-40B4-BE49-F238E27FC236}">
                <a16:creationId xmlns:a16="http://schemas.microsoft.com/office/drawing/2014/main" id="{E3C28314-971C-574C-8A49-0EADDA3100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11269662" y="5666737"/>
            <a:ext cx="625475" cy="749300"/>
          </a:xfrm>
          <a:prstGeom prst="rect">
            <a:avLst/>
          </a:prstGeom>
        </p:spPr>
      </p:pic>
    </p:spTree>
    <p:extLst>
      <p:ext uri="{BB962C8B-B14F-4D97-AF65-F5344CB8AC3E}">
        <p14:creationId xmlns:p14="http://schemas.microsoft.com/office/powerpoint/2010/main" val="3104323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pic>
        <p:nvPicPr>
          <p:cNvPr id="2" name="Picture 1" descr="CFSAN.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76728" y="2414016"/>
            <a:ext cx="6785483" cy="2052320"/>
          </a:xfrm>
          <a:prstGeom prst="rect">
            <a:avLst/>
          </a:prstGeom>
        </p:spPr>
      </p:pic>
    </p:spTree>
    <p:extLst>
      <p:ext uri="{BB962C8B-B14F-4D97-AF65-F5344CB8AC3E}">
        <p14:creationId xmlns:p14="http://schemas.microsoft.com/office/powerpoint/2010/main" val="609147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94924-5068-41AA-86C2-C4F22D4E1F4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73DF26-888B-402D-B055-61C5E5B6CC6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61A0EBC-2C14-40D6-A3D3-1A7283A6237B}"/>
              </a:ext>
            </a:extLst>
          </p:cNvPr>
          <p:cNvSpPr>
            <a:spLocks noGrp="1"/>
          </p:cNvSpPr>
          <p:nvPr>
            <p:ph type="dt" sz="half" idx="10"/>
          </p:nvPr>
        </p:nvSpPr>
        <p:spPr/>
        <p:txBody>
          <a:bodyPr/>
          <a:lstStyle/>
          <a:p>
            <a:fld id="{BCA572CE-FE77-407D-B332-D31631B1825B}" type="datetime1">
              <a:rPr lang="en-US" smtClean="0"/>
              <a:t>10/2/2023</a:t>
            </a:fld>
            <a:endParaRPr lang="en-US" dirty="0"/>
          </a:p>
        </p:txBody>
      </p:sp>
      <p:sp>
        <p:nvSpPr>
          <p:cNvPr id="5" name="Footer Placeholder 4">
            <a:extLst>
              <a:ext uri="{FF2B5EF4-FFF2-40B4-BE49-F238E27FC236}">
                <a16:creationId xmlns:a16="http://schemas.microsoft.com/office/drawing/2014/main" id="{A8E420F9-E41C-4012-A63A-BBA26B439EB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1E9724D-E65A-4A7E-B1E3-3020FDF2843C}"/>
              </a:ext>
            </a:extLst>
          </p:cNvPr>
          <p:cNvSpPr>
            <a:spLocks noGrp="1"/>
          </p:cNvSpPr>
          <p:nvPr>
            <p:ph type="sldNum" sz="quarter" idx="12"/>
          </p:nvPr>
        </p:nvSpPr>
        <p:spPr/>
        <p:txBody>
          <a:bodyPr/>
          <a:lstStyle/>
          <a:p>
            <a:fld id="{EB299B8D-6423-44C3-88BB-58A638A294C9}" type="slidenum">
              <a:rPr lang="en-US" smtClean="0"/>
              <a:t>‹#›</a:t>
            </a:fld>
            <a:endParaRPr lang="en-US" dirty="0"/>
          </a:p>
        </p:txBody>
      </p:sp>
    </p:spTree>
    <p:extLst>
      <p:ext uri="{BB962C8B-B14F-4D97-AF65-F5344CB8AC3E}">
        <p14:creationId xmlns:p14="http://schemas.microsoft.com/office/powerpoint/2010/main" val="2758335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09994-BEE0-4900-8411-1B273B00DC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93D745-A3CB-4829-804A-49055A84634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3A4113-8D4F-45CA-8413-8EB20B6181D0}"/>
              </a:ext>
            </a:extLst>
          </p:cNvPr>
          <p:cNvSpPr>
            <a:spLocks noGrp="1"/>
          </p:cNvSpPr>
          <p:nvPr>
            <p:ph type="dt" sz="half" idx="10"/>
          </p:nvPr>
        </p:nvSpPr>
        <p:spPr/>
        <p:txBody>
          <a:bodyPr/>
          <a:lstStyle/>
          <a:p>
            <a:fld id="{D9FF15CE-F19D-41A3-829E-674285452498}" type="datetime1">
              <a:rPr lang="en-US" smtClean="0"/>
              <a:t>10/2/2023</a:t>
            </a:fld>
            <a:endParaRPr lang="en-US" dirty="0"/>
          </a:p>
        </p:txBody>
      </p:sp>
      <p:sp>
        <p:nvSpPr>
          <p:cNvPr id="5" name="Footer Placeholder 4">
            <a:extLst>
              <a:ext uri="{FF2B5EF4-FFF2-40B4-BE49-F238E27FC236}">
                <a16:creationId xmlns:a16="http://schemas.microsoft.com/office/drawing/2014/main" id="{BA0A929E-9C3A-4A18-8BAA-507AF56CCE0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2894B84-719F-4B01-BB7F-7127D105D8C7}"/>
              </a:ext>
            </a:extLst>
          </p:cNvPr>
          <p:cNvSpPr>
            <a:spLocks noGrp="1"/>
          </p:cNvSpPr>
          <p:nvPr>
            <p:ph type="sldNum" sz="quarter" idx="12"/>
          </p:nvPr>
        </p:nvSpPr>
        <p:spPr/>
        <p:txBody>
          <a:bodyPr/>
          <a:lstStyle/>
          <a:p>
            <a:fld id="{EB299B8D-6423-44C3-88BB-58A638A294C9}" type="slidenum">
              <a:rPr lang="en-US" smtClean="0"/>
              <a:t>‹#›</a:t>
            </a:fld>
            <a:endParaRPr lang="en-US" dirty="0"/>
          </a:p>
        </p:txBody>
      </p:sp>
    </p:spTree>
    <p:extLst>
      <p:ext uri="{BB962C8B-B14F-4D97-AF65-F5344CB8AC3E}">
        <p14:creationId xmlns:p14="http://schemas.microsoft.com/office/powerpoint/2010/main" val="2994382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22A24-AB1A-41C5-BCCA-290908418C6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BDF5127-38F0-4BC0-94D3-FBB78ADCAB3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745D119-97E3-41BE-8EE0-89F645DFF97B}"/>
              </a:ext>
            </a:extLst>
          </p:cNvPr>
          <p:cNvSpPr>
            <a:spLocks noGrp="1"/>
          </p:cNvSpPr>
          <p:nvPr>
            <p:ph type="dt" sz="half" idx="10"/>
          </p:nvPr>
        </p:nvSpPr>
        <p:spPr/>
        <p:txBody>
          <a:bodyPr/>
          <a:lstStyle/>
          <a:p>
            <a:fld id="{DF3AC003-892A-4685-B4B7-34AB9B0C9F59}" type="datetime1">
              <a:rPr lang="en-US" smtClean="0"/>
              <a:t>10/2/2023</a:t>
            </a:fld>
            <a:endParaRPr lang="en-US" dirty="0"/>
          </a:p>
        </p:txBody>
      </p:sp>
      <p:sp>
        <p:nvSpPr>
          <p:cNvPr id="5" name="Footer Placeholder 4">
            <a:extLst>
              <a:ext uri="{FF2B5EF4-FFF2-40B4-BE49-F238E27FC236}">
                <a16:creationId xmlns:a16="http://schemas.microsoft.com/office/drawing/2014/main" id="{A29376D8-51A8-4189-97EA-275CB4B3FE8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7DB102B-7D04-4D45-8437-96D4DD33B8DF}"/>
              </a:ext>
            </a:extLst>
          </p:cNvPr>
          <p:cNvSpPr>
            <a:spLocks noGrp="1"/>
          </p:cNvSpPr>
          <p:nvPr>
            <p:ph type="sldNum" sz="quarter" idx="12"/>
          </p:nvPr>
        </p:nvSpPr>
        <p:spPr/>
        <p:txBody>
          <a:bodyPr/>
          <a:lstStyle/>
          <a:p>
            <a:fld id="{EB299B8D-6423-44C3-88BB-58A638A294C9}" type="slidenum">
              <a:rPr lang="en-US" smtClean="0"/>
              <a:t>‹#›</a:t>
            </a:fld>
            <a:endParaRPr lang="en-US" dirty="0"/>
          </a:p>
        </p:txBody>
      </p:sp>
    </p:spTree>
    <p:extLst>
      <p:ext uri="{BB962C8B-B14F-4D97-AF65-F5344CB8AC3E}">
        <p14:creationId xmlns:p14="http://schemas.microsoft.com/office/powerpoint/2010/main" val="2556078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D6EAF-5E66-47CA-A69A-9FC290AED25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AE89F2C-A9A0-411F-98B5-7793CD3D43F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943E75A-0ADC-4DB3-AB51-C66B66E04F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E590A7-0312-48CC-B371-6FA23E755EE1}"/>
              </a:ext>
            </a:extLst>
          </p:cNvPr>
          <p:cNvSpPr>
            <a:spLocks noGrp="1"/>
          </p:cNvSpPr>
          <p:nvPr>
            <p:ph type="dt" sz="half" idx="10"/>
          </p:nvPr>
        </p:nvSpPr>
        <p:spPr/>
        <p:txBody>
          <a:bodyPr/>
          <a:lstStyle/>
          <a:p>
            <a:fld id="{8C11A272-2740-46BB-B5DF-7013076457C7}" type="datetime1">
              <a:rPr lang="en-US" smtClean="0"/>
              <a:t>10/2/2023</a:t>
            </a:fld>
            <a:endParaRPr lang="en-US" dirty="0"/>
          </a:p>
        </p:txBody>
      </p:sp>
      <p:sp>
        <p:nvSpPr>
          <p:cNvPr id="6" name="Footer Placeholder 5">
            <a:extLst>
              <a:ext uri="{FF2B5EF4-FFF2-40B4-BE49-F238E27FC236}">
                <a16:creationId xmlns:a16="http://schemas.microsoft.com/office/drawing/2014/main" id="{01071DE3-AE5D-4673-A54D-ABA426370AA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09E6FBE-1EB7-4051-BB7A-E24362511F99}"/>
              </a:ext>
            </a:extLst>
          </p:cNvPr>
          <p:cNvSpPr>
            <a:spLocks noGrp="1"/>
          </p:cNvSpPr>
          <p:nvPr>
            <p:ph type="sldNum" sz="quarter" idx="12"/>
          </p:nvPr>
        </p:nvSpPr>
        <p:spPr/>
        <p:txBody>
          <a:bodyPr/>
          <a:lstStyle/>
          <a:p>
            <a:fld id="{EB299B8D-6423-44C3-88BB-58A638A294C9}" type="slidenum">
              <a:rPr lang="en-US" smtClean="0"/>
              <a:t>‹#›</a:t>
            </a:fld>
            <a:endParaRPr lang="en-US" dirty="0"/>
          </a:p>
        </p:txBody>
      </p:sp>
    </p:spTree>
    <p:extLst>
      <p:ext uri="{BB962C8B-B14F-4D97-AF65-F5344CB8AC3E}">
        <p14:creationId xmlns:p14="http://schemas.microsoft.com/office/powerpoint/2010/main" val="3261473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40E28-FA0A-408D-B743-1163D2F8390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8127D60-B55D-4332-BEBF-24158A4472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5979418-4137-46D2-9403-0A9A58021C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D72555-91DD-4556-AF33-0C55DC50F8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58015D-465B-4FE1-A59F-183BE7B086D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803A689-3F28-4FD8-BA01-6904E0AE7810}"/>
              </a:ext>
            </a:extLst>
          </p:cNvPr>
          <p:cNvSpPr>
            <a:spLocks noGrp="1"/>
          </p:cNvSpPr>
          <p:nvPr>
            <p:ph type="dt" sz="half" idx="10"/>
          </p:nvPr>
        </p:nvSpPr>
        <p:spPr/>
        <p:txBody>
          <a:bodyPr/>
          <a:lstStyle/>
          <a:p>
            <a:fld id="{3F3016FA-97C4-404D-93F2-B62463C41A33}" type="datetime1">
              <a:rPr lang="en-US" smtClean="0"/>
              <a:t>10/2/2023</a:t>
            </a:fld>
            <a:endParaRPr lang="en-US" dirty="0"/>
          </a:p>
        </p:txBody>
      </p:sp>
      <p:sp>
        <p:nvSpPr>
          <p:cNvPr id="8" name="Footer Placeholder 7">
            <a:extLst>
              <a:ext uri="{FF2B5EF4-FFF2-40B4-BE49-F238E27FC236}">
                <a16:creationId xmlns:a16="http://schemas.microsoft.com/office/drawing/2014/main" id="{94934156-811A-4B1A-A49E-23ADD1480C6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6A6B50E0-D204-4220-BAD1-97CD05A7E6CE}"/>
              </a:ext>
            </a:extLst>
          </p:cNvPr>
          <p:cNvSpPr>
            <a:spLocks noGrp="1"/>
          </p:cNvSpPr>
          <p:nvPr>
            <p:ph type="sldNum" sz="quarter" idx="12"/>
          </p:nvPr>
        </p:nvSpPr>
        <p:spPr/>
        <p:txBody>
          <a:bodyPr/>
          <a:lstStyle/>
          <a:p>
            <a:fld id="{EB299B8D-6423-44C3-88BB-58A638A294C9}" type="slidenum">
              <a:rPr lang="en-US" smtClean="0"/>
              <a:t>‹#›</a:t>
            </a:fld>
            <a:endParaRPr lang="en-US" dirty="0"/>
          </a:p>
        </p:txBody>
      </p:sp>
    </p:spTree>
    <p:extLst>
      <p:ext uri="{BB962C8B-B14F-4D97-AF65-F5344CB8AC3E}">
        <p14:creationId xmlns:p14="http://schemas.microsoft.com/office/powerpoint/2010/main" val="3817880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D107D-4112-4E46-8BEF-971C48835AF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67B944-D9C2-4AB9-9D01-5D3E297612A8}"/>
              </a:ext>
            </a:extLst>
          </p:cNvPr>
          <p:cNvSpPr>
            <a:spLocks noGrp="1"/>
          </p:cNvSpPr>
          <p:nvPr>
            <p:ph type="dt" sz="half" idx="10"/>
          </p:nvPr>
        </p:nvSpPr>
        <p:spPr/>
        <p:txBody>
          <a:bodyPr/>
          <a:lstStyle/>
          <a:p>
            <a:fld id="{C6BC7815-43CF-417A-B123-60974CCA87E7}" type="datetime1">
              <a:rPr lang="en-US" smtClean="0"/>
              <a:t>10/2/2023</a:t>
            </a:fld>
            <a:endParaRPr lang="en-US" dirty="0"/>
          </a:p>
        </p:txBody>
      </p:sp>
      <p:sp>
        <p:nvSpPr>
          <p:cNvPr id="4" name="Footer Placeholder 3">
            <a:extLst>
              <a:ext uri="{FF2B5EF4-FFF2-40B4-BE49-F238E27FC236}">
                <a16:creationId xmlns:a16="http://schemas.microsoft.com/office/drawing/2014/main" id="{95820A1F-51A2-48F8-93A4-1B8796B8BE9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38CD008-1091-46A2-820C-DF73AC5B2794}"/>
              </a:ext>
            </a:extLst>
          </p:cNvPr>
          <p:cNvSpPr>
            <a:spLocks noGrp="1"/>
          </p:cNvSpPr>
          <p:nvPr>
            <p:ph type="sldNum" sz="quarter" idx="12"/>
          </p:nvPr>
        </p:nvSpPr>
        <p:spPr/>
        <p:txBody>
          <a:bodyPr/>
          <a:lstStyle/>
          <a:p>
            <a:fld id="{EB299B8D-6423-44C3-88BB-58A638A294C9}" type="slidenum">
              <a:rPr lang="en-US" smtClean="0"/>
              <a:t>‹#›</a:t>
            </a:fld>
            <a:endParaRPr lang="en-US" dirty="0"/>
          </a:p>
        </p:txBody>
      </p:sp>
    </p:spTree>
    <p:extLst>
      <p:ext uri="{BB962C8B-B14F-4D97-AF65-F5344CB8AC3E}">
        <p14:creationId xmlns:p14="http://schemas.microsoft.com/office/powerpoint/2010/main" val="1574127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937A7D2-7643-45F3-B132-495B78A91B91}"/>
              </a:ext>
            </a:extLst>
          </p:cNvPr>
          <p:cNvSpPr>
            <a:spLocks noGrp="1"/>
          </p:cNvSpPr>
          <p:nvPr>
            <p:ph type="dt" sz="half" idx="10"/>
          </p:nvPr>
        </p:nvSpPr>
        <p:spPr/>
        <p:txBody>
          <a:bodyPr/>
          <a:lstStyle/>
          <a:p>
            <a:fld id="{70048D46-8DEA-4E32-8CDD-75CE2C0D746F}" type="datetime1">
              <a:rPr lang="en-US" smtClean="0"/>
              <a:t>10/2/2023</a:t>
            </a:fld>
            <a:endParaRPr lang="en-US" dirty="0"/>
          </a:p>
        </p:txBody>
      </p:sp>
      <p:sp>
        <p:nvSpPr>
          <p:cNvPr id="3" name="Footer Placeholder 2">
            <a:extLst>
              <a:ext uri="{FF2B5EF4-FFF2-40B4-BE49-F238E27FC236}">
                <a16:creationId xmlns:a16="http://schemas.microsoft.com/office/drawing/2014/main" id="{1233FA15-5C4A-4CED-8A34-CB176E7B835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5928AAE8-7B78-45BD-8040-5EBCC7EDCB69}"/>
              </a:ext>
            </a:extLst>
          </p:cNvPr>
          <p:cNvSpPr>
            <a:spLocks noGrp="1"/>
          </p:cNvSpPr>
          <p:nvPr>
            <p:ph type="sldNum" sz="quarter" idx="12"/>
          </p:nvPr>
        </p:nvSpPr>
        <p:spPr/>
        <p:txBody>
          <a:bodyPr/>
          <a:lstStyle/>
          <a:p>
            <a:fld id="{EB299B8D-6423-44C3-88BB-58A638A294C9}" type="slidenum">
              <a:rPr lang="en-US" smtClean="0"/>
              <a:t>‹#›</a:t>
            </a:fld>
            <a:endParaRPr lang="en-US" dirty="0"/>
          </a:p>
        </p:txBody>
      </p:sp>
    </p:spTree>
    <p:extLst>
      <p:ext uri="{BB962C8B-B14F-4D97-AF65-F5344CB8AC3E}">
        <p14:creationId xmlns:p14="http://schemas.microsoft.com/office/powerpoint/2010/main" val="1770815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31799" y="1023679"/>
            <a:ext cx="11345471" cy="926020"/>
          </a:xfrm>
        </p:spPr>
        <p:txBody>
          <a:bodyPr/>
          <a:lstStyle/>
          <a:p>
            <a:r>
              <a:rPr lang="en-US"/>
              <a:t>Click to edit Master title style</a:t>
            </a:r>
          </a:p>
        </p:txBody>
      </p:sp>
      <p:sp>
        <p:nvSpPr>
          <p:cNvPr id="3" name="Content Placeholder 2"/>
          <p:cNvSpPr>
            <a:spLocks noGrp="1"/>
          </p:cNvSpPr>
          <p:nvPr>
            <p:ph idx="1"/>
          </p:nvPr>
        </p:nvSpPr>
        <p:spPr>
          <a:xfrm>
            <a:off x="431801" y="2009776"/>
            <a:ext cx="11345471" cy="42860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902200" y="6375401"/>
            <a:ext cx="2844800" cy="365125"/>
          </a:xfrm>
        </p:spPr>
        <p:txBody>
          <a:bodyPr/>
          <a:lstStyle>
            <a:lvl1pPr algn="ctr">
              <a:defRPr/>
            </a:lvl1pPr>
          </a:lstStyle>
          <a:p>
            <a:fld id="{8B4A4953-FE0C-44FD-A702-112A3FB1C786}" type="datetime1">
              <a:rPr lang="en-US" smtClean="0"/>
              <a:t>10/2/2023</a:t>
            </a:fld>
            <a:endParaRPr lang="en-US" dirty="0"/>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51795" y="242500"/>
            <a:ext cx="625475" cy="749300"/>
          </a:xfrm>
          <a:prstGeom prst="rect">
            <a:avLst/>
          </a:prstGeom>
        </p:spPr>
      </p:pic>
      <p:sp>
        <p:nvSpPr>
          <p:cNvPr id="9" name="TextBox 8"/>
          <p:cNvSpPr txBox="1"/>
          <p:nvPr userDrawn="1"/>
        </p:nvSpPr>
        <p:spPr>
          <a:xfrm>
            <a:off x="11521378" y="6409773"/>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
        <p:nvSpPr>
          <p:cNvPr id="8" name="Footer Placeholder 4"/>
          <p:cNvSpPr>
            <a:spLocks noGrp="1"/>
          </p:cNvSpPr>
          <p:nvPr>
            <p:ph type="ftr" sz="quarter" idx="11"/>
          </p:nvPr>
        </p:nvSpPr>
        <p:spPr>
          <a:xfrm>
            <a:off x="406400" y="6384926"/>
            <a:ext cx="3860800" cy="365125"/>
          </a:xfrm>
        </p:spPr>
        <p:txBody>
          <a:bodyPr/>
          <a:lstStyle/>
          <a:p>
            <a:pPr algn="l"/>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229544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67224-82EB-4711-8B30-7E5198EBF1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B402096-F88B-44BD-93BE-24A10BF3A3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CAF438E-5460-4A2F-8925-B6E35B7A2E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BCF55D-13A5-42EA-B6BD-70E7320BB055}"/>
              </a:ext>
            </a:extLst>
          </p:cNvPr>
          <p:cNvSpPr>
            <a:spLocks noGrp="1"/>
          </p:cNvSpPr>
          <p:nvPr>
            <p:ph type="dt" sz="half" idx="10"/>
          </p:nvPr>
        </p:nvSpPr>
        <p:spPr/>
        <p:txBody>
          <a:bodyPr/>
          <a:lstStyle/>
          <a:p>
            <a:fld id="{1A008CCE-576A-476E-BFEB-2E8C95E77227}" type="datetime1">
              <a:rPr lang="en-US" smtClean="0"/>
              <a:t>10/2/2023</a:t>
            </a:fld>
            <a:endParaRPr lang="en-US" dirty="0"/>
          </a:p>
        </p:txBody>
      </p:sp>
      <p:sp>
        <p:nvSpPr>
          <p:cNvPr id="6" name="Footer Placeholder 5">
            <a:extLst>
              <a:ext uri="{FF2B5EF4-FFF2-40B4-BE49-F238E27FC236}">
                <a16:creationId xmlns:a16="http://schemas.microsoft.com/office/drawing/2014/main" id="{0229F361-5797-4929-AC56-E26AF0B55D1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8C7D01B-E33F-4F5C-9B58-B5D9DD36684A}"/>
              </a:ext>
            </a:extLst>
          </p:cNvPr>
          <p:cNvSpPr>
            <a:spLocks noGrp="1"/>
          </p:cNvSpPr>
          <p:nvPr>
            <p:ph type="sldNum" sz="quarter" idx="12"/>
          </p:nvPr>
        </p:nvSpPr>
        <p:spPr/>
        <p:txBody>
          <a:bodyPr/>
          <a:lstStyle/>
          <a:p>
            <a:fld id="{EB299B8D-6423-44C3-88BB-58A638A294C9}" type="slidenum">
              <a:rPr lang="en-US" smtClean="0"/>
              <a:t>‹#›</a:t>
            </a:fld>
            <a:endParaRPr lang="en-US" dirty="0"/>
          </a:p>
        </p:txBody>
      </p:sp>
    </p:spTree>
    <p:extLst>
      <p:ext uri="{BB962C8B-B14F-4D97-AF65-F5344CB8AC3E}">
        <p14:creationId xmlns:p14="http://schemas.microsoft.com/office/powerpoint/2010/main" val="1838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AD810-5837-4E02-92E6-AF54BB0ED8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39F8AE-1BED-478A-857D-99947DC6D1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DC2A2590-4C9F-4CD0-9CCE-E5F4149BC5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95593B-9A16-4259-AB05-20EC54465F16}"/>
              </a:ext>
            </a:extLst>
          </p:cNvPr>
          <p:cNvSpPr>
            <a:spLocks noGrp="1"/>
          </p:cNvSpPr>
          <p:nvPr>
            <p:ph type="dt" sz="half" idx="10"/>
          </p:nvPr>
        </p:nvSpPr>
        <p:spPr/>
        <p:txBody>
          <a:bodyPr/>
          <a:lstStyle/>
          <a:p>
            <a:fld id="{1668F363-0641-4FE0-88B0-657C68B80D64}" type="datetime1">
              <a:rPr lang="en-US" smtClean="0"/>
              <a:t>10/2/2023</a:t>
            </a:fld>
            <a:endParaRPr lang="en-US" dirty="0"/>
          </a:p>
        </p:txBody>
      </p:sp>
      <p:sp>
        <p:nvSpPr>
          <p:cNvPr id="6" name="Footer Placeholder 5">
            <a:extLst>
              <a:ext uri="{FF2B5EF4-FFF2-40B4-BE49-F238E27FC236}">
                <a16:creationId xmlns:a16="http://schemas.microsoft.com/office/drawing/2014/main" id="{7BAB55CB-CD79-4592-AAEC-0DA65837E28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1567205-DCB7-447B-845B-FDCCD832717B}"/>
              </a:ext>
            </a:extLst>
          </p:cNvPr>
          <p:cNvSpPr>
            <a:spLocks noGrp="1"/>
          </p:cNvSpPr>
          <p:nvPr>
            <p:ph type="sldNum" sz="quarter" idx="12"/>
          </p:nvPr>
        </p:nvSpPr>
        <p:spPr/>
        <p:txBody>
          <a:bodyPr/>
          <a:lstStyle/>
          <a:p>
            <a:fld id="{EB299B8D-6423-44C3-88BB-58A638A294C9}" type="slidenum">
              <a:rPr lang="en-US" smtClean="0"/>
              <a:t>‹#›</a:t>
            </a:fld>
            <a:endParaRPr lang="en-US" dirty="0"/>
          </a:p>
        </p:txBody>
      </p:sp>
    </p:spTree>
    <p:extLst>
      <p:ext uri="{BB962C8B-B14F-4D97-AF65-F5344CB8AC3E}">
        <p14:creationId xmlns:p14="http://schemas.microsoft.com/office/powerpoint/2010/main" val="2209810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F5BFC-A00E-4370-B916-C5EBA218DAA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A57DEC-E02E-48E6-8DFF-568328BEFD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1C29E2-BCDE-4F14-8CB8-EB87F28CE9AE}"/>
              </a:ext>
            </a:extLst>
          </p:cNvPr>
          <p:cNvSpPr>
            <a:spLocks noGrp="1"/>
          </p:cNvSpPr>
          <p:nvPr>
            <p:ph type="dt" sz="half" idx="10"/>
          </p:nvPr>
        </p:nvSpPr>
        <p:spPr/>
        <p:txBody>
          <a:bodyPr/>
          <a:lstStyle/>
          <a:p>
            <a:fld id="{4DE4EC06-B1AC-42D5-BDE5-9B94C8EB0E2D}" type="datetime1">
              <a:rPr lang="en-US" smtClean="0"/>
              <a:t>10/2/2023</a:t>
            </a:fld>
            <a:endParaRPr lang="en-US" dirty="0"/>
          </a:p>
        </p:txBody>
      </p:sp>
      <p:sp>
        <p:nvSpPr>
          <p:cNvPr id="5" name="Footer Placeholder 4">
            <a:extLst>
              <a:ext uri="{FF2B5EF4-FFF2-40B4-BE49-F238E27FC236}">
                <a16:creationId xmlns:a16="http://schemas.microsoft.com/office/drawing/2014/main" id="{D3A99D1E-638B-4606-B427-A3E4170880B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AC41B2C-9DBD-4CD6-ACB1-8740DF0281FE}"/>
              </a:ext>
            </a:extLst>
          </p:cNvPr>
          <p:cNvSpPr>
            <a:spLocks noGrp="1"/>
          </p:cNvSpPr>
          <p:nvPr>
            <p:ph type="sldNum" sz="quarter" idx="12"/>
          </p:nvPr>
        </p:nvSpPr>
        <p:spPr/>
        <p:txBody>
          <a:bodyPr/>
          <a:lstStyle/>
          <a:p>
            <a:fld id="{EB299B8D-6423-44C3-88BB-58A638A294C9}" type="slidenum">
              <a:rPr lang="en-US" smtClean="0"/>
              <a:t>‹#›</a:t>
            </a:fld>
            <a:endParaRPr lang="en-US" dirty="0"/>
          </a:p>
        </p:txBody>
      </p:sp>
    </p:spTree>
    <p:extLst>
      <p:ext uri="{BB962C8B-B14F-4D97-AF65-F5344CB8AC3E}">
        <p14:creationId xmlns:p14="http://schemas.microsoft.com/office/powerpoint/2010/main" val="1709218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17CD73-4C53-460F-A388-DBAEAF3E07C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CF482A-27EF-498A-80E5-7C08C2C1B3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BFA5B2-1C33-44A7-BAE3-B99C51F11E88}"/>
              </a:ext>
            </a:extLst>
          </p:cNvPr>
          <p:cNvSpPr>
            <a:spLocks noGrp="1"/>
          </p:cNvSpPr>
          <p:nvPr>
            <p:ph type="dt" sz="half" idx="10"/>
          </p:nvPr>
        </p:nvSpPr>
        <p:spPr/>
        <p:txBody>
          <a:bodyPr/>
          <a:lstStyle/>
          <a:p>
            <a:fld id="{FE95069E-8008-48D0-B9F6-8B4984833D76}" type="datetime1">
              <a:rPr lang="en-US" smtClean="0"/>
              <a:t>10/2/2023</a:t>
            </a:fld>
            <a:endParaRPr lang="en-US" dirty="0"/>
          </a:p>
        </p:txBody>
      </p:sp>
      <p:sp>
        <p:nvSpPr>
          <p:cNvPr id="5" name="Footer Placeholder 4">
            <a:extLst>
              <a:ext uri="{FF2B5EF4-FFF2-40B4-BE49-F238E27FC236}">
                <a16:creationId xmlns:a16="http://schemas.microsoft.com/office/drawing/2014/main" id="{6219524F-346E-462D-A4D9-654A04108FD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3B17FCF-E2F5-4882-AEFC-0B5FC5DDCAFF}"/>
              </a:ext>
            </a:extLst>
          </p:cNvPr>
          <p:cNvSpPr>
            <a:spLocks noGrp="1"/>
          </p:cNvSpPr>
          <p:nvPr>
            <p:ph type="sldNum" sz="quarter" idx="12"/>
          </p:nvPr>
        </p:nvSpPr>
        <p:spPr/>
        <p:txBody>
          <a:bodyPr/>
          <a:lstStyle/>
          <a:p>
            <a:fld id="{EB299B8D-6423-44C3-88BB-58A638A294C9}" type="slidenum">
              <a:rPr lang="en-US" smtClean="0"/>
              <a:t>‹#›</a:t>
            </a:fld>
            <a:endParaRPr lang="en-US" dirty="0"/>
          </a:p>
        </p:txBody>
      </p:sp>
    </p:spTree>
    <p:extLst>
      <p:ext uri="{BB962C8B-B14F-4D97-AF65-F5344CB8AC3E}">
        <p14:creationId xmlns:p14="http://schemas.microsoft.com/office/powerpoint/2010/main" val="3326812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016500" y="6334126"/>
            <a:ext cx="2844800" cy="365125"/>
          </a:xfrm>
        </p:spPr>
        <p:txBody>
          <a:bodyPr/>
          <a:lstStyle/>
          <a:p>
            <a:fld id="{5BA6E5C1-244D-44B2-B584-65D328ABDEEB}" type="datetime1">
              <a:rPr lang="en-US" smtClean="0"/>
              <a:t>10/2/2023</a:t>
            </a:fld>
            <a:endParaRPr lang="en-US" dirty="0"/>
          </a:p>
        </p:txBody>
      </p:sp>
      <p:sp>
        <p:nvSpPr>
          <p:cNvPr id="6" name="Footer Placeholder 4"/>
          <p:cNvSpPr>
            <a:spLocks noGrp="1"/>
          </p:cNvSpPr>
          <p:nvPr>
            <p:ph type="ftr" sz="quarter" idx="11"/>
          </p:nvPr>
        </p:nvSpPr>
        <p:spPr>
          <a:xfrm>
            <a:off x="406400" y="6384926"/>
            <a:ext cx="3860800" cy="365125"/>
          </a:xfrm>
        </p:spPr>
        <p:txBody>
          <a:bodyPr/>
          <a:lstStyle/>
          <a:p>
            <a:pPr algn="l"/>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89358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813112" y="6349337"/>
            <a:ext cx="2844800" cy="365125"/>
          </a:xfrm>
        </p:spPr>
        <p:txBody>
          <a:bodyPr/>
          <a:lstStyle/>
          <a:p>
            <a:fld id="{DBA4694E-64E7-4D49-86CB-A8C84DCDC6BE}" type="datetime1">
              <a:rPr lang="en-US" smtClean="0"/>
              <a:t>10/2/2023</a:t>
            </a:fld>
            <a:endParaRPr lang="en-US" dirty="0"/>
          </a:p>
        </p:txBody>
      </p:sp>
      <p:sp>
        <p:nvSpPr>
          <p:cNvPr id="8" name="Footer Placeholder 4"/>
          <p:cNvSpPr>
            <a:spLocks noGrp="1"/>
          </p:cNvSpPr>
          <p:nvPr>
            <p:ph type="ftr" sz="quarter" idx="11"/>
          </p:nvPr>
        </p:nvSpPr>
        <p:spPr>
          <a:xfrm>
            <a:off x="406400" y="6384926"/>
            <a:ext cx="3860800" cy="365125"/>
          </a:xfrm>
        </p:spPr>
        <p:txBody>
          <a:bodyPr/>
          <a:lstStyle/>
          <a:p>
            <a:pPr algn="l"/>
            <a:endParaRPr lang="en-US" b="1" dirty="0">
              <a:solidFill>
                <a:schemeClr val="tx2">
                  <a:lumMod val="60000"/>
                  <a:lumOff val="40000"/>
                </a:schemeClr>
              </a:solidFill>
              <a:latin typeface="Helvetica"/>
              <a:cs typeface="Helvetica"/>
            </a:endParaRPr>
          </a:p>
        </p:txBody>
      </p:sp>
      <p:sp>
        <p:nvSpPr>
          <p:cNvPr id="10" name="TextBox 9"/>
          <p:cNvSpPr txBox="1"/>
          <p:nvPr userDrawn="1"/>
        </p:nvSpPr>
        <p:spPr>
          <a:xfrm>
            <a:off x="11521378" y="6409773"/>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pic>
        <p:nvPicPr>
          <p:cNvPr id="11" name="Picture 10" descr="FDA_FullColor_Monogram.jpg">
            <a:extLst>
              <a:ext uri="{FF2B5EF4-FFF2-40B4-BE49-F238E27FC236}">
                <a16:creationId xmlns:a16="http://schemas.microsoft.com/office/drawing/2014/main" id="{1F9F97C3-2197-1C49-B8CD-0FE737DEFD0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51795" y="242500"/>
            <a:ext cx="625475" cy="749300"/>
          </a:xfrm>
          <a:prstGeom prst="rect">
            <a:avLst/>
          </a:prstGeom>
        </p:spPr>
      </p:pic>
    </p:spTree>
    <p:extLst>
      <p:ext uri="{BB962C8B-B14F-4D97-AF65-F5344CB8AC3E}">
        <p14:creationId xmlns:p14="http://schemas.microsoft.com/office/powerpoint/2010/main" val="1249819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685743" y="6380337"/>
            <a:ext cx="2844800" cy="365125"/>
          </a:xfrm>
        </p:spPr>
        <p:txBody>
          <a:bodyPr/>
          <a:lstStyle/>
          <a:p>
            <a:fld id="{30A6C75E-ECAD-47C7-B95D-4174A8A03645}" type="datetime1">
              <a:rPr lang="en-US" smtClean="0"/>
              <a:t>10/2/2023</a:t>
            </a:fld>
            <a:endParaRPr lang="en-US" dirty="0"/>
          </a:p>
        </p:txBody>
      </p:sp>
      <p:sp>
        <p:nvSpPr>
          <p:cNvPr id="9" name="Footer Placeholder 4"/>
          <p:cNvSpPr>
            <a:spLocks noGrp="1"/>
          </p:cNvSpPr>
          <p:nvPr>
            <p:ph type="ftr" sz="quarter" idx="11"/>
          </p:nvPr>
        </p:nvSpPr>
        <p:spPr>
          <a:xfrm>
            <a:off x="406400" y="6384926"/>
            <a:ext cx="3860800" cy="365125"/>
          </a:xfrm>
        </p:spPr>
        <p:txBody>
          <a:bodyPr/>
          <a:lstStyle/>
          <a:p>
            <a:pPr algn="l"/>
            <a:endParaRPr lang="en-US" b="1" dirty="0">
              <a:solidFill>
                <a:schemeClr val="tx2">
                  <a:lumMod val="60000"/>
                  <a:lumOff val="40000"/>
                </a:schemeClr>
              </a:solidFill>
              <a:latin typeface="Helvetica"/>
              <a:cs typeface="Helvetica"/>
            </a:endParaRPr>
          </a:p>
        </p:txBody>
      </p:sp>
      <p:sp>
        <p:nvSpPr>
          <p:cNvPr id="11" name="TextBox 10"/>
          <p:cNvSpPr txBox="1"/>
          <p:nvPr userDrawn="1"/>
        </p:nvSpPr>
        <p:spPr>
          <a:xfrm>
            <a:off x="11521378" y="6409773"/>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pic>
        <p:nvPicPr>
          <p:cNvPr id="10" name="Picture 9" descr="FDA_FullColor_Monogram.jpg">
            <a:extLst>
              <a:ext uri="{FF2B5EF4-FFF2-40B4-BE49-F238E27FC236}">
                <a16:creationId xmlns:a16="http://schemas.microsoft.com/office/drawing/2014/main" id="{EBF6C56A-4C27-274E-9E07-96507BEA793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51795" y="242500"/>
            <a:ext cx="625475" cy="749300"/>
          </a:xfrm>
          <a:prstGeom prst="rect">
            <a:avLst/>
          </a:prstGeom>
        </p:spPr>
      </p:pic>
    </p:spTree>
    <p:extLst>
      <p:ext uri="{BB962C8B-B14F-4D97-AF65-F5344CB8AC3E}">
        <p14:creationId xmlns:p14="http://schemas.microsoft.com/office/powerpoint/2010/main" val="2181172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5181600" y="6384926"/>
            <a:ext cx="2844800" cy="365125"/>
          </a:xfrm>
        </p:spPr>
        <p:txBody>
          <a:bodyPr/>
          <a:lstStyle/>
          <a:p>
            <a:fld id="{51EFD921-48EF-4337-B00F-E07F4FA4D9F9}" type="datetime1">
              <a:rPr lang="en-US" smtClean="0"/>
              <a:t>10/2/2023</a:t>
            </a:fld>
            <a:endParaRPr lang="en-US" dirty="0"/>
          </a:p>
        </p:txBody>
      </p:sp>
      <p:sp>
        <p:nvSpPr>
          <p:cNvPr id="11" name="Footer Placeholder 4"/>
          <p:cNvSpPr>
            <a:spLocks noGrp="1"/>
          </p:cNvSpPr>
          <p:nvPr>
            <p:ph type="ftr" sz="quarter" idx="11"/>
          </p:nvPr>
        </p:nvSpPr>
        <p:spPr>
          <a:xfrm>
            <a:off x="406400" y="6384926"/>
            <a:ext cx="3860800" cy="365125"/>
          </a:xfrm>
        </p:spPr>
        <p:txBody>
          <a:bodyPr/>
          <a:lstStyle/>
          <a:p>
            <a:pPr algn="l"/>
            <a:endParaRPr lang="en-US" b="1" dirty="0">
              <a:solidFill>
                <a:schemeClr val="tx2">
                  <a:lumMod val="60000"/>
                  <a:lumOff val="40000"/>
                </a:schemeClr>
              </a:solidFill>
              <a:latin typeface="Helvetica"/>
              <a:cs typeface="Helvetica"/>
            </a:endParaRPr>
          </a:p>
        </p:txBody>
      </p:sp>
      <p:sp>
        <p:nvSpPr>
          <p:cNvPr id="13" name="TextBox 12"/>
          <p:cNvSpPr txBox="1"/>
          <p:nvPr userDrawn="1"/>
        </p:nvSpPr>
        <p:spPr>
          <a:xfrm>
            <a:off x="11521378" y="6409773"/>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pic>
        <p:nvPicPr>
          <p:cNvPr id="12" name="Picture 11" descr="FDA_FullColor_Monogram.jpg">
            <a:extLst>
              <a:ext uri="{FF2B5EF4-FFF2-40B4-BE49-F238E27FC236}">
                <a16:creationId xmlns:a16="http://schemas.microsoft.com/office/drawing/2014/main" id="{C9F446F2-BCAE-4540-8336-356C193557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51795" y="242500"/>
            <a:ext cx="625475" cy="749300"/>
          </a:xfrm>
          <a:prstGeom prst="rect">
            <a:avLst/>
          </a:prstGeom>
        </p:spPr>
      </p:pic>
    </p:spTree>
    <p:extLst>
      <p:ext uri="{BB962C8B-B14F-4D97-AF65-F5344CB8AC3E}">
        <p14:creationId xmlns:p14="http://schemas.microsoft.com/office/powerpoint/2010/main" val="35045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794913" y="6391750"/>
            <a:ext cx="2844800" cy="365125"/>
          </a:xfrm>
        </p:spPr>
        <p:txBody>
          <a:bodyPr/>
          <a:lstStyle/>
          <a:p>
            <a:fld id="{783C4B99-03A0-451A-9FC2-D533115567BA}" type="datetime1">
              <a:rPr lang="en-US" smtClean="0"/>
              <a:t>10/2/2023</a:t>
            </a:fld>
            <a:endParaRPr lang="en-US" dirty="0"/>
          </a:p>
        </p:txBody>
      </p:sp>
      <p:sp>
        <p:nvSpPr>
          <p:cNvPr id="7" name="Footer Placeholder 4"/>
          <p:cNvSpPr>
            <a:spLocks noGrp="1"/>
          </p:cNvSpPr>
          <p:nvPr>
            <p:ph type="ftr" sz="quarter" idx="11"/>
          </p:nvPr>
        </p:nvSpPr>
        <p:spPr>
          <a:xfrm>
            <a:off x="406400" y="6384926"/>
            <a:ext cx="3860800" cy="365125"/>
          </a:xfrm>
        </p:spPr>
        <p:txBody>
          <a:bodyPr/>
          <a:lstStyle/>
          <a:p>
            <a:pPr algn="l"/>
            <a:endParaRPr lang="en-US" b="1" dirty="0">
              <a:solidFill>
                <a:schemeClr val="tx2">
                  <a:lumMod val="60000"/>
                  <a:lumOff val="40000"/>
                </a:schemeClr>
              </a:solidFill>
              <a:latin typeface="Helvetica"/>
              <a:cs typeface="Helvetica"/>
            </a:endParaRPr>
          </a:p>
        </p:txBody>
      </p:sp>
      <p:sp>
        <p:nvSpPr>
          <p:cNvPr id="9" name="TextBox 8"/>
          <p:cNvSpPr txBox="1"/>
          <p:nvPr userDrawn="1"/>
        </p:nvSpPr>
        <p:spPr>
          <a:xfrm>
            <a:off x="11521378" y="6409773"/>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pic>
        <p:nvPicPr>
          <p:cNvPr id="8" name="Picture 7" descr="FDA_FullColor_Monogram.jpg">
            <a:extLst>
              <a:ext uri="{FF2B5EF4-FFF2-40B4-BE49-F238E27FC236}">
                <a16:creationId xmlns:a16="http://schemas.microsoft.com/office/drawing/2014/main" id="{5344D53F-527F-9A44-B97F-C6155B9881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51795" y="242500"/>
            <a:ext cx="625475" cy="749300"/>
          </a:xfrm>
          <a:prstGeom prst="rect">
            <a:avLst/>
          </a:prstGeom>
        </p:spPr>
      </p:pic>
    </p:spTree>
    <p:extLst>
      <p:ext uri="{BB962C8B-B14F-4D97-AF65-F5344CB8AC3E}">
        <p14:creationId xmlns:p14="http://schemas.microsoft.com/office/powerpoint/2010/main" val="1950559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20684" y="6349338"/>
            <a:ext cx="2844800" cy="365125"/>
          </a:xfrm>
        </p:spPr>
        <p:txBody>
          <a:bodyPr/>
          <a:lstStyle/>
          <a:p>
            <a:fld id="{48FF1656-630D-4BB0-BFB6-0B1C32C7761C}" type="datetime1">
              <a:rPr lang="en-US" smtClean="0"/>
              <a:t>10/2/2023</a:t>
            </a:fld>
            <a:endParaRPr lang="en-US" dirty="0"/>
          </a:p>
        </p:txBody>
      </p:sp>
      <p:sp>
        <p:nvSpPr>
          <p:cNvPr id="9" name="Footer Placeholder 4"/>
          <p:cNvSpPr>
            <a:spLocks noGrp="1"/>
          </p:cNvSpPr>
          <p:nvPr>
            <p:ph type="ftr" sz="quarter" idx="11"/>
          </p:nvPr>
        </p:nvSpPr>
        <p:spPr>
          <a:xfrm>
            <a:off x="406400" y="6384926"/>
            <a:ext cx="3860800" cy="365125"/>
          </a:xfrm>
        </p:spPr>
        <p:txBody>
          <a:bodyPr/>
          <a:lstStyle/>
          <a:p>
            <a:pPr algn="l"/>
            <a:endParaRPr lang="en-US" b="1" dirty="0">
              <a:solidFill>
                <a:schemeClr val="tx2">
                  <a:lumMod val="60000"/>
                  <a:lumOff val="40000"/>
                </a:schemeClr>
              </a:solidFill>
              <a:latin typeface="Helvetica"/>
              <a:cs typeface="Helvetica"/>
            </a:endParaRPr>
          </a:p>
        </p:txBody>
      </p:sp>
      <p:sp>
        <p:nvSpPr>
          <p:cNvPr id="11" name="TextBox 10"/>
          <p:cNvSpPr txBox="1"/>
          <p:nvPr userDrawn="1"/>
        </p:nvSpPr>
        <p:spPr>
          <a:xfrm>
            <a:off x="11521378" y="6409773"/>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pic>
        <p:nvPicPr>
          <p:cNvPr id="10" name="Picture 9" descr="FDA_FullColor_Monogram.jpg">
            <a:extLst>
              <a:ext uri="{FF2B5EF4-FFF2-40B4-BE49-F238E27FC236}">
                <a16:creationId xmlns:a16="http://schemas.microsoft.com/office/drawing/2014/main" id="{B4F34445-F882-AF49-9F42-D2A68616A1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51795" y="242500"/>
            <a:ext cx="625475" cy="749300"/>
          </a:xfrm>
          <a:prstGeom prst="rect">
            <a:avLst/>
          </a:prstGeom>
        </p:spPr>
      </p:pic>
    </p:spTree>
    <p:extLst>
      <p:ext uri="{BB962C8B-B14F-4D97-AF65-F5344CB8AC3E}">
        <p14:creationId xmlns:p14="http://schemas.microsoft.com/office/powerpoint/2010/main" val="850138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958685" y="6384926"/>
            <a:ext cx="2844800" cy="365125"/>
          </a:xfrm>
        </p:spPr>
        <p:txBody>
          <a:bodyPr/>
          <a:lstStyle/>
          <a:p>
            <a:fld id="{3A0EBC40-10C0-4B86-B675-BDD237F36BB8}" type="datetime1">
              <a:rPr lang="en-US" smtClean="0"/>
              <a:t>10/2/2023</a:t>
            </a:fld>
            <a:endParaRPr lang="en-US" dirty="0"/>
          </a:p>
        </p:txBody>
      </p:sp>
      <p:sp>
        <p:nvSpPr>
          <p:cNvPr id="9" name="Footer Placeholder 4"/>
          <p:cNvSpPr>
            <a:spLocks noGrp="1"/>
          </p:cNvSpPr>
          <p:nvPr>
            <p:ph type="ftr" sz="quarter" idx="11"/>
          </p:nvPr>
        </p:nvSpPr>
        <p:spPr>
          <a:xfrm>
            <a:off x="406400" y="6384926"/>
            <a:ext cx="3860800" cy="365125"/>
          </a:xfrm>
        </p:spPr>
        <p:txBody>
          <a:bodyPr/>
          <a:lstStyle/>
          <a:p>
            <a:pPr algn="l"/>
            <a:endParaRPr lang="en-US" b="1" dirty="0">
              <a:solidFill>
                <a:schemeClr val="tx2">
                  <a:lumMod val="60000"/>
                  <a:lumOff val="40000"/>
                </a:schemeClr>
              </a:solidFill>
              <a:latin typeface="Helvetica"/>
              <a:cs typeface="Helvetica"/>
            </a:endParaRPr>
          </a:p>
        </p:txBody>
      </p:sp>
      <p:sp>
        <p:nvSpPr>
          <p:cNvPr id="11" name="TextBox 10"/>
          <p:cNvSpPr txBox="1"/>
          <p:nvPr userDrawn="1"/>
        </p:nvSpPr>
        <p:spPr>
          <a:xfrm>
            <a:off x="11521378" y="6409773"/>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pic>
        <p:nvPicPr>
          <p:cNvPr id="10" name="Picture 9" descr="FDA_FullColor_Monogram.jpg">
            <a:extLst>
              <a:ext uri="{FF2B5EF4-FFF2-40B4-BE49-F238E27FC236}">
                <a16:creationId xmlns:a16="http://schemas.microsoft.com/office/drawing/2014/main" id="{62E0B847-7DA2-EF4A-AB53-B4FCFDF4F5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51795" y="242500"/>
            <a:ext cx="625475" cy="749300"/>
          </a:xfrm>
          <a:prstGeom prst="rect">
            <a:avLst/>
          </a:prstGeom>
        </p:spPr>
      </p:pic>
    </p:spTree>
    <p:extLst>
      <p:ext uri="{BB962C8B-B14F-4D97-AF65-F5344CB8AC3E}">
        <p14:creationId xmlns:p14="http://schemas.microsoft.com/office/powerpoint/2010/main" val="4251043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DD86B2-CE7E-4E35-984B-DE49D2E369E1}" type="datetime1">
              <a:rPr lang="en-US" smtClean="0"/>
              <a:t>10/2/2023</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871F5F-C8AF-484B-B19A-A0CBCE8C7764}" type="slidenum">
              <a:rPr lang="en-US" smtClean="0"/>
              <a:t>‹#›</a:t>
            </a:fld>
            <a:endParaRPr lang="en-US" dirty="0"/>
          </a:p>
        </p:txBody>
      </p:sp>
    </p:spTree>
    <p:extLst>
      <p:ext uri="{BB962C8B-B14F-4D97-AF65-F5344CB8AC3E}">
        <p14:creationId xmlns:p14="http://schemas.microsoft.com/office/powerpoint/2010/main" val="1126301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1" r:id="rId4"/>
    <p:sldLayoutId id="2147483652" r:id="rId5"/>
    <p:sldLayoutId id="2147483653" r:id="rId6"/>
    <p:sldLayoutId id="2147483654"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ctr" defTabSz="457200" rtl="0" eaLnBrk="1" latinLnBrk="0" hangingPunct="1">
        <a:spcBef>
          <a:spcPct val="0"/>
        </a:spcBef>
        <a:buNone/>
        <a:defRPr sz="4400" b="1" kern="1200">
          <a:solidFill>
            <a:srgbClr val="007DBA"/>
          </a:solidFill>
          <a:latin typeface="Calibri" panose="020F0502020204030204" pitchFamily="34" charset="0"/>
          <a:ea typeface="+mj-ea"/>
          <a:cs typeface="Calibri" panose="020F0502020204030204" pitchFamily="34" charset="0"/>
        </a:defRPr>
      </a:lvl1pPr>
    </p:titleStyle>
    <p:bodyStyle>
      <a:lvl1pPr marL="342900" indent="-342900" algn="l" defTabSz="457200" rtl="0" eaLnBrk="1" latinLnBrk="0" hangingPunct="1">
        <a:spcBef>
          <a:spcPct val="20000"/>
        </a:spcBef>
        <a:buFont typeface="Arial"/>
        <a:buChar char="•"/>
        <a:defRPr sz="3200" kern="1200">
          <a:solidFill>
            <a:srgbClr val="007DBA"/>
          </a:solidFill>
          <a:latin typeface="Calibri" panose="020F0502020204030204" pitchFamily="34" charset="0"/>
          <a:ea typeface="+mn-ea"/>
          <a:cs typeface="Calibri" panose="020F0502020204030204" pitchFamily="34" charset="0"/>
        </a:defRPr>
      </a:lvl1pPr>
      <a:lvl2pPr marL="742950" indent="-285750" algn="l" defTabSz="457200" rtl="0" eaLnBrk="1" latinLnBrk="0" hangingPunct="1">
        <a:spcBef>
          <a:spcPct val="20000"/>
        </a:spcBef>
        <a:buFont typeface="Arial"/>
        <a:buChar char="–"/>
        <a:defRPr sz="2800" kern="1200">
          <a:solidFill>
            <a:srgbClr val="007DBA"/>
          </a:solidFill>
          <a:latin typeface="Calibri" panose="020F0502020204030204" pitchFamily="34" charset="0"/>
          <a:ea typeface="+mn-ea"/>
          <a:cs typeface="Calibri" panose="020F0502020204030204" pitchFamily="34" charset="0"/>
        </a:defRPr>
      </a:lvl2pPr>
      <a:lvl3pPr marL="1143000" indent="-228600" algn="l" defTabSz="457200" rtl="0" eaLnBrk="1" latinLnBrk="0" hangingPunct="1">
        <a:spcBef>
          <a:spcPct val="20000"/>
        </a:spcBef>
        <a:buFont typeface="Arial"/>
        <a:buChar char="•"/>
        <a:defRPr sz="2400" kern="1200">
          <a:solidFill>
            <a:srgbClr val="007DBA"/>
          </a:solidFill>
          <a:latin typeface="Calibri" panose="020F0502020204030204" pitchFamily="34" charset="0"/>
          <a:ea typeface="+mn-ea"/>
          <a:cs typeface="Calibri" panose="020F0502020204030204" pitchFamily="34" charset="0"/>
        </a:defRPr>
      </a:lvl3pPr>
      <a:lvl4pPr marL="1600200" indent="-228600" algn="l" defTabSz="457200" rtl="0" eaLnBrk="1" latinLnBrk="0" hangingPunct="1">
        <a:spcBef>
          <a:spcPct val="20000"/>
        </a:spcBef>
        <a:buFont typeface="Arial"/>
        <a:buChar char="–"/>
        <a:defRPr sz="2000" kern="1200">
          <a:solidFill>
            <a:srgbClr val="007DBA"/>
          </a:solidFill>
          <a:latin typeface="Calibri" panose="020F0502020204030204" pitchFamily="34" charset="0"/>
          <a:ea typeface="+mn-ea"/>
          <a:cs typeface="Calibri" panose="020F0502020204030204" pitchFamily="34" charset="0"/>
        </a:defRPr>
      </a:lvl4pPr>
      <a:lvl5pPr marL="2057400" indent="-228600" algn="l" defTabSz="457200" rtl="0" eaLnBrk="1" latinLnBrk="0" hangingPunct="1">
        <a:spcBef>
          <a:spcPct val="20000"/>
        </a:spcBef>
        <a:buFont typeface="Arial"/>
        <a:buChar char="»"/>
        <a:defRPr sz="2000" kern="1200">
          <a:solidFill>
            <a:srgbClr val="007DBA"/>
          </a:solidFill>
          <a:latin typeface="Calibri" panose="020F0502020204030204" pitchFamily="34" charset="0"/>
          <a:ea typeface="+mn-ea"/>
          <a:cs typeface="Calibri" panose="020F05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F13EFF-6A73-4E83-AE18-EBFF45E814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10CEF22-139B-4A29-BC00-9CA363EB5D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8C5DA4-A57B-47EF-A308-51A85B88A3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E18332-FFB7-4D4B-842E-901937D2D989}" type="datetime1">
              <a:rPr lang="en-US" smtClean="0"/>
              <a:t>10/2/2023</a:t>
            </a:fld>
            <a:endParaRPr lang="en-US" dirty="0"/>
          </a:p>
        </p:txBody>
      </p:sp>
      <p:sp>
        <p:nvSpPr>
          <p:cNvPr id="5" name="Footer Placeholder 4">
            <a:extLst>
              <a:ext uri="{FF2B5EF4-FFF2-40B4-BE49-F238E27FC236}">
                <a16:creationId xmlns:a16="http://schemas.microsoft.com/office/drawing/2014/main" id="{86F2D2BB-AA58-4CE8-BEFF-EA8773661A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BFD47385-4BA7-4827-A475-6D7B4C3DE5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299B8D-6423-44C3-88BB-58A638A294C9}" type="slidenum">
              <a:rPr lang="en-US" smtClean="0"/>
              <a:t>‹#›</a:t>
            </a:fld>
            <a:endParaRPr lang="en-US" dirty="0"/>
          </a:p>
        </p:txBody>
      </p:sp>
    </p:spTree>
    <p:extLst>
      <p:ext uri="{BB962C8B-B14F-4D97-AF65-F5344CB8AC3E}">
        <p14:creationId xmlns:p14="http://schemas.microsoft.com/office/powerpoint/2010/main" val="234869849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9.jp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6.png"/><Relationship Id="rId7" Type="http://schemas.openxmlformats.org/officeDocument/2006/relationships/image" Target="../media/image21.jpe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28.png"/><Relationship Id="rId10" Type="http://schemas.openxmlformats.org/officeDocument/2006/relationships/image" Target="../media/image24.jpeg"/><Relationship Id="rId4" Type="http://schemas.openxmlformats.org/officeDocument/2006/relationships/image" Target="../media/image27.png"/><Relationship Id="rId9" Type="http://schemas.openxmlformats.org/officeDocument/2006/relationships/image" Target="../media/image23.png"/></Relationships>
</file>

<file path=ppt/slides/_rels/slide14.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29.png"/><Relationship Id="rId7"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png"/><Relationship Id="rId9" Type="http://schemas.openxmlformats.org/officeDocument/2006/relationships/image" Target="../media/image3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3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134">
            <a:extLst>
              <a:ext uri="{FF2B5EF4-FFF2-40B4-BE49-F238E27FC236}">
                <a16:creationId xmlns:a16="http://schemas.microsoft.com/office/drawing/2014/main" id="{ACBE1851-2230-47A9-B000-CE9046EA61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29" name="Straight Connector 136">
            <a:extLst>
              <a:ext uri="{FF2B5EF4-FFF2-40B4-BE49-F238E27FC236}">
                <a16:creationId xmlns:a16="http://schemas.microsoft.com/office/drawing/2014/main" id="{23B93832-6514-44F4-849B-5EE2C8A2337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6679" y="3928939"/>
            <a:ext cx="3931920" cy="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2C22F8F-B575-4083-95C1-409AF472BB51}"/>
              </a:ext>
            </a:extLst>
          </p:cNvPr>
          <p:cNvCxnSpPr/>
          <p:nvPr/>
        </p:nvCxnSpPr>
        <p:spPr>
          <a:xfrm>
            <a:off x="5468548" y="6831136"/>
            <a:ext cx="6723452"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1796E00E-9CEF-4007-BC8D-0CD6A9A25C8E}"/>
              </a:ext>
            </a:extLst>
          </p:cNvPr>
          <p:cNvPicPr>
            <a:picLocks noChangeAspect="1"/>
          </p:cNvPicPr>
          <p:nvPr/>
        </p:nvPicPr>
        <p:blipFill>
          <a:blip r:embed="rId3"/>
          <a:stretch>
            <a:fillRect/>
          </a:stretch>
        </p:blipFill>
        <p:spPr>
          <a:xfrm>
            <a:off x="838201" y="5618574"/>
            <a:ext cx="3378214" cy="963440"/>
          </a:xfrm>
          <a:prstGeom prst="rect">
            <a:avLst/>
          </a:prstGeom>
        </p:spPr>
      </p:pic>
      <p:sp>
        <p:nvSpPr>
          <p:cNvPr id="9" name="Title 8">
            <a:extLst>
              <a:ext uri="{FF2B5EF4-FFF2-40B4-BE49-F238E27FC236}">
                <a16:creationId xmlns:a16="http://schemas.microsoft.com/office/drawing/2014/main" id="{A7A1C7B7-AB77-443C-A879-D5E6055B9B7D}"/>
              </a:ext>
            </a:extLst>
          </p:cNvPr>
          <p:cNvSpPr>
            <a:spLocks noGrp="1"/>
          </p:cNvSpPr>
          <p:nvPr>
            <p:ph type="ctrTitle"/>
          </p:nvPr>
        </p:nvSpPr>
        <p:spPr>
          <a:xfrm>
            <a:off x="5468548" y="275986"/>
            <a:ext cx="6635200" cy="1500722"/>
          </a:xfrm>
        </p:spPr>
        <p:txBody>
          <a:bodyPr>
            <a:noAutofit/>
          </a:bodyPr>
          <a:lstStyle/>
          <a:p>
            <a:pPr algn="l"/>
            <a:r>
              <a:rPr lang="en-US" sz="8000" b="1" dirty="0">
                <a:solidFill>
                  <a:srgbClr val="007DBA"/>
                </a:solidFill>
                <a:effectLst>
                  <a:outerShdw blurRad="38100" dist="38100" dir="2700000" algn="tl">
                    <a:srgbClr val="000000">
                      <a:alpha val="43137"/>
                    </a:srgbClr>
                  </a:outerShdw>
                </a:effectLst>
              </a:rPr>
              <a:t>NARMS: Update</a:t>
            </a:r>
            <a:endParaRPr lang="en-US" sz="8000" dirty="0">
              <a:solidFill>
                <a:srgbClr val="007DBA"/>
              </a:solidFill>
              <a:effectLst>
                <a:outerShdw blurRad="38100" dist="38100" dir="2700000" algn="tl">
                  <a:srgbClr val="000000">
                    <a:alpha val="43137"/>
                  </a:srgbClr>
                </a:outerShdw>
              </a:effectLst>
            </a:endParaRPr>
          </a:p>
        </p:txBody>
      </p:sp>
      <p:sp>
        <p:nvSpPr>
          <p:cNvPr id="11" name="TextBox 10">
            <a:extLst>
              <a:ext uri="{FF2B5EF4-FFF2-40B4-BE49-F238E27FC236}">
                <a16:creationId xmlns:a16="http://schemas.microsoft.com/office/drawing/2014/main" id="{F6EFF4CA-2409-4151-98CC-657DCB1AFE3A}"/>
              </a:ext>
            </a:extLst>
          </p:cNvPr>
          <p:cNvSpPr txBox="1"/>
          <p:nvPr/>
        </p:nvSpPr>
        <p:spPr>
          <a:xfrm>
            <a:off x="768313" y="5157922"/>
            <a:ext cx="3931921" cy="369332"/>
          </a:xfrm>
          <a:prstGeom prst="rect">
            <a:avLst/>
          </a:prstGeom>
          <a:noFill/>
        </p:spPr>
        <p:txBody>
          <a:bodyPr wrap="square" rtlCol="0">
            <a:spAutoFit/>
          </a:bodyPr>
          <a:lstStyle/>
          <a:p>
            <a:r>
              <a:rPr lang="en-US" b="1" dirty="0">
                <a:solidFill>
                  <a:schemeClr val="bg1"/>
                </a:solidFill>
              </a:rPr>
              <a:t>Presenter: Claudine Kabera, MPH	</a:t>
            </a:r>
          </a:p>
        </p:txBody>
      </p:sp>
      <p:pic>
        <p:nvPicPr>
          <p:cNvPr id="2" name="Content Placeholder 3" descr="Diagram&#10;&#10;Description automatically generated with low confidence">
            <a:extLst>
              <a:ext uri="{FF2B5EF4-FFF2-40B4-BE49-F238E27FC236}">
                <a16:creationId xmlns:a16="http://schemas.microsoft.com/office/drawing/2014/main" id="{C60078EB-03E6-10C3-906A-6793A6DBEB6A}"/>
              </a:ext>
            </a:extLst>
          </p:cNvPr>
          <p:cNvPicPr>
            <a:picLocks noChangeAspect="1"/>
          </p:cNvPicPr>
          <p:nvPr/>
        </p:nvPicPr>
        <p:blipFill rotWithShape="1">
          <a:blip r:embed="rId4">
            <a:alphaModFix amt="70000"/>
          </a:blip>
          <a:srcRect l="13517" t="10577" r="11187" b="19460"/>
          <a:stretch/>
        </p:blipFill>
        <p:spPr>
          <a:xfrm>
            <a:off x="5538435" y="2215886"/>
            <a:ext cx="6526306" cy="4366128"/>
          </a:xfrm>
          <a:prstGeom prst="rect">
            <a:avLst/>
          </a:prstGeom>
        </p:spPr>
      </p:pic>
    </p:spTree>
    <p:extLst>
      <p:ext uri="{BB962C8B-B14F-4D97-AF65-F5344CB8AC3E}">
        <p14:creationId xmlns:p14="http://schemas.microsoft.com/office/powerpoint/2010/main" val="2460947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6C2A5E7-B81D-E35C-156A-0440FED28400}"/>
              </a:ext>
            </a:extLst>
          </p:cNvPr>
          <p:cNvSpPr txBox="1">
            <a:spLocks/>
          </p:cNvSpPr>
          <p:nvPr/>
        </p:nvSpPr>
        <p:spPr>
          <a:xfrm>
            <a:off x="287901" y="367214"/>
            <a:ext cx="5626251" cy="1230531"/>
          </a:xfrm>
          <a:prstGeom prst="rect">
            <a:avLst/>
          </a:prstGeom>
        </p:spPr>
        <p:txBody>
          <a:bodyPr vert="horz" lIns="91440" tIns="45720" rIns="91440" bIns="45720" rtlCol="0" anchor="ctr">
            <a:normAutofit fontScale="92500"/>
          </a:bodyPr>
          <a:lstStyle>
            <a:lvl1pPr algn="ctr" defTabSz="457200" rtl="0" eaLnBrk="1" latinLnBrk="0" hangingPunct="1">
              <a:spcBef>
                <a:spcPct val="0"/>
              </a:spcBef>
              <a:buNone/>
              <a:defRPr sz="4400" b="1" kern="1200">
                <a:solidFill>
                  <a:srgbClr val="007DBA"/>
                </a:solidFill>
                <a:latin typeface="Calibri" panose="020F0502020204030204" pitchFamily="34" charset="0"/>
                <a:ea typeface="+mj-ea"/>
                <a:cs typeface="Calibri" panose="020F0502020204030204" pitchFamily="34" charset="0"/>
              </a:defRPr>
            </a:lvl1pPr>
          </a:lstStyle>
          <a:p>
            <a:pPr algn="l"/>
            <a:r>
              <a:rPr lang="en-US" b="0" dirty="0">
                <a:effectLst>
                  <a:outerShdw blurRad="38100" dist="38100" dir="2700000" algn="tl">
                    <a:srgbClr val="000000">
                      <a:alpha val="43137"/>
                    </a:srgbClr>
                  </a:outerShdw>
                </a:effectLst>
              </a:rPr>
              <a:t>Sequencing by USDA FSIS</a:t>
            </a:r>
          </a:p>
        </p:txBody>
      </p:sp>
      <p:graphicFrame>
        <p:nvGraphicFramePr>
          <p:cNvPr id="5" name="Content Placeholder 4">
            <a:extLst>
              <a:ext uri="{FF2B5EF4-FFF2-40B4-BE49-F238E27FC236}">
                <a16:creationId xmlns:a16="http://schemas.microsoft.com/office/drawing/2014/main" id="{AD10F57B-DD16-C95A-C146-7B3794E3AA2F}"/>
              </a:ext>
            </a:extLst>
          </p:cNvPr>
          <p:cNvGraphicFramePr>
            <a:graphicFrameLocks/>
          </p:cNvGraphicFramePr>
          <p:nvPr>
            <p:extLst>
              <p:ext uri="{D42A27DB-BD31-4B8C-83A1-F6EECF244321}">
                <p14:modId xmlns:p14="http://schemas.microsoft.com/office/powerpoint/2010/main" val="4094557825"/>
              </p:ext>
            </p:extLst>
          </p:nvPr>
        </p:nvGraphicFramePr>
        <p:xfrm>
          <a:off x="287901" y="2228076"/>
          <a:ext cx="5166225"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 Placeholder 3">
            <a:extLst>
              <a:ext uri="{FF2B5EF4-FFF2-40B4-BE49-F238E27FC236}">
                <a16:creationId xmlns:a16="http://schemas.microsoft.com/office/drawing/2014/main" id="{93E79632-DC4C-0819-5D18-73BB3AC5FFCE}"/>
              </a:ext>
            </a:extLst>
          </p:cNvPr>
          <p:cNvSpPr txBox="1">
            <a:spLocks/>
          </p:cNvSpPr>
          <p:nvPr/>
        </p:nvSpPr>
        <p:spPr>
          <a:xfrm>
            <a:off x="5518676" y="1774028"/>
            <a:ext cx="5963322" cy="4716758"/>
          </a:xfrm>
          <a:prstGeom prst="rect">
            <a:avLst/>
          </a:prstGeom>
        </p:spPr>
        <p:txBody>
          <a:bodyPr>
            <a:normAutofit lnSpcReduction="10000"/>
          </a:bodyPr>
          <a:lstStyle>
            <a:lvl1pPr marL="342900" indent="-342900" algn="l" defTabSz="457200" rtl="0" eaLnBrk="1" latinLnBrk="0" hangingPunct="1">
              <a:spcBef>
                <a:spcPct val="20000"/>
              </a:spcBef>
              <a:buFont typeface="Arial"/>
              <a:buChar char="•"/>
              <a:defRPr sz="3200" kern="1200">
                <a:solidFill>
                  <a:srgbClr val="007DBA"/>
                </a:solidFill>
                <a:latin typeface="Calibri" panose="020F0502020204030204" pitchFamily="34" charset="0"/>
                <a:ea typeface="+mn-ea"/>
                <a:cs typeface="Calibri" panose="020F0502020204030204" pitchFamily="34" charset="0"/>
              </a:defRPr>
            </a:lvl1pPr>
            <a:lvl2pPr marL="742950" indent="-285750" algn="l" defTabSz="457200" rtl="0" eaLnBrk="1" latinLnBrk="0" hangingPunct="1">
              <a:spcBef>
                <a:spcPct val="20000"/>
              </a:spcBef>
              <a:buFont typeface="Arial"/>
              <a:buChar char="–"/>
              <a:defRPr sz="2800" kern="1200">
                <a:solidFill>
                  <a:srgbClr val="007DBA"/>
                </a:solidFill>
                <a:latin typeface="Calibri" panose="020F0502020204030204" pitchFamily="34" charset="0"/>
                <a:ea typeface="+mn-ea"/>
                <a:cs typeface="Calibri" panose="020F0502020204030204" pitchFamily="34" charset="0"/>
              </a:defRPr>
            </a:lvl2pPr>
            <a:lvl3pPr marL="1143000" indent="-228600" algn="l" defTabSz="457200" rtl="0" eaLnBrk="1" latinLnBrk="0" hangingPunct="1">
              <a:spcBef>
                <a:spcPct val="20000"/>
              </a:spcBef>
              <a:buFont typeface="Arial"/>
              <a:buChar char="•"/>
              <a:defRPr sz="2400" kern="1200">
                <a:solidFill>
                  <a:srgbClr val="007DBA"/>
                </a:solidFill>
                <a:latin typeface="Calibri" panose="020F0502020204030204" pitchFamily="34" charset="0"/>
                <a:ea typeface="+mn-ea"/>
                <a:cs typeface="Calibri" panose="020F0502020204030204" pitchFamily="34" charset="0"/>
              </a:defRPr>
            </a:lvl3pPr>
            <a:lvl4pPr marL="1600200" indent="-228600" algn="l" defTabSz="457200" rtl="0" eaLnBrk="1" latinLnBrk="0" hangingPunct="1">
              <a:spcBef>
                <a:spcPct val="20000"/>
              </a:spcBef>
              <a:buFont typeface="Arial"/>
              <a:buChar char="–"/>
              <a:defRPr sz="2000" kern="1200">
                <a:solidFill>
                  <a:srgbClr val="007DBA"/>
                </a:solidFill>
                <a:latin typeface="Calibri" panose="020F0502020204030204" pitchFamily="34" charset="0"/>
                <a:ea typeface="+mn-ea"/>
                <a:cs typeface="Calibri" panose="020F0502020204030204" pitchFamily="34" charset="0"/>
              </a:defRPr>
            </a:lvl4pPr>
            <a:lvl5pPr marL="2057400" indent="-228600" algn="l" defTabSz="457200" rtl="0" eaLnBrk="1" latinLnBrk="0" hangingPunct="1">
              <a:spcBef>
                <a:spcPct val="20000"/>
              </a:spcBef>
              <a:buFont typeface="Arial"/>
              <a:buChar char="»"/>
              <a:defRPr sz="2000" kern="1200">
                <a:solidFill>
                  <a:srgbClr val="007DBA"/>
                </a:solidFill>
                <a:latin typeface="Calibri" panose="020F0502020204030204" pitchFamily="34" charset="0"/>
                <a:ea typeface="+mn-ea"/>
                <a:cs typeface="Calibri" panose="020F05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800" dirty="0">
                <a:solidFill>
                  <a:schemeClr val="tx1"/>
                </a:solidFill>
              </a:rPr>
              <a:t>FY24 FSIS collected approx. 6,800 intestinal samples</a:t>
            </a:r>
          </a:p>
          <a:p>
            <a:pPr lvl="1"/>
            <a:r>
              <a:rPr lang="en-US" sz="1900" dirty="0">
                <a:solidFill>
                  <a:schemeClr val="tx1"/>
                </a:solidFill>
              </a:rPr>
              <a:t>Sampling based on</a:t>
            </a:r>
          </a:p>
          <a:p>
            <a:pPr lvl="2"/>
            <a:r>
              <a:rPr lang="en-US" sz="1900" dirty="0">
                <a:solidFill>
                  <a:schemeClr val="tx1"/>
                </a:solidFill>
              </a:rPr>
              <a:t>Nationally representative design</a:t>
            </a:r>
          </a:p>
          <a:p>
            <a:pPr lvl="2"/>
            <a:r>
              <a:rPr lang="en-US" sz="1900" dirty="0">
                <a:solidFill>
                  <a:schemeClr val="tx1"/>
                </a:solidFill>
              </a:rPr>
              <a:t>Ability of establishment to contribute samples</a:t>
            </a:r>
          </a:p>
          <a:p>
            <a:pPr lvl="2"/>
            <a:r>
              <a:rPr lang="en-US" sz="1900" dirty="0">
                <a:solidFill>
                  <a:schemeClr val="tx1"/>
                </a:solidFill>
              </a:rPr>
              <a:t>Overall rates of target bacteria</a:t>
            </a:r>
          </a:p>
          <a:p>
            <a:pPr lvl="1"/>
            <a:r>
              <a:rPr lang="en-US" sz="1900" dirty="0">
                <a:solidFill>
                  <a:schemeClr val="tx1"/>
                </a:solidFill>
              </a:rPr>
              <a:t>Slaughter categories: diary (2,000), beef (2,000), turkey (200), broilers (1,000), swine (1,600)</a:t>
            </a:r>
          </a:p>
          <a:p>
            <a:r>
              <a:rPr lang="en-US" sz="2800" dirty="0">
                <a:solidFill>
                  <a:schemeClr val="tx1"/>
                </a:solidFill>
              </a:rPr>
              <a:t>WGS performed on all </a:t>
            </a:r>
            <a:r>
              <a:rPr lang="en-US" sz="2800" i="1" dirty="0">
                <a:solidFill>
                  <a:schemeClr val="tx1"/>
                </a:solidFill>
              </a:rPr>
              <a:t>Salmonella </a:t>
            </a:r>
            <a:r>
              <a:rPr lang="en-US" sz="2800" dirty="0">
                <a:solidFill>
                  <a:schemeClr val="tx1"/>
                </a:solidFill>
              </a:rPr>
              <a:t>and </a:t>
            </a:r>
            <a:r>
              <a:rPr lang="en-US" sz="2800" i="1" dirty="0">
                <a:solidFill>
                  <a:schemeClr val="tx1"/>
                </a:solidFill>
              </a:rPr>
              <a:t>Campylobacter </a:t>
            </a:r>
            <a:r>
              <a:rPr lang="en-US" sz="2800" dirty="0">
                <a:solidFill>
                  <a:schemeClr val="tx1"/>
                </a:solidFill>
              </a:rPr>
              <a:t>isolates and at least</a:t>
            </a:r>
          </a:p>
          <a:p>
            <a:pPr lvl="1"/>
            <a:r>
              <a:rPr lang="en-US" sz="1900" dirty="0">
                <a:solidFill>
                  <a:schemeClr val="tx1"/>
                </a:solidFill>
              </a:rPr>
              <a:t>1,000 </a:t>
            </a:r>
            <a:r>
              <a:rPr lang="en-US" sz="1900" i="1" dirty="0">
                <a:solidFill>
                  <a:schemeClr val="tx1"/>
                </a:solidFill>
              </a:rPr>
              <a:t>E . coli</a:t>
            </a:r>
            <a:r>
              <a:rPr lang="en-US" sz="1900" dirty="0">
                <a:solidFill>
                  <a:schemeClr val="tx1"/>
                </a:solidFill>
              </a:rPr>
              <a:t> isolates</a:t>
            </a:r>
          </a:p>
          <a:p>
            <a:pPr lvl="1"/>
            <a:r>
              <a:rPr lang="en-US" sz="1900" dirty="0">
                <a:solidFill>
                  <a:schemeClr val="tx1"/>
                </a:solidFill>
              </a:rPr>
              <a:t>500 </a:t>
            </a:r>
            <a:r>
              <a:rPr lang="en-US" sz="1900" i="1" dirty="0">
                <a:solidFill>
                  <a:schemeClr val="tx1"/>
                </a:solidFill>
              </a:rPr>
              <a:t>Enterococcus </a:t>
            </a:r>
            <a:r>
              <a:rPr lang="en-US" sz="1900" dirty="0">
                <a:solidFill>
                  <a:schemeClr val="tx1"/>
                </a:solidFill>
              </a:rPr>
              <a:t>isolates</a:t>
            </a:r>
          </a:p>
          <a:p>
            <a:endParaRPr lang="en-US" sz="2800" dirty="0">
              <a:solidFill>
                <a:schemeClr val="tx1"/>
              </a:solidFill>
            </a:endParaRPr>
          </a:p>
          <a:p>
            <a:endParaRPr lang="en-US" sz="2800" dirty="0">
              <a:solidFill>
                <a:schemeClr val="tx1"/>
              </a:solidFill>
            </a:endParaRPr>
          </a:p>
          <a:p>
            <a:endParaRPr lang="en-US" sz="2800" dirty="0">
              <a:solidFill>
                <a:schemeClr val="tx1"/>
              </a:solidFill>
            </a:endParaRPr>
          </a:p>
          <a:p>
            <a:endParaRPr lang="en-US" sz="2800" dirty="0">
              <a:solidFill>
                <a:schemeClr val="tx1"/>
              </a:solidFill>
            </a:endParaRPr>
          </a:p>
        </p:txBody>
      </p:sp>
      <p:sp>
        <p:nvSpPr>
          <p:cNvPr id="7" name="TextBox 6">
            <a:extLst>
              <a:ext uri="{FF2B5EF4-FFF2-40B4-BE49-F238E27FC236}">
                <a16:creationId xmlns:a16="http://schemas.microsoft.com/office/drawing/2014/main" id="{6CE9DA2A-7104-3ADD-D948-3624826BF896}"/>
              </a:ext>
            </a:extLst>
          </p:cNvPr>
          <p:cNvSpPr txBox="1"/>
          <p:nvPr/>
        </p:nvSpPr>
        <p:spPr>
          <a:xfrm>
            <a:off x="287902" y="1490058"/>
            <a:ext cx="3982884" cy="707886"/>
          </a:xfrm>
          <a:prstGeom prst="rect">
            <a:avLst/>
          </a:prstGeom>
          <a:noFill/>
        </p:spPr>
        <p:txBody>
          <a:bodyPr wrap="square" rtlCol="0">
            <a:spAutoFit/>
          </a:bodyPr>
          <a:lstStyle/>
          <a:p>
            <a:r>
              <a:rPr lang="en-US" sz="2000" b="1" dirty="0"/>
              <a:t>31,460 </a:t>
            </a:r>
            <a:r>
              <a:rPr lang="en-US" sz="2000" dirty="0"/>
              <a:t>sequences submitted to NCBI as of 9/22/2023</a:t>
            </a:r>
          </a:p>
        </p:txBody>
      </p:sp>
    </p:spTree>
    <p:extLst>
      <p:ext uri="{BB962C8B-B14F-4D97-AF65-F5344CB8AC3E}">
        <p14:creationId xmlns:p14="http://schemas.microsoft.com/office/powerpoint/2010/main" val="2207541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C51A5-D8B6-4866-BFB4-6FA9FFA0EB90}"/>
              </a:ext>
            </a:extLst>
          </p:cNvPr>
          <p:cNvSpPr>
            <a:spLocks noGrp="1"/>
          </p:cNvSpPr>
          <p:nvPr>
            <p:ph type="title"/>
          </p:nvPr>
        </p:nvSpPr>
        <p:spPr>
          <a:xfrm>
            <a:off x="142550" y="165263"/>
            <a:ext cx="11345471" cy="926020"/>
          </a:xfrm>
        </p:spPr>
        <p:txBody>
          <a:bodyPr/>
          <a:lstStyle/>
          <a:p>
            <a:pPr algn="l"/>
            <a:r>
              <a:rPr lang="en-US" b="0" dirty="0"/>
              <a:t>NARMS One Health Water</a:t>
            </a:r>
          </a:p>
        </p:txBody>
      </p:sp>
      <p:pic>
        <p:nvPicPr>
          <p:cNvPr id="4" name="Picture 3">
            <a:extLst>
              <a:ext uri="{FF2B5EF4-FFF2-40B4-BE49-F238E27FC236}">
                <a16:creationId xmlns:a16="http://schemas.microsoft.com/office/drawing/2014/main" id="{D79FA040-1685-4335-9A01-E6060F60E8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02379" y="5902625"/>
            <a:ext cx="1243489" cy="421263"/>
          </a:xfrm>
          <a:prstGeom prst="rect">
            <a:avLst/>
          </a:prstGeom>
        </p:spPr>
      </p:pic>
      <p:pic>
        <p:nvPicPr>
          <p:cNvPr id="5" name="Picture 4">
            <a:extLst>
              <a:ext uri="{FF2B5EF4-FFF2-40B4-BE49-F238E27FC236}">
                <a16:creationId xmlns:a16="http://schemas.microsoft.com/office/drawing/2014/main" id="{69320E00-2A12-445B-AE74-F87A43154517}"/>
              </a:ext>
            </a:extLst>
          </p:cNvPr>
          <p:cNvPicPr>
            <a:picLocks noChangeAspect="1"/>
          </p:cNvPicPr>
          <p:nvPr/>
        </p:nvPicPr>
        <p:blipFill>
          <a:blip r:embed="rId4"/>
          <a:stretch>
            <a:fillRect/>
          </a:stretch>
        </p:blipFill>
        <p:spPr>
          <a:xfrm>
            <a:off x="10493816" y="5734038"/>
            <a:ext cx="1609483" cy="762066"/>
          </a:xfrm>
          <a:prstGeom prst="rect">
            <a:avLst/>
          </a:prstGeom>
        </p:spPr>
      </p:pic>
      <p:sp>
        <p:nvSpPr>
          <p:cNvPr id="11" name="Rectangle 1">
            <a:extLst>
              <a:ext uri="{FF2B5EF4-FFF2-40B4-BE49-F238E27FC236}">
                <a16:creationId xmlns:a16="http://schemas.microsoft.com/office/drawing/2014/main" id="{6DD0F5CF-7259-44BD-93EC-D0267B4E5DED}"/>
              </a:ext>
            </a:extLst>
          </p:cNvPr>
          <p:cNvSpPr>
            <a:spLocks noGrp="1" noChangeArrowheads="1"/>
          </p:cNvSpPr>
          <p:nvPr>
            <p:ph idx="1"/>
          </p:nvPr>
        </p:nvSpPr>
        <p:spPr bwMode="auto">
          <a:xfrm>
            <a:off x="142875" y="1536174"/>
            <a:ext cx="11345863"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defTabSz="914400" eaLnBrk="0" fontAlgn="base" hangingPunct="0">
              <a:spcBef>
                <a:spcPct val="0"/>
              </a:spcBef>
              <a:spcAft>
                <a:spcPct val="0"/>
              </a:spcAft>
              <a:buNone/>
              <a:defRPr/>
            </a:pPr>
            <a:r>
              <a:rPr lang="en-US" sz="2000" i="1" dirty="0">
                <a:solidFill>
                  <a:srgbClr val="000000"/>
                </a:solidFill>
                <a:ea typeface="ＭＳ Ｐゴシック" pitchFamily="1" charset="-128"/>
              </a:rPr>
              <a:t>“Following the NARMS Review Subcommittee recommendations to incorporate the three major domains of the One Health model (humans, animals, environment), an important theme of this strategic plan is the expansion of testing to examine resistance in animal pathogens and the environment. For environmental monitoring, what constitutes the best sampling points will be refined over time.  Surface waters as confluence points of ecosystems differentially affected by built environments is a starting point.”</a:t>
            </a:r>
          </a:p>
          <a:p>
            <a:pPr marL="0" indent="0" defTabSz="914400" eaLnBrk="0" fontAlgn="base" hangingPunct="0">
              <a:spcBef>
                <a:spcPct val="0"/>
              </a:spcBef>
              <a:spcAft>
                <a:spcPct val="0"/>
              </a:spcAft>
              <a:buNone/>
              <a:defRPr/>
            </a:pPr>
            <a:r>
              <a:rPr lang="en-US" sz="2000" dirty="0">
                <a:solidFill>
                  <a:srgbClr val="000000"/>
                </a:solidFill>
                <a:ea typeface="ＭＳ Ｐゴシック" pitchFamily="1" charset="-128"/>
              </a:rPr>
              <a:t>								NARMS Strategic Plan 2021-2025</a:t>
            </a:r>
            <a:endParaRPr kumimoji="0" lang="en-US" altLang="en-US" sz="2000" b="1" i="0" u="none" strike="noStrike" cap="none" normalizeH="0" baseline="0" dirty="0">
              <a:ln>
                <a:noFill/>
              </a:ln>
              <a:solidFill>
                <a:schemeClr val="tx1"/>
              </a:solidFill>
              <a:effectLst/>
              <a:ea typeface="Times New Roman" panose="02020603050405020304" pitchFamily="18"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tx1"/>
                </a:solidFill>
                <a:effectLst/>
                <a:ea typeface="Times New Roman" panose="02020603050405020304" pitchFamily="18" charset="0"/>
                <a:cs typeface="Calibri" panose="020F0502020204030204" pitchFamily="34" charset="0"/>
              </a:rPr>
              <a:t>From a One Health perspective, surface waters function as </a:t>
            </a:r>
            <a:br>
              <a:rPr kumimoji="0" lang="en-US" altLang="en-US" sz="2000" b="1" i="0" u="none" strike="noStrike" cap="none" normalizeH="0" baseline="0" dirty="0">
                <a:ln>
                  <a:noFill/>
                </a:ln>
                <a:solidFill>
                  <a:schemeClr val="tx1"/>
                </a:solidFill>
                <a:effectLst/>
                <a:ea typeface="Times New Roman" panose="02020603050405020304" pitchFamily="18" charset="0"/>
                <a:cs typeface="Calibri" panose="020F0502020204030204" pitchFamily="34" charset="0"/>
              </a:rPr>
            </a:br>
            <a:r>
              <a:rPr kumimoji="0" lang="en-US" altLang="en-US" sz="2000" b="1" i="0" u="none" strike="noStrike" cap="none" normalizeH="0" baseline="0" dirty="0">
                <a:ln>
                  <a:noFill/>
                </a:ln>
                <a:solidFill>
                  <a:schemeClr val="tx1"/>
                </a:solidFill>
                <a:effectLst/>
                <a:ea typeface="Times New Roman" panose="02020603050405020304" pitchFamily="18" charset="0"/>
                <a:cs typeface="Calibri" panose="020F0502020204030204" pitchFamily="34" charset="0"/>
              </a:rPr>
              <a:t>key environmental integrators.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000" b="1" dirty="0">
              <a:ea typeface="Times New Roman" panose="02020603050405020304" pitchFamily="18"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tx1"/>
                </a:solidFill>
                <a:effectLst/>
                <a:ea typeface="Times New Roman" panose="02020603050405020304" pitchFamily="18" charset="0"/>
                <a:cs typeface="Calibri" panose="020F0502020204030204" pitchFamily="34" charset="0"/>
              </a:rPr>
              <a:t>They receive human, agricultural, and wildlife input and are </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b="1" dirty="0">
                <a:solidFill>
                  <a:schemeClr val="tx1"/>
                </a:solidFill>
                <a:ea typeface="Times New Roman" panose="02020603050405020304" pitchFamily="18" charset="0"/>
                <a:cs typeface="Calibri" panose="020F0502020204030204" pitchFamily="34" charset="0"/>
              </a:rPr>
              <a:t>w</a:t>
            </a:r>
            <a:r>
              <a:rPr kumimoji="0" lang="en-US" altLang="en-US" sz="2000" b="1" i="0" u="none" strike="noStrike" cap="none" normalizeH="0" baseline="0" dirty="0">
                <a:ln>
                  <a:noFill/>
                </a:ln>
                <a:solidFill>
                  <a:schemeClr val="tx1"/>
                </a:solidFill>
                <a:effectLst/>
                <a:ea typeface="Times New Roman" panose="02020603050405020304" pitchFamily="18" charset="0"/>
                <a:cs typeface="Calibri" panose="020F0502020204030204" pitchFamily="34" charset="0"/>
              </a:rPr>
              <a:t>ater sources for humans, agricultural, and wildlife.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000" dirty="0">
              <a:ea typeface="Times New Roman" panose="02020603050405020304" pitchFamily="18" charset="0"/>
              <a:cs typeface="Calibri" panose="020F0502020204030204" pitchFamily="34" charset="0"/>
            </a:endParaRPr>
          </a:p>
        </p:txBody>
      </p:sp>
      <p:pic>
        <p:nvPicPr>
          <p:cNvPr id="13" name="Picture 12" descr="A picture containing diagram&#10;&#10;Description automatically generated">
            <a:extLst>
              <a:ext uri="{FF2B5EF4-FFF2-40B4-BE49-F238E27FC236}">
                <a16:creationId xmlns:a16="http://schemas.microsoft.com/office/drawing/2014/main" id="{F2DD92BA-A7C8-4861-92E9-7156BCA63453}"/>
              </a:ext>
            </a:extLst>
          </p:cNvPr>
          <p:cNvPicPr>
            <a:picLocks noChangeAspect="1"/>
          </p:cNvPicPr>
          <p:nvPr/>
        </p:nvPicPr>
        <p:blipFill>
          <a:blip r:embed="rId5"/>
          <a:stretch>
            <a:fillRect/>
          </a:stretch>
        </p:blipFill>
        <p:spPr>
          <a:xfrm>
            <a:off x="6777865" y="3503162"/>
            <a:ext cx="2450308" cy="2230876"/>
          </a:xfrm>
          <a:prstGeom prst="rect">
            <a:avLst/>
          </a:prstGeom>
        </p:spPr>
      </p:pic>
    </p:spTree>
    <p:extLst>
      <p:ext uri="{BB962C8B-B14F-4D97-AF65-F5344CB8AC3E}">
        <p14:creationId xmlns:p14="http://schemas.microsoft.com/office/powerpoint/2010/main" val="2675715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EAD3AB34-9A07-4A76-B7CF-738EE1EDA508}"/>
              </a:ext>
            </a:extLst>
          </p:cNvPr>
          <p:cNvSpPr txBox="1"/>
          <p:nvPr/>
        </p:nvSpPr>
        <p:spPr>
          <a:xfrm>
            <a:off x="354020" y="393827"/>
            <a:ext cx="10820719" cy="1323439"/>
          </a:xfrm>
          <a:prstGeom prst="rect">
            <a:avLst/>
          </a:prstGeom>
          <a:noFill/>
        </p:spPr>
        <p:txBody>
          <a:bodyPr wrap="square" rtlCol="0">
            <a:spAutoFit/>
          </a:bodyPr>
          <a:lstStyle/>
          <a:p>
            <a:pPr defTabSz="914400" eaLnBrk="0" fontAlgn="base" hangingPunct="0">
              <a:spcBef>
                <a:spcPct val="0"/>
              </a:spcBef>
              <a:spcAft>
                <a:spcPct val="0"/>
              </a:spcAft>
              <a:defRPr/>
            </a:pPr>
            <a:r>
              <a:rPr lang="en-US" sz="4000" dirty="0">
                <a:solidFill>
                  <a:srgbClr val="007DBA"/>
                </a:solidFill>
                <a:effectLst>
                  <a:outerShdw blurRad="38100" dist="38100" dir="2700000" algn="tl">
                    <a:srgbClr val="000000">
                      <a:alpha val="43137"/>
                    </a:srgbClr>
                  </a:outerShdw>
                </a:effectLst>
                <a:latin typeface="+mj-lt"/>
                <a:ea typeface="ＭＳ Ｐゴシック" pitchFamily="1" charset="-128"/>
              </a:rPr>
              <a:t>Analytical Targets – Surface Water Antimicrobial Resistance Monitoring (SWARM)</a:t>
            </a:r>
          </a:p>
        </p:txBody>
      </p:sp>
      <p:sp>
        <p:nvSpPr>
          <p:cNvPr id="18" name="TextBox 17">
            <a:extLst>
              <a:ext uri="{FF2B5EF4-FFF2-40B4-BE49-F238E27FC236}">
                <a16:creationId xmlns:a16="http://schemas.microsoft.com/office/drawing/2014/main" id="{1C48821F-02DE-40E9-AE6A-06F27FDB33EE}"/>
              </a:ext>
            </a:extLst>
          </p:cNvPr>
          <p:cNvSpPr txBox="1"/>
          <p:nvPr/>
        </p:nvSpPr>
        <p:spPr>
          <a:xfrm>
            <a:off x="554584" y="1755192"/>
            <a:ext cx="9443265" cy="4708981"/>
          </a:xfrm>
          <a:prstGeom prst="rect">
            <a:avLst/>
          </a:prstGeom>
          <a:noFill/>
        </p:spPr>
        <p:txBody>
          <a:bodyPr wrap="square" rtlCol="0">
            <a:spAutoFit/>
          </a:bodyPr>
          <a:lstStyle/>
          <a:p>
            <a:pPr defTabSz="914400" eaLnBrk="0" fontAlgn="base" hangingPunct="0">
              <a:spcBef>
                <a:spcPct val="0"/>
              </a:spcBef>
              <a:spcAft>
                <a:spcPct val="0"/>
              </a:spcAft>
              <a:defRPr/>
            </a:pPr>
            <a:r>
              <a:rPr lang="en-US" sz="2000" b="1" dirty="0">
                <a:solidFill>
                  <a:srgbClr val="000000"/>
                </a:solidFill>
                <a:ea typeface="ＭＳ Ｐゴシック" pitchFamily="1" charset="-128"/>
              </a:rPr>
              <a:t>Culture </a:t>
            </a:r>
            <a:endParaRPr lang="en-US" sz="2000" b="1" dirty="0">
              <a:solidFill>
                <a:srgbClr val="000000"/>
              </a:solidFill>
            </a:endParaRPr>
          </a:p>
          <a:p>
            <a:pPr marL="800100" lvl="1" indent="-342900">
              <a:buFont typeface="Arial" panose="020B0604020202020204" pitchFamily="34" charset="0"/>
              <a:buChar char="•"/>
              <a:defRPr/>
            </a:pPr>
            <a:r>
              <a:rPr lang="en-US" sz="2000" i="1" dirty="0">
                <a:solidFill>
                  <a:srgbClr val="000000"/>
                </a:solidFill>
                <a:ea typeface="ＭＳ Ｐゴシック" pitchFamily="1" charset="-128"/>
              </a:rPr>
              <a:t>Enterococcus, E.coli: </a:t>
            </a:r>
            <a:r>
              <a:rPr lang="en-US" sz="2000" dirty="0">
                <a:solidFill>
                  <a:srgbClr val="000000"/>
                </a:solidFill>
              </a:rPr>
              <a:t>L</a:t>
            </a:r>
            <a:r>
              <a:rPr lang="en-US" sz="2000" dirty="0">
                <a:solidFill>
                  <a:srgbClr val="000000"/>
                </a:solidFill>
                <a:ea typeface="ＭＳ Ｐゴシック" pitchFamily="1" charset="-128"/>
              </a:rPr>
              <a:t>inks to existing water quality methods</a:t>
            </a:r>
          </a:p>
          <a:p>
            <a:pPr marL="1257300" lvl="2" indent="-342900">
              <a:buFont typeface="Arial" panose="020B0604020202020204" pitchFamily="34" charset="0"/>
              <a:buChar char="•"/>
              <a:defRPr/>
            </a:pPr>
            <a:r>
              <a:rPr lang="en-US" sz="2000" dirty="0">
                <a:solidFill>
                  <a:srgbClr val="000000"/>
                </a:solidFill>
                <a:ea typeface="ＭＳ Ｐゴシック" pitchFamily="1" charset="-128"/>
              </a:rPr>
              <a:t>Will quantify and determine resistance to specific antibiotic</a:t>
            </a:r>
            <a:r>
              <a:rPr lang="en-US" sz="2000" dirty="0">
                <a:solidFill>
                  <a:srgbClr val="000000"/>
                </a:solidFill>
              </a:rPr>
              <a:t>s (cefotaxime, vancomycin, tetracycline)</a:t>
            </a:r>
            <a:endParaRPr lang="en-US" sz="2000" dirty="0">
              <a:solidFill>
                <a:srgbClr val="000000"/>
              </a:solidFill>
              <a:ea typeface="ＭＳ Ｐゴシック" pitchFamily="1" charset="-128"/>
            </a:endParaRPr>
          </a:p>
          <a:p>
            <a:pPr marL="800100" lvl="1" indent="-342900">
              <a:buFont typeface="Arial" panose="020B0604020202020204" pitchFamily="34" charset="0"/>
              <a:buChar char="•"/>
              <a:defRPr/>
            </a:pPr>
            <a:r>
              <a:rPr lang="en-US" sz="2000" i="1" dirty="0">
                <a:solidFill>
                  <a:srgbClr val="000000"/>
                </a:solidFill>
                <a:ea typeface="ＭＳ Ｐゴシック" pitchFamily="1" charset="-128"/>
              </a:rPr>
              <a:t>Salmonella: </a:t>
            </a:r>
            <a:r>
              <a:rPr lang="en-US" sz="2000" dirty="0">
                <a:solidFill>
                  <a:srgbClr val="000000"/>
                </a:solidFill>
              </a:rPr>
              <a:t>L</a:t>
            </a:r>
            <a:r>
              <a:rPr lang="en-US" sz="2000" dirty="0">
                <a:solidFill>
                  <a:srgbClr val="000000"/>
                </a:solidFill>
                <a:ea typeface="ＭＳ Ｐゴシック" pitchFamily="1" charset="-128"/>
              </a:rPr>
              <a:t>inks to food cycle &amp; NARMS</a:t>
            </a:r>
          </a:p>
          <a:p>
            <a:pPr marL="1257300" lvl="2" indent="-342900">
              <a:buFont typeface="Arial" panose="020B0604020202020204" pitchFamily="34" charset="0"/>
              <a:buChar char="•"/>
              <a:defRPr/>
            </a:pPr>
            <a:r>
              <a:rPr lang="en-US" sz="2000" dirty="0">
                <a:solidFill>
                  <a:srgbClr val="000000"/>
                </a:solidFill>
              </a:rPr>
              <a:t>Presence/absence, WGS of isolates </a:t>
            </a:r>
            <a:endParaRPr lang="en-US" sz="2000" dirty="0">
              <a:solidFill>
                <a:srgbClr val="000000"/>
              </a:solidFill>
              <a:ea typeface="ＭＳ Ｐゴシック" pitchFamily="1" charset="-128"/>
            </a:endParaRPr>
          </a:p>
          <a:p>
            <a:pPr defTabSz="914400" eaLnBrk="0" fontAlgn="base" hangingPunct="0">
              <a:spcBef>
                <a:spcPct val="0"/>
              </a:spcBef>
              <a:spcAft>
                <a:spcPct val="0"/>
              </a:spcAft>
              <a:defRPr/>
            </a:pPr>
            <a:r>
              <a:rPr lang="en-US" sz="2000" b="1" i="1" dirty="0">
                <a:solidFill>
                  <a:srgbClr val="000000"/>
                </a:solidFill>
                <a:ea typeface="ＭＳ Ｐゴシック" pitchFamily="1" charset="-128"/>
              </a:rPr>
              <a:t>    </a:t>
            </a:r>
          </a:p>
          <a:p>
            <a:pPr defTabSz="914400" eaLnBrk="0" fontAlgn="base" hangingPunct="0">
              <a:spcBef>
                <a:spcPct val="0"/>
              </a:spcBef>
              <a:spcAft>
                <a:spcPct val="0"/>
              </a:spcAft>
              <a:defRPr/>
            </a:pPr>
            <a:r>
              <a:rPr lang="en-US" sz="2000" b="1" dirty="0">
                <a:solidFill>
                  <a:srgbClr val="000000"/>
                </a:solidFill>
                <a:ea typeface="ＭＳ Ｐゴシック" pitchFamily="1" charset="-128"/>
              </a:rPr>
              <a:t>Targeted Gene Analysis</a:t>
            </a:r>
            <a:endParaRPr lang="en-US" sz="2000" b="1" dirty="0">
              <a:solidFill>
                <a:srgbClr val="000000"/>
              </a:solidFill>
            </a:endParaRPr>
          </a:p>
          <a:p>
            <a:pPr marL="800100" lvl="1" indent="-342900">
              <a:buFont typeface="Arial" panose="020B0604020202020204" pitchFamily="34" charset="0"/>
              <a:buChar char="•"/>
              <a:defRPr/>
            </a:pPr>
            <a:r>
              <a:rPr lang="en-US" sz="2000" dirty="0">
                <a:solidFill>
                  <a:srgbClr val="000000"/>
                </a:solidFill>
                <a:ea typeface="ＭＳ Ｐゴシック" pitchFamily="1" charset="-128"/>
              </a:rPr>
              <a:t>Defined panel of antibiotic resistance genes important to human, animal, and environmental health, including fecal source trackers (~90-100 genes)		</a:t>
            </a:r>
          </a:p>
          <a:p>
            <a:pPr defTabSz="914400" eaLnBrk="0" fontAlgn="base" hangingPunct="0">
              <a:spcBef>
                <a:spcPct val="0"/>
              </a:spcBef>
              <a:spcAft>
                <a:spcPct val="0"/>
              </a:spcAft>
              <a:defRPr/>
            </a:pPr>
            <a:endParaRPr lang="en-US" sz="2000" b="1" dirty="0">
              <a:solidFill>
                <a:srgbClr val="000000"/>
              </a:solidFill>
              <a:ea typeface="ＭＳ Ｐゴシック" pitchFamily="1" charset="-128"/>
            </a:endParaRPr>
          </a:p>
          <a:p>
            <a:pPr defTabSz="914400" eaLnBrk="0" fontAlgn="base" hangingPunct="0">
              <a:spcBef>
                <a:spcPct val="0"/>
              </a:spcBef>
              <a:spcAft>
                <a:spcPct val="0"/>
              </a:spcAft>
              <a:defRPr/>
            </a:pPr>
            <a:r>
              <a:rPr lang="en-US" sz="2000" b="1" dirty="0">
                <a:solidFill>
                  <a:srgbClr val="000000"/>
                </a:solidFill>
                <a:ea typeface="ＭＳ Ｐゴシック" pitchFamily="1" charset="-128"/>
              </a:rPr>
              <a:t>Metagenomics +/- Enrichment  </a:t>
            </a:r>
            <a:endParaRPr lang="en-US" sz="2000" b="1" dirty="0">
              <a:solidFill>
                <a:srgbClr val="000000"/>
              </a:solidFill>
            </a:endParaRPr>
          </a:p>
          <a:p>
            <a:pPr marL="800100" lvl="1" indent="-342900">
              <a:buFont typeface="Arial" panose="020B0604020202020204" pitchFamily="34" charset="0"/>
              <a:buChar char="•"/>
              <a:defRPr/>
            </a:pPr>
            <a:r>
              <a:rPr lang="en-US" sz="2000" dirty="0">
                <a:solidFill>
                  <a:srgbClr val="000000"/>
                </a:solidFill>
                <a:ea typeface="ＭＳ Ｐゴシック" pitchFamily="1" charset="-128"/>
              </a:rPr>
              <a:t>Define environmental resistome in surface waters</a:t>
            </a:r>
          </a:p>
          <a:p>
            <a:pPr marL="800100" lvl="1" indent="-342900">
              <a:buFont typeface="Arial" panose="020B0604020202020204" pitchFamily="34" charset="0"/>
              <a:buChar char="•"/>
              <a:defRPr/>
            </a:pPr>
            <a:r>
              <a:rPr lang="en-US" sz="2000" dirty="0">
                <a:solidFill>
                  <a:srgbClr val="000000"/>
                </a:solidFill>
              </a:rPr>
              <a:t>Determine new genes to quantify via targeted gene analysis</a:t>
            </a:r>
            <a:r>
              <a:rPr lang="en-US" sz="2000" b="1" dirty="0">
                <a:solidFill>
                  <a:srgbClr val="000000"/>
                </a:solidFill>
                <a:ea typeface="ＭＳ Ｐゴシック" pitchFamily="1" charset="-128"/>
              </a:rPr>
              <a:t>						 </a:t>
            </a:r>
          </a:p>
        </p:txBody>
      </p:sp>
      <p:grpSp>
        <p:nvGrpSpPr>
          <p:cNvPr id="4" name="Group 3">
            <a:extLst>
              <a:ext uri="{FF2B5EF4-FFF2-40B4-BE49-F238E27FC236}">
                <a16:creationId xmlns:a16="http://schemas.microsoft.com/office/drawing/2014/main" id="{6C16849A-A0FF-4AA7-95D2-88506088C206}"/>
              </a:ext>
            </a:extLst>
          </p:cNvPr>
          <p:cNvGrpSpPr>
            <a:grpSpLocks noChangeAspect="1"/>
          </p:cNvGrpSpPr>
          <p:nvPr/>
        </p:nvGrpSpPr>
        <p:grpSpPr>
          <a:xfrm>
            <a:off x="10435223" y="5600478"/>
            <a:ext cx="1611676" cy="759219"/>
            <a:chOff x="638037" y="2207315"/>
            <a:chExt cx="10756900" cy="5067300"/>
          </a:xfrm>
        </p:grpSpPr>
        <p:pic>
          <p:nvPicPr>
            <p:cNvPr id="5" name="Picture 4" descr="Icon&#10;&#10;Description automatically generated">
              <a:extLst>
                <a:ext uri="{FF2B5EF4-FFF2-40B4-BE49-F238E27FC236}">
                  <a16:creationId xmlns:a16="http://schemas.microsoft.com/office/drawing/2014/main" id="{B457A5FE-EF6F-4300-9136-8655AC9082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8037" y="2207315"/>
              <a:ext cx="10756900" cy="5067300"/>
            </a:xfrm>
            <a:prstGeom prst="rect">
              <a:avLst/>
            </a:prstGeom>
          </p:spPr>
        </p:pic>
        <p:pic>
          <p:nvPicPr>
            <p:cNvPr id="6" name="Picture 5">
              <a:extLst>
                <a:ext uri="{FF2B5EF4-FFF2-40B4-BE49-F238E27FC236}">
                  <a16:creationId xmlns:a16="http://schemas.microsoft.com/office/drawing/2014/main" id="{7F118359-A243-419B-BC05-E950309E3C8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5824"/>
            <a:stretch/>
          </p:blipFill>
          <p:spPr>
            <a:xfrm>
              <a:off x="8687103" y="4645178"/>
              <a:ext cx="1497362" cy="909116"/>
            </a:xfrm>
            <a:prstGeom prst="rect">
              <a:avLst/>
            </a:prstGeom>
          </p:spPr>
        </p:pic>
        <p:pic>
          <p:nvPicPr>
            <p:cNvPr id="7" name="Picture 6">
              <a:extLst>
                <a:ext uri="{FF2B5EF4-FFF2-40B4-BE49-F238E27FC236}">
                  <a16:creationId xmlns:a16="http://schemas.microsoft.com/office/drawing/2014/main" id="{09149F67-23AD-40DF-8A0C-AD3907741C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30677" y="4589889"/>
              <a:ext cx="1066800" cy="1019696"/>
            </a:xfrm>
            <a:prstGeom prst="rect">
              <a:avLst/>
            </a:prstGeom>
          </p:spPr>
        </p:pic>
        <p:pic>
          <p:nvPicPr>
            <p:cNvPr id="8" name="Picture 7">
              <a:extLst>
                <a:ext uri="{FF2B5EF4-FFF2-40B4-BE49-F238E27FC236}">
                  <a16:creationId xmlns:a16="http://schemas.microsoft.com/office/drawing/2014/main" id="{997B0EEF-3096-4B5A-B8C9-0F4979B9FAE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22402" y="4645177"/>
              <a:ext cx="754230" cy="909117"/>
            </a:xfrm>
            <a:prstGeom prst="rect">
              <a:avLst/>
            </a:prstGeom>
          </p:spPr>
        </p:pic>
        <p:pic>
          <p:nvPicPr>
            <p:cNvPr id="9" name="Picture 8">
              <a:extLst>
                <a:ext uri="{FF2B5EF4-FFF2-40B4-BE49-F238E27FC236}">
                  <a16:creationId xmlns:a16="http://schemas.microsoft.com/office/drawing/2014/main" id="{6EA6083B-7A6B-4776-9B63-7C792606B01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4246655" y="4645178"/>
              <a:ext cx="1327178" cy="909117"/>
            </a:xfrm>
            <a:prstGeom prst="rect">
              <a:avLst/>
            </a:prstGeom>
          </p:spPr>
        </p:pic>
      </p:grpSp>
    </p:spTree>
    <p:extLst>
      <p:ext uri="{BB962C8B-B14F-4D97-AF65-F5344CB8AC3E}">
        <p14:creationId xmlns:p14="http://schemas.microsoft.com/office/powerpoint/2010/main" val="694391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F1EF86C-2412-4A19-A5AB-A4A42D278EA5}"/>
              </a:ext>
            </a:extLst>
          </p:cNvPr>
          <p:cNvPicPr>
            <a:picLocks noChangeAspect="1"/>
          </p:cNvPicPr>
          <p:nvPr/>
        </p:nvPicPr>
        <p:blipFill>
          <a:blip r:embed="rId2"/>
          <a:stretch>
            <a:fillRect/>
          </a:stretch>
        </p:blipFill>
        <p:spPr>
          <a:xfrm>
            <a:off x="438635" y="1348508"/>
            <a:ext cx="3513382" cy="2358424"/>
          </a:xfrm>
          <a:prstGeom prst="rect">
            <a:avLst/>
          </a:prstGeom>
          <a:ln>
            <a:solidFill>
              <a:schemeClr val="accent1">
                <a:shade val="50000"/>
              </a:schemeClr>
            </a:solidFill>
          </a:ln>
        </p:spPr>
      </p:pic>
      <p:pic>
        <p:nvPicPr>
          <p:cNvPr id="3" name="Picture 2">
            <a:extLst>
              <a:ext uri="{FF2B5EF4-FFF2-40B4-BE49-F238E27FC236}">
                <a16:creationId xmlns:a16="http://schemas.microsoft.com/office/drawing/2014/main" id="{AE07D150-D90C-46AC-B3DE-5B4FD25EAFD9}"/>
              </a:ext>
            </a:extLst>
          </p:cNvPr>
          <p:cNvPicPr>
            <a:picLocks noChangeAspect="1"/>
          </p:cNvPicPr>
          <p:nvPr/>
        </p:nvPicPr>
        <p:blipFill>
          <a:blip r:embed="rId3"/>
          <a:stretch>
            <a:fillRect/>
          </a:stretch>
        </p:blipFill>
        <p:spPr>
          <a:xfrm>
            <a:off x="4308789" y="2097044"/>
            <a:ext cx="3426387" cy="2359152"/>
          </a:xfrm>
          <a:prstGeom prst="rect">
            <a:avLst/>
          </a:prstGeom>
          <a:ln>
            <a:solidFill>
              <a:schemeClr val="accent1">
                <a:shade val="50000"/>
              </a:schemeClr>
            </a:solidFill>
          </a:ln>
        </p:spPr>
      </p:pic>
      <p:pic>
        <p:nvPicPr>
          <p:cNvPr id="4" name="Picture 3">
            <a:extLst>
              <a:ext uri="{FF2B5EF4-FFF2-40B4-BE49-F238E27FC236}">
                <a16:creationId xmlns:a16="http://schemas.microsoft.com/office/drawing/2014/main" id="{E5E68648-4998-48F3-A683-BFD0668A070B}"/>
              </a:ext>
            </a:extLst>
          </p:cNvPr>
          <p:cNvPicPr>
            <a:picLocks noChangeAspect="1"/>
          </p:cNvPicPr>
          <p:nvPr/>
        </p:nvPicPr>
        <p:blipFill>
          <a:blip r:embed="rId4"/>
          <a:stretch>
            <a:fillRect/>
          </a:stretch>
        </p:blipFill>
        <p:spPr>
          <a:xfrm>
            <a:off x="8091949" y="2947585"/>
            <a:ext cx="3661416" cy="2457793"/>
          </a:xfrm>
          <a:prstGeom prst="rect">
            <a:avLst/>
          </a:prstGeom>
          <a:ln>
            <a:solidFill>
              <a:schemeClr val="accent1">
                <a:shade val="50000"/>
              </a:schemeClr>
            </a:solidFill>
          </a:ln>
        </p:spPr>
      </p:pic>
      <p:pic>
        <p:nvPicPr>
          <p:cNvPr id="5" name="Picture 4">
            <a:extLst>
              <a:ext uri="{FF2B5EF4-FFF2-40B4-BE49-F238E27FC236}">
                <a16:creationId xmlns:a16="http://schemas.microsoft.com/office/drawing/2014/main" id="{A69A71D8-906E-4B8B-A46E-8314500FF33E}"/>
              </a:ext>
            </a:extLst>
          </p:cNvPr>
          <p:cNvPicPr>
            <a:picLocks noChangeAspect="1"/>
          </p:cNvPicPr>
          <p:nvPr/>
        </p:nvPicPr>
        <p:blipFill>
          <a:blip r:embed="rId5"/>
          <a:stretch>
            <a:fillRect/>
          </a:stretch>
        </p:blipFill>
        <p:spPr>
          <a:xfrm>
            <a:off x="9399181" y="1647964"/>
            <a:ext cx="1280240" cy="1165248"/>
          </a:xfrm>
          <a:prstGeom prst="rect">
            <a:avLst/>
          </a:prstGeom>
        </p:spPr>
      </p:pic>
      <p:sp>
        <p:nvSpPr>
          <p:cNvPr id="6" name="TextBox 5">
            <a:extLst>
              <a:ext uri="{FF2B5EF4-FFF2-40B4-BE49-F238E27FC236}">
                <a16:creationId xmlns:a16="http://schemas.microsoft.com/office/drawing/2014/main" id="{2E7217C7-25E4-4FFA-A419-92DF83F27DC9}"/>
              </a:ext>
            </a:extLst>
          </p:cNvPr>
          <p:cNvSpPr txBox="1"/>
          <p:nvPr/>
        </p:nvSpPr>
        <p:spPr>
          <a:xfrm>
            <a:off x="1311046" y="383376"/>
            <a:ext cx="9347815" cy="707886"/>
          </a:xfrm>
          <a:prstGeom prst="rect">
            <a:avLst/>
          </a:prstGeom>
          <a:noFill/>
        </p:spPr>
        <p:txBody>
          <a:bodyPr wrap="none" rtlCol="0">
            <a:spAutoFit/>
          </a:bodyPr>
          <a:lstStyle/>
          <a:p>
            <a:r>
              <a:rPr lang="en-US" sz="4000" dirty="0">
                <a:solidFill>
                  <a:srgbClr val="007DBA"/>
                </a:solidFill>
                <a:effectLst>
                  <a:outerShdw blurRad="38100" dist="38100" dir="2700000" algn="tl">
                    <a:srgbClr val="000000">
                      <a:alpha val="43137"/>
                    </a:srgbClr>
                  </a:outerShdw>
                </a:effectLst>
              </a:rPr>
              <a:t>East Fork Little Miami Watershed AMR Pilot </a:t>
            </a:r>
          </a:p>
        </p:txBody>
      </p:sp>
      <p:sp>
        <p:nvSpPr>
          <p:cNvPr id="7" name="TextBox 6">
            <a:extLst>
              <a:ext uri="{FF2B5EF4-FFF2-40B4-BE49-F238E27FC236}">
                <a16:creationId xmlns:a16="http://schemas.microsoft.com/office/drawing/2014/main" id="{C591F809-AFAA-40EB-A978-B53AD69BEC6B}"/>
              </a:ext>
            </a:extLst>
          </p:cNvPr>
          <p:cNvSpPr txBox="1"/>
          <p:nvPr/>
        </p:nvSpPr>
        <p:spPr>
          <a:xfrm>
            <a:off x="1765466" y="3847505"/>
            <a:ext cx="1449499" cy="276999"/>
          </a:xfrm>
          <a:prstGeom prst="rect">
            <a:avLst/>
          </a:prstGeom>
          <a:noFill/>
        </p:spPr>
        <p:txBody>
          <a:bodyPr wrap="none" rtlCol="0">
            <a:spAutoFit/>
          </a:bodyPr>
          <a:lstStyle/>
          <a:p>
            <a:r>
              <a:rPr lang="en-US" sz="1200" dirty="0"/>
              <a:t>Urban- Ag transition</a:t>
            </a:r>
          </a:p>
        </p:txBody>
      </p:sp>
      <p:sp>
        <p:nvSpPr>
          <p:cNvPr id="8" name="TextBox 7">
            <a:extLst>
              <a:ext uri="{FF2B5EF4-FFF2-40B4-BE49-F238E27FC236}">
                <a16:creationId xmlns:a16="http://schemas.microsoft.com/office/drawing/2014/main" id="{8E38D65B-4F03-4826-9948-C2BB19B06E11}"/>
              </a:ext>
            </a:extLst>
          </p:cNvPr>
          <p:cNvSpPr txBox="1"/>
          <p:nvPr/>
        </p:nvSpPr>
        <p:spPr>
          <a:xfrm>
            <a:off x="4708273" y="4610093"/>
            <a:ext cx="2125046" cy="276999"/>
          </a:xfrm>
          <a:prstGeom prst="rect">
            <a:avLst/>
          </a:prstGeom>
          <a:noFill/>
        </p:spPr>
        <p:txBody>
          <a:bodyPr wrap="square" rtlCol="0">
            <a:spAutoFit/>
          </a:bodyPr>
          <a:lstStyle/>
          <a:p>
            <a:r>
              <a:rPr lang="en-US" sz="1200" dirty="0"/>
              <a:t>12K septic systems mapped</a:t>
            </a:r>
          </a:p>
        </p:txBody>
      </p:sp>
      <p:sp>
        <p:nvSpPr>
          <p:cNvPr id="9" name="TextBox 8">
            <a:extLst>
              <a:ext uri="{FF2B5EF4-FFF2-40B4-BE49-F238E27FC236}">
                <a16:creationId xmlns:a16="http://schemas.microsoft.com/office/drawing/2014/main" id="{C589E475-BF2B-418E-B641-5ED8283509FB}"/>
              </a:ext>
            </a:extLst>
          </p:cNvPr>
          <p:cNvSpPr txBox="1"/>
          <p:nvPr/>
        </p:nvSpPr>
        <p:spPr>
          <a:xfrm>
            <a:off x="7979776" y="5461978"/>
            <a:ext cx="3661416" cy="276999"/>
          </a:xfrm>
          <a:prstGeom prst="rect">
            <a:avLst/>
          </a:prstGeom>
          <a:noFill/>
        </p:spPr>
        <p:txBody>
          <a:bodyPr wrap="square" rtlCol="0">
            <a:spAutoFit/>
          </a:bodyPr>
          <a:lstStyle/>
          <a:p>
            <a:r>
              <a:rPr lang="en-US" sz="1200" dirty="0"/>
              <a:t>Point sources and rec waters in relation to  sample sites</a:t>
            </a:r>
          </a:p>
        </p:txBody>
      </p:sp>
      <p:grpSp>
        <p:nvGrpSpPr>
          <p:cNvPr id="12" name="Group 11">
            <a:extLst>
              <a:ext uri="{FF2B5EF4-FFF2-40B4-BE49-F238E27FC236}">
                <a16:creationId xmlns:a16="http://schemas.microsoft.com/office/drawing/2014/main" id="{21B77BA0-29D9-4733-A600-5FE18BD489CF}"/>
              </a:ext>
            </a:extLst>
          </p:cNvPr>
          <p:cNvGrpSpPr>
            <a:grpSpLocks noChangeAspect="1"/>
          </p:cNvGrpSpPr>
          <p:nvPr/>
        </p:nvGrpSpPr>
        <p:grpSpPr>
          <a:xfrm>
            <a:off x="10435223" y="5600478"/>
            <a:ext cx="1611676" cy="759219"/>
            <a:chOff x="638037" y="2207315"/>
            <a:chExt cx="10756900" cy="5067300"/>
          </a:xfrm>
        </p:grpSpPr>
        <p:pic>
          <p:nvPicPr>
            <p:cNvPr id="13" name="Picture 12" descr="Icon&#10;&#10;Description automatically generated">
              <a:extLst>
                <a:ext uri="{FF2B5EF4-FFF2-40B4-BE49-F238E27FC236}">
                  <a16:creationId xmlns:a16="http://schemas.microsoft.com/office/drawing/2014/main" id="{DE971030-6BAC-44C1-AEA2-DFDD2465492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8037" y="2207315"/>
              <a:ext cx="10756900" cy="5067300"/>
            </a:xfrm>
            <a:prstGeom prst="rect">
              <a:avLst/>
            </a:prstGeom>
          </p:spPr>
        </p:pic>
        <p:pic>
          <p:nvPicPr>
            <p:cNvPr id="14" name="Picture 13">
              <a:extLst>
                <a:ext uri="{FF2B5EF4-FFF2-40B4-BE49-F238E27FC236}">
                  <a16:creationId xmlns:a16="http://schemas.microsoft.com/office/drawing/2014/main" id="{7EE96C31-E936-436A-A5AB-FCF478196F0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5824"/>
            <a:stretch/>
          </p:blipFill>
          <p:spPr>
            <a:xfrm>
              <a:off x="8687103" y="4645178"/>
              <a:ext cx="1497362" cy="909116"/>
            </a:xfrm>
            <a:prstGeom prst="rect">
              <a:avLst/>
            </a:prstGeom>
          </p:spPr>
        </p:pic>
        <p:pic>
          <p:nvPicPr>
            <p:cNvPr id="15" name="Picture 14">
              <a:extLst>
                <a:ext uri="{FF2B5EF4-FFF2-40B4-BE49-F238E27FC236}">
                  <a16:creationId xmlns:a16="http://schemas.microsoft.com/office/drawing/2014/main" id="{BDE013BD-801E-4F76-B8F6-EB197291D63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30677" y="4589889"/>
              <a:ext cx="1066800" cy="1019696"/>
            </a:xfrm>
            <a:prstGeom prst="rect">
              <a:avLst/>
            </a:prstGeom>
          </p:spPr>
        </p:pic>
        <p:pic>
          <p:nvPicPr>
            <p:cNvPr id="16" name="Picture 15">
              <a:extLst>
                <a:ext uri="{FF2B5EF4-FFF2-40B4-BE49-F238E27FC236}">
                  <a16:creationId xmlns:a16="http://schemas.microsoft.com/office/drawing/2014/main" id="{72B22F70-CF84-4A81-987E-6A7EEFDB198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22402" y="4645177"/>
              <a:ext cx="754230" cy="909117"/>
            </a:xfrm>
            <a:prstGeom prst="rect">
              <a:avLst/>
            </a:prstGeom>
          </p:spPr>
        </p:pic>
        <p:pic>
          <p:nvPicPr>
            <p:cNvPr id="17" name="Picture 16">
              <a:extLst>
                <a:ext uri="{FF2B5EF4-FFF2-40B4-BE49-F238E27FC236}">
                  <a16:creationId xmlns:a16="http://schemas.microsoft.com/office/drawing/2014/main" id="{07F5933B-B76C-43FF-BE64-E7092B5AD099}"/>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4246655" y="4645178"/>
              <a:ext cx="1327178" cy="909117"/>
            </a:xfrm>
            <a:prstGeom prst="rect">
              <a:avLst/>
            </a:prstGeom>
          </p:spPr>
        </p:pic>
      </p:grpSp>
    </p:spTree>
    <p:extLst>
      <p:ext uri="{BB962C8B-B14F-4D97-AF65-F5344CB8AC3E}">
        <p14:creationId xmlns:p14="http://schemas.microsoft.com/office/powerpoint/2010/main" val="2487851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5AD006C-47D1-4D97-AFD5-134CABA89107}"/>
              </a:ext>
            </a:extLst>
          </p:cNvPr>
          <p:cNvPicPr>
            <a:picLocks noChangeAspect="1"/>
          </p:cNvPicPr>
          <p:nvPr/>
        </p:nvPicPr>
        <p:blipFill>
          <a:blip r:embed="rId3"/>
          <a:stretch>
            <a:fillRect/>
          </a:stretch>
        </p:blipFill>
        <p:spPr>
          <a:xfrm>
            <a:off x="145101" y="2031134"/>
            <a:ext cx="7238952" cy="3926318"/>
          </a:xfrm>
          <a:prstGeom prst="rect">
            <a:avLst/>
          </a:prstGeom>
          <a:ln>
            <a:noFill/>
          </a:ln>
          <a:effectLst>
            <a:outerShdw blurRad="292100" dist="139700" dir="2700000" algn="tl" rotWithShape="0">
              <a:srgbClr val="333333">
                <a:alpha val="65000"/>
              </a:srgbClr>
            </a:outerShdw>
          </a:effectLst>
        </p:spPr>
      </p:pic>
      <p:sp>
        <p:nvSpPr>
          <p:cNvPr id="3" name="Rectangle 2">
            <a:extLst>
              <a:ext uri="{FF2B5EF4-FFF2-40B4-BE49-F238E27FC236}">
                <a16:creationId xmlns:a16="http://schemas.microsoft.com/office/drawing/2014/main" id="{37340B62-DEAE-4C69-BBD2-24182739E815}"/>
              </a:ext>
            </a:extLst>
          </p:cNvPr>
          <p:cNvSpPr/>
          <p:nvPr/>
        </p:nvSpPr>
        <p:spPr>
          <a:xfrm>
            <a:off x="370115" y="1577810"/>
            <a:ext cx="6824870" cy="338554"/>
          </a:xfrm>
          <a:prstGeom prst="rect">
            <a:avLst/>
          </a:prstGeom>
        </p:spPr>
        <p:txBody>
          <a:bodyPr wrap="square">
            <a:spAutoFit/>
          </a:bodyPr>
          <a:lstStyle/>
          <a:p>
            <a:pPr algn="ctr" defTabSz="914400" eaLnBrk="0" fontAlgn="base" hangingPunct="0">
              <a:spcBef>
                <a:spcPct val="0"/>
              </a:spcBef>
              <a:spcAft>
                <a:spcPct val="0"/>
              </a:spcAft>
              <a:defRPr/>
            </a:pPr>
            <a:r>
              <a:rPr lang="en-US" sz="1600" dirty="0">
                <a:solidFill>
                  <a:srgbClr val="000000"/>
                </a:solidFill>
                <a:latin typeface="Arial" charset="0"/>
                <a:ea typeface="ＭＳ Ｐゴシック" pitchFamily="1" charset="-128"/>
              </a:rPr>
              <a:t>Map of National Rivers and Streams Assessment (ECO9 Regions Shown)</a:t>
            </a:r>
          </a:p>
        </p:txBody>
      </p:sp>
      <p:sp>
        <p:nvSpPr>
          <p:cNvPr id="4" name="TextBox 3">
            <a:extLst>
              <a:ext uri="{FF2B5EF4-FFF2-40B4-BE49-F238E27FC236}">
                <a16:creationId xmlns:a16="http://schemas.microsoft.com/office/drawing/2014/main" id="{CEE789D9-2F90-471E-ACF3-B771D3EC3B59}"/>
              </a:ext>
            </a:extLst>
          </p:cNvPr>
          <p:cNvSpPr txBox="1"/>
          <p:nvPr/>
        </p:nvSpPr>
        <p:spPr>
          <a:xfrm>
            <a:off x="145101" y="434263"/>
            <a:ext cx="9366475" cy="707886"/>
          </a:xfrm>
          <a:prstGeom prst="rect">
            <a:avLst/>
          </a:prstGeom>
          <a:noFill/>
        </p:spPr>
        <p:txBody>
          <a:bodyPr wrap="none" rtlCol="0">
            <a:spAutoFit/>
          </a:bodyPr>
          <a:lstStyle/>
          <a:p>
            <a:pPr defTabSz="914400" eaLnBrk="0" fontAlgn="base" hangingPunct="0">
              <a:spcBef>
                <a:spcPct val="0"/>
              </a:spcBef>
              <a:spcAft>
                <a:spcPct val="0"/>
              </a:spcAft>
              <a:defRPr/>
            </a:pPr>
            <a:r>
              <a:rPr lang="en-US" sz="4000" dirty="0">
                <a:solidFill>
                  <a:srgbClr val="007DBA"/>
                </a:solidFill>
                <a:effectLst>
                  <a:outerShdw blurRad="38100" dist="38100" dir="2700000" algn="tl">
                    <a:srgbClr val="000000">
                      <a:alpha val="43137"/>
                    </a:srgbClr>
                  </a:outerShdw>
                </a:effectLst>
                <a:latin typeface="+mj-lt"/>
                <a:ea typeface="ＭＳ Ｐゴシック" pitchFamily="1" charset="-128"/>
              </a:rPr>
              <a:t>Leveraging EPA Programs – NRSA 2023-2024</a:t>
            </a:r>
          </a:p>
        </p:txBody>
      </p:sp>
      <p:grpSp>
        <p:nvGrpSpPr>
          <p:cNvPr id="5" name="Group 4">
            <a:extLst>
              <a:ext uri="{FF2B5EF4-FFF2-40B4-BE49-F238E27FC236}">
                <a16:creationId xmlns:a16="http://schemas.microsoft.com/office/drawing/2014/main" id="{59AE51CE-13E3-48B0-8724-7F08191C6474}"/>
              </a:ext>
            </a:extLst>
          </p:cNvPr>
          <p:cNvGrpSpPr>
            <a:grpSpLocks noChangeAspect="1"/>
          </p:cNvGrpSpPr>
          <p:nvPr/>
        </p:nvGrpSpPr>
        <p:grpSpPr>
          <a:xfrm>
            <a:off x="10435223" y="5600478"/>
            <a:ext cx="1611676" cy="759219"/>
            <a:chOff x="638037" y="2207315"/>
            <a:chExt cx="10756900" cy="5067300"/>
          </a:xfrm>
        </p:grpSpPr>
        <p:pic>
          <p:nvPicPr>
            <p:cNvPr id="6" name="Picture 5" descr="Icon&#10;&#10;Description automatically generated">
              <a:extLst>
                <a:ext uri="{FF2B5EF4-FFF2-40B4-BE49-F238E27FC236}">
                  <a16:creationId xmlns:a16="http://schemas.microsoft.com/office/drawing/2014/main" id="{A9AE334C-D838-4A8B-8424-9EFCC08113A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8037" y="2207315"/>
              <a:ext cx="10756900" cy="5067300"/>
            </a:xfrm>
            <a:prstGeom prst="rect">
              <a:avLst/>
            </a:prstGeom>
          </p:spPr>
        </p:pic>
        <p:pic>
          <p:nvPicPr>
            <p:cNvPr id="7" name="Picture 6">
              <a:extLst>
                <a:ext uri="{FF2B5EF4-FFF2-40B4-BE49-F238E27FC236}">
                  <a16:creationId xmlns:a16="http://schemas.microsoft.com/office/drawing/2014/main" id="{EEE82E24-18D2-4B34-A19C-4131F011DC5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5824"/>
            <a:stretch/>
          </p:blipFill>
          <p:spPr>
            <a:xfrm>
              <a:off x="8687103" y="4645178"/>
              <a:ext cx="1497362" cy="909116"/>
            </a:xfrm>
            <a:prstGeom prst="rect">
              <a:avLst/>
            </a:prstGeom>
          </p:spPr>
        </p:pic>
        <p:pic>
          <p:nvPicPr>
            <p:cNvPr id="8" name="Picture 7">
              <a:extLst>
                <a:ext uri="{FF2B5EF4-FFF2-40B4-BE49-F238E27FC236}">
                  <a16:creationId xmlns:a16="http://schemas.microsoft.com/office/drawing/2014/main" id="{D14872BE-112E-4522-AC58-7154D441DA6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30677" y="4589889"/>
              <a:ext cx="1066800" cy="1019696"/>
            </a:xfrm>
            <a:prstGeom prst="rect">
              <a:avLst/>
            </a:prstGeom>
          </p:spPr>
        </p:pic>
        <p:pic>
          <p:nvPicPr>
            <p:cNvPr id="9" name="Picture 8">
              <a:extLst>
                <a:ext uri="{FF2B5EF4-FFF2-40B4-BE49-F238E27FC236}">
                  <a16:creationId xmlns:a16="http://schemas.microsoft.com/office/drawing/2014/main" id="{06D74277-70FC-4B97-8C39-325B11C4F74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22402" y="4645177"/>
              <a:ext cx="754230" cy="909117"/>
            </a:xfrm>
            <a:prstGeom prst="rect">
              <a:avLst/>
            </a:prstGeom>
          </p:spPr>
        </p:pic>
        <p:pic>
          <p:nvPicPr>
            <p:cNvPr id="10" name="Picture 9">
              <a:extLst>
                <a:ext uri="{FF2B5EF4-FFF2-40B4-BE49-F238E27FC236}">
                  <a16:creationId xmlns:a16="http://schemas.microsoft.com/office/drawing/2014/main" id="{249119BC-3AA4-4298-A50A-C3988AA2DA5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4246655" y="4645178"/>
              <a:ext cx="1327178" cy="909117"/>
            </a:xfrm>
            <a:prstGeom prst="rect">
              <a:avLst/>
            </a:prstGeom>
          </p:spPr>
        </p:pic>
      </p:grpSp>
      <p:pic>
        <p:nvPicPr>
          <p:cNvPr id="12" name="Picture 11" descr="Qr code&#10;&#10;Description automatically generated">
            <a:extLst>
              <a:ext uri="{FF2B5EF4-FFF2-40B4-BE49-F238E27FC236}">
                <a16:creationId xmlns:a16="http://schemas.microsoft.com/office/drawing/2014/main" id="{B4BBD945-240E-22DA-47C4-9EA8506A6BC2}"/>
              </a:ext>
            </a:extLst>
          </p:cNvPr>
          <p:cNvPicPr>
            <a:picLocks noChangeAspect="1"/>
          </p:cNvPicPr>
          <p:nvPr/>
        </p:nvPicPr>
        <p:blipFill>
          <a:blip r:embed="rId9"/>
          <a:stretch>
            <a:fillRect/>
          </a:stretch>
        </p:blipFill>
        <p:spPr>
          <a:xfrm>
            <a:off x="6096000" y="4585096"/>
            <a:ext cx="1463040" cy="1463040"/>
          </a:xfrm>
          <a:prstGeom prst="rect">
            <a:avLst/>
          </a:prstGeom>
        </p:spPr>
      </p:pic>
      <p:sp>
        <p:nvSpPr>
          <p:cNvPr id="14" name="TextBox 13">
            <a:extLst>
              <a:ext uri="{FF2B5EF4-FFF2-40B4-BE49-F238E27FC236}">
                <a16:creationId xmlns:a16="http://schemas.microsoft.com/office/drawing/2014/main" id="{6014B76F-F980-E229-FA68-0217345DDD05}"/>
              </a:ext>
            </a:extLst>
          </p:cNvPr>
          <p:cNvSpPr txBox="1"/>
          <p:nvPr/>
        </p:nvSpPr>
        <p:spPr>
          <a:xfrm>
            <a:off x="7875107" y="2296883"/>
            <a:ext cx="3272937" cy="1754326"/>
          </a:xfrm>
          <a:prstGeom prst="rect">
            <a:avLst/>
          </a:prstGeom>
          <a:noFill/>
        </p:spPr>
        <p:txBody>
          <a:bodyPr wrap="square" rtlCol="0">
            <a:spAutoFit/>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Note: 4 of the ecoregions within the NRSA design (Northern Appalachians, Coastal Plains,  Temperate Plains, and Western Mountains) culture and isolate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Salmonella</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spp.</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dirty="0"/>
          </a:p>
        </p:txBody>
      </p:sp>
    </p:spTree>
    <p:extLst>
      <p:ext uri="{BB962C8B-B14F-4D97-AF65-F5344CB8AC3E}">
        <p14:creationId xmlns:p14="http://schemas.microsoft.com/office/powerpoint/2010/main" val="1065685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BDB68-D7D2-9C2B-2580-DCA85710AB17}"/>
              </a:ext>
            </a:extLst>
          </p:cNvPr>
          <p:cNvSpPr>
            <a:spLocks noGrp="1"/>
          </p:cNvSpPr>
          <p:nvPr>
            <p:ph type="title"/>
          </p:nvPr>
        </p:nvSpPr>
        <p:spPr>
          <a:xfrm>
            <a:off x="0" y="343195"/>
            <a:ext cx="11345471" cy="926020"/>
          </a:xfrm>
        </p:spPr>
        <p:txBody>
          <a:bodyPr>
            <a:normAutofit fontScale="90000"/>
          </a:bodyPr>
          <a:lstStyle/>
          <a:p>
            <a:r>
              <a:rPr lang="en-US" b="0" dirty="0">
                <a:effectLst>
                  <a:outerShdw blurRad="38100" dist="38100" dir="2700000" algn="tl">
                    <a:srgbClr val="000000">
                      <a:alpha val="43137"/>
                    </a:srgbClr>
                  </a:outerShdw>
                </a:effectLst>
              </a:rPr>
              <a:t>Impact of Environment Surface Water Monitoring</a:t>
            </a:r>
          </a:p>
        </p:txBody>
      </p:sp>
      <p:sp>
        <p:nvSpPr>
          <p:cNvPr id="3" name="Content Placeholder 2">
            <a:extLst>
              <a:ext uri="{FF2B5EF4-FFF2-40B4-BE49-F238E27FC236}">
                <a16:creationId xmlns:a16="http://schemas.microsoft.com/office/drawing/2014/main" id="{E6A72C2B-B7FC-6E61-36B0-7DBB278E19BC}"/>
              </a:ext>
            </a:extLst>
          </p:cNvPr>
          <p:cNvSpPr>
            <a:spLocks noGrp="1"/>
          </p:cNvSpPr>
          <p:nvPr>
            <p:ph idx="1"/>
          </p:nvPr>
        </p:nvSpPr>
        <p:spPr>
          <a:xfrm>
            <a:off x="423264" y="1453882"/>
            <a:ext cx="11345471" cy="4286043"/>
          </a:xfrm>
        </p:spPr>
        <p:txBody>
          <a:bodyPr>
            <a:normAutofit fontScale="92500" lnSpcReduction="10000"/>
          </a:bodyPr>
          <a:lstStyle/>
          <a:p>
            <a:r>
              <a:rPr lang="en-US" dirty="0">
                <a:solidFill>
                  <a:schemeClr val="tx1"/>
                </a:solidFill>
              </a:rPr>
              <a:t>Data gathered will form a baseline for measuring long term environmental trends as a pilot component of NARMS</a:t>
            </a:r>
          </a:p>
          <a:p>
            <a:r>
              <a:rPr lang="en-US" dirty="0">
                <a:solidFill>
                  <a:schemeClr val="tx1"/>
                </a:solidFill>
              </a:rPr>
              <a:t>Provide information on which types of aquatic systems, environmental conditions, and landscape factors tend to be associated with higher antibiotic resistant genes and antibiotic resistance bacteria prevalence</a:t>
            </a:r>
          </a:p>
          <a:p>
            <a:r>
              <a:rPr lang="en-US" dirty="0">
                <a:solidFill>
                  <a:schemeClr val="tx1"/>
                </a:solidFill>
              </a:rPr>
              <a:t>Overall, the data will help agencies better assess and prevent waterborne risk associated with antimicrobial resistance pathogens in surface water, drinking water, irrigation and water reuse. </a:t>
            </a:r>
          </a:p>
        </p:txBody>
      </p:sp>
    </p:spTree>
    <p:extLst>
      <p:ext uri="{BB962C8B-B14F-4D97-AF65-F5344CB8AC3E}">
        <p14:creationId xmlns:p14="http://schemas.microsoft.com/office/powerpoint/2010/main" val="3797228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516A3-FAD1-BBB3-7416-304440D3DF50}"/>
              </a:ext>
            </a:extLst>
          </p:cNvPr>
          <p:cNvSpPr>
            <a:spLocks noGrp="1"/>
          </p:cNvSpPr>
          <p:nvPr>
            <p:ph type="title"/>
          </p:nvPr>
        </p:nvSpPr>
        <p:spPr/>
        <p:txBody>
          <a:bodyPr/>
          <a:lstStyle/>
          <a:p>
            <a:r>
              <a:rPr lang="en-US" b="0" dirty="0">
                <a:effectLst>
                  <a:outerShdw blurRad="38100" dist="38100" dir="2700000" algn="tl">
                    <a:srgbClr val="000000">
                      <a:alpha val="43137"/>
                    </a:srgbClr>
                  </a:outerShdw>
                </a:effectLst>
              </a:rPr>
              <a:t>2024 Sheep/lamb Pilot Study</a:t>
            </a:r>
          </a:p>
        </p:txBody>
      </p:sp>
      <p:sp>
        <p:nvSpPr>
          <p:cNvPr id="5" name="Text Placeholder 4">
            <a:extLst>
              <a:ext uri="{FF2B5EF4-FFF2-40B4-BE49-F238E27FC236}">
                <a16:creationId xmlns:a16="http://schemas.microsoft.com/office/drawing/2014/main" id="{E4FC0CB7-61B7-239D-B46C-A0F2E0264EFD}"/>
              </a:ext>
            </a:extLst>
          </p:cNvPr>
          <p:cNvSpPr>
            <a:spLocks noGrp="1"/>
          </p:cNvSpPr>
          <p:nvPr>
            <p:ph type="body" idx="1"/>
          </p:nvPr>
        </p:nvSpPr>
        <p:spPr/>
        <p:txBody>
          <a:bodyPr/>
          <a:lstStyle/>
          <a:p>
            <a:r>
              <a:rPr lang="en-US" b="0" dirty="0">
                <a:effectLst>
                  <a:outerShdw blurRad="38100" dist="38100" dir="2700000" algn="tl">
                    <a:srgbClr val="000000">
                      <a:alpha val="43137"/>
                    </a:srgbClr>
                  </a:outerShdw>
                </a:effectLst>
              </a:rPr>
              <a:t>NAHMS Study</a:t>
            </a:r>
          </a:p>
        </p:txBody>
      </p:sp>
      <p:sp>
        <p:nvSpPr>
          <p:cNvPr id="3" name="Content Placeholder 2">
            <a:extLst>
              <a:ext uri="{FF2B5EF4-FFF2-40B4-BE49-F238E27FC236}">
                <a16:creationId xmlns:a16="http://schemas.microsoft.com/office/drawing/2014/main" id="{59E321FA-7526-F5C8-84EC-6B1BD08CE254}"/>
              </a:ext>
            </a:extLst>
          </p:cNvPr>
          <p:cNvSpPr>
            <a:spLocks noGrp="1"/>
          </p:cNvSpPr>
          <p:nvPr>
            <p:ph sz="half" idx="2"/>
          </p:nvPr>
        </p:nvSpPr>
        <p:spPr/>
        <p:txBody>
          <a:bodyPr>
            <a:normAutofit lnSpcReduction="10000"/>
          </a:bodyPr>
          <a:lstStyle/>
          <a:p>
            <a:r>
              <a:rPr lang="en-US" dirty="0">
                <a:solidFill>
                  <a:schemeClr val="tx1"/>
                </a:solidFill>
              </a:rPr>
              <a:t>USDA’s National Animal Health Monitoring System (NAHM) conducts a national sheep study approx. every 10 yrs.</a:t>
            </a:r>
          </a:p>
          <a:p>
            <a:r>
              <a:rPr lang="en-US" dirty="0">
                <a:solidFill>
                  <a:schemeClr val="tx1"/>
                </a:solidFill>
              </a:rPr>
              <a:t>Study participants- a random selection of ~5,000 sheep operations with at least ewe located in the study states</a:t>
            </a:r>
          </a:p>
          <a:p>
            <a:r>
              <a:rPr lang="en-US" dirty="0">
                <a:solidFill>
                  <a:schemeClr val="tx1"/>
                </a:solidFill>
              </a:rPr>
              <a:t>Timeline: 4/2024 through 7/2024</a:t>
            </a:r>
          </a:p>
          <a:p>
            <a:r>
              <a:rPr lang="en-US" dirty="0">
                <a:solidFill>
                  <a:schemeClr val="tx1"/>
                </a:solidFill>
              </a:rPr>
              <a:t>Fecal samples will be tested for </a:t>
            </a:r>
            <a:r>
              <a:rPr lang="en-US" i="1" dirty="0">
                <a:solidFill>
                  <a:schemeClr val="tx1"/>
                </a:solidFill>
              </a:rPr>
              <a:t>Salmonella</a:t>
            </a:r>
            <a:r>
              <a:rPr lang="en-US" dirty="0">
                <a:solidFill>
                  <a:schemeClr val="tx1"/>
                </a:solidFill>
              </a:rPr>
              <a:t>, </a:t>
            </a:r>
            <a:r>
              <a:rPr lang="en-US" i="1" dirty="0">
                <a:solidFill>
                  <a:schemeClr val="tx1"/>
                </a:solidFill>
              </a:rPr>
              <a:t>Campylobacter</a:t>
            </a:r>
            <a:r>
              <a:rPr lang="en-US" dirty="0">
                <a:solidFill>
                  <a:schemeClr val="tx1"/>
                </a:solidFill>
              </a:rPr>
              <a:t>, </a:t>
            </a:r>
            <a:r>
              <a:rPr lang="en-US" i="1" dirty="0">
                <a:solidFill>
                  <a:schemeClr val="tx1"/>
                </a:solidFill>
              </a:rPr>
              <a:t>E. coli</a:t>
            </a:r>
            <a:endParaRPr lang="en-US" dirty="0">
              <a:solidFill>
                <a:schemeClr val="tx1"/>
              </a:solidFill>
            </a:endParaRPr>
          </a:p>
          <a:p>
            <a:endParaRPr lang="en-US" dirty="0">
              <a:solidFill>
                <a:schemeClr val="tx1"/>
              </a:solidFill>
            </a:endParaRPr>
          </a:p>
        </p:txBody>
      </p:sp>
      <p:sp>
        <p:nvSpPr>
          <p:cNvPr id="6" name="Text Placeholder 5">
            <a:extLst>
              <a:ext uri="{FF2B5EF4-FFF2-40B4-BE49-F238E27FC236}">
                <a16:creationId xmlns:a16="http://schemas.microsoft.com/office/drawing/2014/main" id="{DC5645F7-0049-3A43-5889-78E6633CD2F2}"/>
              </a:ext>
            </a:extLst>
          </p:cNvPr>
          <p:cNvSpPr>
            <a:spLocks noGrp="1"/>
          </p:cNvSpPr>
          <p:nvPr>
            <p:ph type="body" sz="quarter" idx="3"/>
          </p:nvPr>
        </p:nvSpPr>
        <p:spPr/>
        <p:txBody>
          <a:bodyPr/>
          <a:lstStyle/>
          <a:p>
            <a:r>
              <a:rPr lang="en-US" b="0" dirty="0">
                <a:effectLst>
                  <a:outerShdw blurRad="38100" dist="38100" dir="2700000" algn="tl">
                    <a:srgbClr val="000000">
                      <a:alpha val="43137"/>
                    </a:srgbClr>
                  </a:outerShdw>
                </a:effectLst>
              </a:rPr>
              <a:t>NARMS Parallel Study</a:t>
            </a:r>
          </a:p>
        </p:txBody>
      </p:sp>
      <p:sp>
        <p:nvSpPr>
          <p:cNvPr id="4" name="Content Placeholder 3">
            <a:extLst>
              <a:ext uri="{FF2B5EF4-FFF2-40B4-BE49-F238E27FC236}">
                <a16:creationId xmlns:a16="http://schemas.microsoft.com/office/drawing/2014/main" id="{142F8A3C-8C2E-1135-0163-4E782F4306EA}"/>
              </a:ext>
            </a:extLst>
          </p:cNvPr>
          <p:cNvSpPr>
            <a:spLocks noGrp="1"/>
          </p:cNvSpPr>
          <p:nvPr>
            <p:ph sz="quarter" idx="4"/>
          </p:nvPr>
        </p:nvSpPr>
        <p:spPr/>
        <p:txBody>
          <a:bodyPr>
            <a:normAutofit lnSpcReduction="10000"/>
          </a:bodyPr>
          <a:lstStyle/>
          <a:p>
            <a:r>
              <a:rPr lang="en-US" dirty="0">
                <a:solidFill>
                  <a:schemeClr val="tx1"/>
                </a:solidFill>
              </a:rPr>
              <a:t>USDA FSIS:</a:t>
            </a:r>
          </a:p>
          <a:p>
            <a:pPr lvl="1"/>
            <a:r>
              <a:rPr lang="en-US" dirty="0">
                <a:solidFill>
                  <a:schemeClr val="tx1"/>
                </a:solidFill>
              </a:rPr>
              <a:t> will collect up to 540 cecal samples from sheep and lamb</a:t>
            </a:r>
          </a:p>
          <a:p>
            <a:pPr lvl="1"/>
            <a:r>
              <a:rPr lang="en-US" dirty="0">
                <a:solidFill>
                  <a:schemeClr val="tx1"/>
                </a:solidFill>
              </a:rPr>
              <a:t>Samples will be cultured for </a:t>
            </a:r>
            <a:r>
              <a:rPr lang="en-US" i="1" dirty="0">
                <a:solidFill>
                  <a:schemeClr val="tx1"/>
                </a:solidFill>
              </a:rPr>
              <a:t>Salmonella</a:t>
            </a:r>
            <a:r>
              <a:rPr lang="en-US" dirty="0">
                <a:solidFill>
                  <a:schemeClr val="tx1"/>
                </a:solidFill>
              </a:rPr>
              <a:t>, </a:t>
            </a:r>
            <a:r>
              <a:rPr lang="en-US" i="1" dirty="0">
                <a:solidFill>
                  <a:schemeClr val="tx1"/>
                </a:solidFill>
              </a:rPr>
              <a:t>Campylobacter</a:t>
            </a:r>
            <a:r>
              <a:rPr lang="en-US" dirty="0">
                <a:solidFill>
                  <a:schemeClr val="tx1"/>
                </a:solidFill>
              </a:rPr>
              <a:t>, </a:t>
            </a:r>
            <a:r>
              <a:rPr lang="en-US" i="1" dirty="0">
                <a:solidFill>
                  <a:schemeClr val="tx1"/>
                </a:solidFill>
              </a:rPr>
              <a:t>E. coli</a:t>
            </a:r>
          </a:p>
          <a:p>
            <a:pPr lvl="1"/>
            <a:r>
              <a:rPr lang="en-US" dirty="0">
                <a:solidFill>
                  <a:schemeClr val="tx1"/>
                </a:solidFill>
              </a:rPr>
              <a:t>WGS will be conducted on </a:t>
            </a:r>
            <a:r>
              <a:rPr lang="en-US" i="1" dirty="0">
                <a:solidFill>
                  <a:schemeClr val="tx1"/>
                </a:solidFill>
              </a:rPr>
              <a:t>Salmonella</a:t>
            </a:r>
            <a:r>
              <a:rPr lang="en-US" dirty="0">
                <a:solidFill>
                  <a:schemeClr val="tx1"/>
                </a:solidFill>
              </a:rPr>
              <a:t> and </a:t>
            </a:r>
            <a:r>
              <a:rPr lang="en-US" i="1" dirty="0">
                <a:solidFill>
                  <a:schemeClr val="tx1"/>
                </a:solidFill>
              </a:rPr>
              <a:t>Campylobacter </a:t>
            </a:r>
            <a:r>
              <a:rPr lang="en-US" dirty="0">
                <a:solidFill>
                  <a:schemeClr val="tx1"/>
                </a:solidFill>
              </a:rPr>
              <a:t>and proportion of</a:t>
            </a:r>
            <a:r>
              <a:rPr lang="en-US" i="1" dirty="0">
                <a:solidFill>
                  <a:schemeClr val="tx1"/>
                </a:solidFill>
              </a:rPr>
              <a:t> E. coli </a:t>
            </a:r>
            <a:r>
              <a:rPr lang="en-US" dirty="0">
                <a:solidFill>
                  <a:schemeClr val="tx1"/>
                </a:solidFill>
              </a:rPr>
              <a:t>isolates</a:t>
            </a:r>
          </a:p>
          <a:p>
            <a:r>
              <a:rPr lang="en-US" dirty="0">
                <a:solidFill>
                  <a:schemeClr val="tx1"/>
                </a:solidFill>
              </a:rPr>
              <a:t>FDA:</a:t>
            </a:r>
          </a:p>
          <a:p>
            <a:pPr lvl="1"/>
            <a:r>
              <a:rPr lang="en-US" dirty="0">
                <a:solidFill>
                  <a:schemeClr val="tx1"/>
                </a:solidFill>
              </a:rPr>
              <a:t>Utilize the LFFM to collect sheep and mutton at retail</a:t>
            </a:r>
          </a:p>
          <a:p>
            <a:pPr lvl="1"/>
            <a:r>
              <a:rPr lang="en-US" dirty="0">
                <a:solidFill>
                  <a:schemeClr val="tx1"/>
                </a:solidFill>
              </a:rPr>
              <a:t>Full plan development underway</a:t>
            </a:r>
          </a:p>
          <a:p>
            <a:endParaRPr lang="en-US" dirty="0">
              <a:solidFill>
                <a:schemeClr val="tx1"/>
              </a:solidFill>
            </a:endParaRPr>
          </a:p>
        </p:txBody>
      </p:sp>
    </p:spTree>
    <p:extLst>
      <p:ext uri="{BB962C8B-B14F-4D97-AF65-F5344CB8AC3E}">
        <p14:creationId xmlns:p14="http://schemas.microsoft.com/office/powerpoint/2010/main" val="1656668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A69A0CC-9898-4DF7-B8E9-EC13025767D1}"/>
              </a:ext>
            </a:extLst>
          </p:cNvPr>
          <p:cNvPicPr>
            <a:picLocks noChangeAspect="1"/>
          </p:cNvPicPr>
          <p:nvPr/>
        </p:nvPicPr>
        <p:blipFill>
          <a:blip r:embed="rId2"/>
          <a:stretch>
            <a:fillRect/>
          </a:stretch>
        </p:blipFill>
        <p:spPr>
          <a:xfrm>
            <a:off x="599122" y="425968"/>
            <a:ext cx="5235844" cy="1493220"/>
          </a:xfrm>
          <a:prstGeom prst="rect">
            <a:avLst/>
          </a:prstGeom>
        </p:spPr>
      </p:pic>
      <p:pic>
        <p:nvPicPr>
          <p:cNvPr id="4098" name="Picture 2" descr="clipart thank you image free - Clip Art Library">
            <a:extLst>
              <a:ext uri="{FF2B5EF4-FFF2-40B4-BE49-F238E27FC236}">
                <a16:creationId xmlns:a16="http://schemas.microsoft.com/office/drawing/2014/main" id="{7714811F-C898-44E8-880D-F7D9D0E9335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494033" y="2592605"/>
            <a:ext cx="3446022" cy="344602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Magnifying glass and question mark">
            <a:extLst>
              <a:ext uri="{FF2B5EF4-FFF2-40B4-BE49-F238E27FC236}">
                <a16:creationId xmlns:a16="http://schemas.microsoft.com/office/drawing/2014/main" id="{7A2865BF-85B9-3CCC-F293-EBBCB04518F2}"/>
              </a:ext>
            </a:extLst>
          </p:cNvPr>
          <p:cNvPicPr>
            <a:picLocks noChangeAspect="1"/>
          </p:cNvPicPr>
          <p:nvPr/>
        </p:nvPicPr>
        <p:blipFill rotWithShape="1">
          <a:blip r:embed="rId4"/>
          <a:srcRect l="18474" r="18279"/>
          <a:stretch/>
        </p:blipFill>
        <p:spPr>
          <a:xfrm>
            <a:off x="6772940" y="2495168"/>
            <a:ext cx="4105240" cy="3597272"/>
          </a:xfrm>
          <a:prstGeom prst="rect">
            <a:avLst/>
          </a:prstGeom>
          <a:ln>
            <a:noFill/>
          </a:ln>
          <a:effectLst>
            <a:softEdge rad="112500"/>
          </a:effectLst>
        </p:spPr>
      </p:pic>
    </p:spTree>
    <p:extLst>
      <p:ext uri="{BB962C8B-B14F-4D97-AF65-F5344CB8AC3E}">
        <p14:creationId xmlns:p14="http://schemas.microsoft.com/office/powerpoint/2010/main" val="577811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35D35-4BBA-1611-5312-D85230CBE60F}"/>
              </a:ext>
            </a:extLst>
          </p:cNvPr>
          <p:cNvSpPr>
            <a:spLocks noGrp="1"/>
          </p:cNvSpPr>
          <p:nvPr>
            <p:ph type="title"/>
          </p:nvPr>
        </p:nvSpPr>
        <p:spPr>
          <a:xfrm>
            <a:off x="666974" y="274099"/>
            <a:ext cx="10515600" cy="1325563"/>
          </a:xfrm>
        </p:spPr>
        <p:txBody>
          <a:bodyPr>
            <a:normAutofit/>
          </a:bodyPr>
          <a:lstStyle/>
          <a:p>
            <a:r>
              <a:rPr lang="en-US" sz="4800" b="1" dirty="0">
                <a:solidFill>
                  <a:srgbClr val="007DBA"/>
                </a:solidFill>
                <a:effectLst>
                  <a:outerShdw blurRad="38100" dist="38100" dir="2700000" algn="tl">
                    <a:srgbClr val="000000">
                      <a:alpha val="43137"/>
                    </a:srgbClr>
                  </a:outerShdw>
                </a:effectLst>
              </a:rPr>
              <a:t>Outline</a:t>
            </a:r>
          </a:p>
        </p:txBody>
      </p:sp>
      <p:sp>
        <p:nvSpPr>
          <p:cNvPr id="9" name="Content Placeholder 8">
            <a:extLst>
              <a:ext uri="{FF2B5EF4-FFF2-40B4-BE49-F238E27FC236}">
                <a16:creationId xmlns:a16="http://schemas.microsoft.com/office/drawing/2014/main" id="{789B01D5-829F-6C28-866C-1429C95C950E}"/>
              </a:ext>
            </a:extLst>
          </p:cNvPr>
          <p:cNvSpPr>
            <a:spLocks noGrp="1"/>
          </p:cNvSpPr>
          <p:nvPr>
            <p:ph idx="1"/>
          </p:nvPr>
        </p:nvSpPr>
        <p:spPr/>
        <p:txBody>
          <a:bodyPr/>
          <a:lstStyle/>
          <a:p>
            <a:pPr>
              <a:buFont typeface="Wingdings" panose="05000000000000000000" pitchFamily="2" charset="2"/>
              <a:buChar char="Ø"/>
            </a:pPr>
            <a:r>
              <a:rPr lang="en-US" dirty="0"/>
              <a:t>Background</a:t>
            </a:r>
          </a:p>
          <a:p>
            <a:pPr>
              <a:buFont typeface="Wingdings" panose="05000000000000000000" pitchFamily="2" charset="2"/>
              <a:buChar char="Ø"/>
            </a:pPr>
            <a:r>
              <a:rPr lang="en-US" dirty="0"/>
              <a:t>Data</a:t>
            </a:r>
          </a:p>
          <a:p>
            <a:pPr>
              <a:buFont typeface="Wingdings" panose="05000000000000000000" pitchFamily="2" charset="2"/>
              <a:buChar char="Ø"/>
            </a:pPr>
            <a:r>
              <a:rPr lang="en-US" dirty="0"/>
              <a:t>Retail Meat Monitoring</a:t>
            </a:r>
          </a:p>
          <a:p>
            <a:pPr>
              <a:buFont typeface="Wingdings" panose="05000000000000000000" pitchFamily="2" charset="2"/>
              <a:buChar char="Ø"/>
            </a:pPr>
            <a:r>
              <a:rPr lang="en-US" dirty="0"/>
              <a:t>Routine whole genome sequences supported by NARMS</a:t>
            </a:r>
          </a:p>
          <a:p>
            <a:pPr>
              <a:buFont typeface="Wingdings" panose="05000000000000000000" pitchFamily="2" charset="2"/>
              <a:buChar char="Ø"/>
            </a:pPr>
            <a:r>
              <a:rPr lang="en-US" dirty="0"/>
              <a:t>Expansion towards One Health</a:t>
            </a:r>
          </a:p>
          <a:p>
            <a:pPr lvl="1">
              <a:buFont typeface="Courier New" panose="02070309020205020404" pitchFamily="49" charset="0"/>
              <a:buChar char="o"/>
            </a:pPr>
            <a:r>
              <a:rPr lang="en-US" dirty="0"/>
              <a:t>Environmental Sampling</a:t>
            </a:r>
          </a:p>
          <a:p>
            <a:pPr lvl="1">
              <a:buFont typeface="Courier New" panose="02070309020205020404" pitchFamily="49" charset="0"/>
              <a:buChar char="o"/>
            </a:pPr>
            <a:r>
              <a:rPr lang="en-US" dirty="0"/>
              <a:t>Sheep/lamb pilot</a:t>
            </a:r>
          </a:p>
          <a:p>
            <a:pPr>
              <a:buFont typeface="Wingdings" panose="05000000000000000000" pitchFamily="2" charset="2"/>
              <a:buChar char="Ø"/>
            </a:pPr>
            <a:endParaRPr lang="en-US" dirty="0"/>
          </a:p>
          <a:p>
            <a:pPr>
              <a:buFont typeface="Wingdings" panose="05000000000000000000" pitchFamily="2" charset="2"/>
              <a:buChar char="Ø"/>
            </a:pPr>
            <a:endParaRPr lang="en-US" dirty="0"/>
          </a:p>
          <a:p>
            <a:pPr>
              <a:buFont typeface="Wingdings" panose="05000000000000000000" pitchFamily="2" charset="2"/>
              <a:buChar char="Ø"/>
            </a:pPr>
            <a:endParaRPr lang="en-US" dirty="0"/>
          </a:p>
        </p:txBody>
      </p:sp>
      <p:sp>
        <p:nvSpPr>
          <p:cNvPr id="12" name="Rectangle: Rounded Corners 11">
            <a:extLst>
              <a:ext uri="{FF2B5EF4-FFF2-40B4-BE49-F238E27FC236}">
                <a16:creationId xmlns:a16="http://schemas.microsoft.com/office/drawing/2014/main" id="{3541F9CB-DAE0-C394-78BC-1B245E48A756}"/>
              </a:ext>
            </a:extLst>
          </p:cNvPr>
          <p:cNvSpPr/>
          <p:nvPr/>
        </p:nvSpPr>
        <p:spPr>
          <a:xfrm>
            <a:off x="666974" y="1581374"/>
            <a:ext cx="11048103" cy="18288"/>
          </a:xfrm>
          <a:prstGeom prst="roundRect">
            <a:avLst/>
          </a:prstGeom>
          <a:ln>
            <a:solidFill>
              <a:srgbClr val="007D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80521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DF8F49B-1B19-494B-D480-829279E245FC}"/>
              </a:ext>
            </a:extLst>
          </p:cNvPr>
          <p:cNvSpPr>
            <a:spLocks noGrp="1"/>
          </p:cNvSpPr>
          <p:nvPr>
            <p:ph type="body" idx="1"/>
          </p:nvPr>
        </p:nvSpPr>
        <p:spPr>
          <a:xfrm>
            <a:off x="207115" y="3400155"/>
            <a:ext cx="4407413" cy="639762"/>
          </a:xfrm>
          <a:ln w="19050">
            <a:solidFill>
              <a:schemeClr val="tx1"/>
            </a:solidFill>
          </a:ln>
        </p:spPr>
        <p:txBody>
          <a:bodyPr>
            <a:normAutofit/>
          </a:bodyPr>
          <a:lstStyle/>
          <a:p>
            <a:pPr algn="ctr"/>
            <a:r>
              <a:rPr lang="en-US" sz="2800" b="0" dirty="0"/>
              <a:t>Mission</a:t>
            </a:r>
            <a:endParaRPr lang="en-US" sz="2800" dirty="0"/>
          </a:p>
        </p:txBody>
      </p:sp>
      <p:sp>
        <p:nvSpPr>
          <p:cNvPr id="3" name="Content Placeholder 2">
            <a:extLst>
              <a:ext uri="{FF2B5EF4-FFF2-40B4-BE49-F238E27FC236}">
                <a16:creationId xmlns:a16="http://schemas.microsoft.com/office/drawing/2014/main" id="{21B94573-E8A0-4C28-94DA-CC030C34C2D3}"/>
              </a:ext>
            </a:extLst>
          </p:cNvPr>
          <p:cNvSpPr>
            <a:spLocks noGrp="1"/>
          </p:cNvSpPr>
          <p:nvPr>
            <p:ph sz="half" idx="2"/>
          </p:nvPr>
        </p:nvSpPr>
        <p:spPr>
          <a:xfrm>
            <a:off x="5325948" y="1028133"/>
            <a:ext cx="6274173" cy="5366649"/>
          </a:xfrm>
        </p:spPr>
        <p:txBody>
          <a:bodyPr>
            <a:noAutofit/>
          </a:bodyPr>
          <a:lstStyle/>
          <a:p>
            <a:pPr>
              <a:spcBef>
                <a:spcPts val="600"/>
              </a:spcBef>
              <a:spcAft>
                <a:spcPts val="600"/>
              </a:spcAft>
            </a:pPr>
            <a:r>
              <a:rPr lang="en-US" sz="2200" u="sng" dirty="0">
                <a:solidFill>
                  <a:schemeClr val="tx1"/>
                </a:solidFill>
              </a:rPr>
              <a:t>Watch</a:t>
            </a:r>
            <a:r>
              <a:rPr lang="en-US" sz="2200" dirty="0">
                <a:solidFill>
                  <a:schemeClr val="tx1"/>
                </a:solidFill>
              </a:rPr>
              <a:t>: Monitor trends in antimicrobial resistance among enteric bacteria from humans, retail meats, and animals at slaughter; </a:t>
            </a:r>
          </a:p>
          <a:p>
            <a:pPr>
              <a:spcBef>
                <a:spcPts val="600"/>
              </a:spcBef>
              <a:spcAft>
                <a:spcPts val="600"/>
              </a:spcAft>
            </a:pPr>
            <a:r>
              <a:rPr lang="en-US" sz="2200" u="sng" dirty="0">
                <a:solidFill>
                  <a:schemeClr val="tx1"/>
                </a:solidFill>
              </a:rPr>
              <a:t>Search</a:t>
            </a:r>
            <a:r>
              <a:rPr lang="en-US" sz="2200" dirty="0">
                <a:solidFill>
                  <a:schemeClr val="tx1"/>
                </a:solidFill>
              </a:rPr>
              <a:t>: Conduct research to better understand the emergence, persistence, and spread of antimicrobial resistance; </a:t>
            </a:r>
          </a:p>
          <a:p>
            <a:pPr>
              <a:spcBef>
                <a:spcPts val="600"/>
              </a:spcBef>
              <a:spcAft>
                <a:spcPts val="600"/>
              </a:spcAft>
            </a:pPr>
            <a:r>
              <a:rPr lang="en-US" sz="2200" u="sng" dirty="0">
                <a:solidFill>
                  <a:schemeClr val="tx1"/>
                </a:solidFill>
              </a:rPr>
              <a:t>Share</a:t>
            </a:r>
            <a:r>
              <a:rPr lang="en-US" sz="2200" dirty="0">
                <a:solidFill>
                  <a:schemeClr val="tx1"/>
                </a:solidFill>
              </a:rPr>
              <a:t>: Disseminate timely information to stakeholders to promote interventions that reduce resistance; </a:t>
            </a:r>
          </a:p>
          <a:p>
            <a:pPr>
              <a:spcBef>
                <a:spcPts val="600"/>
              </a:spcBef>
              <a:spcAft>
                <a:spcPts val="600"/>
              </a:spcAft>
            </a:pPr>
            <a:r>
              <a:rPr lang="en-US" sz="2200" u="sng" dirty="0">
                <a:solidFill>
                  <a:schemeClr val="tx1"/>
                </a:solidFill>
              </a:rPr>
              <a:t>Support</a:t>
            </a:r>
            <a:r>
              <a:rPr lang="en-US" sz="2200" dirty="0">
                <a:solidFill>
                  <a:schemeClr val="tx1"/>
                </a:solidFill>
              </a:rPr>
              <a:t>: Provide timely antimicrobial resistance data for outbreak investigations; and </a:t>
            </a:r>
          </a:p>
          <a:p>
            <a:pPr>
              <a:spcBef>
                <a:spcPts val="600"/>
              </a:spcBef>
              <a:spcAft>
                <a:spcPts val="600"/>
              </a:spcAft>
            </a:pPr>
            <a:r>
              <a:rPr lang="en-US" sz="2200" u="sng" dirty="0">
                <a:solidFill>
                  <a:schemeClr val="tx1"/>
                </a:solidFill>
              </a:rPr>
              <a:t>Decide</a:t>
            </a:r>
            <a:r>
              <a:rPr lang="en-US" sz="2200" dirty="0">
                <a:solidFill>
                  <a:schemeClr val="tx1"/>
                </a:solidFill>
              </a:rPr>
              <a:t>: Provide data that assist the FDA in making decisions related to the approval of safe and effective antimicrobial drugs for animals</a:t>
            </a:r>
          </a:p>
        </p:txBody>
      </p:sp>
      <p:sp>
        <p:nvSpPr>
          <p:cNvPr id="7" name="Text Placeholder 6">
            <a:extLst>
              <a:ext uri="{FF2B5EF4-FFF2-40B4-BE49-F238E27FC236}">
                <a16:creationId xmlns:a16="http://schemas.microsoft.com/office/drawing/2014/main" id="{0C4BBA64-88DD-8F32-5C5D-859FC088164F}"/>
              </a:ext>
            </a:extLst>
          </p:cNvPr>
          <p:cNvSpPr>
            <a:spLocks noGrp="1"/>
          </p:cNvSpPr>
          <p:nvPr>
            <p:ph type="body" sz="quarter" idx="3"/>
          </p:nvPr>
        </p:nvSpPr>
        <p:spPr>
          <a:xfrm>
            <a:off x="5325948" y="265767"/>
            <a:ext cx="5389033" cy="639762"/>
          </a:xfrm>
        </p:spPr>
        <p:txBody>
          <a:bodyPr/>
          <a:lstStyle/>
          <a:p>
            <a:r>
              <a:rPr lang="en-US" b="0" dirty="0"/>
              <a:t>Purpose</a:t>
            </a:r>
          </a:p>
        </p:txBody>
      </p:sp>
      <p:sp>
        <p:nvSpPr>
          <p:cNvPr id="4" name="TextBox 3">
            <a:extLst>
              <a:ext uri="{FF2B5EF4-FFF2-40B4-BE49-F238E27FC236}">
                <a16:creationId xmlns:a16="http://schemas.microsoft.com/office/drawing/2014/main" id="{3D8FDF7C-5E5D-4A37-9FCA-6F268EB0D98A}"/>
              </a:ext>
            </a:extLst>
          </p:cNvPr>
          <p:cNvSpPr txBox="1"/>
          <p:nvPr/>
        </p:nvSpPr>
        <p:spPr>
          <a:xfrm>
            <a:off x="324523" y="4266635"/>
            <a:ext cx="4172595" cy="1347805"/>
          </a:xfrm>
          <a:prstGeom prst="rect">
            <a:avLst/>
          </a:prstGeom>
          <a:noFill/>
          <a:ln w="28575">
            <a:noFill/>
          </a:ln>
        </p:spPr>
        <p:txBody>
          <a:bodyPr wrap="square">
            <a:spAutoFit/>
          </a:bodyPr>
          <a:lstStyle/>
          <a:p>
            <a:pPr marL="0" marR="0" algn="ctr">
              <a:lnSpc>
                <a:spcPct val="115000"/>
              </a:lnSpc>
              <a:spcBef>
                <a:spcPts val="600"/>
              </a:spcBef>
              <a:spcAft>
                <a:spcPts val="1200"/>
              </a:spcAft>
            </a:pPr>
            <a:r>
              <a:rPr lang="en-US" i="1" dirty="0"/>
              <a:t>To provide scientifically reliable data to help reduce the human, animal and environmental health burden caused by antimicrobial-resistant bacteria</a:t>
            </a:r>
          </a:p>
        </p:txBody>
      </p:sp>
      <p:sp>
        <p:nvSpPr>
          <p:cNvPr id="9" name="Text Placeholder 5">
            <a:extLst>
              <a:ext uri="{FF2B5EF4-FFF2-40B4-BE49-F238E27FC236}">
                <a16:creationId xmlns:a16="http://schemas.microsoft.com/office/drawing/2014/main" id="{E50E96DB-D1D3-D151-0374-17B94A236E29}"/>
              </a:ext>
            </a:extLst>
          </p:cNvPr>
          <p:cNvSpPr txBox="1">
            <a:spLocks/>
          </p:cNvSpPr>
          <p:nvPr/>
        </p:nvSpPr>
        <p:spPr>
          <a:xfrm>
            <a:off x="281545" y="1017735"/>
            <a:ext cx="4407413" cy="639762"/>
          </a:xfrm>
          <a:prstGeom prst="rect">
            <a:avLst/>
          </a:prstGeom>
          <a:ln w="19050">
            <a:solidFill>
              <a:schemeClr val="tx1"/>
            </a:solidFill>
          </a:ln>
        </p:spPr>
        <p:txBody>
          <a:bodyPr vert="horz" lIns="91440" tIns="45720" rIns="91440" bIns="45720" rtlCol="0" anchor="b">
            <a:normAutofit/>
          </a:bodyPr>
          <a:lstStyle>
            <a:lvl1pPr marL="0" indent="0" algn="l" defTabSz="457200" rtl="0" eaLnBrk="1" latinLnBrk="0" hangingPunct="1">
              <a:spcBef>
                <a:spcPct val="20000"/>
              </a:spcBef>
              <a:buFont typeface="Arial"/>
              <a:buNone/>
              <a:defRPr sz="2400" b="1" kern="1200">
                <a:solidFill>
                  <a:srgbClr val="007DBA"/>
                </a:solidFill>
                <a:latin typeface="Calibri" panose="020F0502020204030204" pitchFamily="34" charset="0"/>
                <a:ea typeface="+mn-ea"/>
                <a:cs typeface="Calibri" panose="020F0502020204030204" pitchFamily="34" charset="0"/>
              </a:defRPr>
            </a:lvl1pPr>
            <a:lvl2pPr marL="457200" indent="0" algn="l" defTabSz="457200" rtl="0" eaLnBrk="1" latinLnBrk="0" hangingPunct="1">
              <a:spcBef>
                <a:spcPct val="20000"/>
              </a:spcBef>
              <a:buFont typeface="Arial"/>
              <a:buNone/>
              <a:defRPr sz="2000" b="1" kern="1200">
                <a:solidFill>
                  <a:srgbClr val="007DBA"/>
                </a:solidFill>
                <a:latin typeface="Calibri" panose="020F0502020204030204" pitchFamily="34" charset="0"/>
                <a:ea typeface="+mn-ea"/>
                <a:cs typeface="Calibri" panose="020F0502020204030204" pitchFamily="34" charset="0"/>
              </a:defRPr>
            </a:lvl2pPr>
            <a:lvl3pPr marL="914400" indent="0" algn="l" defTabSz="457200" rtl="0" eaLnBrk="1" latinLnBrk="0" hangingPunct="1">
              <a:spcBef>
                <a:spcPct val="20000"/>
              </a:spcBef>
              <a:buFont typeface="Arial"/>
              <a:buNone/>
              <a:defRPr sz="1800" b="1" kern="1200">
                <a:solidFill>
                  <a:srgbClr val="007DBA"/>
                </a:solidFill>
                <a:latin typeface="Calibri" panose="020F0502020204030204" pitchFamily="34" charset="0"/>
                <a:ea typeface="+mn-ea"/>
                <a:cs typeface="Calibri" panose="020F0502020204030204" pitchFamily="34" charset="0"/>
              </a:defRPr>
            </a:lvl3pPr>
            <a:lvl4pPr marL="1371600" indent="0" algn="l" defTabSz="457200" rtl="0" eaLnBrk="1" latinLnBrk="0" hangingPunct="1">
              <a:spcBef>
                <a:spcPct val="20000"/>
              </a:spcBef>
              <a:buFont typeface="Arial"/>
              <a:buNone/>
              <a:defRPr sz="1600" b="1" kern="1200">
                <a:solidFill>
                  <a:srgbClr val="007DBA"/>
                </a:solidFill>
                <a:latin typeface="Calibri" panose="020F0502020204030204" pitchFamily="34" charset="0"/>
                <a:ea typeface="+mn-ea"/>
                <a:cs typeface="Calibri" panose="020F0502020204030204" pitchFamily="34" charset="0"/>
              </a:defRPr>
            </a:lvl4pPr>
            <a:lvl5pPr marL="1828800" indent="0" algn="l" defTabSz="457200" rtl="0" eaLnBrk="1" latinLnBrk="0" hangingPunct="1">
              <a:spcBef>
                <a:spcPct val="20000"/>
              </a:spcBef>
              <a:buFont typeface="Arial"/>
              <a:buNone/>
              <a:defRPr sz="1600" b="1" kern="1200">
                <a:solidFill>
                  <a:srgbClr val="007DBA"/>
                </a:solidFill>
                <a:latin typeface="Calibri" panose="020F0502020204030204" pitchFamily="34" charset="0"/>
                <a:ea typeface="+mn-ea"/>
                <a:cs typeface="Calibri" panose="020F0502020204030204" pitchFamily="34" charset="0"/>
              </a:defRPr>
            </a:lvl5pPr>
            <a:lvl6pPr marL="2286000" indent="0" algn="l" defTabSz="457200" rtl="0" eaLnBrk="1" latinLnBrk="0" hangingPunct="1">
              <a:spcBef>
                <a:spcPct val="20000"/>
              </a:spcBef>
              <a:buFont typeface="Arial"/>
              <a:buNone/>
              <a:defRPr sz="1600" b="1"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1600" b="1" kern="1200">
                <a:solidFill>
                  <a:schemeClr val="tx1"/>
                </a:solidFill>
                <a:latin typeface="+mn-lt"/>
                <a:ea typeface="+mn-ea"/>
                <a:cs typeface="+mn-cs"/>
              </a:defRPr>
            </a:lvl7pPr>
            <a:lvl8pPr marL="3200400" indent="0" algn="l" defTabSz="457200" rtl="0" eaLnBrk="1" latinLnBrk="0" hangingPunct="1">
              <a:spcBef>
                <a:spcPct val="20000"/>
              </a:spcBef>
              <a:buFont typeface="Arial"/>
              <a:buNone/>
              <a:defRPr sz="1600" b="1" kern="1200">
                <a:solidFill>
                  <a:schemeClr val="tx1"/>
                </a:solidFill>
                <a:latin typeface="+mn-lt"/>
                <a:ea typeface="+mn-ea"/>
                <a:cs typeface="+mn-cs"/>
              </a:defRPr>
            </a:lvl8pPr>
            <a:lvl9pPr marL="3657600" indent="0" algn="l" defTabSz="457200" rtl="0" eaLnBrk="1" latinLnBrk="0" hangingPunct="1">
              <a:spcBef>
                <a:spcPct val="20000"/>
              </a:spcBef>
              <a:buFont typeface="Arial"/>
              <a:buNone/>
              <a:defRPr sz="1600" b="1" kern="1200">
                <a:solidFill>
                  <a:schemeClr val="tx1"/>
                </a:solidFill>
                <a:latin typeface="+mn-lt"/>
                <a:ea typeface="+mn-ea"/>
                <a:cs typeface="+mn-cs"/>
              </a:defRPr>
            </a:lvl9pPr>
          </a:lstStyle>
          <a:p>
            <a:pPr algn="ctr"/>
            <a:r>
              <a:rPr lang="en-US" sz="2800" b="0" dirty="0"/>
              <a:t>Vision</a:t>
            </a:r>
            <a:endParaRPr lang="en-US" sz="2800" dirty="0"/>
          </a:p>
        </p:txBody>
      </p:sp>
      <p:sp>
        <p:nvSpPr>
          <p:cNvPr id="10" name="TextBox 9">
            <a:extLst>
              <a:ext uri="{FF2B5EF4-FFF2-40B4-BE49-F238E27FC236}">
                <a16:creationId xmlns:a16="http://schemas.microsoft.com/office/drawing/2014/main" id="{36BDDECF-724C-F3A3-F99E-919A13A6B736}"/>
              </a:ext>
            </a:extLst>
          </p:cNvPr>
          <p:cNvSpPr txBox="1"/>
          <p:nvPr/>
        </p:nvSpPr>
        <p:spPr>
          <a:xfrm>
            <a:off x="324525" y="1889383"/>
            <a:ext cx="4172595" cy="1347805"/>
          </a:xfrm>
          <a:prstGeom prst="rect">
            <a:avLst/>
          </a:prstGeom>
          <a:noFill/>
          <a:ln w="28575">
            <a:noFill/>
          </a:ln>
        </p:spPr>
        <p:txBody>
          <a:bodyPr wrap="square">
            <a:spAutoFit/>
          </a:bodyPr>
          <a:lstStyle/>
          <a:p>
            <a:pPr marL="0" marR="0" algn="ctr">
              <a:lnSpc>
                <a:spcPct val="115000"/>
              </a:lnSpc>
              <a:spcBef>
                <a:spcPts val="600"/>
              </a:spcBef>
              <a:spcAft>
                <a:spcPts val="1200"/>
              </a:spcAft>
            </a:pPr>
            <a:r>
              <a:rPr lang="en-US" i="1" dirty="0"/>
              <a:t>a world in which antimicrobials are effective for treating human and animal infections and the burden of antimicrobial-resistant infections is minimized</a:t>
            </a:r>
          </a:p>
        </p:txBody>
      </p:sp>
    </p:spTree>
    <p:extLst>
      <p:ext uri="{BB962C8B-B14F-4D97-AF65-F5344CB8AC3E}">
        <p14:creationId xmlns:p14="http://schemas.microsoft.com/office/powerpoint/2010/main" val="2237939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D5CA14B-C268-40E4-B1D6-4FD5F3652CF1}"/>
              </a:ext>
            </a:extLst>
          </p:cNvPr>
          <p:cNvSpPr>
            <a:spLocks noGrp="1"/>
          </p:cNvSpPr>
          <p:nvPr>
            <p:ph type="title"/>
          </p:nvPr>
        </p:nvSpPr>
        <p:spPr>
          <a:xfrm>
            <a:off x="616901" y="256405"/>
            <a:ext cx="11345471" cy="926020"/>
          </a:xfrm>
        </p:spPr>
        <p:txBody>
          <a:bodyPr/>
          <a:lstStyle/>
          <a:p>
            <a:r>
              <a:rPr lang="en-US" b="0" dirty="0"/>
              <a:t>Scope of NARMS</a:t>
            </a:r>
          </a:p>
        </p:txBody>
      </p:sp>
      <p:graphicFrame>
        <p:nvGraphicFramePr>
          <p:cNvPr id="6" name="Table 5">
            <a:extLst>
              <a:ext uri="{FF2B5EF4-FFF2-40B4-BE49-F238E27FC236}">
                <a16:creationId xmlns:a16="http://schemas.microsoft.com/office/drawing/2014/main" id="{C8A003D8-D877-4234-95B6-13E3D395F82E}"/>
              </a:ext>
            </a:extLst>
          </p:cNvPr>
          <p:cNvGraphicFramePr>
            <a:graphicFrameLocks noGrp="1"/>
          </p:cNvGraphicFramePr>
          <p:nvPr>
            <p:extLst>
              <p:ext uri="{D42A27DB-BD31-4B8C-83A1-F6EECF244321}">
                <p14:modId xmlns:p14="http://schemas.microsoft.com/office/powerpoint/2010/main" val="1265084226"/>
              </p:ext>
            </p:extLst>
          </p:nvPr>
        </p:nvGraphicFramePr>
        <p:xfrm>
          <a:off x="539931" y="1236213"/>
          <a:ext cx="11164389" cy="5117740"/>
        </p:xfrm>
        <a:graphic>
          <a:graphicData uri="http://schemas.openxmlformats.org/drawingml/2006/table">
            <a:tbl>
              <a:tblPr>
                <a:tableStyleId>{5C22544A-7EE6-4342-B048-85BDC9FD1C3A}</a:tableStyleId>
              </a:tblPr>
              <a:tblGrid>
                <a:gridCol w="1712550">
                  <a:extLst>
                    <a:ext uri="{9D8B030D-6E8A-4147-A177-3AD203B41FA5}">
                      <a16:colId xmlns:a16="http://schemas.microsoft.com/office/drawing/2014/main" val="3218113749"/>
                    </a:ext>
                  </a:extLst>
                </a:gridCol>
                <a:gridCol w="1712550">
                  <a:extLst>
                    <a:ext uri="{9D8B030D-6E8A-4147-A177-3AD203B41FA5}">
                      <a16:colId xmlns:a16="http://schemas.microsoft.com/office/drawing/2014/main" val="790469389"/>
                    </a:ext>
                  </a:extLst>
                </a:gridCol>
                <a:gridCol w="1712550">
                  <a:extLst>
                    <a:ext uri="{9D8B030D-6E8A-4147-A177-3AD203B41FA5}">
                      <a16:colId xmlns:a16="http://schemas.microsoft.com/office/drawing/2014/main" val="1254790640"/>
                    </a:ext>
                  </a:extLst>
                </a:gridCol>
                <a:gridCol w="1712550">
                  <a:extLst>
                    <a:ext uri="{9D8B030D-6E8A-4147-A177-3AD203B41FA5}">
                      <a16:colId xmlns:a16="http://schemas.microsoft.com/office/drawing/2014/main" val="1187600253"/>
                    </a:ext>
                  </a:extLst>
                </a:gridCol>
                <a:gridCol w="1352217">
                  <a:extLst>
                    <a:ext uri="{9D8B030D-6E8A-4147-A177-3AD203B41FA5}">
                      <a16:colId xmlns:a16="http://schemas.microsoft.com/office/drawing/2014/main" val="4062101773"/>
                    </a:ext>
                  </a:extLst>
                </a:gridCol>
                <a:gridCol w="1478422">
                  <a:extLst>
                    <a:ext uri="{9D8B030D-6E8A-4147-A177-3AD203B41FA5}">
                      <a16:colId xmlns:a16="http://schemas.microsoft.com/office/drawing/2014/main" val="1110449166"/>
                    </a:ext>
                  </a:extLst>
                </a:gridCol>
                <a:gridCol w="1483550">
                  <a:extLst>
                    <a:ext uri="{9D8B030D-6E8A-4147-A177-3AD203B41FA5}">
                      <a16:colId xmlns:a16="http://schemas.microsoft.com/office/drawing/2014/main" val="3362452256"/>
                    </a:ext>
                  </a:extLst>
                </a:gridCol>
              </a:tblGrid>
              <a:tr h="322621">
                <a:tc>
                  <a:txBody>
                    <a:bodyPr/>
                    <a:lstStyle/>
                    <a:p>
                      <a:pPr algn="ctr" fontAlgn="ctr"/>
                      <a:endParaRPr lang="en-US" sz="1200" b="1" i="0" u="none" strike="noStrike" dirty="0">
                        <a:solidFill>
                          <a:srgbClr val="FFFFFF"/>
                        </a:solidFill>
                        <a:effectLst/>
                        <a:latin typeface="+mn-lt"/>
                      </a:endParaRPr>
                    </a:p>
                  </a:txBody>
                  <a:tcPr marL="6454" marR="6454" marT="6454" marB="0" anchor="ctr">
                    <a:solidFill>
                      <a:schemeClr val="bg1"/>
                    </a:solidFill>
                  </a:tcPr>
                </a:tc>
                <a:tc>
                  <a:txBody>
                    <a:bodyPr/>
                    <a:lstStyle/>
                    <a:p>
                      <a:pPr algn="ctr" fontAlgn="ctr"/>
                      <a:r>
                        <a:rPr lang="en-US" sz="1200" b="1" u="none" strike="noStrike" dirty="0">
                          <a:solidFill>
                            <a:schemeClr val="bg1"/>
                          </a:solidFill>
                          <a:effectLst/>
                          <a:latin typeface="+mn-lt"/>
                        </a:rPr>
                        <a:t>Humans</a:t>
                      </a:r>
                      <a:endParaRPr lang="en-US" sz="1200" b="1" i="0" u="none" strike="noStrike" dirty="0">
                        <a:solidFill>
                          <a:schemeClr val="bg1"/>
                        </a:solidFill>
                        <a:effectLst/>
                        <a:latin typeface="+mn-lt"/>
                      </a:endParaRPr>
                    </a:p>
                  </a:txBody>
                  <a:tcPr marL="6454" marR="6454" marT="6454" marB="0" anchor="ctr">
                    <a:solidFill>
                      <a:schemeClr val="accent1"/>
                    </a:solidFill>
                  </a:tcPr>
                </a:tc>
                <a:tc>
                  <a:txBody>
                    <a:bodyPr/>
                    <a:lstStyle/>
                    <a:p>
                      <a:pPr algn="ctr" fontAlgn="ctr"/>
                      <a:r>
                        <a:rPr lang="en-US" sz="1200" b="1" u="none" strike="noStrike" dirty="0">
                          <a:solidFill>
                            <a:schemeClr val="bg1"/>
                          </a:solidFill>
                          <a:effectLst/>
                          <a:latin typeface="+mn-lt"/>
                        </a:rPr>
                        <a:t>Retail Meats</a:t>
                      </a:r>
                      <a:endParaRPr lang="en-US" sz="1200" b="1" i="0" u="none" strike="noStrike" dirty="0">
                        <a:solidFill>
                          <a:schemeClr val="bg1"/>
                        </a:solidFill>
                        <a:effectLst/>
                        <a:latin typeface="+mn-lt"/>
                      </a:endParaRPr>
                    </a:p>
                  </a:txBody>
                  <a:tcPr marL="6454" marR="6454" marT="6454" marB="0" anchor="ctr">
                    <a:solidFill>
                      <a:schemeClr val="accent1"/>
                    </a:solidFill>
                  </a:tcPr>
                </a:tc>
                <a:tc>
                  <a:txBody>
                    <a:bodyPr/>
                    <a:lstStyle/>
                    <a:p>
                      <a:pPr algn="ctr" fontAlgn="ctr"/>
                      <a:r>
                        <a:rPr lang="en-US" sz="1200" b="1" u="none" strike="noStrike" dirty="0">
                          <a:solidFill>
                            <a:schemeClr val="bg1"/>
                          </a:solidFill>
                          <a:effectLst/>
                          <a:latin typeface="+mn-lt"/>
                        </a:rPr>
                        <a:t>Food-Producing Animals</a:t>
                      </a:r>
                      <a:endParaRPr lang="en-US" sz="1200" b="1" i="0" u="none" strike="noStrike" dirty="0">
                        <a:solidFill>
                          <a:schemeClr val="bg1"/>
                        </a:solidFill>
                        <a:effectLst/>
                        <a:latin typeface="+mn-lt"/>
                      </a:endParaRPr>
                    </a:p>
                  </a:txBody>
                  <a:tcPr marL="6454" marR="6454" marT="6454" marB="0" anchor="ctr">
                    <a:solidFill>
                      <a:schemeClr val="accent1"/>
                    </a:solidFill>
                  </a:tcPr>
                </a:tc>
                <a:tc>
                  <a:txBody>
                    <a:bodyPr/>
                    <a:lstStyle/>
                    <a:p>
                      <a:pPr algn="ctr" fontAlgn="ctr"/>
                      <a:r>
                        <a:rPr lang="en-US" sz="1200" b="1" u="none" strike="noStrike" dirty="0">
                          <a:solidFill>
                            <a:schemeClr val="bg1"/>
                          </a:solidFill>
                          <a:effectLst/>
                          <a:latin typeface="+mn-lt"/>
                        </a:rPr>
                        <a:t>Animal Pathogens</a:t>
                      </a:r>
                      <a:endParaRPr lang="en-US" sz="1200" b="1" i="0" u="none" strike="noStrike" dirty="0">
                        <a:solidFill>
                          <a:schemeClr val="bg1"/>
                        </a:solidFill>
                        <a:effectLst/>
                        <a:latin typeface="+mn-lt"/>
                      </a:endParaRPr>
                    </a:p>
                  </a:txBody>
                  <a:tcPr marL="6454" marR="6454" marT="6454" marB="0" anchor="ctr">
                    <a:solidFill>
                      <a:srgbClr val="00CC00"/>
                    </a:solidFill>
                  </a:tcPr>
                </a:tc>
                <a:tc>
                  <a:txBody>
                    <a:bodyPr/>
                    <a:lstStyle/>
                    <a:p>
                      <a:pPr algn="ctr" fontAlgn="ctr"/>
                      <a:r>
                        <a:rPr lang="en-US" sz="1200" b="1" u="none" strike="noStrike" dirty="0">
                          <a:solidFill>
                            <a:schemeClr val="bg1"/>
                          </a:solidFill>
                          <a:effectLst/>
                          <a:latin typeface="+mn-lt"/>
                        </a:rPr>
                        <a:t>Environment</a:t>
                      </a:r>
                      <a:endParaRPr lang="en-US" sz="1200" b="1" i="0" u="none" strike="noStrike" dirty="0">
                        <a:solidFill>
                          <a:schemeClr val="bg1"/>
                        </a:solidFill>
                        <a:effectLst/>
                        <a:latin typeface="+mn-lt"/>
                      </a:endParaRPr>
                    </a:p>
                  </a:txBody>
                  <a:tcPr marL="6454" marR="6454" marT="6454" marB="0" anchor="ctr">
                    <a:solidFill>
                      <a:srgbClr val="00CC00"/>
                    </a:solidFill>
                  </a:tcPr>
                </a:tc>
                <a:tc>
                  <a:txBody>
                    <a:bodyPr/>
                    <a:lstStyle/>
                    <a:p>
                      <a:pPr algn="ctr" fontAlgn="ctr"/>
                      <a:r>
                        <a:rPr lang="en-US" sz="1200" b="1" u="none" strike="noStrike" dirty="0">
                          <a:solidFill>
                            <a:schemeClr val="bg1"/>
                          </a:solidFill>
                          <a:effectLst/>
                          <a:latin typeface="+mn-lt"/>
                        </a:rPr>
                        <a:t>WGS Data Repository</a:t>
                      </a:r>
                      <a:endParaRPr lang="en-US" sz="1200" b="1" i="0" u="none" strike="noStrike" dirty="0">
                        <a:solidFill>
                          <a:schemeClr val="bg1"/>
                        </a:solidFill>
                        <a:effectLst/>
                        <a:latin typeface="+mn-lt"/>
                      </a:endParaRPr>
                    </a:p>
                  </a:txBody>
                  <a:tcPr marL="6454" marR="6454" marT="6454" marB="0" anchor="ctr">
                    <a:solidFill>
                      <a:schemeClr val="accent4">
                        <a:lumMod val="75000"/>
                      </a:schemeClr>
                    </a:solidFill>
                  </a:tcPr>
                </a:tc>
                <a:extLst>
                  <a:ext uri="{0D108BD9-81ED-4DB2-BD59-A6C34878D82A}">
                    <a16:rowId xmlns:a16="http://schemas.microsoft.com/office/drawing/2014/main" val="2916366363"/>
                  </a:ext>
                </a:extLst>
              </a:tr>
              <a:tr h="589033">
                <a:tc rowSpan="4">
                  <a:txBody>
                    <a:bodyPr/>
                    <a:lstStyle/>
                    <a:p>
                      <a:pPr algn="ctr" fontAlgn="ctr"/>
                      <a:r>
                        <a:rPr lang="en-US" sz="1200" b="1" u="none" strike="noStrike" dirty="0">
                          <a:solidFill>
                            <a:schemeClr val="bg1"/>
                          </a:solidFill>
                          <a:effectLst/>
                          <a:latin typeface="+mn-lt"/>
                        </a:rPr>
                        <a:t>Agency</a:t>
                      </a:r>
                      <a:endParaRPr lang="en-US" sz="1200" b="1" i="0" u="none" strike="noStrike" dirty="0">
                        <a:solidFill>
                          <a:schemeClr val="bg1"/>
                        </a:solidFill>
                        <a:effectLst/>
                        <a:latin typeface="+mn-lt"/>
                      </a:endParaRPr>
                    </a:p>
                  </a:txBody>
                  <a:tcPr marL="6454" marR="6454" marT="6454" marB="0" anchor="ctr">
                    <a:solidFill>
                      <a:schemeClr val="accent1"/>
                    </a:solidFill>
                  </a:tcPr>
                </a:tc>
                <a:tc>
                  <a:txBody>
                    <a:bodyPr/>
                    <a:lstStyle/>
                    <a:p>
                      <a:pPr algn="ctr" fontAlgn="ctr"/>
                      <a:r>
                        <a:rPr lang="en-US" sz="1050" b="1" u="none" strike="noStrike" dirty="0">
                          <a:effectLst/>
                          <a:latin typeface="+mn-lt"/>
                        </a:rPr>
                        <a:t>Centers for Disease Control and Prevention (CDC)</a:t>
                      </a:r>
                      <a:endParaRPr lang="en-US" sz="1050" b="1" i="0" u="none" strike="noStrike" dirty="0">
                        <a:solidFill>
                          <a:srgbClr val="333333"/>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b="1" u="none" strike="noStrike" dirty="0">
                          <a:effectLst/>
                          <a:latin typeface="+mn-lt"/>
                        </a:rPr>
                        <a:t>U.S. Food and Drug Administration (FDA)</a:t>
                      </a:r>
                      <a:endParaRPr lang="en-US" sz="1050" b="1" i="0" u="none" strike="noStrike" dirty="0">
                        <a:solidFill>
                          <a:srgbClr val="333333"/>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b="1" u="none" strike="noStrike" dirty="0">
                          <a:effectLst/>
                          <a:latin typeface="+mn-lt"/>
                        </a:rPr>
                        <a:t>United States Department of Agriculture (USDA)</a:t>
                      </a:r>
                      <a:endParaRPr lang="en-US" sz="1050" b="1" i="0" u="none" strike="noStrike" dirty="0">
                        <a:solidFill>
                          <a:srgbClr val="333333"/>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b="1" u="none" strike="noStrike" dirty="0">
                          <a:effectLst/>
                          <a:latin typeface="+mn-lt"/>
                        </a:rPr>
                        <a:t>FDA and USDA</a:t>
                      </a:r>
                      <a:endParaRPr lang="en-US" sz="1050" b="1" i="0" u="none" strike="noStrike" dirty="0">
                        <a:solidFill>
                          <a:srgbClr val="333333"/>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b="1" u="none" strike="noStrike" dirty="0">
                          <a:effectLst/>
                          <a:latin typeface="+mn-lt"/>
                        </a:rPr>
                        <a:t>Environmental Protection Agency (EPA)</a:t>
                      </a:r>
                    </a:p>
                    <a:p>
                      <a:pPr algn="ctr" fontAlgn="ctr"/>
                      <a:r>
                        <a:rPr lang="en-US" sz="1050" b="1" u="none" strike="noStrike" dirty="0">
                          <a:effectLst/>
                          <a:latin typeface="+mn-lt"/>
                        </a:rPr>
                        <a:t>FDA, USDA, CDC, </a:t>
                      </a:r>
                      <a:endParaRPr lang="en-US" sz="1050" b="1" i="0" u="none" strike="noStrike" dirty="0">
                        <a:solidFill>
                          <a:srgbClr val="00000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b="1" u="none" strike="noStrike" dirty="0">
                          <a:effectLst/>
                          <a:latin typeface="+mn-lt"/>
                        </a:rPr>
                        <a:t>National Institutes of Health (NIH)</a:t>
                      </a:r>
                      <a:endParaRPr lang="en-US" sz="1050" b="1" i="0" u="none" strike="noStrike" dirty="0">
                        <a:solidFill>
                          <a:srgbClr val="000000"/>
                        </a:solidFill>
                        <a:effectLst/>
                        <a:latin typeface="+mn-lt"/>
                      </a:endParaRPr>
                    </a:p>
                  </a:txBody>
                  <a:tcPr marL="6454" marR="6454" marT="6454" marB="0" anchor="ctr">
                    <a:solidFill>
                      <a:schemeClr val="accent1">
                        <a:lumMod val="40000"/>
                        <a:lumOff val="60000"/>
                      </a:schemeClr>
                    </a:solidFill>
                  </a:tcPr>
                </a:tc>
                <a:extLst>
                  <a:ext uri="{0D108BD9-81ED-4DB2-BD59-A6C34878D82A}">
                    <a16:rowId xmlns:a16="http://schemas.microsoft.com/office/drawing/2014/main" val="4262243252"/>
                  </a:ext>
                </a:extLst>
              </a:tr>
              <a:tr h="774478">
                <a:tc vMerge="1">
                  <a:txBody>
                    <a:bodyPr/>
                    <a:lstStyle/>
                    <a:p>
                      <a:endParaRPr lang="en-US"/>
                    </a:p>
                  </a:txBody>
                  <a:tcPr/>
                </a:tc>
                <a:tc rowSpan="3">
                  <a:txBody>
                    <a:bodyPr/>
                    <a:lstStyle/>
                    <a:p>
                      <a:pPr algn="ctr" fontAlgn="ctr"/>
                      <a:r>
                        <a:rPr lang="en-US" sz="1050" u="none" strike="noStrike" dirty="0">
                          <a:effectLst/>
                          <a:latin typeface="+mn-lt"/>
                        </a:rPr>
                        <a:t>Health departments in 50 states</a:t>
                      </a:r>
                      <a:endParaRPr lang="en-US" sz="1050" b="0" i="0" u="none" strike="noStrike" dirty="0">
                        <a:solidFill>
                          <a:srgbClr val="333333"/>
                        </a:solidFill>
                        <a:effectLst/>
                        <a:latin typeface="+mn-lt"/>
                      </a:endParaRPr>
                    </a:p>
                  </a:txBody>
                  <a:tcPr marL="6454" marR="6454" marT="6454" marB="0" anchor="ctr"/>
                </a:tc>
                <a:tc>
                  <a:txBody>
                    <a:bodyPr/>
                    <a:lstStyle/>
                    <a:p>
                      <a:pPr algn="ctr" fontAlgn="ctr"/>
                      <a:r>
                        <a:rPr lang="en-US" sz="1050" u="none" strike="noStrike" dirty="0">
                          <a:effectLst/>
                          <a:latin typeface="+mn-lt"/>
                        </a:rPr>
                        <a:t>Health departments in 15 states + PR</a:t>
                      </a:r>
                      <a:endParaRPr lang="en-US" sz="1050" b="0" i="0" u="none" strike="noStrike" dirty="0">
                        <a:solidFill>
                          <a:srgbClr val="333333"/>
                        </a:solidFill>
                        <a:effectLst/>
                        <a:latin typeface="+mn-lt"/>
                      </a:endParaRPr>
                    </a:p>
                  </a:txBody>
                  <a:tcPr marL="6454" marR="6454" marT="6454" marB="0" anchor="ctr"/>
                </a:tc>
                <a:tc>
                  <a:txBody>
                    <a:bodyPr/>
                    <a:lstStyle/>
                    <a:p>
                      <a:pPr algn="ctr" fontAlgn="ctr"/>
                      <a:r>
                        <a:rPr lang="en-US" sz="1050" u="none" strike="noStrike" dirty="0">
                          <a:effectLst/>
                          <a:latin typeface="+mn-lt"/>
                        </a:rPr>
                        <a:t>Food Safety and Inspection Service (FSIS)</a:t>
                      </a:r>
                      <a:endParaRPr lang="en-US" sz="1050" b="0" i="0" u="none" strike="noStrike" dirty="0">
                        <a:solidFill>
                          <a:srgbClr val="333333"/>
                        </a:solidFill>
                        <a:effectLst/>
                        <a:latin typeface="+mn-lt"/>
                      </a:endParaRPr>
                    </a:p>
                  </a:txBody>
                  <a:tcPr marL="6454" marR="6454" marT="6454" marB="0" anchor="ctr"/>
                </a:tc>
                <a:tc>
                  <a:txBody>
                    <a:bodyPr/>
                    <a:lstStyle/>
                    <a:p>
                      <a:pPr algn="ctr" fontAlgn="ctr"/>
                      <a:r>
                        <a:rPr lang="en-US" sz="1050" u="none" strike="noStrike" dirty="0">
                          <a:effectLst/>
                          <a:latin typeface="+mn-lt"/>
                        </a:rPr>
                        <a:t>Veterinary Laboratory Investigation and Response Network (Vet-LIRN)</a:t>
                      </a:r>
                      <a:endParaRPr lang="en-US" sz="1050" b="0" i="0" u="none" strike="noStrike" dirty="0">
                        <a:solidFill>
                          <a:srgbClr val="333333"/>
                        </a:solidFill>
                        <a:effectLst/>
                        <a:latin typeface="+mn-lt"/>
                      </a:endParaRPr>
                    </a:p>
                  </a:txBody>
                  <a:tcPr marL="6454" marR="6454" marT="6454" marB="0" anchor="ctr"/>
                </a:tc>
                <a:tc>
                  <a:txBody>
                    <a:bodyPr/>
                    <a:lstStyle/>
                    <a:p>
                      <a:pPr algn="ctr" fontAlgn="ctr"/>
                      <a:r>
                        <a:rPr lang="en-US" sz="1050" u="none" strike="noStrike" dirty="0">
                          <a:effectLst/>
                          <a:latin typeface="+mn-lt"/>
                        </a:rPr>
                        <a:t>Environmental Protection Agency Office of Water</a:t>
                      </a:r>
                      <a:endParaRPr lang="en-US" sz="1050" b="0" i="0" u="none" strike="noStrike" dirty="0">
                        <a:solidFill>
                          <a:srgbClr val="000000"/>
                        </a:solidFill>
                        <a:effectLst/>
                        <a:latin typeface="+mn-lt"/>
                      </a:endParaRPr>
                    </a:p>
                  </a:txBody>
                  <a:tcPr marL="6454" marR="6454" marT="6454" marB="0" anchor="ctr"/>
                </a:tc>
                <a:tc>
                  <a:txBody>
                    <a:bodyPr/>
                    <a:lstStyle/>
                    <a:p>
                      <a:pPr algn="ctr" fontAlgn="ctr"/>
                      <a:r>
                        <a:rPr lang="en-US" sz="1050" u="none" strike="noStrike" dirty="0">
                          <a:effectLst/>
                          <a:latin typeface="+mn-lt"/>
                        </a:rPr>
                        <a:t>National Center for Biotechnology Information (NCBI)</a:t>
                      </a:r>
                      <a:endParaRPr lang="en-US" sz="1050" b="0" i="0" u="none" strike="noStrike" dirty="0">
                        <a:solidFill>
                          <a:srgbClr val="000000"/>
                        </a:solidFill>
                        <a:effectLst/>
                        <a:latin typeface="+mn-lt"/>
                      </a:endParaRPr>
                    </a:p>
                  </a:txBody>
                  <a:tcPr marL="6454" marR="6454" marT="6454" marB="0" anchor="ctr"/>
                </a:tc>
                <a:extLst>
                  <a:ext uri="{0D108BD9-81ED-4DB2-BD59-A6C34878D82A}">
                    <a16:rowId xmlns:a16="http://schemas.microsoft.com/office/drawing/2014/main" val="2934038799"/>
                  </a:ext>
                </a:extLst>
              </a:tr>
              <a:tr h="516319">
                <a:tc vMerge="1">
                  <a:txBody>
                    <a:bodyPr/>
                    <a:lstStyle/>
                    <a:p>
                      <a:endParaRPr lang="en-US"/>
                    </a:p>
                  </a:txBody>
                  <a:tcPr/>
                </a:tc>
                <a:tc vMerge="1">
                  <a:txBody>
                    <a:bodyPr/>
                    <a:lstStyle/>
                    <a:p>
                      <a:endParaRPr lang="en-US"/>
                    </a:p>
                  </a:txBody>
                  <a:tcPr/>
                </a:tc>
                <a:tc rowSpan="2">
                  <a:txBody>
                    <a:bodyPr/>
                    <a:lstStyle/>
                    <a:p>
                      <a:pPr algn="ctr" fontAlgn="ctr"/>
                      <a:r>
                        <a:rPr lang="en-US" sz="1050" u="none" strike="noStrike" dirty="0">
                          <a:effectLst/>
                          <a:latin typeface="+mn-lt"/>
                        </a:rPr>
                        <a:t>Institutions of higher education in 7 states</a:t>
                      </a:r>
                      <a:endParaRPr lang="en-US" sz="1050" b="0" i="0" u="none" strike="noStrike" dirty="0">
                        <a:solidFill>
                          <a:srgbClr val="333333"/>
                        </a:solidFill>
                        <a:effectLst/>
                        <a:latin typeface="+mn-lt"/>
                      </a:endParaRPr>
                    </a:p>
                  </a:txBody>
                  <a:tcPr marL="6454" marR="6454" marT="6454" marB="0" anchor="ctr"/>
                </a:tc>
                <a:tc>
                  <a:txBody>
                    <a:bodyPr/>
                    <a:lstStyle/>
                    <a:p>
                      <a:pPr algn="ctr" fontAlgn="ctr"/>
                      <a:r>
                        <a:rPr lang="en-US" sz="1050" u="none" strike="noStrike" dirty="0">
                          <a:effectLst/>
                          <a:latin typeface="+mn-lt"/>
                        </a:rPr>
                        <a:t>Agricultural Research Service (ARS)</a:t>
                      </a:r>
                      <a:endParaRPr lang="en-US" sz="1050" b="0" i="0" u="none" strike="noStrike" dirty="0">
                        <a:solidFill>
                          <a:srgbClr val="333333"/>
                        </a:solidFill>
                        <a:effectLst/>
                        <a:latin typeface="+mn-lt"/>
                      </a:endParaRPr>
                    </a:p>
                  </a:txBody>
                  <a:tcPr marL="6454" marR="6454" marT="6454" marB="0" anchor="ctr"/>
                </a:tc>
                <a:tc>
                  <a:txBody>
                    <a:bodyPr/>
                    <a:lstStyle/>
                    <a:p>
                      <a:pPr algn="ctr" fontAlgn="ctr"/>
                      <a:r>
                        <a:rPr lang="en-US" sz="1050" u="none" strike="noStrike" dirty="0">
                          <a:effectLst/>
                          <a:latin typeface="+mn-lt"/>
                        </a:rPr>
                        <a:t>USDA National Animal Health Laboratory Network (NAHLN)</a:t>
                      </a:r>
                      <a:endParaRPr lang="en-US" sz="1050" b="0" i="0" u="none" strike="noStrike" dirty="0">
                        <a:solidFill>
                          <a:srgbClr val="000000"/>
                        </a:solidFill>
                        <a:effectLst/>
                        <a:latin typeface="+mn-lt"/>
                      </a:endParaRPr>
                    </a:p>
                  </a:txBody>
                  <a:tcPr marL="6454" marR="6454" marT="6454" marB="0" anchor="ctr"/>
                </a:tc>
                <a:tc>
                  <a:txBody>
                    <a:bodyPr/>
                    <a:lstStyle/>
                    <a:p>
                      <a:pPr algn="ctr" fontAlgn="ctr"/>
                      <a:r>
                        <a:rPr lang="en-US" sz="1050" u="none" strike="noStrike" dirty="0">
                          <a:effectLst/>
                          <a:latin typeface="+mn-lt"/>
                        </a:rPr>
                        <a:t>Agricultural Research Service (ARS)</a:t>
                      </a:r>
                      <a:endParaRPr lang="en-US" sz="1050" b="0" i="0" u="none" strike="noStrike" dirty="0">
                        <a:solidFill>
                          <a:srgbClr val="333333"/>
                        </a:solidFill>
                        <a:effectLst/>
                        <a:latin typeface="+mn-lt"/>
                      </a:endParaRPr>
                    </a:p>
                  </a:txBody>
                  <a:tcPr marL="6454" marR="6454" marT="6454" marB="0" anchor="ct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tc>
                <a:extLst>
                  <a:ext uri="{0D108BD9-81ED-4DB2-BD59-A6C34878D82A}">
                    <a16:rowId xmlns:a16="http://schemas.microsoft.com/office/drawing/2014/main" val="3948501530"/>
                  </a:ext>
                </a:extLst>
              </a:tr>
              <a:tr h="24525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050" u="none" strike="noStrike" dirty="0">
                          <a:effectLst/>
                          <a:latin typeface="+mn-lt"/>
                        </a:rPr>
                        <a:t>Animal Plant Health Inspection Service (APHIS)</a:t>
                      </a:r>
                      <a:endParaRPr lang="en-US" sz="1050" b="0" i="0" u="none" strike="noStrike" dirty="0">
                        <a:solidFill>
                          <a:srgbClr val="333333"/>
                        </a:solidFill>
                        <a:effectLst/>
                        <a:latin typeface="+mn-lt"/>
                      </a:endParaRPr>
                    </a:p>
                  </a:txBody>
                  <a:tcPr marL="6454" marR="6454" marT="6454" marB="0" anchor="ctr"/>
                </a:tc>
                <a:tc>
                  <a:txBody>
                    <a:bodyPr/>
                    <a:lstStyle/>
                    <a:p>
                      <a:pPr algn="ctr" fontAlgn="ctr"/>
                      <a:r>
                        <a:rPr lang="sv-SE" sz="1050" u="none" strike="noStrike" dirty="0">
                          <a:effectLst/>
                          <a:latin typeface="+mn-lt"/>
                        </a:rPr>
                        <a:t>Vet Dx Labs in 45 States</a:t>
                      </a:r>
                      <a:endParaRPr lang="sv-SE" sz="1050" b="0" i="0" u="none" strike="noStrike" dirty="0">
                        <a:solidFill>
                          <a:srgbClr val="000000"/>
                        </a:solidFill>
                        <a:effectLst/>
                        <a:latin typeface="+mn-lt"/>
                      </a:endParaRPr>
                    </a:p>
                  </a:txBody>
                  <a:tcPr marL="6454" marR="6454" marT="6454" marB="0" anchor="ct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tc>
                <a:extLst>
                  <a:ext uri="{0D108BD9-81ED-4DB2-BD59-A6C34878D82A}">
                    <a16:rowId xmlns:a16="http://schemas.microsoft.com/office/drawing/2014/main" val="250896572"/>
                  </a:ext>
                </a:extLst>
              </a:tr>
              <a:tr h="258159">
                <a:tc rowSpan="9">
                  <a:txBody>
                    <a:bodyPr/>
                    <a:lstStyle/>
                    <a:p>
                      <a:pPr algn="ctr" fontAlgn="ctr"/>
                      <a:r>
                        <a:rPr lang="en-US" sz="1200" b="1" u="none" strike="noStrike" dirty="0">
                          <a:solidFill>
                            <a:schemeClr val="bg1"/>
                          </a:solidFill>
                          <a:effectLst/>
                          <a:latin typeface="+mn-lt"/>
                        </a:rPr>
                        <a:t>Source</a:t>
                      </a:r>
                      <a:endParaRPr lang="en-US" sz="1200" b="1" i="0" u="none" strike="noStrike" dirty="0">
                        <a:solidFill>
                          <a:schemeClr val="bg1"/>
                        </a:solidFill>
                        <a:effectLst/>
                        <a:latin typeface="+mn-lt"/>
                      </a:endParaRPr>
                    </a:p>
                  </a:txBody>
                  <a:tcPr marL="6454" marR="6454" marT="6454" marB="0" anchor="ctr">
                    <a:solidFill>
                      <a:schemeClr val="accent1"/>
                    </a:solidFill>
                  </a:tcPr>
                </a:tc>
                <a:tc rowSpan="9">
                  <a:txBody>
                    <a:bodyPr/>
                    <a:lstStyle/>
                    <a:p>
                      <a:pPr algn="ctr" fontAlgn="ctr"/>
                      <a:r>
                        <a:rPr lang="en-US" sz="1050" u="none" strike="noStrike" dirty="0">
                          <a:effectLst/>
                          <a:latin typeface="+mn-lt"/>
                        </a:rPr>
                        <a:t>Ill persons</a:t>
                      </a:r>
                      <a:endParaRPr lang="en-US" sz="1050" b="0" i="0" u="none" strike="noStrike" dirty="0">
                        <a:solidFill>
                          <a:srgbClr val="333333"/>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b="1" u="none" strike="noStrike" dirty="0">
                          <a:effectLst/>
                          <a:latin typeface="+mn-lt"/>
                        </a:rPr>
                        <a:t>Grocery stores</a:t>
                      </a:r>
                      <a:endParaRPr lang="en-US" sz="1050" b="1" i="0" u="none" strike="noStrike" dirty="0">
                        <a:solidFill>
                          <a:srgbClr val="333333"/>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b="1" u="none" strike="noStrike" dirty="0">
                          <a:effectLst/>
                          <a:latin typeface="+mn-lt"/>
                        </a:rPr>
                        <a:t>Ceca and regulatory samples</a:t>
                      </a:r>
                      <a:endParaRPr lang="en-US" sz="1050" b="1" i="0" u="none" strike="noStrike" dirty="0">
                        <a:solidFill>
                          <a:srgbClr val="333333"/>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b="1" u="none" strike="noStrike" dirty="0">
                          <a:effectLst/>
                          <a:latin typeface="+mn-lt"/>
                        </a:rPr>
                        <a:t>Ill Animals</a:t>
                      </a:r>
                      <a:endParaRPr lang="en-US" sz="1050" b="1" i="0" u="none" strike="noStrike" dirty="0">
                        <a:solidFill>
                          <a:srgbClr val="00000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b="1" u="none" strike="noStrike" dirty="0">
                          <a:solidFill>
                            <a:schemeClr val="tx1"/>
                          </a:solidFill>
                          <a:effectLst/>
                          <a:latin typeface="+mn-lt"/>
                        </a:rPr>
                        <a:t>Pilot Studies</a:t>
                      </a:r>
                      <a:endParaRPr lang="en-US" sz="1050" b="1" i="0" u="none" strike="noStrike" dirty="0">
                        <a:solidFill>
                          <a:schemeClr val="tx1"/>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b="1" u="none" strike="noStrike" dirty="0">
                          <a:effectLst/>
                          <a:latin typeface="+mn-lt"/>
                        </a:rPr>
                        <a:t>Submitted Genomes</a:t>
                      </a:r>
                      <a:endParaRPr lang="en-US" sz="1050" b="1" i="0" u="none" strike="noStrike" dirty="0">
                        <a:solidFill>
                          <a:srgbClr val="000000"/>
                        </a:solidFill>
                        <a:effectLst/>
                        <a:latin typeface="+mn-lt"/>
                      </a:endParaRPr>
                    </a:p>
                  </a:txBody>
                  <a:tcPr marL="6454" marR="6454" marT="6454" marB="0" anchor="ctr">
                    <a:solidFill>
                      <a:schemeClr val="accent1">
                        <a:lumMod val="40000"/>
                        <a:lumOff val="60000"/>
                      </a:schemeClr>
                    </a:solidFill>
                  </a:tcPr>
                </a:tc>
                <a:extLst>
                  <a:ext uri="{0D108BD9-81ED-4DB2-BD59-A6C34878D82A}">
                    <a16:rowId xmlns:a16="http://schemas.microsoft.com/office/drawing/2014/main" val="4018638112"/>
                  </a:ext>
                </a:extLst>
              </a:tr>
              <a:tr h="129080">
                <a:tc vMerge="1">
                  <a:txBody>
                    <a:bodyPr/>
                    <a:lstStyle/>
                    <a:p>
                      <a:endParaRPr lang="en-US"/>
                    </a:p>
                  </a:txBody>
                  <a:tcPr/>
                </a:tc>
                <a:tc vMerge="1">
                  <a:txBody>
                    <a:bodyPr/>
                    <a:lstStyle/>
                    <a:p>
                      <a:endParaRPr lang="en-US"/>
                    </a:p>
                  </a:txBody>
                  <a:tcPr/>
                </a:tc>
                <a:tc>
                  <a:txBody>
                    <a:bodyPr/>
                    <a:lstStyle/>
                    <a:p>
                      <a:pPr algn="ctr" fontAlgn="ctr"/>
                      <a:r>
                        <a:rPr lang="en-US" sz="1050" u="none" strike="noStrike" dirty="0">
                          <a:effectLst/>
                          <a:latin typeface="+mn-lt"/>
                        </a:rPr>
                        <a:t>Chicken</a:t>
                      </a:r>
                      <a:endParaRPr lang="en-US" sz="1050" b="0" i="0" u="none" strike="noStrike" dirty="0">
                        <a:solidFill>
                          <a:srgbClr val="333333"/>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Chickens</a:t>
                      </a:r>
                      <a:endParaRPr lang="en-US" sz="1050" b="0" i="0" u="none" strike="noStrike" dirty="0">
                        <a:solidFill>
                          <a:srgbClr val="333333"/>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solidFill>
                            <a:schemeClr val="tx1"/>
                          </a:solidFill>
                          <a:effectLst/>
                          <a:latin typeface="+mn-lt"/>
                        </a:rPr>
                        <a:t>Dogs</a:t>
                      </a:r>
                      <a:endParaRPr lang="en-US" sz="1050" b="0" i="0" u="none" strike="noStrike" dirty="0">
                        <a:solidFill>
                          <a:schemeClr val="tx1"/>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solidFill>
                            <a:srgbClr val="FF0000"/>
                          </a:solidFill>
                          <a:effectLst/>
                          <a:latin typeface="+mn-lt"/>
                        </a:rPr>
                        <a:t>Method dev. (2021-2)</a:t>
                      </a:r>
                      <a:endParaRPr lang="en-US" sz="1050" b="0" i="0" u="none" strike="noStrike" dirty="0">
                        <a:solidFill>
                          <a:srgbClr val="FF000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AMRFinderPlus </a:t>
                      </a:r>
                      <a:endParaRPr lang="en-US" sz="1050" b="0" i="0" u="none" strike="noStrike" dirty="0">
                        <a:solidFill>
                          <a:srgbClr val="000000"/>
                        </a:solidFill>
                        <a:effectLst/>
                        <a:latin typeface="+mn-lt"/>
                      </a:endParaRPr>
                    </a:p>
                  </a:txBody>
                  <a:tcPr marL="6454" marR="6454" marT="6454" marB="0" anchor="ctr">
                    <a:solidFill>
                      <a:schemeClr val="accent1">
                        <a:lumMod val="40000"/>
                        <a:lumOff val="60000"/>
                      </a:schemeClr>
                    </a:solidFill>
                  </a:tcPr>
                </a:tc>
                <a:extLst>
                  <a:ext uri="{0D108BD9-81ED-4DB2-BD59-A6C34878D82A}">
                    <a16:rowId xmlns:a16="http://schemas.microsoft.com/office/drawing/2014/main" val="2431924364"/>
                  </a:ext>
                </a:extLst>
              </a:tr>
              <a:tr h="129080">
                <a:tc vMerge="1">
                  <a:txBody>
                    <a:bodyPr/>
                    <a:lstStyle/>
                    <a:p>
                      <a:endParaRPr lang="en-US"/>
                    </a:p>
                  </a:txBody>
                  <a:tcPr/>
                </a:tc>
                <a:tc vMerge="1">
                  <a:txBody>
                    <a:bodyPr/>
                    <a:lstStyle/>
                    <a:p>
                      <a:endParaRPr lang="en-US"/>
                    </a:p>
                  </a:txBody>
                  <a:tcPr/>
                </a:tc>
                <a:tc>
                  <a:txBody>
                    <a:bodyPr/>
                    <a:lstStyle/>
                    <a:p>
                      <a:pPr algn="ctr" fontAlgn="ctr"/>
                      <a:r>
                        <a:rPr lang="en-US" sz="1050" u="none" strike="noStrike" dirty="0">
                          <a:effectLst/>
                          <a:latin typeface="+mn-lt"/>
                        </a:rPr>
                        <a:t>Ground Turkey</a:t>
                      </a:r>
                      <a:endParaRPr lang="en-US" sz="1050" b="0" i="0" u="none" strike="noStrike" dirty="0">
                        <a:solidFill>
                          <a:srgbClr val="333333"/>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Turkeys</a:t>
                      </a:r>
                      <a:endParaRPr lang="en-US" sz="1050" b="0" i="0" u="none" strike="noStrike" dirty="0">
                        <a:solidFill>
                          <a:srgbClr val="333333"/>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solidFill>
                            <a:schemeClr val="tx1"/>
                          </a:solidFill>
                          <a:effectLst/>
                          <a:latin typeface="+mn-lt"/>
                        </a:rPr>
                        <a:t>Cats</a:t>
                      </a:r>
                      <a:endParaRPr lang="en-US" sz="1050" b="0" i="0" u="none" strike="noStrike" dirty="0">
                        <a:solidFill>
                          <a:schemeClr val="tx1"/>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solidFill>
                            <a:srgbClr val="FF0000"/>
                          </a:solidFill>
                          <a:effectLst/>
                          <a:latin typeface="+mn-lt"/>
                        </a:rPr>
                        <a:t>Watersheds (2022-3) </a:t>
                      </a:r>
                      <a:endParaRPr lang="en-US" sz="1050" b="0" i="0" u="none" strike="noStrike" dirty="0">
                        <a:solidFill>
                          <a:srgbClr val="FF000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solidFill>
                      <a:schemeClr val="accent1">
                        <a:lumMod val="40000"/>
                        <a:lumOff val="60000"/>
                      </a:schemeClr>
                    </a:solidFill>
                  </a:tcPr>
                </a:tc>
                <a:extLst>
                  <a:ext uri="{0D108BD9-81ED-4DB2-BD59-A6C34878D82A}">
                    <a16:rowId xmlns:a16="http://schemas.microsoft.com/office/drawing/2014/main" val="1304458768"/>
                  </a:ext>
                </a:extLst>
              </a:tr>
              <a:tr h="129080">
                <a:tc vMerge="1">
                  <a:txBody>
                    <a:bodyPr/>
                    <a:lstStyle/>
                    <a:p>
                      <a:endParaRPr lang="en-US"/>
                    </a:p>
                  </a:txBody>
                  <a:tcPr/>
                </a:tc>
                <a:tc vMerge="1">
                  <a:txBody>
                    <a:bodyPr/>
                    <a:lstStyle/>
                    <a:p>
                      <a:endParaRPr lang="en-US"/>
                    </a:p>
                  </a:txBody>
                  <a:tcPr/>
                </a:tc>
                <a:tc>
                  <a:txBody>
                    <a:bodyPr/>
                    <a:lstStyle/>
                    <a:p>
                      <a:pPr algn="ctr" fontAlgn="ctr"/>
                      <a:r>
                        <a:rPr lang="en-US" sz="1050" u="none" strike="noStrike" dirty="0">
                          <a:effectLst/>
                          <a:latin typeface="+mn-lt"/>
                        </a:rPr>
                        <a:t>Ground Beef</a:t>
                      </a:r>
                      <a:endParaRPr lang="en-US" sz="1050" b="0" i="0" u="none" strike="noStrike" dirty="0">
                        <a:solidFill>
                          <a:srgbClr val="333333"/>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Cattle</a:t>
                      </a:r>
                      <a:endParaRPr lang="en-US" sz="1050" b="0" i="0" u="none" strike="noStrike" dirty="0">
                        <a:solidFill>
                          <a:srgbClr val="333333"/>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solidFill>
                            <a:schemeClr val="tx1"/>
                          </a:solidFill>
                          <a:effectLst/>
                          <a:latin typeface="+mn-lt"/>
                        </a:rPr>
                        <a:t>Cattle</a:t>
                      </a:r>
                      <a:endParaRPr lang="en-US" sz="1050" b="0" i="0" u="none" strike="noStrike" dirty="0">
                        <a:solidFill>
                          <a:schemeClr val="tx1"/>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solidFill>
                            <a:srgbClr val="FF0000"/>
                          </a:solidFill>
                          <a:effectLst/>
                          <a:latin typeface="+mn-lt"/>
                        </a:rPr>
                        <a:t> </a:t>
                      </a:r>
                      <a:endParaRPr lang="en-US" sz="1050" b="0" i="0" u="none" strike="noStrike" dirty="0">
                        <a:solidFill>
                          <a:srgbClr val="FF000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solidFill>
                      <a:schemeClr val="accent1">
                        <a:lumMod val="40000"/>
                        <a:lumOff val="60000"/>
                      </a:schemeClr>
                    </a:solidFill>
                  </a:tcPr>
                </a:tc>
                <a:extLst>
                  <a:ext uri="{0D108BD9-81ED-4DB2-BD59-A6C34878D82A}">
                    <a16:rowId xmlns:a16="http://schemas.microsoft.com/office/drawing/2014/main" val="2848929711"/>
                  </a:ext>
                </a:extLst>
              </a:tr>
              <a:tr h="129080">
                <a:tc vMerge="1">
                  <a:txBody>
                    <a:bodyPr/>
                    <a:lstStyle/>
                    <a:p>
                      <a:endParaRPr lang="en-US"/>
                    </a:p>
                  </a:txBody>
                  <a:tcPr/>
                </a:tc>
                <a:tc vMerge="1">
                  <a:txBody>
                    <a:bodyPr/>
                    <a:lstStyle/>
                    <a:p>
                      <a:endParaRPr lang="en-US"/>
                    </a:p>
                  </a:txBody>
                  <a:tcPr/>
                </a:tc>
                <a:tc>
                  <a:txBody>
                    <a:bodyPr/>
                    <a:lstStyle/>
                    <a:p>
                      <a:pPr algn="ctr" fontAlgn="ctr"/>
                      <a:r>
                        <a:rPr lang="en-US" sz="1050" u="none" strike="noStrike" dirty="0">
                          <a:effectLst/>
                          <a:latin typeface="+mn-lt"/>
                        </a:rPr>
                        <a:t>Pork</a:t>
                      </a:r>
                      <a:endParaRPr lang="en-US" sz="1050" b="0" i="0" u="none" strike="noStrike" dirty="0">
                        <a:solidFill>
                          <a:srgbClr val="333333"/>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Swine</a:t>
                      </a:r>
                      <a:endParaRPr lang="en-US" sz="1050" b="0" i="0" u="none" strike="noStrike" dirty="0">
                        <a:solidFill>
                          <a:srgbClr val="333333"/>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solidFill>
                            <a:schemeClr val="tx1"/>
                          </a:solidFill>
                          <a:effectLst/>
                          <a:latin typeface="+mn-lt"/>
                        </a:rPr>
                        <a:t>Pigs</a:t>
                      </a:r>
                      <a:endParaRPr lang="en-US" sz="1050" b="0" i="0" u="none" strike="noStrike" dirty="0">
                        <a:solidFill>
                          <a:schemeClr val="tx1"/>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solidFill>
                            <a:srgbClr val="FF0000"/>
                          </a:solidFill>
                          <a:effectLst/>
                          <a:latin typeface="+mn-lt"/>
                        </a:rPr>
                        <a:t>Nat’l survey (2023-4) </a:t>
                      </a:r>
                      <a:endParaRPr lang="en-US" sz="1050" b="0" i="0" u="none" strike="noStrike" dirty="0">
                        <a:solidFill>
                          <a:srgbClr val="FF000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solidFill>
                      <a:schemeClr val="accent1">
                        <a:lumMod val="40000"/>
                        <a:lumOff val="60000"/>
                      </a:schemeClr>
                    </a:solidFill>
                  </a:tcPr>
                </a:tc>
                <a:extLst>
                  <a:ext uri="{0D108BD9-81ED-4DB2-BD59-A6C34878D82A}">
                    <a16:rowId xmlns:a16="http://schemas.microsoft.com/office/drawing/2014/main" val="2991065518"/>
                  </a:ext>
                </a:extLst>
              </a:tr>
              <a:tr h="129080">
                <a:tc vMerge="1">
                  <a:txBody>
                    <a:bodyPr/>
                    <a:lstStyle/>
                    <a:p>
                      <a:endParaRPr lang="en-US"/>
                    </a:p>
                  </a:txBody>
                  <a:tcPr/>
                </a:tc>
                <a:tc vMerge="1">
                  <a:txBody>
                    <a:bodyPr/>
                    <a:lstStyle/>
                    <a:p>
                      <a:endParaRPr lang="en-US"/>
                    </a:p>
                  </a:txBody>
                  <a:tcPr/>
                </a:tc>
                <a:tc>
                  <a:txBody>
                    <a:bodyPr/>
                    <a:lstStyle/>
                    <a:p>
                      <a:pPr algn="ctr" fontAlgn="ctr"/>
                      <a:r>
                        <a:rPr lang="en-US" sz="1050" u="none" strike="noStrike" dirty="0">
                          <a:solidFill>
                            <a:schemeClr val="tx1"/>
                          </a:solidFill>
                          <a:effectLst/>
                          <a:latin typeface="+mn-lt"/>
                        </a:rPr>
                        <a:t>Shrimp</a:t>
                      </a:r>
                      <a:endParaRPr lang="en-US" sz="1050" b="0" i="0" u="none" strike="noStrike" dirty="0">
                        <a:solidFill>
                          <a:schemeClr val="tx1"/>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solidFill>
                            <a:srgbClr val="00B050"/>
                          </a:solidFill>
                          <a:effectLst/>
                          <a:latin typeface="+mn-lt"/>
                        </a:rPr>
                        <a:t>Veal</a:t>
                      </a:r>
                      <a:endParaRPr lang="en-US" sz="1050" b="0" i="0" u="none" strike="noStrike" dirty="0">
                        <a:solidFill>
                          <a:srgbClr val="00B05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solidFill>
                            <a:schemeClr val="tx1"/>
                          </a:solidFill>
                          <a:effectLst/>
                          <a:latin typeface="+mn-lt"/>
                        </a:rPr>
                        <a:t>Poultry</a:t>
                      </a:r>
                      <a:endParaRPr lang="en-US" sz="1050" b="0" i="0" u="none" strike="noStrike" dirty="0">
                        <a:solidFill>
                          <a:schemeClr val="tx1"/>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solidFill>
                      <a:schemeClr val="accent1">
                        <a:lumMod val="40000"/>
                        <a:lumOff val="60000"/>
                      </a:schemeClr>
                    </a:solidFill>
                  </a:tcPr>
                </a:tc>
                <a:extLst>
                  <a:ext uri="{0D108BD9-81ED-4DB2-BD59-A6C34878D82A}">
                    <a16:rowId xmlns:a16="http://schemas.microsoft.com/office/drawing/2014/main" val="2550806097"/>
                  </a:ext>
                </a:extLst>
              </a:tr>
              <a:tr h="129080">
                <a:tc vMerge="1">
                  <a:txBody>
                    <a:bodyPr/>
                    <a:lstStyle/>
                    <a:p>
                      <a:endParaRPr lang="en-US"/>
                    </a:p>
                  </a:txBody>
                  <a:tcPr/>
                </a:tc>
                <a:tc vMerge="1">
                  <a:txBody>
                    <a:bodyPr/>
                    <a:lstStyle/>
                    <a:p>
                      <a:endParaRPr lang="en-US"/>
                    </a:p>
                  </a:txBody>
                  <a:tcPr/>
                </a:tc>
                <a:tc>
                  <a:txBody>
                    <a:bodyPr/>
                    <a:lstStyle/>
                    <a:p>
                      <a:pPr algn="ctr" fontAlgn="ctr"/>
                      <a:r>
                        <a:rPr lang="en-US" sz="1050" u="none" strike="noStrike" dirty="0">
                          <a:solidFill>
                            <a:schemeClr val="tx1"/>
                          </a:solidFill>
                          <a:effectLst/>
                          <a:latin typeface="+mn-lt"/>
                        </a:rPr>
                        <a:t>Tilapia</a:t>
                      </a:r>
                      <a:endParaRPr lang="en-US" sz="1050" b="0" i="0" u="none" strike="noStrike" dirty="0">
                        <a:solidFill>
                          <a:schemeClr val="tx1"/>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solidFill>
                            <a:srgbClr val="00B050"/>
                          </a:solidFill>
                          <a:effectLst/>
                          <a:latin typeface="+mn-lt"/>
                        </a:rPr>
                        <a:t>Lamb</a:t>
                      </a:r>
                      <a:endParaRPr lang="en-US" sz="1050" b="0" i="0" u="none" strike="noStrike" dirty="0">
                        <a:solidFill>
                          <a:srgbClr val="00B05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solidFill>
                      <a:schemeClr val="accent1">
                        <a:lumMod val="40000"/>
                        <a:lumOff val="60000"/>
                      </a:schemeClr>
                    </a:solidFill>
                  </a:tcPr>
                </a:tc>
                <a:extLst>
                  <a:ext uri="{0D108BD9-81ED-4DB2-BD59-A6C34878D82A}">
                    <a16:rowId xmlns:a16="http://schemas.microsoft.com/office/drawing/2014/main" val="2433556594"/>
                  </a:ext>
                </a:extLst>
              </a:tr>
              <a:tr h="0">
                <a:tc vMerge="1">
                  <a:txBody>
                    <a:bodyPr/>
                    <a:lstStyle/>
                    <a:p>
                      <a:endParaRPr lang="en-US"/>
                    </a:p>
                  </a:txBody>
                  <a:tcPr/>
                </a:tc>
                <a:tc vMerge="1">
                  <a:txBody>
                    <a:bodyPr/>
                    <a:lstStyle/>
                    <a:p>
                      <a:endParaRPr lang="en-US"/>
                    </a:p>
                  </a:txBody>
                  <a:tcPr/>
                </a:tc>
                <a:tc>
                  <a:txBody>
                    <a:bodyPr/>
                    <a:lstStyle/>
                    <a:p>
                      <a:pPr algn="ctr" fontAlgn="ctr"/>
                      <a:r>
                        <a:rPr lang="en-US" sz="1050" u="none" strike="noStrike" dirty="0">
                          <a:solidFill>
                            <a:schemeClr val="tx1"/>
                          </a:solidFill>
                          <a:effectLst/>
                          <a:latin typeface="+mn-lt"/>
                        </a:rPr>
                        <a:t>Salmon</a:t>
                      </a:r>
                      <a:r>
                        <a:rPr lang="en-US" sz="1050" u="none" strike="noStrike" dirty="0">
                          <a:solidFill>
                            <a:srgbClr val="FF0000"/>
                          </a:solidFill>
                          <a:effectLst/>
                          <a:latin typeface="+mn-lt"/>
                        </a:rPr>
                        <a:t> </a:t>
                      </a:r>
                      <a:endParaRPr lang="en-US" sz="1050" b="0" i="0" u="none" strike="noStrike" dirty="0">
                        <a:solidFill>
                          <a:srgbClr val="FF000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solidFill>
                            <a:srgbClr val="00B050"/>
                          </a:solidFill>
                          <a:effectLst/>
                          <a:latin typeface="+mn-lt"/>
                        </a:rPr>
                        <a:t>Goat</a:t>
                      </a:r>
                      <a:endParaRPr lang="en-US" sz="1050" b="0" i="0" u="none" strike="noStrike" dirty="0">
                        <a:solidFill>
                          <a:srgbClr val="00B05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solidFill>
                      <a:schemeClr val="accent1">
                        <a:lumMod val="40000"/>
                        <a:lumOff val="60000"/>
                      </a:schemeClr>
                    </a:solidFill>
                  </a:tcPr>
                </a:tc>
                <a:extLst>
                  <a:ext uri="{0D108BD9-81ED-4DB2-BD59-A6C34878D82A}">
                    <a16:rowId xmlns:a16="http://schemas.microsoft.com/office/drawing/2014/main" val="1020748599"/>
                  </a:ext>
                </a:extLst>
              </a:tr>
              <a:tr h="129080">
                <a:tc vMerge="1">
                  <a:txBody>
                    <a:bodyPr/>
                    <a:lstStyle/>
                    <a:p>
                      <a:endParaRPr lang="en-US"/>
                    </a:p>
                  </a:txBody>
                  <a:tcPr/>
                </a:tc>
                <a:tc vMerge="1">
                  <a:txBody>
                    <a:bodyPr/>
                    <a:lstStyle/>
                    <a:p>
                      <a:endParaRPr lang="en-US"/>
                    </a:p>
                  </a:txBody>
                  <a:tcPr/>
                </a:tc>
                <a:tc>
                  <a:txBody>
                    <a:bodyPr/>
                    <a:lstStyle/>
                    <a:p>
                      <a:pPr algn="ctr" fontAlgn="ctr"/>
                      <a:endParaRPr lang="en-US" sz="1050" b="0" i="0" u="none" strike="noStrike" dirty="0">
                        <a:solidFill>
                          <a:srgbClr val="00808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solidFill>
                            <a:srgbClr val="00B050"/>
                          </a:solidFill>
                          <a:effectLst/>
                          <a:latin typeface="+mn-lt"/>
                        </a:rPr>
                        <a:t>Catfish</a:t>
                      </a:r>
                      <a:endParaRPr lang="en-US" sz="1050" b="0" i="0" u="none" strike="noStrike" dirty="0">
                        <a:solidFill>
                          <a:srgbClr val="00B05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solidFill>
                      <a:schemeClr val="accent1">
                        <a:lumMod val="40000"/>
                        <a:lumOff val="60000"/>
                      </a:schemeClr>
                    </a:solidFill>
                  </a:tcP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solidFill>
                      <a:schemeClr val="accent1">
                        <a:lumMod val="40000"/>
                        <a:lumOff val="60000"/>
                      </a:schemeClr>
                    </a:solidFill>
                  </a:tcPr>
                </a:tc>
                <a:extLst>
                  <a:ext uri="{0D108BD9-81ED-4DB2-BD59-A6C34878D82A}">
                    <a16:rowId xmlns:a16="http://schemas.microsoft.com/office/drawing/2014/main" val="2833845312"/>
                  </a:ext>
                </a:extLst>
              </a:tr>
              <a:tr h="129080">
                <a:tc rowSpan="6">
                  <a:txBody>
                    <a:bodyPr/>
                    <a:lstStyle/>
                    <a:p>
                      <a:pPr algn="ctr" fontAlgn="ctr"/>
                      <a:r>
                        <a:rPr lang="en-US" sz="1200" b="1" u="none" strike="noStrike" dirty="0">
                          <a:solidFill>
                            <a:schemeClr val="bg1"/>
                          </a:solidFill>
                          <a:effectLst/>
                          <a:latin typeface="+mn-lt"/>
                        </a:rPr>
                        <a:t>Bacteria</a:t>
                      </a:r>
                      <a:endParaRPr lang="en-US" sz="1200" b="1" i="0" u="none" strike="noStrike" dirty="0">
                        <a:solidFill>
                          <a:schemeClr val="bg1"/>
                        </a:solidFill>
                        <a:effectLst/>
                        <a:latin typeface="+mn-lt"/>
                      </a:endParaRPr>
                    </a:p>
                  </a:txBody>
                  <a:tcPr marL="6454" marR="6454" marT="6454" marB="0" anchor="ctr">
                    <a:solidFill>
                      <a:schemeClr val="accent1"/>
                    </a:solidFill>
                  </a:tcPr>
                </a:tc>
                <a:tc>
                  <a:txBody>
                    <a:bodyPr/>
                    <a:lstStyle/>
                    <a:p>
                      <a:pPr algn="ctr" fontAlgn="ctr"/>
                      <a:r>
                        <a:rPr lang="en-US" sz="1050" i="1" u="none" strike="noStrike" dirty="0">
                          <a:effectLst/>
                          <a:latin typeface="+mn-lt"/>
                        </a:rPr>
                        <a:t>Salmonella</a:t>
                      </a: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i="1" u="none" strike="noStrike" dirty="0">
                          <a:effectLst/>
                          <a:latin typeface="+mn-lt"/>
                        </a:rPr>
                        <a:t>Salmonella</a:t>
                      </a: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i="1" u="none" strike="noStrike" dirty="0">
                          <a:effectLst/>
                          <a:latin typeface="+mn-lt"/>
                        </a:rPr>
                        <a:t>Salmonella</a:t>
                      </a: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i="1" u="none" strike="noStrike" dirty="0">
                          <a:effectLst/>
                          <a:latin typeface="+mn-lt"/>
                        </a:rPr>
                        <a:t>Salmonella</a:t>
                      </a: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i="1" u="none" strike="noStrike" dirty="0">
                          <a:effectLst/>
                          <a:latin typeface="+mn-lt"/>
                        </a:rPr>
                        <a:t>Salmonella</a:t>
                      </a: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tc>
                <a:extLst>
                  <a:ext uri="{0D108BD9-81ED-4DB2-BD59-A6C34878D82A}">
                    <a16:rowId xmlns:a16="http://schemas.microsoft.com/office/drawing/2014/main" val="804510547"/>
                  </a:ext>
                </a:extLst>
              </a:tr>
              <a:tr h="129080">
                <a:tc vMerge="1">
                  <a:txBody>
                    <a:bodyPr/>
                    <a:lstStyle/>
                    <a:p>
                      <a:endParaRPr lang="en-US"/>
                    </a:p>
                  </a:txBody>
                  <a:tcPr/>
                </a:tc>
                <a:tc>
                  <a:txBody>
                    <a:bodyPr/>
                    <a:lstStyle/>
                    <a:p>
                      <a:pPr algn="ctr" fontAlgn="ctr"/>
                      <a:r>
                        <a:rPr lang="en-US" sz="1050" i="1" u="none" strike="noStrike" dirty="0">
                          <a:effectLst/>
                          <a:latin typeface="+mn-lt"/>
                        </a:rPr>
                        <a:t>Campylobacter</a:t>
                      </a: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i="1" u="none" strike="noStrike" dirty="0">
                          <a:effectLst/>
                          <a:latin typeface="+mn-lt"/>
                        </a:rPr>
                        <a:t>Campylobacter</a:t>
                      </a: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i="1" u="none" strike="noStrike" dirty="0">
                          <a:effectLst/>
                          <a:latin typeface="+mn-lt"/>
                        </a:rPr>
                        <a:t>Campylobacter</a:t>
                      </a: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i="1" u="none" strike="noStrike" dirty="0">
                          <a:effectLst/>
                          <a:latin typeface="+mn-lt"/>
                        </a:rPr>
                        <a:t> </a:t>
                      </a: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i="1" u="none" strike="noStrike" dirty="0">
                          <a:effectLst/>
                          <a:latin typeface="+mn-lt"/>
                        </a:rPr>
                        <a:t> </a:t>
                      </a: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tc>
                <a:extLst>
                  <a:ext uri="{0D108BD9-81ED-4DB2-BD59-A6C34878D82A}">
                    <a16:rowId xmlns:a16="http://schemas.microsoft.com/office/drawing/2014/main" val="3974436902"/>
                  </a:ext>
                </a:extLst>
              </a:tr>
              <a:tr h="129080">
                <a:tc vMerge="1">
                  <a:txBody>
                    <a:bodyPr/>
                    <a:lstStyle/>
                    <a:p>
                      <a:endParaRPr lang="en-US"/>
                    </a:p>
                  </a:txBody>
                  <a:tcPr/>
                </a:tc>
                <a:tc>
                  <a:txBody>
                    <a:bodyPr/>
                    <a:lstStyle/>
                    <a:p>
                      <a:pPr algn="ctr" fontAlgn="ctr"/>
                      <a:r>
                        <a:rPr lang="en-US" sz="1050" i="1" u="none" strike="noStrike" dirty="0">
                          <a:effectLst/>
                          <a:latin typeface="+mn-lt"/>
                        </a:rPr>
                        <a:t>E. coli 0157</a:t>
                      </a: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i="1" u="none" strike="noStrike" dirty="0">
                          <a:effectLst/>
                          <a:latin typeface="+mn-lt"/>
                        </a:rPr>
                        <a:t>Escherichia coli</a:t>
                      </a: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i="1" u="none" strike="noStrike" dirty="0">
                          <a:effectLst/>
                          <a:latin typeface="+mn-lt"/>
                        </a:rPr>
                        <a:t>Escherichia coli</a:t>
                      </a: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i="1" u="none" strike="noStrike" dirty="0">
                          <a:effectLst/>
                          <a:latin typeface="+mn-lt"/>
                        </a:rPr>
                        <a:t>E. coli</a:t>
                      </a: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i="1" u="none" strike="noStrike" dirty="0">
                          <a:effectLst/>
                          <a:latin typeface="+mn-lt"/>
                        </a:rPr>
                        <a:t>E. Coli</a:t>
                      </a: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tc>
                <a:extLst>
                  <a:ext uri="{0D108BD9-81ED-4DB2-BD59-A6C34878D82A}">
                    <a16:rowId xmlns:a16="http://schemas.microsoft.com/office/drawing/2014/main" val="489512225"/>
                  </a:ext>
                </a:extLst>
              </a:tr>
              <a:tr h="129080">
                <a:tc vMerge="1">
                  <a:txBody>
                    <a:bodyPr/>
                    <a:lstStyle/>
                    <a:p>
                      <a:endParaRPr lang="en-US"/>
                    </a:p>
                  </a:txBody>
                  <a:tcPr/>
                </a:tc>
                <a:tc>
                  <a:txBody>
                    <a:bodyPr/>
                    <a:lstStyle/>
                    <a:p>
                      <a:pPr algn="ctr" fontAlgn="ctr"/>
                      <a:r>
                        <a:rPr lang="en-US" sz="1050" i="1" u="none" strike="noStrike" dirty="0">
                          <a:effectLst/>
                          <a:latin typeface="+mn-lt"/>
                        </a:rPr>
                        <a:t>Vibrio</a:t>
                      </a: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i="1" u="none" strike="noStrike" dirty="0">
                          <a:effectLst/>
                          <a:latin typeface="+mn-lt"/>
                        </a:rPr>
                        <a:t>Enterococcus</a:t>
                      </a: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i="1" u="none" strike="noStrike" dirty="0">
                          <a:effectLst/>
                          <a:latin typeface="+mn-lt"/>
                        </a:rPr>
                        <a:t>Enterococcus</a:t>
                      </a: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i="1" u="none" strike="noStrike" dirty="0">
                          <a:effectLst/>
                          <a:latin typeface="+mn-lt"/>
                        </a:rPr>
                        <a:t>Enterococcus</a:t>
                      </a: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i="1" u="none" strike="noStrike" dirty="0">
                          <a:solidFill>
                            <a:schemeClr val="tx1"/>
                          </a:solidFill>
                          <a:effectLst/>
                          <a:latin typeface="+mn-lt"/>
                        </a:rPr>
                        <a:t>Enterococcus</a:t>
                      </a:r>
                      <a:r>
                        <a:rPr lang="en-US" sz="1050" i="1" u="none" strike="noStrike" dirty="0">
                          <a:effectLst/>
                          <a:latin typeface="+mn-lt"/>
                        </a:rPr>
                        <a:t> </a:t>
                      </a: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tc>
                <a:extLst>
                  <a:ext uri="{0D108BD9-81ED-4DB2-BD59-A6C34878D82A}">
                    <a16:rowId xmlns:a16="http://schemas.microsoft.com/office/drawing/2014/main" val="2049884611"/>
                  </a:ext>
                </a:extLst>
              </a:tr>
              <a:tr h="129080">
                <a:tc vMerge="1">
                  <a:txBody>
                    <a:bodyPr/>
                    <a:lstStyle/>
                    <a:p>
                      <a:endParaRPr lang="en-US"/>
                    </a:p>
                  </a:txBody>
                  <a:tcPr/>
                </a:tc>
                <a:tc>
                  <a:txBody>
                    <a:bodyPr/>
                    <a:lstStyle/>
                    <a:p>
                      <a:pPr algn="ctr" fontAlgn="ctr"/>
                      <a:r>
                        <a:rPr lang="en-US" sz="1050" i="1" u="none" strike="noStrike" dirty="0">
                          <a:effectLst/>
                          <a:latin typeface="+mn-lt"/>
                        </a:rPr>
                        <a:t>Shigella</a:t>
                      </a: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i="1" u="none" strike="noStrike" dirty="0">
                          <a:solidFill>
                            <a:schemeClr val="tx1"/>
                          </a:solidFill>
                          <a:effectLst/>
                          <a:latin typeface="+mn-lt"/>
                        </a:rPr>
                        <a:t>Aeromonas</a:t>
                      </a:r>
                      <a:endParaRPr lang="en-US" sz="1050" b="0" i="1" u="none" strike="noStrike" dirty="0">
                        <a:solidFill>
                          <a:schemeClr val="tx1"/>
                        </a:solidFill>
                        <a:effectLst/>
                        <a:latin typeface="+mn-lt"/>
                      </a:endParaRPr>
                    </a:p>
                  </a:txBody>
                  <a:tcPr marL="6454" marR="6454" marT="6454" marB="0" anchor="ctr"/>
                </a:tc>
                <a:tc>
                  <a:txBody>
                    <a:bodyPr/>
                    <a:lstStyle/>
                    <a:p>
                      <a:pPr algn="ctr" fontAlgn="ctr"/>
                      <a:r>
                        <a:rPr lang="en-US" sz="1050" i="1" u="none" strike="noStrike" dirty="0">
                          <a:effectLst/>
                          <a:latin typeface="+mn-lt"/>
                        </a:rPr>
                        <a:t> </a:t>
                      </a:r>
                      <a:endParaRPr lang="en-US" sz="1050" b="0" i="1" u="none" strike="noStrike" dirty="0">
                        <a:solidFill>
                          <a:srgbClr val="000000"/>
                        </a:solidFill>
                        <a:effectLst/>
                        <a:latin typeface="+mn-lt"/>
                      </a:endParaRPr>
                    </a:p>
                  </a:txBody>
                  <a:tcPr marL="6454" marR="6454" marT="6454" marB="0" anchor="ctr"/>
                </a:tc>
                <a:tc>
                  <a:txBody>
                    <a:bodyPr/>
                    <a:lstStyle/>
                    <a:p>
                      <a:pPr algn="ctr" fontAlgn="ctr"/>
                      <a:r>
                        <a:rPr lang="en-US" sz="1050" i="1" u="none" strike="noStrike" dirty="0">
                          <a:solidFill>
                            <a:schemeClr val="tx1"/>
                          </a:solidFill>
                          <a:effectLst/>
                          <a:latin typeface="+mn-lt"/>
                        </a:rPr>
                        <a:t>Other</a:t>
                      </a:r>
                      <a:endParaRPr lang="en-US" sz="1050" b="0" i="1" u="none" strike="noStrike" dirty="0">
                        <a:solidFill>
                          <a:schemeClr val="tx1"/>
                        </a:solidFill>
                        <a:effectLst/>
                        <a:latin typeface="+mn-lt"/>
                      </a:endParaRPr>
                    </a:p>
                  </a:txBody>
                  <a:tcPr marL="6454" marR="6454" marT="6454" marB="0" anchor="ctr"/>
                </a:tc>
                <a:tc>
                  <a:txBody>
                    <a:bodyPr/>
                    <a:lstStyle/>
                    <a:p>
                      <a:pPr algn="ctr" fontAlgn="ctr"/>
                      <a:r>
                        <a:rPr lang="en-US" sz="1050" i="1" u="none" strike="noStrike" dirty="0">
                          <a:solidFill>
                            <a:srgbClr val="FF0000"/>
                          </a:solidFill>
                          <a:effectLst/>
                          <a:latin typeface="+mn-lt"/>
                        </a:rPr>
                        <a:t>Metagenome</a:t>
                      </a:r>
                      <a:endParaRPr lang="en-US" sz="1050" b="0" i="1" u="none" strike="noStrike" dirty="0">
                        <a:solidFill>
                          <a:srgbClr val="FF0000"/>
                        </a:solidFill>
                        <a:effectLst/>
                        <a:latin typeface="+mn-lt"/>
                      </a:endParaRPr>
                    </a:p>
                  </a:txBody>
                  <a:tcPr marL="6454" marR="6454" marT="6454" marB="0" anchor="ctr"/>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tc>
                <a:extLst>
                  <a:ext uri="{0D108BD9-81ED-4DB2-BD59-A6C34878D82A}">
                    <a16:rowId xmlns:a16="http://schemas.microsoft.com/office/drawing/2014/main" val="2695182510"/>
                  </a:ext>
                </a:extLst>
              </a:tr>
              <a:tr h="129080">
                <a:tc vMerge="1">
                  <a:txBody>
                    <a:bodyPr/>
                    <a:lstStyle/>
                    <a:p>
                      <a:endParaRPr lang="en-US"/>
                    </a:p>
                  </a:txBody>
                  <a:tcPr/>
                </a:tc>
                <a:tc>
                  <a:txBody>
                    <a:bodyPr/>
                    <a:lstStyle/>
                    <a:p>
                      <a:pPr algn="ctr" fontAlgn="b"/>
                      <a:r>
                        <a:rPr lang="en-US" sz="1050" i="1" u="none" strike="noStrike" dirty="0">
                          <a:effectLst/>
                          <a:latin typeface="+mn-lt"/>
                        </a:rPr>
                        <a:t> </a:t>
                      </a:r>
                      <a:endParaRPr lang="en-US" sz="1050" b="0" i="1" u="none" strike="noStrike" dirty="0">
                        <a:solidFill>
                          <a:srgbClr val="000000"/>
                        </a:solidFill>
                        <a:effectLst/>
                        <a:latin typeface="+mn-lt"/>
                      </a:endParaRPr>
                    </a:p>
                  </a:txBody>
                  <a:tcPr marL="6454" marR="6454" marT="6454" marB="0" anchor="b"/>
                </a:tc>
                <a:tc>
                  <a:txBody>
                    <a:bodyPr/>
                    <a:lstStyle/>
                    <a:p>
                      <a:pPr algn="ctr" fontAlgn="b"/>
                      <a:r>
                        <a:rPr lang="en-US" sz="1050" i="1" u="none" strike="noStrike" dirty="0">
                          <a:solidFill>
                            <a:schemeClr val="tx1"/>
                          </a:solidFill>
                          <a:effectLst/>
                          <a:latin typeface="+mn-lt"/>
                        </a:rPr>
                        <a:t>Vibrio</a:t>
                      </a:r>
                      <a:endParaRPr lang="en-US" sz="1050" b="0" i="1" u="none" strike="noStrike" dirty="0">
                        <a:solidFill>
                          <a:schemeClr val="tx1"/>
                        </a:solidFill>
                        <a:effectLst/>
                        <a:latin typeface="+mn-lt"/>
                      </a:endParaRPr>
                    </a:p>
                  </a:txBody>
                  <a:tcPr marL="6454" marR="6454" marT="6454" marB="0" anchor="b"/>
                </a:tc>
                <a:tc>
                  <a:txBody>
                    <a:bodyPr/>
                    <a:lstStyle/>
                    <a:p>
                      <a:pPr algn="ctr" fontAlgn="b"/>
                      <a:r>
                        <a:rPr lang="en-US" sz="1050" i="1" u="none" strike="noStrike" dirty="0">
                          <a:effectLst/>
                          <a:latin typeface="+mn-lt"/>
                        </a:rPr>
                        <a:t> </a:t>
                      </a:r>
                      <a:endParaRPr lang="en-US" sz="1050" b="0" i="1" u="none" strike="noStrike" dirty="0">
                        <a:solidFill>
                          <a:srgbClr val="000000"/>
                        </a:solidFill>
                        <a:effectLst/>
                        <a:latin typeface="+mn-lt"/>
                      </a:endParaRPr>
                    </a:p>
                  </a:txBody>
                  <a:tcPr marL="6454" marR="6454" marT="6454" marB="0" anchor="b"/>
                </a:tc>
                <a:tc>
                  <a:txBody>
                    <a:bodyPr/>
                    <a:lstStyle/>
                    <a:p>
                      <a:pPr algn="ctr" fontAlgn="ctr"/>
                      <a:r>
                        <a:rPr lang="en-US" sz="1050" i="1" u="none" strike="noStrike" dirty="0">
                          <a:effectLst/>
                          <a:latin typeface="+mn-lt"/>
                        </a:rPr>
                        <a:t> </a:t>
                      </a:r>
                      <a:endParaRPr lang="en-US" sz="1050" b="0" i="1" u="none" strike="noStrike" dirty="0">
                        <a:solidFill>
                          <a:srgbClr val="FF0000"/>
                        </a:solidFill>
                        <a:effectLst/>
                        <a:latin typeface="+mn-lt"/>
                      </a:endParaRPr>
                    </a:p>
                  </a:txBody>
                  <a:tcPr marL="6454" marR="6454" marT="6454" marB="0" anchor="ctr"/>
                </a:tc>
                <a:tc>
                  <a:txBody>
                    <a:bodyPr/>
                    <a:lstStyle/>
                    <a:p>
                      <a:pPr algn="ctr" fontAlgn="b"/>
                      <a:r>
                        <a:rPr lang="en-US" sz="1050" i="1" u="none" strike="noStrike" dirty="0">
                          <a:effectLst/>
                          <a:latin typeface="+mn-lt"/>
                        </a:rPr>
                        <a:t> </a:t>
                      </a:r>
                      <a:endParaRPr lang="en-US" sz="1050" b="0" i="1" u="none" strike="noStrike" dirty="0">
                        <a:solidFill>
                          <a:srgbClr val="000000"/>
                        </a:solidFill>
                        <a:effectLst/>
                        <a:latin typeface="+mn-lt"/>
                      </a:endParaRPr>
                    </a:p>
                  </a:txBody>
                  <a:tcPr marL="6454" marR="6454" marT="6454" marB="0" anchor="b"/>
                </a:tc>
                <a:tc>
                  <a:txBody>
                    <a:bodyPr/>
                    <a:lstStyle/>
                    <a:p>
                      <a:pPr algn="ctr" fontAlgn="ctr"/>
                      <a:r>
                        <a:rPr lang="en-US" sz="1050" u="none" strike="noStrike" dirty="0">
                          <a:effectLst/>
                          <a:latin typeface="+mn-lt"/>
                        </a:rPr>
                        <a:t> </a:t>
                      </a:r>
                      <a:endParaRPr lang="en-US" sz="1050" b="0" i="0" u="none" strike="noStrike" dirty="0">
                        <a:solidFill>
                          <a:srgbClr val="000000"/>
                        </a:solidFill>
                        <a:effectLst/>
                        <a:latin typeface="+mn-lt"/>
                      </a:endParaRPr>
                    </a:p>
                  </a:txBody>
                  <a:tcPr marL="6454" marR="6454" marT="6454" marB="0" anchor="ctr"/>
                </a:tc>
                <a:extLst>
                  <a:ext uri="{0D108BD9-81ED-4DB2-BD59-A6C34878D82A}">
                    <a16:rowId xmlns:a16="http://schemas.microsoft.com/office/drawing/2014/main" val="1748046374"/>
                  </a:ext>
                </a:extLst>
              </a:tr>
            </a:tbl>
          </a:graphicData>
        </a:graphic>
      </p:graphicFrame>
    </p:spTree>
    <p:extLst>
      <p:ext uri="{BB962C8B-B14F-4D97-AF65-F5344CB8AC3E}">
        <p14:creationId xmlns:p14="http://schemas.microsoft.com/office/powerpoint/2010/main" val="3577501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F909688E-8679-4E7B-8710-3C560C776BB8}"/>
              </a:ext>
            </a:extLst>
          </p:cNvPr>
          <p:cNvSpPr>
            <a:spLocks noGrp="1" noChangeArrowheads="1"/>
          </p:cNvSpPr>
          <p:nvPr>
            <p:ph type="title"/>
          </p:nvPr>
        </p:nvSpPr>
        <p:spPr>
          <a:xfrm>
            <a:off x="539750" y="425990"/>
            <a:ext cx="11345471" cy="926020"/>
          </a:xfrm>
        </p:spPr>
        <p:txBody>
          <a:bodyPr/>
          <a:lstStyle/>
          <a:p>
            <a:r>
              <a:rPr lang="en-US" altLang="en-US" b="0" dirty="0"/>
              <a:t>NARMS Data and Information Flow</a:t>
            </a:r>
          </a:p>
        </p:txBody>
      </p:sp>
      <p:sp>
        <p:nvSpPr>
          <p:cNvPr id="5" name="Rectangle 4">
            <a:extLst>
              <a:ext uri="{FF2B5EF4-FFF2-40B4-BE49-F238E27FC236}">
                <a16:creationId xmlns:a16="http://schemas.microsoft.com/office/drawing/2014/main" id="{2004ECF3-C3B2-475F-9B77-C5AB5C2DBA59}"/>
              </a:ext>
            </a:extLst>
          </p:cNvPr>
          <p:cNvSpPr/>
          <p:nvPr/>
        </p:nvSpPr>
        <p:spPr>
          <a:xfrm>
            <a:off x="438149" y="1528763"/>
            <a:ext cx="2244725" cy="470693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0724" name="TextBox 3">
            <a:extLst>
              <a:ext uri="{FF2B5EF4-FFF2-40B4-BE49-F238E27FC236}">
                <a16:creationId xmlns:a16="http://schemas.microsoft.com/office/drawing/2014/main" id="{04331FF5-0E5D-45DD-8ECB-E96C5D35E058}"/>
              </a:ext>
            </a:extLst>
          </p:cNvPr>
          <p:cNvSpPr txBox="1">
            <a:spLocks noChangeArrowheads="1"/>
          </p:cNvSpPr>
          <p:nvPr/>
        </p:nvSpPr>
        <p:spPr bwMode="auto">
          <a:xfrm>
            <a:off x="539750" y="1528763"/>
            <a:ext cx="21637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r>
              <a:rPr lang="en-US" altLang="en-US" b="1" dirty="0"/>
              <a:t>FDA NARMS Labs</a:t>
            </a:r>
          </a:p>
        </p:txBody>
      </p:sp>
      <p:pic>
        <p:nvPicPr>
          <p:cNvPr id="30725" name="Picture 2" descr="Inline image">
            <a:extLst>
              <a:ext uri="{FF2B5EF4-FFF2-40B4-BE49-F238E27FC236}">
                <a16:creationId xmlns:a16="http://schemas.microsoft.com/office/drawing/2014/main" id="{DECF93F5-D70C-40FF-902B-4EBC3998FA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4592" y="1897063"/>
            <a:ext cx="15240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2" descr="USDA-FSIS | LinkedIn">
            <a:extLst>
              <a:ext uri="{FF2B5EF4-FFF2-40B4-BE49-F238E27FC236}">
                <a16:creationId xmlns:a16="http://schemas.microsoft.com/office/drawing/2014/main" id="{C84617A9-47FB-48D3-8127-8919252AA7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6275" y="3099582"/>
            <a:ext cx="1162786" cy="1165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4" descr="Participants | PulseNet USA | CDC">
            <a:extLst>
              <a:ext uri="{FF2B5EF4-FFF2-40B4-BE49-F238E27FC236}">
                <a16:creationId xmlns:a16="http://schemas.microsoft.com/office/drawing/2014/main" id="{2BA93FF3-733A-4453-A8FA-1049E975E2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9661" y="4581525"/>
            <a:ext cx="1693863" cy="141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Arrow Connector 7">
            <a:extLst>
              <a:ext uri="{FF2B5EF4-FFF2-40B4-BE49-F238E27FC236}">
                <a16:creationId xmlns:a16="http://schemas.microsoft.com/office/drawing/2014/main" id="{165C0E02-E5BB-4E08-8CA3-D78FA593D55F}"/>
              </a:ext>
            </a:extLst>
          </p:cNvPr>
          <p:cNvCxnSpPr>
            <a:cxnSpLocks/>
          </p:cNvCxnSpPr>
          <p:nvPr/>
        </p:nvCxnSpPr>
        <p:spPr>
          <a:xfrm>
            <a:off x="2288592" y="2379730"/>
            <a:ext cx="2446711" cy="0"/>
          </a:xfrm>
          <a:prstGeom prst="straightConnector1">
            <a:avLst/>
          </a:prstGeom>
          <a:ln>
            <a:solidFill>
              <a:schemeClr val="tx1"/>
            </a:solidFill>
            <a:tailEnd type="triangle"/>
          </a:ln>
        </p:spPr>
        <p:style>
          <a:lnRef idx="2">
            <a:schemeClr val="accent5"/>
          </a:lnRef>
          <a:fillRef idx="0">
            <a:schemeClr val="accent5"/>
          </a:fillRef>
          <a:effectRef idx="1">
            <a:schemeClr val="accent5"/>
          </a:effectRef>
          <a:fontRef idx="minor">
            <a:schemeClr val="tx1"/>
          </a:fontRef>
        </p:style>
      </p:cxnSp>
      <p:cxnSp>
        <p:nvCxnSpPr>
          <p:cNvPr id="10" name="Straight Arrow Connector 9">
            <a:extLst>
              <a:ext uri="{FF2B5EF4-FFF2-40B4-BE49-F238E27FC236}">
                <a16:creationId xmlns:a16="http://schemas.microsoft.com/office/drawing/2014/main" id="{588196A0-A230-49B7-BC1C-4B795A874204}"/>
              </a:ext>
            </a:extLst>
          </p:cNvPr>
          <p:cNvCxnSpPr>
            <a:cxnSpLocks/>
          </p:cNvCxnSpPr>
          <p:nvPr/>
        </p:nvCxnSpPr>
        <p:spPr>
          <a:xfrm flipV="1">
            <a:off x="2288592" y="3361745"/>
            <a:ext cx="2347203" cy="381372"/>
          </a:xfrm>
          <a:prstGeom prst="straightConnector1">
            <a:avLst/>
          </a:prstGeom>
          <a:ln>
            <a:solidFill>
              <a:schemeClr val="tx1"/>
            </a:solidFill>
            <a:tailEnd type="triangle"/>
          </a:ln>
        </p:spPr>
        <p:style>
          <a:lnRef idx="2">
            <a:schemeClr val="accent5"/>
          </a:lnRef>
          <a:fillRef idx="0">
            <a:schemeClr val="accent5"/>
          </a:fillRef>
          <a:effectRef idx="1">
            <a:schemeClr val="accent5"/>
          </a:effectRef>
          <a:fontRef idx="minor">
            <a:schemeClr val="tx1"/>
          </a:fontRef>
        </p:style>
      </p:cxnSp>
      <p:cxnSp>
        <p:nvCxnSpPr>
          <p:cNvPr id="16" name="Straight Arrow Connector 15">
            <a:extLst>
              <a:ext uri="{FF2B5EF4-FFF2-40B4-BE49-F238E27FC236}">
                <a16:creationId xmlns:a16="http://schemas.microsoft.com/office/drawing/2014/main" id="{A60439F3-21C3-4BE4-B01C-3A00644D713F}"/>
              </a:ext>
            </a:extLst>
          </p:cNvPr>
          <p:cNvCxnSpPr>
            <a:cxnSpLocks/>
          </p:cNvCxnSpPr>
          <p:nvPr/>
        </p:nvCxnSpPr>
        <p:spPr>
          <a:xfrm flipV="1">
            <a:off x="2688163" y="4051005"/>
            <a:ext cx="1947632" cy="1582461"/>
          </a:xfrm>
          <a:prstGeom prst="straightConnector1">
            <a:avLst/>
          </a:prstGeom>
          <a:ln>
            <a:solidFill>
              <a:schemeClr val="tx1"/>
            </a:solidFill>
            <a:tailEnd type="triangle"/>
          </a:ln>
        </p:spPr>
        <p:style>
          <a:lnRef idx="2">
            <a:schemeClr val="accent5"/>
          </a:lnRef>
          <a:fillRef idx="0">
            <a:schemeClr val="accent5"/>
          </a:fillRef>
          <a:effectRef idx="1">
            <a:schemeClr val="accent5"/>
          </a:effectRef>
          <a:fontRef idx="minor">
            <a:schemeClr val="tx1"/>
          </a:fontRef>
        </p:style>
      </p:cxnSp>
      <p:pic>
        <p:nvPicPr>
          <p:cNvPr id="30739" name="Picture 8" descr="National Antimicrobial Resistance Monitoring System for Enteric Bacteria ( NARMS) | NARMS | CDC">
            <a:extLst>
              <a:ext uri="{FF2B5EF4-FFF2-40B4-BE49-F238E27FC236}">
                <a16:creationId xmlns:a16="http://schemas.microsoft.com/office/drawing/2014/main" id="{24BAB3EB-F1FA-4200-815E-664D840CDD1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1656" b="16560"/>
          <a:stretch/>
        </p:blipFill>
        <p:spPr bwMode="auto">
          <a:xfrm>
            <a:off x="4835583" y="2356800"/>
            <a:ext cx="1713448" cy="743643"/>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cxnSp>
        <p:nvCxnSpPr>
          <p:cNvPr id="43" name="Straight Arrow Connector 42">
            <a:extLst>
              <a:ext uri="{FF2B5EF4-FFF2-40B4-BE49-F238E27FC236}">
                <a16:creationId xmlns:a16="http://schemas.microsoft.com/office/drawing/2014/main" id="{5FD9C5A3-E8E0-47D3-9E59-C1A8BDF56977}"/>
              </a:ext>
            </a:extLst>
          </p:cNvPr>
          <p:cNvCxnSpPr>
            <a:cxnSpLocks/>
          </p:cNvCxnSpPr>
          <p:nvPr/>
        </p:nvCxnSpPr>
        <p:spPr>
          <a:xfrm>
            <a:off x="6703917" y="2420094"/>
            <a:ext cx="1969719" cy="9022"/>
          </a:xfrm>
          <a:prstGeom prst="straightConnector1">
            <a:avLst/>
          </a:prstGeom>
          <a:ln>
            <a:solidFill>
              <a:schemeClr val="tx1"/>
            </a:solidFill>
            <a:tailEnd type="triangle"/>
          </a:ln>
        </p:spPr>
        <p:style>
          <a:lnRef idx="2">
            <a:schemeClr val="accent5"/>
          </a:lnRef>
          <a:fillRef idx="0">
            <a:schemeClr val="accent5"/>
          </a:fillRef>
          <a:effectRef idx="1">
            <a:schemeClr val="accent5"/>
          </a:effectRef>
          <a:fontRef idx="minor">
            <a:schemeClr val="tx1"/>
          </a:fontRef>
        </p:style>
      </p:cxnSp>
      <p:sp>
        <p:nvSpPr>
          <p:cNvPr id="41" name="Rectangle 40">
            <a:extLst>
              <a:ext uri="{FF2B5EF4-FFF2-40B4-BE49-F238E27FC236}">
                <a16:creationId xmlns:a16="http://schemas.microsoft.com/office/drawing/2014/main" id="{471A4E94-6A64-4E9B-A1DE-06CF976E28CF}"/>
              </a:ext>
            </a:extLst>
          </p:cNvPr>
          <p:cNvSpPr/>
          <p:nvPr/>
        </p:nvSpPr>
        <p:spPr>
          <a:xfrm>
            <a:off x="8710615" y="2934788"/>
            <a:ext cx="2068514" cy="1249435"/>
          </a:xfrm>
          <a:prstGeom prst="rect">
            <a:avLst/>
          </a:prstGeom>
          <a:solidFill>
            <a:srgbClr val="3366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t>Online Data Dashboards:</a:t>
            </a:r>
          </a:p>
          <a:p>
            <a:pPr algn="ctr">
              <a:defRPr/>
            </a:pPr>
            <a:r>
              <a:rPr lang="en-US" i="1" dirty="0"/>
              <a:t>NARMS Now </a:t>
            </a:r>
            <a:r>
              <a:rPr lang="en-US" dirty="0"/>
              <a:t>&amp; </a:t>
            </a:r>
            <a:r>
              <a:rPr lang="en-US" i="1" dirty="0"/>
              <a:t>ResistomeTrakr</a:t>
            </a:r>
          </a:p>
        </p:txBody>
      </p:sp>
      <p:sp>
        <p:nvSpPr>
          <p:cNvPr id="42" name="Rectangle 41">
            <a:extLst>
              <a:ext uri="{FF2B5EF4-FFF2-40B4-BE49-F238E27FC236}">
                <a16:creationId xmlns:a16="http://schemas.microsoft.com/office/drawing/2014/main" id="{A431D556-8946-4DB2-BD3C-5E47D740F405}"/>
              </a:ext>
            </a:extLst>
          </p:cNvPr>
          <p:cNvSpPr/>
          <p:nvPr/>
        </p:nvSpPr>
        <p:spPr>
          <a:xfrm>
            <a:off x="8710615" y="1812634"/>
            <a:ext cx="2036762" cy="915988"/>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Integrated Reports &amp; Summaries</a:t>
            </a:r>
          </a:p>
        </p:txBody>
      </p:sp>
      <p:cxnSp>
        <p:nvCxnSpPr>
          <p:cNvPr id="54" name="Straight Arrow Connector 53">
            <a:extLst>
              <a:ext uri="{FF2B5EF4-FFF2-40B4-BE49-F238E27FC236}">
                <a16:creationId xmlns:a16="http://schemas.microsoft.com/office/drawing/2014/main" id="{739A16E2-C608-4AF7-84CC-443521730052}"/>
              </a:ext>
            </a:extLst>
          </p:cNvPr>
          <p:cNvCxnSpPr>
            <a:cxnSpLocks/>
          </p:cNvCxnSpPr>
          <p:nvPr/>
        </p:nvCxnSpPr>
        <p:spPr>
          <a:xfrm>
            <a:off x="6709144" y="3552431"/>
            <a:ext cx="1964492" cy="6743"/>
          </a:xfrm>
          <a:prstGeom prst="straightConnector1">
            <a:avLst/>
          </a:prstGeom>
          <a:ln>
            <a:solidFill>
              <a:schemeClr val="tx1"/>
            </a:solidFill>
            <a:tailEnd type="triangle"/>
          </a:ln>
        </p:spPr>
        <p:style>
          <a:lnRef idx="2">
            <a:schemeClr val="accent5"/>
          </a:lnRef>
          <a:fillRef idx="0">
            <a:schemeClr val="accent5"/>
          </a:fillRef>
          <a:effectRef idx="1">
            <a:schemeClr val="accent5"/>
          </a:effectRef>
          <a:fontRef idx="minor">
            <a:schemeClr val="tx1"/>
          </a:fontRef>
        </p:style>
      </p:cxnSp>
      <p:cxnSp>
        <p:nvCxnSpPr>
          <p:cNvPr id="40" name="Straight Arrow Connector 39">
            <a:extLst>
              <a:ext uri="{FF2B5EF4-FFF2-40B4-BE49-F238E27FC236}">
                <a16:creationId xmlns:a16="http://schemas.microsoft.com/office/drawing/2014/main" id="{945DDB70-8C2C-4679-8256-37C459374B4D}"/>
              </a:ext>
            </a:extLst>
          </p:cNvPr>
          <p:cNvCxnSpPr>
            <a:cxnSpLocks/>
          </p:cNvCxnSpPr>
          <p:nvPr/>
        </p:nvCxnSpPr>
        <p:spPr>
          <a:xfrm>
            <a:off x="9756438" y="4256586"/>
            <a:ext cx="0" cy="257427"/>
          </a:xfrm>
          <a:prstGeom prst="straightConnector1">
            <a:avLst/>
          </a:prstGeom>
          <a:ln>
            <a:solidFill>
              <a:schemeClr val="tx1"/>
            </a:solidFill>
            <a:tailEnd type="triangle"/>
          </a:ln>
        </p:spPr>
        <p:style>
          <a:lnRef idx="2">
            <a:schemeClr val="accent5"/>
          </a:lnRef>
          <a:fillRef idx="0">
            <a:schemeClr val="accent5"/>
          </a:fillRef>
          <a:effectRef idx="1">
            <a:schemeClr val="accent5"/>
          </a:effectRef>
          <a:fontRef idx="minor">
            <a:schemeClr val="tx1"/>
          </a:fontRef>
        </p:style>
      </p:cxnSp>
      <p:pic>
        <p:nvPicPr>
          <p:cNvPr id="68" name="Picture 67">
            <a:extLst>
              <a:ext uri="{FF2B5EF4-FFF2-40B4-BE49-F238E27FC236}">
                <a16:creationId xmlns:a16="http://schemas.microsoft.com/office/drawing/2014/main" id="{D5C66F35-44B3-4A11-A075-31BE154C024B}"/>
              </a:ext>
            </a:extLst>
          </p:cNvPr>
          <p:cNvPicPr>
            <a:picLocks noChangeAspect="1"/>
          </p:cNvPicPr>
          <p:nvPr/>
        </p:nvPicPr>
        <p:blipFill>
          <a:blip r:embed="rId7"/>
          <a:stretch>
            <a:fillRect/>
          </a:stretch>
        </p:blipFill>
        <p:spPr>
          <a:xfrm>
            <a:off x="8328873" y="4598392"/>
            <a:ext cx="2999732" cy="2122999"/>
          </a:xfrm>
          <a:prstGeom prst="rect">
            <a:avLst/>
          </a:prstGeom>
          <a:ln>
            <a:solidFill>
              <a:schemeClr val="tx1"/>
            </a:solidFill>
          </a:ln>
        </p:spPr>
      </p:pic>
      <p:sp>
        <p:nvSpPr>
          <p:cNvPr id="11" name="Rectangle 10">
            <a:extLst>
              <a:ext uri="{FF2B5EF4-FFF2-40B4-BE49-F238E27FC236}">
                <a16:creationId xmlns:a16="http://schemas.microsoft.com/office/drawing/2014/main" id="{E78F1140-E577-02D5-C69F-0D648006A28F}"/>
              </a:ext>
            </a:extLst>
          </p:cNvPr>
          <p:cNvSpPr/>
          <p:nvPr/>
        </p:nvSpPr>
        <p:spPr>
          <a:xfrm>
            <a:off x="4810525" y="2270628"/>
            <a:ext cx="1793112" cy="1782692"/>
          </a:xfrm>
          <a:prstGeom prst="rect">
            <a:avLst/>
          </a:pr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F77E0767-992E-7DB7-2500-7068CA473743}"/>
              </a:ext>
            </a:extLst>
          </p:cNvPr>
          <p:cNvSpPr txBox="1"/>
          <p:nvPr/>
        </p:nvSpPr>
        <p:spPr>
          <a:xfrm>
            <a:off x="5049372" y="3161974"/>
            <a:ext cx="1382233" cy="646331"/>
          </a:xfrm>
          <a:prstGeom prst="rect">
            <a:avLst/>
          </a:prstGeom>
          <a:noFill/>
        </p:spPr>
        <p:txBody>
          <a:bodyPr wrap="square" rtlCol="0">
            <a:spAutoFit/>
          </a:bodyPr>
          <a:lstStyle/>
          <a:p>
            <a:r>
              <a:rPr lang="en-US" dirty="0"/>
              <a:t>AST &amp; WGS</a:t>
            </a:r>
          </a:p>
          <a:p>
            <a:r>
              <a:rPr lang="en-US" dirty="0"/>
              <a:t>   Results</a:t>
            </a:r>
          </a:p>
        </p:txBody>
      </p:sp>
    </p:spTree>
    <p:extLst>
      <p:ext uri="{BB962C8B-B14F-4D97-AF65-F5344CB8AC3E}">
        <p14:creationId xmlns:p14="http://schemas.microsoft.com/office/powerpoint/2010/main" val="2867391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E205DAD-7CB8-3AD8-E6AA-9204106742FA}"/>
              </a:ext>
            </a:extLst>
          </p:cNvPr>
          <p:cNvPicPr>
            <a:picLocks noChangeAspect="1"/>
          </p:cNvPicPr>
          <p:nvPr/>
        </p:nvPicPr>
        <p:blipFill>
          <a:blip r:embed="rId3"/>
          <a:stretch>
            <a:fillRect/>
          </a:stretch>
        </p:blipFill>
        <p:spPr>
          <a:xfrm>
            <a:off x="3740728" y="738877"/>
            <a:ext cx="7153242" cy="5719138"/>
          </a:xfrm>
          <a:prstGeom prst="rect">
            <a:avLst/>
          </a:prstGeom>
        </p:spPr>
      </p:pic>
      <p:sp>
        <p:nvSpPr>
          <p:cNvPr id="6" name="Title 5">
            <a:extLst>
              <a:ext uri="{FF2B5EF4-FFF2-40B4-BE49-F238E27FC236}">
                <a16:creationId xmlns:a16="http://schemas.microsoft.com/office/drawing/2014/main" id="{7A01F135-4B4D-F254-5FFA-4E2D86F28C95}"/>
              </a:ext>
            </a:extLst>
          </p:cNvPr>
          <p:cNvSpPr>
            <a:spLocks noGrp="1"/>
          </p:cNvSpPr>
          <p:nvPr>
            <p:ph type="title"/>
          </p:nvPr>
        </p:nvSpPr>
        <p:spPr>
          <a:xfrm>
            <a:off x="308759" y="399985"/>
            <a:ext cx="3431969" cy="2841832"/>
          </a:xfrm>
        </p:spPr>
        <p:txBody>
          <a:bodyPr>
            <a:normAutofit/>
          </a:bodyPr>
          <a:lstStyle/>
          <a:p>
            <a:r>
              <a:rPr lang="en-US" b="0" dirty="0"/>
              <a:t>Accessing NARMS Data</a:t>
            </a:r>
          </a:p>
        </p:txBody>
      </p:sp>
      <p:pic>
        <p:nvPicPr>
          <p:cNvPr id="3" name="Picture 2" descr="Qr code&#10;&#10;Description automatically generated">
            <a:extLst>
              <a:ext uri="{FF2B5EF4-FFF2-40B4-BE49-F238E27FC236}">
                <a16:creationId xmlns:a16="http://schemas.microsoft.com/office/drawing/2014/main" id="{8DA7DA1A-2C2F-4D81-EFF3-98CBC751E347}"/>
              </a:ext>
            </a:extLst>
          </p:cNvPr>
          <p:cNvPicPr>
            <a:picLocks noChangeAspect="1"/>
          </p:cNvPicPr>
          <p:nvPr/>
        </p:nvPicPr>
        <p:blipFill>
          <a:blip r:embed="rId4"/>
          <a:stretch>
            <a:fillRect/>
          </a:stretch>
        </p:blipFill>
        <p:spPr>
          <a:xfrm>
            <a:off x="1031358" y="2863742"/>
            <a:ext cx="1986770" cy="2470216"/>
          </a:xfrm>
          <a:prstGeom prst="rect">
            <a:avLst/>
          </a:prstGeom>
        </p:spPr>
      </p:pic>
    </p:spTree>
    <p:extLst>
      <p:ext uri="{BB962C8B-B14F-4D97-AF65-F5344CB8AC3E}">
        <p14:creationId xmlns:p14="http://schemas.microsoft.com/office/powerpoint/2010/main" val="2959075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10;&#10;Description automatically generated">
            <a:extLst>
              <a:ext uri="{FF2B5EF4-FFF2-40B4-BE49-F238E27FC236}">
                <a16:creationId xmlns:a16="http://schemas.microsoft.com/office/drawing/2014/main" id="{5A19B027-E18A-8085-AA2A-8A7813366EF3}"/>
              </a:ext>
            </a:extLst>
          </p:cNvPr>
          <p:cNvPicPr>
            <a:picLocks noChangeAspect="1"/>
          </p:cNvPicPr>
          <p:nvPr/>
        </p:nvPicPr>
        <p:blipFill rotWithShape="1">
          <a:blip r:embed="rId2">
            <a:extLst>
              <a:ext uri="{28A0092B-C50C-407E-A947-70E740481C1C}">
                <a14:useLocalDpi xmlns:a14="http://schemas.microsoft.com/office/drawing/2010/main" val="0"/>
              </a:ext>
            </a:extLst>
          </a:blip>
          <a:srcRect b="8984"/>
          <a:stretch/>
        </p:blipFill>
        <p:spPr>
          <a:xfrm>
            <a:off x="6556525" y="3620186"/>
            <a:ext cx="4843248" cy="3137814"/>
          </a:xfrm>
          <a:prstGeom prst="rect">
            <a:avLst/>
          </a:prstGeom>
        </p:spPr>
      </p:pic>
      <p:sp>
        <p:nvSpPr>
          <p:cNvPr id="5" name="Title 1">
            <a:extLst>
              <a:ext uri="{FF2B5EF4-FFF2-40B4-BE49-F238E27FC236}">
                <a16:creationId xmlns:a16="http://schemas.microsoft.com/office/drawing/2014/main" id="{7B34D28D-21E2-DAB3-56C0-E5DD642C0E83}"/>
              </a:ext>
            </a:extLst>
          </p:cNvPr>
          <p:cNvSpPr>
            <a:spLocks noGrp="1"/>
          </p:cNvSpPr>
          <p:nvPr>
            <p:ph type="title"/>
          </p:nvPr>
        </p:nvSpPr>
        <p:spPr>
          <a:xfrm>
            <a:off x="235734" y="175306"/>
            <a:ext cx="8229600" cy="597817"/>
          </a:xfrm>
        </p:spPr>
        <p:txBody>
          <a:bodyPr>
            <a:noAutofit/>
          </a:bodyPr>
          <a:lstStyle/>
          <a:p>
            <a:pPr algn="l"/>
            <a:r>
              <a:rPr lang="en-US" sz="3600" b="0" dirty="0">
                <a:solidFill>
                  <a:srgbClr val="007DBA"/>
                </a:solidFill>
                <a:effectLst>
                  <a:outerShdw blurRad="38100" dist="38100" dir="2700000" algn="tl">
                    <a:srgbClr val="000000">
                      <a:alpha val="43137"/>
                    </a:srgbClr>
                  </a:outerShdw>
                </a:effectLst>
              </a:rPr>
              <a:t>NARMS Retail Sites</a:t>
            </a:r>
          </a:p>
        </p:txBody>
      </p:sp>
      <p:sp>
        <p:nvSpPr>
          <p:cNvPr id="6" name="Text Placeholder 4">
            <a:extLst>
              <a:ext uri="{FF2B5EF4-FFF2-40B4-BE49-F238E27FC236}">
                <a16:creationId xmlns:a16="http://schemas.microsoft.com/office/drawing/2014/main" id="{8C1F60EC-71C6-047A-B847-CF21D37F853B}"/>
              </a:ext>
            </a:extLst>
          </p:cNvPr>
          <p:cNvSpPr txBox="1">
            <a:spLocks/>
          </p:cNvSpPr>
          <p:nvPr/>
        </p:nvSpPr>
        <p:spPr>
          <a:xfrm>
            <a:off x="369269" y="773123"/>
            <a:ext cx="3601479" cy="5694126"/>
          </a:xfrm>
          <a:prstGeom prst="rect">
            <a:avLst/>
          </a:prstGeom>
        </p:spPr>
        <p:txBody>
          <a:bodyPr>
            <a:normAutofit fontScale="92500"/>
          </a:bodyPr>
          <a:lstStyle>
            <a:lvl1pPr marL="342900" indent="-342900" algn="l" defTabSz="457200" rtl="0" eaLnBrk="1" latinLnBrk="0" hangingPunct="1">
              <a:spcBef>
                <a:spcPct val="20000"/>
              </a:spcBef>
              <a:buFont typeface="Arial"/>
              <a:buChar char="•"/>
              <a:defRPr sz="3200" kern="1200">
                <a:solidFill>
                  <a:srgbClr val="007DBA"/>
                </a:solidFill>
                <a:latin typeface="Calibri" panose="020F0502020204030204" pitchFamily="34" charset="0"/>
                <a:ea typeface="+mn-ea"/>
                <a:cs typeface="Calibri" panose="020F0502020204030204" pitchFamily="34" charset="0"/>
              </a:defRPr>
            </a:lvl1pPr>
            <a:lvl2pPr marL="742950" indent="-285750" algn="l" defTabSz="457200" rtl="0" eaLnBrk="1" latinLnBrk="0" hangingPunct="1">
              <a:spcBef>
                <a:spcPct val="20000"/>
              </a:spcBef>
              <a:buFont typeface="Arial"/>
              <a:buChar char="–"/>
              <a:defRPr sz="2800" kern="1200">
                <a:solidFill>
                  <a:srgbClr val="007DBA"/>
                </a:solidFill>
                <a:latin typeface="Calibri" panose="020F0502020204030204" pitchFamily="34" charset="0"/>
                <a:ea typeface="+mn-ea"/>
                <a:cs typeface="Calibri" panose="020F0502020204030204" pitchFamily="34" charset="0"/>
              </a:defRPr>
            </a:lvl2pPr>
            <a:lvl3pPr marL="1143000" indent="-228600" algn="l" defTabSz="457200" rtl="0" eaLnBrk="1" latinLnBrk="0" hangingPunct="1">
              <a:spcBef>
                <a:spcPct val="20000"/>
              </a:spcBef>
              <a:buFont typeface="Arial"/>
              <a:buChar char="•"/>
              <a:defRPr sz="2400" kern="1200">
                <a:solidFill>
                  <a:srgbClr val="007DBA"/>
                </a:solidFill>
                <a:latin typeface="Calibri" panose="020F0502020204030204" pitchFamily="34" charset="0"/>
                <a:ea typeface="+mn-ea"/>
                <a:cs typeface="Calibri" panose="020F0502020204030204" pitchFamily="34" charset="0"/>
              </a:defRPr>
            </a:lvl3pPr>
            <a:lvl4pPr marL="1600200" indent="-228600" algn="l" defTabSz="457200" rtl="0" eaLnBrk="1" latinLnBrk="0" hangingPunct="1">
              <a:spcBef>
                <a:spcPct val="20000"/>
              </a:spcBef>
              <a:buFont typeface="Arial"/>
              <a:buChar char="–"/>
              <a:defRPr sz="2000" kern="1200">
                <a:solidFill>
                  <a:srgbClr val="007DBA"/>
                </a:solidFill>
                <a:latin typeface="Calibri" panose="020F0502020204030204" pitchFamily="34" charset="0"/>
                <a:ea typeface="+mn-ea"/>
                <a:cs typeface="Calibri" panose="020F0502020204030204" pitchFamily="34" charset="0"/>
              </a:defRPr>
            </a:lvl4pPr>
            <a:lvl5pPr marL="2057400" indent="-228600" algn="l" defTabSz="457200" rtl="0" eaLnBrk="1" latinLnBrk="0" hangingPunct="1">
              <a:spcBef>
                <a:spcPct val="20000"/>
              </a:spcBef>
              <a:buFont typeface="Arial"/>
              <a:buChar char="»"/>
              <a:defRPr sz="2000" kern="1200">
                <a:solidFill>
                  <a:srgbClr val="007DBA"/>
                </a:solidFill>
                <a:latin typeface="Calibri" panose="020F0502020204030204" pitchFamily="34" charset="0"/>
                <a:ea typeface="+mn-ea"/>
                <a:cs typeface="Calibri" panose="020F05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600" u="sng" dirty="0">
                <a:solidFill>
                  <a:schemeClr val="tx1"/>
                </a:solidFill>
              </a:rPr>
              <a:t>2023 Sampling Scheme: </a:t>
            </a:r>
          </a:p>
          <a:p>
            <a:pPr marL="285750" indent="-285750">
              <a:buFont typeface="Wingdings" pitchFamily="2" charset="2"/>
              <a:buChar char="Ø"/>
            </a:pPr>
            <a:r>
              <a:rPr lang="en-US" sz="1600" dirty="0">
                <a:solidFill>
                  <a:schemeClr val="tx1"/>
                </a:solidFill>
              </a:rPr>
              <a:t>Each site purchases 17 packages per month</a:t>
            </a:r>
          </a:p>
          <a:p>
            <a:pPr lvl="1">
              <a:buFont typeface="Arial" pitchFamily="34" charset="0"/>
              <a:buChar char="•"/>
            </a:pPr>
            <a:r>
              <a:rPr lang="en-US" sz="1400" dirty="0">
                <a:solidFill>
                  <a:schemeClr val="tx1"/>
                </a:solidFill>
              </a:rPr>
              <a:t>4 retail chicken</a:t>
            </a:r>
          </a:p>
          <a:p>
            <a:pPr lvl="1">
              <a:buFont typeface="Arial" pitchFamily="34" charset="0"/>
              <a:buChar char="•"/>
            </a:pPr>
            <a:r>
              <a:rPr lang="en-US" sz="1400" dirty="0">
                <a:solidFill>
                  <a:schemeClr val="tx1"/>
                </a:solidFill>
              </a:rPr>
              <a:t>6 ground turkey</a:t>
            </a:r>
          </a:p>
          <a:p>
            <a:pPr lvl="1">
              <a:buFont typeface="Arial" pitchFamily="34" charset="0"/>
              <a:buChar char="•"/>
            </a:pPr>
            <a:r>
              <a:rPr lang="en-US" sz="1400" dirty="0">
                <a:solidFill>
                  <a:schemeClr val="tx1"/>
                </a:solidFill>
              </a:rPr>
              <a:t>4 ground beef</a:t>
            </a:r>
          </a:p>
          <a:p>
            <a:pPr lvl="1">
              <a:buFont typeface="Arial" pitchFamily="34" charset="0"/>
              <a:buChar char="•"/>
            </a:pPr>
            <a:r>
              <a:rPr lang="en-US" sz="1400" dirty="0">
                <a:solidFill>
                  <a:schemeClr val="tx1"/>
                </a:solidFill>
              </a:rPr>
              <a:t>2 Salmon</a:t>
            </a:r>
          </a:p>
          <a:p>
            <a:pPr lvl="1">
              <a:buFont typeface="Arial" pitchFamily="34" charset="0"/>
              <a:buChar char="•"/>
            </a:pPr>
            <a:r>
              <a:rPr lang="en-US" sz="1400" dirty="0">
                <a:solidFill>
                  <a:schemeClr val="tx1"/>
                </a:solidFill>
              </a:rPr>
              <a:t>2 Shrimp</a:t>
            </a:r>
          </a:p>
          <a:p>
            <a:pPr lvl="1">
              <a:buFont typeface="Arial" pitchFamily="34" charset="0"/>
              <a:buChar char="•"/>
            </a:pPr>
            <a:r>
              <a:rPr lang="en-US" sz="1400" dirty="0">
                <a:solidFill>
                  <a:schemeClr val="tx1"/>
                </a:solidFill>
              </a:rPr>
              <a:t>2 Tilapia</a:t>
            </a:r>
          </a:p>
          <a:p>
            <a:pPr lvl="1">
              <a:buFont typeface="Arial" pitchFamily="34" charset="0"/>
              <a:buChar char="•"/>
            </a:pPr>
            <a:r>
              <a:rPr lang="en-US" sz="1400" dirty="0">
                <a:solidFill>
                  <a:schemeClr val="tx1"/>
                </a:solidFill>
              </a:rPr>
              <a:t>1 Chicken Liver</a:t>
            </a:r>
          </a:p>
          <a:p>
            <a:pPr lvl="1">
              <a:buFont typeface="Arial" pitchFamily="34" charset="0"/>
              <a:buChar char="•"/>
            </a:pPr>
            <a:r>
              <a:rPr lang="en-US" sz="1400" dirty="0">
                <a:solidFill>
                  <a:schemeClr val="tx1"/>
                </a:solidFill>
              </a:rPr>
              <a:t>1 Chicken Gizzard</a:t>
            </a:r>
          </a:p>
          <a:p>
            <a:pPr lvl="1">
              <a:buFont typeface="Arial" pitchFamily="34" charset="0"/>
              <a:buChar char="•"/>
            </a:pPr>
            <a:r>
              <a:rPr lang="en-US" sz="1400" dirty="0">
                <a:solidFill>
                  <a:schemeClr val="tx1"/>
                </a:solidFill>
              </a:rPr>
              <a:t>1 Chicken Heart</a:t>
            </a:r>
          </a:p>
          <a:p>
            <a:pPr lvl="1"/>
            <a:endParaRPr lang="en-US" sz="1400" b="1" dirty="0">
              <a:solidFill>
                <a:schemeClr val="tx1"/>
              </a:solidFill>
            </a:endParaRPr>
          </a:p>
          <a:p>
            <a:pPr marL="285750" indent="-285750">
              <a:buFont typeface="Arial" pitchFamily="34" charset="0"/>
              <a:buChar char="•"/>
            </a:pPr>
            <a:r>
              <a:rPr lang="en-US" sz="1600" dirty="0">
                <a:solidFill>
                  <a:schemeClr val="tx1"/>
                </a:solidFill>
              </a:rPr>
              <a:t>Currently:</a:t>
            </a:r>
          </a:p>
          <a:p>
            <a:pPr lvl="1">
              <a:buFont typeface="Arial" pitchFamily="34" charset="0"/>
              <a:buChar char="•"/>
            </a:pPr>
            <a:r>
              <a:rPr lang="en-US" sz="1400" dirty="0">
                <a:solidFill>
                  <a:schemeClr val="tx1"/>
                </a:solidFill>
              </a:rPr>
              <a:t>All 24 sites culture for </a:t>
            </a:r>
            <a:r>
              <a:rPr lang="en-US" sz="1400" i="1" dirty="0">
                <a:solidFill>
                  <a:schemeClr val="tx1"/>
                </a:solidFill>
              </a:rPr>
              <a:t>Salmonella </a:t>
            </a:r>
            <a:r>
              <a:rPr lang="en-US" sz="1400" dirty="0">
                <a:solidFill>
                  <a:schemeClr val="tx1"/>
                </a:solidFill>
              </a:rPr>
              <a:t>and</a:t>
            </a:r>
            <a:r>
              <a:rPr lang="en-US" sz="1400" i="1" dirty="0">
                <a:solidFill>
                  <a:schemeClr val="tx1"/>
                </a:solidFill>
              </a:rPr>
              <a:t>  Campylobacter. </a:t>
            </a:r>
            <a:r>
              <a:rPr lang="en-US" sz="1400" dirty="0">
                <a:solidFill>
                  <a:schemeClr val="tx1"/>
                </a:solidFill>
              </a:rPr>
              <a:t>Seafood, all sites test </a:t>
            </a:r>
            <a:r>
              <a:rPr lang="en-US" sz="1400" i="1" dirty="0">
                <a:solidFill>
                  <a:schemeClr val="tx1"/>
                </a:solidFill>
              </a:rPr>
              <a:t>Enterococcus</a:t>
            </a:r>
            <a:r>
              <a:rPr lang="en-US" sz="1400" dirty="0">
                <a:solidFill>
                  <a:schemeClr val="tx1"/>
                </a:solidFill>
              </a:rPr>
              <a:t>, </a:t>
            </a:r>
            <a:r>
              <a:rPr lang="en-US" sz="1400" i="1" dirty="0">
                <a:solidFill>
                  <a:schemeClr val="tx1"/>
                </a:solidFill>
              </a:rPr>
              <a:t>Vibrio</a:t>
            </a:r>
            <a:r>
              <a:rPr lang="en-US" sz="1400" dirty="0">
                <a:solidFill>
                  <a:schemeClr val="tx1"/>
                </a:solidFill>
              </a:rPr>
              <a:t>, and </a:t>
            </a:r>
            <a:r>
              <a:rPr lang="en-US" sz="1400" i="1" dirty="0">
                <a:solidFill>
                  <a:schemeClr val="tx1"/>
                </a:solidFill>
              </a:rPr>
              <a:t>Aeromonas</a:t>
            </a:r>
            <a:endParaRPr lang="en-US" sz="1400" dirty="0">
              <a:solidFill>
                <a:schemeClr val="tx1"/>
              </a:solidFill>
            </a:endParaRPr>
          </a:p>
          <a:p>
            <a:pPr lvl="1">
              <a:buFont typeface="Arial" pitchFamily="34" charset="0"/>
              <a:buChar char="•"/>
            </a:pPr>
            <a:r>
              <a:rPr lang="en-US" sz="1400" dirty="0">
                <a:solidFill>
                  <a:schemeClr val="tx1"/>
                </a:solidFill>
              </a:rPr>
              <a:t>19 sites (CT, GA, HI, IA, KS, MD, NC, NM, OH, OR, PA, PR, SC, SD/ND, TN, TX/OKC, UCD, MA, WA)  will culture for </a:t>
            </a:r>
            <a:r>
              <a:rPr lang="en-US" sz="1400" i="1" dirty="0">
                <a:solidFill>
                  <a:schemeClr val="tx1"/>
                </a:solidFill>
              </a:rPr>
              <a:t>E coli </a:t>
            </a:r>
            <a:r>
              <a:rPr lang="en-US" sz="1400" dirty="0">
                <a:solidFill>
                  <a:schemeClr val="tx1"/>
                </a:solidFill>
              </a:rPr>
              <a:t>(and other lactose</a:t>
            </a:r>
            <a:r>
              <a:rPr lang="en-US" sz="1400" baseline="30000" dirty="0">
                <a:solidFill>
                  <a:schemeClr val="tx1"/>
                </a:solidFill>
              </a:rPr>
              <a:t>+</a:t>
            </a:r>
            <a:r>
              <a:rPr lang="en-US" sz="1400" dirty="0">
                <a:solidFill>
                  <a:schemeClr val="tx1"/>
                </a:solidFill>
              </a:rPr>
              <a:t> bacteria)</a:t>
            </a:r>
          </a:p>
          <a:p>
            <a:pPr lvl="1">
              <a:buFont typeface="Arial" pitchFamily="34" charset="0"/>
              <a:buChar char="•"/>
            </a:pPr>
            <a:r>
              <a:rPr lang="en-US" sz="1400" dirty="0">
                <a:solidFill>
                  <a:schemeClr val="tx1"/>
                </a:solidFill>
              </a:rPr>
              <a:t>18 sites (CT, GA, HI, IA, KS, MD, OH, NC, NM, OR, PR, SC, SD/ND, TN, TX/OKC, UCD, MA, WA)  culture for </a:t>
            </a:r>
            <a:r>
              <a:rPr lang="en-US" sz="1400" i="1" dirty="0">
                <a:solidFill>
                  <a:schemeClr val="tx1"/>
                </a:solidFill>
              </a:rPr>
              <a:t>Enterococcus</a:t>
            </a:r>
            <a:endParaRPr lang="en-US" sz="1400" dirty="0">
              <a:solidFill>
                <a:schemeClr val="tx1"/>
              </a:solidFill>
            </a:endParaRPr>
          </a:p>
          <a:p>
            <a:pPr lvl="1"/>
            <a:endParaRPr lang="en-US" sz="1400" dirty="0">
              <a:solidFill>
                <a:schemeClr val="tx1"/>
              </a:solidFill>
            </a:endParaRPr>
          </a:p>
        </p:txBody>
      </p:sp>
      <p:sp>
        <p:nvSpPr>
          <p:cNvPr id="7" name="TextBox 6">
            <a:extLst>
              <a:ext uri="{FF2B5EF4-FFF2-40B4-BE49-F238E27FC236}">
                <a16:creationId xmlns:a16="http://schemas.microsoft.com/office/drawing/2014/main" id="{371A0E72-B004-8A71-8FBB-2A1E5B935AF0}"/>
              </a:ext>
            </a:extLst>
          </p:cNvPr>
          <p:cNvSpPr txBox="1"/>
          <p:nvPr/>
        </p:nvSpPr>
        <p:spPr>
          <a:xfrm>
            <a:off x="4730319" y="773123"/>
            <a:ext cx="7092412" cy="3970318"/>
          </a:xfrm>
          <a:prstGeom prst="rect">
            <a:avLst/>
          </a:prstGeom>
          <a:noFill/>
        </p:spPr>
        <p:txBody>
          <a:bodyPr wrap="square" rtlCol="0">
            <a:spAutoFit/>
          </a:bodyPr>
          <a:lstStyle/>
          <a:p>
            <a:pPr defTabSz="914400"/>
            <a:r>
              <a:rPr lang="en-US" sz="1400" u="sng" dirty="0">
                <a:solidFill>
                  <a:prstClr val="black"/>
                </a:solidFill>
                <a:latin typeface="Calibri"/>
              </a:rPr>
              <a:t>Partnership with states</a:t>
            </a:r>
          </a:p>
          <a:p>
            <a:pPr marL="285750" indent="-285750" defTabSz="914400">
              <a:buFont typeface="Arial" pitchFamily="34" charset="0"/>
              <a:buChar char="•"/>
            </a:pPr>
            <a:r>
              <a:rPr lang="en-US" sz="1200" dirty="0">
                <a:solidFill>
                  <a:prstClr val="black"/>
                </a:solidFill>
                <a:latin typeface="Calibri"/>
              </a:rPr>
              <a:t>CT, GA, MD, MN, TN			                                                                              1/2002</a:t>
            </a:r>
          </a:p>
          <a:p>
            <a:pPr marL="285750" indent="-285750" defTabSz="914400">
              <a:buFont typeface="Arial" pitchFamily="34" charset="0"/>
              <a:buChar char="•"/>
            </a:pPr>
            <a:r>
              <a:rPr lang="en-US" sz="1200" dirty="0">
                <a:solidFill>
                  <a:prstClr val="black"/>
                </a:solidFill>
                <a:latin typeface="Calibri"/>
              </a:rPr>
              <a:t>CT, GA, MD, MN, TN, OR			                                                                              9/2002</a:t>
            </a:r>
          </a:p>
          <a:p>
            <a:pPr marL="285750" indent="-285750" defTabSz="914400">
              <a:buFont typeface="Arial" pitchFamily="34" charset="0"/>
              <a:buChar char="•"/>
            </a:pPr>
            <a:r>
              <a:rPr lang="en-US" sz="1200" dirty="0">
                <a:solidFill>
                  <a:prstClr val="black"/>
                </a:solidFill>
                <a:latin typeface="Calibri"/>
              </a:rPr>
              <a:t>CT, GA, MD, MN, TN, OR, NY, CA			                                                    1/2003</a:t>
            </a:r>
          </a:p>
          <a:p>
            <a:pPr marL="285750" indent="-285750" defTabSz="914400">
              <a:buFont typeface="Arial" pitchFamily="34" charset="0"/>
              <a:buChar char="•"/>
            </a:pPr>
            <a:r>
              <a:rPr lang="en-US" sz="1200" dirty="0">
                <a:solidFill>
                  <a:prstClr val="black"/>
                </a:solidFill>
                <a:latin typeface="Calibri"/>
              </a:rPr>
              <a:t>CT, GA, MD, MN, TN, OR, NY, CA, CO, NM		                                                    1/2004</a:t>
            </a:r>
          </a:p>
          <a:p>
            <a:pPr marL="285750" indent="-285750" defTabSz="914400">
              <a:buFont typeface="Arial" pitchFamily="34" charset="0"/>
              <a:buChar char="•"/>
            </a:pPr>
            <a:r>
              <a:rPr lang="en-US" sz="1200" dirty="0">
                <a:solidFill>
                  <a:prstClr val="black"/>
                </a:solidFill>
                <a:latin typeface="Calibri"/>
              </a:rPr>
              <a:t>CT, GA, MD, MN, TN, OR, NY, CA, CO, NM, PA		                                                    1/2008</a:t>
            </a:r>
          </a:p>
          <a:p>
            <a:pPr marL="285750" indent="-285750" defTabSz="914400">
              <a:buFont typeface="Arial" pitchFamily="34" charset="0"/>
              <a:buChar char="•"/>
            </a:pPr>
            <a:r>
              <a:rPr lang="en-US" sz="1200" dirty="0">
                <a:solidFill>
                  <a:prstClr val="black"/>
                </a:solidFill>
                <a:latin typeface="Calibri"/>
              </a:rPr>
              <a:t>CT, GA, MD, MN, TN, OR, NY, CA, CO, NM, PA, WA, LA, MO                         	                          1/2013</a:t>
            </a:r>
          </a:p>
          <a:p>
            <a:pPr marL="285750" indent="-285750" defTabSz="914400">
              <a:buFont typeface="Arial" pitchFamily="34" charset="0"/>
              <a:buChar char="•"/>
            </a:pPr>
            <a:r>
              <a:rPr lang="en-US" sz="1200" dirty="0">
                <a:solidFill>
                  <a:prstClr val="black"/>
                </a:solidFill>
                <a:latin typeface="Calibri"/>
              </a:rPr>
              <a:t>GA, MD, MN, TN , OR, NY, CA, CO, NM, PA, WA, LA, MO, IA, KS, SC, SD (ND), TX (Oklahoma City)	1/2017</a:t>
            </a:r>
          </a:p>
          <a:p>
            <a:pPr marL="285750" indent="-285750" defTabSz="914400">
              <a:buFont typeface="Arial" pitchFamily="34" charset="0"/>
              <a:buChar char="•"/>
            </a:pPr>
            <a:r>
              <a:rPr lang="en-US" sz="1200" dirty="0">
                <a:solidFill>
                  <a:prstClr val="black"/>
                </a:solidFill>
                <a:latin typeface="Calibri"/>
              </a:rPr>
              <a:t>GA, MD, MN, TN, OR, NY, CA, CO, NM, PA, WA, LA, MO, IA, KS, SC, SD (ND), TX (OKC), UC-D,</a:t>
            </a:r>
          </a:p>
          <a:p>
            <a:pPr defTabSz="914400"/>
            <a:r>
              <a:rPr lang="en-US" sz="1200" dirty="0">
                <a:solidFill>
                  <a:prstClr val="black"/>
                </a:solidFill>
                <a:latin typeface="Calibri"/>
              </a:rPr>
              <a:t>        NC                                                                                                </a:t>
            </a:r>
            <a:r>
              <a:rPr lang="en-US" sz="1200" b="1" dirty="0">
                <a:solidFill>
                  <a:srgbClr val="C00000"/>
                </a:solidFill>
                <a:latin typeface="Calibri"/>
              </a:rPr>
              <a:t>               </a:t>
            </a:r>
            <a:r>
              <a:rPr lang="en-US" sz="1200" dirty="0">
                <a:solidFill>
                  <a:prstClr val="black"/>
                </a:solidFill>
                <a:latin typeface="Calibri"/>
              </a:rPr>
              <a:t>      	                                                    1/2018</a:t>
            </a:r>
          </a:p>
          <a:p>
            <a:pPr marL="285750" indent="-285750" defTabSz="914400">
              <a:buFont typeface="Arial" pitchFamily="34" charset="0"/>
              <a:buChar char="•"/>
            </a:pPr>
            <a:r>
              <a:rPr lang="en-US" sz="1200" dirty="0">
                <a:solidFill>
                  <a:prstClr val="black"/>
                </a:solidFill>
                <a:latin typeface="Calibri"/>
              </a:rPr>
              <a:t>GA, MD, MN, TN, OR, NY, CA, CO, NM, PA, WA, LA, MO, IA, KS, SC, SD (ND), TX (OKC), UC-D,</a:t>
            </a:r>
          </a:p>
          <a:p>
            <a:pPr defTabSz="914400"/>
            <a:r>
              <a:rPr lang="en-US" sz="1200" dirty="0">
                <a:solidFill>
                  <a:prstClr val="black"/>
                </a:solidFill>
                <a:latin typeface="Calibri"/>
              </a:rPr>
              <a:t>        NC, UC-D (HI), CT, OH                                                                                        	                          1/2020</a:t>
            </a:r>
          </a:p>
          <a:p>
            <a:pPr marL="285750" indent="-285750" defTabSz="914400">
              <a:buFont typeface="Arial" pitchFamily="34" charset="0"/>
              <a:buChar char="•"/>
            </a:pPr>
            <a:r>
              <a:rPr lang="en-US" sz="1200" dirty="0">
                <a:solidFill>
                  <a:prstClr val="black"/>
                </a:solidFill>
                <a:latin typeface="Calibri"/>
              </a:rPr>
              <a:t>MD, MN, TN, OR, NY, CA, </a:t>
            </a:r>
            <a:r>
              <a:rPr lang="en-US" sz="1200" strike="sngStrike" dirty="0">
                <a:solidFill>
                  <a:prstClr val="black"/>
                </a:solidFill>
                <a:latin typeface="Calibri"/>
              </a:rPr>
              <a:t>CO</a:t>
            </a:r>
            <a:r>
              <a:rPr lang="en-US" sz="1200" dirty="0">
                <a:solidFill>
                  <a:prstClr val="black"/>
                </a:solidFill>
                <a:latin typeface="Calibri"/>
              </a:rPr>
              <a:t>, NM, PA, WA, LA, MO, IA, KS, SC, SD (ND), TX (OKC), UC-D, NC,</a:t>
            </a:r>
          </a:p>
          <a:p>
            <a:pPr defTabSz="914400"/>
            <a:r>
              <a:rPr lang="en-US" sz="1200" dirty="0">
                <a:solidFill>
                  <a:prstClr val="black"/>
                </a:solidFill>
                <a:latin typeface="Calibri"/>
              </a:rPr>
              <a:t>        UC-D (HI), CT, OH, GA, PR                                                                                                          	1/2022</a:t>
            </a:r>
          </a:p>
          <a:p>
            <a:pPr marL="285750" indent="-285750" defTabSz="914400">
              <a:buFont typeface="Arial" pitchFamily="34" charset="0"/>
              <a:buChar char="•"/>
            </a:pPr>
            <a:r>
              <a:rPr lang="en-US" sz="1200" b="1" dirty="0">
                <a:solidFill>
                  <a:prstClr val="black"/>
                </a:solidFill>
                <a:latin typeface="Calibri"/>
              </a:rPr>
              <a:t>MD, MN, TN, OR, NY, CA, </a:t>
            </a:r>
            <a:r>
              <a:rPr lang="en-US" sz="1200" b="1" strike="sngStrike" dirty="0">
                <a:solidFill>
                  <a:prstClr val="black"/>
                </a:solidFill>
                <a:latin typeface="Calibri"/>
              </a:rPr>
              <a:t>CO</a:t>
            </a:r>
            <a:r>
              <a:rPr lang="en-US" sz="1200" b="1" dirty="0">
                <a:solidFill>
                  <a:prstClr val="black"/>
                </a:solidFill>
                <a:latin typeface="Calibri"/>
              </a:rPr>
              <a:t>, NM, PA, WA, LA, MO, IA, KS, SC, SD (ND), TX (OKC), UC-D, NC,</a:t>
            </a:r>
          </a:p>
          <a:p>
            <a:pPr defTabSz="914400"/>
            <a:r>
              <a:rPr lang="en-US" sz="1200" b="1" dirty="0">
                <a:solidFill>
                  <a:prstClr val="black"/>
                </a:solidFill>
                <a:latin typeface="Calibri"/>
              </a:rPr>
              <a:t>        UC-D (HI), CT, OH, GA, PR, </a:t>
            </a:r>
            <a:r>
              <a:rPr lang="en-US" sz="1200" b="1" dirty="0">
                <a:solidFill>
                  <a:srgbClr val="FF0000"/>
                </a:solidFill>
                <a:latin typeface="Calibri"/>
              </a:rPr>
              <a:t>MA</a:t>
            </a:r>
            <a:r>
              <a:rPr lang="en-US" sz="1200" b="1" dirty="0">
                <a:solidFill>
                  <a:prstClr val="black"/>
                </a:solidFill>
                <a:latin typeface="Calibri"/>
              </a:rPr>
              <a:t>                                                                                                 </a:t>
            </a:r>
            <a:r>
              <a:rPr lang="en-US" sz="1200" dirty="0">
                <a:solidFill>
                  <a:prstClr val="black"/>
                </a:solidFill>
                <a:latin typeface="Calibri"/>
              </a:rPr>
              <a:t>	1/2023</a:t>
            </a:r>
          </a:p>
          <a:p>
            <a:pPr defTabSz="914400"/>
            <a:endParaRPr lang="en-US" sz="1200" dirty="0">
              <a:solidFill>
                <a:prstClr val="black"/>
              </a:solidFill>
              <a:latin typeface="Calibri"/>
            </a:endParaRPr>
          </a:p>
          <a:p>
            <a:pPr defTabSz="914400"/>
            <a:endParaRPr lang="en-US" sz="1200" dirty="0">
              <a:solidFill>
                <a:prstClr val="black"/>
              </a:solidFill>
              <a:latin typeface="Calibri"/>
            </a:endParaRPr>
          </a:p>
          <a:p>
            <a:pPr defTabSz="914400"/>
            <a:endParaRPr lang="en-US" sz="1200" dirty="0">
              <a:solidFill>
                <a:prstClr val="black"/>
              </a:solidFill>
              <a:latin typeface="Calibri"/>
            </a:endParaRPr>
          </a:p>
          <a:p>
            <a:pPr defTabSz="914400"/>
            <a:endParaRPr lang="en-US" sz="1200" dirty="0">
              <a:solidFill>
                <a:prstClr val="black"/>
              </a:solidFill>
              <a:latin typeface="Calibri"/>
            </a:endParaRPr>
          </a:p>
          <a:p>
            <a:pPr defTabSz="914400"/>
            <a:endParaRPr lang="en-US" sz="1200" dirty="0">
              <a:solidFill>
                <a:prstClr val="black"/>
              </a:solidFill>
              <a:latin typeface="Calibri"/>
            </a:endParaRPr>
          </a:p>
        </p:txBody>
      </p:sp>
    </p:spTree>
    <p:extLst>
      <p:ext uri="{BB962C8B-B14F-4D97-AF65-F5344CB8AC3E}">
        <p14:creationId xmlns:p14="http://schemas.microsoft.com/office/powerpoint/2010/main" val="2734994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B192C-063D-A6DD-0E5F-E6DD072F00D9}"/>
              </a:ext>
            </a:extLst>
          </p:cNvPr>
          <p:cNvSpPr>
            <a:spLocks noGrp="1"/>
          </p:cNvSpPr>
          <p:nvPr>
            <p:ph type="title"/>
          </p:nvPr>
        </p:nvSpPr>
        <p:spPr>
          <a:xfrm>
            <a:off x="176057" y="219612"/>
            <a:ext cx="11345471" cy="926020"/>
          </a:xfrm>
        </p:spPr>
        <p:txBody>
          <a:bodyPr/>
          <a:lstStyle/>
          <a:p>
            <a:r>
              <a:rPr lang="en-US" b="0" dirty="0">
                <a:effectLst>
                  <a:outerShdw blurRad="38100" dist="38100" dir="2700000" algn="tl">
                    <a:srgbClr val="000000">
                      <a:alpha val="43137"/>
                    </a:srgbClr>
                  </a:outerShdw>
                </a:effectLst>
              </a:rPr>
              <a:t>NARMS Laboratory Flexible Funding Model</a:t>
            </a:r>
          </a:p>
        </p:txBody>
      </p:sp>
      <p:sp>
        <p:nvSpPr>
          <p:cNvPr id="6" name="TextBox 5">
            <a:extLst>
              <a:ext uri="{FF2B5EF4-FFF2-40B4-BE49-F238E27FC236}">
                <a16:creationId xmlns:a16="http://schemas.microsoft.com/office/drawing/2014/main" id="{A1F0798C-0A7F-5DCB-A331-7ADAB9F4F631}"/>
              </a:ext>
            </a:extLst>
          </p:cNvPr>
          <p:cNvSpPr txBox="1"/>
          <p:nvPr/>
        </p:nvSpPr>
        <p:spPr>
          <a:xfrm>
            <a:off x="176057" y="5821963"/>
            <a:ext cx="6582083" cy="323165"/>
          </a:xfrm>
          <a:prstGeom prst="rect">
            <a:avLst/>
          </a:prstGeom>
          <a:noFill/>
        </p:spPr>
        <p:txBody>
          <a:bodyPr wrap="square">
            <a:spAutoFit/>
          </a:bodyPr>
          <a:lstStyle/>
          <a:p>
            <a:r>
              <a:rPr lang="en-US" sz="1500" dirty="0">
                <a:effectLst/>
                <a:latin typeface="Calibri" panose="020F0502020204030204" pitchFamily="34" charset="0"/>
                <a:ea typeface="Calibri" panose="020F0502020204030204" pitchFamily="34" charset="0"/>
                <a:cs typeface="Calibri" panose="020F0502020204030204" pitchFamily="34" charset="0"/>
              </a:rPr>
              <a:t>* Analytes include </a:t>
            </a:r>
            <a:r>
              <a:rPr lang="en-US" sz="1500" i="1" dirty="0">
                <a:effectLst/>
                <a:latin typeface="Calibri" panose="020F0502020204030204" pitchFamily="34" charset="0"/>
                <a:ea typeface="Calibri" panose="020F0502020204030204" pitchFamily="34" charset="0"/>
                <a:cs typeface="Calibri" panose="020F0502020204030204" pitchFamily="34" charset="0"/>
              </a:rPr>
              <a:t>Salmonella</a:t>
            </a:r>
            <a:r>
              <a:rPr lang="en-US" sz="1500" dirty="0">
                <a:effectLst/>
                <a:latin typeface="Calibri" panose="020F0502020204030204" pitchFamily="34" charset="0"/>
                <a:ea typeface="Calibri" panose="020F0502020204030204" pitchFamily="34" charset="0"/>
                <a:cs typeface="Calibri" panose="020F0502020204030204" pitchFamily="34" charset="0"/>
              </a:rPr>
              <a:t> only (1) or </a:t>
            </a:r>
            <a:r>
              <a:rPr lang="en-US" sz="1500" i="1" dirty="0">
                <a:effectLst/>
                <a:latin typeface="Calibri" panose="020F0502020204030204" pitchFamily="34" charset="0"/>
                <a:ea typeface="Calibri" panose="020F0502020204030204" pitchFamily="34" charset="0"/>
                <a:cs typeface="Calibri" panose="020F0502020204030204" pitchFamily="34" charset="0"/>
              </a:rPr>
              <a:t>Salmonella</a:t>
            </a:r>
            <a:r>
              <a:rPr lang="en-US" sz="1500" dirty="0">
                <a:effectLst/>
                <a:latin typeface="Calibri" panose="020F0502020204030204" pitchFamily="34" charset="0"/>
                <a:ea typeface="Calibri" panose="020F0502020204030204" pitchFamily="34" charset="0"/>
                <a:cs typeface="Calibri" panose="020F0502020204030204" pitchFamily="34" charset="0"/>
              </a:rPr>
              <a:t> and </a:t>
            </a:r>
            <a:r>
              <a:rPr lang="en-US" sz="1500" i="1" dirty="0">
                <a:effectLst/>
                <a:latin typeface="Calibri" panose="020F0502020204030204" pitchFamily="34" charset="0"/>
                <a:ea typeface="Calibri" panose="020F0502020204030204" pitchFamily="34" charset="0"/>
                <a:cs typeface="Calibri" panose="020F0502020204030204" pitchFamily="34" charset="0"/>
              </a:rPr>
              <a:t>Campylobacter</a:t>
            </a:r>
            <a:r>
              <a:rPr lang="en-US" sz="1500" dirty="0">
                <a:effectLst/>
                <a:latin typeface="Calibri" panose="020F0502020204030204" pitchFamily="34" charset="0"/>
                <a:ea typeface="Calibri" panose="020F0502020204030204" pitchFamily="34" charset="0"/>
                <a:cs typeface="Calibri" panose="020F0502020204030204" pitchFamily="34" charset="0"/>
              </a:rPr>
              <a:t> (2)</a:t>
            </a:r>
            <a:endParaRPr lang="en-US" sz="1500" dirty="0">
              <a:latin typeface="Calibri" panose="020F0502020204030204" pitchFamily="34" charset="0"/>
              <a:cs typeface="Calibri" panose="020F0502020204030204" pitchFamily="34" charset="0"/>
            </a:endParaRPr>
          </a:p>
        </p:txBody>
      </p:sp>
      <p:graphicFrame>
        <p:nvGraphicFramePr>
          <p:cNvPr id="11" name="Table 10">
            <a:extLst>
              <a:ext uri="{FF2B5EF4-FFF2-40B4-BE49-F238E27FC236}">
                <a16:creationId xmlns:a16="http://schemas.microsoft.com/office/drawing/2014/main" id="{C80CC649-F9CD-6C45-2227-D0775C4337C0}"/>
              </a:ext>
            </a:extLst>
          </p:cNvPr>
          <p:cNvGraphicFramePr>
            <a:graphicFrameLocks noGrp="1"/>
          </p:cNvGraphicFramePr>
          <p:nvPr>
            <p:extLst>
              <p:ext uri="{D42A27DB-BD31-4B8C-83A1-F6EECF244321}">
                <p14:modId xmlns:p14="http://schemas.microsoft.com/office/powerpoint/2010/main" val="1019464382"/>
              </p:ext>
            </p:extLst>
          </p:nvPr>
        </p:nvGraphicFramePr>
        <p:xfrm>
          <a:off x="202610" y="1243515"/>
          <a:ext cx="6764247" cy="4480565"/>
        </p:xfrm>
        <a:graphic>
          <a:graphicData uri="http://schemas.openxmlformats.org/drawingml/2006/table">
            <a:tbl>
              <a:tblPr firstRow="1" firstCol="1" bandRow="1">
                <a:tableStyleId>{69012ECD-51FC-41F1-AA8D-1B2483CD663E}</a:tableStyleId>
              </a:tblPr>
              <a:tblGrid>
                <a:gridCol w="1084652">
                  <a:extLst>
                    <a:ext uri="{9D8B030D-6E8A-4147-A177-3AD203B41FA5}">
                      <a16:colId xmlns:a16="http://schemas.microsoft.com/office/drawing/2014/main" val="3437533479"/>
                    </a:ext>
                  </a:extLst>
                </a:gridCol>
                <a:gridCol w="2487074">
                  <a:extLst>
                    <a:ext uri="{9D8B030D-6E8A-4147-A177-3AD203B41FA5}">
                      <a16:colId xmlns:a16="http://schemas.microsoft.com/office/drawing/2014/main" val="2073186225"/>
                    </a:ext>
                  </a:extLst>
                </a:gridCol>
                <a:gridCol w="1084652">
                  <a:extLst>
                    <a:ext uri="{9D8B030D-6E8A-4147-A177-3AD203B41FA5}">
                      <a16:colId xmlns:a16="http://schemas.microsoft.com/office/drawing/2014/main" val="1605634220"/>
                    </a:ext>
                  </a:extLst>
                </a:gridCol>
                <a:gridCol w="711803">
                  <a:extLst>
                    <a:ext uri="{9D8B030D-6E8A-4147-A177-3AD203B41FA5}">
                      <a16:colId xmlns:a16="http://schemas.microsoft.com/office/drawing/2014/main" val="2552215801"/>
                    </a:ext>
                  </a:extLst>
                </a:gridCol>
                <a:gridCol w="711803">
                  <a:extLst>
                    <a:ext uri="{9D8B030D-6E8A-4147-A177-3AD203B41FA5}">
                      <a16:colId xmlns:a16="http://schemas.microsoft.com/office/drawing/2014/main" val="3512569102"/>
                    </a:ext>
                  </a:extLst>
                </a:gridCol>
                <a:gridCol w="684263">
                  <a:extLst>
                    <a:ext uri="{9D8B030D-6E8A-4147-A177-3AD203B41FA5}">
                      <a16:colId xmlns:a16="http://schemas.microsoft.com/office/drawing/2014/main" val="327962395"/>
                    </a:ext>
                  </a:extLst>
                </a:gridCol>
              </a:tblGrid>
              <a:tr h="288442">
                <a:tc>
                  <a:txBody>
                    <a:bodyPr/>
                    <a:lstStyle/>
                    <a:p>
                      <a:pPr marL="0" marR="0">
                        <a:lnSpc>
                          <a:spcPct val="107000"/>
                        </a:lnSpc>
                        <a:spcBef>
                          <a:spcPts val="0"/>
                        </a:spcBef>
                        <a:spcAft>
                          <a:spcPts val="0"/>
                        </a:spcAft>
                      </a:pPr>
                      <a:r>
                        <a:rPr lang="en-US" sz="1200" dirty="0">
                          <a:effectLst/>
                        </a:rPr>
                        <a:t>State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Lab name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Type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Sample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Analyte*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Analysis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extLst>
                  <a:ext uri="{0D108BD9-81ED-4DB2-BD59-A6C34878D82A}">
                    <a16:rowId xmlns:a16="http://schemas.microsoft.com/office/drawing/2014/main" val="1610307324"/>
                  </a:ext>
                </a:extLst>
              </a:tr>
              <a:tr h="219037">
                <a:tc rowSpan="3">
                  <a:txBody>
                    <a:bodyPr/>
                    <a:lstStyle/>
                    <a:p>
                      <a:pPr marL="0" marR="0">
                        <a:lnSpc>
                          <a:spcPct val="107000"/>
                        </a:lnSpc>
                        <a:spcBef>
                          <a:spcPts val="0"/>
                        </a:spcBef>
                        <a:spcAft>
                          <a:spcPts val="0"/>
                        </a:spcAft>
                      </a:pPr>
                      <a:r>
                        <a:rPr lang="en-US" sz="1200" dirty="0">
                          <a:effectLst/>
                        </a:rPr>
                        <a:t>IA</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rowSpan="3">
                  <a:txBody>
                    <a:bodyPr/>
                    <a:lstStyle/>
                    <a:p>
                      <a:pPr marL="0" marR="0">
                        <a:lnSpc>
                          <a:spcPct val="107000"/>
                        </a:lnSpc>
                        <a:spcBef>
                          <a:spcPts val="0"/>
                        </a:spcBef>
                        <a:spcAft>
                          <a:spcPts val="0"/>
                        </a:spcAft>
                      </a:pPr>
                      <a:r>
                        <a:rPr lang="en-US" sz="1200" dirty="0">
                          <a:effectLst/>
                        </a:rPr>
                        <a:t>Iowa Department of Agriculture and Land Stewardship</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Ground beef</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48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extLst>
                  <a:ext uri="{0D108BD9-81ED-4DB2-BD59-A6C34878D82A}">
                    <a16:rowId xmlns:a16="http://schemas.microsoft.com/office/drawing/2014/main" val="40562731"/>
                  </a:ext>
                </a:extLst>
              </a:tr>
              <a:tr h="219037">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200" dirty="0">
                          <a:effectLst/>
                        </a:rPr>
                        <a:t>Ground pork</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48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extLst>
                  <a:ext uri="{0D108BD9-81ED-4DB2-BD59-A6C34878D82A}">
                    <a16:rowId xmlns:a16="http://schemas.microsoft.com/office/drawing/2014/main" val="245221988"/>
                  </a:ext>
                </a:extLst>
              </a:tr>
              <a:tr h="219037">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200" dirty="0">
                          <a:effectLst/>
                        </a:rPr>
                        <a:t>Ground turkey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48</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extLst>
                  <a:ext uri="{0D108BD9-81ED-4DB2-BD59-A6C34878D82A}">
                    <a16:rowId xmlns:a16="http://schemas.microsoft.com/office/drawing/2014/main" val="4239516244"/>
                  </a:ext>
                </a:extLst>
              </a:tr>
              <a:tr h="219037">
                <a:tc rowSpan="3">
                  <a:txBody>
                    <a:bodyPr/>
                    <a:lstStyle/>
                    <a:p>
                      <a:pPr marL="0" marR="0">
                        <a:lnSpc>
                          <a:spcPct val="107000"/>
                        </a:lnSpc>
                        <a:spcBef>
                          <a:spcPts val="0"/>
                        </a:spcBef>
                        <a:spcAft>
                          <a:spcPts val="0"/>
                        </a:spcAft>
                      </a:pPr>
                      <a:r>
                        <a:rPr lang="en-US" sz="1200" dirty="0">
                          <a:effectLst/>
                        </a:rPr>
                        <a:t>IN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rowSpan="3">
                  <a:txBody>
                    <a:bodyPr/>
                    <a:lstStyle/>
                    <a:p>
                      <a:pPr marL="0" marR="0">
                        <a:lnSpc>
                          <a:spcPct val="107000"/>
                        </a:lnSpc>
                        <a:spcBef>
                          <a:spcPts val="0"/>
                        </a:spcBef>
                        <a:spcAft>
                          <a:spcPts val="0"/>
                        </a:spcAft>
                      </a:pPr>
                      <a:r>
                        <a:rPr lang="en-US" sz="1200" dirty="0">
                          <a:effectLst/>
                        </a:rPr>
                        <a:t>Indiana University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Ground beef</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extLst>
                  <a:ext uri="{0D108BD9-81ED-4DB2-BD59-A6C34878D82A}">
                    <a16:rowId xmlns:a16="http://schemas.microsoft.com/office/drawing/2014/main" val="2707411658"/>
                  </a:ext>
                </a:extLst>
              </a:tr>
              <a:tr h="219037">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200" dirty="0">
                          <a:effectLst/>
                        </a:rPr>
                        <a:t>Ground pork</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extLst>
                  <a:ext uri="{0D108BD9-81ED-4DB2-BD59-A6C34878D82A}">
                    <a16:rowId xmlns:a16="http://schemas.microsoft.com/office/drawing/2014/main" val="1053559670"/>
                  </a:ext>
                </a:extLst>
              </a:tr>
              <a:tr h="219037">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200" dirty="0">
                          <a:effectLst/>
                        </a:rPr>
                        <a:t>Ground turkey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52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52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extLst>
                  <a:ext uri="{0D108BD9-81ED-4DB2-BD59-A6C34878D82A}">
                    <a16:rowId xmlns:a16="http://schemas.microsoft.com/office/drawing/2014/main" val="3963172036"/>
                  </a:ext>
                </a:extLst>
              </a:tr>
              <a:tr h="219037">
                <a:tc rowSpan="2">
                  <a:txBody>
                    <a:bodyPr/>
                    <a:lstStyle/>
                    <a:p>
                      <a:pPr marL="0" marR="0">
                        <a:lnSpc>
                          <a:spcPct val="107000"/>
                        </a:lnSpc>
                        <a:spcBef>
                          <a:spcPts val="0"/>
                        </a:spcBef>
                        <a:spcAft>
                          <a:spcPts val="0"/>
                        </a:spcAft>
                      </a:pPr>
                      <a:r>
                        <a:rPr lang="en-US" sz="1200" dirty="0">
                          <a:effectLst/>
                        </a:rPr>
                        <a:t>MI</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marL="0" marR="0">
                        <a:spcBef>
                          <a:spcPts val="0"/>
                        </a:spcBef>
                        <a:spcAft>
                          <a:spcPts val="0"/>
                        </a:spcAft>
                      </a:pPr>
                      <a:r>
                        <a:rPr lang="en-US" sz="1200" dirty="0">
                          <a:effectLst/>
                          <a:latin typeface="Calibri" panose="020F0502020204030204" pitchFamily="34" charset="0"/>
                          <a:ea typeface="Calibri" panose="020F0502020204030204" pitchFamily="34" charset="0"/>
                        </a:rPr>
                        <a:t>Michigan State Department of Agriculture and Rural Development</a:t>
                      </a: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1200" dirty="0">
                          <a:effectLst/>
                        </a:rPr>
                        <a:t>Ground beef</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extLst>
                  <a:ext uri="{0D108BD9-81ED-4DB2-BD59-A6C34878D82A}">
                    <a16:rowId xmlns:a16="http://schemas.microsoft.com/office/drawing/2014/main" val="3756317990"/>
                  </a:ext>
                </a:extLst>
              </a:tr>
              <a:tr h="229177">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200" dirty="0">
                          <a:effectLst/>
                        </a:rPr>
                        <a:t>Ground pork</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extLst>
                  <a:ext uri="{0D108BD9-81ED-4DB2-BD59-A6C34878D82A}">
                    <a16:rowId xmlns:a16="http://schemas.microsoft.com/office/drawing/2014/main" val="3353542037"/>
                  </a:ext>
                </a:extLst>
              </a:tr>
              <a:tr h="219037">
                <a:tc rowSpan="2">
                  <a:txBody>
                    <a:bodyPr/>
                    <a:lstStyle/>
                    <a:p>
                      <a:pPr marL="0" marR="0">
                        <a:lnSpc>
                          <a:spcPct val="107000"/>
                        </a:lnSpc>
                        <a:spcBef>
                          <a:spcPts val="0"/>
                        </a:spcBef>
                        <a:spcAft>
                          <a:spcPts val="0"/>
                        </a:spcAft>
                      </a:pPr>
                      <a:r>
                        <a:rPr lang="en-US" sz="1200" dirty="0">
                          <a:effectLst/>
                        </a:rPr>
                        <a:t>NH</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rowSpan="2">
                  <a:txBody>
                    <a:bodyPr/>
                    <a:lstStyle/>
                    <a:p>
                      <a:pPr marL="0" marR="0">
                        <a:spcBef>
                          <a:spcPts val="0"/>
                        </a:spcBef>
                        <a:spcAft>
                          <a:spcPts val="0"/>
                        </a:spcAft>
                      </a:pPr>
                      <a:r>
                        <a:rPr lang="en-US" sz="1200" dirty="0">
                          <a:effectLst/>
                          <a:latin typeface="Calibri" panose="020F0502020204030204" pitchFamily="34" charset="0"/>
                          <a:ea typeface="Calibri" panose="020F0502020204030204" pitchFamily="34" charset="0"/>
                        </a:rPr>
                        <a:t>New Hampshire State Department of Health and Human Services</a:t>
                      </a: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Ground beef</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12</a:t>
                      </a: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24</a:t>
                      </a: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extLst>
                  <a:ext uri="{0D108BD9-81ED-4DB2-BD59-A6C34878D82A}">
                    <a16:rowId xmlns:a16="http://schemas.microsoft.com/office/drawing/2014/main" val="4032683903"/>
                  </a:ext>
                </a:extLst>
              </a:tr>
              <a:tr h="229177">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200" dirty="0">
                          <a:effectLst/>
                        </a:rPr>
                        <a:t>Ground pork</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12</a:t>
                      </a: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24</a:t>
                      </a: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extLst>
                  <a:ext uri="{0D108BD9-81ED-4DB2-BD59-A6C34878D82A}">
                    <a16:rowId xmlns:a16="http://schemas.microsoft.com/office/drawing/2014/main" val="94283764"/>
                  </a:ext>
                </a:extLst>
              </a:tr>
              <a:tr h="219037">
                <a:tc rowSpan="2">
                  <a:txBody>
                    <a:bodyPr/>
                    <a:lstStyle/>
                    <a:p>
                      <a:pPr marL="0" marR="0">
                        <a:lnSpc>
                          <a:spcPct val="107000"/>
                        </a:lnSpc>
                        <a:spcBef>
                          <a:spcPts val="0"/>
                        </a:spcBef>
                        <a:spcAft>
                          <a:spcPts val="0"/>
                        </a:spcAft>
                      </a:pPr>
                      <a:r>
                        <a:rPr lang="en-US" sz="1200" dirty="0">
                          <a:effectLst/>
                        </a:rPr>
                        <a:t>NJ</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rowSpan="2">
                  <a:txBody>
                    <a:bodyPr/>
                    <a:lstStyle/>
                    <a:p>
                      <a:pPr marL="0" marR="0">
                        <a:lnSpc>
                          <a:spcPct val="107000"/>
                        </a:lnSpc>
                        <a:spcBef>
                          <a:spcPts val="0"/>
                        </a:spcBef>
                        <a:spcAft>
                          <a:spcPts val="0"/>
                        </a:spcAft>
                      </a:pPr>
                      <a:r>
                        <a:rPr lang="en-US" sz="1200" dirty="0">
                          <a:effectLst/>
                        </a:rPr>
                        <a:t>New Jersey State Department of Agriculture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Ground beef</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extLst>
                  <a:ext uri="{0D108BD9-81ED-4DB2-BD59-A6C34878D82A}">
                    <a16:rowId xmlns:a16="http://schemas.microsoft.com/office/drawing/2014/main" val="310059286"/>
                  </a:ext>
                </a:extLst>
              </a:tr>
              <a:tr h="229177">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200" dirty="0">
                          <a:effectLst/>
                        </a:rPr>
                        <a:t>Ground pork</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extLst>
                  <a:ext uri="{0D108BD9-81ED-4DB2-BD59-A6C34878D82A}">
                    <a16:rowId xmlns:a16="http://schemas.microsoft.com/office/drawing/2014/main" val="3865871657"/>
                  </a:ext>
                </a:extLst>
              </a:tr>
              <a:tr h="219037">
                <a:tc rowSpan="3">
                  <a:txBody>
                    <a:bodyPr/>
                    <a:lstStyle/>
                    <a:p>
                      <a:pPr marL="0" marR="0">
                        <a:lnSpc>
                          <a:spcPct val="107000"/>
                        </a:lnSpc>
                        <a:spcBef>
                          <a:spcPts val="0"/>
                        </a:spcBef>
                        <a:spcAft>
                          <a:spcPts val="0"/>
                        </a:spcAft>
                      </a:pPr>
                      <a:r>
                        <a:rPr lang="en-US" sz="1200" dirty="0">
                          <a:effectLst/>
                        </a:rPr>
                        <a:t>VA</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rowSpan="3">
                  <a:txBody>
                    <a:bodyPr/>
                    <a:lstStyle/>
                    <a:p>
                      <a:pPr marL="0" marR="0">
                        <a:lnSpc>
                          <a:spcPct val="107000"/>
                        </a:lnSpc>
                        <a:spcBef>
                          <a:spcPts val="0"/>
                        </a:spcBef>
                        <a:spcAft>
                          <a:spcPts val="0"/>
                        </a:spcAft>
                      </a:pPr>
                      <a:r>
                        <a:rPr lang="en-US" sz="1200" dirty="0">
                          <a:effectLst/>
                        </a:rPr>
                        <a:t>Virginia Division of Consolidated Laboratory Services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Ground beef</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54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extLst>
                  <a:ext uri="{0D108BD9-81ED-4DB2-BD59-A6C34878D82A}">
                    <a16:rowId xmlns:a16="http://schemas.microsoft.com/office/drawing/2014/main" val="2933629627"/>
                  </a:ext>
                </a:extLst>
              </a:tr>
              <a:tr h="219037">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200" dirty="0">
                          <a:effectLst/>
                        </a:rPr>
                        <a:t>Ground pork</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27</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54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extLst>
                  <a:ext uri="{0D108BD9-81ED-4DB2-BD59-A6C34878D82A}">
                    <a16:rowId xmlns:a16="http://schemas.microsoft.com/office/drawing/2014/main" val="3418791464"/>
                  </a:ext>
                </a:extLst>
              </a:tr>
              <a:tr h="219037">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200" dirty="0">
                          <a:effectLst/>
                        </a:rPr>
                        <a:t>Ground turkey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72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144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extLst>
                  <a:ext uri="{0D108BD9-81ED-4DB2-BD59-A6C34878D82A}">
                    <a16:rowId xmlns:a16="http://schemas.microsoft.com/office/drawing/2014/main" val="686183856"/>
                  </a:ext>
                </a:extLst>
              </a:tr>
              <a:tr h="219037">
                <a:tc rowSpan="3">
                  <a:txBody>
                    <a:bodyPr/>
                    <a:lstStyle/>
                    <a:p>
                      <a:pPr marL="0" marR="0">
                        <a:lnSpc>
                          <a:spcPct val="107000"/>
                        </a:lnSpc>
                        <a:spcBef>
                          <a:spcPts val="0"/>
                        </a:spcBef>
                        <a:spcAft>
                          <a:spcPts val="0"/>
                        </a:spcAft>
                      </a:pPr>
                      <a:r>
                        <a:rPr lang="en-US" sz="1200" dirty="0">
                          <a:effectLst/>
                        </a:rPr>
                        <a:t>VW</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rowSpan="3">
                  <a:txBody>
                    <a:bodyPr/>
                    <a:lstStyle/>
                    <a:p>
                      <a:pPr marL="0" marR="0">
                        <a:lnSpc>
                          <a:spcPct val="107000"/>
                        </a:lnSpc>
                        <a:spcBef>
                          <a:spcPts val="0"/>
                        </a:spcBef>
                        <a:spcAft>
                          <a:spcPts val="0"/>
                        </a:spcAft>
                      </a:pPr>
                      <a:r>
                        <a:rPr lang="en-US" sz="1200" dirty="0">
                          <a:effectLst/>
                        </a:rPr>
                        <a:t>West Virginia Department of Agriculture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Ground beef</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extLst>
                  <a:ext uri="{0D108BD9-81ED-4DB2-BD59-A6C34878D82A}">
                    <a16:rowId xmlns:a16="http://schemas.microsoft.com/office/drawing/2014/main" val="951214302"/>
                  </a:ext>
                </a:extLst>
              </a:tr>
              <a:tr h="219037">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200" dirty="0">
                          <a:effectLst/>
                        </a:rPr>
                        <a:t>Ground pork</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extLst>
                  <a:ext uri="{0D108BD9-81ED-4DB2-BD59-A6C34878D82A}">
                    <a16:rowId xmlns:a16="http://schemas.microsoft.com/office/drawing/2014/main" val="2111493422"/>
                  </a:ext>
                </a:extLst>
              </a:tr>
              <a:tr h="219037">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200" dirty="0">
                          <a:effectLst/>
                        </a:rPr>
                        <a:t>Ground turkey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24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extLst>
                  <a:ext uri="{0D108BD9-81ED-4DB2-BD59-A6C34878D82A}">
                    <a16:rowId xmlns:a16="http://schemas.microsoft.com/office/drawing/2014/main" val="2568736649"/>
                  </a:ext>
                </a:extLst>
              </a:tr>
              <a:tr h="219037">
                <a:tc>
                  <a:txBody>
                    <a:bodyPr/>
                    <a:lstStyle/>
                    <a:p>
                      <a:pPr marL="0" marR="0">
                        <a:lnSpc>
                          <a:spcPct val="107000"/>
                        </a:lnSpc>
                        <a:spcBef>
                          <a:spcPts val="0"/>
                        </a:spcBef>
                        <a:spcAft>
                          <a:spcPts val="0"/>
                        </a:spcAft>
                      </a:pPr>
                      <a:r>
                        <a:rPr lang="en-US" sz="1200" dirty="0">
                          <a:effectLst/>
                        </a:rPr>
                        <a:t>Total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7 labs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516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dirty="0">
                          <a:effectLst/>
                        </a:rPr>
                        <a:t>764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7DBA"/>
                      </a:solidFill>
                      <a:prstDash val="solid"/>
                      <a:round/>
                      <a:headEnd type="none" w="med" len="med"/>
                      <a:tailEnd type="none" w="med" len="med"/>
                    </a:lnL>
                    <a:lnR w="12700" cap="flat" cmpd="sng" algn="ctr">
                      <a:solidFill>
                        <a:srgbClr val="007DBA"/>
                      </a:solidFill>
                      <a:prstDash val="solid"/>
                      <a:round/>
                      <a:headEnd type="none" w="med" len="med"/>
                      <a:tailEnd type="none" w="med" len="med"/>
                    </a:lnR>
                    <a:lnT w="12700" cap="flat" cmpd="sng" algn="ctr">
                      <a:solidFill>
                        <a:srgbClr val="007DBA"/>
                      </a:solidFill>
                      <a:prstDash val="solid"/>
                      <a:round/>
                      <a:headEnd type="none" w="med" len="med"/>
                      <a:tailEnd type="none" w="med" len="med"/>
                    </a:lnT>
                    <a:lnB w="12700" cap="flat" cmpd="sng" algn="ctr">
                      <a:solidFill>
                        <a:srgbClr val="007DBA"/>
                      </a:solidFill>
                      <a:prstDash val="solid"/>
                      <a:round/>
                      <a:headEnd type="none" w="med" len="med"/>
                      <a:tailEnd type="none" w="med" len="med"/>
                    </a:lnB>
                  </a:tcPr>
                </a:tc>
                <a:extLst>
                  <a:ext uri="{0D108BD9-81ED-4DB2-BD59-A6C34878D82A}">
                    <a16:rowId xmlns:a16="http://schemas.microsoft.com/office/drawing/2014/main" val="3759353181"/>
                  </a:ext>
                </a:extLst>
              </a:tr>
            </a:tbl>
          </a:graphicData>
        </a:graphic>
      </p:graphicFrame>
      <p:sp>
        <p:nvSpPr>
          <p:cNvPr id="13" name="TextBox 12">
            <a:extLst>
              <a:ext uri="{FF2B5EF4-FFF2-40B4-BE49-F238E27FC236}">
                <a16:creationId xmlns:a16="http://schemas.microsoft.com/office/drawing/2014/main" id="{4DA95EC3-740C-6CA8-21A5-73D346D0B2B4}"/>
              </a:ext>
            </a:extLst>
          </p:cNvPr>
          <p:cNvSpPr txBox="1"/>
          <p:nvPr/>
        </p:nvSpPr>
        <p:spPr>
          <a:xfrm>
            <a:off x="-327518" y="6150713"/>
            <a:ext cx="7589231" cy="575350"/>
          </a:xfrm>
          <a:prstGeom prst="rect">
            <a:avLst/>
          </a:prstGeom>
          <a:noFill/>
        </p:spPr>
        <p:txBody>
          <a:bodyPr wrap="square">
            <a:spAutoFit/>
          </a:bodyPr>
          <a:lstStyle/>
          <a:p>
            <a:pPr marL="457200" marR="0">
              <a:lnSpc>
                <a:spcPct val="107000"/>
              </a:lnSpc>
              <a:spcBef>
                <a:spcPts val="0"/>
              </a:spcBef>
              <a:spcAft>
                <a:spcPts val="0"/>
              </a:spcAft>
            </a:pPr>
            <a:r>
              <a:rPr lang="en-US" sz="1500" dirty="0">
                <a:effectLst/>
                <a:latin typeface="Calibri" panose="020F0502020204030204" pitchFamily="34" charset="0"/>
                <a:ea typeface="Calibri" panose="020F0502020204030204" pitchFamily="34" charset="0"/>
                <a:cs typeface="Times New Roman" panose="02020603050405020304" pitchFamily="18" charset="0"/>
              </a:rPr>
              <a:t>Ground pork from July-December and ground beef from January-June. Ground turkey all year.</a:t>
            </a:r>
          </a:p>
        </p:txBody>
      </p:sp>
      <p:sp>
        <p:nvSpPr>
          <p:cNvPr id="14" name="TextBox 13">
            <a:extLst>
              <a:ext uri="{FF2B5EF4-FFF2-40B4-BE49-F238E27FC236}">
                <a16:creationId xmlns:a16="http://schemas.microsoft.com/office/drawing/2014/main" id="{B02F71BB-C78D-7F04-0589-82A9AABA8F4E}"/>
              </a:ext>
            </a:extLst>
          </p:cNvPr>
          <p:cNvSpPr txBox="1"/>
          <p:nvPr/>
        </p:nvSpPr>
        <p:spPr>
          <a:xfrm>
            <a:off x="7261713" y="1384192"/>
            <a:ext cx="4342459" cy="3785652"/>
          </a:xfrm>
          <a:prstGeom prst="rect">
            <a:avLst/>
          </a:prstGeom>
          <a:noFill/>
        </p:spPr>
        <p:txBody>
          <a:bodyPr wrap="square" rtlCol="0">
            <a:spAutoFit/>
          </a:bodyPr>
          <a:lstStyle/>
          <a:p>
            <a:pPr marL="285750" indent="-285750">
              <a:buFont typeface="Arial" panose="020B0604020202020204" pitchFamily="34" charset="0"/>
              <a:buChar char="•"/>
            </a:pPr>
            <a:r>
              <a:rPr lang="en-US" sz="2000" dirty="0"/>
              <a:t>LFFM sites</a:t>
            </a:r>
          </a:p>
          <a:p>
            <a:pPr marL="742950" lvl="1" indent="-285750">
              <a:buFont typeface="Arial" panose="020B0604020202020204" pitchFamily="34" charset="0"/>
              <a:buChar char="•"/>
            </a:pPr>
            <a:r>
              <a:rPr lang="en-US" sz="2000" dirty="0"/>
              <a:t>Funded by FDA ORA’s Office of Partnership</a:t>
            </a:r>
          </a:p>
          <a:p>
            <a:pPr marL="742950" lvl="1" indent="-285750">
              <a:buFont typeface="Arial" panose="020B0604020202020204" pitchFamily="34" charset="0"/>
              <a:buChar char="•"/>
            </a:pPr>
            <a:r>
              <a:rPr lang="en-US" sz="2000" dirty="0"/>
              <a:t>Activities managed by FDA ORA’s Office of Regulatory Science (coordinating with Agency SMEs)</a:t>
            </a:r>
          </a:p>
          <a:p>
            <a:pPr marL="742950" lvl="1" indent="-285750">
              <a:buFont typeface="Arial" panose="020B0604020202020204" pitchFamily="34" charset="0"/>
              <a:buChar char="•"/>
            </a:pPr>
            <a:r>
              <a:rPr lang="en-US" sz="2000" dirty="0"/>
              <a:t>Follow the NARMS retail meat sampling protocols </a:t>
            </a:r>
          </a:p>
          <a:p>
            <a:pPr marL="742950" lvl="1" indent="-285750">
              <a:buFont typeface="Arial" panose="020B0604020202020204" pitchFamily="34" charset="0"/>
              <a:buChar char="•"/>
            </a:pPr>
            <a:r>
              <a:rPr lang="en-US" sz="2000" dirty="0"/>
              <a:t>WGS conducted on isolates and sequences submitted to NCBI</a:t>
            </a:r>
          </a:p>
          <a:p>
            <a:pPr marL="742950" lvl="1" indent="-285750">
              <a:buFont typeface="Arial" panose="020B0604020202020204" pitchFamily="34" charset="0"/>
              <a:buChar char="•"/>
            </a:pPr>
            <a:r>
              <a:rPr lang="en-US" sz="2000" dirty="0"/>
              <a:t>Isolates shipped monthly to FDA for additional testing</a:t>
            </a:r>
          </a:p>
        </p:txBody>
      </p:sp>
    </p:spTree>
    <p:extLst>
      <p:ext uri="{BB962C8B-B14F-4D97-AF65-F5344CB8AC3E}">
        <p14:creationId xmlns:p14="http://schemas.microsoft.com/office/powerpoint/2010/main" val="3129156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6C2A5E7-B81D-E35C-156A-0440FED28400}"/>
              </a:ext>
            </a:extLst>
          </p:cNvPr>
          <p:cNvSpPr txBox="1">
            <a:spLocks/>
          </p:cNvSpPr>
          <p:nvPr/>
        </p:nvSpPr>
        <p:spPr>
          <a:xfrm>
            <a:off x="710002" y="259527"/>
            <a:ext cx="4611447" cy="123053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b="1" kern="1200">
                <a:solidFill>
                  <a:srgbClr val="007DBA"/>
                </a:solidFill>
                <a:latin typeface="Calibri" panose="020F0502020204030204" pitchFamily="34" charset="0"/>
                <a:ea typeface="+mj-ea"/>
                <a:cs typeface="Calibri" panose="020F0502020204030204" pitchFamily="34" charset="0"/>
              </a:defRPr>
            </a:lvl1pPr>
          </a:lstStyle>
          <a:p>
            <a:pPr algn="l"/>
            <a:r>
              <a:rPr lang="en-US" sz="4000" b="0" dirty="0">
                <a:effectLst>
                  <a:outerShdw blurRad="38100" dist="38100" dir="2700000" algn="tl">
                    <a:srgbClr val="000000">
                      <a:alpha val="43137"/>
                    </a:srgbClr>
                  </a:outerShdw>
                </a:effectLst>
              </a:rPr>
              <a:t>Sequencing by Sites</a:t>
            </a:r>
          </a:p>
        </p:txBody>
      </p:sp>
      <p:graphicFrame>
        <p:nvGraphicFramePr>
          <p:cNvPr id="5" name="Content Placeholder 4">
            <a:extLst>
              <a:ext uri="{FF2B5EF4-FFF2-40B4-BE49-F238E27FC236}">
                <a16:creationId xmlns:a16="http://schemas.microsoft.com/office/drawing/2014/main" id="{AD10F57B-DD16-C95A-C146-7B3794E3AA2F}"/>
              </a:ext>
            </a:extLst>
          </p:cNvPr>
          <p:cNvGraphicFramePr>
            <a:graphicFrameLocks/>
          </p:cNvGraphicFramePr>
          <p:nvPr>
            <p:extLst>
              <p:ext uri="{D42A27DB-BD31-4B8C-83A1-F6EECF244321}">
                <p14:modId xmlns:p14="http://schemas.microsoft.com/office/powerpoint/2010/main" val="3348538918"/>
              </p:ext>
            </p:extLst>
          </p:nvPr>
        </p:nvGraphicFramePr>
        <p:xfrm>
          <a:off x="287903" y="2273150"/>
          <a:ext cx="475488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 Placeholder 3">
            <a:extLst>
              <a:ext uri="{FF2B5EF4-FFF2-40B4-BE49-F238E27FC236}">
                <a16:creationId xmlns:a16="http://schemas.microsoft.com/office/drawing/2014/main" id="{93E79632-DC4C-0819-5D18-73BB3AC5FFCE}"/>
              </a:ext>
            </a:extLst>
          </p:cNvPr>
          <p:cNvSpPr txBox="1">
            <a:spLocks/>
          </p:cNvSpPr>
          <p:nvPr/>
        </p:nvSpPr>
        <p:spPr>
          <a:xfrm>
            <a:off x="5321450" y="1779052"/>
            <a:ext cx="5963322" cy="4438867"/>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rgbClr val="007DBA"/>
                </a:solidFill>
                <a:latin typeface="Calibri" panose="020F0502020204030204" pitchFamily="34" charset="0"/>
                <a:ea typeface="+mn-ea"/>
                <a:cs typeface="Calibri" panose="020F0502020204030204" pitchFamily="34" charset="0"/>
              </a:defRPr>
            </a:lvl1pPr>
            <a:lvl2pPr marL="742950" indent="-285750" algn="l" defTabSz="457200" rtl="0" eaLnBrk="1" latinLnBrk="0" hangingPunct="1">
              <a:spcBef>
                <a:spcPct val="20000"/>
              </a:spcBef>
              <a:buFont typeface="Arial"/>
              <a:buChar char="–"/>
              <a:defRPr sz="2800" kern="1200">
                <a:solidFill>
                  <a:srgbClr val="007DBA"/>
                </a:solidFill>
                <a:latin typeface="Calibri" panose="020F0502020204030204" pitchFamily="34" charset="0"/>
                <a:ea typeface="+mn-ea"/>
                <a:cs typeface="Calibri" panose="020F0502020204030204" pitchFamily="34" charset="0"/>
              </a:defRPr>
            </a:lvl2pPr>
            <a:lvl3pPr marL="1143000" indent="-228600" algn="l" defTabSz="457200" rtl="0" eaLnBrk="1" latinLnBrk="0" hangingPunct="1">
              <a:spcBef>
                <a:spcPct val="20000"/>
              </a:spcBef>
              <a:buFont typeface="Arial"/>
              <a:buChar char="•"/>
              <a:defRPr sz="2400" kern="1200">
                <a:solidFill>
                  <a:srgbClr val="007DBA"/>
                </a:solidFill>
                <a:latin typeface="Calibri" panose="020F0502020204030204" pitchFamily="34" charset="0"/>
                <a:ea typeface="+mn-ea"/>
                <a:cs typeface="Calibri" panose="020F0502020204030204" pitchFamily="34" charset="0"/>
              </a:defRPr>
            </a:lvl3pPr>
            <a:lvl4pPr marL="1600200" indent="-228600" algn="l" defTabSz="457200" rtl="0" eaLnBrk="1" latinLnBrk="0" hangingPunct="1">
              <a:spcBef>
                <a:spcPct val="20000"/>
              </a:spcBef>
              <a:buFont typeface="Arial"/>
              <a:buChar char="–"/>
              <a:defRPr sz="2000" kern="1200">
                <a:solidFill>
                  <a:srgbClr val="007DBA"/>
                </a:solidFill>
                <a:latin typeface="Calibri" panose="020F0502020204030204" pitchFamily="34" charset="0"/>
                <a:ea typeface="+mn-ea"/>
                <a:cs typeface="Calibri" panose="020F0502020204030204" pitchFamily="34" charset="0"/>
              </a:defRPr>
            </a:lvl4pPr>
            <a:lvl5pPr marL="2057400" indent="-228600" algn="l" defTabSz="457200" rtl="0" eaLnBrk="1" latinLnBrk="0" hangingPunct="1">
              <a:spcBef>
                <a:spcPct val="20000"/>
              </a:spcBef>
              <a:buFont typeface="Arial"/>
              <a:buChar char="»"/>
              <a:defRPr sz="2000" kern="1200">
                <a:solidFill>
                  <a:srgbClr val="007DBA"/>
                </a:solidFill>
                <a:latin typeface="Calibri" panose="020F0502020204030204" pitchFamily="34" charset="0"/>
                <a:ea typeface="+mn-ea"/>
                <a:cs typeface="Calibri" panose="020F05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800" dirty="0">
                <a:solidFill>
                  <a:schemeClr val="tx1"/>
                </a:solidFill>
              </a:rPr>
              <a:t>Routine sequencing by NARMS retail sites</a:t>
            </a:r>
          </a:p>
          <a:p>
            <a:pPr lvl="1"/>
            <a:r>
              <a:rPr lang="en-US" sz="2000" i="1" dirty="0">
                <a:solidFill>
                  <a:schemeClr val="tx1"/>
                </a:solidFill>
              </a:rPr>
              <a:t>Salmonella,</a:t>
            </a:r>
            <a:r>
              <a:rPr lang="en-US" sz="2000" dirty="0">
                <a:solidFill>
                  <a:schemeClr val="tx1"/>
                </a:solidFill>
              </a:rPr>
              <a:t> </a:t>
            </a:r>
            <a:r>
              <a:rPr lang="en-US" sz="2000" i="1" dirty="0">
                <a:solidFill>
                  <a:schemeClr val="tx1"/>
                </a:solidFill>
              </a:rPr>
              <a:t>Campylobacter</a:t>
            </a:r>
            <a:r>
              <a:rPr lang="en-US" sz="2000" dirty="0">
                <a:solidFill>
                  <a:schemeClr val="tx1"/>
                </a:solidFill>
              </a:rPr>
              <a:t>, and </a:t>
            </a:r>
            <a:r>
              <a:rPr lang="en-US" sz="2000" i="1" dirty="0">
                <a:solidFill>
                  <a:schemeClr val="tx1"/>
                </a:solidFill>
              </a:rPr>
              <a:t>E. coli</a:t>
            </a:r>
            <a:r>
              <a:rPr lang="en-US" sz="2000" dirty="0">
                <a:solidFill>
                  <a:schemeClr val="tx1"/>
                </a:solidFill>
              </a:rPr>
              <a:t> since 2019</a:t>
            </a:r>
          </a:p>
          <a:p>
            <a:pPr lvl="1"/>
            <a:r>
              <a:rPr lang="en-US" sz="2000" dirty="0">
                <a:solidFill>
                  <a:schemeClr val="tx1"/>
                </a:solidFill>
              </a:rPr>
              <a:t>Isolates from chicken giblets not sequenced by sites until January 2023</a:t>
            </a:r>
          </a:p>
          <a:p>
            <a:r>
              <a:rPr lang="en-US" sz="2800" dirty="0">
                <a:solidFill>
                  <a:schemeClr val="tx1"/>
                </a:solidFill>
              </a:rPr>
              <a:t>Isolates not currently being sequenced by sites</a:t>
            </a:r>
          </a:p>
          <a:p>
            <a:pPr lvl="1"/>
            <a:r>
              <a:rPr lang="en-US" sz="2000" i="1" dirty="0">
                <a:solidFill>
                  <a:schemeClr val="tx1"/>
                </a:solidFill>
              </a:rPr>
              <a:t>Vibrio, Aeromonas </a:t>
            </a:r>
            <a:r>
              <a:rPr lang="en-US" sz="2000" dirty="0">
                <a:solidFill>
                  <a:schemeClr val="tx1"/>
                </a:solidFill>
              </a:rPr>
              <a:t>and </a:t>
            </a:r>
            <a:r>
              <a:rPr lang="en-US" sz="2000" i="1" dirty="0">
                <a:solidFill>
                  <a:schemeClr val="tx1"/>
                </a:solidFill>
              </a:rPr>
              <a:t>Enterococcus </a:t>
            </a:r>
            <a:r>
              <a:rPr lang="en-US" sz="2000" dirty="0">
                <a:solidFill>
                  <a:schemeClr val="tx1"/>
                </a:solidFill>
              </a:rPr>
              <a:t>from seafood</a:t>
            </a:r>
          </a:p>
          <a:p>
            <a:endParaRPr lang="en-US" sz="2800" dirty="0">
              <a:solidFill>
                <a:schemeClr val="tx1"/>
              </a:solidFill>
            </a:endParaRPr>
          </a:p>
          <a:p>
            <a:endParaRPr lang="en-US" sz="2800" dirty="0">
              <a:solidFill>
                <a:schemeClr val="tx1"/>
              </a:solidFill>
            </a:endParaRPr>
          </a:p>
          <a:p>
            <a:endParaRPr lang="en-US" sz="2800" dirty="0">
              <a:solidFill>
                <a:schemeClr val="tx1"/>
              </a:solidFill>
            </a:endParaRPr>
          </a:p>
          <a:p>
            <a:endParaRPr lang="en-US" sz="2800" dirty="0">
              <a:solidFill>
                <a:schemeClr val="tx1"/>
              </a:solidFill>
            </a:endParaRPr>
          </a:p>
        </p:txBody>
      </p:sp>
      <p:sp>
        <p:nvSpPr>
          <p:cNvPr id="7" name="TextBox 6">
            <a:extLst>
              <a:ext uri="{FF2B5EF4-FFF2-40B4-BE49-F238E27FC236}">
                <a16:creationId xmlns:a16="http://schemas.microsoft.com/office/drawing/2014/main" id="{6CE9DA2A-7104-3ADD-D948-3624826BF896}"/>
              </a:ext>
            </a:extLst>
          </p:cNvPr>
          <p:cNvSpPr txBox="1"/>
          <p:nvPr/>
        </p:nvSpPr>
        <p:spPr>
          <a:xfrm>
            <a:off x="710002" y="1639204"/>
            <a:ext cx="3910681" cy="707886"/>
          </a:xfrm>
          <a:prstGeom prst="rect">
            <a:avLst/>
          </a:prstGeom>
          <a:noFill/>
        </p:spPr>
        <p:txBody>
          <a:bodyPr wrap="square" rtlCol="0">
            <a:spAutoFit/>
          </a:bodyPr>
          <a:lstStyle/>
          <a:p>
            <a:r>
              <a:rPr lang="en-US" sz="2000" b="1" dirty="0"/>
              <a:t>19,938 </a:t>
            </a:r>
            <a:r>
              <a:rPr lang="en-US" sz="2000" dirty="0"/>
              <a:t>sequences submitted to NCBI as of 9/22/2023</a:t>
            </a:r>
          </a:p>
        </p:txBody>
      </p:sp>
      <p:graphicFrame>
        <p:nvGraphicFramePr>
          <p:cNvPr id="9" name="Content Placeholder 4">
            <a:extLst>
              <a:ext uri="{FF2B5EF4-FFF2-40B4-BE49-F238E27FC236}">
                <a16:creationId xmlns:a16="http://schemas.microsoft.com/office/drawing/2014/main" id="{4AEF3240-DBE7-8742-C19F-9330096F40F9}"/>
              </a:ext>
            </a:extLst>
          </p:cNvPr>
          <p:cNvGraphicFramePr>
            <a:graphicFrameLocks noGrp="1"/>
          </p:cNvGraphicFramePr>
          <p:nvPr>
            <p:ph idx="1"/>
            <p:extLst>
              <p:ext uri="{D42A27DB-BD31-4B8C-83A1-F6EECF244321}">
                <p14:modId xmlns:p14="http://schemas.microsoft.com/office/powerpoint/2010/main" val="3438119029"/>
              </p:ext>
            </p:extLst>
          </p:nvPr>
        </p:nvGraphicFramePr>
        <p:xfrm>
          <a:off x="79921" y="1340912"/>
          <a:ext cx="5241529" cy="550352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281397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745DB9FD-E16C-462B-8C49-BF8E36146B8C}"/>
</file>

<file path=customXml/itemProps2.xml><?xml version="1.0" encoding="utf-8"?>
<ds:datastoreItem xmlns:ds="http://schemas.openxmlformats.org/officeDocument/2006/customXml" ds:itemID="{12175CCF-13C4-4822-BFFD-31BCAE3D3895}">
  <ds:schemaRefs>
    <ds:schemaRef ds:uri="http://schemas.microsoft.com/sharepoint/v3/contenttype/forms"/>
  </ds:schemaRefs>
</ds:datastoreItem>
</file>

<file path=customXml/itemProps3.xml><?xml version="1.0" encoding="utf-8"?>
<ds:datastoreItem xmlns:ds="http://schemas.openxmlformats.org/officeDocument/2006/customXml" ds:itemID="{26CB9636-3F78-4C15-A599-5E3130BFC365}">
  <ds:schemaRefs>
    <ds:schemaRef ds:uri="http://purl.org/dc/terms/"/>
    <ds:schemaRef ds:uri="http://schemas.microsoft.com/office/infopath/2007/PartnerControls"/>
    <ds:schemaRef ds:uri="http://schemas.microsoft.com/office/2006/documentManagement/types"/>
    <ds:schemaRef ds:uri="http://www.w3.org/XML/1998/namespace"/>
    <ds:schemaRef ds:uri="http://schemas.microsoft.com/office/2006/metadata/properties"/>
    <ds:schemaRef ds:uri="http://purl.org/dc/elements/1.1/"/>
    <ds:schemaRef ds:uri="f17b2e8e-220e-4f39-b003-3a7d89c1aeb0"/>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16868</TotalTime>
  <Words>2228</Words>
  <Application>Microsoft Office PowerPoint</Application>
  <PresentationFormat>Widescreen</PresentationFormat>
  <Paragraphs>383</Paragraphs>
  <Slides>17</Slides>
  <Notes>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17</vt:i4>
      </vt:variant>
    </vt:vector>
  </HeadingPairs>
  <TitlesOfParts>
    <vt:vector size="26" baseType="lpstr">
      <vt:lpstr>Arial</vt:lpstr>
      <vt:lpstr>Calibri</vt:lpstr>
      <vt:lpstr>Calibri Light</vt:lpstr>
      <vt:lpstr>Courier New</vt:lpstr>
      <vt:lpstr>Helvetica</vt:lpstr>
      <vt:lpstr>Times New Roman</vt:lpstr>
      <vt:lpstr>Wingdings</vt:lpstr>
      <vt:lpstr>Office Theme</vt:lpstr>
      <vt:lpstr>1_Office Theme</vt:lpstr>
      <vt:lpstr>NARMS: Update</vt:lpstr>
      <vt:lpstr>Outline</vt:lpstr>
      <vt:lpstr>PowerPoint Presentation</vt:lpstr>
      <vt:lpstr>Scope of NARMS</vt:lpstr>
      <vt:lpstr>NARMS Data and Information Flow</vt:lpstr>
      <vt:lpstr>Accessing NARMS Data</vt:lpstr>
      <vt:lpstr>NARMS Retail Sites</vt:lpstr>
      <vt:lpstr>NARMS Laboratory Flexible Funding Model</vt:lpstr>
      <vt:lpstr>PowerPoint Presentation</vt:lpstr>
      <vt:lpstr>PowerPoint Presentation</vt:lpstr>
      <vt:lpstr>NARMS One Health Water</vt:lpstr>
      <vt:lpstr>PowerPoint Presentation</vt:lpstr>
      <vt:lpstr>PowerPoint Presentation</vt:lpstr>
      <vt:lpstr>PowerPoint Presentation</vt:lpstr>
      <vt:lpstr>Impact of Environment Surface Water Monitoring</vt:lpstr>
      <vt:lpstr>2024 Sheep/lamb Pilot Study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Foodborne Illness/Reporting and COVID-19</dc:title>
  <dc:creator>Parker, Cary</dc:creator>
  <cp:lastModifiedBy>Kabera, Claudine</cp:lastModifiedBy>
  <cp:revision>218</cp:revision>
  <dcterms:created xsi:type="dcterms:W3CDTF">2020-11-16T04:12:17Z</dcterms:created>
  <dcterms:modified xsi:type="dcterms:W3CDTF">2023-10-03T19:45:00Z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ies>
</file>