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9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Metadata/LabelInfo.xml" ContentType="application/vnd.ms-office.classificationlabel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4" r:id="rId2"/>
  </p:sldMasterIdLst>
  <p:notesMasterIdLst>
    <p:notesMasterId r:id="rId16"/>
  </p:notesMasterIdLst>
  <p:sldIdLst>
    <p:sldId id="256" r:id="rId3"/>
    <p:sldId id="280" r:id="rId4"/>
    <p:sldId id="2147471816" r:id="rId5"/>
    <p:sldId id="5392" r:id="rId6"/>
    <p:sldId id="2147471834" r:id="rId7"/>
    <p:sldId id="902" r:id="rId8"/>
    <p:sldId id="2147471832" r:id="rId9"/>
    <p:sldId id="2759" r:id="rId10"/>
    <p:sldId id="2147471829" r:id="rId11"/>
    <p:sldId id="260" r:id="rId12"/>
    <p:sldId id="2147471830" r:id="rId13"/>
    <p:sldId id="2147471833" r:id="rId14"/>
    <p:sldId id="32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6384E9-0648-4F84-B22F-70B81ECD3697}" name="Esteves, Marco" initials="EM" userId="S::MARCO.ESTEVES@fda.gov::63c0a617-1f14-4635-a3c8-1e0950ee8b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1F7FF-E313-4EC5-BC32-BBDDED4A7F0D}" v="5" dt="2024-10-11T13:22:16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6963204118716"/>
          <c:y val="4.4579232283464568E-2"/>
          <c:w val="0.86894874318594795"/>
          <c:h val="0.871574613870381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Salmonella</c:v>
                </c:pt>
              </c:strCache>
            </c:strRef>
          </c:tx>
          <c:spPr>
            <a:solidFill>
              <a:srgbClr val="FF5050"/>
            </a:solidFill>
            <a:ln w="331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Sheet1!$B$3:$B$14</c:f>
              <c:numCache>
                <c:formatCode>_(* #,##0_);_(* \(#,##0\);_(* "-"??_);_(@_)</c:formatCode>
                <c:ptCount val="12"/>
                <c:pt idx="0">
                  <c:v>1399</c:v>
                </c:pt>
                <c:pt idx="1">
                  <c:v>11702</c:v>
                </c:pt>
                <c:pt idx="2">
                  <c:v>32252</c:v>
                </c:pt>
                <c:pt idx="3">
                  <c:v>55873</c:v>
                </c:pt>
                <c:pt idx="4">
                  <c:v>99138</c:v>
                </c:pt>
                <c:pt idx="5">
                  <c:v>168465</c:v>
                </c:pt>
                <c:pt idx="6">
                  <c:v>249281</c:v>
                </c:pt>
                <c:pt idx="7">
                  <c:v>335016</c:v>
                </c:pt>
                <c:pt idx="8">
                  <c:v>416149</c:v>
                </c:pt>
                <c:pt idx="9">
                  <c:v>505905</c:v>
                </c:pt>
                <c:pt idx="10">
                  <c:v>592357</c:v>
                </c:pt>
                <c:pt idx="11">
                  <c:v>674177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F3-480A-9D14-CFFDB2E52CA1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L. monocytogenes</c:v>
                </c:pt>
              </c:strCache>
            </c:strRef>
          </c:tx>
          <c:spPr>
            <a:solidFill>
              <a:srgbClr val="66FFFF"/>
            </a:solidFill>
            <a:ln w="331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Sheet1!$C$3:$C$14</c:f>
              <c:numCache>
                <c:formatCode>_(* #,##0_);_(* \(#,##0\);_(* "-"??_);_(@_)</c:formatCode>
                <c:ptCount val="12"/>
                <c:pt idx="0">
                  <c:v>614</c:v>
                </c:pt>
                <c:pt idx="1">
                  <c:v>2521</c:v>
                </c:pt>
                <c:pt idx="2">
                  <c:v>6165</c:v>
                </c:pt>
                <c:pt idx="3" formatCode="#,##0">
                  <c:v>12614</c:v>
                </c:pt>
                <c:pt idx="4">
                  <c:v>16395</c:v>
                </c:pt>
                <c:pt idx="5">
                  <c:v>23217</c:v>
                </c:pt>
                <c:pt idx="6" formatCode="#,##0">
                  <c:v>30525</c:v>
                </c:pt>
                <c:pt idx="7" formatCode="#,##0">
                  <c:v>40703</c:v>
                </c:pt>
                <c:pt idx="8">
                  <c:v>49296</c:v>
                </c:pt>
                <c:pt idx="9">
                  <c:v>54588</c:v>
                </c:pt>
                <c:pt idx="10">
                  <c:v>62867</c:v>
                </c:pt>
                <c:pt idx="11">
                  <c:v>69228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F3-480A-9D14-CFFDB2E52CA1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E. coli / Shigella</c:v>
                </c:pt>
              </c:strCache>
            </c:strRef>
          </c:tx>
          <c:spPr>
            <a:solidFill>
              <a:srgbClr val="FFFF00"/>
            </a:solidFill>
            <a:ln w="331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Sheet1!$D$3:$D$14</c:f>
              <c:numCache>
                <c:formatCode>_(* #,##0_);_(* \(#,##0\);_(* "-"??_);_(@_)</c:formatCode>
                <c:ptCount val="12"/>
                <c:pt idx="0">
                  <c:v>12</c:v>
                </c:pt>
                <c:pt idx="1">
                  <c:v>666</c:v>
                </c:pt>
                <c:pt idx="2">
                  <c:v>4194</c:v>
                </c:pt>
                <c:pt idx="3">
                  <c:v>24431</c:v>
                </c:pt>
                <c:pt idx="4">
                  <c:v>36865</c:v>
                </c:pt>
                <c:pt idx="5">
                  <c:v>62469</c:v>
                </c:pt>
                <c:pt idx="6" formatCode="#,##0">
                  <c:v>95045</c:v>
                </c:pt>
                <c:pt idx="7">
                  <c:v>139972</c:v>
                </c:pt>
                <c:pt idx="8">
                  <c:v>207190</c:v>
                </c:pt>
                <c:pt idx="9">
                  <c:v>285405</c:v>
                </c:pt>
                <c:pt idx="10">
                  <c:v>353558</c:v>
                </c:pt>
                <c:pt idx="11">
                  <c:v>427267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F3-480A-9D14-CFFDB2E52CA1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Campylobacter</c:v>
                </c:pt>
              </c:strCache>
            </c:strRef>
          </c:tx>
          <c:spPr>
            <a:solidFill>
              <a:srgbClr val="00FF00"/>
            </a:solidFill>
            <a:ln w="331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Sheet1!$E$3:$E$14</c:f>
              <c:numCache>
                <c:formatCode>_(* #,##0_);_(* \(#,##0\);_(* "-"??_);_(@_)</c:formatCode>
                <c:ptCount val="12"/>
                <c:pt idx="0">
                  <c:v>0</c:v>
                </c:pt>
                <c:pt idx="1">
                  <c:v>47</c:v>
                </c:pt>
                <c:pt idx="2">
                  <c:v>667</c:v>
                </c:pt>
                <c:pt idx="3">
                  <c:v>4713</c:v>
                </c:pt>
                <c:pt idx="4">
                  <c:v>13889</c:v>
                </c:pt>
                <c:pt idx="5">
                  <c:v>24188</c:v>
                </c:pt>
                <c:pt idx="6" formatCode="#,##0">
                  <c:v>47371</c:v>
                </c:pt>
                <c:pt idx="7" formatCode="#,##0">
                  <c:v>58936</c:v>
                </c:pt>
                <c:pt idx="8">
                  <c:v>71185</c:v>
                </c:pt>
                <c:pt idx="9">
                  <c:v>81999</c:v>
                </c:pt>
                <c:pt idx="10">
                  <c:v>117470</c:v>
                </c:pt>
                <c:pt idx="11">
                  <c:v>128421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F3-480A-9D14-CFFDB2E52CA1}"/>
            </c:ext>
          </c:extLst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Staph. aureus</c:v>
                </c:pt>
              </c:strCache>
            </c:strRef>
          </c:tx>
          <c:spPr>
            <a:solidFill>
              <a:srgbClr val="3399FF"/>
            </a:solidFill>
            <a:ln w="337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Sheet1!$F$3:$F$14</c:f>
              <c:numCache>
                <c:formatCode>General</c:formatCode>
                <c:ptCount val="12"/>
                <c:pt idx="9" formatCode="_(* #,##0_);_(* \(#,##0\);_(* &quot;-&quot;??_);_(@_)">
                  <c:v>66322</c:v>
                </c:pt>
                <c:pt idx="10" formatCode="_(* #,##0_);_(* \(#,##0\);_(* &quot;-&quot;??_);_(@_)">
                  <c:v>113313</c:v>
                </c:pt>
                <c:pt idx="11" formatCode="_(* #,##0_);_(* \(#,##0\);_(* &quot;-&quot;??_);_(@_)">
                  <c:v>121513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F3-480A-9D14-CFFDB2E52CA1}"/>
            </c:ext>
          </c:extLst>
        </c:ser>
        <c:ser>
          <c:idx val="5"/>
          <c:order val="5"/>
          <c:tx>
            <c:strRef>
              <c:f>Sheet1!$G$2</c:f>
              <c:strCache>
                <c:ptCount val="1"/>
                <c:pt idx="0">
                  <c:v>V. parahaemolyticus</c:v>
                </c:pt>
              </c:strCache>
            </c:strRef>
          </c:tx>
          <c:spPr>
            <a:solidFill>
              <a:srgbClr val="CC00FF"/>
            </a:solidFill>
            <a:ln w="337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Sheet1!$G$3:$G$14</c:f>
              <c:numCache>
                <c:formatCode>General</c:formatCode>
                <c:ptCount val="12"/>
                <c:pt idx="4" formatCode="_(* #,##0_);_(* \(#,##0\);_(* &quot;-&quot;??_);_(@_)">
                  <c:v>1048</c:v>
                </c:pt>
                <c:pt idx="5" formatCode="_(* #,##0_);_(* \(#,##0\);_(* &quot;-&quot;??_);_(@_)">
                  <c:v>1806</c:v>
                </c:pt>
                <c:pt idx="6" formatCode="#,##0">
                  <c:v>2861</c:v>
                </c:pt>
                <c:pt idx="7" formatCode="_(* #,##0_);_(* \(#,##0\);_(* &quot;-&quot;??_);_(@_)">
                  <c:v>3446</c:v>
                </c:pt>
                <c:pt idx="8" formatCode="_(* #,##0_);_(* \(#,##0\);_(* &quot;-&quot;??_);_(@_)">
                  <c:v>4932</c:v>
                </c:pt>
                <c:pt idx="9" formatCode="_(* #,##0_);_(* \(#,##0\);_(* &quot;-&quot;??_);_(@_)">
                  <c:v>9473</c:v>
                </c:pt>
                <c:pt idx="10" formatCode="_(* #,##0_);_(* \(#,##0\);_(* &quot;-&quot;??_);_(@_)">
                  <c:v>10776</c:v>
                </c:pt>
                <c:pt idx="11" formatCode="_(* #,##0_);_(* \(#,##0\);_(* &quot;-&quot;??_);_(@_)">
                  <c:v>11412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6F3-480A-9D14-CFFDB2E52CA1}"/>
            </c:ext>
          </c:extLst>
        </c:ser>
        <c:ser>
          <c:idx val="6"/>
          <c:order val="6"/>
          <c:tx>
            <c:strRef>
              <c:f>Sheet1!$H$2</c:f>
              <c:strCache>
                <c:ptCount val="1"/>
                <c:pt idx="0">
                  <c:v>Other*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3373">
              <a:solidFill>
                <a:schemeClr val="tx1"/>
              </a:solidFill>
            </a:ln>
          </c:spPr>
          <c:invertIfNegative val="0"/>
          <c:cat>
            <c:strRef>
              <c:f>Sheet1!$A$3:$A$14</c:f>
              <c:strCach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
3rd Qtr</c:v>
                </c:pt>
              </c:strCache>
            </c:strRef>
          </c:cat>
          <c:val>
            <c:numRef>
              <c:f>Sheet1!$H$3:$H$14</c:f>
              <c:numCache>
                <c:formatCode>_(* #,##0_);_(* \(#,##0\);_(* "-"??_);_(@_)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#,##0">
                  <c:v>212</c:v>
                </c:pt>
                <c:pt idx="5">
                  <c:v>607</c:v>
                </c:pt>
                <c:pt idx="6" formatCode="#,##0">
                  <c:v>1650</c:v>
                </c:pt>
                <c:pt idx="7" formatCode="#,##0">
                  <c:v>2819</c:v>
                </c:pt>
                <c:pt idx="8" formatCode="#,##0">
                  <c:v>3565</c:v>
                </c:pt>
                <c:pt idx="9" formatCode="#,##0">
                  <c:v>9823</c:v>
                </c:pt>
                <c:pt idx="10" formatCode="#,##0">
                  <c:v>13112</c:v>
                </c:pt>
                <c:pt idx="11" formatCode="#,##0">
                  <c:v>15700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F3-480A-9D14-CFFDB2E52C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axId val="220506408"/>
        <c:axId val="1"/>
      </c:barChart>
      <c:catAx>
        <c:axId val="220506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60" b="1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500000"/>
          <c:min val="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47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20506408"/>
        <c:crosses val="autoZero"/>
        <c:crossBetween val="between"/>
        <c:majorUnit val="250000"/>
      </c:valAx>
      <c:spPr>
        <a:gradFill>
          <a:gsLst>
            <a:gs pos="0">
              <a:srgbClr val="BDF1FB">
                <a:lumMod val="100000"/>
              </a:srgbClr>
            </a:gs>
            <a:gs pos="100000">
              <a:srgbClr val="F3FCFE"/>
            </a:gs>
          </a:gsLst>
          <a:lin ang="2700000" scaled="0"/>
        </a:gradFill>
        <a:ln w="13177" cap="sq"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3727508218164786"/>
          <c:y val="6.0633778605150394E-2"/>
          <c:w val="0.81774038310499542"/>
          <c:h val="8.7442663916211749E-2"/>
        </c:manualLayout>
      </c:layout>
      <c:overlay val="1"/>
      <c:spPr>
        <a:noFill/>
      </c:spPr>
      <c:txPr>
        <a:bodyPr/>
        <a:lstStyle/>
        <a:p>
          <a:pPr>
            <a:defRPr sz="1185" i="1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8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73965-3779-4162-9F24-C48E5F85B771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8E5DC-F3F5-4E6D-8B4B-C6F6B637E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3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70B77FF2-C8C3-3F42-0BAB-9D15B10B11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3AD59D12-94A8-7123-655A-E392FDB65B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C1A73980-085C-CFF9-EACD-A5B970C39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F33F9C-4375-4F7E-8934-B6450FBFBBAF}" type="slidenum">
              <a:rPr lang="en-US" altLang="en-US" sz="1200" smtClean="0"/>
              <a:pPr>
                <a:spcBef>
                  <a:spcPct val="0"/>
                </a:spcBef>
              </a:pPr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9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6127-B93C-4B2C-9771-09B71E4F78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124130-26F3-43B9-9B32-A428764FE2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111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336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375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88F4B-C8AB-4DED-82A3-6F6C06D43A3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11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3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64" y="261425"/>
            <a:ext cx="3604563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54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0321" y="6356353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8719" y="5167322"/>
            <a:ext cx="620543" cy="99077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2"/>
            <a:ext cx="2895600" cy="486833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218095" y="6376217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29169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533" y="6354126"/>
            <a:ext cx="284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943" y="5184031"/>
            <a:ext cx="620543" cy="99077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80977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981" y="2648604"/>
            <a:ext cx="5598024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02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10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6669116"/>
            <a:ext cx="12192001" cy="2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5057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22" y="177803"/>
            <a:ext cx="10551113" cy="92602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2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9"/>
            <a:ext cx="3860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62" y="6409775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5" y="177805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96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0050761-E383-4B19-AFF0-2DB88999A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1700" y="76200"/>
            <a:ext cx="10414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" y="205427"/>
            <a:ext cx="10440416" cy="1143000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99" y="1589408"/>
            <a:ext cx="118999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AC9D25C-A09A-4166-B538-5D171C57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48FDEBE-E3BF-439F-BEF1-8068BDB12B3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9210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835572"/>
            <a:ext cx="10972800" cy="4176467"/>
          </a:xfrm>
        </p:spPr>
        <p:txBody>
          <a:bodyPr/>
          <a:lstStyle>
            <a:lvl1pPr marL="304792" indent="-304792">
              <a:lnSpc>
                <a:spcPts val="2933"/>
              </a:lnSpc>
              <a:buClr>
                <a:srgbClr val="003BC0"/>
              </a:buClr>
              <a:buFont typeface="Arial" panose="020B0604020202020204" pitchFamily="34" charset="0"/>
              <a:buChar char="•"/>
              <a:defRPr sz="2667" b="1">
                <a:solidFill>
                  <a:srgbClr val="1D1D1D"/>
                </a:solidFill>
              </a:defRPr>
            </a:lvl1pPr>
            <a:lvl2pPr marL="609585" indent="-226478">
              <a:lnSpc>
                <a:spcPts val="2667"/>
              </a:lnSpc>
              <a:buClr>
                <a:srgbClr val="005761"/>
              </a:buClr>
              <a:buFont typeface="Arial" panose="020B0604020202020204" pitchFamily="34" charset="0"/>
              <a:buChar char="-"/>
              <a:tabLst>
                <a:tab pos="533387" algn="l"/>
              </a:tabLst>
              <a:defRPr sz="2400">
                <a:solidFill>
                  <a:srgbClr val="1D1D1D"/>
                </a:solidFill>
              </a:defRPr>
            </a:lvl2pPr>
            <a:lvl3pPr>
              <a:lnSpc>
                <a:spcPts val="2667"/>
              </a:lnSpc>
              <a:buClr>
                <a:srgbClr val="5A5A5A"/>
              </a:buClr>
              <a:defRPr sz="2667">
                <a:solidFill>
                  <a:srgbClr val="1D1D1D"/>
                </a:solidFill>
              </a:defRPr>
            </a:lvl3pPr>
            <a:lvl4pPr>
              <a:defRPr sz="2667">
                <a:solidFill>
                  <a:srgbClr val="1D1D1D"/>
                </a:solidFill>
              </a:defRPr>
            </a:lvl4pPr>
            <a:lvl5pPr>
              <a:defRPr sz="2667">
                <a:solidFill>
                  <a:srgbClr val="1D1D1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7F2F02-184C-4505-8466-02885693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1E5AAA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710D62-FA23-37E1-D9CA-4E6562C12821}"/>
              </a:ext>
            </a:extLst>
          </p:cNvPr>
          <p:cNvGrpSpPr/>
          <p:nvPr userDrawn="1"/>
        </p:nvGrpSpPr>
        <p:grpSpPr>
          <a:xfrm>
            <a:off x="1" y="6725265"/>
            <a:ext cx="12192001" cy="142567"/>
            <a:chOff x="7355954" y="15880786"/>
            <a:chExt cx="21904846" cy="578414"/>
          </a:xfrm>
        </p:grpSpPr>
        <p:sp>
          <p:nvSpPr>
            <p:cNvPr id="3" name="Rectangle 20">
              <a:extLst>
                <a:ext uri="{FF2B5EF4-FFF2-40B4-BE49-F238E27FC236}">
                  <a16:creationId xmlns:a16="http://schemas.microsoft.com/office/drawing/2014/main" id="{3AD231D8-DCA4-570B-4CC6-32EBF38FAD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flipV="1">
              <a:off x="21984029" y="15880786"/>
              <a:ext cx="2432923" cy="578414"/>
            </a:xfrm>
            <a:prstGeom prst="rect">
              <a:avLst/>
            </a:prstGeom>
            <a:solidFill>
              <a:srgbClr val="194D9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3333"/>
            </a:p>
          </p:txBody>
        </p:sp>
        <p:sp>
          <p:nvSpPr>
            <p:cNvPr id="4" name="Rectangle 20">
              <a:extLst>
                <a:ext uri="{FF2B5EF4-FFF2-40B4-BE49-F238E27FC236}">
                  <a16:creationId xmlns:a16="http://schemas.microsoft.com/office/drawing/2014/main" id="{32619D13-D1C6-7836-5897-39ABF07B01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flipV="1">
              <a:off x="24406350" y="15880786"/>
              <a:ext cx="2432923" cy="578414"/>
            </a:xfrm>
            <a:prstGeom prst="rect">
              <a:avLst/>
            </a:prstGeom>
            <a:solidFill>
              <a:srgbClr val="1C56A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3333"/>
            </a:p>
          </p:txBody>
        </p:sp>
        <p:sp>
          <p:nvSpPr>
            <p:cNvPr id="6" name="Rectangle 20">
              <a:extLst>
                <a:ext uri="{FF2B5EF4-FFF2-40B4-BE49-F238E27FC236}">
                  <a16:creationId xmlns:a16="http://schemas.microsoft.com/office/drawing/2014/main" id="{392F6D8E-420B-97AC-FD5D-3185F97EC0C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flipV="1">
              <a:off x="26827877" y="15880786"/>
              <a:ext cx="2432923" cy="578414"/>
            </a:xfrm>
            <a:prstGeom prst="rect">
              <a:avLst/>
            </a:prstGeom>
            <a:solidFill>
              <a:srgbClr val="1E5DB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3333"/>
            </a:p>
          </p:txBody>
        </p:sp>
        <p:sp>
          <p:nvSpPr>
            <p:cNvPr id="8" name="Rectangle 20">
              <a:extLst>
                <a:ext uri="{FF2B5EF4-FFF2-40B4-BE49-F238E27FC236}">
                  <a16:creationId xmlns:a16="http://schemas.microsoft.com/office/drawing/2014/main" id="{6967D159-E4ED-FA77-F3CA-47CC8A1001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flipV="1">
              <a:off x="7355954" y="15880786"/>
              <a:ext cx="14644447" cy="578414"/>
            </a:xfrm>
            <a:prstGeom prst="rect">
              <a:avLst/>
            </a:prstGeom>
            <a:solidFill>
              <a:srgbClr val="164380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3333"/>
            </a:p>
          </p:txBody>
        </p:sp>
      </p:grpSp>
    </p:spTree>
    <p:extLst>
      <p:ext uri="{BB962C8B-B14F-4D97-AF65-F5344CB8AC3E}">
        <p14:creationId xmlns:p14="http://schemas.microsoft.com/office/powerpoint/2010/main" val="270218996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2306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9097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899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1023679"/>
            <a:ext cx="11345471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2009778"/>
            <a:ext cx="11345471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3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784869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177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982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16500" y="6334128"/>
            <a:ext cx="284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2846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13112" y="6349339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69796"/>
            <a:ext cx="827391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3164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85743" y="6380339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68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8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43683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913" y="6391752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2033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20684" y="6349340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6878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8685" y="6384928"/>
            <a:ext cx="284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2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8"/>
            <a:ext cx="3860800" cy="365125"/>
          </a:xfrm>
        </p:spPr>
        <p:txBody>
          <a:bodyPr/>
          <a:lstStyle/>
          <a:p>
            <a:pPr algn="l"/>
            <a:endParaRPr lang="en-US" b="1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5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687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1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713" r:id="rId14"/>
    <p:sldLayoutId id="2147483677" r:id="rId15"/>
    <p:sldLayoutId id="2147483740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95050" y="5883907"/>
            <a:ext cx="695198" cy="65221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58310" y="5790632"/>
            <a:ext cx="129539" cy="630555"/>
          </a:xfrm>
          <a:custGeom>
            <a:avLst/>
            <a:gdLst/>
            <a:ahLst/>
            <a:cxnLst/>
            <a:rect l="l" t="t" r="r" b="b"/>
            <a:pathLst>
              <a:path w="129540" h="630554">
                <a:moveTo>
                  <a:pt x="0" y="0"/>
                </a:moveTo>
                <a:lnTo>
                  <a:pt x="0" y="630547"/>
                </a:lnTo>
                <a:lnTo>
                  <a:pt x="13517" y="617010"/>
                </a:lnTo>
                <a:lnTo>
                  <a:pt x="42608" y="581245"/>
                </a:lnTo>
                <a:lnTo>
                  <a:pt x="67976" y="542575"/>
                </a:lnTo>
                <a:lnTo>
                  <a:pt x="89346" y="501276"/>
                </a:lnTo>
                <a:lnTo>
                  <a:pt x="106445" y="457621"/>
                </a:lnTo>
                <a:lnTo>
                  <a:pt x="118998" y="411886"/>
                </a:lnTo>
                <a:lnTo>
                  <a:pt x="126731" y="364345"/>
                </a:lnTo>
                <a:lnTo>
                  <a:pt x="129369" y="315273"/>
                </a:lnTo>
                <a:lnTo>
                  <a:pt x="126731" y="266201"/>
                </a:lnTo>
                <a:lnTo>
                  <a:pt x="118998" y="218661"/>
                </a:lnTo>
                <a:lnTo>
                  <a:pt x="106445" y="172926"/>
                </a:lnTo>
                <a:lnTo>
                  <a:pt x="89346" y="129271"/>
                </a:lnTo>
                <a:lnTo>
                  <a:pt x="67976" y="87972"/>
                </a:lnTo>
                <a:lnTo>
                  <a:pt x="42608" y="49302"/>
                </a:lnTo>
                <a:lnTo>
                  <a:pt x="13517" y="13536"/>
                </a:lnTo>
                <a:lnTo>
                  <a:pt x="0" y="0"/>
                </a:lnTo>
                <a:close/>
              </a:path>
            </a:pathLst>
          </a:custGeom>
          <a:solidFill>
            <a:srgbClr val="212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58310" y="37717"/>
            <a:ext cx="11673840" cy="1131570"/>
          </a:xfrm>
          <a:custGeom>
            <a:avLst/>
            <a:gdLst/>
            <a:ahLst/>
            <a:cxnLst/>
            <a:rect l="l" t="t" r="r" b="b"/>
            <a:pathLst>
              <a:path w="11673840" h="1131570">
                <a:moveTo>
                  <a:pt x="0" y="1131190"/>
                </a:moveTo>
                <a:lnTo>
                  <a:pt x="11673366" y="1131190"/>
                </a:lnTo>
                <a:lnTo>
                  <a:pt x="11673366" y="0"/>
                </a:lnTo>
                <a:lnTo>
                  <a:pt x="0" y="0"/>
                </a:lnTo>
                <a:lnTo>
                  <a:pt x="0" y="1131190"/>
                </a:lnTo>
                <a:close/>
              </a:path>
            </a:pathLst>
          </a:custGeom>
          <a:solidFill>
            <a:srgbClr val="2128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38200" y="321563"/>
            <a:ext cx="848994" cy="68580"/>
          </a:xfrm>
          <a:custGeom>
            <a:avLst/>
            <a:gdLst/>
            <a:ahLst/>
            <a:cxnLst/>
            <a:rect l="l" t="t" r="r" b="b"/>
            <a:pathLst>
              <a:path w="848994" h="68579">
                <a:moveTo>
                  <a:pt x="848868" y="0"/>
                </a:moveTo>
                <a:lnTo>
                  <a:pt x="0" y="0"/>
                </a:lnTo>
                <a:lnTo>
                  <a:pt x="0" y="68579"/>
                </a:lnTo>
                <a:lnTo>
                  <a:pt x="848868" y="68579"/>
                </a:lnTo>
                <a:lnTo>
                  <a:pt x="848868" y="0"/>
                </a:lnTo>
                <a:close/>
              </a:path>
            </a:pathLst>
          </a:custGeom>
          <a:solidFill>
            <a:srgbClr val="F8B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58310" y="5790632"/>
            <a:ext cx="129539" cy="630555"/>
          </a:xfrm>
          <a:custGeom>
            <a:avLst/>
            <a:gdLst/>
            <a:ahLst/>
            <a:cxnLst/>
            <a:rect l="l" t="t" r="r" b="b"/>
            <a:pathLst>
              <a:path w="129540" h="630554">
                <a:moveTo>
                  <a:pt x="0" y="0"/>
                </a:moveTo>
                <a:lnTo>
                  <a:pt x="0" y="630547"/>
                </a:lnTo>
                <a:lnTo>
                  <a:pt x="13517" y="617010"/>
                </a:lnTo>
                <a:lnTo>
                  <a:pt x="42608" y="581245"/>
                </a:lnTo>
                <a:lnTo>
                  <a:pt x="67976" y="542575"/>
                </a:lnTo>
                <a:lnTo>
                  <a:pt x="89346" y="501276"/>
                </a:lnTo>
                <a:lnTo>
                  <a:pt x="106445" y="457621"/>
                </a:lnTo>
                <a:lnTo>
                  <a:pt x="118998" y="411886"/>
                </a:lnTo>
                <a:lnTo>
                  <a:pt x="126731" y="364345"/>
                </a:lnTo>
                <a:lnTo>
                  <a:pt x="129369" y="315273"/>
                </a:lnTo>
                <a:lnTo>
                  <a:pt x="126731" y="266201"/>
                </a:lnTo>
                <a:lnTo>
                  <a:pt x="118998" y="218661"/>
                </a:lnTo>
                <a:lnTo>
                  <a:pt x="106445" y="172926"/>
                </a:lnTo>
                <a:lnTo>
                  <a:pt x="89346" y="129271"/>
                </a:lnTo>
                <a:lnTo>
                  <a:pt x="67976" y="87972"/>
                </a:lnTo>
                <a:lnTo>
                  <a:pt x="42608" y="49302"/>
                </a:lnTo>
                <a:lnTo>
                  <a:pt x="13517" y="13536"/>
                </a:lnTo>
                <a:lnTo>
                  <a:pt x="0" y="0"/>
                </a:lnTo>
                <a:close/>
              </a:path>
            </a:pathLst>
          </a:custGeom>
          <a:solidFill>
            <a:srgbClr val="F8B0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8310" y="37717"/>
            <a:ext cx="11673840" cy="1131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196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o.org/food-safety/news/news-details/en/c/1708392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3.sv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sv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24" Type="http://schemas.openxmlformats.org/officeDocument/2006/relationships/image" Target="../media/image29.pn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23" Type="http://schemas.openxmlformats.org/officeDocument/2006/relationships/image" Target="../media/image28.gif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Relationship Id="rId22" Type="http://schemas.openxmlformats.org/officeDocument/2006/relationships/image" Target="../media/image27.svg"/><Relationship Id="rId27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uffingtonpost.com/entry/7-things-every-partnership-agreement-needs-to-address_us_58ebed0be4b0ea028d568bf5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BF325-2207-2D00-9E16-1A20A8BDB2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Importance of International Collaboration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558B4-CCA7-1ABC-F8D7-FF42A7C2EF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Eric L. Stevens, PhD</a:t>
            </a:r>
          </a:p>
          <a:p>
            <a:r>
              <a:rPr lang="en-US" dirty="0"/>
              <a:t>U.S. Food and Drug Administration (FDA)</a:t>
            </a:r>
          </a:p>
          <a:p>
            <a:r>
              <a:rPr lang="en-US" dirty="0"/>
              <a:t>Human Foods Program (HFP)</a:t>
            </a:r>
          </a:p>
          <a:p>
            <a:r>
              <a:rPr lang="en-US" dirty="0"/>
              <a:t>Office of Policy and International Engagement (OPIE)</a:t>
            </a:r>
          </a:p>
        </p:txBody>
      </p:sp>
    </p:spTree>
    <p:extLst>
      <p:ext uri="{BB962C8B-B14F-4D97-AF65-F5344CB8AC3E}">
        <p14:creationId xmlns:p14="http://schemas.microsoft.com/office/powerpoint/2010/main" val="2472337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468367"/>
            <a:ext cx="12192000" cy="1910080"/>
          </a:xfrm>
          <a:custGeom>
            <a:avLst/>
            <a:gdLst/>
            <a:ahLst/>
            <a:cxnLst/>
            <a:rect l="l" t="t" r="r" b="b"/>
            <a:pathLst>
              <a:path w="12192000" h="1910079">
                <a:moveTo>
                  <a:pt x="12192000" y="0"/>
                </a:moveTo>
                <a:lnTo>
                  <a:pt x="0" y="0"/>
                </a:lnTo>
                <a:lnTo>
                  <a:pt x="0" y="1909572"/>
                </a:lnTo>
                <a:lnTo>
                  <a:pt x="12192000" y="190957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B050">
              <a:alpha val="901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11323"/>
            <a:ext cx="12192000" cy="1797050"/>
          </a:xfrm>
          <a:custGeom>
            <a:avLst/>
            <a:gdLst/>
            <a:ahLst/>
            <a:cxnLst/>
            <a:rect l="l" t="t" r="r" b="b"/>
            <a:pathLst>
              <a:path w="12192000" h="1797050">
                <a:moveTo>
                  <a:pt x="12192000" y="0"/>
                </a:moveTo>
                <a:lnTo>
                  <a:pt x="0" y="0"/>
                </a:lnTo>
                <a:lnTo>
                  <a:pt x="0" y="1796795"/>
                </a:lnTo>
                <a:lnTo>
                  <a:pt x="12192000" y="17967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EBF2">
              <a:alpha val="419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210811"/>
            <a:ext cx="1137285" cy="1769745"/>
          </a:xfrm>
          <a:custGeom>
            <a:avLst/>
            <a:gdLst/>
            <a:ahLst/>
            <a:cxnLst/>
            <a:rect l="l" t="t" r="r" b="b"/>
            <a:pathLst>
              <a:path w="1137285" h="1769745">
                <a:moveTo>
                  <a:pt x="1136904" y="0"/>
                </a:moveTo>
                <a:lnTo>
                  <a:pt x="0" y="0"/>
                </a:lnTo>
                <a:lnTo>
                  <a:pt x="0" y="1769364"/>
                </a:lnTo>
                <a:lnTo>
                  <a:pt x="1136904" y="1769364"/>
                </a:lnTo>
                <a:lnTo>
                  <a:pt x="1136904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975104"/>
            <a:ext cx="1080770" cy="1655445"/>
          </a:xfrm>
          <a:custGeom>
            <a:avLst/>
            <a:gdLst/>
            <a:ahLst/>
            <a:cxnLst/>
            <a:rect l="l" t="t" r="r" b="b"/>
            <a:pathLst>
              <a:path w="1080770" h="1655445">
                <a:moveTo>
                  <a:pt x="1080516" y="0"/>
                </a:moveTo>
                <a:lnTo>
                  <a:pt x="0" y="0"/>
                </a:lnTo>
                <a:lnTo>
                  <a:pt x="0" y="1655064"/>
                </a:lnTo>
                <a:lnTo>
                  <a:pt x="1080516" y="1655064"/>
                </a:lnTo>
                <a:lnTo>
                  <a:pt x="1080516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65345" y="2796110"/>
            <a:ext cx="20224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B0F0"/>
                </a:solidFill>
                <a:latin typeface="Calibri"/>
                <a:cs typeface="Calibri"/>
              </a:rPr>
              <a:t>Modules</a:t>
            </a:r>
            <a:r>
              <a:rPr sz="2800" b="1" spc="-35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0B0F0"/>
                </a:solidFill>
                <a:latin typeface="Calibri"/>
                <a:cs typeface="Calibri"/>
              </a:rPr>
              <a:t>1,</a:t>
            </a:r>
            <a:r>
              <a:rPr sz="2800" b="1" spc="-4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00B0F0"/>
                </a:solidFill>
                <a:latin typeface="Calibri"/>
                <a:cs typeface="Calibri"/>
              </a:rPr>
              <a:t>2,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00B0F0"/>
                </a:solidFill>
                <a:latin typeface="Calibri"/>
                <a:cs typeface="Calibri"/>
              </a:rPr>
              <a:t>and</a:t>
            </a:r>
            <a:r>
              <a:rPr sz="2800" b="1" spc="-2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00B0F0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5632" y="5105629"/>
            <a:ext cx="22936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B050"/>
                </a:solidFill>
                <a:latin typeface="Calibri"/>
                <a:cs typeface="Calibri"/>
              </a:rPr>
              <a:t>Web</a:t>
            </a:r>
            <a:r>
              <a:rPr sz="2800" b="1" spc="-12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B050"/>
                </a:solidFill>
                <a:latin typeface="Calibri"/>
                <a:cs typeface="Calibri"/>
              </a:rPr>
              <a:t>Annexes</a:t>
            </a:r>
            <a:r>
              <a:rPr sz="2800" b="1" spc="-11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00B050"/>
                </a:solidFill>
                <a:latin typeface="Calibri"/>
                <a:cs typeface="Calibri"/>
              </a:rPr>
              <a:t>1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00B050"/>
                </a:solidFill>
                <a:latin typeface="Calibri"/>
                <a:cs typeface="Calibri"/>
              </a:rPr>
              <a:t>and</a:t>
            </a:r>
            <a:r>
              <a:rPr sz="2800" b="1" spc="-2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00B050"/>
                </a:solidFill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4961" y="275337"/>
            <a:ext cx="34651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2E75B6"/>
                </a:solidFill>
              </a:rPr>
              <a:t>WHO’s</a:t>
            </a:r>
            <a:r>
              <a:rPr sz="2000" spc="-65" dirty="0">
                <a:solidFill>
                  <a:srgbClr val="2E75B6"/>
                </a:solidFill>
              </a:rPr>
              <a:t> </a:t>
            </a:r>
            <a:r>
              <a:rPr sz="2000" dirty="0">
                <a:solidFill>
                  <a:srgbClr val="2E75B6"/>
                </a:solidFill>
              </a:rPr>
              <a:t>new</a:t>
            </a:r>
            <a:r>
              <a:rPr sz="2000" spc="-50" dirty="0">
                <a:solidFill>
                  <a:srgbClr val="2E75B6"/>
                </a:solidFill>
              </a:rPr>
              <a:t> </a:t>
            </a:r>
            <a:r>
              <a:rPr sz="2000" dirty="0">
                <a:solidFill>
                  <a:srgbClr val="2E75B6"/>
                </a:solidFill>
              </a:rPr>
              <a:t>guidance</a:t>
            </a:r>
            <a:r>
              <a:rPr sz="2000" spc="-55" dirty="0">
                <a:solidFill>
                  <a:srgbClr val="2E75B6"/>
                </a:solidFill>
              </a:rPr>
              <a:t> </a:t>
            </a:r>
            <a:r>
              <a:rPr sz="2000" spc="-10" dirty="0">
                <a:solidFill>
                  <a:srgbClr val="2E75B6"/>
                </a:solidFill>
              </a:rPr>
              <a:t>document: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314961" y="625794"/>
            <a:ext cx="10108565" cy="1153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Whole</a:t>
            </a:r>
            <a:r>
              <a:rPr sz="2000" b="1" spc="-5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genome</a:t>
            </a:r>
            <a:r>
              <a:rPr sz="2000" b="1" spc="-45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sequencing</a:t>
            </a:r>
            <a:r>
              <a:rPr sz="2000" b="1" spc="-65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as</a:t>
            </a:r>
            <a:r>
              <a:rPr sz="2000" b="1" spc="-4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a</a:t>
            </a:r>
            <a:r>
              <a:rPr sz="2000" b="1" spc="-45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tool</a:t>
            </a:r>
            <a:r>
              <a:rPr sz="2000" b="1" spc="-6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to</a:t>
            </a:r>
            <a:r>
              <a:rPr sz="2000" b="1" spc="-45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E75B6"/>
                </a:solidFill>
                <a:latin typeface="Calibri"/>
                <a:cs typeface="Calibri"/>
              </a:rPr>
              <a:t>strengthen</a:t>
            </a:r>
            <a:r>
              <a:rPr sz="2000" b="1" spc="-6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foodborne</a:t>
            </a:r>
            <a:r>
              <a:rPr sz="2000" b="1" spc="-6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disease</a:t>
            </a:r>
            <a:r>
              <a:rPr sz="2000" b="1" spc="-45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surveillance</a:t>
            </a:r>
            <a:r>
              <a:rPr sz="2000" b="1" spc="-5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E75B6"/>
                </a:solidFill>
                <a:latin typeface="Calibri"/>
                <a:cs typeface="Calibri"/>
              </a:rPr>
              <a:t>and</a:t>
            </a:r>
            <a:r>
              <a:rPr sz="2000" b="1" spc="-40" dirty="0">
                <a:solidFill>
                  <a:srgbClr val="2E75B6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E75B6"/>
                </a:solidFill>
                <a:latin typeface="Calibri"/>
                <a:cs typeface="Calibri"/>
              </a:rPr>
              <a:t>response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50"/>
              </a:spcBef>
              <a:buFont typeface="Arial"/>
              <a:buChar char="•"/>
              <a:tabLst>
                <a:tab pos="299085" algn="l"/>
              </a:tabLst>
            </a:pPr>
            <a:r>
              <a:rPr sz="1800" b="0" spc="-10" dirty="0">
                <a:latin typeface="Calibri Light"/>
                <a:cs typeface="Calibri Light"/>
              </a:rPr>
              <a:t>Motivation</a:t>
            </a:r>
            <a:endParaRPr sz="1800">
              <a:latin typeface="Calibri Light"/>
              <a:cs typeface="Calibri Light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sz="1800" b="0" spc="-10" dirty="0">
                <a:latin typeface="Calibri Light"/>
                <a:cs typeface="Calibri Light"/>
              </a:rPr>
              <a:t>Development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159883" y="1066419"/>
            <a:ext cx="2166620" cy="2799080"/>
            <a:chOff x="5159883" y="1066419"/>
            <a:chExt cx="2166620" cy="279908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9408" y="1075944"/>
              <a:ext cx="2147303" cy="27797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164645" y="1071181"/>
              <a:ext cx="2157095" cy="2789555"/>
            </a:xfrm>
            <a:custGeom>
              <a:avLst/>
              <a:gdLst/>
              <a:ahLst/>
              <a:cxnLst/>
              <a:rect l="l" t="t" r="r" b="b"/>
              <a:pathLst>
                <a:path w="2157095" h="2789554">
                  <a:moveTo>
                    <a:pt x="0" y="0"/>
                  </a:moveTo>
                  <a:lnTo>
                    <a:pt x="2156841" y="0"/>
                  </a:lnTo>
                  <a:lnTo>
                    <a:pt x="2156841" y="2789301"/>
                  </a:lnTo>
                  <a:lnTo>
                    <a:pt x="0" y="278930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F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523606" y="1066419"/>
            <a:ext cx="2150110" cy="2821940"/>
            <a:chOff x="7523606" y="1066419"/>
            <a:chExt cx="2150110" cy="282194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33131" y="1075944"/>
              <a:ext cx="2130551" cy="280263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528369" y="1071181"/>
              <a:ext cx="2140585" cy="2812415"/>
            </a:xfrm>
            <a:custGeom>
              <a:avLst/>
              <a:gdLst/>
              <a:ahLst/>
              <a:cxnLst/>
              <a:rect l="l" t="t" r="r" b="b"/>
              <a:pathLst>
                <a:path w="2140584" h="2812415">
                  <a:moveTo>
                    <a:pt x="0" y="0"/>
                  </a:moveTo>
                  <a:lnTo>
                    <a:pt x="2140077" y="0"/>
                  </a:lnTo>
                  <a:lnTo>
                    <a:pt x="2140077" y="2812161"/>
                  </a:lnTo>
                  <a:lnTo>
                    <a:pt x="0" y="28121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F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756267" y="1066419"/>
            <a:ext cx="2209165" cy="2821940"/>
            <a:chOff x="9756267" y="1066419"/>
            <a:chExt cx="2209165" cy="282194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5792" y="1075944"/>
              <a:ext cx="2189986" cy="280263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761029" y="1071181"/>
              <a:ext cx="2199640" cy="2812415"/>
            </a:xfrm>
            <a:custGeom>
              <a:avLst/>
              <a:gdLst/>
              <a:ahLst/>
              <a:cxnLst/>
              <a:rect l="l" t="t" r="r" b="b"/>
              <a:pathLst>
                <a:path w="2199640" h="2812415">
                  <a:moveTo>
                    <a:pt x="0" y="0"/>
                  </a:moveTo>
                  <a:lnTo>
                    <a:pt x="2199513" y="0"/>
                  </a:lnTo>
                  <a:lnTo>
                    <a:pt x="2199513" y="2812161"/>
                  </a:lnTo>
                  <a:lnTo>
                    <a:pt x="0" y="281216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BF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503794" y="4041266"/>
            <a:ext cx="2169795" cy="2799080"/>
            <a:chOff x="7503794" y="4041266"/>
            <a:chExt cx="2169795" cy="2799080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13319" y="4050791"/>
              <a:ext cx="2150363" cy="27797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508557" y="4046029"/>
              <a:ext cx="2160270" cy="2789555"/>
            </a:xfrm>
            <a:custGeom>
              <a:avLst/>
              <a:gdLst/>
              <a:ahLst/>
              <a:cxnLst/>
              <a:rect l="l" t="t" r="r" b="b"/>
              <a:pathLst>
                <a:path w="2160270" h="2789554">
                  <a:moveTo>
                    <a:pt x="0" y="0"/>
                  </a:moveTo>
                  <a:lnTo>
                    <a:pt x="2159889" y="0"/>
                  </a:lnTo>
                  <a:lnTo>
                    <a:pt x="2159889" y="2789300"/>
                  </a:lnTo>
                  <a:lnTo>
                    <a:pt x="0" y="27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54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9858375" y="4039742"/>
            <a:ext cx="2090420" cy="2799080"/>
            <a:chOff x="9858375" y="4039742"/>
            <a:chExt cx="2090420" cy="279908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67900" y="4049267"/>
              <a:ext cx="2071115" cy="277977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863137" y="4044505"/>
              <a:ext cx="2080895" cy="2789555"/>
            </a:xfrm>
            <a:custGeom>
              <a:avLst/>
              <a:gdLst/>
              <a:ahLst/>
              <a:cxnLst/>
              <a:rect l="l" t="t" r="r" b="b"/>
              <a:pathLst>
                <a:path w="2080895" h="2789554">
                  <a:moveTo>
                    <a:pt x="0" y="0"/>
                  </a:moveTo>
                  <a:lnTo>
                    <a:pt x="2080641" y="0"/>
                  </a:lnTo>
                  <a:lnTo>
                    <a:pt x="2080641" y="2789300"/>
                  </a:lnTo>
                  <a:lnTo>
                    <a:pt x="0" y="27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5482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803324-24EA-0111-A62A-197ABA9FB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94" y="604129"/>
            <a:ext cx="9370581" cy="56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81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1" y="205376"/>
            <a:ext cx="8509103" cy="926020"/>
          </a:xfrm>
        </p:spPr>
        <p:txBody>
          <a:bodyPr/>
          <a:lstStyle/>
          <a:p>
            <a:r>
              <a:rPr lang="en-US" dirty="0"/>
              <a:t>Upcoming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932" y="1420591"/>
            <a:ext cx="11572068" cy="4286043"/>
          </a:xfrm>
        </p:spPr>
        <p:txBody>
          <a:bodyPr>
            <a:noAutofit/>
          </a:bodyPr>
          <a:lstStyle/>
          <a:p>
            <a:endParaRPr lang="en-US" b="1" dirty="0"/>
          </a:p>
          <a:p>
            <a:r>
              <a:rPr lang="en-US" dirty="0"/>
              <a:t>FAO Water/Food Safety Meeting (May 2025)</a:t>
            </a:r>
          </a:p>
          <a:p>
            <a:pPr marL="0" marR="0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Apply now to be considered to join the FAO global meeting on WGS in May 2025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sz="1800" u="sng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https://www.fao.org/food-safety/news/news-details/en/c/1708392/</a:t>
            </a:r>
            <a:endParaRPr lang="en-US" dirty="0"/>
          </a:p>
          <a:p>
            <a:endParaRPr lang="en-US" dirty="0"/>
          </a:p>
          <a:p>
            <a:r>
              <a:rPr lang="en-US" dirty="0"/>
              <a:t>GMI15 in Melbourne, Australia (September 2025)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2AFF713-F604-4D78-8991-8177F77F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84926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959788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24A4E1-4C24-C68D-06E5-CF3FB531A52D}"/>
              </a:ext>
            </a:extLst>
          </p:cNvPr>
          <p:cNvSpPr txBox="1"/>
          <p:nvPr/>
        </p:nvSpPr>
        <p:spPr>
          <a:xfrm>
            <a:off x="3672959" y="4865914"/>
            <a:ext cx="49984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chemeClr val="tx2"/>
                </a:solidFill>
                <a:latin typeface="Rage Italic" panose="03070502040507070304" pitchFamily="66" charset="0"/>
              </a:rPr>
              <a:t>Eric L. Stevens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</a:rPr>
              <a:t>Email: eric.stevens@fda.hhs.gov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425EF2-89CB-E5D3-A567-A62BFC4A0B50}"/>
              </a:ext>
            </a:extLst>
          </p:cNvPr>
          <p:cNvSpPr txBox="1"/>
          <p:nvPr/>
        </p:nvSpPr>
        <p:spPr>
          <a:xfrm>
            <a:off x="3741772" y="693787"/>
            <a:ext cx="4860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4821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3">
            <a:extLst>
              <a:ext uri="{FF2B5EF4-FFF2-40B4-BE49-F238E27FC236}">
                <a16:creationId xmlns:a16="http://schemas.microsoft.com/office/drawing/2014/main" id="{25A259A7-3805-665E-F0C1-53FCC8F6418C}"/>
              </a:ext>
            </a:extLst>
          </p:cNvPr>
          <p:cNvGraphicFramePr>
            <a:graphicFrameLocks/>
          </p:cNvGraphicFramePr>
          <p:nvPr/>
        </p:nvGraphicFramePr>
        <p:xfrm>
          <a:off x="2330824" y="903475"/>
          <a:ext cx="7722254" cy="5252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5" name="TextBox 2">
            <a:extLst>
              <a:ext uri="{FF2B5EF4-FFF2-40B4-BE49-F238E27FC236}">
                <a16:creationId xmlns:a16="http://schemas.microsoft.com/office/drawing/2014/main" id="{00E0082A-650A-933F-FEFD-16B3F307E44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540684" y="3191184"/>
            <a:ext cx="3276320" cy="45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12" b="1">
                <a:latin typeface="Arial" panose="020B0604020202020204" pitchFamily="34" charset="0"/>
              </a:rPr>
              <a:t>Number of Sequences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971">
                <a:latin typeface="Arial" panose="020B0604020202020204" pitchFamily="34" charset="0"/>
              </a:rPr>
              <a:t>(as of the last day of the quarter)</a:t>
            </a:r>
          </a:p>
        </p:txBody>
      </p:sp>
      <p:sp>
        <p:nvSpPr>
          <p:cNvPr id="3076" name="TextBox 3">
            <a:extLst>
              <a:ext uri="{FF2B5EF4-FFF2-40B4-BE49-F238E27FC236}">
                <a16:creationId xmlns:a16="http://schemas.microsoft.com/office/drawing/2014/main" id="{907B5013-7F8A-0C3C-EBFD-552201E43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06" y="348819"/>
            <a:ext cx="7059706" cy="52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Arial" panose="020B0604020202020204" pitchFamily="34" charset="0"/>
              </a:rPr>
              <a:t>Total Number of Sequences at NCBI PD</a:t>
            </a:r>
          </a:p>
        </p:txBody>
      </p:sp>
      <p:sp>
        <p:nvSpPr>
          <p:cNvPr id="3077" name="TextBox 2051">
            <a:extLst>
              <a:ext uri="{FF2B5EF4-FFF2-40B4-BE49-F238E27FC236}">
                <a16:creationId xmlns:a16="http://schemas.microsoft.com/office/drawing/2014/main" id="{F67F0BD0-D059-4F36-CD48-497F07DF4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648" y="6342529"/>
            <a:ext cx="2637585" cy="24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71">
                <a:latin typeface="Arial" panose="020B0604020202020204" pitchFamily="34" charset="0"/>
              </a:rPr>
              <a:t>First sequences uploaded in February 2013</a:t>
            </a:r>
          </a:p>
        </p:txBody>
      </p:sp>
      <p:sp>
        <p:nvSpPr>
          <p:cNvPr id="3078" name="TextBox 30">
            <a:extLst>
              <a:ext uri="{FF2B5EF4-FFF2-40B4-BE49-F238E27FC236}">
                <a16:creationId xmlns:a16="http://schemas.microsoft.com/office/drawing/2014/main" id="{D4301C4C-C833-6075-CF97-7010D2FD1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044" y="2190886"/>
            <a:ext cx="1748118" cy="33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Average Number of Sequences</a:t>
            </a:r>
          </a:p>
          <a:p>
            <a:pPr algn="ctr"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u="sng" dirty="0">
                <a:latin typeface="Arial" panose="020B0604020202020204" pitchFamily="34" charset="0"/>
              </a:rPr>
              <a:t>Added Per Month Each Year</a:t>
            </a:r>
          </a:p>
        </p:txBody>
      </p:sp>
      <p:sp>
        <p:nvSpPr>
          <p:cNvPr id="3079" name="TextBox 30">
            <a:extLst>
              <a:ext uri="{FF2B5EF4-FFF2-40B4-BE49-F238E27FC236}">
                <a16:creationId xmlns:a16="http://schemas.microsoft.com/office/drawing/2014/main" id="{76606C6F-B782-06F5-E28C-EA84EC362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3081" y="2469667"/>
            <a:ext cx="846044" cy="1819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39775" algn="r"/>
              </a:tabLs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39775" algn="r"/>
              </a:tabLst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739775" algn="r"/>
              </a:tabLs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739775" algn="r"/>
              </a:tabLst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2013: 	184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2014: 	1,076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2015:	2,362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2016:	4,529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2017:	5,826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2018:	9,434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2019:	12,165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2020:	12,847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2021:	14,285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2022: 	21,767</a:t>
            </a:r>
          </a:p>
          <a:p>
            <a:pPr>
              <a:spcBef>
                <a:spcPct val="0"/>
              </a:spcBef>
              <a:spcAft>
                <a:spcPts val="265"/>
              </a:spcAft>
              <a:buNone/>
            </a:pPr>
            <a:r>
              <a:rPr lang="en-US" altLang="en-US" sz="794" b="1" dirty="0">
                <a:latin typeface="Arial" panose="020B0604020202020204" pitchFamily="34" charset="0"/>
              </a:rPr>
              <a:t>2023:	20,828</a:t>
            </a:r>
          </a:p>
        </p:txBody>
      </p:sp>
      <p:sp>
        <p:nvSpPr>
          <p:cNvPr id="3080" name="TextBox 2051">
            <a:extLst>
              <a:ext uri="{FF2B5EF4-FFF2-40B4-BE49-F238E27FC236}">
                <a16:creationId xmlns:a16="http://schemas.microsoft.com/office/drawing/2014/main" id="{51D848B3-A95E-3B7E-CCEA-85D5E054F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0762" y="6035769"/>
            <a:ext cx="1665474" cy="30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12" b="1">
                <a:latin typeface="Arial" panose="020B0604020202020204" pitchFamily="34" charset="0"/>
              </a:rPr>
              <a:t>Year</a:t>
            </a:r>
          </a:p>
        </p:txBody>
      </p:sp>
      <p:sp>
        <p:nvSpPr>
          <p:cNvPr id="3081" name="TextBox 2051">
            <a:extLst>
              <a:ext uri="{FF2B5EF4-FFF2-40B4-BE49-F238E27FC236}">
                <a16:creationId xmlns:a16="http://schemas.microsoft.com/office/drawing/2014/main" id="{425E6A54-5562-BB2B-7282-7C0EB83A3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647" y="6528827"/>
            <a:ext cx="5782235" cy="24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4" tIns="44921" rIns="89844" bIns="4492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71">
                <a:latin typeface="Arial" panose="020B0604020202020204" pitchFamily="34" charset="0"/>
              </a:rPr>
              <a:t>* Other pathogens: </a:t>
            </a:r>
            <a:r>
              <a:rPr lang="en-US" altLang="en-US" sz="971" i="1">
                <a:latin typeface="Arial" panose="020B0604020202020204" pitchFamily="34" charset="0"/>
              </a:rPr>
              <a:t>Cronobacter, V. vulnificus, C. botulinum, C. perfringens, </a:t>
            </a:r>
            <a:r>
              <a:rPr lang="en-US" altLang="en-US" sz="971">
                <a:latin typeface="Arial" panose="020B0604020202020204" pitchFamily="34" charset="0"/>
              </a:rPr>
              <a:t>and</a:t>
            </a:r>
            <a:r>
              <a:rPr lang="en-US" altLang="en-US" sz="971" i="1">
                <a:latin typeface="Arial" panose="020B0604020202020204" pitchFamily="34" charset="0"/>
              </a:rPr>
              <a:t> Bacillus cereus </a:t>
            </a:r>
            <a:r>
              <a:rPr lang="en-US" altLang="en-US" sz="971">
                <a:latin typeface="Arial" panose="020B0604020202020204" pitchFamily="34" charset="0"/>
              </a:rPr>
              <a:t>group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E7945-E982-0A82-82B9-1422C7F50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1" y="40758"/>
            <a:ext cx="10452071" cy="1056047"/>
          </a:xfrm>
        </p:spPr>
        <p:txBody>
          <a:bodyPr>
            <a:normAutofit/>
          </a:bodyPr>
          <a:lstStyle/>
          <a:p>
            <a:pPr algn="l"/>
            <a:r>
              <a:rPr lang="en-US" sz="4000" b="1">
                <a:solidFill>
                  <a:srgbClr val="1E5AAA"/>
                </a:solidFill>
                <a:latin typeface="Calibri" pitchFamily="34" charset="0"/>
              </a:rPr>
              <a:t>Building a Culture of Trust</a:t>
            </a:r>
            <a:endParaRPr lang="en-US" sz="4000">
              <a:solidFill>
                <a:srgbClr val="1E5AAA"/>
              </a:solidFill>
            </a:endParaRPr>
          </a:p>
        </p:txBody>
      </p:sp>
      <p:pic>
        <p:nvPicPr>
          <p:cNvPr id="3" name="Picture 2" descr="bridge gap">
            <a:extLst>
              <a:ext uri="{FF2B5EF4-FFF2-40B4-BE49-F238E27FC236}">
                <a16:creationId xmlns:a16="http://schemas.microsoft.com/office/drawing/2014/main" id="{D4C762B6-6B61-A817-DA6D-5B61E97AA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002" y="2716143"/>
            <a:ext cx="5483756" cy="307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A3694C-12B6-72C4-7AEF-36D89E1381F5}"/>
              </a:ext>
            </a:extLst>
          </p:cNvPr>
          <p:cNvSpPr txBox="1"/>
          <p:nvPr/>
        </p:nvSpPr>
        <p:spPr>
          <a:xfrm>
            <a:off x="161243" y="1112043"/>
            <a:ext cx="7412576" cy="5550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>
                <a:solidFill>
                  <a:prstClr val="black"/>
                </a:solidFill>
                <a:latin typeface="Calibri"/>
              </a:rPr>
              <a:t>Establishment of </a:t>
            </a:r>
            <a:r>
              <a:rPr lang="en-US" sz="2667" b="1">
                <a:solidFill>
                  <a:srgbClr val="1E5AAA"/>
                </a:solidFill>
                <a:latin typeface="Calibri"/>
              </a:rPr>
              <a:t>FDA CORE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Epidemiologic staff in regulatory agency</a:t>
            </a:r>
          </a:p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>
                <a:solidFill>
                  <a:prstClr val="black"/>
                </a:solidFill>
                <a:latin typeface="Calibri"/>
              </a:rPr>
              <a:t>Increased </a:t>
            </a:r>
            <a:r>
              <a:rPr lang="en-US" sz="2667" b="1">
                <a:solidFill>
                  <a:srgbClr val="1E5AAA"/>
                </a:solidFill>
                <a:latin typeface="Calibri"/>
              </a:rPr>
              <a:t>data transparency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Open, controlled data access</a:t>
            </a:r>
          </a:p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 b="1">
                <a:solidFill>
                  <a:srgbClr val="1E5AAA"/>
                </a:solidFill>
                <a:latin typeface="Calibri"/>
              </a:rPr>
              <a:t>Inclusive</a:t>
            </a:r>
            <a:r>
              <a:rPr lang="en-US" sz="2667">
                <a:solidFill>
                  <a:prstClr val="black"/>
                </a:solidFill>
                <a:latin typeface="Calibri"/>
              </a:rPr>
              <a:t> engagement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End-to-end collaboration, detection to control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FDA role in epidemiologic calls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CDC role in industry/company calls</a:t>
            </a:r>
          </a:p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>
                <a:solidFill>
                  <a:prstClr val="black"/>
                </a:solidFill>
                <a:latin typeface="Calibri"/>
              </a:rPr>
              <a:t>Ongoing </a:t>
            </a:r>
            <a:r>
              <a:rPr lang="en-US" sz="2667" b="1">
                <a:solidFill>
                  <a:srgbClr val="1E5AAA"/>
                </a:solidFill>
                <a:latin typeface="Calibri"/>
              </a:rPr>
              <a:t>assessments</a:t>
            </a:r>
            <a:r>
              <a:rPr lang="en-US" sz="2667">
                <a:solidFill>
                  <a:prstClr val="black"/>
                </a:solidFill>
                <a:latin typeface="Calibri"/>
              </a:rPr>
              <a:t>, iterative enhancement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AARs, partner focus groups</a:t>
            </a:r>
          </a:p>
          <a:p>
            <a:pPr marL="1352517" lvl="2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</a:rPr>
              <a:t>Honest dialogue; what works, what doesn’t</a:t>
            </a:r>
          </a:p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 b="1">
                <a:solidFill>
                  <a:srgbClr val="1E5AAA"/>
                </a:solidFill>
                <a:latin typeface="Calibri"/>
              </a:rPr>
              <a:t>Routine</a:t>
            </a:r>
            <a:r>
              <a:rPr lang="en-US" sz="2667">
                <a:solidFill>
                  <a:prstClr val="black"/>
                </a:solidFill>
                <a:latin typeface="Calibri"/>
              </a:rPr>
              <a:t> and ad hoc team meetings during investigations</a:t>
            </a:r>
          </a:p>
          <a:p>
            <a:pPr marL="285744" indent="-285744" defTabSz="457189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n-US" sz="2667" b="1">
                <a:solidFill>
                  <a:srgbClr val="1E5AAA"/>
                </a:solidFill>
                <a:latin typeface="Calibri"/>
              </a:rPr>
              <a:t>In-person</a:t>
            </a:r>
            <a:r>
              <a:rPr lang="en-US" sz="2667">
                <a:solidFill>
                  <a:prstClr val="black"/>
                </a:solidFill>
                <a:latin typeface="Calibri"/>
              </a:rPr>
              <a:t> meetings &amp; team-building trainings</a:t>
            </a:r>
          </a:p>
        </p:txBody>
      </p:sp>
    </p:spTree>
    <p:extLst>
      <p:ext uri="{BB962C8B-B14F-4D97-AF65-F5344CB8AC3E}">
        <p14:creationId xmlns:p14="http://schemas.microsoft.com/office/powerpoint/2010/main" val="3510446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91D1EB4-98F4-AD0F-5957-8925269CA8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7"/>
          <a:stretch/>
        </p:blipFill>
        <p:spPr>
          <a:xfrm>
            <a:off x="8153227" y="4441624"/>
            <a:ext cx="3463864" cy="194456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5" name="Can 104">
            <a:extLst>
              <a:ext uri="{FF2B5EF4-FFF2-40B4-BE49-F238E27FC236}">
                <a16:creationId xmlns:a16="http://schemas.microsoft.com/office/drawing/2014/main" id="{A556F6B0-6063-72F7-5C2D-0AD8BEC1E4DF}"/>
              </a:ext>
            </a:extLst>
          </p:cNvPr>
          <p:cNvSpPr/>
          <p:nvPr/>
        </p:nvSpPr>
        <p:spPr>
          <a:xfrm>
            <a:off x="5351871" y="2387938"/>
            <a:ext cx="1266283" cy="2780864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43527F9-A8F7-11F0-8452-4698B051690A}"/>
              </a:ext>
            </a:extLst>
          </p:cNvPr>
          <p:cNvSpPr/>
          <p:nvPr/>
        </p:nvSpPr>
        <p:spPr>
          <a:xfrm>
            <a:off x="279235" y="2153251"/>
            <a:ext cx="1868864" cy="4257164"/>
          </a:xfrm>
          <a:prstGeom prst="rect">
            <a:avLst/>
          </a:prstGeom>
          <a:noFill/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40A416-B43A-9FF2-AC48-4860BF494CEA}"/>
              </a:ext>
            </a:extLst>
          </p:cNvPr>
          <p:cNvSpPr txBox="1"/>
          <p:nvPr/>
        </p:nvSpPr>
        <p:spPr>
          <a:xfrm>
            <a:off x="965991" y="2243535"/>
            <a:ext cx="1070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Academia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9F7481-004D-2D27-241F-774E4C3FB643}"/>
              </a:ext>
            </a:extLst>
          </p:cNvPr>
          <p:cNvSpPr txBox="1"/>
          <p:nvPr/>
        </p:nvSpPr>
        <p:spPr>
          <a:xfrm>
            <a:off x="965991" y="2636840"/>
            <a:ext cx="1045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Federal Agencies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177EA3-F6EE-3CD5-DFBB-61A871C59A4A}"/>
              </a:ext>
            </a:extLst>
          </p:cNvPr>
          <p:cNvSpPr txBox="1"/>
          <p:nvPr/>
        </p:nvSpPr>
        <p:spPr>
          <a:xfrm>
            <a:off x="965991" y="6057590"/>
            <a:ext cx="1070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B05E28-32BB-6C38-8392-A7719B372467}"/>
              </a:ext>
            </a:extLst>
          </p:cNvPr>
          <p:cNvSpPr txBox="1"/>
          <p:nvPr/>
        </p:nvSpPr>
        <p:spPr>
          <a:xfrm>
            <a:off x="965991" y="4948724"/>
            <a:ext cx="1182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AD34D0-6F46-C11D-3B35-CAD07053072E}"/>
              </a:ext>
            </a:extLst>
          </p:cNvPr>
          <p:cNvSpPr txBox="1"/>
          <p:nvPr/>
        </p:nvSpPr>
        <p:spPr>
          <a:xfrm>
            <a:off x="965991" y="3792782"/>
            <a:ext cx="1144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</a:p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F244AD-87E1-4CE8-6045-7DF6C26F236A}"/>
              </a:ext>
            </a:extLst>
          </p:cNvPr>
          <p:cNvSpPr txBox="1"/>
          <p:nvPr/>
        </p:nvSpPr>
        <p:spPr>
          <a:xfrm>
            <a:off x="965991" y="5393626"/>
            <a:ext cx="126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Veterinary</a:t>
            </a:r>
          </a:p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Clinics</a:t>
            </a:r>
          </a:p>
        </p:txBody>
      </p:sp>
      <p:pic>
        <p:nvPicPr>
          <p:cNvPr id="32" name="Graphic 31" descr="Schoolhouse outline">
            <a:extLst>
              <a:ext uri="{FF2B5EF4-FFF2-40B4-BE49-F238E27FC236}">
                <a16:creationId xmlns:a16="http://schemas.microsoft.com/office/drawing/2014/main" id="{A14238BA-99FA-DCDE-279F-3EAEB96016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539" y="2120157"/>
            <a:ext cx="642024" cy="694172"/>
          </a:xfrm>
          <a:prstGeom prst="rect">
            <a:avLst/>
          </a:prstGeom>
        </p:spPr>
      </p:pic>
      <p:pic>
        <p:nvPicPr>
          <p:cNvPr id="33" name="Graphic 32" descr="Beaker outline">
            <a:extLst>
              <a:ext uri="{FF2B5EF4-FFF2-40B4-BE49-F238E27FC236}">
                <a16:creationId xmlns:a16="http://schemas.microsoft.com/office/drawing/2014/main" id="{D4512C66-233D-1CE6-66CF-BE5254856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5457" y="3044777"/>
            <a:ext cx="590189" cy="638127"/>
          </a:xfrm>
          <a:prstGeom prst="rect">
            <a:avLst/>
          </a:prstGeom>
        </p:spPr>
      </p:pic>
      <p:pic>
        <p:nvPicPr>
          <p:cNvPr id="34" name="Graphic 33" descr="Production outline">
            <a:extLst>
              <a:ext uri="{FF2B5EF4-FFF2-40B4-BE49-F238E27FC236}">
                <a16:creationId xmlns:a16="http://schemas.microsoft.com/office/drawing/2014/main" id="{8FD21F09-15BA-BF3B-3E86-E3581BFC40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4368" y="5731086"/>
            <a:ext cx="592366" cy="640481"/>
          </a:xfrm>
          <a:prstGeom prst="rect">
            <a:avLst/>
          </a:prstGeom>
        </p:spPr>
      </p:pic>
      <p:pic>
        <p:nvPicPr>
          <p:cNvPr id="31" name="Graphic 30" descr="Hospital outline">
            <a:extLst>
              <a:ext uri="{FF2B5EF4-FFF2-40B4-BE49-F238E27FC236}">
                <a16:creationId xmlns:a16="http://schemas.microsoft.com/office/drawing/2014/main" id="{60CC3531-5E18-A692-4CE6-2F18B53B8A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191" y="4781927"/>
            <a:ext cx="664721" cy="71871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9F28AA5-8750-FB31-D8D8-CC7FC3A12DFC}"/>
              </a:ext>
            </a:extLst>
          </p:cNvPr>
          <p:cNvSpPr txBox="1"/>
          <p:nvPr/>
        </p:nvSpPr>
        <p:spPr>
          <a:xfrm>
            <a:off x="5437475" y="3771015"/>
            <a:ext cx="105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INSDC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Public repository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04C05EB-9002-48C2-CB10-B042D4E6BD96}"/>
              </a:ext>
            </a:extLst>
          </p:cNvPr>
          <p:cNvSpPr/>
          <p:nvPr/>
        </p:nvSpPr>
        <p:spPr>
          <a:xfrm>
            <a:off x="274895" y="932019"/>
            <a:ext cx="1881509" cy="869358"/>
          </a:xfrm>
          <a:prstGeom prst="rect">
            <a:avLst/>
          </a:prstGeom>
          <a:noFill/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1ED2ED0-8039-8F55-8D21-C63E63E32A54}"/>
              </a:ext>
            </a:extLst>
          </p:cNvPr>
          <p:cNvGrpSpPr/>
          <p:nvPr/>
        </p:nvGrpSpPr>
        <p:grpSpPr>
          <a:xfrm>
            <a:off x="775725" y="1373935"/>
            <a:ext cx="896760" cy="415498"/>
            <a:chOff x="379330" y="2419773"/>
            <a:chExt cx="552465" cy="283697"/>
          </a:xfrm>
          <a:solidFill>
            <a:schemeClr val="tx1"/>
          </a:solidFill>
        </p:grpSpPr>
        <p:pic>
          <p:nvPicPr>
            <p:cNvPr id="16" name="Graphic 15" descr="Germ with solid fill">
              <a:extLst>
                <a:ext uri="{FF2B5EF4-FFF2-40B4-BE49-F238E27FC236}">
                  <a16:creationId xmlns:a16="http://schemas.microsoft.com/office/drawing/2014/main" id="{CBBAA1FF-8B9F-99DC-DBC9-C8C3FBA05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9330" y="2419773"/>
              <a:ext cx="283697" cy="283697"/>
            </a:xfrm>
            <a:prstGeom prst="rect">
              <a:avLst/>
            </a:prstGeom>
          </p:spPr>
        </p:pic>
        <p:pic>
          <p:nvPicPr>
            <p:cNvPr id="17" name="Graphic 16" descr="Germ with solid fill">
              <a:extLst>
                <a:ext uri="{FF2B5EF4-FFF2-40B4-BE49-F238E27FC236}">
                  <a16:creationId xmlns:a16="http://schemas.microsoft.com/office/drawing/2014/main" id="{F6DDEC76-4D18-D5A6-EF74-011E8A2D8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94025" y="2442735"/>
              <a:ext cx="237770" cy="237770"/>
            </a:xfrm>
            <a:prstGeom prst="rect">
              <a:avLst/>
            </a:prstGeom>
          </p:spPr>
        </p:pic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01EBD3C-86CE-E750-5A8C-3E83844FB8A3}"/>
              </a:ext>
            </a:extLst>
          </p:cNvPr>
          <p:cNvSpPr txBox="1"/>
          <p:nvPr/>
        </p:nvSpPr>
        <p:spPr>
          <a:xfrm>
            <a:off x="583113" y="987119"/>
            <a:ext cx="160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E0C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Pathogens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EB1136B-B9DB-74EB-501C-02A2C922A456}"/>
              </a:ext>
            </a:extLst>
          </p:cNvPr>
          <p:cNvSpPr/>
          <p:nvPr/>
        </p:nvSpPr>
        <p:spPr>
          <a:xfrm rot="16200000">
            <a:off x="1025415" y="1871169"/>
            <a:ext cx="360096" cy="220516"/>
          </a:xfrm>
          <a:custGeom>
            <a:avLst/>
            <a:gdLst>
              <a:gd name="connsiteX0" fmla="*/ 582233 w 582233"/>
              <a:gd name="connsiteY0" fmla="*/ 109129 h 356549"/>
              <a:gd name="connsiteX1" fmla="*/ 582233 w 582233"/>
              <a:gd name="connsiteY1" fmla="*/ 254229 h 356549"/>
              <a:gd name="connsiteX2" fmla="*/ 307370 w 582233"/>
              <a:gd name="connsiteY2" fmla="*/ 254229 h 356549"/>
              <a:gd name="connsiteX3" fmla="*/ 307370 w 582233"/>
              <a:gd name="connsiteY3" fmla="*/ 356549 h 356549"/>
              <a:gd name="connsiteX4" fmla="*/ 0 w 582233"/>
              <a:gd name="connsiteY4" fmla="*/ 178274 h 356549"/>
              <a:gd name="connsiteX5" fmla="*/ 307370 w 582233"/>
              <a:gd name="connsiteY5" fmla="*/ 0 h 356549"/>
              <a:gd name="connsiteX6" fmla="*/ 307370 w 582233"/>
              <a:gd name="connsiteY6" fmla="*/ 109129 h 35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2233" h="356549">
                <a:moveTo>
                  <a:pt x="582233" y="109129"/>
                </a:moveTo>
                <a:lnTo>
                  <a:pt x="582233" y="254229"/>
                </a:lnTo>
                <a:lnTo>
                  <a:pt x="307370" y="254229"/>
                </a:lnTo>
                <a:lnTo>
                  <a:pt x="307370" y="356549"/>
                </a:lnTo>
                <a:lnTo>
                  <a:pt x="0" y="178274"/>
                </a:lnTo>
                <a:lnTo>
                  <a:pt x="307370" y="0"/>
                </a:lnTo>
                <a:lnTo>
                  <a:pt x="307370" y="109129"/>
                </a:lnTo>
                <a:close/>
              </a:path>
            </a:pathLst>
          </a:custGeom>
          <a:noFill/>
          <a:ln w="127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 descr="Text, letter&#10;&#10;Description automatically generated">
            <a:extLst>
              <a:ext uri="{FF2B5EF4-FFF2-40B4-BE49-F238E27FC236}">
                <a16:creationId xmlns:a16="http://schemas.microsoft.com/office/drawing/2014/main" id="{555D8C62-4A21-83EF-12D6-93466066C3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481" y="1166932"/>
            <a:ext cx="2884648" cy="10528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12F424A9-9C24-B27E-9381-97120E6975BA}"/>
              </a:ext>
            </a:extLst>
          </p:cNvPr>
          <p:cNvGrpSpPr/>
          <p:nvPr/>
        </p:nvGrpSpPr>
        <p:grpSpPr>
          <a:xfrm>
            <a:off x="3180515" y="2636839"/>
            <a:ext cx="1150470" cy="804107"/>
            <a:chOff x="2579267" y="3468089"/>
            <a:chExt cx="1150470" cy="804107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06D7AA7-15A4-8FED-9C0D-5ACEAC9689B2}"/>
                </a:ext>
              </a:extLst>
            </p:cNvPr>
            <p:cNvSpPr/>
            <p:nvPr/>
          </p:nvSpPr>
          <p:spPr>
            <a:xfrm>
              <a:off x="2579267" y="3468089"/>
              <a:ext cx="1150470" cy="80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  <a:p>
              <a:pPr algn="ctr"/>
              <a:endParaRPr lang="en-US" sz="1200" dirty="0"/>
            </a:p>
            <a:p>
              <a:pPr algn="ctr"/>
              <a:endParaRPr lang="en-US" sz="1200" dirty="0"/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Pathogen DOM</a:t>
              </a:r>
            </a:p>
          </p:txBody>
        </p:sp>
        <p:pic>
          <p:nvPicPr>
            <p:cNvPr id="28" name="Graphic 27" descr="DNA with solid fill">
              <a:extLst>
                <a:ext uri="{FF2B5EF4-FFF2-40B4-BE49-F238E27FC236}">
                  <a16:creationId xmlns:a16="http://schemas.microsoft.com/office/drawing/2014/main" id="{C83C508D-6DFC-AE51-C54F-50C5624A7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690130" y="3556834"/>
              <a:ext cx="492825" cy="492825"/>
            </a:xfrm>
            <a:prstGeom prst="rect">
              <a:avLst/>
            </a:prstGeom>
          </p:spPr>
        </p:pic>
        <p:pic>
          <p:nvPicPr>
            <p:cNvPr id="39" name="Graphic 38" descr="Checklist with solid fill">
              <a:extLst>
                <a:ext uri="{FF2B5EF4-FFF2-40B4-BE49-F238E27FC236}">
                  <a16:creationId xmlns:a16="http://schemas.microsoft.com/office/drawing/2014/main" id="{AFE59F5F-0CB4-1269-0B45-D64C95CA7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3018650" y="3531670"/>
              <a:ext cx="562769" cy="562769"/>
            </a:xfrm>
            <a:prstGeom prst="rect">
              <a:avLst/>
            </a:prstGeom>
          </p:spPr>
        </p:pic>
        <p:sp>
          <p:nvSpPr>
            <p:cNvPr id="41" name="Double Brace 40">
              <a:extLst>
                <a:ext uri="{FF2B5EF4-FFF2-40B4-BE49-F238E27FC236}">
                  <a16:creationId xmlns:a16="http://schemas.microsoft.com/office/drawing/2014/main" id="{CB912B55-6843-E736-8059-77F2424458CE}"/>
                </a:ext>
              </a:extLst>
            </p:cNvPr>
            <p:cNvSpPr/>
            <p:nvPr/>
          </p:nvSpPr>
          <p:spPr>
            <a:xfrm>
              <a:off x="2674243" y="3556834"/>
              <a:ext cx="962370" cy="482434"/>
            </a:xfrm>
            <a:prstGeom prst="bracePai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Can 107">
            <a:extLst>
              <a:ext uri="{FF2B5EF4-FFF2-40B4-BE49-F238E27FC236}">
                <a16:creationId xmlns:a16="http://schemas.microsoft.com/office/drawing/2014/main" id="{F94B266A-FAFA-CD29-2DCC-5FADCEB626ED}"/>
              </a:ext>
            </a:extLst>
          </p:cNvPr>
          <p:cNvSpPr/>
          <p:nvPr/>
        </p:nvSpPr>
        <p:spPr>
          <a:xfrm>
            <a:off x="2743248" y="3955894"/>
            <a:ext cx="850590" cy="1029895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2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PulseNet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80D38C7-8F17-6A58-4B86-7F12DC5E369F}"/>
              </a:ext>
            </a:extLst>
          </p:cNvPr>
          <p:cNvSpPr txBox="1"/>
          <p:nvPr/>
        </p:nvSpPr>
        <p:spPr>
          <a:xfrm>
            <a:off x="965991" y="3214811"/>
            <a:ext cx="1045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Public health labs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81F041A-A804-1460-FB83-4F4441936AC0}"/>
              </a:ext>
            </a:extLst>
          </p:cNvPr>
          <p:cNvSpPr txBox="1"/>
          <p:nvPr/>
        </p:nvSpPr>
        <p:spPr>
          <a:xfrm>
            <a:off x="965991" y="4370753"/>
            <a:ext cx="118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Agriculture labs</a:t>
            </a:r>
          </a:p>
        </p:txBody>
      </p:sp>
      <p:pic>
        <p:nvPicPr>
          <p:cNvPr id="140" name="Graphic 139" descr="Barn outline">
            <a:extLst>
              <a:ext uri="{FF2B5EF4-FFF2-40B4-BE49-F238E27FC236}">
                <a16:creationId xmlns:a16="http://schemas.microsoft.com/office/drawing/2014/main" id="{F78DE117-010C-BC86-B724-3AA2C59C34C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41488" y="3913352"/>
            <a:ext cx="638127" cy="638127"/>
          </a:xfrm>
          <a:prstGeom prst="rect">
            <a:avLst/>
          </a:prstGeom>
        </p:spPr>
      </p:pic>
      <p:cxnSp>
        <p:nvCxnSpPr>
          <p:cNvPr id="165" name="Elbow Connector 164">
            <a:extLst>
              <a:ext uri="{FF2B5EF4-FFF2-40B4-BE49-F238E27FC236}">
                <a16:creationId xmlns:a16="http://schemas.microsoft.com/office/drawing/2014/main" id="{909494A5-93AD-AF78-CAAB-3CB646D53935}"/>
              </a:ext>
            </a:extLst>
          </p:cNvPr>
          <p:cNvCxnSpPr>
            <a:cxnSpLocks/>
            <a:stCxn id="105" idx="4"/>
            <a:endCxn id="13" idx="1"/>
          </p:cNvCxnSpPr>
          <p:nvPr/>
        </p:nvCxnSpPr>
        <p:spPr>
          <a:xfrm flipV="1">
            <a:off x="6618154" y="1693354"/>
            <a:ext cx="763327" cy="2085016"/>
          </a:xfrm>
          <a:prstGeom prst="curvedConnector3">
            <a:avLst>
              <a:gd name="adj1" fmla="val 50000"/>
            </a:avLst>
          </a:prstGeom>
          <a:ln w="19050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Elbow Connector 167">
            <a:extLst>
              <a:ext uri="{FF2B5EF4-FFF2-40B4-BE49-F238E27FC236}">
                <a16:creationId xmlns:a16="http://schemas.microsoft.com/office/drawing/2014/main" id="{274848C2-81FF-9E36-0D21-45295D69EE0B}"/>
              </a:ext>
            </a:extLst>
          </p:cNvPr>
          <p:cNvCxnSpPr>
            <a:cxnSpLocks/>
            <a:stCxn id="105" idx="4"/>
            <a:endCxn id="3" idx="1"/>
          </p:cNvCxnSpPr>
          <p:nvPr/>
        </p:nvCxnSpPr>
        <p:spPr>
          <a:xfrm>
            <a:off x="6618154" y="3778370"/>
            <a:ext cx="805027" cy="291484"/>
          </a:xfrm>
          <a:prstGeom prst="curvedConnector3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B9C8E6E9-0D46-9A79-B7B5-C4F396203DB7}"/>
              </a:ext>
            </a:extLst>
          </p:cNvPr>
          <p:cNvSpPr txBox="1"/>
          <p:nvPr/>
        </p:nvSpPr>
        <p:spPr>
          <a:xfrm>
            <a:off x="7278233" y="826329"/>
            <a:ext cx="2884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NCBI Pathogen Detection</a:t>
            </a:r>
          </a:p>
        </p:txBody>
      </p:sp>
      <p:pic>
        <p:nvPicPr>
          <p:cNvPr id="174" name="Picture 173">
            <a:extLst>
              <a:ext uri="{FF2B5EF4-FFF2-40B4-BE49-F238E27FC236}">
                <a16:creationId xmlns:a16="http://schemas.microsoft.com/office/drawing/2014/main" id="{2261ECAD-032D-60E3-AA4F-E09D06FF2C1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396" y="3072546"/>
            <a:ext cx="610358" cy="610358"/>
          </a:xfrm>
          <a:prstGeom prst="rect">
            <a:avLst/>
          </a:prstGeom>
        </p:spPr>
      </p:pic>
      <p:pic>
        <p:nvPicPr>
          <p:cNvPr id="197" name="Graphic 196" descr="Lock outline">
            <a:extLst>
              <a:ext uri="{FF2B5EF4-FFF2-40B4-BE49-F238E27FC236}">
                <a16:creationId xmlns:a16="http://schemas.microsoft.com/office/drawing/2014/main" id="{67CA46B6-3A14-FA8F-95C6-A00DF61B653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987240" y="4246385"/>
            <a:ext cx="334224" cy="334224"/>
          </a:xfrm>
          <a:prstGeom prst="rect">
            <a:avLst/>
          </a:prstGeom>
        </p:spPr>
      </p:pic>
      <p:pic>
        <p:nvPicPr>
          <p:cNvPr id="205" name="Graphic 204" descr="Lock outline">
            <a:extLst>
              <a:ext uri="{FF2B5EF4-FFF2-40B4-BE49-F238E27FC236}">
                <a16:creationId xmlns:a16="http://schemas.microsoft.com/office/drawing/2014/main" id="{242B0239-2B6D-BAB9-13C9-FD1F06B1C51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843604" y="2134855"/>
            <a:ext cx="334224" cy="334224"/>
          </a:xfrm>
          <a:prstGeom prst="rect">
            <a:avLst/>
          </a:prstGeom>
        </p:spPr>
      </p:pic>
      <p:cxnSp>
        <p:nvCxnSpPr>
          <p:cNvPr id="216" name="Elbow Connector 142">
            <a:extLst>
              <a:ext uri="{FF2B5EF4-FFF2-40B4-BE49-F238E27FC236}">
                <a16:creationId xmlns:a16="http://schemas.microsoft.com/office/drawing/2014/main" id="{3F0A7386-B0B5-D91F-8870-EDBA76313079}"/>
              </a:ext>
            </a:extLst>
          </p:cNvPr>
          <p:cNvCxnSpPr>
            <a:cxnSpLocks/>
            <a:stCxn id="108" idx="4"/>
            <a:endCxn id="64" idx="1"/>
          </p:cNvCxnSpPr>
          <p:nvPr/>
        </p:nvCxnSpPr>
        <p:spPr>
          <a:xfrm flipV="1">
            <a:off x="3593838" y="4470841"/>
            <a:ext cx="388413" cy="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6F833106-5546-2DC3-7A27-C301867E7B41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t="9777"/>
          <a:stretch/>
        </p:blipFill>
        <p:spPr>
          <a:xfrm>
            <a:off x="7423181" y="3318668"/>
            <a:ext cx="3463865" cy="150237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DB066D6C-8765-037F-208C-E2B57CE82979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8"/>
          <a:stretch/>
        </p:blipFill>
        <p:spPr>
          <a:xfrm>
            <a:off x="9028595" y="1596472"/>
            <a:ext cx="2920406" cy="1285068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F476CF-7783-B136-7820-80E2505A4E88}"/>
              </a:ext>
            </a:extLst>
          </p:cNvPr>
          <p:cNvSpPr txBox="1"/>
          <p:nvPr/>
        </p:nvSpPr>
        <p:spPr>
          <a:xfrm>
            <a:off x="7330056" y="2997908"/>
            <a:ext cx="232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FDA public dashboards</a:t>
            </a:r>
          </a:p>
        </p:txBody>
      </p:sp>
      <p:cxnSp>
        <p:nvCxnSpPr>
          <p:cNvPr id="45" name="Elbow Connector 142">
            <a:extLst>
              <a:ext uri="{FF2B5EF4-FFF2-40B4-BE49-F238E27FC236}">
                <a16:creationId xmlns:a16="http://schemas.microsoft.com/office/drawing/2014/main" id="{717474DE-F797-8857-7761-EFBF8E5DE3A5}"/>
              </a:ext>
            </a:extLst>
          </p:cNvPr>
          <p:cNvCxnSpPr>
            <a:cxnSpLocks/>
            <a:stCxn id="78" idx="3"/>
            <a:endCxn id="108" idx="2"/>
          </p:cNvCxnSpPr>
          <p:nvPr/>
        </p:nvCxnSpPr>
        <p:spPr>
          <a:xfrm>
            <a:off x="2164860" y="3671217"/>
            <a:ext cx="578388" cy="799625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142">
            <a:extLst>
              <a:ext uri="{FF2B5EF4-FFF2-40B4-BE49-F238E27FC236}">
                <a16:creationId xmlns:a16="http://schemas.microsoft.com/office/drawing/2014/main" id="{A0C3CEF7-B0E7-5649-86A1-64A1FFF3FE6F}"/>
              </a:ext>
            </a:extLst>
          </p:cNvPr>
          <p:cNvCxnSpPr>
            <a:cxnSpLocks/>
            <a:stCxn id="78" idx="3"/>
            <a:endCxn id="71" idx="1"/>
          </p:cNvCxnSpPr>
          <p:nvPr/>
        </p:nvCxnSpPr>
        <p:spPr>
          <a:xfrm flipV="1">
            <a:off x="2164860" y="3038893"/>
            <a:ext cx="1015655" cy="632324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2D2EDCC-2B8E-3F29-910C-E0BC6773F124}"/>
              </a:ext>
            </a:extLst>
          </p:cNvPr>
          <p:cNvGrpSpPr/>
          <p:nvPr/>
        </p:nvGrpSpPr>
        <p:grpSpPr>
          <a:xfrm>
            <a:off x="3982251" y="4183344"/>
            <a:ext cx="713775" cy="574993"/>
            <a:chOff x="2586408" y="3420100"/>
            <a:chExt cx="1143329" cy="921027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EC3CF7D-4C82-2E24-712D-BA35A8EAF81E}"/>
                </a:ext>
              </a:extLst>
            </p:cNvPr>
            <p:cNvSpPr/>
            <p:nvPr/>
          </p:nvSpPr>
          <p:spPr>
            <a:xfrm>
              <a:off x="2586408" y="3420100"/>
              <a:ext cx="1143329" cy="9210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  <a:p>
              <a:pPr algn="ctr"/>
              <a:endParaRPr lang="en-US" sz="1200" dirty="0"/>
            </a:p>
            <a:p>
              <a:pPr algn="ctr"/>
              <a:r>
                <a:rPr lang="en-US" sz="600" dirty="0">
                  <a:solidFill>
                    <a:schemeClr val="tx1"/>
                  </a:solidFill>
                </a:rPr>
                <a:t>Pathogen DOM</a:t>
              </a:r>
            </a:p>
          </p:txBody>
        </p:sp>
        <p:pic>
          <p:nvPicPr>
            <p:cNvPr id="65" name="Graphic 64" descr="DNA with solid fill">
              <a:extLst>
                <a:ext uri="{FF2B5EF4-FFF2-40B4-BE49-F238E27FC236}">
                  <a16:creationId xmlns:a16="http://schemas.microsoft.com/office/drawing/2014/main" id="{42FA60F7-0D58-4A89-BA24-1942C0F0A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690130" y="3556834"/>
              <a:ext cx="492825" cy="492825"/>
            </a:xfrm>
            <a:prstGeom prst="rect">
              <a:avLst/>
            </a:prstGeom>
          </p:spPr>
        </p:pic>
        <p:pic>
          <p:nvPicPr>
            <p:cNvPr id="66" name="Graphic 65" descr="Checklist with solid fill">
              <a:extLst>
                <a:ext uri="{FF2B5EF4-FFF2-40B4-BE49-F238E27FC236}">
                  <a16:creationId xmlns:a16="http://schemas.microsoft.com/office/drawing/2014/main" id="{9DCC349F-EF48-AB9C-9DE2-96675628F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3018650" y="3531670"/>
              <a:ext cx="562769" cy="562769"/>
            </a:xfrm>
            <a:prstGeom prst="rect">
              <a:avLst/>
            </a:prstGeom>
          </p:spPr>
        </p:pic>
        <p:sp>
          <p:nvSpPr>
            <p:cNvPr id="67" name="Double Brace 66">
              <a:extLst>
                <a:ext uri="{FF2B5EF4-FFF2-40B4-BE49-F238E27FC236}">
                  <a16:creationId xmlns:a16="http://schemas.microsoft.com/office/drawing/2014/main" id="{07FDEC52-9717-2B2F-007A-7B23B56B670F}"/>
                </a:ext>
              </a:extLst>
            </p:cNvPr>
            <p:cNvSpPr/>
            <p:nvPr/>
          </p:nvSpPr>
          <p:spPr>
            <a:xfrm>
              <a:off x="2674243" y="3556834"/>
              <a:ext cx="962370" cy="482434"/>
            </a:xfrm>
            <a:prstGeom prst="bracePai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2" name="Elbow Connector 142">
            <a:extLst>
              <a:ext uri="{FF2B5EF4-FFF2-40B4-BE49-F238E27FC236}">
                <a16:creationId xmlns:a16="http://schemas.microsoft.com/office/drawing/2014/main" id="{F3509B45-370C-B5F3-ED11-1A24D80E3556}"/>
              </a:ext>
            </a:extLst>
          </p:cNvPr>
          <p:cNvCxnSpPr>
            <a:cxnSpLocks/>
            <a:stCxn id="64" idx="3"/>
            <a:endCxn id="105" idx="2"/>
          </p:cNvCxnSpPr>
          <p:nvPr/>
        </p:nvCxnSpPr>
        <p:spPr>
          <a:xfrm flipV="1">
            <a:off x="4696026" y="3778370"/>
            <a:ext cx="655845" cy="692471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142">
            <a:extLst>
              <a:ext uri="{FF2B5EF4-FFF2-40B4-BE49-F238E27FC236}">
                <a16:creationId xmlns:a16="http://schemas.microsoft.com/office/drawing/2014/main" id="{FDF0CCDF-C3C6-DD1B-CD2C-4C53D62B0ACF}"/>
              </a:ext>
            </a:extLst>
          </p:cNvPr>
          <p:cNvCxnSpPr>
            <a:cxnSpLocks/>
            <a:stCxn id="71" idx="3"/>
            <a:endCxn id="105" idx="2"/>
          </p:cNvCxnSpPr>
          <p:nvPr/>
        </p:nvCxnSpPr>
        <p:spPr>
          <a:xfrm>
            <a:off x="4330985" y="3038893"/>
            <a:ext cx="1020886" cy="739477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F5F6E4E4-6438-E4A1-9BE6-45E93B7A29BC}"/>
              </a:ext>
            </a:extLst>
          </p:cNvPr>
          <p:cNvSpPr/>
          <p:nvPr/>
        </p:nvSpPr>
        <p:spPr>
          <a:xfrm>
            <a:off x="283351" y="932019"/>
            <a:ext cx="1881509" cy="5478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49718-54D0-43C1-845B-1AD6A7488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96" y="93771"/>
            <a:ext cx="10972800" cy="75123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Global enteric pathogen surveillance</a:t>
            </a:r>
          </a:p>
        </p:txBody>
      </p:sp>
    </p:spTree>
    <p:extLst>
      <p:ext uri="{BB962C8B-B14F-4D97-AF65-F5344CB8AC3E}">
        <p14:creationId xmlns:p14="http://schemas.microsoft.com/office/powerpoint/2010/main" val="329007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CF5EBE-32F1-757A-260D-CCFEC3A75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" t="8123" r="23171" b="4850"/>
          <a:stretch/>
        </p:blipFill>
        <p:spPr>
          <a:xfrm>
            <a:off x="738185" y="1060587"/>
            <a:ext cx="10586223" cy="237241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EE976C1-5419-B77A-7137-CA2D1E0B744F}"/>
              </a:ext>
            </a:extLst>
          </p:cNvPr>
          <p:cNvSpPr txBox="1">
            <a:spLocks/>
          </p:cNvSpPr>
          <p:nvPr/>
        </p:nvSpPr>
        <p:spPr>
          <a:xfrm>
            <a:off x="829881" y="145679"/>
            <a:ext cx="10515600" cy="74980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b" anchorCtr="0">
            <a:norm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733" b="1" kern="1200" baseline="0">
                <a:solidFill>
                  <a:srgbClr val="1E5AAA"/>
                </a:solidFill>
                <a:effectLst/>
                <a:latin typeface="Calibri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j-ea"/>
                <a:cs typeface="Calibri" panose="020F0502020204030204" pitchFamily="34" charset="0"/>
              </a:rPr>
              <a:t>Public (at NCBI PD) versus Private Data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DCB0B9-F03E-D19F-2675-86CFCF891753}"/>
              </a:ext>
            </a:extLst>
          </p:cNvPr>
          <p:cNvSpPr/>
          <p:nvPr/>
        </p:nvSpPr>
        <p:spPr>
          <a:xfrm>
            <a:off x="291546" y="4744278"/>
            <a:ext cx="11476383" cy="198783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16202F-68E0-C87A-A469-972480115B65}"/>
              </a:ext>
            </a:extLst>
          </p:cNvPr>
          <p:cNvSpPr txBox="1">
            <a:spLocks/>
          </p:cNvSpPr>
          <p:nvPr/>
        </p:nvSpPr>
        <p:spPr>
          <a:xfrm>
            <a:off x="2051166" y="3720248"/>
            <a:ext cx="11572068" cy="7861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7DBA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7DBA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7DBA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7DBA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7DBA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7DB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7DB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3D7ECE-6081-0CE7-A053-1E5FC0A76206}"/>
              </a:ext>
            </a:extLst>
          </p:cNvPr>
          <p:cNvSpPr txBox="1"/>
          <p:nvPr/>
        </p:nvSpPr>
        <p:spPr>
          <a:xfrm>
            <a:off x="132522" y="3744004"/>
            <a:ext cx="1297150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5A48AD-0ADE-8E2D-2F32-395E7483BD46}"/>
              </a:ext>
            </a:extLst>
          </p:cNvPr>
          <p:cNvSpPr txBox="1"/>
          <p:nvPr/>
        </p:nvSpPr>
        <p:spPr>
          <a:xfrm>
            <a:off x="132522" y="5516949"/>
            <a:ext cx="1143262" cy="4616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Private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5B44DB-BC0B-E173-20B0-20BEA3D55FBA}"/>
              </a:ext>
            </a:extLst>
          </p:cNvPr>
          <p:cNvSpPr txBox="1"/>
          <p:nvPr/>
        </p:nvSpPr>
        <p:spPr>
          <a:xfrm>
            <a:off x="2051166" y="3690378"/>
            <a:ext cx="9001147" cy="92333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Sequence Data *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Year         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Uploader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General Geographic Location *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 (environmental, food, clinical)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3C9FCC-9739-D01C-DF4D-95BE125E8450}"/>
              </a:ext>
            </a:extLst>
          </p:cNvPr>
          <p:cNvSpPr txBox="1"/>
          <p:nvPr/>
        </p:nvSpPr>
        <p:spPr>
          <a:xfrm>
            <a:off x="1925269" y="5180915"/>
            <a:ext cx="9001147" cy="175432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Facility, Farm, Retail Location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Age, Sex, other human identifiable info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 Information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Product Traceback Data	 (e.g. Lot Code)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Location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within Facility, Farm, Retail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 Private and Confidential Data   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07059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people shaking hands&#10;&#10;Description automatically generated">
            <a:extLst>
              <a:ext uri="{FF2B5EF4-FFF2-40B4-BE49-F238E27FC236}">
                <a16:creationId xmlns:a16="http://schemas.microsoft.com/office/drawing/2014/main" id="{9113A88A-2678-4938-B5B6-269E306B95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15730"/>
          <a:stretch/>
        </p:blipFill>
        <p:spPr>
          <a:xfrm>
            <a:off x="0" y="-11422"/>
            <a:ext cx="1219200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FEB688F-0320-46EF-A5BD-7F79B2992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What is a Regulatory Partnership?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389AFB-4E40-4021-80AE-64E6AFB4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25" y="4001773"/>
            <a:ext cx="4593021" cy="2619839"/>
          </a:xfrm>
        </p:spPr>
        <p:txBody>
          <a:bodyPr anchor="ctr">
            <a:normAutofit fontScale="92500"/>
          </a:bodyPr>
          <a:lstStyle/>
          <a:p>
            <a:r>
              <a:rPr lang="en-US" sz="2400"/>
              <a:t>New type of international arrangement for FDA to engage in cooperative activities with another government on a specific export commodity or program area</a:t>
            </a:r>
          </a:p>
          <a:p>
            <a:r>
              <a:rPr lang="en-US" sz="2400"/>
              <a:t>Government to government collaboration tool</a:t>
            </a:r>
          </a:p>
          <a:p>
            <a:endParaRPr lang="en-US" sz="240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88384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5"/>
              </a:spcBef>
            </a:pPr>
            <a:endParaRPr/>
          </a:p>
          <a:p>
            <a:pPr marL="483870">
              <a:lnSpc>
                <a:spcPct val="100000"/>
              </a:lnSpc>
            </a:pPr>
            <a:r>
              <a:rPr dirty="0"/>
              <a:t>EU</a:t>
            </a:r>
            <a:r>
              <a:rPr spc="-100" dirty="0"/>
              <a:t> </a:t>
            </a:r>
            <a:r>
              <a:rPr dirty="0"/>
              <a:t>ONE</a:t>
            </a:r>
            <a:r>
              <a:rPr spc="-75" dirty="0"/>
              <a:t> </a:t>
            </a:r>
            <a:r>
              <a:rPr dirty="0"/>
              <a:t>HEALTH</a:t>
            </a:r>
            <a:r>
              <a:rPr spc="-90" dirty="0"/>
              <a:t> </a:t>
            </a:r>
            <a:r>
              <a:rPr dirty="0"/>
              <a:t>WGS</a:t>
            </a:r>
            <a:r>
              <a:rPr spc="-70" dirty="0"/>
              <a:t> </a:t>
            </a:r>
            <a:r>
              <a:rPr dirty="0"/>
              <a:t>DATA</a:t>
            </a:r>
            <a:r>
              <a:rPr spc="-90" dirty="0"/>
              <a:t> </a:t>
            </a:r>
            <a:r>
              <a:rPr dirty="0"/>
              <a:t>SHARING</a:t>
            </a:r>
            <a:r>
              <a:rPr spc="-85" dirty="0"/>
              <a:t> </a:t>
            </a:r>
            <a:r>
              <a:rPr spc="-10" dirty="0"/>
              <a:t>MODEL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614" y="1314069"/>
            <a:ext cx="10935335" cy="1310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7467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21284D"/>
                </a:solidFill>
                <a:effectLst/>
                <a:uLnTx/>
                <a:uFillTx/>
                <a:latin typeface="Tahoma"/>
                <a:cs typeface="Tahoma"/>
              </a:rPr>
              <a:t>COMBINATION</a:t>
            </a:r>
            <a:r>
              <a:rPr kumimoji="0" sz="1800" b="1" i="0" u="none" strike="noStrike" kern="0" cap="none" spc="-75" normalizeH="0" baseline="0" noProof="0" dirty="0">
                <a:ln>
                  <a:noFill/>
                </a:ln>
                <a:solidFill>
                  <a:srgbClr val="21284D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21284D"/>
                </a:solidFill>
                <a:effectLst/>
                <a:uLnTx/>
                <a:uFillTx/>
                <a:latin typeface="Tahoma"/>
                <a:cs typeface="Tahoma"/>
              </a:rPr>
              <a:t>OF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rgbClr val="21284D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1284D"/>
                </a:solidFill>
                <a:effectLst/>
                <a:uLnTx/>
                <a:uFillTx/>
                <a:latin typeface="Tahoma"/>
                <a:cs typeface="Tahoma"/>
              </a:rPr>
              <a:t>APPROACHES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cs typeface="Tahoma"/>
            </a:endParaRPr>
          </a:p>
          <a:p>
            <a:pPr marL="299085" marR="0" lvl="0" indent="-286385" defTabSz="914400" eaLnBrk="1" fontAlgn="auto" latinLnBrk="0" hangingPunct="1">
              <a:lnSpc>
                <a:spcPct val="100000"/>
              </a:lnSpc>
              <a:spcBef>
                <a:spcPts val="1580"/>
              </a:spcBef>
              <a:spcAft>
                <a:spcPts val="0"/>
              </a:spcAft>
              <a:buClr>
                <a:srgbClr val="4FB89A"/>
              </a:buClr>
              <a:buSzTx/>
              <a:buFont typeface="Arial"/>
              <a:buChar char="•"/>
              <a:tabLst>
                <a:tab pos="299085" algn="l"/>
              </a:tabLst>
              <a:defRPr/>
            </a:pP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Controlled-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Centralized</a:t>
            </a:r>
            <a:r>
              <a:rPr kumimoji="0" sz="1600" b="1" i="0" u="none" strike="noStrike" kern="0" cap="none" spc="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Data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Sharing</a:t>
            </a:r>
            <a:r>
              <a:rPr kumimoji="0" sz="1600" b="1" i="0" u="none" strike="noStrike" kern="0" cap="none" spc="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at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sector</a:t>
            </a:r>
            <a:r>
              <a:rPr kumimoji="0" sz="1600" b="1" i="0" u="none" strike="noStrike" kern="0" cap="none" spc="-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level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: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EFSA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and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ECDC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collects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data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centrally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based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on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their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remit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cs typeface="Tahoma"/>
            </a:endParaRPr>
          </a:p>
          <a:p>
            <a:pPr marL="299085" marR="280670" lvl="0" indent="-287020" defTabSz="914400" eaLnBrk="1" fontAlgn="auto" latinLnBrk="0" hangingPunct="1">
              <a:lnSpc>
                <a:spcPts val="1730"/>
              </a:lnSpc>
              <a:spcBef>
                <a:spcPts val="1020"/>
              </a:spcBef>
              <a:spcAft>
                <a:spcPts val="0"/>
              </a:spcAft>
              <a:buClr>
                <a:srgbClr val="4FB89A"/>
              </a:buClr>
              <a:buSzTx/>
              <a:buFont typeface="Arial"/>
              <a:buChar char="•"/>
              <a:tabLst>
                <a:tab pos="299085" algn="l"/>
              </a:tabLst>
              <a:defRPr/>
            </a:pP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Cross-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Sectoral</a:t>
            </a:r>
            <a:r>
              <a:rPr kumimoji="0" sz="1600" b="1" i="0" u="none" strike="noStrike" kern="0" cap="none" spc="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Collaboration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: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interoperability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and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comparability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of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the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EFSA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and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ECDC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platforms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allow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the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data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exchange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for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allowing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cluster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detection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and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outbreak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Tahoma"/>
                <a:cs typeface="Tahoma"/>
              </a:rPr>
              <a:t>investigation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38866" y="619058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50" normalizeH="0" baseline="0" noProof="0" dirty="0">
                <a:ln>
                  <a:noFill/>
                </a:ln>
                <a:solidFill>
                  <a:srgbClr val="465F6E"/>
                </a:solidFill>
                <a:effectLst/>
                <a:uLnTx/>
                <a:uFillTx/>
                <a:latin typeface="Leelawadee"/>
                <a:cs typeface="Leelawadee"/>
              </a:rPr>
              <a:t>4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eelawadee"/>
              <a:cs typeface="Leelawade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7600" y="2692907"/>
            <a:ext cx="6818883" cy="37673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AA666F-B083-640C-AA4F-8829FD2BF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47625"/>
            <a:ext cx="115443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98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E0E6AC-51C2-EAA1-1637-F147BBDE7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156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A67A1BB-B578-4A6C-AE0B-77E71511D2DE}"/>
</file>

<file path=customXml/itemProps2.xml><?xml version="1.0" encoding="utf-8"?>
<ds:datastoreItem xmlns:ds="http://schemas.openxmlformats.org/officeDocument/2006/customXml" ds:itemID="{B3A09159-AEC4-405C-BF8C-FD07F016FC9C}"/>
</file>

<file path=customXml/itemProps3.xml><?xml version="1.0" encoding="utf-8"?>
<ds:datastoreItem xmlns:ds="http://schemas.openxmlformats.org/officeDocument/2006/customXml" ds:itemID="{2D1A5AFA-5F26-4E7D-B9CD-01FE07C9101C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3057</TotalTime>
  <Words>518</Words>
  <Application>Microsoft Office PowerPoint</Application>
  <PresentationFormat>Widescreen</PresentationFormat>
  <Paragraphs>115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Helvetica</vt:lpstr>
      <vt:lpstr>Leelawadee</vt:lpstr>
      <vt:lpstr>Rage Italic</vt:lpstr>
      <vt:lpstr>Tahoma</vt:lpstr>
      <vt:lpstr>Wingdings</vt:lpstr>
      <vt:lpstr>1_Office Theme</vt:lpstr>
      <vt:lpstr>2_Office Theme</vt:lpstr>
      <vt:lpstr>The Importance of International Collaboration</vt:lpstr>
      <vt:lpstr>PowerPoint Presentation</vt:lpstr>
      <vt:lpstr>Building a Culture of Trust</vt:lpstr>
      <vt:lpstr>Global enteric pathogen surveillance</vt:lpstr>
      <vt:lpstr>PowerPoint Presentation</vt:lpstr>
      <vt:lpstr>What is a Regulatory Partnership? </vt:lpstr>
      <vt:lpstr> EU ONE HEALTH WGS DATA SHARING MODEL</vt:lpstr>
      <vt:lpstr>PowerPoint Presentation</vt:lpstr>
      <vt:lpstr>PowerPoint Presentation</vt:lpstr>
      <vt:lpstr>WHO’s new guidance document:</vt:lpstr>
      <vt:lpstr>PowerPoint Presentation</vt:lpstr>
      <vt:lpstr>Upcoming Opportunities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Whole Genome Sequencing’s (WGS) Benefit to Food Safety</dc:title>
  <dc:creator>Hintz, Leslie</dc:creator>
  <cp:lastModifiedBy>Stevens, Eric</cp:lastModifiedBy>
  <cp:revision>4</cp:revision>
  <dcterms:created xsi:type="dcterms:W3CDTF">2023-10-24T15:45:48Z</dcterms:created>
  <dcterms:modified xsi:type="dcterms:W3CDTF">2024-10-11T13:24:16Z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