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Masters/slideMaster1.xml" ContentType="application/vnd.openxmlformats-officedocument.presentationml.slideMaster+xml"/>
  <Override PartName="/ppt/slideLayouts/slideLayout5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notesMasters/notesMaster1.xml" ContentType="application/vnd.openxmlformats-officedocument.presentationml.notesMaster+xml"/>
  <Override PartName="/ppt/theme/theme1.xml" ContentType="application/vnd.openxmlformats-officedocument.theme+xml"/>
  <Override PartName="/ppt/theme/theme2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sldIdLst>
    <p:sldId id="485" r:id="rId2"/>
    <p:sldId id="383" r:id="rId3"/>
    <p:sldId id="549" r:id="rId4"/>
    <p:sldId id="565" r:id="rId5"/>
    <p:sldId id="564" r:id="rId6"/>
    <p:sldId id="256" r:id="rId7"/>
    <p:sldId id="257" r:id="rId8"/>
    <p:sldId id="258" r:id="rId9"/>
    <p:sldId id="259" r:id="rId10"/>
    <p:sldId id="260" r:id="rId11"/>
    <p:sldId id="261" r:id="rId12"/>
    <p:sldId id="567" r:id="rId13"/>
    <p:sldId id="263" r:id="rId14"/>
    <p:sldId id="566" r:id="rId15"/>
  </p:sldIdLst>
  <p:sldSz cx="12192000" cy="6858000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025" autoAdjust="0"/>
    <p:restoredTop sz="94660"/>
  </p:normalViewPr>
  <p:slideViewPr>
    <p:cSldViewPr snapToGrid="0">
      <p:cViewPr varScale="1">
        <p:scale>
          <a:sx n="62" d="100"/>
          <a:sy n="62" d="100"/>
        </p:scale>
        <p:origin x="68" y="4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customXml" Target="../customXml/item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customXml" Target="../customXml/item3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customXml" Target="../customXml/item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A90EF9CE-9F78-4C74-8545-B71D2B21025C}" type="datetimeFigureOut">
              <a:rPr lang="en-US" smtClean="0"/>
              <a:t>10/24/2023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17550" y="1162050"/>
            <a:ext cx="5575300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73892"/>
            <a:ext cx="5608320" cy="3660458"/>
          </a:xfrm>
          <a:prstGeom prst="rect">
            <a:avLst/>
          </a:prstGeom>
        </p:spPr>
        <p:txBody>
          <a:bodyPr vert="horz" lIns="93177" tIns="46589" rIns="93177" bIns="46589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B702D980-A487-44A8-B7FC-8AA20F8F74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514389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2E7924-49CD-09EC-175B-B18DED1B2BD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AB70702-2517-9275-9419-08618756DD6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B5D4AA4-4418-DDF6-31EA-E532C909CE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6D4E8A-D223-4C1D-BA58-0468D20D74D7}" type="datetimeFigureOut">
              <a:rPr lang="en-US" smtClean="0"/>
              <a:t>10/24/2023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94B29FA-7804-B5F6-0DB8-CBC83ECD73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E178ABB-6FF1-CAAE-9C3C-F9D888016F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4EF8C8-2629-4224-B530-23FC883BDE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79655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AAF241-77A6-F173-7781-180ABC892A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9A756F0-CDCC-1842-307F-31ED02C4CE7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5F4A3EA-6416-2B85-9D6B-6370AA9F04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6D4E8A-D223-4C1D-BA58-0468D20D74D7}" type="datetimeFigureOut">
              <a:rPr lang="en-US" smtClean="0"/>
              <a:t>10/24/2023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9F391BA-3C98-E038-03B4-EEC59246AB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4EFD83D-8D87-F9E5-9C42-11132C48A2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4EF8C8-2629-4224-B530-23FC883BDE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17359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7DC73049-B161-8BD9-BA47-FA735F7D1AE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A460C68-763C-46EA-514F-DF4B750D958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85B1042-C25E-B751-570B-A4729409C0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6D4E8A-D223-4C1D-BA58-0468D20D74D7}" type="datetimeFigureOut">
              <a:rPr lang="en-US" smtClean="0"/>
              <a:t>10/24/2023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BADE551-9924-E560-C0C7-A103B3464A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19D0A19-4463-820E-A31D-EDF2A32CC3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4EF8C8-2629-4224-B530-23FC883BDE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33625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FA9ABC-80A0-00CE-7C3B-2817CC6D6D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328145E-6B83-4F32-BD11-62CD5F511FE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AD25E99-8DC5-D288-8D98-799E0BD700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6D4E8A-D223-4C1D-BA58-0468D20D74D7}" type="datetimeFigureOut">
              <a:rPr lang="en-US" smtClean="0"/>
              <a:t>10/24/2023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0A4ACD0-43F9-81BF-D521-EA93097FB8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9E3C65B-AA5C-145E-457C-FD37A23E2C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4EF8C8-2629-4224-B530-23FC883BDE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51671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B56D1F-28FA-F88A-278C-4C0C48433B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4A83C28-0C5A-0A6F-0FAE-1C84C46EFA9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8861E54-A159-2641-22A3-BC5813E0BB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6D4E8A-D223-4C1D-BA58-0468D20D74D7}" type="datetimeFigureOut">
              <a:rPr lang="en-US" smtClean="0"/>
              <a:t>10/24/2023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BB19D18-3D46-46E4-869A-AEAAE8A004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58F6A71-E37D-E1D4-8398-D2B9AF4819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4EF8C8-2629-4224-B530-23FC883BDE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00258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49C98F-99CF-6038-78ED-90B227D949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A7F4F3-AB58-2D49-3F2E-1444D3C859D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D0E5E9E-1C03-21D3-2F7F-503339F4A3C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C086195-C7EE-3E01-F537-0D13DE6AD1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6D4E8A-D223-4C1D-BA58-0468D20D74D7}" type="datetimeFigureOut">
              <a:rPr lang="en-US" smtClean="0"/>
              <a:t>10/24/2023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2657BDF-A31E-190E-0F42-D256141D21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3BA23F0-62C6-2F84-E07B-8FC4C74F21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4EF8C8-2629-4224-B530-23FC883BDE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860129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2E73F4-0766-406F-3624-A67EE55C2E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FF989EA-B06D-7316-9FA3-E14BCC246FB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2537831-4B23-1403-E5F8-61AC81A4DBC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81EFEF2-0BEB-BFF2-39EA-CC2CE050734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127E5B4-901D-4CBE-AA8C-A0695728A09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DFC85DE-6C67-E301-4F85-7064C3F936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6D4E8A-D223-4C1D-BA58-0468D20D74D7}" type="datetimeFigureOut">
              <a:rPr lang="en-US" smtClean="0"/>
              <a:t>10/24/2023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59B3899-5BC3-8EE1-AAE3-CB5265741B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914EB20-43F4-74F9-A334-9BFB7477EB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4EF8C8-2629-4224-B530-23FC883BDE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65105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BAFE52-F076-695B-C757-678B4ACA0C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EB87174-123F-E5CF-C11A-CC49E42899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6D4E8A-D223-4C1D-BA58-0468D20D74D7}" type="datetimeFigureOut">
              <a:rPr lang="en-US" smtClean="0"/>
              <a:t>10/24/2023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339BE8C-00FD-B137-964B-195674D5FA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285A4A0-80F4-4A40-97A3-66B182370F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4EF8C8-2629-4224-B530-23FC883BDE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17844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6AC5A76-CBF0-543D-1294-2D3BE030EF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6D4E8A-D223-4C1D-BA58-0468D20D74D7}" type="datetimeFigureOut">
              <a:rPr lang="en-US" smtClean="0"/>
              <a:t>10/24/2023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F41B539-9291-F2E4-7B39-D4AA99BD3C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7CDA8E0-C9B3-7606-153F-C1A7CD280C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4EF8C8-2629-4224-B530-23FC883BDE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225646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84F682-0F9B-16EC-80CF-4C1F5D7BF0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630FB4E-849C-94E0-199A-EB2228D8B64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FB33996-3E12-9FA7-317B-3641DC0A091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940228D-4DBC-FEA4-A1C6-873CD0BFC1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6D4E8A-D223-4C1D-BA58-0468D20D74D7}" type="datetimeFigureOut">
              <a:rPr lang="en-US" smtClean="0"/>
              <a:t>10/24/2023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BAE12D4-27A5-E77B-DD11-03EAEAF014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D640132-8E93-AA37-DBB7-08DE0183FE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4EF8C8-2629-4224-B530-23FC883BDE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70164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A48F74-F4FF-92C6-E852-F4230DE26A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9F0F415-12F4-E623-6AE1-1312758C154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0D0AA78-4858-DC38-1D6C-7F467ECA1F7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ED76B52-6AF6-C944-94C9-31673D16A1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6D4E8A-D223-4C1D-BA58-0468D20D74D7}" type="datetimeFigureOut">
              <a:rPr lang="en-US" smtClean="0"/>
              <a:t>10/24/2023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AD70D7E-FD16-7C4A-6284-10D99B78F7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985A15B-304B-C711-43EC-C5D487EC9A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4EF8C8-2629-4224-B530-23FC883BDE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81859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FCA1DF1-A015-35F1-D63D-EC4475739F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16AE353-75BB-252D-8756-B5208F39607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E568B90-E1FC-514F-2D45-70A8B2678E4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76D4E8A-D223-4C1D-BA58-0468D20D74D7}" type="datetimeFigureOut">
              <a:rPr lang="en-US" smtClean="0"/>
              <a:t>10/24/2023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BDE5E59-2D13-8906-A338-FB0F3A2C98A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E601CB5-15CD-3E5F-76BD-E101AB6DD15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64EF8C8-2629-4224-B530-23FC883BDE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70772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pubmlst.org/organisms/vibrio-parahaemolyticus/" TargetMode="External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1E020063-2385-44AC-BD67-258E1F0B9FC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7E014A0B-5338-4077-AFE9-A90D04D4492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5" y="0"/>
            <a:ext cx="12191695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13BE8630-E6C0-4F53-804A-8AA6BA68E66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30087" y="1196969"/>
            <a:ext cx="10296678" cy="1325880"/>
          </a:xfr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en-US" sz="5400" b="1" kern="120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>
                    <a:lumMod val="50000"/>
                  </a:schemeClr>
                </a:solidFill>
                <a:latin typeface="+mn-lt"/>
                <a:ea typeface="+mj-ea"/>
                <a:cs typeface="+mj-cs"/>
              </a:rPr>
              <a:t>Collaboration with UC Davis</a:t>
            </a: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78127680-150F-4A90-9950-F6639257811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305" y="-1"/>
            <a:ext cx="3362070" cy="2522849"/>
            <a:chOff x="-305" y="-1"/>
            <a:chExt cx="3832880" cy="2876136"/>
          </a:xfrm>
        </p:grpSpPr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5088F97A-8362-4967-B664-D748B846EC5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05" y="1"/>
              <a:ext cx="3815424" cy="2653659"/>
            </a:xfrm>
            <a:custGeom>
              <a:avLst/>
              <a:gdLst>
                <a:gd name="connsiteX0" fmla="*/ 3203055 w 3815424"/>
                <a:gd name="connsiteY0" fmla="*/ 0 h 2653659"/>
                <a:gd name="connsiteX1" fmla="*/ 3815424 w 3815424"/>
                <a:gd name="connsiteY1" fmla="*/ 0 h 2653659"/>
                <a:gd name="connsiteX2" fmla="*/ 3801025 w 3815424"/>
                <a:gd name="connsiteY2" fmla="*/ 214243 h 2653659"/>
                <a:gd name="connsiteX3" fmla="*/ 587142 w 3815424"/>
                <a:gd name="connsiteY3" fmla="*/ 2653659 h 2653659"/>
                <a:gd name="connsiteX4" fmla="*/ 53389 w 3815424"/>
                <a:gd name="connsiteY4" fmla="*/ 2605041 h 2653659"/>
                <a:gd name="connsiteX5" fmla="*/ 0 w 3815424"/>
                <a:gd name="connsiteY5" fmla="*/ 2593136 h 2653659"/>
                <a:gd name="connsiteX6" fmla="*/ 0 w 3815424"/>
                <a:gd name="connsiteY6" fmla="*/ 1994836 h 2653659"/>
                <a:gd name="connsiteX7" fmla="*/ 159710 w 3815424"/>
                <a:gd name="connsiteY7" fmla="*/ 2035054 h 2653659"/>
                <a:gd name="connsiteX8" fmla="*/ 587142 w 3815424"/>
                <a:gd name="connsiteY8" fmla="*/ 2075152 h 2653659"/>
                <a:gd name="connsiteX9" fmla="*/ 1549283 w 3815424"/>
                <a:gd name="connsiteY9" fmla="*/ 1900153 h 2653659"/>
                <a:gd name="connsiteX10" fmla="*/ 2406698 w 3815424"/>
                <a:gd name="connsiteY10" fmla="*/ 1418450 h 2653659"/>
                <a:gd name="connsiteX11" fmla="*/ 2996069 w 3815424"/>
                <a:gd name="connsiteY11" fmla="*/ 728678 h 2653659"/>
                <a:gd name="connsiteX12" fmla="*/ 3193967 w 3815424"/>
                <a:gd name="connsiteY12" fmla="*/ 137719 h 26536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815424" h="2653659">
                  <a:moveTo>
                    <a:pt x="3203055" y="0"/>
                  </a:moveTo>
                  <a:lnTo>
                    <a:pt x="3815424" y="0"/>
                  </a:lnTo>
                  <a:lnTo>
                    <a:pt x="3801025" y="214243"/>
                  </a:lnTo>
                  <a:cubicBezTo>
                    <a:pt x="3616317" y="1584467"/>
                    <a:pt x="2091637" y="2653659"/>
                    <a:pt x="587142" y="2653659"/>
                  </a:cubicBezTo>
                  <a:cubicBezTo>
                    <a:pt x="400192" y="2653659"/>
                    <a:pt x="222112" y="2636953"/>
                    <a:pt x="53389" y="2605041"/>
                  </a:cubicBezTo>
                  <a:lnTo>
                    <a:pt x="0" y="2593136"/>
                  </a:lnTo>
                  <a:lnTo>
                    <a:pt x="0" y="1994836"/>
                  </a:lnTo>
                  <a:lnTo>
                    <a:pt x="159710" y="2035054"/>
                  </a:lnTo>
                  <a:cubicBezTo>
                    <a:pt x="295467" y="2061726"/>
                    <a:pt x="438268" y="2075152"/>
                    <a:pt x="587142" y="2075152"/>
                  </a:cubicBezTo>
                  <a:cubicBezTo>
                    <a:pt x="901731" y="2075152"/>
                    <a:pt x="1234490" y="2014697"/>
                    <a:pt x="1549283" y="1900153"/>
                  </a:cubicBezTo>
                  <a:cubicBezTo>
                    <a:pt x="1860709" y="1786959"/>
                    <a:pt x="2157231" y="1620350"/>
                    <a:pt x="2406698" y="1418450"/>
                  </a:cubicBezTo>
                  <a:cubicBezTo>
                    <a:pt x="2655859" y="1216840"/>
                    <a:pt x="2859596" y="978302"/>
                    <a:pt x="2996069" y="728678"/>
                  </a:cubicBezTo>
                  <a:cubicBezTo>
                    <a:pt x="3101178" y="536396"/>
                    <a:pt x="3167417" y="338366"/>
                    <a:pt x="3193967" y="137719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30F9DEDE-4318-412A-81C5-C8C90F68976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05" y="-1"/>
              <a:ext cx="3815424" cy="2653660"/>
            </a:xfrm>
            <a:custGeom>
              <a:avLst/>
              <a:gdLst>
                <a:gd name="connsiteX0" fmla="*/ 3305038 w 3815424"/>
                <a:gd name="connsiteY0" fmla="*/ 0 h 2653660"/>
                <a:gd name="connsiteX1" fmla="*/ 3815424 w 3815424"/>
                <a:gd name="connsiteY1" fmla="*/ 0 h 2653660"/>
                <a:gd name="connsiteX2" fmla="*/ 3801025 w 3815424"/>
                <a:gd name="connsiteY2" fmla="*/ 214244 h 2653660"/>
                <a:gd name="connsiteX3" fmla="*/ 587142 w 3815424"/>
                <a:gd name="connsiteY3" fmla="*/ 2653660 h 2653660"/>
                <a:gd name="connsiteX4" fmla="*/ 53389 w 3815424"/>
                <a:gd name="connsiteY4" fmla="*/ 2605042 h 2653660"/>
                <a:gd name="connsiteX5" fmla="*/ 0 w 3815424"/>
                <a:gd name="connsiteY5" fmla="*/ 2593137 h 2653660"/>
                <a:gd name="connsiteX6" fmla="*/ 0 w 3815424"/>
                <a:gd name="connsiteY6" fmla="*/ 2094444 h 2653660"/>
                <a:gd name="connsiteX7" fmla="*/ 137675 w 3815424"/>
                <a:gd name="connsiteY7" fmla="*/ 2129195 h 2653660"/>
                <a:gd name="connsiteX8" fmla="*/ 587142 w 3815424"/>
                <a:gd name="connsiteY8" fmla="*/ 2171571 h 2653660"/>
                <a:gd name="connsiteX9" fmla="*/ 1585826 w 3815424"/>
                <a:gd name="connsiteY9" fmla="*/ 1990112 h 2653660"/>
                <a:gd name="connsiteX10" fmla="*/ 2473046 w 3815424"/>
                <a:gd name="connsiteY10" fmla="*/ 1491633 h 2653660"/>
                <a:gd name="connsiteX11" fmla="*/ 3086710 w 3815424"/>
                <a:gd name="connsiteY11" fmla="*/ 772838 h 2653660"/>
                <a:gd name="connsiteX12" fmla="*/ 3295217 w 3815424"/>
                <a:gd name="connsiteY12" fmla="*/ 149229 h 26536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815424" h="2653660">
                  <a:moveTo>
                    <a:pt x="3305038" y="0"/>
                  </a:moveTo>
                  <a:lnTo>
                    <a:pt x="3815424" y="0"/>
                  </a:lnTo>
                  <a:lnTo>
                    <a:pt x="3801025" y="214244"/>
                  </a:lnTo>
                  <a:cubicBezTo>
                    <a:pt x="3616317" y="1584467"/>
                    <a:pt x="2091637" y="2653660"/>
                    <a:pt x="587142" y="2653660"/>
                  </a:cubicBezTo>
                  <a:cubicBezTo>
                    <a:pt x="400192" y="2653660"/>
                    <a:pt x="222112" y="2636954"/>
                    <a:pt x="53389" y="2605042"/>
                  </a:cubicBezTo>
                  <a:lnTo>
                    <a:pt x="0" y="2593137"/>
                  </a:lnTo>
                  <a:lnTo>
                    <a:pt x="0" y="2094444"/>
                  </a:lnTo>
                  <a:lnTo>
                    <a:pt x="137675" y="2129195"/>
                  </a:lnTo>
                  <a:cubicBezTo>
                    <a:pt x="280616" y="2157374"/>
                    <a:pt x="430766" y="2171571"/>
                    <a:pt x="587142" y="2171571"/>
                  </a:cubicBezTo>
                  <a:cubicBezTo>
                    <a:pt x="918879" y="2171571"/>
                    <a:pt x="1254904" y="2110634"/>
                    <a:pt x="1585826" y="1990112"/>
                  </a:cubicBezTo>
                  <a:cubicBezTo>
                    <a:pt x="1908071" y="1873061"/>
                    <a:pt x="2214800" y="1700666"/>
                    <a:pt x="2473046" y="1491633"/>
                  </a:cubicBezTo>
                  <a:cubicBezTo>
                    <a:pt x="2735782" y="1279031"/>
                    <a:pt x="2942276" y="1037118"/>
                    <a:pt x="3086710" y="772838"/>
                  </a:cubicBezTo>
                  <a:cubicBezTo>
                    <a:pt x="3197408" y="570216"/>
                    <a:pt x="3267226" y="361248"/>
                    <a:pt x="3295217" y="149229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09E97DE9-7844-4707-8928-1CD88ADB722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1"/>
              <a:ext cx="3815986" cy="2675935"/>
            </a:xfrm>
            <a:custGeom>
              <a:avLst/>
              <a:gdLst>
                <a:gd name="connsiteX0" fmla="*/ 3648768 w 3815986"/>
                <a:gd name="connsiteY0" fmla="*/ 0 h 2675935"/>
                <a:gd name="connsiteX1" fmla="*/ 3815986 w 3815986"/>
                <a:gd name="connsiteY1" fmla="*/ 0 h 2675935"/>
                <a:gd name="connsiteX2" fmla="*/ 3804695 w 3815986"/>
                <a:gd name="connsiteY2" fmla="*/ 200084 h 2675935"/>
                <a:gd name="connsiteX3" fmla="*/ 3762590 w 3815986"/>
                <a:gd name="connsiteY3" fmla="*/ 455543 h 2675935"/>
                <a:gd name="connsiteX4" fmla="*/ 3592332 w 3815986"/>
                <a:gd name="connsiteY4" fmla="*/ 947274 h 2675935"/>
                <a:gd name="connsiteX5" fmla="*/ 2953967 w 3815986"/>
                <a:gd name="connsiteY5" fmla="*/ 1782349 h 2675935"/>
                <a:gd name="connsiteX6" fmla="*/ 2530669 w 3815986"/>
                <a:gd name="connsiteY6" fmla="*/ 2109494 h 2675935"/>
                <a:gd name="connsiteX7" fmla="*/ 2057561 w 3815986"/>
                <a:gd name="connsiteY7" fmla="*/ 2369245 h 2675935"/>
                <a:gd name="connsiteX8" fmla="*/ 1007330 w 3815986"/>
                <a:gd name="connsiteY8" fmla="*/ 2655701 h 2675935"/>
                <a:gd name="connsiteX9" fmla="*/ 732765 w 3815986"/>
                <a:gd name="connsiteY9" fmla="*/ 2674696 h 2675935"/>
                <a:gd name="connsiteX10" fmla="*/ 457666 w 3815986"/>
                <a:gd name="connsiteY10" fmla="*/ 2670839 h 2675935"/>
                <a:gd name="connsiteX11" fmla="*/ 183574 w 3815986"/>
                <a:gd name="connsiteY11" fmla="*/ 2643312 h 2675935"/>
                <a:gd name="connsiteX12" fmla="*/ 0 w 3815986"/>
                <a:gd name="connsiteY12" fmla="*/ 2607798 h 2675935"/>
                <a:gd name="connsiteX13" fmla="*/ 0 w 3815986"/>
                <a:gd name="connsiteY13" fmla="*/ 2356652 h 2675935"/>
                <a:gd name="connsiteX14" fmla="*/ 222195 w 3815986"/>
                <a:gd name="connsiteY14" fmla="*/ 2396940 h 2675935"/>
                <a:gd name="connsiteX15" fmla="*/ 472364 w 3815986"/>
                <a:gd name="connsiteY15" fmla="*/ 2419092 h 2675935"/>
                <a:gd name="connsiteX16" fmla="*/ 974972 w 3815986"/>
                <a:gd name="connsiteY16" fmla="*/ 2402122 h 2675935"/>
                <a:gd name="connsiteX17" fmla="*/ 1468292 w 3815986"/>
                <a:gd name="connsiteY17" fmla="*/ 2304162 h 2675935"/>
                <a:gd name="connsiteX18" fmla="*/ 1940176 w 3815986"/>
                <a:gd name="connsiteY18" fmla="*/ 2133695 h 2675935"/>
                <a:gd name="connsiteX19" fmla="*/ 2783403 w 3815986"/>
                <a:gd name="connsiteY19" fmla="*/ 1609954 h 2675935"/>
                <a:gd name="connsiteX20" fmla="*/ 3128104 w 3815986"/>
                <a:gd name="connsiteY20" fmla="*/ 1260439 h 2675935"/>
                <a:gd name="connsiteX21" fmla="*/ 3400639 w 3815986"/>
                <a:gd name="connsiteY21" fmla="*/ 859052 h 2675935"/>
                <a:gd name="connsiteX22" fmla="*/ 3585595 w 3815986"/>
                <a:gd name="connsiteY22" fmla="*/ 415336 h 2675935"/>
                <a:gd name="connsiteX23" fmla="*/ 3635918 w 3815986"/>
                <a:gd name="connsiteY23" fmla="*/ 181137 h 26759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3815986" h="2675935">
                  <a:moveTo>
                    <a:pt x="3648768" y="0"/>
                  </a:moveTo>
                  <a:lnTo>
                    <a:pt x="3815986" y="0"/>
                  </a:lnTo>
                  <a:lnTo>
                    <a:pt x="3804695" y="200084"/>
                  </a:lnTo>
                  <a:cubicBezTo>
                    <a:pt x="3795228" y="285751"/>
                    <a:pt x="3781167" y="371032"/>
                    <a:pt x="3762590" y="455543"/>
                  </a:cubicBezTo>
                  <a:cubicBezTo>
                    <a:pt x="3725537" y="624467"/>
                    <a:pt x="3668784" y="790112"/>
                    <a:pt x="3592332" y="947274"/>
                  </a:cubicBezTo>
                  <a:cubicBezTo>
                    <a:pt x="3438712" y="1261596"/>
                    <a:pt x="3216091" y="1542847"/>
                    <a:pt x="2953967" y="1782349"/>
                  </a:cubicBezTo>
                  <a:cubicBezTo>
                    <a:pt x="2822599" y="1902099"/>
                    <a:pt x="2680615" y="2011341"/>
                    <a:pt x="2530669" y="2109494"/>
                  </a:cubicBezTo>
                  <a:cubicBezTo>
                    <a:pt x="2380520" y="2207551"/>
                    <a:pt x="2222510" y="2294906"/>
                    <a:pt x="2057561" y="2369245"/>
                  </a:cubicBezTo>
                  <a:cubicBezTo>
                    <a:pt x="1727252" y="2516859"/>
                    <a:pt x="1371629" y="2614434"/>
                    <a:pt x="1007330" y="2655701"/>
                  </a:cubicBezTo>
                  <a:cubicBezTo>
                    <a:pt x="916281" y="2665873"/>
                    <a:pt x="824568" y="2672188"/>
                    <a:pt x="732765" y="2674696"/>
                  </a:cubicBezTo>
                  <a:cubicBezTo>
                    <a:pt x="640963" y="2677203"/>
                    <a:pt x="549072" y="2675901"/>
                    <a:pt x="457666" y="2670839"/>
                  </a:cubicBezTo>
                  <a:cubicBezTo>
                    <a:pt x="366106" y="2665584"/>
                    <a:pt x="274572" y="2656521"/>
                    <a:pt x="183574" y="2643312"/>
                  </a:cubicBezTo>
                  <a:lnTo>
                    <a:pt x="0" y="2607798"/>
                  </a:lnTo>
                  <a:lnTo>
                    <a:pt x="0" y="2356652"/>
                  </a:lnTo>
                  <a:lnTo>
                    <a:pt x="222195" y="2396940"/>
                  </a:lnTo>
                  <a:cubicBezTo>
                    <a:pt x="304990" y="2407980"/>
                    <a:pt x="388511" y="2415283"/>
                    <a:pt x="472364" y="2419092"/>
                  </a:cubicBezTo>
                  <a:cubicBezTo>
                    <a:pt x="640376" y="2427095"/>
                    <a:pt x="808184" y="2421791"/>
                    <a:pt x="974972" y="2402122"/>
                  </a:cubicBezTo>
                  <a:cubicBezTo>
                    <a:pt x="1141658" y="2382358"/>
                    <a:pt x="1306812" y="2349286"/>
                    <a:pt x="1468292" y="2304162"/>
                  </a:cubicBezTo>
                  <a:cubicBezTo>
                    <a:pt x="1629874" y="2259231"/>
                    <a:pt x="1787475" y="2201091"/>
                    <a:pt x="1940176" y="2133695"/>
                  </a:cubicBezTo>
                  <a:cubicBezTo>
                    <a:pt x="2246498" y="2000349"/>
                    <a:pt x="2532507" y="1823520"/>
                    <a:pt x="2783403" y="1609954"/>
                  </a:cubicBezTo>
                  <a:cubicBezTo>
                    <a:pt x="2908442" y="1502833"/>
                    <a:pt x="3024295" y="1385975"/>
                    <a:pt x="3128104" y="1260439"/>
                  </a:cubicBezTo>
                  <a:cubicBezTo>
                    <a:pt x="3232116" y="1135096"/>
                    <a:pt x="3323881" y="1000689"/>
                    <a:pt x="3400639" y="859052"/>
                  </a:cubicBezTo>
                  <a:cubicBezTo>
                    <a:pt x="3477399" y="717510"/>
                    <a:pt x="3541296" y="569316"/>
                    <a:pt x="3585595" y="415336"/>
                  </a:cubicBezTo>
                  <a:cubicBezTo>
                    <a:pt x="3607796" y="338540"/>
                    <a:pt x="3624638" y="260224"/>
                    <a:pt x="3635918" y="181137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EC58954E-44A5-4A0D-97A9-8A2BB43D683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05" y="-1"/>
              <a:ext cx="3832270" cy="2876136"/>
            </a:xfrm>
            <a:custGeom>
              <a:avLst/>
              <a:gdLst>
                <a:gd name="connsiteX0" fmla="*/ 3800718 w 3832270"/>
                <a:gd name="connsiteY0" fmla="*/ 0 h 2876136"/>
                <a:gd name="connsiteX1" fmla="*/ 3832270 w 3832270"/>
                <a:gd name="connsiteY1" fmla="*/ 0 h 2876136"/>
                <a:gd name="connsiteX2" fmla="*/ 3824562 w 3832270"/>
                <a:gd name="connsiteY2" fmla="*/ 143769 h 2876136"/>
                <a:gd name="connsiteX3" fmla="*/ 3628155 w 3832270"/>
                <a:gd name="connsiteY3" fmla="*/ 922055 h 2876136"/>
                <a:gd name="connsiteX4" fmla="*/ 3514853 w 3832270"/>
                <a:gd name="connsiteY4" fmla="*/ 1169078 h 2876136"/>
                <a:gd name="connsiteX5" fmla="*/ 3379198 w 3832270"/>
                <a:gd name="connsiteY5" fmla="*/ 1407037 h 2876136"/>
                <a:gd name="connsiteX6" fmla="*/ 3043787 w 3832270"/>
                <a:gd name="connsiteY6" fmla="*/ 1848342 h 2876136"/>
                <a:gd name="connsiteX7" fmla="*/ 2845661 w 3832270"/>
                <a:gd name="connsiteY7" fmla="*/ 2047444 h 2876136"/>
                <a:gd name="connsiteX8" fmla="*/ 2793197 w 3832270"/>
                <a:gd name="connsiteY8" fmla="*/ 2094689 h 2876136"/>
                <a:gd name="connsiteX9" fmla="*/ 2739710 w 3832270"/>
                <a:gd name="connsiteY9" fmla="*/ 2140969 h 2876136"/>
                <a:gd name="connsiteX10" fmla="*/ 2629166 w 3832270"/>
                <a:gd name="connsiteY10" fmla="*/ 2229867 h 2876136"/>
                <a:gd name="connsiteX11" fmla="*/ 2145952 w 3832270"/>
                <a:gd name="connsiteY11" fmla="*/ 2535994 h 2876136"/>
                <a:gd name="connsiteX12" fmla="*/ 1034987 w 3832270"/>
                <a:gd name="connsiteY12" fmla="*/ 2863910 h 2876136"/>
                <a:gd name="connsiteX13" fmla="*/ 741909 w 3832270"/>
                <a:gd name="connsiteY13" fmla="*/ 2875939 h 2876136"/>
                <a:gd name="connsiteX14" fmla="*/ 450208 w 3832270"/>
                <a:gd name="connsiteY14" fmla="*/ 2857451 h 2876136"/>
                <a:gd name="connsiteX15" fmla="*/ 22215 w 3832270"/>
                <a:gd name="connsiteY15" fmla="*/ 2775923 h 2876136"/>
                <a:gd name="connsiteX16" fmla="*/ 0 w 3832270"/>
                <a:gd name="connsiteY16" fmla="*/ 2769256 h 2876136"/>
                <a:gd name="connsiteX17" fmla="*/ 0 w 3832270"/>
                <a:gd name="connsiteY17" fmla="*/ 2590612 h 2876136"/>
                <a:gd name="connsiteX18" fmla="*/ 199046 w 3832270"/>
                <a:gd name="connsiteY18" fmla="*/ 2627410 h 2876136"/>
                <a:gd name="connsiteX19" fmla="*/ 468174 w 3832270"/>
                <a:gd name="connsiteY19" fmla="*/ 2649670 h 2876136"/>
                <a:gd name="connsiteX20" fmla="*/ 1003650 w 3832270"/>
                <a:gd name="connsiteY20" fmla="*/ 2622480 h 2876136"/>
                <a:gd name="connsiteX21" fmla="*/ 1266489 w 3832270"/>
                <a:gd name="connsiteY21" fmla="*/ 2573982 h 2876136"/>
                <a:gd name="connsiteX22" fmla="*/ 1524223 w 3832270"/>
                <a:gd name="connsiteY22" fmla="*/ 2504657 h 2876136"/>
                <a:gd name="connsiteX23" fmla="*/ 1775731 w 3832270"/>
                <a:gd name="connsiteY23" fmla="*/ 2416243 h 2876136"/>
                <a:gd name="connsiteX24" fmla="*/ 2019789 w 3832270"/>
                <a:gd name="connsiteY24" fmla="*/ 2309412 h 2876136"/>
                <a:gd name="connsiteX25" fmla="*/ 2482486 w 3832270"/>
                <a:gd name="connsiteY25" fmla="*/ 2046962 h 2876136"/>
                <a:gd name="connsiteX26" fmla="*/ 2591908 w 3832270"/>
                <a:gd name="connsiteY26" fmla="*/ 1971371 h 2876136"/>
                <a:gd name="connsiteX27" fmla="*/ 2645702 w 3832270"/>
                <a:gd name="connsiteY27" fmla="*/ 1932321 h 2876136"/>
                <a:gd name="connsiteX28" fmla="*/ 2698779 w 3832270"/>
                <a:gd name="connsiteY28" fmla="*/ 1892309 h 2876136"/>
                <a:gd name="connsiteX29" fmla="*/ 2903537 w 3832270"/>
                <a:gd name="connsiteY29" fmla="*/ 1722516 h 2876136"/>
                <a:gd name="connsiteX30" fmla="*/ 3269061 w 3832270"/>
                <a:gd name="connsiteY30" fmla="*/ 1337327 h 2876136"/>
                <a:gd name="connsiteX31" fmla="*/ 3424928 w 3832270"/>
                <a:gd name="connsiteY31" fmla="*/ 1122508 h 2876136"/>
                <a:gd name="connsiteX32" fmla="*/ 3557622 w 3832270"/>
                <a:gd name="connsiteY32" fmla="*/ 893226 h 2876136"/>
                <a:gd name="connsiteX33" fmla="*/ 3587019 w 3832270"/>
                <a:gd name="connsiteY33" fmla="*/ 833929 h 2876136"/>
                <a:gd name="connsiteX34" fmla="*/ 3601310 w 3832270"/>
                <a:gd name="connsiteY34" fmla="*/ 804040 h 2876136"/>
                <a:gd name="connsiteX35" fmla="*/ 3614885 w 3832270"/>
                <a:gd name="connsiteY35" fmla="*/ 773861 h 2876136"/>
                <a:gd name="connsiteX36" fmla="*/ 3640812 w 3832270"/>
                <a:gd name="connsiteY36" fmla="*/ 713022 h 2876136"/>
                <a:gd name="connsiteX37" fmla="*/ 3665105 w 3832270"/>
                <a:gd name="connsiteY37" fmla="*/ 651506 h 2876136"/>
                <a:gd name="connsiteX38" fmla="*/ 3744110 w 3832270"/>
                <a:gd name="connsiteY38" fmla="*/ 399567 h 2876136"/>
                <a:gd name="connsiteX39" fmla="*/ 3792123 w 3832270"/>
                <a:gd name="connsiteY39" fmla="*/ 140444 h 28761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3832270" h="2876136">
                  <a:moveTo>
                    <a:pt x="3800718" y="0"/>
                  </a:moveTo>
                  <a:lnTo>
                    <a:pt x="3832270" y="0"/>
                  </a:lnTo>
                  <a:lnTo>
                    <a:pt x="3824562" y="143769"/>
                  </a:lnTo>
                  <a:cubicBezTo>
                    <a:pt x="3797131" y="409191"/>
                    <a:pt x="3730585" y="671345"/>
                    <a:pt x="3628155" y="922055"/>
                  </a:cubicBezTo>
                  <a:cubicBezTo>
                    <a:pt x="3593858" y="1005553"/>
                    <a:pt x="3556704" y="1088280"/>
                    <a:pt x="3514853" y="1169078"/>
                  </a:cubicBezTo>
                  <a:cubicBezTo>
                    <a:pt x="3473616" y="1250166"/>
                    <a:pt x="3428194" y="1329517"/>
                    <a:pt x="3379198" y="1407037"/>
                  </a:cubicBezTo>
                  <a:cubicBezTo>
                    <a:pt x="3281106" y="1561980"/>
                    <a:pt x="3169132" y="1710174"/>
                    <a:pt x="3043787" y="1848342"/>
                  </a:cubicBezTo>
                  <a:cubicBezTo>
                    <a:pt x="2980806" y="1917184"/>
                    <a:pt x="2915071" y="1984001"/>
                    <a:pt x="2845661" y="2047444"/>
                  </a:cubicBezTo>
                  <a:cubicBezTo>
                    <a:pt x="2828411" y="2063450"/>
                    <a:pt x="2811060" y="2079263"/>
                    <a:pt x="2793197" y="2094689"/>
                  </a:cubicBezTo>
                  <a:cubicBezTo>
                    <a:pt x="2775436" y="2110213"/>
                    <a:pt x="2757982" y="2126025"/>
                    <a:pt x="2739710" y="2140969"/>
                  </a:cubicBezTo>
                  <a:cubicBezTo>
                    <a:pt x="2703576" y="2171341"/>
                    <a:pt x="2666524" y="2200749"/>
                    <a:pt x="2629166" y="2229867"/>
                  </a:cubicBezTo>
                  <a:cubicBezTo>
                    <a:pt x="2479015" y="2345569"/>
                    <a:pt x="2316821" y="2448061"/>
                    <a:pt x="2145952" y="2535994"/>
                  </a:cubicBezTo>
                  <a:cubicBezTo>
                    <a:pt x="1804312" y="2711957"/>
                    <a:pt x="1424600" y="2826982"/>
                    <a:pt x="1034987" y="2863910"/>
                  </a:cubicBezTo>
                  <a:cubicBezTo>
                    <a:pt x="937762" y="2873167"/>
                    <a:pt x="839720" y="2877096"/>
                    <a:pt x="741909" y="2875939"/>
                  </a:cubicBezTo>
                  <a:cubicBezTo>
                    <a:pt x="644097" y="2874782"/>
                    <a:pt x="546515" y="2868539"/>
                    <a:pt x="450208" y="2857451"/>
                  </a:cubicBezTo>
                  <a:cubicBezTo>
                    <a:pt x="305520" y="2840674"/>
                    <a:pt x="162095" y="2813810"/>
                    <a:pt x="22215" y="2775923"/>
                  </a:cubicBezTo>
                  <a:lnTo>
                    <a:pt x="0" y="2769256"/>
                  </a:lnTo>
                  <a:lnTo>
                    <a:pt x="0" y="2590612"/>
                  </a:lnTo>
                  <a:lnTo>
                    <a:pt x="199046" y="2627410"/>
                  </a:lnTo>
                  <a:cubicBezTo>
                    <a:pt x="288321" y="2639209"/>
                    <a:pt x="378197" y="2646537"/>
                    <a:pt x="468174" y="2649670"/>
                  </a:cubicBezTo>
                  <a:cubicBezTo>
                    <a:pt x="648333" y="2656805"/>
                    <a:pt x="826655" y="2647163"/>
                    <a:pt x="1003650" y="2622480"/>
                  </a:cubicBezTo>
                  <a:cubicBezTo>
                    <a:pt x="1091943" y="2609658"/>
                    <a:pt x="1179725" y="2593747"/>
                    <a:pt x="1266489" y="2573982"/>
                  </a:cubicBezTo>
                  <a:cubicBezTo>
                    <a:pt x="1353250" y="2553927"/>
                    <a:pt x="1439298" y="2531076"/>
                    <a:pt x="1524223" y="2504657"/>
                  </a:cubicBezTo>
                  <a:cubicBezTo>
                    <a:pt x="1609149" y="2478336"/>
                    <a:pt x="1693052" y="2448833"/>
                    <a:pt x="1775731" y="2416243"/>
                  </a:cubicBezTo>
                  <a:cubicBezTo>
                    <a:pt x="1858309" y="2383557"/>
                    <a:pt x="1939764" y="2347882"/>
                    <a:pt x="2019789" y="2309412"/>
                  </a:cubicBezTo>
                  <a:cubicBezTo>
                    <a:pt x="2179839" y="2232567"/>
                    <a:pt x="2334583" y="2144923"/>
                    <a:pt x="2482486" y="2046962"/>
                  </a:cubicBezTo>
                  <a:cubicBezTo>
                    <a:pt x="2519334" y="2022376"/>
                    <a:pt x="2556081" y="1997403"/>
                    <a:pt x="2591908" y="1971371"/>
                  </a:cubicBezTo>
                  <a:cubicBezTo>
                    <a:pt x="2610077" y="1958644"/>
                    <a:pt x="2627838" y="1945434"/>
                    <a:pt x="2645702" y="1932321"/>
                  </a:cubicBezTo>
                  <a:cubicBezTo>
                    <a:pt x="2663666" y="1919305"/>
                    <a:pt x="2681325" y="1905903"/>
                    <a:pt x="2698779" y="1892309"/>
                  </a:cubicBezTo>
                  <a:cubicBezTo>
                    <a:pt x="2768903" y="1838025"/>
                    <a:pt x="2837496" y="1781717"/>
                    <a:pt x="2903537" y="1722516"/>
                  </a:cubicBezTo>
                  <a:cubicBezTo>
                    <a:pt x="3035926" y="1604501"/>
                    <a:pt x="3158720" y="1475784"/>
                    <a:pt x="3269061" y="1337327"/>
                  </a:cubicBezTo>
                  <a:cubicBezTo>
                    <a:pt x="3324182" y="1268099"/>
                    <a:pt x="3376341" y="1196461"/>
                    <a:pt x="3424928" y="1122508"/>
                  </a:cubicBezTo>
                  <a:cubicBezTo>
                    <a:pt x="3472697" y="1048170"/>
                    <a:pt x="3517814" y="972000"/>
                    <a:pt x="3557622" y="893226"/>
                  </a:cubicBezTo>
                  <a:cubicBezTo>
                    <a:pt x="3567931" y="873654"/>
                    <a:pt x="3577526" y="853791"/>
                    <a:pt x="3587019" y="833929"/>
                  </a:cubicBezTo>
                  <a:lnTo>
                    <a:pt x="3601310" y="804040"/>
                  </a:lnTo>
                  <a:lnTo>
                    <a:pt x="3614885" y="773861"/>
                  </a:lnTo>
                  <a:cubicBezTo>
                    <a:pt x="3623766" y="753709"/>
                    <a:pt x="3632748" y="733559"/>
                    <a:pt x="3640812" y="713022"/>
                  </a:cubicBezTo>
                  <a:cubicBezTo>
                    <a:pt x="3648876" y="692485"/>
                    <a:pt x="3657756" y="672236"/>
                    <a:pt x="3665105" y="651506"/>
                  </a:cubicBezTo>
                  <a:cubicBezTo>
                    <a:pt x="3696544" y="569166"/>
                    <a:pt x="3723185" y="485089"/>
                    <a:pt x="3744110" y="399567"/>
                  </a:cubicBezTo>
                  <a:cubicBezTo>
                    <a:pt x="3765341" y="314238"/>
                    <a:pt x="3781392" y="227654"/>
                    <a:pt x="3792123" y="140444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5" name="Subtitle 4">
            <a:extLst>
              <a:ext uri="{FF2B5EF4-FFF2-40B4-BE49-F238E27FC236}">
                <a16:creationId xmlns:a16="http://schemas.microsoft.com/office/drawing/2014/main" id="{03BC0B99-E3F4-43F2-9FB0-B3A1BF7AA0E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90418" y="3429000"/>
            <a:ext cx="6419088" cy="3227626"/>
          </a:xfrm>
        </p:spPr>
        <p:txBody>
          <a:bodyPr vert="horz" lIns="91440" tIns="45720" rIns="91440" bIns="45720" rtlCol="0" anchor="ctr">
            <a:noAutofit/>
          </a:bodyPr>
          <a:lstStyle/>
          <a:p>
            <a:pPr algn="l"/>
            <a:r>
              <a:rPr lang="en-US" sz="2800" b="1" dirty="0">
                <a:solidFill>
                  <a:schemeClr val="accent5">
                    <a:lumMod val="75000"/>
                  </a:schemeClr>
                </a:solidFill>
              </a:rPr>
              <a:t>David Kiang and Alice Yu</a:t>
            </a:r>
          </a:p>
          <a:p>
            <a:pPr algn="l"/>
            <a:r>
              <a:rPr lang="en-US" sz="2800" b="1" dirty="0">
                <a:solidFill>
                  <a:schemeClr val="accent5">
                    <a:lumMod val="75000"/>
                  </a:schemeClr>
                </a:solidFill>
              </a:rPr>
              <a:t>Microbiology Section</a:t>
            </a:r>
          </a:p>
          <a:p>
            <a:pPr algn="l"/>
            <a:r>
              <a:rPr lang="en-US" sz="2800" b="1" dirty="0">
                <a:solidFill>
                  <a:schemeClr val="accent5">
                    <a:lumMod val="75000"/>
                  </a:schemeClr>
                </a:solidFill>
              </a:rPr>
              <a:t>Food and Drug Laboratory Branch, CDPH</a:t>
            </a:r>
          </a:p>
          <a:p>
            <a:pPr algn="l"/>
            <a:r>
              <a:rPr lang="en-US" sz="2800" b="1" dirty="0">
                <a:solidFill>
                  <a:schemeClr val="accent5">
                    <a:lumMod val="75000"/>
                  </a:schemeClr>
                </a:solidFill>
              </a:rPr>
              <a:t>GenomeTrakr Meeting</a:t>
            </a:r>
          </a:p>
          <a:p>
            <a:pPr algn="l"/>
            <a:r>
              <a:rPr lang="en-US" sz="2800" b="1" dirty="0">
                <a:solidFill>
                  <a:schemeClr val="accent5">
                    <a:lumMod val="75000"/>
                  </a:schemeClr>
                </a:solidFill>
              </a:rPr>
              <a:t>October, 25 2023</a:t>
            </a:r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id="{466920E5-8640-4C24-A775-8647637094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rot="5400000" flipH="1">
            <a:off x="10185732" y="4852038"/>
            <a:ext cx="2151670" cy="1860256"/>
            <a:chOff x="-305" y="-4155"/>
            <a:chExt cx="2514948" cy="2174333"/>
          </a:xfrm>
        </p:grpSpPr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2CBA3142-5A82-43CE-87A2-EB14B17A511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0"/>
              <a:ext cx="2514948" cy="2170178"/>
            </a:xfrm>
            <a:custGeom>
              <a:avLst/>
              <a:gdLst>
                <a:gd name="connsiteX0" fmla="*/ 2466091 w 2514948"/>
                <a:gd name="connsiteY0" fmla="*/ 0 h 2170178"/>
                <a:gd name="connsiteX1" fmla="*/ 2514948 w 2514948"/>
                <a:gd name="connsiteY1" fmla="*/ 0 h 2170178"/>
                <a:gd name="connsiteX2" fmla="*/ 2512286 w 2514948"/>
                <a:gd name="connsiteY2" fmla="*/ 12375 h 2170178"/>
                <a:gd name="connsiteX3" fmla="*/ 2394961 w 2514948"/>
                <a:gd name="connsiteY3" fmla="*/ 368660 h 2170178"/>
                <a:gd name="connsiteX4" fmla="*/ 2289734 w 2514948"/>
                <a:gd name="connsiteY4" fmla="*/ 598078 h 2170178"/>
                <a:gd name="connsiteX5" fmla="*/ 2163747 w 2514948"/>
                <a:gd name="connsiteY5" fmla="*/ 819078 h 2170178"/>
                <a:gd name="connsiteX6" fmla="*/ 1852241 w 2514948"/>
                <a:gd name="connsiteY6" fmla="*/ 1228932 h 2170178"/>
                <a:gd name="connsiteX7" fmla="*/ 1668235 w 2514948"/>
                <a:gd name="connsiteY7" fmla="*/ 1413844 h 2170178"/>
                <a:gd name="connsiteX8" fmla="*/ 1619510 w 2514948"/>
                <a:gd name="connsiteY8" fmla="*/ 1457722 h 2170178"/>
                <a:gd name="connsiteX9" fmla="*/ 1569835 w 2514948"/>
                <a:gd name="connsiteY9" fmla="*/ 1500704 h 2170178"/>
                <a:gd name="connsiteX10" fmla="*/ 1467169 w 2514948"/>
                <a:gd name="connsiteY10" fmla="*/ 1583266 h 2170178"/>
                <a:gd name="connsiteX11" fmla="*/ 1018393 w 2514948"/>
                <a:gd name="connsiteY11" fmla="*/ 1867576 h 2170178"/>
                <a:gd name="connsiteX12" fmla="*/ 255857 w 2514948"/>
                <a:gd name="connsiteY12" fmla="*/ 2133049 h 2170178"/>
                <a:gd name="connsiteX13" fmla="*/ 0 w 2514948"/>
                <a:gd name="connsiteY13" fmla="*/ 2170178 h 2170178"/>
                <a:gd name="connsiteX14" fmla="*/ 0 w 2514948"/>
                <a:gd name="connsiteY14" fmla="*/ 1940056 h 2170178"/>
                <a:gd name="connsiteX15" fmla="*/ 201609 w 2514948"/>
                <a:gd name="connsiteY15" fmla="*/ 1902856 h 2170178"/>
                <a:gd name="connsiteX16" fmla="*/ 440974 w 2514948"/>
                <a:gd name="connsiteY16" fmla="*/ 1838472 h 2170178"/>
                <a:gd name="connsiteX17" fmla="*/ 674558 w 2514948"/>
                <a:gd name="connsiteY17" fmla="*/ 1756359 h 2170178"/>
                <a:gd name="connsiteX18" fmla="*/ 901222 w 2514948"/>
                <a:gd name="connsiteY18" fmla="*/ 1657142 h 2170178"/>
                <a:gd name="connsiteX19" fmla="*/ 1330943 w 2514948"/>
                <a:gd name="connsiteY19" fmla="*/ 1413396 h 2170178"/>
                <a:gd name="connsiteX20" fmla="*/ 1432566 w 2514948"/>
                <a:gd name="connsiteY20" fmla="*/ 1343193 h 2170178"/>
                <a:gd name="connsiteX21" fmla="*/ 1482527 w 2514948"/>
                <a:gd name="connsiteY21" fmla="*/ 1306926 h 2170178"/>
                <a:gd name="connsiteX22" fmla="*/ 1531821 w 2514948"/>
                <a:gd name="connsiteY22" fmla="*/ 1269765 h 2170178"/>
                <a:gd name="connsiteX23" fmla="*/ 1721986 w 2514948"/>
                <a:gd name="connsiteY23" fmla="*/ 1112073 h 2170178"/>
                <a:gd name="connsiteX24" fmla="*/ 2061460 w 2514948"/>
                <a:gd name="connsiteY24" fmla="*/ 754336 h 2170178"/>
                <a:gd name="connsiteX25" fmla="*/ 2206218 w 2514948"/>
                <a:gd name="connsiteY25" fmla="*/ 554827 h 2170178"/>
                <a:gd name="connsiteX26" fmla="*/ 2329455 w 2514948"/>
                <a:gd name="connsiteY26" fmla="*/ 341886 h 2170178"/>
                <a:gd name="connsiteX27" fmla="*/ 2356757 w 2514948"/>
                <a:gd name="connsiteY27" fmla="*/ 286815 h 2170178"/>
                <a:gd name="connsiteX28" fmla="*/ 2370030 w 2514948"/>
                <a:gd name="connsiteY28" fmla="*/ 259056 h 2170178"/>
                <a:gd name="connsiteX29" fmla="*/ 2382637 w 2514948"/>
                <a:gd name="connsiteY29" fmla="*/ 231028 h 2170178"/>
                <a:gd name="connsiteX30" fmla="*/ 2406716 w 2514948"/>
                <a:gd name="connsiteY30" fmla="*/ 174525 h 2170178"/>
                <a:gd name="connsiteX31" fmla="*/ 2429278 w 2514948"/>
                <a:gd name="connsiteY31" fmla="*/ 117393 h 21701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514948" h="2170178">
                  <a:moveTo>
                    <a:pt x="2466091" y="0"/>
                  </a:moveTo>
                  <a:lnTo>
                    <a:pt x="2514948" y="0"/>
                  </a:lnTo>
                  <a:lnTo>
                    <a:pt x="2512286" y="12375"/>
                  </a:lnTo>
                  <a:cubicBezTo>
                    <a:pt x="2481760" y="133161"/>
                    <a:pt x="2442526" y="252239"/>
                    <a:pt x="2394961" y="368660"/>
                  </a:cubicBezTo>
                  <a:cubicBezTo>
                    <a:pt x="2363109" y="446208"/>
                    <a:pt x="2328603" y="523039"/>
                    <a:pt x="2289734" y="598078"/>
                  </a:cubicBezTo>
                  <a:cubicBezTo>
                    <a:pt x="2251436" y="673387"/>
                    <a:pt x="2209251" y="747083"/>
                    <a:pt x="2163747" y="819078"/>
                  </a:cubicBezTo>
                  <a:cubicBezTo>
                    <a:pt x="2072646" y="962979"/>
                    <a:pt x="1968652" y="1100611"/>
                    <a:pt x="1852241" y="1228932"/>
                  </a:cubicBezTo>
                  <a:cubicBezTo>
                    <a:pt x="1793748" y="1292868"/>
                    <a:pt x="1732698" y="1354923"/>
                    <a:pt x="1668235" y="1413844"/>
                  </a:cubicBezTo>
                  <a:cubicBezTo>
                    <a:pt x="1652214" y="1428709"/>
                    <a:pt x="1636100" y="1443395"/>
                    <a:pt x="1619510" y="1457722"/>
                  </a:cubicBezTo>
                  <a:cubicBezTo>
                    <a:pt x="1603015" y="1472140"/>
                    <a:pt x="1586805" y="1486825"/>
                    <a:pt x="1569835" y="1500704"/>
                  </a:cubicBezTo>
                  <a:cubicBezTo>
                    <a:pt x="1536276" y="1528911"/>
                    <a:pt x="1501865" y="1556223"/>
                    <a:pt x="1467169" y="1583266"/>
                  </a:cubicBezTo>
                  <a:cubicBezTo>
                    <a:pt x="1327719" y="1690722"/>
                    <a:pt x="1177085" y="1785910"/>
                    <a:pt x="1018393" y="1867576"/>
                  </a:cubicBezTo>
                  <a:cubicBezTo>
                    <a:pt x="780425" y="1990142"/>
                    <a:pt x="522567" y="2080875"/>
                    <a:pt x="255857" y="2133049"/>
                  </a:cubicBezTo>
                  <a:lnTo>
                    <a:pt x="0" y="2170178"/>
                  </a:lnTo>
                  <a:lnTo>
                    <a:pt x="0" y="1940056"/>
                  </a:lnTo>
                  <a:lnTo>
                    <a:pt x="201609" y="1902856"/>
                  </a:lnTo>
                  <a:cubicBezTo>
                    <a:pt x="282186" y="1884231"/>
                    <a:pt x="362102" y="1863008"/>
                    <a:pt x="440974" y="1838472"/>
                  </a:cubicBezTo>
                  <a:cubicBezTo>
                    <a:pt x="519848" y="1814027"/>
                    <a:pt x="597771" y="1786627"/>
                    <a:pt x="674558" y="1756359"/>
                  </a:cubicBezTo>
                  <a:cubicBezTo>
                    <a:pt x="751250" y="1726003"/>
                    <a:pt x="826900" y="1692870"/>
                    <a:pt x="901222" y="1657142"/>
                  </a:cubicBezTo>
                  <a:cubicBezTo>
                    <a:pt x="1049865" y="1585774"/>
                    <a:pt x="1193581" y="1504376"/>
                    <a:pt x="1330943" y="1413396"/>
                  </a:cubicBezTo>
                  <a:cubicBezTo>
                    <a:pt x="1365165" y="1390563"/>
                    <a:pt x="1399293" y="1367370"/>
                    <a:pt x="1432566" y="1343193"/>
                  </a:cubicBezTo>
                  <a:cubicBezTo>
                    <a:pt x="1449441" y="1331373"/>
                    <a:pt x="1465936" y="1319104"/>
                    <a:pt x="1482527" y="1306926"/>
                  </a:cubicBezTo>
                  <a:cubicBezTo>
                    <a:pt x="1499210" y="1294837"/>
                    <a:pt x="1515611" y="1282391"/>
                    <a:pt x="1531821" y="1269765"/>
                  </a:cubicBezTo>
                  <a:cubicBezTo>
                    <a:pt x="1596947" y="1219350"/>
                    <a:pt x="1660652" y="1167055"/>
                    <a:pt x="1721986" y="1112073"/>
                  </a:cubicBezTo>
                  <a:cubicBezTo>
                    <a:pt x="1844940" y="1002469"/>
                    <a:pt x="1958983" y="882926"/>
                    <a:pt x="2061460" y="754336"/>
                  </a:cubicBezTo>
                  <a:cubicBezTo>
                    <a:pt x="2112652" y="690042"/>
                    <a:pt x="2161094" y="623510"/>
                    <a:pt x="2206218" y="554827"/>
                  </a:cubicBezTo>
                  <a:cubicBezTo>
                    <a:pt x="2250583" y="485787"/>
                    <a:pt x="2292484" y="415046"/>
                    <a:pt x="2329455" y="341886"/>
                  </a:cubicBezTo>
                  <a:cubicBezTo>
                    <a:pt x="2339030" y="323709"/>
                    <a:pt x="2347941" y="305261"/>
                    <a:pt x="2356757" y="286815"/>
                  </a:cubicBezTo>
                  <a:lnTo>
                    <a:pt x="2370030" y="259056"/>
                  </a:lnTo>
                  <a:lnTo>
                    <a:pt x="2382637" y="231028"/>
                  </a:lnTo>
                  <a:cubicBezTo>
                    <a:pt x="2390885" y="212312"/>
                    <a:pt x="2399227" y="193598"/>
                    <a:pt x="2406716" y="174525"/>
                  </a:cubicBezTo>
                  <a:cubicBezTo>
                    <a:pt x="2414206" y="155452"/>
                    <a:pt x="2422453" y="136646"/>
                    <a:pt x="2429278" y="117393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AEF5A1C7-9938-4A33-A5A4-2B05353B311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-4155"/>
              <a:ext cx="2493062" cy="1947896"/>
            </a:xfrm>
            <a:custGeom>
              <a:avLst/>
              <a:gdLst>
                <a:gd name="connsiteX0" fmla="*/ 1896911 w 2493062"/>
                <a:gd name="connsiteY0" fmla="*/ 0 h 1947896"/>
                <a:gd name="connsiteX1" fmla="*/ 2493062 w 2493062"/>
                <a:gd name="connsiteY1" fmla="*/ 0 h 1947896"/>
                <a:gd name="connsiteX2" fmla="*/ 2435315 w 2493062"/>
                <a:gd name="connsiteY2" fmla="*/ 178165 h 1947896"/>
                <a:gd name="connsiteX3" fmla="*/ 93066 w 2493062"/>
                <a:gd name="connsiteY3" fmla="*/ 1935859 h 1947896"/>
                <a:gd name="connsiteX4" fmla="*/ 0 w 2493062"/>
                <a:gd name="connsiteY4" fmla="*/ 1947896 h 1947896"/>
                <a:gd name="connsiteX5" fmla="*/ 0 w 2493062"/>
                <a:gd name="connsiteY5" fmla="*/ 1404756 h 1947896"/>
                <a:gd name="connsiteX6" fmla="*/ 17392 w 2493062"/>
                <a:gd name="connsiteY6" fmla="*/ 1402364 h 1947896"/>
                <a:gd name="connsiteX7" fmla="*/ 464249 w 2493062"/>
                <a:gd name="connsiteY7" fmla="*/ 1281208 h 1947896"/>
                <a:gd name="connsiteX8" fmla="*/ 1260556 w 2493062"/>
                <a:gd name="connsiteY8" fmla="*/ 833835 h 1947896"/>
                <a:gd name="connsiteX9" fmla="*/ 1807924 w 2493062"/>
                <a:gd name="connsiteY9" fmla="*/ 193222 h 1947896"/>
                <a:gd name="connsiteX10" fmla="*/ 1874357 w 2493062"/>
                <a:gd name="connsiteY10" fmla="*/ 58333 h 19478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93062" h="1947896">
                  <a:moveTo>
                    <a:pt x="1896911" y="0"/>
                  </a:moveTo>
                  <a:lnTo>
                    <a:pt x="2493062" y="0"/>
                  </a:lnTo>
                  <a:lnTo>
                    <a:pt x="2435315" y="178165"/>
                  </a:lnTo>
                  <a:cubicBezTo>
                    <a:pt x="2088122" y="1071812"/>
                    <a:pt x="1129732" y="1758033"/>
                    <a:pt x="93066" y="1935859"/>
                  </a:cubicBezTo>
                  <a:lnTo>
                    <a:pt x="0" y="1947896"/>
                  </a:lnTo>
                  <a:lnTo>
                    <a:pt x="0" y="1404756"/>
                  </a:lnTo>
                  <a:lnTo>
                    <a:pt x="17392" y="1402364"/>
                  </a:lnTo>
                  <a:cubicBezTo>
                    <a:pt x="167719" y="1375030"/>
                    <a:pt x="318070" y="1334398"/>
                    <a:pt x="464249" y="1281208"/>
                  </a:cubicBezTo>
                  <a:cubicBezTo>
                    <a:pt x="753480" y="1176081"/>
                    <a:pt x="1028869" y="1021346"/>
                    <a:pt x="1260556" y="833835"/>
                  </a:cubicBezTo>
                  <a:cubicBezTo>
                    <a:pt x="1491960" y="646594"/>
                    <a:pt x="1681177" y="425056"/>
                    <a:pt x="1807924" y="193222"/>
                  </a:cubicBezTo>
                  <a:cubicBezTo>
                    <a:pt x="1832328" y="148578"/>
                    <a:pt x="1854477" y="103599"/>
                    <a:pt x="1874357" y="58333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262A936D-E9F6-4A68-82C2-1D1CC777226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0"/>
              <a:ext cx="2501089" cy="1972702"/>
            </a:xfrm>
            <a:custGeom>
              <a:avLst/>
              <a:gdLst>
                <a:gd name="connsiteX0" fmla="*/ 2318728 w 2501089"/>
                <a:gd name="connsiteY0" fmla="*/ 0 h 1972702"/>
                <a:gd name="connsiteX1" fmla="*/ 2501089 w 2501089"/>
                <a:gd name="connsiteY1" fmla="*/ 0 h 1972702"/>
                <a:gd name="connsiteX2" fmla="*/ 2453909 w 2501089"/>
                <a:gd name="connsiteY2" fmla="*/ 167837 h 1972702"/>
                <a:gd name="connsiteX3" fmla="*/ 2361125 w 2501089"/>
                <a:gd name="connsiteY3" fmla="*/ 392084 h 1972702"/>
                <a:gd name="connsiteX4" fmla="*/ 1768255 w 2501089"/>
                <a:gd name="connsiteY4" fmla="*/ 1167644 h 1972702"/>
                <a:gd name="connsiteX5" fmla="*/ 1375125 w 2501089"/>
                <a:gd name="connsiteY5" fmla="*/ 1471474 h 1972702"/>
                <a:gd name="connsiteX6" fmla="*/ 935735 w 2501089"/>
                <a:gd name="connsiteY6" fmla="*/ 1712713 h 1972702"/>
                <a:gd name="connsiteX7" fmla="*/ 212353 w 2501089"/>
                <a:gd name="connsiteY7" fmla="*/ 1940294 h 1972702"/>
                <a:gd name="connsiteX8" fmla="*/ 0 w 2501089"/>
                <a:gd name="connsiteY8" fmla="*/ 1972702 h 1972702"/>
                <a:gd name="connsiteX9" fmla="*/ 0 w 2501089"/>
                <a:gd name="connsiteY9" fmla="*/ 1732181 h 1972702"/>
                <a:gd name="connsiteX10" fmla="*/ 161195 w 2501089"/>
                <a:gd name="connsiteY10" fmla="*/ 1706590 h 1972702"/>
                <a:gd name="connsiteX11" fmla="*/ 388463 w 2501089"/>
                <a:gd name="connsiteY11" fmla="*/ 1652268 h 1972702"/>
                <a:gd name="connsiteX12" fmla="*/ 826716 w 2501089"/>
                <a:gd name="connsiteY12" fmla="*/ 1493950 h 1972702"/>
                <a:gd name="connsiteX13" fmla="*/ 1609847 w 2501089"/>
                <a:gd name="connsiteY13" fmla="*/ 1007535 h 1972702"/>
                <a:gd name="connsiteX14" fmla="*/ 1929982 w 2501089"/>
                <a:gd name="connsiteY14" fmla="*/ 682930 h 1972702"/>
                <a:gd name="connsiteX15" fmla="*/ 2183093 w 2501089"/>
                <a:gd name="connsiteY15" fmla="*/ 310149 h 1972702"/>
                <a:gd name="connsiteX16" fmla="*/ 2280286 w 2501089"/>
                <a:gd name="connsiteY16" fmla="*/ 108435 h 19727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501089" h="1972702">
                  <a:moveTo>
                    <a:pt x="2318728" y="0"/>
                  </a:moveTo>
                  <a:lnTo>
                    <a:pt x="2501089" y="0"/>
                  </a:lnTo>
                  <a:lnTo>
                    <a:pt x="2453909" y="167837"/>
                  </a:lnTo>
                  <a:cubicBezTo>
                    <a:pt x="2427555" y="244153"/>
                    <a:pt x="2396627" y="319103"/>
                    <a:pt x="2361125" y="392084"/>
                  </a:cubicBezTo>
                  <a:cubicBezTo>
                    <a:pt x="2218453" y="684005"/>
                    <a:pt x="2011698" y="945211"/>
                    <a:pt x="1768255" y="1167644"/>
                  </a:cubicBezTo>
                  <a:cubicBezTo>
                    <a:pt x="1646250" y="1278860"/>
                    <a:pt x="1514385" y="1380316"/>
                    <a:pt x="1375125" y="1471474"/>
                  </a:cubicBezTo>
                  <a:cubicBezTo>
                    <a:pt x="1235677" y="1562542"/>
                    <a:pt x="1088928" y="1643672"/>
                    <a:pt x="935735" y="1712713"/>
                  </a:cubicBezTo>
                  <a:cubicBezTo>
                    <a:pt x="705659" y="1815533"/>
                    <a:pt x="462359" y="1892212"/>
                    <a:pt x="212353" y="1940294"/>
                  </a:cubicBezTo>
                  <a:lnTo>
                    <a:pt x="0" y="1972702"/>
                  </a:lnTo>
                  <a:lnTo>
                    <a:pt x="0" y="1732181"/>
                  </a:lnTo>
                  <a:lnTo>
                    <a:pt x="161195" y="1706590"/>
                  </a:lnTo>
                  <a:cubicBezTo>
                    <a:pt x="237638" y="1691378"/>
                    <a:pt x="313477" y="1673222"/>
                    <a:pt x="388463" y="1652268"/>
                  </a:cubicBezTo>
                  <a:cubicBezTo>
                    <a:pt x="538529" y="1610539"/>
                    <a:pt x="684898" y="1556543"/>
                    <a:pt x="826716" y="1493950"/>
                  </a:cubicBezTo>
                  <a:cubicBezTo>
                    <a:pt x="1111207" y="1370107"/>
                    <a:pt x="1376832" y="1205881"/>
                    <a:pt x="1609847" y="1007535"/>
                  </a:cubicBezTo>
                  <a:cubicBezTo>
                    <a:pt x="1725975" y="908049"/>
                    <a:pt x="1833571" y="799519"/>
                    <a:pt x="1929982" y="682930"/>
                  </a:cubicBezTo>
                  <a:cubicBezTo>
                    <a:pt x="2026581" y="566520"/>
                    <a:pt x="2111806" y="441692"/>
                    <a:pt x="2183093" y="310149"/>
                  </a:cubicBezTo>
                  <a:cubicBezTo>
                    <a:pt x="2218738" y="244422"/>
                    <a:pt x="2251396" y="177150"/>
                    <a:pt x="2280286" y="108435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800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C68A9229-BBBE-4934-9700-BA72A1BB03A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05" y="1"/>
              <a:ext cx="2491105" cy="1943661"/>
            </a:xfrm>
            <a:custGeom>
              <a:avLst/>
              <a:gdLst>
                <a:gd name="connsiteX0" fmla="*/ 1995408 w 2491105"/>
                <a:gd name="connsiteY0" fmla="*/ 0 h 1943661"/>
                <a:gd name="connsiteX1" fmla="*/ 2491105 w 2491105"/>
                <a:gd name="connsiteY1" fmla="*/ 0 h 1943661"/>
                <a:gd name="connsiteX2" fmla="*/ 2434705 w 2491105"/>
                <a:gd name="connsiteY2" fmla="*/ 174009 h 1943661"/>
                <a:gd name="connsiteX3" fmla="*/ 92457 w 2491105"/>
                <a:gd name="connsiteY3" fmla="*/ 1931703 h 1943661"/>
                <a:gd name="connsiteX4" fmla="*/ 0 w 2491105"/>
                <a:gd name="connsiteY4" fmla="*/ 1943661 h 1943661"/>
                <a:gd name="connsiteX5" fmla="*/ 0 w 2491105"/>
                <a:gd name="connsiteY5" fmla="*/ 1491489 h 1943661"/>
                <a:gd name="connsiteX6" fmla="*/ 34107 w 2491105"/>
                <a:gd name="connsiteY6" fmla="*/ 1486836 h 1943661"/>
                <a:gd name="connsiteX7" fmla="*/ 497577 w 2491105"/>
                <a:gd name="connsiteY7" fmla="*/ 1360598 h 1943661"/>
                <a:gd name="connsiteX8" fmla="*/ 1321566 w 2491105"/>
                <a:gd name="connsiteY8" fmla="*/ 897645 h 1943661"/>
                <a:gd name="connsiteX9" fmla="*/ 1891495 w 2491105"/>
                <a:gd name="connsiteY9" fmla="*/ 230078 h 1943661"/>
                <a:gd name="connsiteX10" fmla="*/ 1961469 w 2491105"/>
                <a:gd name="connsiteY10" fmla="*/ 87885 h 19436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91105" h="1943661">
                  <a:moveTo>
                    <a:pt x="1995408" y="0"/>
                  </a:moveTo>
                  <a:lnTo>
                    <a:pt x="2491105" y="0"/>
                  </a:lnTo>
                  <a:lnTo>
                    <a:pt x="2434705" y="174009"/>
                  </a:lnTo>
                  <a:cubicBezTo>
                    <a:pt x="2087512" y="1067655"/>
                    <a:pt x="1129122" y="1753877"/>
                    <a:pt x="92457" y="1931703"/>
                  </a:cubicBezTo>
                  <a:lnTo>
                    <a:pt x="0" y="1943661"/>
                  </a:lnTo>
                  <a:lnTo>
                    <a:pt x="0" y="1491489"/>
                  </a:lnTo>
                  <a:lnTo>
                    <a:pt x="34107" y="1486836"/>
                  </a:lnTo>
                  <a:cubicBezTo>
                    <a:pt x="189055" y="1458696"/>
                    <a:pt x="343908" y="1416565"/>
                    <a:pt x="497577" y="1360598"/>
                  </a:cubicBezTo>
                  <a:cubicBezTo>
                    <a:pt x="796856" y="1251889"/>
                    <a:pt x="1081725" y="1091781"/>
                    <a:pt x="1321566" y="897645"/>
                  </a:cubicBezTo>
                  <a:cubicBezTo>
                    <a:pt x="1565577" y="700195"/>
                    <a:pt x="1757355" y="475523"/>
                    <a:pt x="1891495" y="230078"/>
                  </a:cubicBezTo>
                  <a:cubicBezTo>
                    <a:pt x="1917197" y="183033"/>
                    <a:pt x="1940526" y="135619"/>
                    <a:pt x="1961469" y="87885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pic>
        <p:nvPicPr>
          <p:cNvPr id="2" name="Picture 1">
            <a:extLst>
              <a:ext uri="{FF2B5EF4-FFF2-40B4-BE49-F238E27FC236}">
                <a16:creationId xmlns:a16="http://schemas.microsoft.com/office/drawing/2014/main" id="{DFD662A6-D2C8-4A91-7892-7FA1AF688E8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13824" y="4418710"/>
            <a:ext cx="2815103" cy="21516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289731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1" name="Rectangle 20">
            <a:extLst>
              <a:ext uri="{FF2B5EF4-FFF2-40B4-BE49-F238E27FC236}">
                <a16:creationId xmlns:a16="http://schemas.microsoft.com/office/drawing/2014/main" id="{F13C74B1-5B17-4795-BED0-7140497B44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78D820B-2733-283A-DBA9-41FA5E9E82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325369"/>
            <a:ext cx="4368602" cy="1956841"/>
          </a:xfrm>
        </p:spPr>
        <p:txBody>
          <a:bodyPr anchor="b">
            <a:normAutofit/>
          </a:bodyPr>
          <a:lstStyle/>
          <a:p>
            <a:r>
              <a:rPr lang="en-US" sz="5000"/>
              <a:t>Whole Genome Sequencing </a:t>
            </a:r>
            <a:endParaRPr lang="en-US" sz="5000" dirty="0"/>
          </a:p>
        </p:txBody>
      </p:sp>
      <p:sp>
        <p:nvSpPr>
          <p:cNvPr id="23" name="sketchy line">
            <a:extLst>
              <a:ext uri="{FF2B5EF4-FFF2-40B4-BE49-F238E27FC236}">
                <a16:creationId xmlns:a16="http://schemas.microsoft.com/office/drawing/2014/main" id="{D4974D33-8DC5-464E-8C6D-BE58F0669C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0080" y="2586994"/>
            <a:ext cx="3474720" cy="18288"/>
          </a:xfrm>
          <a:custGeom>
            <a:avLst/>
            <a:gdLst>
              <a:gd name="connsiteX0" fmla="*/ 0 w 3474720"/>
              <a:gd name="connsiteY0" fmla="*/ 0 h 18288"/>
              <a:gd name="connsiteX1" fmla="*/ 694944 w 3474720"/>
              <a:gd name="connsiteY1" fmla="*/ 0 h 18288"/>
              <a:gd name="connsiteX2" fmla="*/ 1355141 w 3474720"/>
              <a:gd name="connsiteY2" fmla="*/ 0 h 18288"/>
              <a:gd name="connsiteX3" fmla="*/ 2015338 w 3474720"/>
              <a:gd name="connsiteY3" fmla="*/ 0 h 18288"/>
              <a:gd name="connsiteX4" fmla="*/ 2779776 w 3474720"/>
              <a:gd name="connsiteY4" fmla="*/ 0 h 18288"/>
              <a:gd name="connsiteX5" fmla="*/ 3474720 w 3474720"/>
              <a:gd name="connsiteY5" fmla="*/ 0 h 18288"/>
              <a:gd name="connsiteX6" fmla="*/ 3474720 w 3474720"/>
              <a:gd name="connsiteY6" fmla="*/ 18288 h 18288"/>
              <a:gd name="connsiteX7" fmla="*/ 2779776 w 3474720"/>
              <a:gd name="connsiteY7" fmla="*/ 18288 h 18288"/>
              <a:gd name="connsiteX8" fmla="*/ 2189074 w 3474720"/>
              <a:gd name="connsiteY8" fmla="*/ 18288 h 18288"/>
              <a:gd name="connsiteX9" fmla="*/ 1528877 w 3474720"/>
              <a:gd name="connsiteY9" fmla="*/ 18288 h 18288"/>
              <a:gd name="connsiteX10" fmla="*/ 868680 w 3474720"/>
              <a:gd name="connsiteY10" fmla="*/ 18288 h 18288"/>
              <a:gd name="connsiteX11" fmla="*/ 0 w 3474720"/>
              <a:gd name="connsiteY11" fmla="*/ 18288 h 18288"/>
              <a:gd name="connsiteX12" fmla="*/ 0 w 3474720"/>
              <a:gd name="connsiteY12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474720" h="18288" fill="none" extrusionOk="0">
                <a:moveTo>
                  <a:pt x="0" y="0"/>
                </a:moveTo>
                <a:cubicBezTo>
                  <a:pt x="224454" y="-14544"/>
                  <a:pt x="495407" y="26540"/>
                  <a:pt x="694944" y="0"/>
                </a:cubicBezTo>
                <a:cubicBezTo>
                  <a:pt x="894481" y="-26540"/>
                  <a:pt x="1130063" y="24713"/>
                  <a:pt x="1355141" y="0"/>
                </a:cubicBezTo>
                <a:cubicBezTo>
                  <a:pt x="1580219" y="-24713"/>
                  <a:pt x="1820099" y="26695"/>
                  <a:pt x="2015338" y="0"/>
                </a:cubicBezTo>
                <a:cubicBezTo>
                  <a:pt x="2210577" y="-26695"/>
                  <a:pt x="2402045" y="165"/>
                  <a:pt x="2779776" y="0"/>
                </a:cubicBezTo>
                <a:cubicBezTo>
                  <a:pt x="3157507" y="-165"/>
                  <a:pt x="3286859" y="-15571"/>
                  <a:pt x="3474720" y="0"/>
                </a:cubicBezTo>
                <a:cubicBezTo>
                  <a:pt x="3474286" y="7551"/>
                  <a:pt x="3474253" y="9822"/>
                  <a:pt x="3474720" y="18288"/>
                </a:cubicBezTo>
                <a:cubicBezTo>
                  <a:pt x="3233904" y="29845"/>
                  <a:pt x="2945134" y="-5256"/>
                  <a:pt x="2779776" y="18288"/>
                </a:cubicBezTo>
                <a:cubicBezTo>
                  <a:pt x="2614418" y="41832"/>
                  <a:pt x="2339768" y="22709"/>
                  <a:pt x="2189074" y="18288"/>
                </a:cubicBezTo>
                <a:cubicBezTo>
                  <a:pt x="2038380" y="13867"/>
                  <a:pt x="1817434" y="-4947"/>
                  <a:pt x="1528877" y="18288"/>
                </a:cubicBezTo>
                <a:cubicBezTo>
                  <a:pt x="1240320" y="41523"/>
                  <a:pt x="1042447" y="37198"/>
                  <a:pt x="868680" y="18288"/>
                </a:cubicBezTo>
                <a:cubicBezTo>
                  <a:pt x="694913" y="-622"/>
                  <a:pt x="233232" y="44909"/>
                  <a:pt x="0" y="18288"/>
                </a:cubicBezTo>
                <a:cubicBezTo>
                  <a:pt x="60" y="11696"/>
                  <a:pt x="66" y="3758"/>
                  <a:pt x="0" y="0"/>
                </a:cubicBezTo>
                <a:close/>
              </a:path>
              <a:path w="3474720" h="18288" stroke="0" extrusionOk="0">
                <a:moveTo>
                  <a:pt x="0" y="0"/>
                </a:moveTo>
                <a:cubicBezTo>
                  <a:pt x="202328" y="-14716"/>
                  <a:pt x="332722" y="-11499"/>
                  <a:pt x="625450" y="0"/>
                </a:cubicBezTo>
                <a:cubicBezTo>
                  <a:pt x="918178" y="11499"/>
                  <a:pt x="1096688" y="5123"/>
                  <a:pt x="1389888" y="0"/>
                </a:cubicBezTo>
                <a:cubicBezTo>
                  <a:pt x="1683088" y="-5123"/>
                  <a:pt x="1835981" y="-14038"/>
                  <a:pt x="1980590" y="0"/>
                </a:cubicBezTo>
                <a:cubicBezTo>
                  <a:pt x="2125199" y="14038"/>
                  <a:pt x="2396099" y="-7203"/>
                  <a:pt x="2571293" y="0"/>
                </a:cubicBezTo>
                <a:cubicBezTo>
                  <a:pt x="2746487" y="7203"/>
                  <a:pt x="3041609" y="-12036"/>
                  <a:pt x="3474720" y="0"/>
                </a:cubicBezTo>
                <a:cubicBezTo>
                  <a:pt x="3474638" y="4406"/>
                  <a:pt x="3474631" y="9982"/>
                  <a:pt x="3474720" y="18288"/>
                </a:cubicBezTo>
                <a:cubicBezTo>
                  <a:pt x="3324873" y="21876"/>
                  <a:pt x="3136771" y="12587"/>
                  <a:pt x="2814523" y="18288"/>
                </a:cubicBezTo>
                <a:cubicBezTo>
                  <a:pt x="2492275" y="23989"/>
                  <a:pt x="2294402" y="47111"/>
                  <a:pt x="2154326" y="18288"/>
                </a:cubicBezTo>
                <a:cubicBezTo>
                  <a:pt x="2014250" y="-10535"/>
                  <a:pt x="1820317" y="33903"/>
                  <a:pt x="1494130" y="18288"/>
                </a:cubicBezTo>
                <a:cubicBezTo>
                  <a:pt x="1167943" y="2673"/>
                  <a:pt x="948432" y="14868"/>
                  <a:pt x="729691" y="18288"/>
                </a:cubicBezTo>
                <a:cubicBezTo>
                  <a:pt x="510950" y="21708"/>
                  <a:pt x="264032" y="24354"/>
                  <a:pt x="0" y="18288"/>
                </a:cubicBezTo>
                <a:cubicBezTo>
                  <a:pt x="189" y="14288"/>
                  <a:pt x="-703" y="3747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863741219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B0B002E-B2B8-1058-3EDD-7223BFD0526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0079" y="2872899"/>
            <a:ext cx="6817733" cy="3659732"/>
          </a:xfrm>
        </p:spPr>
        <p:txBody>
          <a:bodyPr>
            <a:normAutofit/>
          </a:bodyPr>
          <a:lstStyle/>
          <a:p>
            <a:r>
              <a:rPr lang="en-US" sz="1800" dirty="0"/>
              <a:t>Total of 52 </a:t>
            </a:r>
            <a:r>
              <a:rPr lang="en-US" sz="1800" i="1" dirty="0"/>
              <a:t>Vibrio </a:t>
            </a:r>
            <a:r>
              <a:rPr lang="en-US" sz="1800" dirty="0"/>
              <a:t>isolates were sent from UC Davis to be processed for WGS</a:t>
            </a:r>
          </a:p>
          <a:p>
            <a:pPr lvl="1"/>
            <a:r>
              <a:rPr lang="en-US" sz="1500" dirty="0"/>
              <a:t>Plated</a:t>
            </a:r>
            <a:r>
              <a:rPr lang="en-US" sz="1500" b="0" i="0" u="none" strike="noStrike" baseline="0" dirty="0"/>
              <a:t> on Trypticase Soy Agar with 0.6% Yeast Extract (TSA-YE) and 3% saline for recovery</a:t>
            </a:r>
          </a:p>
          <a:p>
            <a:pPr lvl="1"/>
            <a:r>
              <a:rPr lang="en-US" sz="1500" dirty="0"/>
              <a:t>Confirmed on CHROM Vibrio agar plates</a:t>
            </a:r>
          </a:p>
          <a:p>
            <a:pPr lvl="1"/>
            <a:r>
              <a:rPr lang="en-US" sz="1500" dirty="0"/>
              <a:t>Single colonies were restreaked on TSA-YE with 3% saline and incubated at 35°C for 18–24 hr</a:t>
            </a:r>
          </a:p>
          <a:p>
            <a:pPr lvl="1"/>
            <a:r>
              <a:rPr lang="en-US" sz="1500" b="0" i="0" u="none" strike="noStrike" baseline="0" dirty="0"/>
              <a:t>Genomic DNA was extracted from bacteria using the DNeasy Blood and Tissue Kit and quantified using a Qubit fluorometer</a:t>
            </a:r>
          </a:p>
          <a:p>
            <a:r>
              <a:rPr lang="en-US" sz="1800" dirty="0">
                <a:solidFill>
                  <a:srgbClr val="1A1B1A"/>
                </a:solidFill>
              </a:rPr>
              <a:t>P</a:t>
            </a:r>
            <a:r>
              <a:rPr lang="en-US" sz="1800" b="0" i="0" u="none" strike="noStrike" baseline="0" dirty="0">
                <a:solidFill>
                  <a:srgbClr val="1A1B1A"/>
                </a:solidFill>
              </a:rPr>
              <a:t>erformed on the </a:t>
            </a:r>
            <a:r>
              <a:rPr lang="en-US" sz="1800" b="1" i="0" u="none" strike="noStrike" baseline="0" dirty="0">
                <a:solidFill>
                  <a:srgbClr val="1A1B1A"/>
                </a:solidFill>
              </a:rPr>
              <a:t>Illumina MiSeq </a:t>
            </a:r>
            <a:r>
              <a:rPr lang="en-US" sz="1800" b="0" i="0" u="none" strike="noStrike" baseline="0" dirty="0">
                <a:solidFill>
                  <a:srgbClr val="1A1B1A"/>
                </a:solidFill>
              </a:rPr>
              <a:t>DNA sequencing system </a:t>
            </a:r>
          </a:p>
          <a:p>
            <a:pPr lvl="1"/>
            <a:r>
              <a:rPr lang="en-US" sz="1500" b="0" i="0" u="none" strike="noStrike" baseline="0" dirty="0">
                <a:solidFill>
                  <a:srgbClr val="1A1B1A"/>
                </a:solidFill>
              </a:rPr>
              <a:t>DNA libraries were prepared with Illumina DNA Prep kits</a:t>
            </a:r>
          </a:p>
          <a:p>
            <a:pPr lvl="1"/>
            <a:r>
              <a:rPr lang="en-US" sz="1500" b="0" i="0" u="none" strike="noStrike" baseline="0" dirty="0">
                <a:solidFill>
                  <a:srgbClr val="1A1B1A"/>
                </a:solidFill>
              </a:rPr>
              <a:t>MiSeq reagent kit version 2 (2 × 250-bp paired-end reads) per CDC PulseNet guidelines</a:t>
            </a:r>
          </a:p>
          <a:p>
            <a:pPr marL="0" indent="0">
              <a:buNone/>
            </a:pPr>
            <a:endParaRPr lang="en-US" sz="1900" b="0" i="0" u="none" strike="noStrike" baseline="0" dirty="0"/>
          </a:p>
          <a:p>
            <a:endParaRPr lang="en-US" sz="1500" dirty="0"/>
          </a:p>
        </p:txBody>
      </p:sp>
      <p:pic>
        <p:nvPicPr>
          <p:cNvPr id="16" name="Picture 15" descr="A picture containing text, electronics, printer&#10;&#10;Description automatically generated">
            <a:extLst>
              <a:ext uri="{FF2B5EF4-FFF2-40B4-BE49-F238E27FC236}">
                <a16:creationId xmlns:a16="http://schemas.microsoft.com/office/drawing/2014/main" id="{6E3878C6-4544-5535-866A-ED299777C5E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932" r="6848" b="-2"/>
          <a:stretch/>
        </p:blipFill>
        <p:spPr>
          <a:xfrm>
            <a:off x="8336050" y="938956"/>
            <a:ext cx="3852902" cy="3841259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61478598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100EDD19-6802-4EC3-95CE-CFFAB042CF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60B5CEC-9537-FBA5-D97E-B68CB843AA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en-US" sz="5400" dirty="0"/>
              <a:t>Whole Genome Sequencing cont.</a:t>
            </a:r>
          </a:p>
        </p:txBody>
      </p:sp>
      <p:sp>
        <p:nvSpPr>
          <p:cNvPr id="10" name="sketch line">
            <a:extLst>
              <a:ext uri="{FF2B5EF4-FFF2-40B4-BE49-F238E27FC236}">
                <a16:creationId xmlns:a16="http://schemas.microsoft.com/office/drawing/2014/main" id="{DB17E863-922E-4C26-BD64-E8FD41D286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9036" y="1677373"/>
            <a:ext cx="10853928" cy="18288"/>
          </a:xfrm>
          <a:custGeom>
            <a:avLst/>
            <a:gdLst>
              <a:gd name="connsiteX0" fmla="*/ 0 w 10853928"/>
              <a:gd name="connsiteY0" fmla="*/ 0 h 18288"/>
              <a:gd name="connsiteX1" fmla="*/ 461292 w 10853928"/>
              <a:gd name="connsiteY1" fmla="*/ 0 h 18288"/>
              <a:gd name="connsiteX2" fmla="*/ 1139662 w 10853928"/>
              <a:gd name="connsiteY2" fmla="*/ 0 h 18288"/>
              <a:gd name="connsiteX3" fmla="*/ 1926572 w 10853928"/>
              <a:gd name="connsiteY3" fmla="*/ 0 h 18288"/>
              <a:gd name="connsiteX4" fmla="*/ 2279325 w 10853928"/>
              <a:gd name="connsiteY4" fmla="*/ 0 h 18288"/>
              <a:gd name="connsiteX5" fmla="*/ 2632078 w 10853928"/>
              <a:gd name="connsiteY5" fmla="*/ 0 h 18288"/>
              <a:gd name="connsiteX6" fmla="*/ 3527527 w 10853928"/>
              <a:gd name="connsiteY6" fmla="*/ 0 h 18288"/>
              <a:gd name="connsiteX7" fmla="*/ 4205897 w 10853928"/>
              <a:gd name="connsiteY7" fmla="*/ 0 h 18288"/>
              <a:gd name="connsiteX8" fmla="*/ 4558650 w 10853928"/>
              <a:gd name="connsiteY8" fmla="*/ 0 h 18288"/>
              <a:gd name="connsiteX9" fmla="*/ 5237020 w 10853928"/>
              <a:gd name="connsiteY9" fmla="*/ 0 h 18288"/>
              <a:gd name="connsiteX10" fmla="*/ 6132469 w 10853928"/>
              <a:gd name="connsiteY10" fmla="*/ 0 h 18288"/>
              <a:gd name="connsiteX11" fmla="*/ 6702301 w 10853928"/>
              <a:gd name="connsiteY11" fmla="*/ 0 h 18288"/>
              <a:gd name="connsiteX12" fmla="*/ 7272132 w 10853928"/>
              <a:gd name="connsiteY12" fmla="*/ 0 h 18288"/>
              <a:gd name="connsiteX13" fmla="*/ 7950502 w 10853928"/>
              <a:gd name="connsiteY13" fmla="*/ 0 h 18288"/>
              <a:gd name="connsiteX14" fmla="*/ 8737412 w 10853928"/>
              <a:gd name="connsiteY14" fmla="*/ 0 h 18288"/>
              <a:gd name="connsiteX15" fmla="*/ 9524322 w 10853928"/>
              <a:gd name="connsiteY15" fmla="*/ 0 h 18288"/>
              <a:gd name="connsiteX16" fmla="*/ 10853928 w 10853928"/>
              <a:gd name="connsiteY16" fmla="*/ 0 h 18288"/>
              <a:gd name="connsiteX17" fmla="*/ 10853928 w 10853928"/>
              <a:gd name="connsiteY17" fmla="*/ 18288 h 18288"/>
              <a:gd name="connsiteX18" fmla="*/ 10392636 w 10853928"/>
              <a:gd name="connsiteY18" fmla="*/ 18288 h 18288"/>
              <a:gd name="connsiteX19" fmla="*/ 9497187 w 10853928"/>
              <a:gd name="connsiteY19" fmla="*/ 18288 h 18288"/>
              <a:gd name="connsiteX20" fmla="*/ 8818817 w 10853928"/>
              <a:gd name="connsiteY20" fmla="*/ 18288 h 18288"/>
              <a:gd name="connsiteX21" fmla="*/ 8466064 w 10853928"/>
              <a:gd name="connsiteY21" fmla="*/ 18288 h 18288"/>
              <a:gd name="connsiteX22" fmla="*/ 7787693 w 10853928"/>
              <a:gd name="connsiteY22" fmla="*/ 18288 h 18288"/>
              <a:gd name="connsiteX23" fmla="*/ 7217862 w 10853928"/>
              <a:gd name="connsiteY23" fmla="*/ 18288 h 18288"/>
              <a:gd name="connsiteX24" fmla="*/ 6648031 w 10853928"/>
              <a:gd name="connsiteY24" fmla="*/ 18288 h 18288"/>
              <a:gd name="connsiteX25" fmla="*/ 6078200 w 10853928"/>
              <a:gd name="connsiteY25" fmla="*/ 18288 h 18288"/>
              <a:gd name="connsiteX26" fmla="*/ 5508368 w 10853928"/>
              <a:gd name="connsiteY26" fmla="*/ 18288 h 18288"/>
              <a:gd name="connsiteX27" fmla="*/ 4721459 w 10853928"/>
              <a:gd name="connsiteY27" fmla="*/ 18288 h 18288"/>
              <a:gd name="connsiteX28" fmla="*/ 4043088 w 10853928"/>
              <a:gd name="connsiteY28" fmla="*/ 18288 h 18288"/>
              <a:gd name="connsiteX29" fmla="*/ 3690336 w 10853928"/>
              <a:gd name="connsiteY29" fmla="*/ 18288 h 18288"/>
              <a:gd name="connsiteX30" fmla="*/ 3120504 w 10853928"/>
              <a:gd name="connsiteY30" fmla="*/ 18288 h 18288"/>
              <a:gd name="connsiteX31" fmla="*/ 2333595 w 10853928"/>
              <a:gd name="connsiteY31" fmla="*/ 18288 h 18288"/>
              <a:gd name="connsiteX32" fmla="*/ 1872303 w 10853928"/>
              <a:gd name="connsiteY32" fmla="*/ 18288 h 18288"/>
              <a:gd name="connsiteX33" fmla="*/ 976854 w 10853928"/>
              <a:gd name="connsiteY33" fmla="*/ 18288 h 18288"/>
              <a:gd name="connsiteX34" fmla="*/ 0 w 10853928"/>
              <a:gd name="connsiteY34" fmla="*/ 18288 h 18288"/>
              <a:gd name="connsiteX35" fmla="*/ 0 w 10853928"/>
              <a:gd name="connsiteY35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10853928" h="18288" fill="none" extrusionOk="0">
                <a:moveTo>
                  <a:pt x="0" y="0"/>
                </a:moveTo>
                <a:cubicBezTo>
                  <a:pt x="146993" y="-19076"/>
                  <a:pt x="347684" y="-4790"/>
                  <a:pt x="461292" y="0"/>
                </a:cubicBezTo>
                <a:cubicBezTo>
                  <a:pt x="574900" y="4790"/>
                  <a:pt x="808367" y="19821"/>
                  <a:pt x="1139662" y="0"/>
                </a:cubicBezTo>
                <a:cubicBezTo>
                  <a:pt x="1470957" y="-19821"/>
                  <a:pt x="1627405" y="5721"/>
                  <a:pt x="1926572" y="0"/>
                </a:cubicBezTo>
                <a:cubicBezTo>
                  <a:pt x="2225739" y="-5721"/>
                  <a:pt x="2137730" y="-3235"/>
                  <a:pt x="2279325" y="0"/>
                </a:cubicBezTo>
                <a:cubicBezTo>
                  <a:pt x="2420920" y="3235"/>
                  <a:pt x="2456518" y="9685"/>
                  <a:pt x="2632078" y="0"/>
                </a:cubicBezTo>
                <a:cubicBezTo>
                  <a:pt x="2807638" y="-9685"/>
                  <a:pt x="3211516" y="-43007"/>
                  <a:pt x="3527527" y="0"/>
                </a:cubicBezTo>
                <a:cubicBezTo>
                  <a:pt x="3843538" y="43007"/>
                  <a:pt x="4058833" y="22042"/>
                  <a:pt x="4205897" y="0"/>
                </a:cubicBezTo>
                <a:cubicBezTo>
                  <a:pt x="4352961" y="-22042"/>
                  <a:pt x="4474805" y="-11846"/>
                  <a:pt x="4558650" y="0"/>
                </a:cubicBezTo>
                <a:cubicBezTo>
                  <a:pt x="4642495" y="11846"/>
                  <a:pt x="5041928" y="-6069"/>
                  <a:pt x="5237020" y="0"/>
                </a:cubicBezTo>
                <a:cubicBezTo>
                  <a:pt x="5432112" y="6069"/>
                  <a:pt x="5943266" y="-17479"/>
                  <a:pt x="6132469" y="0"/>
                </a:cubicBezTo>
                <a:cubicBezTo>
                  <a:pt x="6321672" y="17479"/>
                  <a:pt x="6483872" y="26234"/>
                  <a:pt x="6702301" y="0"/>
                </a:cubicBezTo>
                <a:cubicBezTo>
                  <a:pt x="6920730" y="-26234"/>
                  <a:pt x="6991194" y="-15156"/>
                  <a:pt x="7272132" y="0"/>
                </a:cubicBezTo>
                <a:cubicBezTo>
                  <a:pt x="7553070" y="15156"/>
                  <a:pt x="7684444" y="-32961"/>
                  <a:pt x="7950502" y="0"/>
                </a:cubicBezTo>
                <a:cubicBezTo>
                  <a:pt x="8216560" y="32961"/>
                  <a:pt x="8493290" y="-10491"/>
                  <a:pt x="8737412" y="0"/>
                </a:cubicBezTo>
                <a:cubicBezTo>
                  <a:pt x="8981534" y="10491"/>
                  <a:pt x="9191586" y="-13899"/>
                  <a:pt x="9524322" y="0"/>
                </a:cubicBezTo>
                <a:cubicBezTo>
                  <a:pt x="9857058" y="13899"/>
                  <a:pt x="10297509" y="7485"/>
                  <a:pt x="10853928" y="0"/>
                </a:cubicBezTo>
                <a:cubicBezTo>
                  <a:pt x="10854574" y="4451"/>
                  <a:pt x="10854418" y="9226"/>
                  <a:pt x="10853928" y="18288"/>
                </a:cubicBezTo>
                <a:cubicBezTo>
                  <a:pt x="10691638" y="28522"/>
                  <a:pt x="10574319" y="29578"/>
                  <a:pt x="10392636" y="18288"/>
                </a:cubicBezTo>
                <a:cubicBezTo>
                  <a:pt x="10210953" y="6998"/>
                  <a:pt x="9836277" y="-16742"/>
                  <a:pt x="9497187" y="18288"/>
                </a:cubicBezTo>
                <a:cubicBezTo>
                  <a:pt x="9158097" y="53318"/>
                  <a:pt x="9119479" y="30714"/>
                  <a:pt x="8818817" y="18288"/>
                </a:cubicBezTo>
                <a:cubicBezTo>
                  <a:pt x="8518155" y="5863"/>
                  <a:pt x="8640037" y="6483"/>
                  <a:pt x="8466064" y="18288"/>
                </a:cubicBezTo>
                <a:cubicBezTo>
                  <a:pt x="8292091" y="30093"/>
                  <a:pt x="7997656" y="18914"/>
                  <a:pt x="7787693" y="18288"/>
                </a:cubicBezTo>
                <a:cubicBezTo>
                  <a:pt x="7577730" y="17662"/>
                  <a:pt x="7412468" y="21416"/>
                  <a:pt x="7217862" y="18288"/>
                </a:cubicBezTo>
                <a:cubicBezTo>
                  <a:pt x="7023256" y="15160"/>
                  <a:pt x="6898018" y="14824"/>
                  <a:pt x="6648031" y="18288"/>
                </a:cubicBezTo>
                <a:cubicBezTo>
                  <a:pt x="6398044" y="21752"/>
                  <a:pt x="6254402" y="38625"/>
                  <a:pt x="6078200" y="18288"/>
                </a:cubicBezTo>
                <a:cubicBezTo>
                  <a:pt x="5901998" y="-2049"/>
                  <a:pt x="5622886" y="3213"/>
                  <a:pt x="5508368" y="18288"/>
                </a:cubicBezTo>
                <a:cubicBezTo>
                  <a:pt x="5393850" y="33363"/>
                  <a:pt x="5036260" y="26830"/>
                  <a:pt x="4721459" y="18288"/>
                </a:cubicBezTo>
                <a:cubicBezTo>
                  <a:pt x="4406658" y="9746"/>
                  <a:pt x="4239221" y="41551"/>
                  <a:pt x="4043088" y="18288"/>
                </a:cubicBezTo>
                <a:cubicBezTo>
                  <a:pt x="3846955" y="-4975"/>
                  <a:pt x="3818802" y="34658"/>
                  <a:pt x="3690336" y="18288"/>
                </a:cubicBezTo>
                <a:cubicBezTo>
                  <a:pt x="3561870" y="1918"/>
                  <a:pt x="3265491" y="42194"/>
                  <a:pt x="3120504" y="18288"/>
                </a:cubicBezTo>
                <a:cubicBezTo>
                  <a:pt x="2975517" y="-5618"/>
                  <a:pt x="2720254" y="36673"/>
                  <a:pt x="2333595" y="18288"/>
                </a:cubicBezTo>
                <a:cubicBezTo>
                  <a:pt x="1946936" y="-97"/>
                  <a:pt x="2097241" y="5776"/>
                  <a:pt x="1872303" y="18288"/>
                </a:cubicBezTo>
                <a:cubicBezTo>
                  <a:pt x="1647365" y="30800"/>
                  <a:pt x="1282708" y="45380"/>
                  <a:pt x="976854" y="18288"/>
                </a:cubicBezTo>
                <a:cubicBezTo>
                  <a:pt x="671000" y="-8804"/>
                  <a:pt x="408401" y="-12775"/>
                  <a:pt x="0" y="18288"/>
                </a:cubicBezTo>
                <a:cubicBezTo>
                  <a:pt x="-213" y="9468"/>
                  <a:pt x="187" y="4459"/>
                  <a:pt x="0" y="0"/>
                </a:cubicBezTo>
                <a:close/>
              </a:path>
              <a:path w="10853928" h="18288" stroke="0" extrusionOk="0">
                <a:moveTo>
                  <a:pt x="0" y="0"/>
                </a:moveTo>
                <a:cubicBezTo>
                  <a:pt x="267322" y="15284"/>
                  <a:pt x="415388" y="-21048"/>
                  <a:pt x="569831" y="0"/>
                </a:cubicBezTo>
                <a:cubicBezTo>
                  <a:pt x="724274" y="21048"/>
                  <a:pt x="769333" y="-2353"/>
                  <a:pt x="922584" y="0"/>
                </a:cubicBezTo>
                <a:cubicBezTo>
                  <a:pt x="1075835" y="2353"/>
                  <a:pt x="1399490" y="-145"/>
                  <a:pt x="1818033" y="0"/>
                </a:cubicBezTo>
                <a:cubicBezTo>
                  <a:pt x="2236576" y="145"/>
                  <a:pt x="2145330" y="5482"/>
                  <a:pt x="2387864" y="0"/>
                </a:cubicBezTo>
                <a:cubicBezTo>
                  <a:pt x="2630398" y="-5482"/>
                  <a:pt x="2793207" y="18487"/>
                  <a:pt x="2957695" y="0"/>
                </a:cubicBezTo>
                <a:cubicBezTo>
                  <a:pt x="3122183" y="-18487"/>
                  <a:pt x="3579141" y="19003"/>
                  <a:pt x="3853144" y="0"/>
                </a:cubicBezTo>
                <a:cubicBezTo>
                  <a:pt x="4127147" y="-19003"/>
                  <a:pt x="4209857" y="12211"/>
                  <a:pt x="4314436" y="0"/>
                </a:cubicBezTo>
                <a:cubicBezTo>
                  <a:pt x="4419015" y="-12211"/>
                  <a:pt x="4762459" y="-17220"/>
                  <a:pt x="5209885" y="0"/>
                </a:cubicBezTo>
                <a:cubicBezTo>
                  <a:pt x="5657311" y="17220"/>
                  <a:pt x="5692663" y="-3290"/>
                  <a:pt x="6105335" y="0"/>
                </a:cubicBezTo>
                <a:cubicBezTo>
                  <a:pt x="6518007" y="3290"/>
                  <a:pt x="6455516" y="-5124"/>
                  <a:pt x="6783705" y="0"/>
                </a:cubicBezTo>
                <a:cubicBezTo>
                  <a:pt x="7111894" y="5124"/>
                  <a:pt x="7441941" y="-17829"/>
                  <a:pt x="7679154" y="0"/>
                </a:cubicBezTo>
                <a:cubicBezTo>
                  <a:pt x="7916367" y="17829"/>
                  <a:pt x="8102967" y="-24363"/>
                  <a:pt x="8248985" y="0"/>
                </a:cubicBezTo>
                <a:cubicBezTo>
                  <a:pt x="8395003" y="24363"/>
                  <a:pt x="8552393" y="25505"/>
                  <a:pt x="8818817" y="0"/>
                </a:cubicBezTo>
                <a:cubicBezTo>
                  <a:pt x="9085241" y="-25505"/>
                  <a:pt x="9411308" y="38000"/>
                  <a:pt x="9605726" y="0"/>
                </a:cubicBezTo>
                <a:cubicBezTo>
                  <a:pt x="9800144" y="-38000"/>
                  <a:pt x="10006468" y="-25741"/>
                  <a:pt x="10175558" y="0"/>
                </a:cubicBezTo>
                <a:cubicBezTo>
                  <a:pt x="10344648" y="25741"/>
                  <a:pt x="10696282" y="695"/>
                  <a:pt x="10853928" y="0"/>
                </a:cubicBezTo>
                <a:cubicBezTo>
                  <a:pt x="10853521" y="8690"/>
                  <a:pt x="10853774" y="14141"/>
                  <a:pt x="10853928" y="18288"/>
                </a:cubicBezTo>
                <a:cubicBezTo>
                  <a:pt x="10608124" y="24255"/>
                  <a:pt x="10343415" y="22307"/>
                  <a:pt x="10067018" y="18288"/>
                </a:cubicBezTo>
                <a:cubicBezTo>
                  <a:pt x="9790621" y="14270"/>
                  <a:pt x="9843266" y="3564"/>
                  <a:pt x="9714266" y="18288"/>
                </a:cubicBezTo>
                <a:cubicBezTo>
                  <a:pt x="9585266" y="33012"/>
                  <a:pt x="9379484" y="1875"/>
                  <a:pt x="9252974" y="18288"/>
                </a:cubicBezTo>
                <a:cubicBezTo>
                  <a:pt x="9126464" y="34701"/>
                  <a:pt x="8580678" y="-4904"/>
                  <a:pt x="8357525" y="18288"/>
                </a:cubicBezTo>
                <a:cubicBezTo>
                  <a:pt x="8134372" y="41480"/>
                  <a:pt x="7903199" y="26458"/>
                  <a:pt x="7679154" y="18288"/>
                </a:cubicBezTo>
                <a:cubicBezTo>
                  <a:pt x="7455109" y="10118"/>
                  <a:pt x="7435944" y="27109"/>
                  <a:pt x="7217862" y="18288"/>
                </a:cubicBezTo>
                <a:cubicBezTo>
                  <a:pt x="6999780" y="9467"/>
                  <a:pt x="6680409" y="18985"/>
                  <a:pt x="6539492" y="18288"/>
                </a:cubicBezTo>
                <a:cubicBezTo>
                  <a:pt x="6398575" y="17592"/>
                  <a:pt x="6312077" y="33018"/>
                  <a:pt x="6186739" y="18288"/>
                </a:cubicBezTo>
                <a:cubicBezTo>
                  <a:pt x="6061401" y="3558"/>
                  <a:pt x="5947033" y="12075"/>
                  <a:pt x="5833986" y="18288"/>
                </a:cubicBezTo>
                <a:cubicBezTo>
                  <a:pt x="5720939" y="24501"/>
                  <a:pt x="5482226" y="8586"/>
                  <a:pt x="5155616" y="18288"/>
                </a:cubicBezTo>
                <a:cubicBezTo>
                  <a:pt x="4829006" y="27991"/>
                  <a:pt x="4841274" y="29316"/>
                  <a:pt x="4694324" y="18288"/>
                </a:cubicBezTo>
                <a:cubicBezTo>
                  <a:pt x="4547374" y="7260"/>
                  <a:pt x="4077675" y="7013"/>
                  <a:pt x="3907414" y="18288"/>
                </a:cubicBezTo>
                <a:cubicBezTo>
                  <a:pt x="3737153" y="29564"/>
                  <a:pt x="3538393" y="21630"/>
                  <a:pt x="3446122" y="18288"/>
                </a:cubicBezTo>
                <a:cubicBezTo>
                  <a:pt x="3353851" y="14946"/>
                  <a:pt x="2990320" y="-8091"/>
                  <a:pt x="2659212" y="18288"/>
                </a:cubicBezTo>
                <a:cubicBezTo>
                  <a:pt x="2328104" y="44667"/>
                  <a:pt x="2427653" y="9607"/>
                  <a:pt x="2306460" y="18288"/>
                </a:cubicBezTo>
                <a:cubicBezTo>
                  <a:pt x="2185267" y="26969"/>
                  <a:pt x="1719763" y="3717"/>
                  <a:pt x="1519550" y="18288"/>
                </a:cubicBezTo>
                <a:cubicBezTo>
                  <a:pt x="1319337" y="32860"/>
                  <a:pt x="1167371" y="17040"/>
                  <a:pt x="1058258" y="18288"/>
                </a:cubicBezTo>
                <a:cubicBezTo>
                  <a:pt x="949145" y="19536"/>
                  <a:pt x="780234" y="31447"/>
                  <a:pt x="705505" y="18288"/>
                </a:cubicBezTo>
                <a:cubicBezTo>
                  <a:pt x="630776" y="5129"/>
                  <a:pt x="215796" y="30056"/>
                  <a:pt x="0" y="18288"/>
                </a:cubicBezTo>
                <a:cubicBezTo>
                  <a:pt x="-53" y="11301"/>
                  <a:pt x="-649" y="7756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D6DA84B-62E6-51C2-0DEE-474A71C816F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29384"/>
            <a:ext cx="10515600" cy="4251960"/>
          </a:xfrm>
        </p:spPr>
        <p:txBody>
          <a:bodyPr>
            <a:normAutofit/>
          </a:bodyPr>
          <a:lstStyle/>
          <a:p>
            <a:r>
              <a:rPr lang="en-US" sz="2200" dirty="0">
                <a:solidFill>
                  <a:srgbClr val="1A1B1A"/>
                </a:solidFill>
              </a:rPr>
              <a:t>Initial sequencing of all the samples was carried out in 3 runs</a:t>
            </a:r>
          </a:p>
          <a:p>
            <a:r>
              <a:rPr lang="en-US" sz="2200" dirty="0">
                <a:solidFill>
                  <a:srgbClr val="1A1B1A"/>
                </a:solidFill>
              </a:rPr>
              <a:t>CDC PulseNet performed data analysis of the </a:t>
            </a:r>
            <a:r>
              <a:rPr lang="en-US" sz="2200" dirty="0" err="1">
                <a:solidFill>
                  <a:srgbClr val="1A1B1A"/>
                </a:solidFill>
              </a:rPr>
              <a:t>FASTq</a:t>
            </a:r>
            <a:r>
              <a:rPr lang="en-US" sz="2200" dirty="0">
                <a:solidFill>
                  <a:srgbClr val="1A1B1A"/>
                </a:solidFill>
              </a:rPr>
              <a:t> files and NCBI upload</a:t>
            </a:r>
          </a:p>
          <a:p>
            <a:pPr lvl="1"/>
            <a:r>
              <a:rPr lang="en-US" sz="2000" dirty="0">
                <a:solidFill>
                  <a:srgbClr val="1A1B1A"/>
                </a:solidFill>
              </a:rPr>
              <a:t>Total of </a:t>
            </a:r>
            <a:r>
              <a:rPr lang="en-US" sz="2000" b="1" dirty="0">
                <a:solidFill>
                  <a:srgbClr val="1A1B1A"/>
                </a:solidFill>
              </a:rPr>
              <a:t>42</a:t>
            </a:r>
            <a:r>
              <a:rPr lang="en-US" sz="2000" dirty="0">
                <a:solidFill>
                  <a:srgbClr val="1A1B1A"/>
                </a:solidFill>
              </a:rPr>
              <a:t> isolates passed QC and were uploaded</a:t>
            </a:r>
          </a:p>
          <a:p>
            <a:pPr lvl="1"/>
            <a:r>
              <a:rPr lang="en-US" sz="2000" b="0" i="0" u="none" strike="noStrike" baseline="0" dirty="0">
                <a:solidFill>
                  <a:srgbClr val="1A1B1A"/>
                </a:solidFill>
              </a:rPr>
              <a:t>10 isolates failed quality metrics</a:t>
            </a:r>
          </a:p>
          <a:p>
            <a:r>
              <a:rPr lang="en-US" sz="2200" b="0" i="0" u="none" strike="noStrike" baseline="0" dirty="0">
                <a:solidFill>
                  <a:srgbClr val="1A1B1A"/>
                </a:solidFill>
              </a:rPr>
              <a:t>Identification of antimicrobial resistance genes done with raw reads using the ResFinder database</a:t>
            </a:r>
          </a:p>
          <a:p>
            <a:pPr lvl="1"/>
            <a:r>
              <a:rPr lang="en-US" sz="2000" b="0" i="0" u="none" strike="noStrike" baseline="0" dirty="0">
                <a:solidFill>
                  <a:srgbClr val="1A1B1A"/>
                </a:solidFill>
              </a:rPr>
              <a:t>Genes determined as present if sequences met thresholds of 90% identity and 60% minimum length</a:t>
            </a:r>
          </a:p>
          <a:p>
            <a:pPr lvl="1"/>
            <a:endParaRPr lang="en-US" sz="1800" dirty="0">
              <a:solidFill>
                <a:srgbClr val="1A1B1A"/>
              </a:solidFill>
            </a:endParaRPr>
          </a:p>
          <a:p>
            <a:pPr marL="457200" lvl="1" indent="0">
              <a:buNone/>
            </a:pPr>
            <a:endParaRPr lang="en-US" sz="1800" b="0" i="0" u="none" strike="noStrike" baseline="0" dirty="0">
              <a:solidFill>
                <a:srgbClr val="1A1B1A"/>
              </a:solidFill>
              <a:latin typeface="Minion Pro"/>
            </a:endParaRPr>
          </a:p>
          <a:p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399800022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5" name="Rectangle 14">
            <a:extLst>
              <a:ext uri="{FF2B5EF4-FFF2-40B4-BE49-F238E27FC236}">
                <a16:creationId xmlns:a16="http://schemas.microsoft.com/office/drawing/2014/main" id="{45D37F4E-DDB4-456B-97E0-9937730A03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80BA83C-DAB6-3D88-AAEF-E9FBBA9062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2493" y="238539"/>
            <a:ext cx="11018520" cy="1434415"/>
          </a:xfrm>
        </p:spPr>
        <p:txBody>
          <a:bodyPr anchor="b">
            <a:normAutofit/>
          </a:bodyPr>
          <a:lstStyle/>
          <a:p>
            <a:r>
              <a:rPr lang="en-US" sz="5400" dirty="0"/>
              <a:t>Whole Genome Sequencing Challenges</a:t>
            </a:r>
          </a:p>
        </p:txBody>
      </p:sp>
      <p:sp>
        <p:nvSpPr>
          <p:cNvPr id="17" name="sketchy line">
            <a:extLst>
              <a:ext uri="{FF2B5EF4-FFF2-40B4-BE49-F238E27FC236}">
                <a16:creationId xmlns:a16="http://schemas.microsoft.com/office/drawing/2014/main" id="{B2DD41CD-8F47-4F56-AD12-4E2FF76969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72493" y="1681544"/>
            <a:ext cx="10972800" cy="18288"/>
          </a:xfrm>
          <a:custGeom>
            <a:avLst/>
            <a:gdLst>
              <a:gd name="connsiteX0" fmla="*/ 0 w 10972800"/>
              <a:gd name="connsiteY0" fmla="*/ 0 h 18288"/>
              <a:gd name="connsiteX1" fmla="*/ 356616 w 10972800"/>
              <a:gd name="connsiteY1" fmla="*/ 0 h 18288"/>
              <a:gd name="connsiteX2" fmla="*/ 1042416 w 10972800"/>
              <a:gd name="connsiteY2" fmla="*/ 0 h 18288"/>
              <a:gd name="connsiteX3" fmla="*/ 1947672 w 10972800"/>
              <a:gd name="connsiteY3" fmla="*/ 0 h 18288"/>
              <a:gd name="connsiteX4" fmla="*/ 2633472 w 10972800"/>
              <a:gd name="connsiteY4" fmla="*/ 0 h 18288"/>
              <a:gd name="connsiteX5" fmla="*/ 2990088 w 10972800"/>
              <a:gd name="connsiteY5" fmla="*/ 0 h 18288"/>
              <a:gd name="connsiteX6" fmla="*/ 3456432 w 10972800"/>
              <a:gd name="connsiteY6" fmla="*/ 0 h 18288"/>
              <a:gd name="connsiteX7" fmla="*/ 4361688 w 10972800"/>
              <a:gd name="connsiteY7" fmla="*/ 0 h 18288"/>
              <a:gd name="connsiteX8" fmla="*/ 5266944 w 10972800"/>
              <a:gd name="connsiteY8" fmla="*/ 0 h 18288"/>
              <a:gd name="connsiteX9" fmla="*/ 6172200 w 10972800"/>
              <a:gd name="connsiteY9" fmla="*/ 0 h 18288"/>
              <a:gd name="connsiteX10" fmla="*/ 6528816 w 10972800"/>
              <a:gd name="connsiteY10" fmla="*/ 0 h 18288"/>
              <a:gd name="connsiteX11" fmla="*/ 7214616 w 10972800"/>
              <a:gd name="connsiteY11" fmla="*/ 0 h 18288"/>
              <a:gd name="connsiteX12" fmla="*/ 7790688 w 10972800"/>
              <a:gd name="connsiteY12" fmla="*/ 0 h 18288"/>
              <a:gd name="connsiteX13" fmla="*/ 8147304 w 10972800"/>
              <a:gd name="connsiteY13" fmla="*/ 0 h 18288"/>
              <a:gd name="connsiteX14" fmla="*/ 9052560 w 10972800"/>
              <a:gd name="connsiteY14" fmla="*/ 0 h 18288"/>
              <a:gd name="connsiteX15" fmla="*/ 9409176 w 10972800"/>
              <a:gd name="connsiteY15" fmla="*/ 0 h 18288"/>
              <a:gd name="connsiteX16" fmla="*/ 9765792 w 10972800"/>
              <a:gd name="connsiteY16" fmla="*/ 0 h 18288"/>
              <a:gd name="connsiteX17" fmla="*/ 10341864 w 10972800"/>
              <a:gd name="connsiteY17" fmla="*/ 0 h 18288"/>
              <a:gd name="connsiteX18" fmla="*/ 10972800 w 10972800"/>
              <a:gd name="connsiteY18" fmla="*/ 0 h 18288"/>
              <a:gd name="connsiteX19" fmla="*/ 10972800 w 10972800"/>
              <a:gd name="connsiteY19" fmla="*/ 18288 h 18288"/>
              <a:gd name="connsiteX20" fmla="*/ 10177272 w 10972800"/>
              <a:gd name="connsiteY20" fmla="*/ 18288 h 18288"/>
              <a:gd name="connsiteX21" fmla="*/ 9820656 w 10972800"/>
              <a:gd name="connsiteY21" fmla="*/ 18288 h 18288"/>
              <a:gd name="connsiteX22" fmla="*/ 9464040 w 10972800"/>
              <a:gd name="connsiteY22" fmla="*/ 18288 h 18288"/>
              <a:gd name="connsiteX23" fmla="*/ 8778240 w 10972800"/>
              <a:gd name="connsiteY23" fmla="*/ 18288 h 18288"/>
              <a:gd name="connsiteX24" fmla="*/ 8421624 w 10972800"/>
              <a:gd name="connsiteY24" fmla="*/ 18288 h 18288"/>
              <a:gd name="connsiteX25" fmla="*/ 7735824 w 10972800"/>
              <a:gd name="connsiteY25" fmla="*/ 18288 h 18288"/>
              <a:gd name="connsiteX26" fmla="*/ 6940296 w 10972800"/>
              <a:gd name="connsiteY26" fmla="*/ 18288 h 18288"/>
              <a:gd name="connsiteX27" fmla="*/ 6254496 w 10972800"/>
              <a:gd name="connsiteY27" fmla="*/ 18288 h 18288"/>
              <a:gd name="connsiteX28" fmla="*/ 5458968 w 10972800"/>
              <a:gd name="connsiteY28" fmla="*/ 18288 h 18288"/>
              <a:gd name="connsiteX29" fmla="*/ 4663440 w 10972800"/>
              <a:gd name="connsiteY29" fmla="*/ 18288 h 18288"/>
              <a:gd name="connsiteX30" fmla="*/ 4306824 w 10972800"/>
              <a:gd name="connsiteY30" fmla="*/ 18288 h 18288"/>
              <a:gd name="connsiteX31" fmla="*/ 3840480 w 10972800"/>
              <a:gd name="connsiteY31" fmla="*/ 18288 h 18288"/>
              <a:gd name="connsiteX32" fmla="*/ 3264408 w 10972800"/>
              <a:gd name="connsiteY32" fmla="*/ 18288 h 18288"/>
              <a:gd name="connsiteX33" fmla="*/ 2578608 w 10972800"/>
              <a:gd name="connsiteY33" fmla="*/ 18288 h 18288"/>
              <a:gd name="connsiteX34" fmla="*/ 1673352 w 10972800"/>
              <a:gd name="connsiteY34" fmla="*/ 18288 h 18288"/>
              <a:gd name="connsiteX35" fmla="*/ 877824 w 10972800"/>
              <a:gd name="connsiteY35" fmla="*/ 18288 h 18288"/>
              <a:gd name="connsiteX36" fmla="*/ 0 w 10972800"/>
              <a:gd name="connsiteY36" fmla="*/ 18288 h 18288"/>
              <a:gd name="connsiteX37" fmla="*/ 0 w 10972800"/>
              <a:gd name="connsiteY37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10972800" h="18288" fill="none" extrusionOk="0">
                <a:moveTo>
                  <a:pt x="0" y="0"/>
                </a:moveTo>
                <a:cubicBezTo>
                  <a:pt x="165916" y="-1866"/>
                  <a:pt x="188720" y="13756"/>
                  <a:pt x="356616" y="0"/>
                </a:cubicBezTo>
                <a:cubicBezTo>
                  <a:pt x="524512" y="-13756"/>
                  <a:pt x="734781" y="8922"/>
                  <a:pt x="1042416" y="0"/>
                </a:cubicBezTo>
                <a:cubicBezTo>
                  <a:pt x="1350051" y="-8922"/>
                  <a:pt x="1595982" y="-26315"/>
                  <a:pt x="1947672" y="0"/>
                </a:cubicBezTo>
                <a:cubicBezTo>
                  <a:pt x="2299362" y="26315"/>
                  <a:pt x="2292691" y="-19526"/>
                  <a:pt x="2633472" y="0"/>
                </a:cubicBezTo>
                <a:cubicBezTo>
                  <a:pt x="2974253" y="19526"/>
                  <a:pt x="2857309" y="10773"/>
                  <a:pt x="2990088" y="0"/>
                </a:cubicBezTo>
                <a:cubicBezTo>
                  <a:pt x="3122867" y="-10773"/>
                  <a:pt x="3359343" y="7194"/>
                  <a:pt x="3456432" y="0"/>
                </a:cubicBezTo>
                <a:cubicBezTo>
                  <a:pt x="3553521" y="-7194"/>
                  <a:pt x="4136258" y="5108"/>
                  <a:pt x="4361688" y="0"/>
                </a:cubicBezTo>
                <a:cubicBezTo>
                  <a:pt x="4587118" y="-5108"/>
                  <a:pt x="4992424" y="-42958"/>
                  <a:pt x="5266944" y="0"/>
                </a:cubicBezTo>
                <a:cubicBezTo>
                  <a:pt x="5541464" y="42958"/>
                  <a:pt x="5882966" y="-3430"/>
                  <a:pt x="6172200" y="0"/>
                </a:cubicBezTo>
                <a:cubicBezTo>
                  <a:pt x="6461434" y="3430"/>
                  <a:pt x="6432127" y="6688"/>
                  <a:pt x="6528816" y="0"/>
                </a:cubicBezTo>
                <a:cubicBezTo>
                  <a:pt x="6625505" y="-6688"/>
                  <a:pt x="6916805" y="-436"/>
                  <a:pt x="7214616" y="0"/>
                </a:cubicBezTo>
                <a:cubicBezTo>
                  <a:pt x="7512427" y="436"/>
                  <a:pt x="7626159" y="-6909"/>
                  <a:pt x="7790688" y="0"/>
                </a:cubicBezTo>
                <a:cubicBezTo>
                  <a:pt x="7955217" y="6909"/>
                  <a:pt x="8048891" y="15307"/>
                  <a:pt x="8147304" y="0"/>
                </a:cubicBezTo>
                <a:cubicBezTo>
                  <a:pt x="8245717" y="-15307"/>
                  <a:pt x="8645618" y="-11734"/>
                  <a:pt x="9052560" y="0"/>
                </a:cubicBezTo>
                <a:cubicBezTo>
                  <a:pt x="9459502" y="11734"/>
                  <a:pt x="9320584" y="8388"/>
                  <a:pt x="9409176" y="0"/>
                </a:cubicBezTo>
                <a:cubicBezTo>
                  <a:pt x="9497768" y="-8388"/>
                  <a:pt x="9644192" y="8379"/>
                  <a:pt x="9765792" y="0"/>
                </a:cubicBezTo>
                <a:cubicBezTo>
                  <a:pt x="9887392" y="-8379"/>
                  <a:pt x="10105220" y="-12663"/>
                  <a:pt x="10341864" y="0"/>
                </a:cubicBezTo>
                <a:cubicBezTo>
                  <a:pt x="10578508" y="12663"/>
                  <a:pt x="10773103" y="-5786"/>
                  <a:pt x="10972800" y="0"/>
                </a:cubicBezTo>
                <a:cubicBezTo>
                  <a:pt x="10972146" y="8818"/>
                  <a:pt x="10972240" y="13823"/>
                  <a:pt x="10972800" y="18288"/>
                </a:cubicBezTo>
                <a:cubicBezTo>
                  <a:pt x="10588778" y="31598"/>
                  <a:pt x="10543381" y="-12698"/>
                  <a:pt x="10177272" y="18288"/>
                </a:cubicBezTo>
                <a:cubicBezTo>
                  <a:pt x="9811163" y="49274"/>
                  <a:pt x="9996817" y="25662"/>
                  <a:pt x="9820656" y="18288"/>
                </a:cubicBezTo>
                <a:cubicBezTo>
                  <a:pt x="9644495" y="10914"/>
                  <a:pt x="9607007" y="31631"/>
                  <a:pt x="9464040" y="18288"/>
                </a:cubicBezTo>
                <a:cubicBezTo>
                  <a:pt x="9321073" y="4945"/>
                  <a:pt x="9114189" y="28940"/>
                  <a:pt x="8778240" y="18288"/>
                </a:cubicBezTo>
                <a:cubicBezTo>
                  <a:pt x="8442291" y="7636"/>
                  <a:pt x="8594763" y="987"/>
                  <a:pt x="8421624" y="18288"/>
                </a:cubicBezTo>
                <a:cubicBezTo>
                  <a:pt x="8248485" y="35589"/>
                  <a:pt x="7929515" y="37573"/>
                  <a:pt x="7735824" y="18288"/>
                </a:cubicBezTo>
                <a:cubicBezTo>
                  <a:pt x="7542133" y="-997"/>
                  <a:pt x="7252504" y="33858"/>
                  <a:pt x="6940296" y="18288"/>
                </a:cubicBezTo>
                <a:cubicBezTo>
                  <a:pt x="6628088" y="2718"/>
                  <a:pt x="6528503" y="48389"/>
                  <a:pt x="6254496" y="18288"/>
                </a:cubicBezTo>
                <a:cubicBezTo>
                  <a:pt x="5980489" y="-11813"/>
                  <a:pt x="5695784" y="-3740"/>
                  <a:pt x="5458968" y="18288"/>
                </a:cubicBezTo>
                <a:cubicBezTo>
                  <a:pt x="5222152" y="40316"/>
                  <a:pt x="5010751" y="19095"/>
                  <a:pt x="4663440" y="18288"/>
                </a:cubicBezTo>
                <a:cubicBezTo>
                  <a:pt x="4316129" y="17481"/>
                  <a:pt x="4425552" y="1606"/>
                  <a:pt x="4306824" y="18288"/>
                </a:cubicBezTo>
                <a:cubicBezTo>
                  <a:pt x="4188096" y="34970"/>
                  <a:pt x="3941535" y="7481"/>
                  <a:pt x="3840480" y="18288"/>
                </a:cubicBezTo>
                <a:cubicBezTo>
                  <a:pt x="3739425" y="29095"/>
                  <a:pt x="3402388" y="17641"/>
                  <a:pt x="3264408" y="18288"/>
                </a:cubicBezTo>
                <a:cubicBezTo>
                  <a:pt x="3126428" y="18935"/>
                  <a:pt x="2776779" y="9983"/>
                  <a:pt x="2578608" y="18288"/>
                </a:cubicBezTo>
                <a:cubicBezTo>
                  <a:pt x="2380437" y="26593"/>
                  <a:pt x="1909468" y="25818"/>
                  <a:pt x="1673352" y="18288"/>
                </a:cubicBezTo>
                <a:cubicBezTo>
                  <a:pt x="1437236" y="10758"/>
                  <a:pt x="1131180" y="49884"/>
                  <a:pt x="877824" y="18288"/>
                </a:cubicBezTo>
                <a:cubicBezTo>
                  <a:pt x="624468" y="-13308"/>
                  <a:pt x="206753" y="2195"/>
                  <a:pt x="0" y="18288"/>
                </a:cubicBezTo>
                <a:cubicBezTo>
                  <a:pt x="313" y="10654"/>
                  <a:pt x="-263" y="4056"/>
                  <a:pt x="0" y="0"/>
                </a:cubicBezTo>
                <a:close/>
              </a:path>
              <a:path w="10972800" h="18288" stroke="0" extrusionOk="0">
                <a:moveTo>
                  <a:pt x="0" y="0"/>
                </a:moveTo>
                <a:cubicBezTo>
                  <a:pt x="164017" y="-17675"/>
                  <a:pt x="309425" y="9913"/>
                  <a:pt x="466344" y="0"/>
                </a:cubicBezTo>
                <a:cubicBezTo>
                  <a:pt x="623263" y="-9913"/>
                  <a:pt x="659300" y="-14524"/>
                  <a:pt x="822960" y="0"/>
                </a:cubicBezTo>
                <a:cubicBezTo>
                  <a:pt x="986620" y="14524"/>
                  <a:pt x="1105222" y="-16481"/>
                  <a:pt x="1289304" y="0"/>
                </a:cubicBezTo>
                <a:cubicBezTo>
                  <a:pt x="1473386" y="16481"/>
                  <a:pt x="1693223" y="26161"/>
                  <a:pt x="1975104" y="0"/>
                </a:cubicBezTo>
                <a:cubicBezTo>
                  <a:pt x="2256985" y="-26161"/>
                  <a:pt x="2435781" y="23061"/>
                  <a:pt x="2770632" y="0"/>
                </a:cubicBezTo>
                <a:cubicBezTo>
                  <a:pt x="3105483" y="-23061"/>
                  <a:pt x="3247479" y="-44011"/>
                  <a:pt x="3675888" y="0"/>
                </a:cubicBezTo>
                <a:cubicBezTo>
                  <a:pt x="4104297" y="44011"/>
                  <a:pt x="4280918" y="4017"/>
                  <a:pt x="4581144" y="0"/>
                </a:cubicBezTo>
                <a:cubicBezTo>
                  <a:pt x="4881370" y="-4017"/>
                  <a:pt x="5021699" y="-11889"/>
                  <a:pt x="5157216" y="0"/>
                </a:cubicBezTo>
                <a:cubicBezTo>
                  <a:pt x="5292733" y="11889"/>
                  <a:pt x="5603398" y="-17698"/>
                  <a:pt x="5952744" y="0"/>
                </a:cubicBezTo>
                <a:cubicBezTo>
                  <a:pt x="6302090" y="17698"/>
                  <a:pt x="6353093" y="-11909"/>
                  <a:pt x="6638544" y="0"/>
                </a:cubicBezTo>
                <a:cubicBezTo>
                  <a:pt x="6923995" y="11909"/>
                  <a:pt x="7053404" y="21630"/>
                  <a:pt x="7214616" y="0"/>
                </a:cubicBezTo>
                <a:cubicBezTo>
                  <a:pt x="7375828" y="-21630"/>
                  <a:pt x="7837963" y="3886"/>
                  <a:pt x="8010144" y="0"/>
                </a:cubicBezTo>
                <a:cubicBezTo>
                  <a:pt x="8182325" y="-3886"/>
                  <a:pt x="8224183" y="16009"/>
                  <a:pt x="8366760" y="0"/>
                </a:cubicBezTo>
                <a:cubicBezTo>
                  <a:pt x="8509337" y="-16009"/>
                  <a:pt x="8687920" y="-5720"/>
                  <a:pt x="8942832" y="0"/>
                </a:cubicBezTo>
                <a:cubicBezTo>
                  <a:pt x="9197744" y="5720"/>
                  <a:pt x="9368437" y="20479"/>
                  <a:pt x="9628632" y="0"/>
                </a:cubicBezTo>
                <a:cubicBezTo>
                  <a:pt x="9888827" y="-20479"/>
                  <a:pt x="10560858" y="-20746"/>
                  <a:pt x="10972800" y="0"/>
                </a:cubicBezTo>
                <a:cubicBezTo>
                  <a:pt x="10972186" y="5722"/>
                  <a:pt x="10972980" y="12495"/>
                  <a:pt x="10972800" y="18288"/>
                </a:cubicBezTo>
                <a:cubicBezTo>
                  <a:pt x="10786146" y="12536"/>
                  <a:pt x="10623717" y="14033"/>
                  <a:pt x="10506456" y="18288"/>
                </a:cubicBezTo>
                <a:cubicBezTo>
                  <a:pt x="10389195" y="22543"/>
                  <a:pt x="10296178" y="20107"/>
                  <a:pt x="10149840" y="18288"/>
                </a:cubicBezTo>
                <a:cubicBezTo>
                  <a:pt x="10003502" y="16469"/>
                  <a:pt x="9767530" y="28891"/>
                  <a:pt x="9464040" y="18288"/>
                </a:cubicBezTo>
                <a:cubicBezTo>
                  <a:pt x="9160550" y="7685"/>
                  <a:pt x="9229050" y="2659"/>
                  <a:pt x="8997696" y="18288"/>
                </a:cubicBezTo>
                <a:cubicBezTo>
                  <a:pt x="8766342" y="33917"/>
                  <a:pt x="8340136" y="34864"/>
                  <a:pt x="8092440" y="18288"/>
                </a:cubicBezTo>
                <a:cubicBezTo>
                  <a:pt x="7844744" y="1712"/>
                  <a:pt x="7863720" y="27405"/>
                  <a:pt x="7735824" y="18288"/>
                </a:cubicBezTo>
                <a:cubicBezTo>
                  <a:pt x="7607928" y="9171"/>
                  <a:pt x="7323619" y="461"/>
                  <a:pt x="7050024" y="18288"/>
                </a:cubicBezTo>
                <a:cubicBezTo>
                  <a:pt x="6776429" y="36115"/>
                  <a:pt x="6787899" y="28206"/>
                  <a:pt x="6693408" y="18288"/>
                </a:cubicBezTo>
                <a:cubicBezTo>
                  <a:pt x="6598917" y="8370"/>
                  <a:pt x="6395231" y="19114"/>
                  <a:pt x="6227064" y="18288"/>
                </a:cubicBezTo>
                <a:cubicBezTo>
                  <a:pt x="6058897" y="17462"/>
                  <a:pt x="5618582" y="1091"/>
                  <a:pt x="5431536" y="18288"/>
                </a:cubicBezTo>
                <a:cubicBezTo>
                  <a:pt x="5244490" y="35485"/>
                  <a:pt x="4729797" y="-9650"/>
                  <a:pt x="4526280" y="18288"/>
                </a:cubicBezTo>
                <a:cubicBezTo>
                  <a:pt x="4322763" y="46226"/>
                  <a:pt x="4216797" y="756"/>
                  <a:pt x="4059936" y="18288"/>
                </a:cubicBezTo>
                <a:cubicBezTo>
                  <a:pt x="3903075" y="35820"/>
                  <a:pt x="3537912" y="42098"/>
                  <a:pt x="3374136" y="18288"/>
                </a:cubicBezTo>
                <a:cubicBezTo>
                  <a:pt x="3210360" y="-5522"/>
                  <a:pt x="3126842" y="39135"/>
                  <a:pt x="2907792" y="18288"/>
                </a:cubicBezTo>
                <a:cubicBezTo>
                  <a:pt x="2688742" y="-2559"/>
                  <a:pt x="2490436" y="34100"/>
                  <a:pt x="2112264" y="18288"/>
                </a:cubicBezTo>
                <a:cubicBezTo>
                  <a:pt x="1734092" y="2476"/>
                  <a:pt x="1744622" y="-7274"/>
                  <a:pt x="1536192" y="18288"/>
                </a:cubicBezTo>
                <a:cubicBezTo>
                  <a:pt x="1327762" y="43850"/>
                  <a:pt x="1189025" y="6435"/>
                  <a:pt x="1069848" y="18288"/>
                </a:cubicBezTo>
                <a:cubicBezTo>
                  <a:pt x="950671" y="30141"/>
                  <a:pt x="858345" y="33684"/>
                  <a:pt x="713232" y="18288"/>
                </a:cubicBezTo>
                <a:cubicBezTo>
                  <a:pt x="568119" y="2892"/>
                  <a:pt x="250292" y="5410"/>
                  <a:pt x="0" y="18288"/>
                </a:cubicBezTo>
                <a:cubicBezTo>
                  <a:pt x="465" y="13062"/>
                  <a:pt x="-894" y="9029"/>
                  <a:pt x="0" y="0"/>
                </a:cubicBezTo>
                <a:close/>
              </a:path>
            </a:pathLst>
          </a:custGeom>
          <a:solidFill>
            <a:schemeClr val="accent2">
              <a:alpha val="75000"/>
            </a:schemeClr>
          </a:solidFill>
          <a:ln w="44450" cap="rnd">
            <a:solidFill>
              <a:schemeClr val="accent2">
                <a:alpha val="75000"/>
              </a:schemeClr>
            </a:solidFill>
            <a:round/>
            <a:extLst>
              <a:ext uri="{C807C97D-BFC1-408E-A445-0C87EB9F89A2}">
                <ask:lineSketchStyleProps xmlns:ask="http://schemas.microsoft.com/office/drawing/2018/sketchyshapes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39BF581-5C68-3521-061E-F812DFB5A20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2493" y="2071316"/>
            <a:ext cx="6713552" cy="4119172"/>
          </a:xfrm>
        </p:spPr>
        <p:txBody>
          <a:bodyPr anchor="t">
            <a:normAutofit/>
          </a:bodyPr>
          <a:lstStyle/>
          <a:p>
            <a:r>
              <a:rPr lang="en-US" sz="2200" dirty="0"/>
              <a:t>Our lab could not perform the data analysis and NCBI upload via </a:t>
            </a:r>
            <a:r>
              <a:rPr lang="en-US" sz="2200" dirty="0" err="1"/>
              <a:t>BioNumerics</a:t>
            </a:r>
            <a:endParaRPr lang="en-US" sz="2200" dirty="0"/>
          </a:p>
          <a:p>
            <a:pPr lvl="1"/>
            <a:r>
              <a:rPr lang="en-US" sz="20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Vibrio database wasn’t connected to a CE project so the NCBI uploader plugin was unavailable </a:t>
            </a:r>
          </a:p>
          <a:p>
            <a:pPr lvl="1"/>
            <a:r>
              <a:rPr lang="en-US" sz="2000" dirty="0">
                <a:latin typeface="Calibri" panose="020F0502020204030204" pitchFamily="34" charset="0"/>
              </a:rPr>
              <a:t>Uploaded the FASTQ files and metadata to CDC PulseNet via their FTP site</a:t>
            </a:r>
          </a:p>
          <a:p>
            <a:r>
              <a:rPr lang="en-US" sz="2200" dirty="0">
                <a:latin typeface="Calibri" panose="020F0502020204030204" pitchFamily="34" charset="0"/>
              </a:rPr>
              <a:t>Failed isolates had to be re-sequenced and re-uploaded from the beginning</a:t>
            </a:r>
          </a:p>
          <a:p>
            <a:pPr lvl="1"/>
            <a:r>
              <a:rPr lang="en-US" sz="1800" dirty="0">
                <a:latin typeface="Calibri" panose="020F0502020204030204" pitchFamily="34" charset="0"/>
              </a:rPr>
              <a:t>Went back to the glycerol stocks made from UC Davis isolates and plated onto </a:t>
            </a:r>
            <a:r>
              <a:rPr lang="en-US" sz="1800" b="0" i="0" u="none" strike="noStrike" baseline="0" dirty="0"/>
              <a:t>TSA-YE w/ 3% saline and CHROM Vibrio</a:t>
            </a:r>
          </a:p>
          <a:p>
            <a:pPr lvl="1"/>
            <a:r>
              <a:rPr lang="en-US" sz="1800" dirty="0">
                <a:latin typeface="Calibri" panose="020F0502020204030204" pitchFamily="34" charset="0"/>
              </a:rPr>
              <a:t>DNA extraction and quantification</a:t>
            </a:r>
          </a:p>
          <a:p>
            <a:pPr lvl="1"/>
            <a:r>
              <a:rPr lang="en-US" sz="1800" dirty="0">
                <a:latin typeface="Calibri" panose="020F0502020204030204" pitchFamily="34" charset="0"/>
              </a:rPr>
              <a:t>6 of the 10 isolates that initially failed were successfully uploaded</a:t>
            </a:r>
          </a:p>
          <a:p>
            <a:endParaRPr lang="en-US" sz="2400" dirty="0">
              <a:latin typeface="Calibri" panose="020F0502020204030204" pitchFamily="34" charset="0"/>
            </a:endParaRPr>
          </a:p>
          <a:p>
            <a:pPr lvl="1"/>
            <a:endParaRPr lang="en-US" sz="2200" dirty="0"/>
          </a:p>
        </p:txBody>
      </p:sp>
      <p:pic>
        <p:nvPicPr>
          <p:cNvPr id="5" name="Picture 4" descr="A puppy with hot compress bag on its head">
            <a:extLst>
              <a:ext uri="{FF2B5EF4-FFF2-40B4-BE49-F238E27FC236}">
                <a16:creationId xmlns:a16="http://schemas.microsoft.com/office/drawing/2014/main" id="{EF4EDF94-9993-F5AA-9C49-ED469F81F2C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791" r="16230" b="-3"/>
          <a:stretch/>
        </p:blipFill>
        <p:spPr>
          <a:xfrm>
            <a:off x="8102828" y="2328868"/>
            <a:ext cx="3643014" cy="37867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133523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100EDD19-6802-4EC3-95CE-CFFAB042CF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9BA910B-AB0F-90C4-7841-3B8D689512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en-US" sz="5400"/>
              <a:t>Results</a:t>
            </a:r>
          </a:p>
        </p:txBody>
      </p:sp>
      <p:sp>
        <p:nvSpPr>
          <p:cNvPr id="10" name="sketch line">
            <a:extLst>
              <a:ext uri="{FF2B5EF4-FFF2-40B4-BE49-F238E27FC236}">
                <a16:creationId xmlns:a16="http://schemas.microsoft.com/office/drawing/2014/main" id="{DB17E863-922E-4C26-BD64-E8FD41D286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9036" y="1677373"/>
            <a:ext cx="10853928" cy="18288"/>
          </a:xfrm>
          <a:custGeom>
            <a:avLst/>
            <a:gdLst>
              <a:gd name="connsiteX0" fmla="*/ 0 w 10853928"/>
              <a:gd name="connsiteY0" fmla="*/ 0 h 18288"/>
              <a:gd name="connsiteX1" fmla="*/ 461292 w 10853928"/>
              <a:gd name="connsiteY1" fmla="*/ 0 h 18288"/>
              <a:gd name="connsiteX2" fmla="*/ 1139662 w 10853928"/>
              <a:gd name="connsiteY2" fmla="*/ 0 h 18288"/>
              <a:gd name="connsiteX3" fmla="*/ 1926572 w 10853928"/>
              <a:gd name="connsiteY3" fmla="*/ 0 h 18288"/>
              <a:gd name="connsiteX4" fmla="*/ 2279325 w 10853928"/>
              <a:gd name="connsiteY4" fmla="*/ 0 h 18288"/>
              <a:gd name="connsiteX5" fmla="*/ 2632078 w 10853928"/>
              <a:gd name="connsiteY5" fmla="*/ 0 h 18288"/>
              <a:gd name="connsiteX6" fmla="*/ 3527527 w 10853928"/>
              <a:gd name="connsiteY6" fmla="*/ 0 h 18288"/>
              <a:gd name="connsiteX7" fmla="*/ 4205897 w 10853928"/>
              <a:gd name="connsiteY7" fmla="*/ 0 h 18288"/>
              <a:gd name="connsiteX8" fmla="*/ 4558650 w 10853928"/>
              <a:gd name="connsiteY8" fmla="*/ 0 h 18288"/>
              <a:gd name="connsiteX9" fmla="*/ 5237020 w 10853928"/>
              <a:gd name="connsiteY9" fmla="*/ 0 h 18288"/>
              <a:gd name="connsiteX10" fmla="*/ 6132469 w 10853928"/>
              <a:gd name="connsiteY10" fmla="*/ 0 h 18288"/>
              <a:gd name="connsiteX11" fmla="*/ 6702301 w 10853928"/>
              <a:gd name="connsiteY11" fmla="*/ 0 h 18288"/>
              <a:gd name="connsiteX12" fmla="*/ 7272132 w 10853928"/>
              <a:gd name="connsiteY12" fmla="*/ 0 h 18288"/>
              <a:gd name="connsiteX13" fmla="*/ 7950502 w 10853928"/>
              <a:gd name="connsiteY13" fmla="*/ 0 h 18288"/>
              <a:gd name="connsiteX14" fmla="*/ 8737412 w 10853928"/>
              <a:gd name="connsiteY14" fmla="*/ 0 h 18288"/>
              <a:gd name="connsiteX15" fmla="*/ 9524322 w 10853928"/>
              <a:gd name="connsiteY15" fmla="*/ 0 h 18288"/>
              <a:gd name="connsiteX16" fmla="*/ 10853928 w 10853928"/>
              <a:gd name="connsiteY16" fmla="*/ 0 h 18288"/>
              <a:gd name="connsiteX17" fmla="*/ 10853928 w 10853928"/>
              <a:gd name="connsiteY17" fmla="*/ 18288 h 18288"/>
              <a:gd name="connsiteX18" fmla="*/ 10392636 w 10853928"/>
              <a:gd name="connsiteY18" fmla="*/ 18288 h 18288"/>
              <a:gd name="connsiteX19" fmla="*/ 9497187 w 10853928"/>
              <a:gd name="connsiteY19" fmla="*/ 18288 h 18288"/>
              <a:gd name="connsiteX20" fmla="*/ 8818817 w 10853928"/>
              <a:gd name="connsiteY20" fmla="*/ 18288 h 18288"/>
              <a:gd name="connsiteX21" fmla="*/ 8466064 w 10853928"/>
              <a:gd name="connsiteY21" fmla="*/ 18288 h 18288"/>
              <a:gd name="connsiteX22" fmla="*/ 7787693 w 10853928"/>
              <a:gd name="connsiteY22" fmla="*/ 18288 h 18288"/>
              <a:gd name="connsiteX23" fmla="*/ 7217862 w 10853928"/>
              <a:gd name="connsiteY23" fmla="*/ 18288 h 18288"/>
              <a:gd name="connsiteX24" fmla="*/ 6648031 w 10853928"/>
              <a:gd name="connsiteY24" fmla="*/ 18288 h 18288"/>
              <a:gd name="connsiteX25" fmla="*/ 6078200 w 10853928"/>
              <a:gd name="connsiteY25" fmla="*/ 18288 h 18288"/>
              <a:gd name="connsiteX26" fmla="*/ 5508368 w 10853928"/>
              <a:gd name="connsiteY26" fmla="*/ 18288 h 18288"/>
              <a:gd name="connsiteX27" fmla="*/ 4721459 w 10853928"/>
              <a:gd name="connsiteY27" fmla="*/ 18288 h 18288"/>
              <a:gd name="connsiteX28" fmla="*/ 4043088 w 10853928"/>
              <a:gd name="connsiteY28" fmla="*/ 18288 h 18288"/>
              <a:gd name="connsiteX29" fmla="*/ 3690336 w 10853928"/>
              <a:gd name="connsiteY29" fmla="*/ 18288 h 18288"/>
              <a:gd name="connsiteX30" fmla="*/ 3120504 w 10853928"/>
              <a:gd name="connsiteY30" fmla="*/ 18288 h 18288"/>
              <a:gd name="connsiteX31" fmla="*/ 2333595 w 10853928"/>
              <a:gd name="connsiteY31" fmla="*/ 18288 h 18288"/>
              <a:gd name="connsiteX32" fmla="*/ 1872303 w 10853928"/>
              <a:gd name="connsiteY32" fmla="*/ 18288 h 18288"/>
              <a:gd name="connsiteX33" fmla="*/ 976854 w 10853928"/>
              <a:gd name="connsiteY33" fmla="*/ 18288 h 18288"/>
              <a:gd name="connsiteX34" fmla="*/ 0 w 10853928"/>
              <a:gd name="connsiteY34" fmla="*/ 18288 h 18288"/>
              <a:gd name="connsiteX35" fmla="*/ 0 w 10853928"/>
              <a:gd name="connsiteY35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10853928" h="18288" fill="none" extrusionOk="0">
                <a:moveTo>
                  <a:pt x="0" y="0"/>
                </a:moveTo>
                <a:cubicBezTo>
                  <a:pt x="146993" y="-19076"/>
                  <a:pt x="347684" y="-4790"/>
                  <a:pt x="461292" y="0"/>
                </a:cubicBezTo>
                <a:cubicBezTo>
                  <a:pt x="574900" y="4790"/>
                  <a:pt x="808367" y="19821"/>
                  <a:pt x="1139662" y="0"/>
                </a:cubicBezTo>
                <a:cubicBezTo>
                  <a:pt x="1470957" y="-19821"/>
                  <a:pt x="1627405" y="5721"/>
                  <a:pt x="1926572" y="0"/>
                </a:cubicBezTo>
                <a:cubicBezTo>
                  <a:pt x="2225739" y="-5721"/>
                  <a:pt x="2137730" y="-3235"/>
                  <a:pt x="2279325" y="0"/>
                </a:cubicBezTo>
                <a:cubicBezTo>
                  <a:pt x="2420920" y="3235"/>
                  <a:pt x="2456518" y="9685"/>
                  <a:pt x="2632078" y="0"/>
                </a:cubicBezTo>
                <a:cubicBezTo>
                  <a:pt x="2807638" y="-9685"/>
                  <a:pt x="3211516" y="-43007"/>
                  <a:pt x="3527527" y="0"/>
                </a:cubicBezTo>
                <a:cubicBezTo>
                  <a:pt x="3843538" y="43007"/>
                  <a:pt x="4058833" y="22042"/>
                  <a:pt x="4205897" y="0"/>
                </a:cubicBezTo>
                <a:cubicBezTo>
                  <a:pt x="4352961" y="-22042"/>
                  <a:pt x="4474805" y="-11846"/>
                  <a:pt x="4558650" y="0"/>
                </a:cubicBezTo>
                <a:cubicBezTo>
                  <a:pt x="4642495" y="11846"/>
                  <a:pt x="5041928" y="-6069"/>
                  <a:pt x="5237020" y="0"/>
                </a:cubicBezTo>
                <a:cubicBezTo>
                  <a:pt x="5432112" y="6069"/>
                  <a:pt x="5943266" y="-17479"/>
                  <a:pt x="6132469" y="0"/>
                </a:cubicBezTo>
                <a:cubicBezTo>
                  <a:pt x="6321672" y="17479"/>
                  <a:pt x="6483872" y="26234"/>
                  <a:pt x="6702301" y="0"/>
                </a:cubicBezTo>
                <a:cubicBezTo>
                  <a:pt x="6920730" y="-26234"/>
                  <a:pt x="6991194" y="-15156"/>
                  <a:pt x="7272132" y="0"/>
                </a:cubicBezTo>
                <a:cubicBezTo>
                  <a:pt x="7553070" y="15156"/>
                  <a:pt x="7684444" y="-32961"/>
                  <a:pt x="7950502" y="0"/>
                </a:cubicBezTo>
                <a:cubicBezTo>
                  <a:pt x="8216560" y="32961"/>
                  <a:pt x="8493290" y="-10491"/>
                  <a:pt x="8737412" y="0"/>
                </a:cubicBezTo>
                <a:cubicBezTo>
                  <a:pt x="8981534" y="10491"/>
                  <a:pt x="9191586" y="-13899"/>
                  <a:pt x="9524322" y="0"/>
                </a:cubicBezTo>
                <a:cubicBezTo>
                  <a:pt x="9857058" y="13899"/>
                  <a:pt x="10297509" y="7485"/>
                  <a:pt x="10853928" y="0"/>
                </a:cubicBezTo>
                <a:cubicBezTo>
                  <a:pt x="10854574" y="4451"/>
                  <a:pt x="10854418" y="9226"/>
                  <a:pt x="10853928" y="18288"/>
                </a:cubicBezTo>
                <a:cubicBezTo>
                  <a:pt x="10691638" y="28522"/>
                  <a:pt x="10574319" y="29578"/>
                  <a:pt x="10392636" y="18288"/>
                </a:cubicBezTo>
                <a:cubicBezTo>
                  <a:pt x="10210953" y="6998"/>
                  <a:pt x="9836277" y="-16742"/>
                  <a:pt x="9497187" y="18288"/>
                </a:cubicBezTo>
                <a:cubicBezTo>
                  <a:pt x="9158097" y="53318"/>
                  <a:pt x="9119479" y="30714"/>
                  <a:pt x="8818817" y="18288"/>
                </a:cubicBezTo>
                <a:cubicBezTo>
                  <a:pt x="8518155" y="5863"/>
                  <a:pt x="8640037" y="6483"/>
                  <a:pt x="8466064" y="18288"/>
                </a:cubicBezTo>
                <a:cubicBezTo>
                  <a:pt x="8292091" y="30093"/>
                  <a:pt x="7997656" y="18914"/>
                  <a:pt x="7787693" y="18288"/>
                </a:cubicBezTo>
                <a:cubicBezTo>
                  <a:pt x="7577730" y="17662"/>
                  <a:pt x="7412468" y="21416"/>
                  <a:pt x="7217862" y="18288"/>
                </a:cubicBezTo>
                <a:cubicBezTo>
                  <a:pt x="7023256" y="15160"/>
                  <a:pt x="6898018" y="14824"/>
                  <a:pt x="6648031" y="18288"/>
                </a:cubicBezTo>
                <a:cubicBezTo>
                  <a:pt x="6398044" y="21752"/>
                  <a:pt x="6254402" y="38625"/>
                  <a:pt x="6078200" y="18288"/>
                </a:cubicBezTo>
                <a:cubicBezTo>
                  <a:pt x="5901998" y="-2049"/>
                  <a:pt x="5622886" y="3213"/>
                  <a:pt x="5508368" y="18288"/>
                </a:cubicBezTo>
                <a:cubicBezTo>
                  <a:pt x="5393850" y="33363"/>
                  <a:pt x="5036260" y="26830"/>
                  <a:pt x="4721459" y="18288"/>
                </a:cubicBezTo>
                <a:cubicBezTo>
                  <a:pt x="4406658" y="9746"/>
                  <a:pt x="4239221" y="41551"/>
                  <a:pt x="4043088" y="18288"/>
                </a:cubicBezTo>
                <a:cubicBezTo>
                  <a:pt x="3846955" y="-4975"/>
                  <a:pt x="3818802" y="34658"/>
                  <a:pt x="3690336" y="18288"/>
                </a:cubicBezTo>
                <a:cubicBezTo>
                  <a:pt x="3561870" y="1918"/>
                  <a:pt x="3265491" y="42194"/>
                  <a:pt x="3120504" y="18288"/>
                </a:cubicBezTo>
                <a:cubicBezTo>
                  <a:pt x="2975517" y="-5618"/>
                  <a:pt x="2720254" y="36673"/>
                  <a:pt x="2333595" y="18288"/>
                </a:cubicBezTo>
                <a:cubicBezTo>
                  <a:pt x="1946936" y="-97"/>
                  <a:pt x="2097241" y="5776"/>
                  <a:pt x="1872303" y="18288"/>
                </a:cubicBezTo>
                <a:cubicBezTo>
                  <a:pt x="1647365" y="30800"/>
                  <a:pt x="1282708" y="45380"/>
                  <a:pt x="976854" y="18288"/>
                </a:cubicBezTo>
                <a:cubicBezTo>
                  <a:pt x="671000" y="-8804"/>
                  <a:pt x="408401" y="-12775"/>
                  <a:pt x="0" y="18288"/>
                </a:cubicBezTo>
                <a:cubicBezTo>
                  <a:pt x="-213" y="9468"/>
                  <a:pt x="187" y="4459"/>
                  <a:pt x="0" y="0"/>
                </a:cubicBezTo>
                <a:close/>
              </a:path>
              <a:path w="10853928" h="18288" stroke="0" extrusionOk="0">
                <a:moveTo>
                  <a:pt x="0" y="0"/>
                </a:moveTo>
                <a:cubicBezTo>
                  <a:pt x="267322" y="15284"/>
                  <a:pt x="415388" y="-21048"/>
                  <a:pt x="569831" y="0"/>
                </a:cubicBezTo>
                <a:cubicBezTo>
                  <a:pt x="724274" y="21048"/>
                  <a:pt x="769333" y="-2353"/>
                  <a:pt x="922584" y="0"/>
                </a:cubicBezTo>
                <a:cubicBezTo>
                  <a:pt x="1075835" y="2353"/>
                  <a:pt x="1399490" y="-145"/>
                  <a:pt x="1818033" y="0"/>
                </a:cubicBezTo>
                <a:cubicBezTo>
                  <a:pt x="2236576" y="145"/>
                  <a:pt x="2145330" y="5482"/>
                  <a:pt x="2387864" y="0"/>
                </a:cubicBezTo>
                <a:cubicBezTo>
                  <a:pt x="2630398" y="-5482"/>
                  <a:pt x="2793207" y="18487"/>
                  <a:pt x="2957695" y="0"/>
                </a:cubicBezTo>
                <a:cubicBezTo>
                  <a:pt x="3122183" y="-18487"/>
                  <a:pt x="3579141" y="19003"/>
                  <a:pt x="3853144" y="0"/>
                </a:cubicBezTo>
                <a:cubicBezTo>
                  <a:pt x="4127147" y="-19003"/>
                  <a:pt x="4209857" y="12211"/>
                  <a:pt x="4314436" y="0"/>
                </a:cubicBezTo>
                <a:cubicBezTo>
                  <a:pt x="4419015" y="-12211"/>
                  <a:pt x="4762459" y="-17220"/>
                  <a:pt x="5209885" y="0"/>
                </a:cubicBezTo>
                <a:cubicBezTo>
                  <a:pt x="5657311" y="17220"/>
                  <a:pt x="5692663" y="-3290"/>
                  <a:pt x="6105335" y="0"/>
                </a:cubicBezTo>
                <a:cubicBezTo>
                  <a:pt x="6518007" y="3290"/>
                  <a:pt x="6455516" y="-5124"/>
                  <a:pt x="6783705" y="0"/>
                </a:cubicBezTo>
                <a:cubicBezTo>
                  <a:pt x="7111894" y="5124"/>
                  <a:pt x="7441941" y="-17829"/>
                  <a:pt x="7679154" y="0"/>
                </a:cubicBezTo>
                <a:cubicBezTo>
                  <a:pt x="7916367" y="17829"/>
                  <a:pt x="8102967" y="-24363"/>
                  <a:pt x="8248985" y="0"/>
                </a:cubicBezTo>
                <a:cubicBezTo>
                  <a:pt x="8395003" y="24363"/>
                  <a:pt x="8552393" y="25505"/>
                  <a:pt x="8818817" y="0"/>
                </a:cubicBezTo>
                <a:cubicBezTo>
                  <a:pt x="9085241" y="-25505"/>
                  <a:pt x="9411308" y="38000"/>
                  <a:pt x="9605726" y="0"/>
                </a:cubicBezTo>
                <a:cubicBezTo>
                  <a:pt x="9800144" y="-38000"/>
                  <a:pt x="10006468" y="-25741"/>
                  <a:pt x="10175558" y="0"/>
                </a:cubicBezTo>
                <a:cubicBezTo>
                  <a:pt x="10344648" y="25741"/>
                  <a:pt x="10696282" y="695"/>
                  <a:pt x="10853928" y="0"/>
                </a:cubicBezTo>
                <a:cubicBezTo>
                  <a:pt x="10853521" y="8690"/>
                  <a:pt x="10853774" y="14141"/>
                  <a:pt x="10853928" y="18288"/>
                </a:cubicBezTo>
                <a:cubicBezTo>
                  <a:pt x="10608124" y="24255"/>
                  <a:pt x="10343415" y="22307"/>
                  <a:pt x="10067018" y="18288"/>
                </a:cubicBezTo>
                <a:cubicBezTo>
                  <a:pt x="9790621" y="14270"/>
                  <a:pt x="9843266" y="3564"/>
                  <a:pt x="9714266" y="18288"/>
                </a:cubicBezTo>
                <a:cubicBezTo>
                  <a:pt x="9585266" y="33012"/>
                  <a:pt x="9379484" y="1875"/>
                  <a:pt x="9252974" y="18288"/>
                </a:cubicBezTo>
                <a:cubicBezTo>
                  <a:pt x="9126464" y="34701"/>
                  <a:pt x="8580678" y="-4904"/>
                  <a:pt x="8357525" y="18288"/>
                </a:cubicBezTo>
                <a:cubicBezTo>
                  <a:pt x="8134372" y="41480"/>
                  <a:pt x="7903199" y="26458"/>
                  <a:pt x="7679154" y="18288"/>
                </a:cubicBezTo>
                <a:cubicBezTo>
                  <a:pt x="7455109" y="10118"/>
                  <a:pt x="7435944" y="27109"/>
                  <a:pt x="7217862" y="18288"/>
                </a:cubicBezTo>
                <a:cubicBezTo>
                  <a:pt x="6999780" y="9467"/>
                  <a:pt x="6680409" y="18985"/>
                  <a:pt x="6539492" y="18288"/>
                </a:cubicBezTo>
                <a:cubicBezTo>
                  <a:pt x="6398575" y="17592"/>
                  <a:pt x="6312077" y="33018"/>
                  <a:pt x="6186739" y="18288"/>
                </a:cubicBezTo>
                <a:cubicBezTo>
                  <a:pt x="6061401" y="3558"/>
                  <a:pt x="5947033" y="12075"/>
                  <a:pt x="5833986" y="18288"/>
                </a:cubicBezTo>
                <a:cubicBezTo>
                  <a:pt x="5720939" y="24501"/>
                  <a:pt x="5482226" y="8586"/>
                  <a:pt x="5155616" y="18288"/>
                </a:cubicBezTo>
                <a:cubicBezTo>
                  <a:pt x="4829006" y="27991"/>
                  <a:pt x="4841274" y="29316"/>
                  <a:pt x="4694324" y="18288"/>
                </a:cubicBezTo>
                <a:cubicBezTo>
                  <a:pt x="4547374" y="7260"/>
                  <a:pt x="4077675" y="7013"/>
                  <a:pt x="3907414" y="18288"/>
                </a:cubicBezTo>
                <a:cubicBezTo>
                  <a:pt x="3737153" y="29564"/>
                  <a:pt x="3538393" y="21630"/>
                  <a:pt x="3446122" y="18288"/>
                </a:cubicBezTo>
                <a:cubicBezTo>
                  <a:pt x="3353851" y="14946"/>
                  <a:pt x="2990320" y="-8091"/>
                  <a:pt x="2659212" y="18288"/>
                </a:cubicBezTo>
                <a:cubicBezTo>
                  <a:pt x="2328104" y="44667"/>
                  <a:pt x="2427653" y="9607"/>
                  <a:pt x="2306460" y="18288"/>
                </a:cubicBezTo>
                <a:cubicBezTo>
                  <a:pt x="2185267" y="26969"/>
                  <a:pt x="1719763" y="3717"/>
                  <a:pt x="1519550" y="18288"/>
                </a:cubicBezTo>
                <a:cubicBezTo>
                  <a:pt x="1319337" y="32860"/>
                  <a:pt x="1167371" y="17040"/>
                  <a:pt x="1058258" y="18288"/>
                </a:cubicBezTo>
                <a:cubicBezTo>
                  <a:pt x="949145" y="19536"/>
                  <a:pt x="780234" y="31447"/>
                  <a:pt x="705505" y="18288"/>
                </a:cubicBezTo>
                <a:cubicBezTo>
                  <a:pt x="630776" y="5129"/>
                  <a:pt x="215796" y="30056"/>
                  <a:pt x="0" y="18288"/>
                </a:cubicBezTo>
                <a:cubicBezTo>
                  <a:pt x="-53" y="11301"/>
                  <a:pt x="-649" y="7756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B7873CE-7D9D-145E-A110-06A5DB8E89A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29384"/>
            <a:ext cx="10515600" cy="4251960"/>
          </a:xfrm>
        </p:spPr>
        <p:txBody>
          <a:bodyPr>
            <a:normAutofit/>
          </a:bodyPr>
          <a:lstStyle/>
          <a:p>
            <a:r>
              <a:rPr lang="en-US" sz="2200" b="0" i="1" u="none" strike="noStrike" baseline="0" dirty="0">
                <a:solidFill>
                  <a:srgbClr val="1A1B1A"/>
                </a:solidFill>
              </a:rPr>
              <a:t>Vibrio </a:t>
            </a:r>
            <a:r>
              <a:rPr lang="en-US" sz="2200" b="0" i="0" u="none" strike="noStrike" baseline="0" dirty="0">
                <a:solidFill>
                  <a:srgbClr val="1A1B1A"/>
                </a:solidFill>
              </a:rPr>
              <a:t>prevalence of 60.25% in retail shrimp meat samples of different production types and geographic origins in northern California</a:t>
            </a:r>
            <a:endParaRPr lang="en-US" sz="2200" dirty="0"/>
          </a:p>
          <a:p>
            <a:r>
              <a:rPr lang="en-US" sz="2200" dirty="0"/>
              <a:t>Interesting trends identified by WGS</a:t>
            </a:r>
          </a:p>
          <a:p>
            <a:pPr lvl="1"/>
            <a:r>
              <a:rPr lang="en-US" sz="2000" b="0" i="1" u="none" strike="noStrike" baseline="0" dirty="0">
                <a:solidFill>
                  <a:srgbClr val="1A1B1A"/>
                </a:solidFill>
              </a:rPr>
              <a:t>V. </a:t>
            </a:r>
            <a:r>
              <a:rPr lang="en-US" sz="2000" b="0" i="1" u="none" strike="noStrike" baseline="0" dirty="0" err="1">
                <a:solidFill>
                  <a:srgbClr val="1A1B1A"/>
                </a:solidFill>
              </a:rPr>
              <a:t>metschnikovii</a:t>
            </a:r>
            <a:r>
              <a:rPr lang="en-US" sz="2000" b="0" i="1" u="none" strike="noStrike" baseline="0" dirty="0">
                <a:solidFill>
                  <a:srgbClr val="1A1B1A"/>
                </a:solidFill>
              </a:rPr>
              <a:t> </a:t>
            </a:r>
            <a:r>
              <a:rPr lang="en-US" sz="2000" dirty="0">
                <a:solidFill>
                  <a:srgbClr val="1A1B1A"/>
                </a:solidFill>
              </a:rPr>
              <a:t>was t</a:t>
            </a:r>
            <a:r>
              <a:rPr lang="en-US" sz="2000" b="0" i="0" u="none" strike="noStrike" baseline="0" dirty="0">
                <a:solidFill>
                  <a:srgbClr val="1A1B1A"/>
                </a:solidFill>
              </a:rPr>
              <a:t>he most common </a:t>
            </a:r>
            <a:r>
              <a:rPr lang="en-US" sz="2000" b="0" i="1" u="none" strike="noStrike" baseline="0" dirty="0">
                <a:solidFill>
                  <a:srgbClr val="1A1B1A"/>
                </a:solidFill>
              </a:rPr>
              <a:t>Vibrio </a:t>
            </a:r>
            <a:r>
              <a:rPr lang="en-US" sz="2000" b="0" i="0" u="none" strike="noStrike" baseline="0" dirty="0">
                <a:solidFill>
                  <a:srgbClr val="1A1B1A"/>
                </a:solidFill>
              </a:rPr>
              <a:t>species identified followed by </a:t>
            </a:r>
            <a:r>
              <a:rPr lang="en-US" sz="2000" b="0" i="1" u="none" strike="noStrike" baseline="0" dirty="0">
                <a:solidFill>
                  <a:srgbClr val="1A1B1A"/>
                </a:solidFill>
              </a:rPr>
              <a:t>V. parahaemolyticus</a:t>
            </a:r>
          </a:p>
          <a:p>
            <a:pPr lvl="1"/>
            <a:r>
              <a:rPr lang="en-US" sz="2000" b="0" i="0" u="none" strike="noStrike" baseline="0" dirty="0">
                <a:solidFill>
                  <a:srgbClr val="1A1B1A"/>
                </a:solidFill>
              </a:rPr>
              <a:t>27 unique ARGs </a:t>
            </a:r>
            <a:endParaRPr lang="en-US" sz="2000" b="0" i="1" u="none" strike="noStrike" baseline="0" dirty="0">
              <a:solidFill>
                <a:srgbClr val="1A1B1A"/>
              </a:solidFill>
            </a:endParaRPr>
          </a:p>
          <a:p>
            <a:pPr lvl="1"/>
            <a:r>
              <a:rPr lang="en-US" sz="2000" dirty="0">
                <a:solidFill>
                  <a:srgbClr val="1A1B1A"/>
                </a:solidFill>
              </a:rPr>
              <a:t>D</a:t>
            </a:r>
            <a:r>
              <a:rPr lang="en-US" sz="2000" b="0" i="0" u="none" strike="noStrike" baseline="0" dirty="0">
                <a:solidFill>
                  <a:srgbClr val="1A1B1A"/>
                </a:solidFill>
              </a:rPr>
              <a:t>omestic isolates averaged </a:t>
            </a:r>
            <a:r>
              <a:rPr lang="en-US" sz="2000" b="1" i="0" u="none" strike="noStrike" baseline="0" dirty="0">
                <a:solidFill>
                  <a:srgbClr val="1A1B1A"/>
                </a:solidFill>
              </a:rPr>
              <a:t>0.29 ARGs </a:t>
            </a:r>
            <a:r>
              <a:rPr lang="en-US" sz="2000" b="0" i="0" u="none" strike="noStrike" baseline="0" dirty="0">
                <a:solidFill>
                  <a:srgbClr val="1A1B1A"/>
                </a:solidFill>
              </a:rPr>
              <a:t>compared to </a:t>
            </a:r>
            <a:r>
              <a:rPr lang="en-US" sz="2000" b="1" i="0" u="none" strike="noStrike" baseline="0" dirty="0">
                <a:solidFill>
                  <a:srgbClr val="1A1B1A"/>
                </a:solidFill>
              </a:rPr>
              <a:t>1.63 ARGs </a:t>
            </a:r>
            <a:r>
              <a:rPr lang="en-US" sz="2000" b="0" i="0" u="none" strike="noStrike" baseline="0" dirty="0">
                <a:solidFill>
                  <a:srgbClr val="1A1B1A"/>
                </a:solidFill>
              </a:rPr>
              <a:t>on average for imported isolates</a:t>
            </a:r>
          </a:p>
          <a:p>
            <a:pPr lvl="1"/>
            <a:r>
              <a:rPr lang="en-US" sz="2000" b="0" i="0" u="none" strike="noStrike" baseline="0" dirty="0">
                <a:solidFill>
                  <a:srgbClr val="1A1B1A"/>
                </a:solidFill>
              </a:rPr>
              <a:t>Wild caught shrimp averaged </a:t>
            </a:r>
            <a:r>
              <a:rPr lang="en-US" sz="2000" b="1" i="0" u="none" strike="noStrike" baseline="0" dirty="0">
                <a:solidFill>
                  <a:srgbClr val="1A1B1A"/>
                </a:solidFill>
              </a:rPr>
              <a:t>2.26 ARGs </a:t>
            </a:r>
            <a:r>
              <a:rPr lang="en-US" sz="2000" b="0" i="0" u="none" strike="noStrike" baseline="0" dirty="0">
                <a:solidFill>
                  <a:srgbClr val="1A1B1A"/>
                </a:solidFill>
              </a:rPr>
              <a:t>whereas farmed shrimp averaged </a:t>
            </a:r>
            <a:r>
              <a:rPr lang="en-US" sz="2000" b="1" i="0" u="none" strike="noStrike" baseline="0" dirty="0">
                <a:solidFill>
                  <a:srgbClr val="1A1B1A"/>
                </a:solidFill>
              </a:rPr>
              <a:t>0.93 ARGs</a:t>
            </a:r>
          </a:p>
          <a:p>
            <a:pPr lvl="1"/>
            <a:r>
              <a:rPr lang="en-US" sz="2000" b="0" i="0" u="none" strike="noStrike" baseline="0" dirty="0">
                <a:solidFill>
                  <a:srgbClr val="1A1B1A"/>
                </a:solidFill>
              </a:rPr>
              <a:t>Most common ARGs were </a:t>
            </a:r>
            <a:r>
              <a:rPr lang="en-US" sz="2000" b="1" i="1" u="none" strike="noStrike" baseline="0" dirty="0" err="1">
                <a:solidFill>
                  <a:srgbClr val="1A1B1A"/>
                </a:solidFill>
              </a:rPr>
              <a:t>qnr</a:t>
            </a:r>
            <a:r>
              <a:rPr lang="en-US" sz="2000" b="0" i="1" u="none" strike="noStrike" baseline="0" dirty="0">
                <a:solidFill>
                  <a:srgbClr val="1A1B1A"/>
                </a:solidFill>
              </a:rPr>
              <a:t> </a:t>
            </a:r>
            <a:r>
              <a:rPr lang="en-US" sz="2000" b="0" u="none" strike="noStrike" baseline="0" dirty="0">
                <a:solidFill>
                  <a:srgbClr val="1A1B1A"/>
                </a:solidFill>
              </a:rPr>
              <a:t>genes that confer reduced susceptibility to </a:t>
            </a:r>
            <a:r>
              <a:rPr lang="en-US" sz="2000" b="1" u="none" strike="noStrike" baseline="0" dirty="0">
                <a:solidFill>
                  <a:srgbClr val="1A1B1A"/>
                </a:solidFill>
              </a:rPr>
              <a:t>quinolones</a:t>
            </a:r>
          </a:p>
          <a:p>
            <a:pPr lvl="1"/>
            <a:r>
              <a:rPr lang="en-US" sz="2000" b="0" u="none" strike="noStrike" baseline="0" dirty="0">
                <a:solidFill>
                  <a:srgbClr val="1A1B1A"/>
                </a:solidFill>
              </a:rPr>
              <a:t>More unique ARGs related to </a:t>
            </a:r>
            <a:r>
              <a:rPr lang="en-US" sz="2000" b="1" u="none" strike="noStrike" baseline="0" dirty="0">
                <a:solidFill>
                  <a:srgbClr val="1A1B1A"/>
                </a:solidFill>
              </a:rPr>
              <a:t>beta-lactam</a:t>
            </a:r>
            <a:r>
              <a:rPr lang="en-US" sz="2000" b="0" u="none" strike="noStrike" baseline="0" dirty="0">
                <a:solidFill>
                  <a:srgbClr val="1A1B1A"/>
                </a:solidFill>
              </a:rPr>
              <a:t> and </a:t>
            </a:r>
            <a:r>
              <a:rPr lang="en-US" sz="2000" b="1" u="none" strike="noStrike" baseline="0" dirty="0">
                <a:solidFill>
                  <a:srgbClr val="1A1B1A"/>
                </a:solidFill>
              </a:rPr>
              <a:t>penicillin </a:t>
            </a:r>
            <a:r>
              <a:rPr lang="en-US" sz="2000" b="0" u="none" strike="noStrike" baseline="0" dirty="0">
                <a:solidFill>
                  <a:srgbClr val="1A1B1A"/>
                </a:solidFill>
              </a:rPr>
              <a:t>resistance than any other antimicrobial classes</a:t>
            </a:r>
            <a:endParaRPr lang="en-US" sz="2000" b="0" i="0" u="none" strike="noStrike" baseline="0" dirty="0">
              <a:solidFill>
                <a:srgbClr val="1A1B1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4767480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0EAFE7-138D-7648-73D1-9D88EDBE9E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6882" y="-215320"/>
            <a:ext cx="10515600" cy="1325563"/>
          </a:xfrm>
        </p:spPr>
        <p:txBody>
          <a:bodyPr/>
          <a:lstStyle/>
          <a:p>
            <a:pPr algn="ctr"/>
            <a:r>
              <a:rPr lang="en-US" sz="4400" b="1" dirty="0"/>
              <a:t>Acknowled</a:t>
            </a:r>
            <a:r>
              <a:rPr lang="en-US" b="1" dirty="0"/>
              <a:t>g</a:t>
            </a:r>
            <a:r>
              <a:rPr lang="en-US" sz="4400" b="1" dirty="0"/>
              <a:t>ments</a:t>
            </a:r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3BF4A7A-0B0B-80C7-E01D-2E99D4529749}"/>
              </a:ext>
            </a:extLst>
          </p:cNvPr>
          <p:cNvSpPr txBox="1"/>
          <p:nvPr/>
        </p:nvSpPr>
        <p:spPr>
          <a:xfrm>
            <a:off x="1092835" y="732089"/>
            <a:ext cx="7884187" cy="60016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dirty="0"/>
              <a:t>FDA GenomeTrakr</a:t>
            </a:r>
            <a:br>
              <a:rPr lang="en-US" sz="2400" dirty="0"/>
            </a:br>
            <a:r>
              <a:rPr lang="en-US" sz="2400" dirty="0"/>
              <a:t>	Eric Brown		Marc Allard</a:t>
            </a:r>
            <a:br>
              <a:rPr lang="en-US" sz="2400" dirty="0"/>
            </a:br>
            <a:r>
              <a:rPr lang="en-US" sz="2400" dirty="0"/>
              <a:t>	Ruth Timme		Maria Balkey</a:t>
            </a:r>
            <a:br>
              <a:rPr lang="en-US" sz="2400" dirty="0"/>
            </a:br>
            <a:r>
              <a:rPr lang="en-US" sz="2400" dirty="0"/>
              <a:t>	Tina Pfefer</a:t>
            </a:r>
          </a:p>
          <a:p>
            <a:endParaRPr lang="en-US" sz="2400" dirty="0"/>
          </a:p>
          <a:p>
            <a:r>
              <a:rPr lang="en-US" sz="2400" dirty="0"/>
              <a:t>FDA LFFM</a:t>
            </a:r>
          </a:p>
          <a:p>
            <a:r>
              <a:rPr lang="en-US" sz="2400" dirty="0"/>
              <a:t>	Kirsten Hirneisen	Lauren Yeung</a:t>
            </a:r>
          </a:p>
          <a:p>
            <a:r>
              <a:rPr lang="en-US" sz="2400" dirty="0"/>
              <a:t>	Ruiqing Pamboukian	Christopher Waggener</a:t>
            </a:r>
            <a:br>
              <a:rPr lang="en-US" sz="2400" dirty="0"/>
            </a:br>
            <a:br>
              <a:rPr lang="en-US" sz="2400" dirty="0"/>
            </a:br>
            <a:r>
              <a:rPr lang="en-US" sz="2400" dirty="0"/>
              <a:t>CDC PulseNet</a:t>
            </a:r>
            <a:br>
              <a:rPr lang="en-US" sz="2400" dirty="0"/>
            </a:br>
            <a:br>
              <a:rPr lang="en-US" sz="2400" dirty="0"/>
            </a:br>
            <a:r>
              <a:rPr lang="en-US" sz="2400" dirty="0"/>
              <a:t>APHL</a:t>
            </a:r>
            <a:br>
              <a:rPr lang="en-US" sz="2400" dirty="0"/>
            </a:br>
            <a:r>
              <a:rPr lang="en-US" sz="2400" dirty="0"/>
              <a:t>	Robyn Randolph</a:t>
            </a:r>
            <a:br>
              <a:rPr lang="en-US" sz="2400" dirty="0"/>
            </a:br>
            <a:r>
              <a:rPr lang="en-US" sz="2400" dirty="0"/>
              <a:t>	Terry Reamer</a:t>
            </a:r>
            <a:br>
              <a:rPr lang="en-US" sz="2400" dirty="0"/>
            </a:br>
            <a:br>
              <a:rPr lang="en-US" sz="2400" dirty="0"/>
            </a:br>
            <a:r>
              <a:rPr lang="en-US" sz="2400" dirty="0"/>
              <a:t>FDLB Team members</a:t>
            </a:r>
          </a:p>
        </p:txBody>
      </p:sp>
    </p:spTree>
    <p:extLst>
      <p:ext uri="{BB962C8B-B14F-4D97-AF65-F5344CB8AC3E}">
        <p14:creationId xmlns:p14="http://schemas.microsoft.com/office/powerpoint/2010/main" val="52127334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b="1" dirty="0"/>
              <a:t>Microbiology Section, Food Drug Laboratory Branch (FDLB), California Department of Public Health (CDPH)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55623" y="1563468"/>
            <a:ext cx="9211660" cy="5294532"/>
          </a:xfrm>
        </p:spPr>
        <p:txBody>
          <a:bodyPr>
            <a:normAutofit fontScale="92500" lnSpcReduction="20000"/>
          </a:bodyPr>
          <a:lstStyle/>
          <a:p>
            <a:endParaRPr lang="en-US" sz="2000" dirty="0"/>
          </a:p>
          <a:p>
            <a:pPr>
              <a:spcAft>
                <a:spcPts val="600"/>
              </a:spcAft>
            </a:pPr>
            <a:r>
              <a:rPr lang="en-US" sz="3200" dirty="0"/>
              <a:t>State Reference Laboratory for Food Microbiology</a:t>
            </a:r>
          </a:p>
          <a:p>
            <a:pPr>
              <a:spcAft>
                <a:spcPts val="600"/>
              </a:spcAft>
            </a:pPr>
            <a:r>
              <a:rPr lang="en-US" sz="3200" dirty="0"/>
              <a:t>Identification of pathogens for foodborne outbreak investigations</a:t>
            </a:r>
          </a:p>
          <a:p>
            <a:pPr>
              <a:spcAft>
                <a:spcPts val="600"/>
              </a:spcAft>
            </a:pPr>
            <a:r>
              <a:rPr lang="en-US" sz="3200" dirty="0"/>
              <a:t>Food Surveillance testing for FDA LFFM </a:t>
            </a:r>
          </a:p>
          <a:p>
            <a:pPr>
              <a:spcAft>
                <a:spcPts val="600"/>
              </a:spcAft>
            </a:pPr>
            <a:endParaRPr lang="en-US" sz="3200" dirty="0"/>
          </a:p>
          <a:p>
            <a:pPr>
              <a:spcAft>
                <a:spcPts val="600"/>
              </a:spcAft>
            </a:pPr>
            <a:r>
              <a:rPr lang="en-US" sz="3200" dirty="0"/>
              <a:t>CDC </a:t>
            </a:r>
            <a:r>
              <a:rPr lang="en-US" sz="3200" dirty="0" err="1"/>
              <a:t>PulseNET</a:t>
            </a:r>
            <a:r>
              <a:rPr lang="en-US" sz="3200" dirty="0"/>
              <a:t> Certified Lab   2008</a:t>
            </a:r>
          </a:p>
          <a:p>
            <a:pPr>
              <a:spcAft>
                <a:spcPts val="600"/>
              </a:spcAft>
            </a:pPr>
            <a:endParaRPr lang="en-US" sz="3200" dirty="0"/>
          </a:p>
          <a:p>
            <a:pPr>
              <a:spcAft>
                <a:spcPts val="600"/>
              </a:spcAft>
            </a:pPr>
            <a:endParaRPr lang="en-US" sz="3200" dirty="0"/>
          </a:p>
          <a:p>
            <a:pPr>
              <a:spcAft>
                <a:spcPts val="600"/>
              </a:spcAft>
            </a:pPr>
            <a:r>
              <a:rPr lang="en-US" sz="3200" dirty="0"/>
              <a:t>USDA FSIS and FDA Food Emergency Response Network (FERN) Lab 2007</a:t>
            </a:r>
          </a:p>
          <a:p>
            <a:endParaRPr lang="en-US" sz="2000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FCD0572-42B8-1482-FDEA-F7C352BFFD9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000" y="4034050"/>
            <a:ext cx="1738005" cy="1357206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8547C00F-D597-72F9-C5DF-E9B70261BDB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417956" y="4911725"/>
            <a:ext cx="1333500" cy="1581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044431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Content Placeholder 8">
            <a:extLst>
              <a:ext uri="{FF2B5EF4-FFF2-40B4-BE49-F238E27FC236}">
                <a16:creationId xmlns:a16="http://schemas.microsoft.com/office/drawing/2014/main" id="{411DBEB7-4C6E-1653-A4C0-619AAA00ADC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b="9274"/>
          <a:stretch/>
        </p:blipFill>
        <p:spPr>
          <a:xfrm>
            <a:off x="20" y="10"/>
            <a:ext cx="12191980" cy="6857990"/>
          </a:xfrm>
          <a:prstGeom prst="rect">
            <a:avLst/>
          </a:prstGeom>
          <a:noFill/>
        </p:spPr>
      </p:pic>
      <p:sp>
        <p:nvSpPr>
          <p:cNvPr id="21" name="Rectangle 20">
            <a:extLst>
              <a:ext uri="{FF2B5EF4-FFF2-40B4-BE49-F238E27FC236}">
                <a16:creationId xmlns:a16="http://schemas.microsoft.com/office/drawing/2014/main" id="{37C89E4B-3C9F-44B9-8B86-D9E3D112D8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5320142"/>
            <a:ext cx="12192000" cy="736551"/>
          </a:xfrm>
          <a:prstGeom prst="rect">
            <a:avLst/>
          </a:prstGeom>
          <a:solidFill>
            <a:schemeClr val="bg1">
              <a:alpha val="9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A21FF15-2059-3E4D-2C28-914D939F53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3875" y="5317240"/>
            <a:ext cx="11210925" cy="744836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36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GenomeTrakr- 2015</a:t>
            </a:r>
          </a:p>
        </p:txBody>
      </p: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AA2EAA10-076F-46BD-8F0F-B9A2FB77A8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5241983"/>
            <a:ext cx="12192000" cy="0"/>
          </a:xfrm>
          <a:prstGeom prst="line">
            <a:avLst/>
          </a:prstGeom>
          <a:ln w="41275">
            <a:solidFill>
              <a:schemeClr val="bg1">
                <a:alpha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D891E407-403B-4764-86C9-33A56D3BCAA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6134852"/>
            <a:ext cx="12192000" cy="0"/>
          </a:xfrm>
          <a:prstGeom prst="line">
            <a:avLst/>
          </a:prstGeom>
          <a:ln w="41275">
            <a:solidFill>
              <a:schemeClr val="bg1">
                <a:alpha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4855715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65ABED-99FB-036D-D13B-9DFF0C9CA0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41FD37ED-A1C4-EC23-ACA8-A43F71A0BD2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17894" y="1399952"/>
            <a:ext cx="6014820" cy="2059870"/>
          </a:xfr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DEDDFBA7-EFFD-835A-8B79-62AEB0BE03F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76846" y="3680235"/>
            <a:ext cx="6010275" cy="2600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766452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9B4C0F5B-A415-A84C-BDA9-2C49842FDC2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1" b="1893"/>
          <a:stretch/>
        </p:blipFill>
        <p:spPr>
          <a:xfrm>
            <a:off x="-3447" y="-1"/>
            <a:ext cx="12195447" cy="6879745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4D60F200-5EB0-B223-2439-C96C67F0FEE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4589414" y="-733991"/>
            <a:ext cx="3020876" cy="12206596"/>
          </a:xfrm>
          <a:prstGeom prst="rect">
            <a:avLst/>
          </a:prstGeom>
          <a:gradFill flip="none" rotWithShape="1">
            <a:gsLst>
              <a:gs pos="21000">
                <a:srgbClr val="000000">
                  <a:alpha val="62000"/>
                </a:srgbClr>
              </a:gs>
              <a:gs pos="100000">
                <a:srgbClr val="000000">
                  <a:alpha val="0"/>
                </a:srgbClr>
              </a:gs>
            </a:gsLst>
            <a:lin ang="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A6567EA8-C72D-4B9B-D23F-6B2E9F9C9F4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-3446" y="0"/>
            <a:ext cx="2843402" cy="6879745"/>
          </a:xfrm>
          <a:prstGeom prst="rect">
            <a:avLst/>
          </a:prstGeom>
          <a:gradFill flip="none" rotWithShape="1">
            <a:gsLst>
              <a:gs pos="5000">
                <a:schemeClr val="accent2"/>
              </a:gs>
              <a:gs pos="49000">
                <a:schemeClr val="accent5">
                  <a:lumMod val="60000"/>
                  <a:lumOff val="40000"/>
                  <a:alpha val="0"/>
                </a:schemeClr>
              </a:gs>
            </a:gsLst>
            <a:lin ang="96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FEFBFA78-9360-1E01-5448-6D5AE0A3260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9038704" y="21736"/>
            <a:ext cx="3152862" cy="6858008"/>
          </a:xfrm>
          <a:prstGeom prst="rect">
            <a:avLst/>
          </a:prstGeom>
          <a:gradFill flip="none" rotWithShape="1">
            <a:gsLst>
              <a:gs pos="5000">
                <a:schemeClr val="accent5">
                  <a:alpha val="48000"/>
                </a:schemeClr>
              </a:gs>
              <a:gs pos="42000">
                <a:schemeClr val="accent5">
                  <a:alpha val="0"/>
                </a:schemeClr>
              </a:gs>
            </a:gsLst>
            <a:lin ang="18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1740453C-744F-DB3A-47EC-15EACE1DC1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-3447" y="5288433"/>
            <a:ext cx="12199706" cy="1591311"/>
          </a:xfrm>
          <a:prstGeom prst="rect">
            <a:avLst/>
          </a:prstGeom>
          <a:gradFill flip="none" rotWithShape="1">
            <a:gsLst>
              <a:gs pos="0">
                <a:schemeClr val="accent2"/>
              </a:gs>
              <a:gs pos="49000">
                <a:schemeClr val="accent2">
                  <a:alpha val="0"/>
                </a:schemeClr>
              </a:gs>
            </a:gsLst>
            <a:lin ang="5880000" scaled="0"/>
            <a:tileRect/>
          </a:gra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B6924B03-77BD-EAE3-2854-43363FF8E6B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784596" y="2224929"/>
            <a:ext cx="3866773" cy="5442859"/>
          </a:xfrm>
          <a:prstGeom prst="rect">
            <a:avLst/>
          </a:prstGeom>
          <a:gradFill flip="none" rotWithShape="1">
            <a:gsLst>
              <a:gs pos="0">
                <a:schemeClr val="accent5"/>
              </a:gs>
              <a:gs pos="54000">
                <a:schemeClr val="accent5">
                  <a:lumMod val="60000"/>
                  <a:lumOff val="40000"/>
                  <a:alpha val="0"/>
                </a:schemeClr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B2E5129-DAE1-969C-A54E-3CFBDFDEBC7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59028" y="4121944"/>
            <a:ext cx="7927785" cy="1620665"/>
          </a:xfrm>
        </p:spPr>
        <p:txBody>
          <a:bodyPr>
            <a:normAutofit/>
          </a:bodyPr>
          <a:lstStyle/>
          <a:p>
            <a:pPr algn="l"/>
            <a:r>
              <a:rPr lang="en-US" sz="7200" b="1" dirty="0">
                <a:solidFill>
                  <a:srgbClr val="FFFFFF"/>
                </a:solidFill>
              </a:rPr>
              <a:t>WIFSS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A5C5517-363B-9BD4-1C7E-42D1E0FCF94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59028" y="5737867"/>
            <a:ext cx="7942381" cy="618479"/>
          </a:xfrm>
        </p:spPr>
        <p:txBody>
          <a:bodyPr>
            <a:normAutofit/>
          </a:bodyPr>
          <a:lstStyle/>
          <a:p>
            <a:pPr algn="l"/>
            <a:endParaRPr lang="en-US" sz="2000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0012361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0E30439A-8A5B-46EC-8283-9B6B031D40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5CEAD642-85CF-4750-8432-7C80C901F00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427"/>
            <a:ext cx="12192001" cy="6858000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15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FA33EEAE-15D5-4119-8C1E-89D943F911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455521" y="-1720"/>
            <a:ext cx="11750040" cy="6840685"/>
          </a:xfrm>
          <a:prstGeom prst="rect">
            <a:avLst/>
          </a:prstGeom>
          <a:gradFill>
            <a:gsLst>
              <a:gs pos="21000">
                <a:schemeClr val="accent1">
                  <a:lumMod val="50000"/>
                  <a:alpha val="61000"/>
                </a:schemeClr>
              </a:gs>
              <a:gs pos="100000">
                <a:schemeClr val="accent1">
                  <a:alpha val="0"/>
                </a:schemeClr>
              </a:gs>
            </a:gsLst>
            <a:lin ang="21594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730D8B3B-9B80-4025-B934-26DC7D7CD23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606054" y="-1291"/>
            <a:ext cx="3608179" cy="6858864"/>
          </a:xfrm>
          <a:prstGeom prst="rect">
            <a:avLst/>
          </a:prstGeom>
          <a:gradFill>
            <a:gsLst>
              <a:gs pos="0">
                <a:schemeClr val="accent1">
                  <a:lumMod val="75000"/>
                  <a:alpha val="0"/>
                </a:schemeClr>
              </a:gs>
              <a:gs pos="99000">
                <a:srgbClr val="000000">
                  <a:alpha val="41000"/>
                </a:srgbClr>
              </a:gs>
            </a:gsLst>
            <a:lin ang="16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B5A1B09C-1565-46F8-B70F-621C5EB48A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5274173">
            <a:off x="6059728" y="779270"/>
            <a:ext cx="4967533" cy="4988390"/>
          </a:xfrm>
          <a:prstGeom prst="ellipse">
            <a:avLst/>
          </a:prstGeom>
          <a:gradFill>
            <a:gsLst>
              <a:gs pos="0">
                <a:schemeClr val="accent1">
                  <a:alpha val="24000"/>
                </a:schemeClr>
              </a:gs>
              <a:gs pos="79000">
                <a:schemeClr val="accent1">
                  <a:lumMod val="60000"/>
                  <a:lumOff val="40000"/>
                  <a:alpha val="0"/>
                </a:schemeClr>
              </a:gs>
            </a:gsLst>
            <a:lin ang="14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B3B7191-D716-9C5C-7ABB-BDC98FF068E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386865" y="818984"/>
            <a:ext cx="6596245" cy="3268520"/>
          </a:xfrm>
        </p:spPr>
        <p:txBody>
          <a:bodyPr>
            <a:normAutofit fontScale="90000"/>
          </a:bodyPr>
          <a:lstStyle/>
          <a:p>
            <a:pPr algn="l"/>
            <a:r>
              <a:rPr lang="en-US" sz="4800" dirty="0">
                <a:solidFill>
                  <a:srgbClr val="FFFFFF"/>
                </a:solidFill>
              </a:rPr>
              <a:t>Identification of Antimicrobial Resistance Genes in </a:t>
            </a:r>
            <a:r>
              <a:rPr lang="en-US" sz="4800" i="1" dirty="0">
                <a:solidFill>
                  <a:srgbClr val="FFFFFF"/>
                </a:solidFill>
              </a:rPr>
              <a:t>Vibrio spp. </a:t>
            </a:r>
            <a:r>
              <a:rPr lang="en-US" sz="4800" dirty="0">
                <a:solidFill>
                  <a:srgbClr val="FFFFFF"/>
                </a:solidFill>
              </a:rPr>
              <a:t>From Retail Shrimp through Whole Genome Sequencing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8C516CC8-80AC-446C-A56E-9F54B72104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6314" y="4480038"/>
            <a:ext cx="12179371" cy="2377962"/>
          </a:xfrm>
          <a:prstGeom prst="rect">
            <a:avLst/>
          </a:prstGeom>
          <a:gradFill>
            <a:gsLst>
              <a:gs pos="0">
                <a:schemeClr val="accent1">
                  <a:lumMod val="75000"/>
                  <a:alpha val="50000"/>
                </a:schemeClr>
              </a:gs>
              <a:gs pos="99000">
                <a:srgbClr val="000000">
                  <a:alpha val="34000"/>
                </a:srgbClr>
              </a:gs>
            </a:gsLst>
            <a:lin ang="17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7BB0E2C-E0B7-212C-884F-EDA47EF4D64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931874" y="4797188"/>
            <a:ext cx="6051236" cy="1241828"/>
          </a:xfrm>
        </p:spPr>
        <p:txBody>
          <a:bodyPr>
            <a:normAutofit/>
          </a:bodyPr>
          <a:lstStyle/>
          <a:p>
            <a:pPr algn="r"/>
            <a:r>
              <a:rPr lang="en-US" dirty="0">
                <a:solidFill>
                  <a:srgbClr val="FFFFFF"/>
                </a:solidFill>
              </a:rPr>
              <a:t>Food and Drug Laboratory Branch at the California Department of Public Health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53947E58-F088-49F1-A3D1-DEA690192E8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6967085" y="1632660"/>
            <a:ext cx="6857572" cy="3592258"/>
          </a:xfrm>
          <a:prstGeom prst="rect">
            <a:avLst/>
          </a:prstGeom>
          <a:gradFill>
            <a:gsLst>
              <a:gs pos="0">
                <a:schemeClr val="accent1">
                  <a:lumMod val="75000"/>
                  <a:alpha val="50000"/>
                </a:schemeClr>
              </a:gs>
              <a:gs pos="99000">
                <a:srgbClr val="000000">
                  <a:alpha val="0"/>
                </a:srgbClr>
              </a:gs>
            </a:gsLst>
            <a:lin ang="15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998849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1" name="Rectangle 20">
            <a:extLst>
              <a:ext uri="{FF2B5EF4-FFF2-40B4-BE49-F238E27FC236}">
                <a16:creationId xmlns:a16="http://schemas.microsoft.com/office/drawing/2014/main" id="{45D37F4E-DDB4-456B-97E0-9937730A03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3090533-D2F3-30D8-D267-7212C17665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2493" y="667512"/>
            <a:ext cx="11018520" cy="1032320"/>
          </a:xfrm>
        </p:spPr>
        <p:txBody>
          <a:bodyPr anchor="b">
            <a:normAutofit/>
          </a:bodyPr>
          <a:lstStyle/>
          <a:p>
            <a:r>
              <a:rPr lang="en-US" sz="5400" dirty="0"/>
              <a:t>Background</a:t>
            </a:r>
          </a:p>
        </p:txBody>
      </p:sp>
      <p:sp>
        <p:nvSpPr>
          <p:cNvPr id="23" name="sketchy line">
            <a:extLst>
              <a:ext uri="{FF2B5EF4-FFF2-40B4-BE49-F238E27FC236}">
                <a16:creationId xmlns:a16="http://schemas.microsoft.com/office/drawing/2014/main" id="{B2DD41CD-8F47-4F56-AD12-4E2FF76969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72493" y="1681544"/>
            <a:ext cx="10972800" cy="18288"/>
          </a:xfrm>
          <a:custGeom>
            <a:avLst/>
            <a:gdLst>
              <a:gd name="connsiteX0" fmla="*/ 0 w 10972800"/>
              <a:gd name="connsiteY0" fmla="*/ 0 h 18288"/>
              <a:gd name="connsiteX1" fmla="*/ 356616 w 10972800"/>
              <a:gd name="connsiteY1" fmla="*/ 0 h 18288"/>
              <a:gd name="connsiteX2" fmla="*/ 1042416 w 10972800"/>
              <a:gd name="connsiteY2" fmla="*/ 0 h 18288"/>
              <a:gd name="connsiteX3" fmla="*/ 1947672 w 10972800"/>
              <a:gd name="connsiteY3" fmla="*/ 0 h 18288"/>
              <a:gd name="connsiteX4" fmla="*/ 2633472 w 10972800"/>
              <a:gd name="connsiteY4" fmla="*/ 0 h 18288"/>
              <a:gd name="connsiteX5" fmla="*/ 2990088 w 10972800"/>
              <a:gd name="connsiteY5" fmla="*/ 0 h 18288"/>
              <a:gd name="connsiteX6" fmla="*/ 3456432 w 10972800"/>
              <a:gd name="connsiteY6" fmla="*/ 0 h 18288"/>
              <a:gd name="connsiteX7" fmla="*/ 4361688 w 10972800"/>
              <a:gd name="connsiteY7" fmla="*/ 0 h 18288"/>
              <a:gd name="connsiteX8" fmla="*/ 5266944 w 10972800"/>
              <a:gd name="connsiteY8" fmla="*/ 0 h 18288"/>
              <a:gd name="connsiteX9" fmla="*/ 6172200 w 10972800"/>
              <a:gd name="connsiteY9" fmla="*/ 0 h 18288"/>
              <a:gd name="connsiteX10" fmla="*/ 6528816 w 10972800"/>
              <a:gd name="connsiteY10" fmla="*/ 0 h 18288"/>
              <a:gd name="connsiteX11" fmla="*/ 7214616 w 10972800"/>
              <a:gd name="connsiteY11" fmla="*/ 0 h 18288"/>
              <a:gd name="connsiteX12" fmla="*/ 7790688 w 10972800"/>
              <a:gd name="connsiteY12" fmla="*/ 0 h 18288"/>
              <a:gd name="connsiteX13" fmla="*/ 8147304 w 10972800"/>
              <a:gd name="connsiteY13" fmla="*/ 0 h 18288"/>
              <a:gd name="connsiteX14" fmla="*/ 9052560 w 10972800"/>
              <a:gd name="connsiteY14" fmla="*/ 0 h 18288"/>
              <a:gd name="connsiteX15" fmla="*/ 9409176 w 10972800"/>
              <a:gd name="connsiteY15" fmla="*/ 0 h 18288"/>
              <a:gd name="connsiteX16" fmla="*/ 9765792 w 10972800"/>
              <a:gd name="connsiteY16" fmla="*/ 0 h 18288"/>
              <a:gd name="connsiteX17" fmla="*/ 10341864 w 10972800"/>
              <a:gd name="connsiteY17" fmla="*/ 0 h 18288"/>
              <a:gd name="connsiteX18" fmla="*/ 10972800 w 10972800"/>
              <a:gd name="connsiteY18" fmla="*/ 0 h 18288"/>
              <a:gd name="connsiteX19" fmla="*/ 10972800 w 10972800"/>
              <a:gd name="connsiteY19" fmla="*/ 18288 h 18288"/>
              <a:gd name="connsiteX20" fmla="*/ 10177272 w 10972800"/>
              <a:gd name="connsiteY20" fmla="*/ 18288 h 18288"/>
              <a:gd name="connsiteX21" fmla="*/ 9820656 w 10972800"/>
              <a:gd name="connsiteY21" fmla="*/ 18288 h 18288"/>
              <a:gd name="connsiteX22" fmla="*/ 9464040 w 10972800"/>
              <a:gd name="connsiteY22" fmla="*/ 18288 h 18288"/>
              <a:gd name="connsiteX23" fmla="*/ 8778240 w 10972800"/>
              <a:gd name="connsiteY23" fmla="*/ 18288 h 18288"/>
              <a:gd name="connsiteX24" fmla="*/ 8421624 w 10972800"/>
              <a:gd name="connsiteY24" fmla="*/ 18288 h 18288"/>
              <a:gd name="connsiteX25" fmla="*/ 7735824 w 10972800"/>
              <a:gd name="connsiteY25" fmla="*/ 18288 h 18288"/>
              <a:gd name="connsiteX26" fmla="*/ 6940296 w 10972800"/>
              <a:gd name="connsiteY26" fmla="*/ 18288 h 18288"/>
              <a:gd name="connsiteX27" fmla="*/ 6254496 w 10972800"/>
              <a:gd name="connsiteY27" fmla="*/ 18288 h 18288"/>
              <a:gd name="connsiteX28" fmla="*/ 5458968 w 10972800"/>
              <a:gd name="connsiteY28" fmla="*/ 18288 h 18288"/>
              <a:gd name="connsiteX29" fmla="*/ 4663440 w 10972800"/>
              <a:gd name="connsiteY29" fmla="*/ 18288 h 18288"/>
              <a:gd name="connsiteX30" fmla="*/ 4306824 w 10972800"/>
              <a:gd name="connsiteY30" fmla="*/ 18288 h 18288"/>
              <a:gd name="connsiteX31" fmla="*/ 3840480 w 10972800"/>
              <a:gd name="connsiteY31" fmla="*/ 18288 h 18288"/>
              <a:gd name="connsiteX32" fmla="*/ 3264408 w 10972800"/>
              <a:gd name="connsiteY32" fmla="*/ 18288 h 18288"/>
              <a:gd name="connsiteX33" fmla="*/ 2578608 w 10972800"/>
              <a:gd name="connsiteY33" fmla="*/ 18288 h 18288"/>
              <a:gd name="connsiteX34" fmla="*/ 1673352 w 10972800"/>
              <a:gd name="connsiteY34" fmla="*/ 18288 h 18288"/>
              <a:gd name="connsiteX35" fmla="*/ 877824 w 10972800"/>
              <a:gd name="connsiteY35" fmla="*/ 18288 h 18288"/>
              <a:gd name="connsiteX36" fmla="*/ 0 w 10972800"/>
              <a:gd name="connsiteY36" fmla="*/ 18288 h 18288"/>
              <a:gd name="connsiteX37" fmla="*/ 0 w 10972800"/>
              <a:gd name="connsiteY37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10972800" h="18288" fill="none" extrusionOk="0">
                <a:moveTo>
                  <a:pt x="0" y="0"/>
                </a:moveTo>
                <a:cubicBezTo>
                  <a:pt x="165916" y="-1866"/>
                  <a:pt x="188720" y="13756"/>
                  <a:pt x="356616" y="0"/>
                </a:cubicBezTo>
                <a:cubicBezTo>
                  <a:pt x="524512" y="-13756"/>
                  <a:pt x="734781" y="8922"/>
                  <a:pt x="1042416" y="0"/>
                </a:cubicBezTo>
                <a:cubicBezTo>
                  <a:pt x="1350051" y="-8922"/>
                  <a:pt x="1595982" y="-26315"/>
                  <a:pt x="1947672" y="0"/>
                </a:cubicBezTo>
                <a:cubicBezTo>
                  <a:pt x="2299362" y="26315"/>
                  <a:pt x="2292691" y="-19526"/>
                  <a:pt x="2633472" y="0"/>
                </a:cubicBezTo>
                <a:cubicBezTo>
                  <a:pt x="2974253" y="19526"/>
                  <a:pt x="2857309" y="10773"/>
                  <a:pt x="2990088" y="0"/>
                </a:cubicBezTo>
                <a:cubicBezTo>
                  <a:pt x="3122867" y="-10773"/>
                  <a:pt x="3359343" y="7194"/>
                  <a:pt x="3456432" y="0"/>
                </a:cubicBezTo>
                <a:cubicBezTo>
                  <a:pt x="3553521" y="-7194"/>
                  <a:pt x="4136258" y="5108"/>
                  <a:pt x="4361688" y="0"/>
                </a:cubicBezTo>
                <a:cubicBezTo>
                  <a:pt x="4587118" y="-5108"/>
                  <a:pt x="4992424" y="-42958"/>
                  <a:pt x="5266944" y="0"/>
                </a:cubicBezTo>
                <a:cubicBezTo>
                  <a:pt x="5541464" y="42958"/>
                  <a:pt x="5882966" y="-3430"/>
                  <a:pt x="6172200" y="0"/>
                </a:cubicBezTo>
                <a:cubicBezTo>
                  <a:pt x="6461434" y="3430"/>
                  <a:pt x="6432127" y="6688"/>
                  <a:pt x="6528816" y="0"/>
                </a:cubicBezTo>
                <a:cubicBezTo>
                  <a:pt x="6625505" y="-6688"/>
                  <a:pt x="6916805" y="-436"/>
                  <a:pt x="7214616" y="0"/>
                </a:cubicBezTo>
                <a:cubicBezTo>
                  <a:pt x="7512427" y="436"/>
                  <a:pt x="7626159" y="-6909"/>
                  <a:pt x="7790688" y="0"/>
                </a:cubicBezTo>
                <a:cubicBezTo>
                  <a:pt x="7955217" y="6909"/>
                  <a:pt x="8048891" y="15307"/>
                  <a:pt x="8147304" y="0"/>
                </a:cubicBezTo>
                <a:cubicBezTo>
                  <a:pt x="8245717" y="-15307"/>
                  <a:pt x="8645618" y="-11734"/>
                  <a:pt x="9052560" y="0"/>
                </a:cubicBezTo>
                <a:cubicBezTo>
                  <a:pt x="9459502" y="11734"/>
                  <a:pt x="9320584" y="8388"/>
                  <a:pt x="9409176" y="0"/>
                </a:cubicBezTo>
                <a:cubicBezTo>
                  <a:pt x="9497768" y="-8388"/>
                  <a:pt x="9644192" y="8379"/>
                  <a:pt x="9765792" y="0"/>
                </a:cubicBezTo>
                <a:cubicBezTo>
                  <a:pt x="9887392" y="-8379"/>
                  <a:pt x="10105220" y="-12663"/>
                  <a:pt x="10341864" y="0"/>
                </a:cubicBezTo>
                <a:cubicBezTo>
                  <a:pt x="10578508" y="12663"/>
                  <a:pt x="10773103" y="-5786"/>
                  <a:pt x="10972800" y="0"/>
                </a:cubicBezTo>
                <a:cubicBezTo>
                  <a:pt x="10972146" y="8818"/>
                  <a:pt x="10972240" y="13823"/>
                  <a:pt x="10972800" y="18288"/>
                </a:cubicBezTo>
                <a:cubicBezTo>
                  <a:pt x="10588778" y="31598"/>
                  <a:pt x="10543381" y="-12698"/>
                  <a:pt x="10177272" y="18288"/>
                </a:cubicBezTo>
                <a:cubicBezTo>
                  <a:pt x="9811163" y="49274"/>
                  <a:pt x="9996817" y="25662"/>
                  <a:pt x="9820656" y="18288"/>
                </a:cubicBezTo>
                <a:cubicBezTo>
                  <a:pt x="9644495" y="10914"/>
                  <a:pt x="9607007" y="31631"/>
                  <a:pt x="9464040" y="18288"/>
                </a:cubicBezTo>
                <a:cubicBezTo>
                  <a:pt x="9321073" y="4945"/>
                  <a:pt x="9114189" y="28940"/>
                  <a:pt x="8778240" y="18288"/>
                </a:cubicBezTo>
                <a:cubicBezTo>
                  <a:pt x="8442291" y="7636"/>
                  <a:pt x="8594763" y="987"/>
                  <a:pt x="8421624" y="18288"/>
                </a:cubicBezTo>
                <a:cubicBezTo>
                  <a:pt x="8248485" y="35589"/>
                  <a:pt x="7929515" y="37573"/>
                  <a:pt x="7735824" y="18288"/>
                </a:cubicBezTo>
                <a:cubicBezTo>
                  <a:pt x="7542133" y="-997"/>
                  <a:pt x="7252504" y="33858"/>
                  <a:pt x="6940296" y="18288"/>
                </a:cubicBezTo>
                <a:cubicBezTo>
                  <a:pt x="6628088" y="2718"/>
                  <a:pt x="6528503" y="48389"/>
                  <a:pt x="6254496" y="18288"/>
                </a:cubicBezTo>
                <a:cubicBezTo>
                  <a:pt x="5980489" y="-11813"/>
                  <a:pt x="5695784" y="-3740"/>
                  <a:pt x="5458968" y="18288"/>
                </a:cubicBezTo>
                <a:cubicBezTo>
                  <a:pt x="5222152" y="40316"/>
                  <a:pt x="5010751" y="19095"/>
                  <a:pt x="4663440" y="18288"/>
                </a:cubicBezTo>
                <a:cubicBezTo>
                  <a:pt x="4316129" y="17481"/>
                  <a:pt x="4425552" y="1606"/>
                  <a:pt x="4306824" y="18288"/>
                </a:cubicBezTo>
                <a:cubicBezTo>
                  <a:pt x="4188096" y="34970"/>
                  <a:pt x="3941535" y="7481"/>
                  <a:pt x="3840480" y="18288"/>
                </a:cubicBezTo>
                <a:cubicBezTo>
                  <a:pt x="3739425" y="29095"/>
                  <a:pt x="3402388" y="17641"/>
                  <a:pt x="3264408" y="18288"/>
                </a:cubicBezTo>
                <a:cubicBezTo>
                  <a:pt x="3126428" y="18935"/>
                  <a:pt x="2776779" y="9983"/>
                  <a:pt x="2578608" y="18288"/>
                </a:cubicBezTo>
                <a:cubicBezTo>
                  <a:pt x="2380437" y="26593"/>
                  <a:pt x="1909468" y="25818"/>
                  <a:pt x="1673352" y="18288"/>
                </a:cubicBezTo>
                <a:cubicBezTo>
                  <a:pt x="1437236" y="10758"/>
                  <a:pt x="1131180" y="49884"/>
                  <a:pt x="877824" y="18288"/>
                </a:cubicBezTo>
                <a:cubicBezTo>
                  <a:pt x="624468" y="-13308"/>
                  <a:pt x="206753" y="2195"/>
                  <a:pt x="0" y="18288"/>
                </a:cubicBezTo>
                <a:cubicBezTo>
                  <a:pt x="313" y="10654"/>
                  <a:pt x="-263" y="4056"/>
                  <a:pt x="0" y="0"/>
                </a:cubicBezTo>
                <a:close/>
              </a:path>
              <a:path w="10972800" h="18288" stroke="0" extrusionOk="0">
                <a:moveTo>
                  <a:pt x="0" y="0"/>
                </a:moveTo>
                <a:cubicBezTo>
                  <a:pt x="164017" y="-17675"/>
                  <a:pt x="309425" y="9913"/>
                  <a:pt x="466344" y="0"/>
                </a:cubicBezTo>
                <a:cubicBezTo>
                  <a:pt x="623263" y="-9913"/>
                  <a:pt x="659300" y="-14524"/>
                  <a:pt x="822960" y="0"/>
                </a:cubicBezTo>
                <a:cubicBezTo>
                  <a:pt x="986620" y="14524"/>
                  <a:pt x="1105222" y="-16481"/>
                  <a:pt x="1289304" y="0"/>
                </a:cubicBezTo>
                <a:cubicBezTo>
                  <a:pt x="1473386" y="16481"/>
                  <a:pt x="1693223" y="26161"/>
                  <a:pt x="1975104" y="0"/>
                </a:cubicBezTo>
                <a:cubicBezTo>
                  <a:pt x="2256985" y="-26161"/>
                  <a:pt x="2435781" y="23061"/>
                  <a:pt x="2770632" y="0"/>
                </a:cubicBezTo>
                <a:cubicBezTo>
                  <a:pt x="3105483" y="-23061"/>
                  <a:pt x="3247479" y="-44011"/>
                  <a:pt x="3675888" y="0"/>
                </a:cubicBezTo>
                <a:cubicBezTo>
                  <a:pt x="4104297" y="44011"/>
                  <a:pt x="4280918" y="4017"/>
                  <a:pt x="4581144" y="0"/>
                </a:cubicBezTo>
                <a:cubicBezTo>
                  <a:pt x="4881370" y="-4017"/>
                  <a:pt x="5021699" y="-11889"/>
                  <a:pt x="5157216" y="0"/>
                </a:cubicBezTo>
                <a:cubicBezTo>
                  <a:pt x="5292733" y="11889"/>
                  <a:pt x="5603398" y="-17698"/>
                  <a:pt x="5952744" y="0"/>
                </a:cubicBezTo>
                <a:cubicBezTo>
                  <a:pt x="6302090" y="17698"/>
                  <a:pt x="6353093" y="-11909"/>
                  <a:pt x="6638544" y="0"/>
                </a:cubicBezTo>
                <a:cubicBezTo>
                  <a:pt x="6923995" y="11909"/>
                  <a:pt x="7053404" y="21630"/>
                  <a:pt x="7214616" y="0"/>
                </a:cubicBezTo>
                <a:cubicBezTo>
                  <a:pt x="7375828" y="-21630"/>
                  <a:pt x="7837963" y="3886"/>
                  <a:pt x="8010144" y="0"/>
                </a:cubicBezTo>
                <a:cubicBezTo>
                  <a:pt x="8182325" y="-3886"/>
                  <a:pt x="8224183" y="16009"/>
                  <a:pt x="8366760" y="0"/>
                </a:cubicBezTo>
                <a:cubicBezTo>
                  <a:pt x="8509337" y="-16009"/>
                  <a:pt x="8687920" y="-5720"/>
                  <a:pt x="8942832" y="0"/>
                </a:cubicBezTo>
                <a:cubicBezTo>
                  <a:pt x="9197744" y="5720"/>
                  <a:pt x="9368437" y="20479"/>
                  <a:pt x="9628632" y="0"/>
                </a:cubicBezTo>
                <a:cubicBezTo>
                  <a:pt x="9888827" y="-20479"/>
                  <a:pt x="10560858" y="-20746"/>
                  <a:pt x="10972800" y="0"/>
                </a:cubicBezTo>
                <a:cubicBezTo>
                  <a:pt x="10972186" y="5722"/>
                  <a:pt x="10972980" y="12495"/>
                  <a:pt x="10972800" y="18288"/>
                </a:cubicBezTo>
                <a:cubicBezTo>
                  <a:pt x="10786146" y="12536"/>
                  <a:pt x="10623717" y="14033"/>
                  <a:pt x="10506456" y="18288"/>
                </a:cubicBezTo>
                <a:cubicBezTo>
                  <a:pt x="10389195" y="22543"/>
                  <a:pt x="10296178" y="20107"/>
                  <a:pt x="10149840" y="18288"/>
                </a:cubicBezTo>
                <a:cubicBezTo>
                  <a:pt x="10003502" y="16469"/>
                  <a:pt x="9767530" y="28891"/>
                  <a:pt x="9464040" y="18288"/>
                </a:cubicBezTo>
                <a:cubicBezTo>
                  <a:pt x="9160550" y="7685"/>
                  <a:pt x="9229050" y="2659"/>
                  <a:pt x="8997696" y="18288"/>
                </a:cubicBezTo>
                <a:cubicBezTo>
                  <a:pt x="8766342" y="33917"/>
                  <a:pt x="8340136" y="34864"/>
                  <a:pt x="8092440" y="18288"/>
                </a:cubicBezTo>
                <a:cubicBezTo>
                  <a:pt x="7844744" y="1712"/>
                  <a:pt x="7863720" y="27405"/>
                  <a:pt x="7735824" y="18288"/>
                </a:cubicBezTo>
                <a:cubicBezTo>
                  <a:pt x="7607928" y="9171"/>
                  <a:pt x="7323619" y="461"/>
                  <a:pt x="7050024" y="18288"/>
                </a:cubicBezTo>
                <a:cubicBezTo>
                  <a:pt x="6776429" y="36115"/>
                  <a:pt x="6787899" y="28206"/>
                  <a:pt x="6693408" y="18288"/>
                </a:cubicBezTo>
                <a:cubicBezTo>
                  <a:pt x="6598917" y="8370"/>
                  <a:pt x="6395231" y="19114"/>
                  <a:pt x="6227064" y="18288"/>
                </a:cubicBezTo>
                <a:cubicBezTo>
                  <a:pt x="6058897" y="17462"/>
                  <a:pt x="5618582" y="1091"/>
                  <a:pt x="5431536" y="18288"/>
                </a:cubicBezTo>
                <a:cubicBezTo>
                  <a:pt x="5244490" y="35485"/>
                  <a:pt x="4729797" y="-9650"/>
                  <a:pt x="4526280" y="18288"/>
                </a:cubicBezTo>
                <a:cubicBezTo>
                  <a:pt x="4322763" y="46226"/>
                  <a:pt x="4216797" y="756"/>
                  <a:pt x="4059936" y="18288"/>
                </a:cubicBezTo>
                <a:cubicBezTo>
                  <a:pt x="3903075" y="35820"/>
                  <a:pt x="3537912" y="42098"/>
                  <a:pt x="3374136" y="18288"/>
                </a:cubicBezTo>
                <a:cubicBezTo>
                  <a:pt x="3210360" y="-5522"/>
                  <a:pt x="3126842" y="39135"/>
                  <a:pt x="2907792" y="18288"/>
                </a:cubicBezTo>
                <a:cubicBezTo>
                  <a:pt x="2688742" y="-2559"/>
                  <a:pt x="2490436" y="34100"/>
                  <a:pt x="2112264" y="18288"/>
                </a:cubicBezTo>
                <a:cubicBezTo>
                  <a:pt x="1734092" y="2476"/>
                  <a:pt x="1744622" y="-7274"/>
                  <a:pt x="1536192" y="18288"/>
                </a:cubicBezTo>
                <a:cubicBezTo>
                  <a:pt x="1327762" y="43850"/>
                  <a:pt x="1189025" y="6435"/>
                  <a:pt x="1069848" y="18288"/>
                </a:cubicBezTo>
                <a:cubicBezTo>
                  <a:pt x="950671" y="30141"/>
                  <a:pt x="858345" y="33684"/>
                  <a:pt x="713232" y="18288"/>
                </a:cubicBezTo>
                <a:cubicBezTo>
                  <a:pt x="568119" y="2892"/>
                  <a:pt x="250292" y="5410"/>
                  <a:pt x="0" y="18288"/>
                </a:cubicBezTo>
                <a:cubicBezTo>
                  <a:pt x="465" y="13062"/>
                  <a:pt x="-894" y="9029"/>
                  <a:pt x="0" y="0"/>
                </a:cubicBezTo>
                <a:close/>
              </a:path>
            </a:pathLst>
          </a:custGeom>
          <a:solidFill>
            <a:schemeClr val="accent2">
              <a:alpha val="75000"/>
            </a:schemeClr>
          </a:solidFill>
          <a:ln w="44450" cap="rnd">
            <a:solidFill>
              <a:schemeClr val="accent2">
                <a:alpha val="75000"/>
              </a:schemeClr>
            </a:solidFill>
            <a:round/>
            <a:extLst>
              <a:ext uri="{C807C97D-BFC1-408E-A445-0C87EB9F89A2}">
                <ask:lineSketchStyleProps xmlns:ask="http://schemas.microsoft.com/office/drawing/2018/sketchyshapes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757DBA6-E65E-6978-AB98-CB980BD7918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2493" y="1828800"/>
            <a:ext cx="6713552" cy="4721290"/>
          </a:xfrm>
        </p:spPr>
        <p:txBody>
          <a:bodyPr anchor="t">
            <a:normAutofit lnSpcReduction="10000"/>
          </a:bodyPr>
          <a:lstStyle/>
          <a:p>
            <a:r>
              <a:rPr lang="en-US" sz="2200" dirty="0"/>
              <a:t>Shrimp is the most popular seafood consumed in the country and considered a healthy protein by the United States Department of Agriculture (USDA)</a:t>
            </a:r>
          </a:p>
          <a:p>
            <a:pPr lvl="1"/>
            <a:r>
              <a:rPr lang="en-US" sz="2000" dirty="0"/>
              <a:t>Annual per-capita consumption reached 5 pounds in 2020</a:t>
            </a:r>
          </a:p>
          <a:p>
            <a:r>
              <a:rPr lang="en-US" sz="2200" dirty="0"/>
              <a:t>Farm raised shrimp make up the majority of the market and are highly susceptible to contamination which leads to foodborne illnesses</a:t>
            </a:r>
          </a:p>
          <a:p>
            <a:pPr lvl="1"/>
            <a:r>
              <a:rPr lang="en-US" sz="2000" dirty="0"/>
              <a:t>Due to the scale of the industry large quantities of antimicrobial drugs are administered to combat this</a:t>
            </a:r>
          </a:p>
          <a:p>
            <a:pPr lvl="1"/>
            <a:r>
              <a:rPr lang="en-US" sz="2000" dirty="0"/>
              <a:t>2.7% of all global antimicrobial usage is attributed to shrimp aquaculture</a:t>
            </a:r>
          </a:p>
          <a:p>
            <a:pPr lvl="1"/>
            <a:r>
              <a:rPr lang="en-US" sz="2000" dirty="0"/>
              <a:t>Feed-mediated metaphylaxis </a:t>
            </a:r>
          </a:p>
          <a:p>
            <a:r>
              <a:rPr lang="en-US" sz="2200" dirty="0"/>
              <a:t>Misuse of antimicrobials may lead to antimicrobial resistance (AMR) which has negative effects on animal and human welfare</a:t>
            </a:r>
          </a:p>
          <a:p>
            <a:endParaRPr lang="en-US" sz="2200" dirty="0"/>
          </a:p>
        </p:txBody>
      </p:sp>
      <p:pic>
        <p:nvPicPr>
          <p:cNvPr id="5" name="Picture 4" descr="Plate of salad, rice, and shrimp">
            <a:extLst>
              <a:ext uri="{FF2B5EF4-FFF2-40B4-BE49-F238E27FC236}">
                <a16:creationId xmlns:a16="http://schemas.microsoft.com/office/drawing/2014/main" id="{27207D56-949A-ABF5-DA1C-1D546C96E10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" b="2557"/>
          <a:stretch/>
        </p:blipFill>
        <p:spPr>
          <a:xfrm>
            <a:off x="7675658" y="2093976"/>
            <a:ext cx="3941064" cy="40965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952262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9" name="Rectangle 28">
            <a:extLst>
              <a:ext uri="{FF2B5EF4-FFF2-40B4-BE49-F238E27FC236}">
                <a16:creationId xmlns:a16="http://schemas.microsoft.com/office/drawing/2014/main" id="{45D37F4E-DDB4-456B-97E0-9937730A03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2742ABF-0FBD-8D24-9DC8-1139410E42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2493" y="238539"/>
            <a:ext cx="11018520" cy="1434415"/>
          </a:xfrm>
        </p:spPr>
        <p:txBody>
          <a:bodyPr anchor="b">
            <a:normAutofit/>
          </a:bodyPr>
          <a:lstStyle/>
          <a:p>
            <a:r>
              <a:rPr lang="en-US" sz="5400" dirty="0"/>
              <a:t>Background</a:t>
            </a:r>
          </a:p>
        </p:txBody>
      </p:sp>
      <p:sp>
        <p:nvSpPr>
          <p:cNvPr id="31" name="sketchy line">
            <a:extLst>
              <a:ext uri="{FF2B5EF4-FFF2-40B4-BE49-F238E27FC236}">
                <a16:creationId xmlns:a16="http://schemas.microsoft.com/office/drawing/2014/main" id="{B2DD41CD-8F47-4F56-AD12-4E2FF76969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72493" y="1681544"/>
            <a:ext cx="10972800" cy="18288"/>
          </a:xfrm>
          <a:custGeom>
            <a:avLst/>
            <a:gdLst>
              <a:gd name="connsiteX0" fmla="*/ 0 w 10972800"/>
              <a:gd name="connsiteY0" fmla="*/ 0 h 18288"/>
              <a:gd name="connsiteX1" fmla="*/ 356616 w 10972800"/>
              <a:gd name="connsiteY1" fmla="*/ 0 h 18288"/>
              <a:gd name="connsiteX2" fmla="*/ 1042416 w 10972800"/>
              <a:gd name="connsiteY2" fmla="*/ 0 h 18288"/>
              <a:gd name="connsiteX3" fmla="*/ 1947672 w 10972800"/>
              <a:gd name="connsiteY3" fmla="*/ 0 h 18288"/>
              <a:gd name="connsiteX4" fmla="*/ 2633472 w 10972800"/>
              <a:gd name="connsiteY4" fmla="*/ 0 h 18288"/>
              <a:gd name="connsiteX5" fmla="*/ 2990088 w 10972800"/>
              <a:gd name="connsiteY5" fmla="*/ 0 h 18288"/>
              <a:gd name="connsiteX6" fmla="*/ 3456432 w 10972800"/>
              <a:gd name="connsiteY6" fmla="*/ 0 h 18288"/>
              <a:gd name="connsiteX7" fmla="*/ 4361688 w 10972800"/>
              <a:gd name="connsiteY7" fmla="*/ 0 h 18288"/>
              <a:gd name="connsiteX8" fmla="*/ 5266944 w 10972800"/>
              <a:gd name="connsiteY8" fmla="*/ 0 h 18288"/>
              <a:gd name="connsiteX9" fmla="*/ 6172200 w 10972800"/>
              <a:gd name="connsiteY9" fmla="*/ 0 h 18288"/>
              <a:gd name="connsiteX10" fmla="*/ 6528816 w 10972800"/>
              <a:gd name="connsiteY10" fmla="*/ 0 h 18288"/>
              <a:gd name="connsiteX11" fmla="*/ 7214616 w 10972800"/>
              <a:gd name="connsiteY11" fmla="*/ 0 h 18288"/>
              <a:gd name="connsiteX12" fmla="*/ 7790688 w 10972800"/>
              <a:gd name="connsiteY12" fmla="*/ 0 h 18288"/>
              <a:gd name="connsiteX13" fmla="*/ 8147304 w 10972800"/>
              <a:gd name="connsiteY13" fmla="*/ 0 h 18288"/>
              <a:gd name="connsiteX14" fmla="*/ 9052560 w 10972800"/>
              <a:gd name="connsiteY14" fmla="*/ 0 h 18288"/>
              <a:gd name="connsiteX15" fmla="*/ 9409176 w 10972800"/>
              <a:gd name="connsiteY15" fmla="*/ 0 h 18288"/>
              <a:gd name="connsiteX16" fmla="*/ 9765792 w 10972800"/>
              <a:gd name="connsiteY16" fmla="*/ 0 h 18288"/>
              <a:gd name="connsiteX17" fmla="*/ 10341864 w 10972800"/>
              <a:gd name="connsiteY17" fmla="*/ 0 h 18288"/>
              <a:gd name="connsiteX18" fmla="*/ 10972800 w 10972800"/>
              <a:gd name="connsiteY18" fmla="*/ 0 h 18288"/>
              <a:gd name="connsiteX19" fmla="*/ 10972800 w 10972800"/>
              <a:gd name="connsiteY19" fmla="*/ 18288 h 18288"/>
              <a:gd name="connsiteX20" fmla="*/ 10177272 w 10972800"/>
              <a:gd name="connsiteY20" fmla="*/ 18288 h 18288"/>
              <a:gd name="connsiteX21" fmla="*/ 9820656 w 10972800"/>
              <a:gd name="connsiteY21" fmla="*/ 18288 h 18288"/>
              <a:gd name="connsiteX22" fmla="*/ 9464040 w 10972800"/>
              <a:gd name="connsiteY22" fmla="*/ 18288 h 18288"/>
              <a:gd name="connsiteX23" fmla="*/ 8778240 w 10972800"/>
              <a:gd name="connsiteY23" fmla="*/ 18288 h 18288"/>
              <a:gd name="connsiteX24" fmla="*/ 8421624 w 10972800"/>
              <a:gd name="connsiteY24" fmla="*/ 18288 h 18288"/>
              <a:gd name="connsiteX25" fmla="*/ 7735824 w 10972800"/>
              <a:gd name="connsiteY25" fmla="*/ 18288 h 18288"/>
              <a:gd name="connsiteX26" fmla="*/ 6940296 w 10972800"/>
              <a:gd name="connsiteY26" fmla="*/ 18288 h 18288"/>
              <a:gd name="connsiteX27" fmla="*/ 6254496 w 10972800"/>
              <a:gd name="connsiteY27" fmla="*/ 18288 h 18288"/>
              <a:gd name="connsiteX28" fmla="*/ 5458968 w 10972800"/>
              <a:gd name="connsiteY28" fmla="*/ 18288 h 18288"/>
              <a:gd name="connsiteX29" fmla="*/ 4663440 w 10972800"/>
              <a:gd name="connsiteY29" fmla="*/ 18288 h 18288"/>
              <a:gd name="connsiteX30" fmla="*/ 4306824 w 10972800"/>
              <a:gd name="connsiteY30" fmla="*/ 18288 h 18288"/>
              <a:gd name="connsiteX31" fmla="*/ 3840480 w 10972800"/>
              <a:gd name="connsiteY31" fmla="*/ 18288 h 18288"/>
              <a:gd name="connsiteX32" fmla="*/ 3264408 w 10972800"/>
              <a:gd name="connsiteY32" fmla="*/ 18288 h 18288"/>
              <a:gd name="connsiteX33" fmla="*/ 2578608 w 10972800"/>
              <a:gd name="connsiteY33" fmla="*/ 18288 h 18288"/>
              <a:gd name="connsiteX34" fmla="*/ 1673352 w 10972800"/>
              <a:gd name="connsiteY34" fmla="*/ 18288 h 18288"/>
              <a:gd name="connsiteX35" fmla="*/ 877824 w 10972800"/>
              <a:gd name="connsiteY35" fmla="*/ 18288 h 18288"/>
              <a:gd name="connsiteX36" fmla="*/ 0 w 10972800"/>
              <a:gd name="connsiteY36" fmla="*/ 18288 h 18288"/>
              <a:gd name="connsiteX37" fmla="*/ 0 w 10972800"/>
              <a:gd name="connsiteY37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10972800" h="18288" fill="none" extrusionOk="0">
                <a:moveTo>
                  <a:pt x="0" y="0"/>
                </a:moveTo>
                <a:cubicBezTo>
                  <a:pt x="165916" y="-1866"/>
                  <a:pt x="188720" y="13756"/>
                  <a:pt x="356616" y="0"/>
                </a:cubicBezTo>
                <a:cubicBezTo>
                  <a:pt x="524512" y="-13756"/>
                  <a:pt x="734781" y="8922"/>
                  <a:pt x="1042416" y="0"/>
                </a:cubicBezTo>
                <a:cubicBezTo>
                  <a:pt x="1350051" y="-8922"/>
                  <a:pt x="1595982" y="-26315"/>
                  <a:pt x="1947672" y="0"/>
                </a:cubicBezTo>
                <a:cubicBezTo>
                  <a:pt x="2299362" y="26315"/>
                  <a:pt x="2292691" y="-19526"/>
                  <a:pt x="2633472" y="0"/>
                </a:cubicBezTo>
                <a:cubicBezTo>
                  <a:pt x="2974253" y="19526"/>
                  <a:pt x="2857309" y="10773"/>
                  <a:pt x="2990088" y="0"/>
                </a:cubicBezTo>
                <a:cubicBezTo>
                  <a:pt x="3122867" y="-10773"/>
                  <a:pt x="3359343" y="7194"/>
                  <a:pt x="3456432" y="0"/>
                </a:cubicBezTo>
                <a:cubicBezTo>
                  <a:pt x="3553521" y="-7194"/>
                  <a:pt x="4136258" y="5108"/>
                  <a:pt x="4361688" y="0"/>
                </a:cubicBezTo>
                <a:cubicBezTo>
                  <a:pt x="4587118" y="-5108"/>
                  <a:pt x="4992424" y="-42958"/>
                  <a:pt x="5266944" y="0"/>
                </a:cubicBezTo>
                <a:cubicBezTo>
                  <a:pt x="5541464" y="42958"/>
                  <a:pt x="5882966" y="-3430"/>
                  <a:pt x="6172200" y="0"/>
                </a:cubicBezTo>
                <a:cubicBezTo>
                  <a:pt x="6461434" y="3430"/>
                  <a:pt x="6432127" y="6688"/>
                  <a:pt x="6528816" y="0"/>
                </a:cubicBezTo>
                <a:cubicBezTo>
                  <a:pt x="6625505" y="-6688"/>
                  <a:pt x="6916805" y="-436"/>
                  <a:pt x="7214616" y="0"/>
                </a:cubicBezTo>
                <a:cubicBezTo>
                  <a:pt x="7512427" y="436"/>
                  <a:pt x="7626159" y="-6909"/>
                  <a:pt x="7790688" y="0"/>
                </a:cubicBezTo>
                <a:cubicBezTo>
                  <a:pt x="7955217" y="6909"/>
                  <a:pt x="8048891" y="15307"/>
                  <a:pt x="8147304" y="0"/>
                </a:cubicBezTo>
                <a:cubicBezTo>
                  <a:pt x="8245717" y="-15307"/>
                  <a:pt x="8645618" y="-11734"/>
                  <a:pt x="9052560" y="0"/>
                </a:cubicBezTo>
                <a:cubicBezTo>
                  <a:pt x="9459502" y="11734"/>
                  <a:pt x="9320584" y="8388"/>
                  <a:pt x="9409176" y="0"/>
                </a:cubicBezTo>
                <a:cubicBezTo>
                  <a:pt x="9497768" y="-8388"/>
                  <a:pt x="9644192" y="8379"/>
                  <a:pt x="9765792" y="0"/>
                </a:cubicBezTo>
                <a:cubicBezTo>
                  <a:pt x="9887392" y="-8379"/>
                  <a:pt x="10105220" y="-12663"/>
                  <a:pt x="10341864" y="0"/>
                </a:cubicBezTo>
                <a:cubicBezTo>
                  <a:pt x="10578508" y="12663"/>
                  <a:pt x="10773103" y="-5786"/>
                  <a:pt x="10972800" y="0"/>
                </a:cubicBezTo>
                <a:cubicBezTo>
                  <a:pt x="10972146" y="8818"/>
                  <a:pt x="10972240" y="13823"/>
                  <a:pt x="10972800" y="18288"/>
                </a:cubicBezTo>
                <a:cubicBezTo>
                  <a:pt x="10588778" y="31598"/>
                  <a:pt x="10543381" y="-12698"/>
                  <a:pt x="10177272" y="18288"/>
                </a:cubicBezTo>
                <a:cubicBezTo>
                  <a:pt x="9811163" y="49274"/>
                  <a:pt x="9996817" y="25662"/>
                  <a:pt x="9820656" y="18288"/>
                </a:cubicBezTo>
                <a:cubicBezTo>
                  <a:pt x="9644495" y="10914"/>
                  <a:pt x="9607007" y="31631"/>
                  <a:pt x="9464040" y="18288"/>
                </a:cubicBezTo>
                <a:cubicBezTo>
                  <a:pt x="9321073" y="4945"/>
                  <a:pt x="9114189" y="28940"/>
                  <a:pt x="8778240" y="18288"/>
                </a:cubicBezTo>
                <a:cubicBezTo>
                  <a:pt x="8442291" y="7636"/>
                  <a:pt x="8594763" y="987"/>
                  <a:pt x="8421624" y="18288"/>
                </a:cubicBezTo>
                <a:cubicBezTo>
                  <a:pt x="8248485" y="35589"/>
                  <a:pt x="7929515" y="37573"/>
                  <a:pt x="7735824" y="18288"/>
                </a:cubicBezTo>
                <a:cubicBezTo>
                  <a:pt x="7542133" y="-997"/>
                  <a:pt x="7252504" y="33858"/>
                  <a:pt x="6940296" y="18288"/>
                </a:cubicBezTo>
                <a:cubicBezTo>
                  <a:pt x="6628088" y="2718"/>
                  <a:pt x="6528503" y="48389"/>
                  <a:pt x="6254496" y="18288"/>
                </a:cubicBezTo>
                <a:cubicBezTo>
                  <a:pt x="5980489" y="-11813"/>
                  <a:pt x="5695784" y="-3740"/>
                  <a:pt x="5458968" y="18288"/>
                </a:cubicBezTo>
                <a:cubicBezTo>
                  <a:pt x="5222152" y="40316"/>
                  <a:pt x="5010751" y="19095"/>
                  <a:pt x="4663440" y="18288"/>
                </a:cubicBezTo>
                <a:cubicBezTo>
                  <a:pt x="4316129" y="17481"/>
                  <a:pt x="4425552" y="1606"/>
                  <a:pt x="4306824" y="18288"/>
                </a:cubicBezTo>
                <a:cubicBezTo>
                  <a:pt x="4188096" y="34970"/>
                  <a:pt x="3941535" y="7481"/>
                  <a:pt x="3840480" y="18288"/>
                </a:cubicBezTo>
                <a:cubicBezTo>
                  <a:pt x="3739425" y="29095"/>
                  <a:pt x="3402388" y="17641"/>
                  <a:pt x="3264408" y="18288"/>
                </a:cubicBezTo>
                <a:cubicBezTo>
                  <a:pt x="3126428" y="18935"/>
                  <a:pt x="2776779" y="9983"/>
                  <a:pt x="2578608" y="18288"/>
                </a:cubicBezTo>
                <a:cubicBezTo>
                  <a:pt x="2380437" y="26593"/>
                  <a:pt x="1909468" y="25818"/>
                  <a:pt x="1673352" y="18288"/>
                </a:cubicBezTo>
                <a:cubicBezTo>
                  <a:pt x="1437236" y="10758"/>
                  <a:pt x="1131180" y="49884"/>
                  <a:pt x="877824" y="18288"/>
                </a:cubicBezTo>
                <a:cubicBezTo>
                  <a:pt x="624468" y="-13308"/>
                  <a:pt x="206753" y="2195"/>
                  <a:pt x="0" y="18288"/>
                </a:cubicBezTo>
                <a:cubicBezTo>
                  <a:pt x="313" y="10654"/>
                  <a:pt x="-263" y="4056"/>
                  <a:pt x="0" y="0"/>
                </a:cubicBezTo>
                <a:close/>
              </a:path>
              <a:path w="10972800" h="18288" stroke="0" extrusionOk="0">
                <a:moveTo>
                  <a:pt x="0" y="0"/>
                </a:moveTo>
                <a:cubicBezTo>
                  <a:pt x="164017" y="-17675"/>
                  <a:pt x="309425" y="9913"/>
                  <a:pt x="466344" y="0"/>
                </a:cubicBezTo>
                <a:cubicBezTo>
                  <a:pt x="623263" y="-9913"/>
                  <a:pt x="659300" y="-14524"/>
                  <a:pt x="822960" y="0"/>
                </a:cubicBezTo>
                <a:cubicBezTo>
                  <a:pt x="986620" y="14524"/>
                  <a:pt x="1105222" y="-16481"/>
                  <a:pt x="1289304" y="0"/>
                </a:cubicBezTo>
                <a:cubicBezTo>
                  <a:pt x="1473386" y="16481"/>
                  <a:pt x="1693223" y="26161"/>
                  <a:pt x="1975104" y="0"/>
                </a:cubicBezTo>
                <a:cubicBezTo>
                  <a:pt x="2256985" y="-26161"/>
                  <a:pt x="2435781" y="23061"/>
                  <a:pt x="2770632" y="0"/>
                </a:cubicBezTo>
                <a:cubicBezTo>
                  <a:pt x="3105483" y="-23061"/>
                  <a:pt x="3247479" y="-44011"/>
                  <a:pt x="3675888" y="0"/>
                </a:cubicBezTo>
                <a:cubicBezTo>
                  <a:pt x="4104297" y="44011"/>
                  <a:pt x="4280918" y="4017"/>
                  <a:pt x="4581144" y="0"/>
                </a:cubicBezTo>
                <a:cubicBezTo>
                  <a:pt x="4881370" y="-4017"/>
                  <a:pt x="5021699" y="-11889"/>
                  <a:pt x="5157216" y="0"/>
                </a:cubicBezTo>
                <a:cubicBezTo>
                  <a:pt x="5292733" y="11889"/>
                  <a:pt x="5603398" y="-17698"/>
                  <a:pt x="5952744" y="0"/>
                </a:cubicBezTo>
                <a:cubicBezTo>
                  <a:pt x="6302090" y="17698"/>
                  <a:pt x="6353093" y="-11909"/>
                  <a:pt x="6638544" y="0"/>
                </a:cubicBezTo>
                <a:cubicBezTo>
                  <a:pt x="6923995" y="11909"/>
                  <a:pt x="7053404" y="21630"/>
                  <a:pt x="7214616" y="0"/>
                </a:cubicBezTo>
                <a:cubicBezTo>
                  <a:pt x="7375828" y="-21630"/>
                  <a:pt x="7837963" y="3886"/>
                  <a:pt x="8010144" y="0"/>
                </a:cubicBezTo>
                <a:cubicBezTo>
                  <a:pt x="8182325" y="-3886"/>
                  <a:pt x="8224183" y="16009"/>
                  <a:pt x="8366760" y="0"/>
                </a:cubicBezTo>
                <a:cubicBezTo>
                  <a:pt x="8509337" y="-16009"/>
                  <a:pt x="8687920" y="-5720"/>
                  <a:pt x="8942832" y="0"/>
                </a:cubicBezTo>
                <a:cubicBezTo>
                  <a:pt x="9197744" y="5720"/>
                  <a:pt x="9368437" y="20479"/>
                  <a:pt x="9628632" y="0"/>
                </a:cubicBezTo>
                <a:cubicBezTo>
                  <a:pt x="9888827" y="-20479"/>
                  <a:pt x="10560858" y="-20746"/>
                  <a:pt x="10972800" y="0"/>
                </a:cubicBezTo>
                <a:cubicBezTo>
                  <a:pt x="10972186" y="5722"/>
                  <a:pt x="10972980" y="12495"/>
                  <a:pt x="10972800" y="18288"/>
                </a:cubicBezTo>
                <a:cubicBezTo>
                  <a:pt x="10786146" y="12536"/>
                  <a:pt x="10623717" y="14033"/>
                  <a:pt x="10506456" y="18288"/>
                </a:cubicBezTo>
                <a:cubicBezTo>
                  <a:pt x="10389195" y="22543"/>
                  <a:pt x="10296178" y="20107"/>
                  <a:pt x="10149840" y="18288"/>
                </a:cubicBezTo>
                <a:cubicBezTo>
                  <a:pt x="10003502" y="16469"/>
                  <a:pt x="9767530" y="28891"/>
                  <a:pt x="9464040" y="18288"/>
                </a:cubicBezTo>
                <a:cubicBezTo>
                  <a:pt x="9160550" y="7685"/>
                  <a:pt x="9229050" y="2659"/>
                  <a:pt x="8997696" y="18288"/>
                </a:cubicBezTo>
                <a:cubicBezTo>
                  <a:pt x="8766342" y="33917"/>
                  <a:pt x="8340136" y="34864"/>
                  <a:pt x="8092440" y="18288"/>
                </a:cubicBezTo>
                <a:cubicBezTo>
                  <a:pt x="7844744" y="1712"/>
                  <a:pt x="7863720" y="27405"/>
                  <a:pt x="7735824" y="18288"/>
                </a:cubicBezTo>
                <a:cubicBezTo>
                  <a:pt x="7607928" y="9171"/>
                  <a:pt x="7323619" y="461"/>
                  <a:pt x="7050024" y="18288"/>
                </a:cubicBezTo>
                <a:cubicBezTo>
                  <a:pt x="6776429" y="36115"/>
                  <a:pt x="6787899" y="28206"/>
                  <a:pt x="6693408" y="18288"/>
                </a:cubicBezTo>
                <a:cubicBezTo>
                  <a:pt x="6598917" y="8370"/>
                  <a:pt x="6395231" y="19114"/>
                  <a:pt x="6227064" y="18288"/>
                </a:cubicBezTo>
                <a:cubicBezTo>
                  <a:pt x="6058897" y="17462"/>
                  <a:pt x="5618582" y="1091"/>
                  <a:pt x="5431536" y="18288"/>
                </a:cubicBezTo>
                <a:cubicBezTo>
                  <a:pt x="5244490" y="35485"/>
                  <a:pt x="4729797" y="-9650"/>
                  <a:pt x="4526280" y="18288"/>
                </a:cubicBezTo>
                <a:cubicBezTo>
                  <a:pt x="4322763" y="46226"/>
                  <a:pt x="4216797" y="756"/>
                  <a:pt x="4059936" y="18288"/>
                </a:cubicBezTo>
                <a:cubicBezTo>
                  <a:pt x="3903075" y="35820"/>
                  <a:pt x="3537912" y="42098"/>
                  <a:pt x="3374136" y="18288"/>
                </a:cubicBezTo>
                <a:cubicBezTo>
                  <a:pt x="3210360" y="-5522"/>
                  <a:pt x="3126842" y="39135"/>
                  <a:pt x="2907792" y="18288"/>
                </a:cubicBezTo>
                <a:cubicBezTo>
                  <a:pt x="2688742" y="-2559"/>
                  <a:pt x="2490436" y="34100"/>
                  <a:pt x="2112264" y="18288"/>
                </a:cubicBezTo>
                <a:cubicBezTo>
                  <a:pt x="1734092" y="2476"/>
                  <a:pt x="1744622" y="-7274"/>
                  <a:pt x="1536192" y="18288"/>
                </a:cubicBezTo>
                <a:cubicBezTo>
                  <a:pt x="1327762" y="43850"/>
                  <a:pt x="1189025" y="6435"/>
                  <a:pt x="1069848" y="18288"/>
                </a:cubicBezTo>
                <a:cubicBezTo>
                  <a:pt x="950671" y="30141"/>
                  <a:pt x="858345" y="33684"/>
                  <a:pt x="713232" y="18288"/>
                </a:cubicBezTo>
                <a:cubicBezTo>
                  <a:pt x="568119" y="2892"/>
                  <a:pt x="250292" y="5410"/>
                  <a:pt x="0" y="18288"/>
                </a:cubicBezTo>
                <a:cubicBezTo>
                  <a:pt x="465" y="13062"/>
                  <a:pt x="-894" y="9029"/>
                  <a:pt x="0" y="0"/>
                </a:cubicBezTo>
                <a:close/>
              </a:path>
            </a:pathLst>
          </a:custGeom>
          <a:solidFill>
            <a:schemeClr val="accent2">
              <a:alpha val="75000"/>
            </a:schemeClr>
          </a:solidFill>
          <a:ln w="44450" cap="rnd">
            <a:solidFill>
              <a:schemeClr val="accent2">
                <a:alpha val="75000"/>
              </a:schemeClr>
            </a:solidFill>
            <a:round/>
            <a:extLst>
              <a:ext uri="{C807C97D-BFC1-408E-A445-0C87EB9F89A2}">
                <ask:lineSketchStyleProps xmlns:ask="http://schemas.microsoft.com/office/drawing/2018/sketchyshapes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A00F8CB-372D-A561-541D-C3A3360D18F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2493" y="2071316"/>
            <a:ext cx="6713552" cy="4119172"/>
          </a:xfrm>
        </p:spPr>
        <p:txBody>
          <a:bodyPr anchor="t">
            <a:normAutofit/>
          </a:bodyPr>
          <a:lstStyle/>
          <a:p>
            <a:r>
              <a:rPr lang="en-US" sz="2200" b="0" i="0" u="none" strike="noStrike" baseline="0" dirty="0"/>
              <a:t>National Antimicrobial Resistance Monitoring System (NARMS) identified </a:t>
            </a:r>
            <a:r>
              <a:rPr lang="en-US" sz="2200" b="0" i="1" u="none" strike="noStrike" baseline="0" dirty="0"/>
              <a:t>Vibrio </a:t>
            </a:r>
            <a:r>
              <a:rPr lang="en-US" sz="2200" b="0" u="none" strike="noStrike" baseline="0" dirty="0"/>
              <a:t>spp.</a:t>
            </a:r>
            <a:r>
              <a:rPr lang="en-US" sz="2200" b="0" i="0" u="none" strike="noStrike" baseline="0" dirty="0"/>
              <a:t> and </a:t>
            </a:r>
            <a:r>
              <a:rPr lang="en-US" sz="2200" b="0" i="1" u="none" strike="noStrike" baseline="0" dirty="0"/>
              <a:t>Enterococcus </a:t>
            </a:r>
            <a:r>
              <a:rPr lang="en-US" sz="2200" b="0" i="0" u="none" strike="noStrike" baseline="0" dirty="0"/>
              <a:t>spp. as the most prevalent Gram-negative and Gram-positive bacteria in retail seafood samples </a:t>
            </a:r>
          </a:p>
          <a:p>
            <a:pPr lvl="1"/>
            <a:r>
              <a:rPr lang="en-US" sz="2200" dirty="0"/>
              <a:t>Good candidates for tracking AMR</a:t>
            </a:r>
          </a:p>
          <a:p>
            <a:pPr lvl="1"/>
            <a:r>
              <a:rPr lang="en-US" sz="2200" dirty="0"/>
              <a:t>Some </a:t>
            </a:r>
            <a:r>
              <a:rPr lang="en-US" sz="2200" i="1" dirty="0"/>
              <a:t>Vibrio </a:t>
            </a:r>
            <a:r>
              <a:rPr lang="en-US" sz="2200" dirty="0"/>
              <a:t>spp. are the </a:t>
            </a:r>
            <a:r>
              <a:rPr lang="en-US" sz="2200" b="0" i="0" u="none" strike="noStrike" baseline="0" dirty="0"/>
              <a:t>most common seafood-borne pathogens in humans and the main pathogens for shrimp </a:t>
            </a:r>
          </a:p>
          <a:p>
            <a:r>
              <a:rPr lang="en-US" sz="2200" dirty="0"/>
              <a:t>Goal of the study was to evaluate the prevalence and AMR profiles of </a:t>
            </a:r>
            <a:r>
              <a:rPr lang="en-US" sz="2200" b="0" i="1" u="none" strike="noStrike" baseline="0" dirty="0"/>
              <a:t>Vibrio </a:t>
            </a:r>
            <a:r>
              <a:rPr lang="en-US" sz="2200" b="0" u="none" strike="noStrike" baseline="0" dirty="0"/>
              <a:t>spp.</a:t>
            </a:r>
            <a:r>
              <a:rPr lang="en-US" sz="2200" b="0" i="0" u="none" strike="noStrike" baseline="0" dirty="0"/>
              <a:t> </a:t>
            </a:r>
            <a:r>
              <a:rPr lang="en-US" sz="2200" dirty="0"/>
              <a:t>and </a:t>
            </a:r>
            <a:r>
              <a:rPr lang="en-US" sz="2200" i="1" dirty="0"/>
              <a:t>Enterococcus </a:t>
            </a:r>
            <a:r>
              <a:rPr lang="en-US" sz="2200" dirty="0"/>
              <a:t>spp. </a:t>
            </a:r>
            <a:r>
              <a:rPr lang="en-US" sz="2200" b="0" i="0" u="none" strike="noStrike" baseline="0" dirty="0"/>
              <a:t>in retail shrimp collected in Northern California</a:t>
            </a:r>
            <a:endParaRPr lang="en-US" sz="2200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88B03F0-C7A6-89A5-A88A-74AE882CF1C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rcRect r="-2" b="19701"/>
          <a:stretch/>
        </p:blipFill>
        <p:spPr>
          <a:xfrm>
            <a:off x="7675658" y="2093976"/>
            <a:ext cx="3941064" cy="40965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942243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5" name="Rectangle 14">
            <a:extLst>
              <a:ext uri="{FF2B5EF4-FFF2-40B4-BE49-F238E27FC236}">
                <a16:creationId xmlns:a16="http://schemas.microsoft.com/office/drawing/2014/main" id="{45D37F4E-DDB4-456B-97E0-9937730A03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6695D12-D104-E2FB-2A41-BBDBF580CB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2493" y="238539"/>
            <a:ext cx="11018520" cy="1434415"/>
          </a:xfrm>
        </p:spPr>
        <p:txBody>
          <a:bodyPr anchor="b">
            <a:normAutofit/>
          </a:bodyPr>
          <a:lstStyle/>
          <a:p>
            <a:r>
              <a:rPr lang="en-US" sz="5400" dirty="0"/>
              <a:t>Methods</a:t>
            </a:r>
          </a:p>
        </p:txBody>
      </p:sp>
      <p:sp>
        <p:nvSpPr>
          <p:cNvPr id="17" name="sketchy line">
            <a:extLst>
              <a:ext uri="{FF2B5EF4-FFF2-40B4-BE49-F238E27FC236}">
                <a16:creationId xmlns:a16="http://schemas.microsoft.com/office/drawing/2014/main" id="{B2DD41CD-8F47-4F56-AD12-4E2FF76969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72493" y="1681544"/>
            <a:ext cx="10972800" cy="18288"/>
          </a:xfrm>
          <a:custGeom>
            <a:avLst/>
            <a:gdLst>
              <a:gd name="connsiteX0" fmla="*/ 0 w 10972800"/>
              <a:gd name="connsiteY0" fmla="*/ 0 h 18288"/>
              <a:gd name="connsiteX1" fmla="*/ 356616 w 10972800"/>
              <a:gd name="connsiteY1" fmla="*/ 0 h 18288"/>
              <a:gd name="connsiteX2" fmla="*/ 1042416 w 10972800"/>
              <a:gd name="connsiteY2" fmla="*/ 0 h 18288"/>
              <a:gd name="connsiteX3" fmla="*/ 1947672 w 10972800"/>
              <a:gd name="connsiteY3" fmla="*/ 0 h 18288"/>
              <a:gd name="connsiteX4" fmla="*/ 2633472 w 10972800"/>
              <a:gd name="connsiteY4" fmla="*/ 0 h 18288"/>
              <a:gd name="connsiteX5" fmla="*/ 2990088 w 10972800"/>
              <a:gd name="connsiteY5" fmla="*/ 0 h 18288"/>
              <a:gd name="connsiteX6" fmla="*/ 3456432 w 10972800"/>
              <a:gd name="connsiteY6" fmla="*/ 0 h 18288"/>
              <a:gd name="connsiteX7" fmla="*/ 4361688 w 10972800"/>
              <a:gd name="connsiteY7" fmla="*/ 0 h 18288"/>
              <a:gd name="connsiteX8" fmla="*/ 5266944 w 10972800"/>
              <a:gd name="connsiteY8" fmla="*/ 0 h 18288"/>
              <a:gd name="connsiteX9" fmla="*/ 6172200 w 10972800"/>
              <a:gd name="connsiteY9" fmla="*/ 0 h 18288"/>
              <a:gd name="connsiteX10" fmla="*/ 6528816 w 10972800"/>
              <a:gd name="connsiteY10" fmla="*/ 0 h 18288"/>
              <a:gd name="connsiteX11" fmla="*/ 7214616 w 10972800"/>
              <a:gd name="connsiteY11" fmla="*/ 0 h 18288"/>
              <a:gd name="connsiteX12" fmla="*/ 7790688 w 10972800"/>
              <a:gd name="connsiteY12" fmla="*/ 0 h 18288"/>
              <a:gd name="connsiteX13" fmla="*/ 8147304 w 10972800"/>
              <a:gd name="connsiteY13" fmla="*/ 0 h 18288"/>
              <a:gd name="connsiteX14" fmla="*/ 9052560 w 10972800"/>
              <a:gd name="connsiteY14" fmla="*/ 0 h 18288"/>
              <a:gd name="connsiteX15" fmla="*/ 9409176 w 10972800"/>
              <a:gd name="connsiteY15" fmla="*/ 0 h 18288"/>
              <a:gd name="connsiteX16" fmla="*/ 9765792 w 10972800"/>
              <a:gd name="connsiteY16" fmla="*/ 0 h 18288"/>
              <a:gd name="connsiteX17" fmla="*/ 10341864 w 10972800"/>
              <a:gd name="connsiteY17" fmla="*/ 0 h 18288"/>
              <a:gd name="connsiteX18" fmla="*/ 10972800 w 10972800"/>
              <a:gd name="connsiteY18" fmla="*/ 0 h 18288"/>
              <a:gd name="connsiteX19" fmla="*/ 10972800 w 10972800"/>
              <a:gd name="connsiteY19" fmla="*/ 18288 h 18288"/>
              <a:gd name="connsiteX20" fmla="*/ 10177272 w 10972800"/>
              <a:gd name="connsiteY20" fmla="*/ 18288 h 18288"/>
              <a:gd name="connsiteX21" fmla="*/ 9820656 w 10972800"/>
              <a:gd name="connsiteY21" fmla="*/ 18288 h 18288"/>
              <a:gd name="connsiteX22" fmla="*/ 9464040 w 10972800"/>
              <a:gd name="connsiteY22" fmla="*/ 18288 h 18288"/>
              <a:gd name="connsiteX23" fmla="*/ 8778240 w 10972800"/>
              <a:gd name="connsiteY23" fmla="*/ 18288 h 18288"/>
              <a:gd name="connsiteX24" fmla="*/ 8421624 w 10972800"/>
              <a:gd name="connsiteY24" fmla="*/ 18288 h 18288"/>
              <a:gd name="connsiteX25" fmla="*/ 7735824 w 10972800"/>
              <a:gd name="connsiteY25" fmla="*/ 18288 h 18288"/>
              <a:gd name="connsiteX26" fmla="*/ 6940296 w 10972800"/>
              <a:gd name="connsiteY26" fmla="*/ 18288 h 18288"/>
              <a:gd name="connsiteX27" fmla="*/ 6254496 w 10972800"/>
              <a:gd name="connsiteY27" fmla="*/ 18288 h 18288"/>
              <a:gd name="connsiteX28" fmla="*/ 5458968 w 10972800"/>
              <a:gd name="connsiteY28" fmla="*/ 18288 h 18288"/>
              <a:gd name="connsiteX29" fmla="*/ 4663440 w 10972800"/>
              <a:gd name="connsiteY29" fmla="*/ 18288 h 18288"/>
              <a:gd name="connsiteX30" fmla="*/ 4306824 w 10972800"/>
              <a:gd name="connsiteY30" fmla="*/ 18288 h 18288"/>
              <a:gd name="connsiteX31" fmla="*/ 3840480 w 10972800"/>
              <a:gd name="connsiteY31" fmla="*/ 18288 h 18288"/>
              <a:gd name="connsiteX32" fmla="*/ 3264408 w 10972800"/>
              <a:gd name="connsiteY32" fmla="*/ 18288 h 18288"/>
              <a:gd name="connsiteX33" fmla="*/ 2578608 w 10972800"/>
              <a:gd name="connsiteY33" fmla="*/ 18288 h 18288"/>
              <a:gd name="connsiteX34" fmla="*/ 1673352 w 10972800"/>
              <a:gd name="connsiteY34" fmla="*/ 18288 h 18288"/>
              <a:gd name="connsiteX35" fmla="*/ 877824 w 10972800"/>
              <a:gd name="connsiteY35" fmla="*/ 18288 h 18288"/>
              <a:gd name="connsiteX36" fmla="*/ 0 w 10972800"/>
              <a:gd name="connsiteY36" fmla="*/ 18288 h 18288"/>
              <a:gd name="connsiteX37" fmla="*/ 0 w 10972800"/>
              <a:gd name="connsiteY37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10972800" h="18288" fill="none" extrusionOk="0">
                <a:moveTo>
                  <a:pt x="0" y="0"/>
                </a:moveTo>
                <a:cubicBezTo>
                  <a:pt x="165916" y="-1866"/>
                  <a:pt x="188720" y="13756"/>
                  <a:pt x="356616" y="0"/>
                </a:cubicBezTo>
                <a:cubicBezTo>
                  <a:pt x="524512" y="-13756"/>
                  <a:pt x="734781" y="8922"/>
                  <a:pt x="1042416" y="0"/>
                </a:cubicBezTo>
                <a:cubicBezTo>
                  <a:pt x="1350051" y="-8922"/>
                  <a:pt x="1595982" y="-26315"/>
                  <a:pt x="1947672" y="0"/>
                </a:cubicBezTo>
                <a:cubicBezTo>
                  <a:pt x="2299362" y="26315"/>
                  <a:pt x="2292691" y="-19526"/>
                  <a:pt x="2633472" y="0"/>
                </a:cubicBezTo>
                <a:cubicBezTo>
                  <a:pt x="2974253" y="19526"/>
                  <a:pt x="2857309" y="10773"/>
                  <a:pt x="2990088" y="0"/>
                </a:cubicBezTo>
                <a:cubicBezTo>
                  <a:pt x="3122867" y="-10773"/>
                  <a:pt x="3359343" y="7194"/>
                  <a:pt x="3456432" y="0"/>
                </a:cubicBezTo>
                <a:cubicBezTo>
                  <a:pt x="3553521" y="-7194"/>
                  <a:pt x="4136258" y="5108"/>
                  <a:pt x="4361688" y="0"/>
                </a:cubicBezTo>
                <a:cubicBezTo>
                  <a:pt x="4587118" y="-5108"/>
                  <a:pt x="4992424" y="-42958"/>
                  <a:pt x="5266944" y="0"/>
                </a:cubicBezTo>
                <a:cubicBezTo>
                  <a:pt x="5541464" y="42958"/>
                  <a:pt x="5882966" y="-3430"/>
                  <a:pt x="6172200" y="0"/>
                </a:cubicBezTo>
                <a:cubicBezTo>
                  <a:pt x="6461434" y="3430"/>
                  <a:pt x="6432127" y="6688"/>
                  <a:pt x="6528816" y="0"/>
                </a:cubicBezTo>
                <a:cubicBezTo>
                  <a:pt x="6625505" y="-6688"/>
                  <a:pt x="6916805" y="-436"/>
                  <a:pt x="7214616" y="0"/>
                </a:cubicBezTo>
                <a:cubicBezTo>
                  <a:pt x="7512427" y="436"/>
                  <a:pt x="7626159" y="-6909"/>
                  <a:pt x="7790688" y="0"/>
                </a:cubicBezTo>
                <a:cubicBezTo>
                  <a:pt x="7955217" y="6909"/>
                  <a:pt x="8048891" y="15307"/>
                  <a:pt x="8147304" y="0"/>
                </a:cubicBezTo>
                <a:cubicBezTo>
                  <a:pt x="8245717" y="-15307"/>
                  <a:pt x="8645618" y="-11734"/>
                  <a:pt x="9052560" y="0"/>
                </a:cubicBezTo>
                <a:cubicBezTo>
                  <a:pt x="9459502" y="11734"/>
                  <a:pt x="9320584" y="8388"/>
                  <a:pt x="9409176" y="0"/>
                </a:cubicBezTo>
                <a:cubicBezTo>
                  <a:pt x="9497768" y="-8388"/>
                  <a:pt x="9644192" y="8379"/>
                  <a:pt x="9765792" y="0"/>
                </a:cubicBezTo>
                <a:cubicBezTo>
                  <a:pt x="9887392" y="-8379"/>
                  <a:pt x="10105220" y="-12663"/>
                  <a:pt x="10341864" y="0"/>
                </a:cubicBezTo>
                <a:cubicBezTo>
                  <a:pt x="10578508" y="12663"/>
                  <a:pt x="10773103" y="-5786"/>
                  <a:pt x="10972800" y="0"/>
                </a:cubicBezTo>
                <a:cubicBezTo>
                  <a:pt x="10972146" y="8818"/>
                  <a:pt x="10972240" y="13823"/>
                  <a:pt x="10972800" y="18288"/>
                </a:cubicBezTo>
                <a:cubicBezTo>
                  <a:pt x="10588778" y="31598"/>
                  <a:pt x="10543381" y="-12698"/>
                  <a:pt x="10177272" y="18288"/>
                </a:cubicBezTo>
                <a:cubicBezTo>
                  <a:pt x="9811163" y="49274"/>
                  <a:pt x="9996817" y="25662"/>
                  <a:pt x="9820656" y="18288"/>
                </a:cubicBezTo>
                <a:cubicBezTo>
                  <a:pt x="9644495" y="10914"/>
                  <a:pt x="9607007" y="31631"/>
                  <a:pt x="9464040" y="18288"/>
                </a:cubicBezTo>
                <a:cubicBezTo>
                  <a:pt x="9321073" y="4945"/>
                  <a:pt x="9114189" y="28940"/>
                  <a:pt x="8778240" y="18288"/>
                </a:cubicBezTo>
                <a:cubicBezTo>
                  <a:pt x="8442291" y="7636"/>
                  <a:pt x="8594763" y="987"/>
                  <a:pt x="8421624" y="18288"/>
                </a:cubicBezTo>
                <a:cubicBezTo>
                  <a:pt x="8248485" y="35589"/>
                  <a:pt x="7929515" y="37573"/>
                  <a:pt x="7735824" y="18288"/>
                </a:cubicBezTo>
                <a:cubicBezTo>
                  <a:pt x="7542133" y="-997"/>
                  <a:pt x="7252504" y="33858"/>
                  <a:pt x="6940296" y="18288"/>
                </a:cubicBezTo>
                <a:cubicBezTo>
                  <a:pt x="6628088" y="2718"/>
                  <a:pt x="6528503" y="48389"/>
                  <a:pt x="6254496" y="18288"/>
                </a:cubicBezTo>
                <a:cubicBezTo>
                  <a:pt x="5980489" y="-11813"/>
                  <a:pt x="5695784" y="-3740"/>
                  <a:pt x="5458968" y="18288"/>
                </a:cubicBezTo>
                <a:cubicBezTo>
                  <a:pt x="5222152" y="40316"/>
                  <a:pt x="5010751" y="19095"/>
                  <a:pt x="4663440" y="18288"/>
                </a:cubicBezTo>
                <a:cubicBezTo>
                  <a:pt x="4316129" y="17481"/>
                  <a:pt x="4425552" y="1606"/>
                  <a:pt x="4306824" y="18288"/>
                </a:cubicBezTo>
                <a:cubicBezTo>
                  <a:pt x="4188096" y="34970"/>
                  <a:pt x="3941535" y="7481"/>
                  <a:pt x="3840480" y="18288"/>
                </a:cubicBezTo>
                <a:cubicBezTo>
                  <a:pt x="3739425" y="29095"/>
                  <a:pt x="3402388" y="17641"/>
                  <a:pt x="3264408" y="18288"/>
                </a:cubicBezTo>
                <a:cubicBezTo>
                  <a:pt x="3126428" y="18935"/>
                  <a:pt x="2776779" y="9983"/>
                  <a:pt x="2578608" y="18288"/>
                </a:cubicBezTo>
                <a:cubicBezTo>
                  <a:pt x="2380437" y="26593"/>
                  <a:pt x="1909468" y="25818"/>
                  <a:pt x="1673352" y="18288"/>
                </a:cubicBezTo>
                <a:cubicBezTo>
                  <a:pt x="1437236" y="10758"/>
                  <a:pt x="1131180" y="49884"/>
                  <a:pt x="877824" y="18288"/>
                </a:cubicBezTo>
                <a:cubicBezTo>
                  <a:pt x="624468" y="-13308"/>
                  <a:pt x="206753" y="2195"/>
                  <a:pt x="0" y="18288"/>
                </a:cubicBezTo>
                <a:cubicBezTo>
                  <a:pt x="313" y="10654"/>
                  <a:pt x="-263" y="4056"/>
                  <a:pt x="0" y="0"/>
                </a:cubicBezTo>
                <a:close/>
              </a:path>
              <a:path w="10972800" h="18288" stroke="0" extrusionOk="0">
                <a:moveTo>
                  <a:pt x="0" y="0"/>
                </a:moveTo>
                <a:cubicBezTo>
                  <a:pt x="164017" y="-17675"/>
                  <a:pt x="309425" y="9913"/>
                  <a:pt x="466344" y="0"/>
                </a:cubicBezTo>
                <a:cubicBezTo>
                  <a:pt x="623263" y="-9913"/>
                  <a:pt x="659300" y="-14524"/>
                  <a:pt x="822960" y="0"/>
                </a:cubicBezTo>
                <a:cubicBezTo>
                  <a:pt x="986620" y="14524"/>
                  <a:pt x="1105222" y="-16481"/>
                  <a:pt x="1289304" y="0"/>
                </a:cubicBezTo>
                <a:cubicBezTo>
                  <a:pt x="1473386" y="16481"/>
                  <a:pt x="1693223" y="26161"/>
                  <a:pt x="1975104" y="0"/>
                </a:cubicBezTo>
                <a:cubicBezTo>
                  <a:pt x="2256985" y="-26161"/>
                  <a:pt x="2435781" y="23061"/>
                  <a:pt x="2770632" y="0"/>
                </a:cubicBezTo>
                <a:cubicBezTo>
                  <a:pt x="3105483" y="-23061"/>
                  <a:pt x="3247479" y="-44011"/>
                  <a:pt x="3675888" y="0"/>
                </a:cubicBezTo>
                <a:cubicBezTo>
                  <a:pt x="4104297" y="44011"/>
                  <a:pt x="4280918" y="4017"/>
                  <a:pt x="4581144" y="0"/>
                </a:cubicBezTo>
                <a:cubicBezTo>
                  <a:pt x="4881370" y="-4017"/>
                  <a:pt x="5021699" y="-11889"/>
                  <a:pt x="5157216" y="0"/>
                </a:cubicBezTo>
                <a:cubicBezTo>
                  <a:pt x="5292733" y="11889"/>
                  <a:pt x="5603398" y="-17698"/>
                  <a:pt x="5952744" y="0"/>
                </a:cubicBezTo>
                <a:cubicBezTo>
                  <a:pt x="6302090" y="17698"/>
                  <a:pt x="6353093" y="-11909"/>
                  <a:pt x="6638544" y="0"/>
                </a:cubicBezTo>
                <a:cubicBezTo>
                  <a:pt x="6923995" y="11909"/>
                  <a:pt x="7053404" y="21630"/>
                  <a:pt x="7214616" y="0"/>
                </a:cubicBezTo>
                <a:cubicBezTo>
                  <a:pt x="7375828" y="-21630"/>
                  <a:pt x="7837963" y="3886"/>
                  <a:pt x="8010144" y="0"/>
                </a:cubicBezTo>
                <a:cubicBezTo>
                  <a:pt x="8182325" y="-3886"/>
                  <a:pt x="8224183" y="16009"/>
                  <a:pt x="8366760" y="0"/>
                </a:cubicBezTo>
                <a:cubicBezTo>
                  <a:pt x="8509337" y="-16009"/>
                  <a:pt x="8687920" y="-5720"/>
                  <a:pt x="8942832" y="0"/>
                </a:cubicBezTo>
                <a:cubicBezTo>
                  <a:pt x="9197744" y="5720"/>
                  <a:pt x="9368437" y="20479"/>
                  <a:pt x="9628632" y="0"/>
                </a:cubicBezTo>
                <a:cubicBezTo>
                  <a:pt x="9888827" y="-20479"/>
                  <a:pt x="10560858" y="-20746"/>
                  <a:pt x="10972800" y="0"/>
                </a:cubicBezTo>
                <a:cubicBezTo>
                  <a:pt x="10972186" y="5722"/>
                  <a:pt x="10972980" y="12495"/>
                  <a:pt x="10972800" y="18288"/>
                </a:cubicBezTo>
                <a:cubicBezTo>
                  <a:pt x="10786146" y="12536"/>
                  <a:pt x="10623717" y="14033"/>
                  <a:pt x="10506456" y="18288"/>
                </a:cubicBezTo>
                <a:cubicBezTo>
                  <a:pt x="10389195" y="22543"/>
                  <a:pt x="10296178" y="20107"/>
                  <a:pt x="10149840" y="18288"/>
                </a:cubicBezTo>
                <a:cubicBezTo>
                  <a:pt x="10003502" y="16469"/>
                  <a:pt x="9767530" y="28891"/>
                  <a:pt x="9464040" y="18288"/>
                </a:cubicBezTo>
                <a:cubicBezTo>
                  <a:pt x="9160550" y="7685"/>
                  <a:pt x="9229050" y="2659"/>
                  <a:pt x="8997696" y="18288"/>
                </a:cubicBezTo>
                <a:cubicBezTo>
                  <a:pt x="8766342" y="33917"/>
                  <a:pt x="8340136" y="34864"/>
                  <a:pt x="8092440" y="18288"/>
                </a:cubicBezTo>
                <a:cubicBezTo>
                  <a:pt x="7844744" y="1712"/>
                  <a:pt x="7863720" y="27405"/>
                  <a:pt x="7735824" y="18288"/>
                </a:cubicBezTo>
                <a:cubicBezTo>
                  <a:pt x="7607928" y="9171"/>
                  <a:pt x="7323619" y="461"/>
                  <a:pt x="7050024" y="18288"/>
                </a:cubicBezTo>
                <a:cubicBezTo>
                  <a:pt x="6776429" y="36115"/>
                  <a:pt x="6787899" y="28206"/>
                  <a:pt x="6693408" y="18288"/>
                </a:cubicBezTo>
                <a:cubicBezTo>
                  <a:pt x="6598917" y="8370"/>
                  <a:pt x="6395231" y="19114"/>
                  <a:pt x="6227064" y="18288"/>
                </a:cubicBezTo>
                <a:cubicBezTo>
                  <a:pt x="6058897" y="17462"/>
                  <a:pt x="5618582" y="1091"/>
                  <a:pt x="5431536" y="18288"/>
                </a:cubicBezTo>
                <a:cubicBezTo>
                  <a:pt x="5244490" y="35485"/>
                  <a:pt x="4729797" y="-9650"/>
                  <a:pt x="4526280" y="18288"/>
                </a:cubicBezTo>
                <a:cubicBezTo>
                  <a:pt x="4322763" y="46226"/>
                  <a:pt x="4216797" y="756"/>
                  <a:pt x="4059936" y="18288"/>
                </a:cubicBezTo>
                <a:cubicBezTo>
                  <a:pt x="3903075" y="35820"/>
                  <a:pt x="3537912" y="42098"/>
                  <a:pt x="3374136" y="18288"/>
                </a:cubicBezTo>
                <a:cubicBezTo>
                  <a:pt x="3210360" y="-5522"/>
                  <a:pt x="3126842" y="39135"/>
                  <a:pt x="2907792" y="18288"/>
                </a:cubicBezTo>
                <a:cubicBezTo>
                  <a:pt x="2688742" y="-2559"/>
                  <a:pt x="2490436" y="34100"/>
                  <a:pt x="2112264" y="18288"/>
                </a:cubicBezTo>
                <a:cubicBezTo>
                  <a:pt x="1734092" y="2476"/>
                  <a:pt x="1744622" y="-7274"/>
                  <a:pt x="1536192" y="18288"/>
                </a:cubicBezTo>
                <a:cubicBezTo>
                  <a:pt x="1327762" y="43850"/>
                  <a:pt x="1189025" y="6435"/>
                  <a:pt x="1069848" y="18288"/>
                </a:cubicBezTo>
                <a:cubicBezTo>
                  <a:pt x="950671" y="30141"/>
                  <a:pt x="858345" y="33684"/>
                  <a:pt x="713232" y="18288"/>
                </a:cubicBezTo>
                <a:cubicBezTo>
                  <a:pt x="568119" y="2892"/>
                  <a:pt x="250292" y="5410"/>
                  <a:pt x="0" y="18288"/>
                </a:cubicBezTo>
                <a:cubicBezTo>
                  <a:pt x="465" y="13062"/>
                  <a:pt x="-894" y="9029"/>
                  <a:pt x="0" y="0"/>
                </a:cubicBezTo>
                <a:close/>
              </a:path>
            </a:pathLst>
          </a:custGeom>
          <a:solidFill>
            <a:schemeClr val="accent2">
              <a:alpha val="75000"/>
            </a:schemeClr>
          </a:solidFill>
          <a:ln w="44450" cap="rnd">
            <a:solidFill>
              <a:schemeClr val="accent2">
                <a:alpha val="75000"/>
              </a:schemeClr>
            </a:solidFill>
            <a:round/>
            <a:extLst>
              <a:ext uri="{C807C97D-BFC1-408E-A445-0C87EB9F89A2}">
                <ask:lineSketchStyleProps xmlns:ask="http://schemas.microsoft.com/office/drawing/2018/sketchyshapes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4BBC89D-3799-A6AF-9F3C-321C90ACBE3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2493" y="2071316"/>
            <a:ext cx="6713552" cy="4119172"/>
          </a:xfrm>
        </p:spPr>
        <p:txBody>
          <a:bodyPr anchor="t">
            <a:normAutofit fontScale="85000" lnSpcReduction="10000"/>
          </a:bodyPr>
          <a:lstStyle/>
          <a:p>
            <a:r>
              <a:rPr lang="en-US" sz="2200" dirty="0"/>
              <a:t>400 shrimp samples were collected from over 100 retail locations in the Greater Sacramento region of California</a:t>
            </a:r>
          </a:p>
          <a:p>
            <a:pPr lvl="1"/>
            <a:r>
              <a:rPr lang="en-US" sz="2000" dirty="0"/>
              <a:t>Prepackaged or half-pound packages</a:t>
            </a:r>
          </a:p>
          <a:p>
            <a:r>
              <a:rPr lang="en-US" sz="2200" dirty="0"/>
              <a:t>Samples were processed according to the NARMS seafood pilot laboratory protocol for </a:t>
            </a:r>
            <a:r>
              <a:rPr lang="en-US" sz="2200" i="1" dirty="0"/>
              <a:t>Vibrio </a:t>
            </a:r>
            <a:r>
              <a:rPr lang="en-US" sz="2200" dirty="0"/>
              <a:t>spp.</a:t>
            </a:r>
          </a:p>
          <a:p>
            <a:pPr lvl="1"/>
            <a:r>
              <a:rPr lang="en-US" sz="2000" dirty="0"/>
              <a:t>Enrichment in Alkaline Peptone Water (APW) </a:t>
            </a:r>
            <a:r>
              <a:rPr lang="en-US" sz="2000" b="0" i="0" u="none" strike="noStrike" baseline="0" dirty="0"/>
              <a:t>at 35°C for 24 ± 2 h </a:t>
            </a:r>
            <a:endParaRPr lang="en-US" sz="2000" dirty="0"/>
          </a:p>
          <a:p>
            <a:pPr lvl="1"/>
            <a:r>
              <a:rPr lang="en-US" sz="2000" dirty="0"/>
              <a:t>Plated onto </a:t>
            </a:r>
            <a:r>
              <a:rPr lang="en-US" sz="2000" b="0" i="0" u="none" strike="noStrike" baseline="0" dirty="0"/>
              <a:t>thiosulfate-citrate-bile salts-sucrose (TCBS) agar </a:t>
            </a:r>
          </a:p>
          <a:p>
            <a:pPr lvl="1"/>
            <a:r>
              <a:rPr lang="en-US" sz="2000" dirty="0"/>
              <a:t>Colonies that exhibited positive colony morphology were streaked for purity onto blood agar</a:t>
            </a:r>
          </a:p>
          <a:p>
            <a:pPr lvl="1"/>
            <a:r>
              <a:rPr lang="en-US" sz="2000" dirty="0"/>
              <a:t>Confirmation by PCR</a:t>
            </a:r>
          </a:p>
          <a:p>
            <a:r>
              <a:rPr lang="en-US" sz="2200" dirty="0"/>
              <a:t>Antimicrobial susceptibility testing (AST) performed on 110 </a:t>
            </a:r>
            <a:r>
              <a:rPr lang="en-US" sz="2200" i="1" dirty="0"/>
              <a:t>Vibrio</a:t>
            </a:r>
            <a:r>
              <a:rPr lang="en-US" sz="2200" dirty="0"/>
              <a:t> isolates</a:t>
            </a:r>
          </a:p>
          <a:p>
            <a:pPr lvl="1"/>
            <a:r>
              <a:rPr lang="en-US" sz="2000" dirty="0"/>
              <a:t>Subset of isolates that exhibited phenotypic resistance were sent to the Food and Drug Laboratory at the California Department of Public Health for whole-genome sequencing (WGS)</a:t>
            </a:r>
            <a:endParaRPr lang="en-US" sz="2200" dirty="0"/>
          </a:p>
          <a:p>
            <a:pPr lvl="1"/>
            <a:endParaRPr lang="en-US" sz="2000" dirty="0"/>
          </a:p>
          <a:p>
            <a:pPr lvl="1"/>
            <a:endParaRPr lang="en-US" sz="1300" dirty="0"/>
          </a:p>
        </p:txBody>
      </p:sp>
      <p:pic>
        <p:nvPicPr>
          <p:cNvPr id="5" name="Picture 4" descr="Table&#10;&#10;Description automatically generated">
            <a:extLst>
              <a:ext uri="{FF2B5EF4-FFF2-40B4-BE49-F238E27FC236}">
                <a16:creationId xmlns:a16="http://schemas.microsoft.com/office/drawing/2014/main" id="{C71A1362-F9E7-9798-0592-625FD620A8B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5818" b="-3"/>
          <a:stretch/>
        </p:blipFill>
        <p:spPr>
          <a:xfrm>
            <a:off x="7675658" y="2093976"/>
            <a:ext cx="3941064" cy="40965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399155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23A49D5CB2C7542997766C405C38DF7" ma:contentTypeVersion="1" ma:contentTypeDescription="Create a new document." ma:contentTypeScope="" ma:versionID="df78e06e75b3a5453fd7f17a21c20878">
  <xsd:schema xmlns:xsd="http://www.w3.org/2001/XMLSchema" xmlns:xs="http://www.w3.org/2001/XMLSchema" xmlns:p="http://schemas.microsoft.com/office/2006/metadata/properties" xmlns:ns1="http://schemas.microsoft.com/sharepoint/v3" targetNamespace="http://schemas.microsoft.com/office/2006/metadata/properties" ma:root="true" ma:fieldsID="48c5b5cd9b8d25ff6dd15848836f4270" ns1:_="">
    <xsd:import namespace="http://schemas.microsoft.com/sharepoint/v3"/>
    <xsd:element name="properties">
      <xsd:complexType>
        <xsd:sequence>
          <xsd:element name="documentManagement">
            <xsd:complexType>
              <xsd:all>
                <xsd:element ref="ns1:PublishingStartDate" minOccurs="0"/>
                <xsd:element ref="ns1:PublishingExpirationDat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PublishingStartDate" ma:index="8" nillable="true" ma:displayName="Scheduling Start Date" ma:description="Scheduling Start Date is a site column created by the Publishing feature. It is used to specify the date and time on which this page will first appear to site visitors." ma:hidden="true" ma:internalName="PublishingStartDate">
      <xsd:simpleType>
        <xsd:restriction base="dms:Unknown"/>
      </xsd:simpleType>
    </xsd:element>
    <xsd:element name="PublishingExpirationDate" ma:index="9" nillable="true" ma:displayName="Scheduling End Date" ma:description="Scheduling End Date is a site column created by the Publishing feature. It is used to specify the date and time on which this page will no longer appear to site visitors." ma:hidden="true" ma:internalName="PublishingExpirationDate">
      <xsd:simpleType>
        <xsd:restriction base="dms:Unknow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PublishingExpirationDate xmlns="http://schemas.microsoft.com/sharepoint/v3" xsi:nil="true"/>
    <PublishingStartDate xmlns="http://schemas.microsoft.com/sharepoint/v3" xsi:nil="true"/>
  </documentManagement>
</p:properties>
</file>

<file path=customXml/itemProps1.xml><?xml version="1.0" encoding="utf-8"?>
<ds:datastoreItem xmlns:ds="http://schemas.openxmlformats.org/officeDocument/2006/customXml" ds:itemID="{5B852F5C-495A-4241-878A-99A5DC51C379}"/>
</file>

<file path=customXml/itemProps2.xml><?xml version="1.0" encoding="utf-8"?>
<ds:datastoreItem xmlns:ds="http://schemas.openxmlformats.org/officeDocument/2006/customXml" ds:itemID="{3DE74F92-9F6E-4E3C-B2FE-E76107D16996}"/>
</file>

<file path=customXml/itemProps3.xml><?xml version="1.0" encoding="utf-8"?>
<ds:datastoreItem xmlns:ds="http://schemas.openxmlformats.org/officeDocument/2006/customXml" ds:itemID="{243D93F8-284A-41D3-B6CF-936692017D31}"/>
</file>

<file path=docProps/app.xml><?xml version="1.0" encoding="utf-8"?>
<Properties xmlns="http://schemas.openxmlformats.org/officeDocument/2006/extended-properties" xmlns:vt="http://schemas.openxmlformats.org/officeDocument/2006/docPropsVTypes">
  <TotalTime>1029</TotalTime>
  <Words>846</Words>
  <Application>Microsoft Office PowerPoint</Application>
  <PresentationFormat>Widescreen</PresentationFormat>
  <Paragraphs>83</Paragraphs>
  <Slides>14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9" baseType="lpstr">
      <vt:lpstr>Arial</vt:lpstr>
      <vt:lpstr>Calibri</vt:lpstr>
      <vt:lpstr>Calibri Light</vt:lpstr>
      <vt:lpstr>Minion Pro</vt:lpstr>
      <vt:lpstr>Office Theme</vt:lpstr>
      <vt:lpstr>Collaboration with UC Davis</vt:lpstr>
      <vt:lpstr>Microbiology Section, Food Drug Laboratory Branch (FDLB), California Department of Public Health (CDPH)</vt:lpstr>
      <vt:lpstr>GenomeTrakr- 2015</vt:lpstr>
      <vt:lpstr>PowerPoint Presentation</vt:lpstr>
      <vt:lpstr>WIFSS</vt:lpstr>
      <vt:lpstr>Identification of Antimicrobial Resistance Genes in Vibrio spp. From Retail Shrimp through Whole Genome Sequencing</vt:lpstr>
      <vt:lpstr>Background</vt:lpstr>
      <vt:lpstr>Background</vt:lpstr>
      <vt:lpstr>Methods</vt:lpstr>
      <vt:lpstr>Whole Genome Sequencing </vt:lpstr>
      <vt:lpstr>Whole Genome Sequencing cont.</vt:lpstr>
      <vt:lpstr>Whole Genome Sequencing Challenges</vt:lpstr>
      <vt:lpstr>Results</vt:lpstr>
      <vt:lpstr>Acknowledgments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Kiang, David@CDPH</dc:creator>
  <cp:lastModifiedBy>Kiang, David@CDPH</cp:lastModifiedBy>
  <cp:revision>22</cp:revision>
  <cp:lastPrinted>2023-05-18T17:06:58Z</cp:lastPrinted>
  <dcterms:created xsi:type="dcterms:W3CDTF">2023-04-25T23:38:10Z</dcterms:created>
  <dcterms:modified xsi:type="dcterms:W3CDTF">2023-10-24T16:48:41Z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0x010100E23A49D5CB2C7542997766C405C38DF7</vt:lpwstr>
  </property>
</Properties>
</file>