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app.xml" ContentType="application/vnd.openxmlformats-officedocument.extended-properties+xml"/>
  <Override PartName="/docMetadata/LabelInfo.xml" ContentType="application/vnd.ms-office.classificationlabel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402" r:id="rId3"/>
    <p:sldId id="398" r:id="rId4"/>
    <p:sldId id="399" r:id="rId5"/>
    <p:sldId id="403" r:id="rId6"/>
    <p:sldId id="404" r:id="rId7"/>
    <p:sldId id="405" r:id="rId8"/>
    <p:sldId id="406" r:id="rId9"/>
    <p:sldId id="407" r:id="rId10"/>
    <p:sldId id="408" r:id="rId11"/>
    <p:sldId id="410" r:id="rId12"/>
    <p:sldId id="412" r:id="rId13"/>
    <p:sldId id="416" r:id="rId14"/>
    <p:sldId id="415" r:id="rId15"/>
    <p:sldId id="414" r:id="rId16"/>
    <p:sldId id="258" r:id="rId17"/>
    <p:sldId id="41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1284E2-2135-4A64-B22D-2B6BD8433C0C}" v="4" dt="2024-10-09T14:00:28.3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3" d="100"/>
          <a:sy n="123" d="100"/>
        </p:scale>
        <p:origin x="5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9C6D-26F1-42C8-BD07-460E4A394898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7A5B-F784-445C-9D89-86B7AD3A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926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9C6D-26F1-42C8-BD07-460E4A394898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7A5B-F784-445C-9D89-86B7AD3A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5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9C6D-26F1-42C8-BD07-460E4A394898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7A5B-F784-445C-9D89-86B7AD3A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30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9C6D-26F1-42C8-BD07-460E4A394898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7A5B-F784-445C-9D89-86B7AD3A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744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9C6D-26F1-42C8-BD07-460E4A394898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7A5B-F784-445C-9D89-86B7AD3A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040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9C6D-26F1-42C8-BD07-460E4A394898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7A5B-F784-445C-9D89-86B7AD3A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143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9C6D-26F1-42C8-BD07-460E4A394898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7A5B-F784-445C-9D89-86B7AD3A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463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9C6D-26F1-42C8-BD07-460E4A394898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7A5B-F784-445C-9D89-86B7AD3A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947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9C6D-26F1-42C8-BD07-460E4A394898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7A5B-F784-445C-9D89-86B7AD3A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50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9C6D-26F1-42C8-BD07-460E4A394898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7A5B-F784-445C-9D89-86B7AD3A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1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49C6D-26F1-42C8-BD07-460E4A394898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7A5B-F784-445C-9D89-86B7AD3A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353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49C6D-26F1-42C8-BD07-460E4A394898}" type="datetimeFigureOut">
              <a:rPr lang="en-US" smtClean="0"/>
              <a:t>10/11/2024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07A5B-F784-445C-9D89-86B7AD3AF3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480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fif"/><Relationship Id="rId2" Type="http://schemas.openxmlformats.org/officeDocument/2006/relationships/hyperlink" Target="https://www.ncbi.nlm.nih.gov/bioproject/?term=virotrakr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ViroTrakr@fda.hhs.gov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f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ncbi.nlm.nih.gov/bioproject/?term=virotrakr" TargetMode="External"/><Relationship Id="rId7" Type="http://schemas.openxmlformats.org/officeDocument/2006/relationships/image" Target="../media/image2.png"/><Relationship Id="rId2" Type="http://schemas.openxmlformats.org/officeDocument/2006/relationships/hyperlink" Target="mailto:ViroTrakr@fda.hhs.gov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.jfif"/><Relationship Id="rId5" Type="http://schemas.openxmlformats.org/officeDocument/2006/relationships/image" Target="../media/image4.png"/><Relationship Id="rId10" Type="http://schemas.openxmlformats.org/officeDocument/2006/relationships/image" Target="../media/image8.jpe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ncbi.nlm.nih.gov/bioproject/?term=virotrak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fif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fif"/><Relationship Id="rId2" Type="http://schemas.openxmlformats.org/officeDocument/2006/relationships/hyperlink" Target="https://www.protocols.io/view/ncbi-submission-protocol-for-foodborne-virus-surve-j8nlkkdbxl5r/v1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fif"/><Relationship Id="rId2" Type="http://schemas.openxmlformats.org/officeDocument/2006/relationships/hyperlink" Target="https://www.protocols.io/view/norovirus-genotyping-and-phylogeny-analysis-virotr-261ged1eov47/v1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fif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E0E6503-2B07-D982-3E60-AF48C5C4F4A5}"/>
              </a:ext>
            </a:extLst>
          </p:cNvPr>
          <p:cNvSpPr txBox="1"/>
          <p:nvPr/>
        </p:nvSpPr>
        <p:spPr>
          <a:xfrm>
            <a:off x="425340" y="1258987"/>
            <a:ext cx="8067368" cy="1390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9pPr>
          </a:lstStyle>
          <a:p>
            <a:pPr algn="ctr"/>
            <a:r>
              <a:rPr lang="en-US" sz="3600" dirty="0"/>
              <a:t>Foodborne virus sequence database </a:t>
            </a:r>
            <a:r>
              <a:rPr lang="en-US" sz="3600" dirty="0" err="1"/>
              <a:t>ViroTrakr</a:t>
            </a:r>
            <a:r>
              <a:rPr lang="en-US" sz="3600" dirty="0"/>
              <a:t> and sequencing efforts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4FCAEF-09CE-272A-9C16-7F48B10184CC}"/>
              </a:ext>
            </a:extLst>
          </p:cNvPr>
          <p:cNvSpPr txBox="1"/>
          <p:nvPr/>
        </p:nvSpPr>
        <p:spPr>
          <a:xfrm>
            <a:off x="735170" y="3582672"/>
            <a:ext cx="740819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Zhihui Yang</a:t>
            </a:r>
          </a:p>
          <a:p>
            <a:pPr algn="ctr"/>
            <a:r>
              <a:rPr lang="en-US" sz="1600" b="1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Research Biologist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Virology  &amp; Parasitology Branch (VPB)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Division of Food and Environmental Safety (DFES)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Office of Applied Microbiology and Technology (OAMT)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Office of Laboratory Operations and Applied Science (OLOAS)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b="1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Human Foods Program (HFP)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endParaRPr lang="en-US" b="1" kern="0" dirty="0">
              <a:solidFill>
                <a:srgbClr val="1F497D"/>
              </a:solidFill>
              <a:latin typeface="Times New Roman" panose="02020603050405020304" pitchFamily="18" charset="0"/>
              <a:ea typeface="ＭＳ Ｐゴシック" pitchFamily="-110" charset="-128"/>
              <a:cs typeface="Times New Roman" panose="02020603050405020304" pitchFamily="18" charset="0"/>
            </a:endParaRPr>
          </a:p>
          <a:p>
            <a:pPr algn="ctr"/>
            <a:r>
              <a:rPr lang="en-US" b="1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2024 APHL </a:t>
            </a:r>
            <a:r>
              <a:rPr lang="en-US" b="1" kern="0" dirty="0" err="1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GenomeTrakr</a:t>
            </a:r>
            <a:r>
              <a:rPr lang="en-US" b="1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 Meeting</a:t>
            </a:r>
          </a:p>
          <a:p>
            <a:pPr algn="ctr"/>
            <a:r>
              <a:rPr lang="en-US" b="1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October 16, 2024</a:t>
            </a:r>
          </a:p>
        </p:txBody>
      </p:sp>
      <p:pic>
        <p:nvPicPr>
          <p:cNvPr id="7" name="Picture 6" descr="A blue sign with white text&#10;&#10;Description automatically generated">
            <a:extLst>
              <a:ext uri="{FF2B5EF4-FFF2-40B4-BE49-F238E27FC236}">
                <a16:creationId xmlns:a16="http://schemas.microsoft.com/office/drawing/2014/main" id="{F130B185-C705-AD43-4F87-943D679FC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470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FC4740-F5BD-275A-BB9D-8362B9D4D301}"/>
              </a:ext>
            </a:extLst>
          </p:cNvPr>
          <p:cNvSpPr txBox="1"/>
          <p:nvPr/>
        </p:nvSpPr>
        <p:spPr>
          <a:xfrm>
            <a:off x="147482" y="1352686"/>
            <a:ext cx="8686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Table 2</a:t>
            </a:r>
            <a:r>
              <a:rPr lang="en-US" sz="1400"/>
              <a:t>.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Summary of the sequencing results of norovirus transcript-added RNA extracts from frozen raspberries.</a:t>
            </a:r>
            <a:endParaRPr lang="en-US" sz="14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F965415-F487-C281-4C4D-4A11926F7F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454337"/>
              </p:ext>
            </p:extLst>
          </p:nvPr>
        </p:nvGraphicFramePr>
        <p:xfrm>
          <a:off x="251686" y="2061571"/>
          <a:ext cx="8303781" cy="2205321"/>
        </p:xfrm>
        <a:graphic>
          <a:graphicData uri="http://schemas.openxmlformats.org/drawingml/2006/table">
            <a:tbl>
              <a:tblPr/>
              <a:tblGrid>
                <a:gridCol w="588972">
                  <a:extLst>
                    <a:ext uri="{9D8B030D-6E8A-4147-A177-3AD203B41FA5}">
                      <a16:colId xmlns:a16="http://schemas.microsoft.com/office/drawing/2014/main" val="4025863230"/>
                    </a:ext>
                  </a:extLst>
                </a:gridCol>
                <a:gridCol w="641555">
                  <a:extLst>
                    <a:ext uri="{9D8B030D-6E8A-4147-A177-3AD203B41FA5}">
                      <a16:colId xmlns:a16="http://schemas.microsoft.com/office/drawing/2014/main" val="2227714290"/>
                    </a:ext>
                  </a:extLst>
                </a:gridCol>
                <a:gridCol w="494071">
                  <a:extLst>
                    <a:ext uri="{9D8B030D-6E8A-4147-A177-3AD203B41FA5}">
                      <a16:colId xmlns:a16="http://schemas.microsoft.com/office/drawing/2014/main" val="3614805063"/>
                    </a:ext>
                  </a:extLst>
                </a:gridCol>
                <a:gridCol w="722671">
                  <a:extLst>
                    <a:ext uri="{9D8B030D-6E8A-4147-A177-3AD203B41FA5}">
                      <a16:colId xmlns:a16="http://schemas.microsoft.com/office/drawing/2014/main" val="619287285"/>
                    </a:ext>
                  </a:extLst>
                </a:gridCol>
                <a:gridCol w="705241">
                  <a:extLst>
                    <a:ext uri="{9D8B030D-6E8A-4147-A177-3AD203B41FA5}">
                      <a16:colId xmlns:a16="http://schemas.microsoft.com/office/drawing/2014/main" val="2553417902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3984964924"/>
                    </a:ext>
                  </a:extLst>
                </a:gridCol>
                <a:gridCol w="696951">
                  <a:extLst>
                    <a:ext uri="{9D8B030D-6E8A-4147-A177-3AD203B41FA5}">
                      <a16:colId xmlns:a16="http://schemas.microsoft.com/office/drawing/2014/main" val="3372713108"/>
                    </a:ext>
                  </a:extLst>
                </a:gridCol>
                <a:gridCol w="698260">
                  <a:extLst>
                    <a:ext uri="{9D8B030D-6E8A-4147-A177-3AD203B41FA5}">
                      <a16:colId xmlns:a16="http://schemas.microsoft.com/office/drawing/2014/main" val="2625214470"/>
                    </a:ext>
                  </a:extLst>
                </a:gridCol>
                <a:gridCol w="679343">
                  <a:extLst>
                    <a:ext uri="{9D8B030D-6E8A-4147-A177-3AD203B41FA5}">
                      <a16:colId xmlns:a16="http://schemas.microsoft.com/office/drawing/2014/main" val="1732444506"/>
                    </a:ext>
                  </a:extLst>
                </a:gridCol>
                <a:gridCol w="976364">
                  <a:extLst>
                    <a:ext uri="{9D8B030D-6E8A-4147-A177-3AD203B41FA5}">
                      <a16:colId xmlns:a16="http://schemas.microsoft.com/office/drawing/2014/main" val="2911104526"/>
                    </a:ext>
                  </a:extLst>
                </a:gridCol>
                <a:gridCol w="1347878">
                  <a:extLst>
                    <a:ext uri="{9D8B030D-6E8A-4147-A177-3AD203B41FA5}">
                      <a16:colId xmlns:a16="http://schemas.microsoft.com/office/drawing/2014/main" val="1590027021"/>
                    </a:ext>
                  </a:extLst>
                </a:gridCol>
              </a:tblGrid>
              <a:tr h="4604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 value</a:t>
                      </a:r>
                    </a:p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 Group</a:t>
                      </a: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Copies/3 </a:t>
                      </a:r>
                      <a:r>
                        <a:rPr lang="en-US" sz="900" b="1" i="0" u="sng" strike="noStrike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</a:t>
                      </a:r>
                      <a:endParaRPr lang="en-US" sz="900" b="1" i="0" u="sng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reads (M)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of </a:t>
                      </a:r>
                      <a:r>
                        <a:rPr lang="en-US" sz="900" b="1" i="0" u="sng" strike="noStrike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HuNoV</a:t>
                      </a:r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reads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Length of </a:t>
                      </a:r>
                      <a:r>
                        <a:rPr lang="en-US" sz="900" b="1" i="0" u="sng" strike="noStrike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HuNoV</a:t>
                      </a:r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fragment by WGS (bp)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Identification (Confirmation rate; N) *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529992"/>
                  </a:ext>
                </a:extLst>
              </a:tr>
              <a:tr h="3294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5234117"/>
                  </a:ext>
                </a:extLst>
              </a:tr>
              <a:tr h="4229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 ≤ 35</a:t>
                      </a:r>
                    </a:p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(Group I)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1E3 -1E5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1E3 -1E5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 – 5.02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3.67 – 5.44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3.5E-5 - 5.4E-3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0.0E0 - 5.0E-4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2,394 - 7,556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0 - 7,569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9-GT</a:t>
                      </a:r>
                    </a:p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(100%; N=9)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7-GT; 1-SPP; 1-Und.</a:t>
                      </a:r>
                    </a:p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(89%; N=9)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441651"/>
                  </a:ext>
                </a:extLst>
              </a:tr>
              <a:tr h="54539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Ct ≥ 35 and ≤ 40</a:t>
                      </a:r>
                    </a:p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(Group II)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10-100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10-100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 – 5.58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3.92 – 5.04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4.8E-6 - 7.6E-4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0.0E0 - 4.4E-6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920 – 4,348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2,170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4-GT; 2-SPP</a:t>
                      </a:r>
                    </a:p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(100%; N=6)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1-GT; 2-SPP; 2-Und.</a:t>
                      </a:r>
                    </a:p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(60%; N=5)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558619"/>
                  </a:ext>
                </a:extLst>
              </a:tr>
              <a:tr h="4470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 ≥ 40</a:t>
                      </a:r>
                    </a:p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(Group III)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&lt;10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&lt;10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 – 4.70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4.05 – 6.21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1.1E-6 - 4.9E-4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0.0E0 - 4.8E-7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412 – 1,745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0 - 225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1-GT; 4-SPP</a:t>
                      </a:r>
                    </a:p>
                    <a:p>
                      <a:pPr algn="ctr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(100%; N=5)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2-SPP; 3-Und.</a:t>
                      </a:r>
                    </a:p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(40%; N=5)</a:t>
                      </a:r>
                    </a:p>
                  </a:txBody>
                  <a:tcPr marL="3717" marR="3717" marT="37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951461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4F9D0EB-E697-980F-8D53-002B71862274}"/>
              </a:ext>
            </a:extLst>
          </p:cNvPr>
          <p:cNvSpPr txBox="1"/>
          <p:nvPr/>
        </p:nvSpPr>
        <p:spPr>
          <a:xfrm>
            <a:off x="251686" y="4608586"/>
            <a:ext cx="83046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200" b="0" i="0" u="none" strike="noStrike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1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norovirus; GT: genotype </a:t>
            </a:r>
            <a:r>
              <a:rPr lang="en-US" sz="1200" b="0" i="0" u="none" strike="noStrike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1200" b="0" i="0" u="none" strike="noStrik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GII.4[P4]; </a:t>
            </a:r>
            <a:r>
              <a:rPr lang="en-US" sz="1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SPP: species; Und.: Undetectable. N: sample number; Confirmation rate: Percentage of RT-qPCR-positive samples confirmed by WGS. </a:t>
            </a:r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8A38D9-6920-F665-B295-2B2B624C23D7}"/>
              </a:ext>
            </a:extLst>
          </p:cNvPr>
          <p:cNvSpPr txBox="1"/>
          <p:nvPr/>
        </p:nvSpPr>
        <p:spPr>
          <a:xfrm>
            <a:off x="1179154" y="551469"/>
            <a:ext cx="74928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 from type I samples: </a:t>
            </a:r>
            <a:r>
              <a:rPr lang="en-US" sz="2000" b="1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HuNoV</a:t>
            </a:r>
            <a:r>
              <a:rPr lang="en-US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transcript RNA in berries</a:t>
            </a:r>
            <a:endParaRPr lang="en-US" sz="200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A blue sign with white text&#10;&#10;Description automatically generated">
            <a:extLst>
              <a:ext uri="{FF2B5EF4-FFF2-40B4-BE49-F238E27FC236}">
                <a16:creationId xmlns:a16="http://schemas.microsoft.com/office/drawing/2014/main" id="{59989B07-7980-F46D-FA4D-21D655886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312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46BDF4-1130-FD46-8313-B89636507330}"/>
              </a:ext>
            </a:extLst>
          </p:cNvPr>
          <p:cNvSpPr txBox="1"/>
          <p:nvPr/>
        </p:nvSpPr>
        <p:spPr>
          <a:xfrm>
            <a:off x="199103" y="1033008"/>
            <a:ext cx="8369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Table 3.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Summary of the sequencing results of 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HAV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spiked frozen strawberry samples.</a:t>
            </a:r>
            <a:endParaRPr lang="en-US" sz="1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2B333E-E469-0AD8-231D-E32179FA45A1}"/>
              </a:ext>
            </a:extLst>
          </p:cNvPr>
          <p:cNvSpPr txBox="1"/>
          <p:nvPr/>
        </p:nvSpPr>
        <p:spPr>
          <a:xfrm>
            <a:off x="354924" y="4233699"/>
            <a:ext cx="79705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*Cps: total copy numbers of HAV input for WGS.</a:t>
            </a:r>
          </a:p>
          <a:p>
            <a:r>
              <a:rPr lang="en-US" sz="1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**HAV: </a:t>
            </a:r>
            <a:r>
              <a:rPr lang="en-US" sz="1200" b="0" i="0" u="none" strike="noStrik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hepatitis A virus; GT: genotype, HAV 1B; </a:t>
            </a:r>
            <a:r>
              <a:rPr lang="en-US" sz="1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SPP: species; Und.: Undetectable. N: sample number; Confirmation rate: Percentage of RT-qPCR-positive samples confirmed by WGS. </a:t>
            </a:r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1A3F895-92DE-2B2B-58B0-6121439B0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731740"/>
              </p:ext>
            </p:extLst>
          </p:nvPr>
        </p:nvGraphicFramePr>
        <p:xfrm>
          <a:off x="199103" y="1524078"/>
          <a:ext cx="8517190" cy="2495550"/>
        </p:xfrm>
        <a:graphic>
          <a:graphicData uri="http://schemas.openxmlformats.org/drawingml/2006/table">
            <a:tbl>
              <a:tblPr/>
              <a:tblGrid>
                <a:gridCol w="730045">
                  <a:extLst>
                    <a:ext uri="{9D8B030D-6E8A-4147-A177-3AD203B41FA5}">
                      <a16:colId xmlns:a16="http://schemas.microsoft.com/office/drawing/2014/main" val="1817512739"/>
                    </a:ext>
                  </a:extLst>
                </a:gridCol>
                <a:gridCol w="973393">
                  <a:extLst>
                    <a:ext uri="{9D8B030D-6E8A-4147-A177-3AD203B41FA5}">
                      <a16:colId xmlns:a16="http://schemas.microsoft.com/office/drawing/2014/main" val="866897337"/>
                    </a:ext>
                  </a:extLst>
                </a:gridCol>
                <a:gridCol w="851719">
                  <a:extLst>
                    <a:ext uri="{9D8B030D-6E8A-4147-A177-3AD203B41FA5}">
                      <a16:colId xmlns:a16="http://schemas.microsoft.com/office/drawing/2014/main" val="335288357"/>
                    </a:ext>
                  </a:extLst>
                </a:gridCol>
                <a:gridCol w="851719">
                  <a:extLst>
                    <a:ext uri="{9D8B030D-6E8A-4147-A177-3AD203B41FA5}">
                      <a16:colId xmlns:a16="http://schemas.microsoft.com/office/drawing/2014/main" val="1144958240"/>
                    </a:ext>
                  </a:extLst>
                </a:gridCol>
                <a:gridCol w="851719">
                  <a:extLst>
                    <a:ext uri="{9D8B030D-6E8A-4147-A177-3AD203B41FA5}">
                      <a16:colId xmlns:a16="http://schemas.microsoft.com/office/drawing/2014/main" val="578086303"/>
                    </a:ext>
                  </a:extLst>
                </a:gridCol>
                <a:gridCol w="918089">
                  <a:extLst>
                    <a:ext uri="{9D8B030D-6E8A-4147-A177-3AD203B41FA5}">
                      <a16:colId xmlns:a16="http://schemas.microsoft.com/office/drawing/2014/main" val="2895377408"/>
                    </a:ext>
                  </a:extLst>
                </a:gridCol>
                <a:gridCol w="785349">
                  <a:extLst>
                    <a:ext uri="{9D8B030D-6E8A-4147-A177-3AD203B41FA5}">
                      <a16:colId xmlns:a16="http://schemas.microsoft.com/office/drawing/2014/main" val="3600088001"/>
                    </a:ext>
                  </a:extLst>
                </a:gridCol>
                <a:gridCol w="851719">
                  <a:extLst>
                    <a:ext uri="{9D8B030D-6E8A-4147-A177-3AD203B41FA5}">
                      <a16:colId xmlns:a16="http://schemas.microsoft.com/office/drawing/2014/main" val="2748457295"/>
                    </a:ext>
                  </a:extLst>
                </a:gridCol>
                <a:gridCol w="851719">
                  <a:extLst>
                    <a:ext uri="{9D8B030D-6E8A-4147-A177-3AD203B41FA5}">
                      <a16:colId xmlns:a16="http://schemas.microsoft.com/office/drawing/2014/main" val="3557973132"/>
                    </a:ext>
                  </a:extLst>
                </a:gridCol>
                <a:gridCol w="851719">
                  <a:extLst>
                    <a:ext uri="{9D8B030D-6E8A-4147-A177-3AD203B41FA5}">
                      <a16:colId xmlns:a16="http://schemas.microsoft.com/office/drawing/2014/main" val="611156314"/>
                    </a:ext>
                  </a:extLst>
                </a:gridCol>
              </a:tblGrid>
              <a:tr h="4381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Ct value</a:t>
                      </a:r>
                    </a:p>
                    <a:p>
                      <a:pPr algn="ctr" rtl="0" fontAlgn="b"/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(Ct Group)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Cps for WGS*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 reads (M)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of HAV reads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 of HAV fragment by NGS (bp)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Identification (Confirmation rate; N) **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137302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SPIA/SISPA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4269665"/>
                  </a:ext>
                </a:extLst>
              </a:tr>
              <a:tr h="18415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 ≤ 35</a:t>
                      </a:r>
                    </a:p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(Group I)</a:t>
                      </a: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4,247 - 19,507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0.23 – 8.43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4.41-5.81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3.6E-5 – 1.4E-4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9.1E-7 – 2.8E-4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1,925– 6,919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539 - 5,671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5-GT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4–GT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2022005"/>
                  </a:ext>
                </a:extLst>
              </a:tr>
              <a:tr h="3365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(100%; N=5)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(100%; N=4)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5241576"/>
                  </a:ext>
                </a:extLst>
              </a:tr>
              <a:tr h="3365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Ct ≥ 35 and  ≤ 40</a:t>
                      </a:r>
                    </a:p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(Group II)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101 - 792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0.26 - 5.22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3.20-5.76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1.9E-6 – 3.3E-5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– 3.8E-6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141 - 2,136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0 - 790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7-GT; 1-SPP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6-GT; 2-Und.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5229050"/>
                  </a:ext>
                </a:extLst>
              </a:tr>
              <a:tr h="3365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(100%; N=8)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(75%; N=8)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0756277"/>
                  </a:ext>
                </a:extLst>
              </a:tr>
              <a:tr h="18415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 ≥ 40</a:t>
                      </a:r>
                    </a:p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(Group III)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0.22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5.83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6.9E-7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1-Und.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1-GT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281894"/>
                  </a:ext>
                </a:extLst>
              </a:tr>
              <a:tr h="342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(0%; N=1)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(100%; N=1)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620607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4EEBA71-F801-6C69-9A53-5E58EF8E1B8D}"/>
              </a:ext>
            </a:extLst>
          </p:cNvPr>
          <p:cNvSpPr txBox="1"/>
          <p:nvPr/>
        </p:nvSpPr>
        <p:spPr>
          <a:xfrm>
            <a:off x="1179154" y="551469"/>
            <a:ext cx="74928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 from type II samples: HAV particles spiked in berries</a:t>
            </a:r>
            <a:endParaRPr lang="en-US" sz="200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A blue sign with white text&#10;&#10;Description automatically generated">
            <a:extLst>
              <a:ext uri="{FF2B5EF4-FFF2-40B4-BE49-F238E27FC236}">
                <a16:creationId xmlns:a16="http://schemas.microsoft.com/office/drawing/2014/main" id="{3BE85D1C-FE5B-E991-3C53-1ED2F2686E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4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C23A593-13F8-BF3F-1C74-6C8FA8C1C953}"/>
              </a:ext>
            </a:extLst>
          </p:cNvPr>
          <p:cNvSpPr txBox="1"/>
          <p:nvPr/>
        </p:nvSpPr>
        <p:spPr>
          <a:xfrm>
            <a:off x="210658" y="1292573"/>
            <a:ext cx="779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Table 4. 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Summary of the sequencing results of </a:t>
            </a:r>
            <a:r>
              <a:rPr lang="en-US" sz="1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HuNoV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-spiked frozen strawberry samples.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1E436A-41B2-C14F-992B-4A45DA4A01B2}"/>
              </a:ext>
            </a:extLst>
          </p:cNvPr>
          <p:cNvSpPr txBox="1"/>
          <p:nvPr/>
        </p:nvSpPr>
        <p:spPr>
          <a:xfrm>
            <a:off x="280632" y="4518149"/>
            <a:ext cx="8304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*Cps: total copy numbers of </a:t>
            </a:r>
            <a:r>
              <a:rPr lang="en-US" sz="1200" b="0" i="0" u="none" strike="noStrike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HuNoV</a:t>
            </a:r>
            <a:r>
              <a:rPr lang="en-US" sz="1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input for WGS.</a:t>
            </a:r>
          </a:p>
          <a:p>
            <a:r>
              <a:rPr lang="en-US" sz="1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lang="en-US" sz="1200" b="0" i="0" u="none" strike="noStrike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</a:t>
            </a:r>
            <a:r>
              <a:rPr lang="en-US" sz="1200" b="0" i="0" u="none" strike="noStrike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1200" b="0" i="0" u="none" strike="noStrik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human norovirus; GT: genotype </a:t>
            </a:r>
            <a:r>
              <a:rPr lang="en-US" sz="1200" b="0" i="0" u="none" strike="noStrike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1200" b="0" i="0" u="none" strike="noStrik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GII.4[P4]; </a:t>
            </a:r>
            <a:r>
              <a:rPr lang="en-US" sz="1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SPP: species; Und.: Undetectable. N: sample number; Confirmation rate: Percentage of RT-qPCR-positive samples confirmed by </a:t>
            </a:r>
            <a:r>
              <a:rPr lang="en-US" sz="1200" b="0" i="0" u="none" strike="noStrike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WGS</a:t>
            </a:r>
            <a:r>
              <a:rPr lang="en-US" sz="1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CD11DAE-4243-0701-72B7-8AE12B8BE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867337"/>
              </p:ext>
            </p:extLst>
          </p:nvPr>
        </p:nvGraphicFramePr>
        <p:xfrm>
          <a:off x="280631" y="1747682"/>
          <a:ext cx="8465091" cy="2498803"/>
        </p:xfrm>
        <a:graphic>
          <a:graphicData uri="http://schemas.openxmlformats.org/drawingml/2006/table">
            <a:tbl>
              <a:tblPr/>
              <a:tblGrid>
                <a:gridCol w="670640">
                  <a:extLst>
                    <a:ext uri="{9D8B030D-6E8A-4147-A177-3AD203B41FA5}">
                      <a16:colId xmlns:a16="http://schemas.microsoft.com/office/drawing/2014/main" val="3489968810"/>
                    </a:ext>
                  </a:extLst>
                </a:gridCol>
                <a:gridCol w="805498">
                  <a:extLst>
                    <a:ext uri="{9D8B030D-6E8A-4147-A177-3AD203B41FA5}">
                      <a16:colId xmlns:a16="http://schemas.microsoft.com/office/drawing/2014/main" val="3527187795"/>
                    </a:ext>
                  </a:extLst>
                </a:gridCol>
                <a:gridCol w="756826">
                  <a:extLst>
                    <a:ext uri="{9D8B030D-6E8A-4147-A177-3AD203B41FA5}">
                      <a16:colId xmlns:a16="http://schemas.microsoft.com/office/drawing/2014/main" val="3252969457"/>
                    </a:ext>
                  </a:extLst>
                </a:gridCol>
                <a:gridCol w="623268">
                  <a:extLst>
                    <a:ext uri="{9D8B030D-6E8A-4147-A177-3AD203B41FA5}">
                      <a16:colId xmlns:a16="http://schemas.microsoft.com/office/drawing/2014/main" val="2354246144"/>
                    </a:ext>
                  </a:extLst>
                </a:gridCol>
                <a:gridCol w="1120399">
                  <a:extLst>
                    <a:ext uri="{9D8B030D-6E8A-4147-A177-3AD203B41FA5}">
                      <a16:colId xmlns:a16="http://schemas.microsoft.com/office/drawing/2014/main" val="3185116294"/>
                    </a:ext>
                  </a:extLst>
                </a:gridCol>
                <a:gridCol w="541650">
                  <a:extLst>
                    <a:ext uri="{9D8B030D-6E8A-4147-A177-3AD203B41FA5}">
                      <a16:colId xmlns:a16="http://schemas.microsoft.com/office/drawing/2014/main" val="395702440"/>
                    </a:ext>
                  </a:extLst>
                </a:gridCol>
                <a:gridCol w="957162">
                  <a:extLst>
                    <a:ext uri="{9D8B030D-6E8A-4147-A177-3AD203B41FA5}">
                      <a16:colId xmlns:a16="http://schemas.microsoft.com/office/drawing/2014/main" val="2435759647"/>
                    </a:ext>
                  </a:extLst>
                </a:gridCol>
                <a:gridCol w="770087">
                  <a:extLst>
                    <a:ext uri="{9D8B030D-6E8A-4147-A177-3AD203B41FA5}">
                      <a16:colId xmlns:a16="http://schemas.microsoft.com/office/drawing/2014/main" val="2444140916"/>
                    </a:ext>
                  </a:extLst>
                </a:gridCol>
                <a:gridCol w="1172497">
                  <a:extLst>
                    <a:ext uri="{9D8B030D-6E8A-4147-A177-3AD203B41FA5}">
                      <a16:colId xmlns:a16="http://schemas.microsoft.com/office/drawing/2014/main" val="590492705"/>
                    </a:ext>
                  </a:extLst>
                </a:gridCol>
                <a:gridCol w="1047064">
                  <a:extLst>
                    <a:ext uri="{9D8B030D-6E8A-4147-A177-3AD203B41FA5}">
                      <a16:colId xmlns:a16="http://schemas.microsoft.com/office/drawing/2014/main" val="3110753526"/>
                    </a:ext>
                  </a:extLst>
                </a:gridCol>
              </a:tblGrid>
              <a:tr h="39000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Ct value</a:t>
                      </a:r>
                    </a:p>
                    <a:p>
                      <a:pPr algn="ctr" rtl="0" fontAlgn="b"/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(Ct Group)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Cps for WGS*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 reads (M)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% of </a:t>
                      </a:r>
                      <a:r>
                        <a:rPr lang="en-US" sz="1000" b="1" i="0" u="sng" strike="noStrike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HuNoV</a:t>
                      </a: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reads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 of </a:t>
                      </a:r>
                      <a:r>
                        <a:rPr lang="en-US" sz="1000" b="1" i="0" u="sng" strike="noStrike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HuNoV</a:t>
                      </a:r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fragment by WGS (bp)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10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Identification (N / Confirmation rate; N) **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503388"/>
                  </a:ext>
                </a:extLst>
              </a:tr>
              <a:tr h="29957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SPIA/SISPA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1771584"/>
                  </a:ext>
                </a:extLst>
              </a:tr>
              <a:tr h="44653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 ≤ 35</a:t>
                      </a:r>
                    </a:p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(Group I)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73 - 8,911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0.42 - 9.05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3.66 - 5.41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2.0E-3 - 4.3E-6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0 - 1.9E-2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755 – 7,023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– 6,123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10-GT; 1-SPP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6-GT; 3-SPP;        1-Und.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6587837"/>
                  </a:ext>
                </a:extLst>
              </a:tr>
              <a:tr h="585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(100%; N=11)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(90%; N=10)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1752266"/>
                  </a:ext>
                </a:extLst>
              </a:tr>
              <a:tr h="29957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Ct ≥ 35 and  ≤ 40</a:t>
                      </a:r>
                    </a:p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(Group II)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1.2 - 30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0.13 - 26.10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2.84 -4.79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0 - 8.3E-7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0 - 2.5E-6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– 3,024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0-3,309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6-SPP; 3-Und.          (67%; N=9)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4-SPP; 2-Und.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294966"/>
                  </a:ext>
                </a:extLst>
              </a:tr>
              <a:tr h="2995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(67%; N=6)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6241401"/>
                  </a:ext>
                </a:extLst>
              </a:tr>
              <a:tr h="299572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 ≥ 40</a:t>
                      </a:r>
                    </a:p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(Group III)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0.8 or less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4.68 - 14.95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3.99 - 4.75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2.6E-6 or less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0 - 1.1E-6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52 - 808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0 - 219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1-SPP; 3-Und.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3-SPP; 1-Und.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687922"/>
                  </a:ext>
                </a:extLst>
              </a:tr>
              <a:tr h="3052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(25%; N=4)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(75%; N=4)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75920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B9C585F-55EB-B8BA-E193-0AB6871EFF69}"/>
              </a:ext>
            </a:extLst>
          </p:cNvPr>
          <p:cNvSpPr txBox="1"/>
          <p:nvPr/>
        </p:nvSpPr>
        <p:spPr>
          <a:xfrm>
            <a:off x="1179154" y="551469"/>
            <a:ext cx="74928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 from type II samples: </a:t>
            </a:r>
            <a:r>
              <a:rPr lang="en-US" sz="2000" b="1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HuNoV</a:t>
            </a:r>
            <a:r>
              <a:rPr lang="en-US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particles spiked in berries</a:t>
            </a:r>
            <a:endParaRPr lang="en-US" sz="200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A blue sign with white text&#10;&#10;Description automatically generated">
            <a:extLst>
              <a:ext uri="{FF2B5EF4-FFF2-40B4-BE49-F238E27FC236}">
                <a16:creationId xmlns:a16="http://schemas.microsoft.com/office/drawing/2014/main" id="{2536B562-E146-3563-F477-12D9E6771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046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51C419-0D91-9F0C-60C9-BFB43D6F5E82}"/>
              </a:ext>
            </a:extLst>
          </p:cNvPr>
          <p:cNvSpPr txBox="1"/>
          <p:nvPr/>
        </p:nvSpPr>
        <p:spPr>
          <a:xfrm>
            <a:off x="191729" y="940866"/>
            <a:ext cx="8871155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 b="1">
                <a:latin typeface="Times New Roman"/>
                <a:ea typeface="Calibri" panose="020F0502020204030204" pitchFamily="34" charset="0"/>
                <a:cs typeface="Times New Roman"/>
              </a:rPr>
              <a:t>Table 5. </a:t>
            </a:r>
            <a:r>
              <a:rPr lang="en-US" sz="1400">
                <a:solidFill>
                  <a:srgbClr val="000000"/>
                </a:solidFill>
                <a:latin typeface="Times New Roman"/>
                <a:ea typeface="Calibri" panose="020F0502020204030204" pitchFamily="34" charset="0"/>
                <a:cs typeface="Times New Roman"/>
              </a:rPr>
              <a:t>RT-qPCR and </a:t>
            </a:r>
            <a:r>
              <a:rPr lang="en-US" sz="1400">
                <a:latin typeface="Times New Roman"/>
                <a:cs typeface="Times New Roman"/>
              </a:rPr>
              <a:t>Sequencing results of a frozen blackberry sample naturally contaminated with human norovirus.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6D634A4-A9AF-C0CC-B91B-4E99528E4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540937"/>
              </p:ext>
            </p:extLst>
          </p:nvPr>
        </p:nvGraphicFramePr>
        <p:xfrm>
          <a:off x="317090" y="1385329"/>
          <a:ext cx="8354037" cy="2813193"/>
        </p:xfrm>
        <a:graphic>
          <a:graphicData uri="http://schemas.openxmlformats.org/drawingml/2006/table">
            <a:tbl>
              <a:tblPr/>
              <a:tblGrid>
                <a:gridCol w="611481">
                  <a:extLst>
                    <a:ext uri="{9D8B030D-6E8A-4147-A177-3AD203B41FA5}">
                      <a16:colId xmlns:a16="http://schemas.microsoft.com/office/drawing/2014/main" val="1858940447"/>
                    </a:ext>
                  </a:extLst>
                </a:gridCol>
                <a:gridCol w="473294">
                  <a:extLst>
                    <a:ext uri="{9D8B030D-6E8A-4147-A177-3AD203B41FA5}">
                      <a16:colId xmlns:a16="http://schemas.microsoft.com/office/drawing/2014/main" val="2595914419"/>
                    </a:ext>
                  </a:extLst>
                </a:gridCol>
                <a:gridCol w="662909">
                  <a:extLst>
                    <a:ext uri="{9D8B030D-6E8A-4147-A177-3AD203B41FA5}">
                      <a16:colId xmlns:a16="http://schemas.microsoft.com/office/drawing/2014/main" val="1370273333"/>
                    </a:ext>
                  </a:extLst>
                </a:gridCol>
                <a:gridCol w="345133">
                  <a:extLst>
                    <a:ext uri="{9D8B030D-6E8A-4147-A177-3AD203B41FA5}">
                      <a16:colId xmlns:a16="http://schemas.microsoft.com/office/drawing/2014/main" val="537720578"/>
                    </a:ext>
                  </a:extLst>
                </a:gridCol>
                <a:gridCol w="663155">
                  <a:extLst>
                    <a:ext uri="{9D8B030D-6E8A-4147-A177-3AD203B41FA5}">
                      <a16:colId xmlns:a16="http://schemas.microsoft.com/office/drawing/2014/main" val="2531839531"/>
                    </a:ext>
                  </a:extLst>
                </a:gridCol>
                <a:gridCol w="654543">
                  <a:extLst>
                    <a:ext uri="{9D8B030D-6E8A-4147-A177-3AD203B41FA5}">
                      <a16:colId xmlns:a16="http://schemas.microsoft.com/office/drawing/2014/main" val="2502524917"/>
                    </a:ext>
                  </a:extLst>
                </a:gridCol>
                <a:gridCol w="654543">
                  <a:extLst>
                    <a:ext uri="{9D8B030D-6E8A-4147-A177-3AD203B41FA5}">
                      <a16:colId xmlns:a16="http://schemas.microsoft.com/office/drawing/2014/main" val="3161201782"/>
                    </a:ext>
                  </a:extLst>
                </a:gridCol>
                <a:gridCol w="852628">
                  <a:extLst>
                    <a:ext uri="{9D8B030D-6E8A-4147-A177-3AD203B41FA5}">
                      <a16:colId xmlns:a16="http://schemas.microsoft.com/office/drawing/2014/main" val="3724342317"/>
                    </a:ext>
                  </a:extLst>
                </a:gridCol>
                <a:gridCol w="671768">
                  <a:extLst>
                    <a:ext uri="{9D8B030D-6E8A-4147-A177-3AD203B41FA5}">
                      <a16:colId xmlns:a16="http://schemas.microsoft.com/office/drawing/2014/main" val="1612787762"/>
                    </a:ext>
                  </a:extLst>
                </a:gridCol>
                <a:gridCol w="447845">
                  <a:extLst>
                    <a:ext uri="{9D8B030D-6E8A-4147-A177-3AD203B41FA5}">
                      <a16:colId xmlns:a16="http://schemas.microsoft.com/office/drawing/2014/main" val="3328447108"/>
                    </a:ext>
                  </a:extLst>
                </a:gridCol>
                <a:gridCol w="542582">
                  <a:extLst>
                    <a:ext uri="{9D8B030D-6E8A-4147-A177-3AD203B41FA5}">
                      <a16:colId xmlns:a16="http://schemas.microsoft.com/office/drawing/2014/main" val="1306904801"/>
                    </a:ext>
                  </a:extLst>
                </a:gridCol>
                <a:gridCol w="749280">
                  <a:extLst>
                    <a:ext uri="{9D8B030D-6E8A-4147-A177-3AD203B41FA5}">
                      <a16:colId xmlns:a16="http://schemas.microsoft.com/office/drawing/2014/main" val="481863793"/>
                    </a:ext>
                  </a:extLst>
                </a:gridCol>
                <a:gridCol w="654543">
                  <a:extLst>
                    <a:ext uri="{9D8B030D-6E8A-4147-A177-3AD203B41FA5}">
                      <a16:colId xmlns:a16="http://schemas.microsoft.com/office/drawing/2014/main" val="2788902207"/>
                    </a:ext>
                  </a:extLst>
                </a:gridCol>
                <a:gridCol w="370333">
                  <a:extLst>
                    <a:ext uri="{9D8B030D-6E8A-4147-A177-3AD203B41FA5}">
                      <a16:colId xmlns:a16="http://schemas.microsoft.com/office/drawing/2014/main" val="4211903815"/>
                    </a:ext>
                  </a:extLst>
                </a:gridCol>
              </a:tblGrid>
              <a:tr h="16745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Sample 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RT-qPCR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SPIA-WGS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SISPA-WGS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169372"/>
                  </a:ext>
                </a:extLst>
              </a:tr>
              <a:tr h="2646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sample ID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Sub-portion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Ct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a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Cps 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IAC Avg C</a:t>
                      </a:r>
                      <a:r>
                        <a:rPr lang="az-Cyrl-AZ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Positive Rep 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 reads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HuNoV</a:t>
                      </a: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reads (%)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 (bp)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GT 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Total reads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HuNoV</a:t>
                      </a: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reads (%)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Length (bp)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GT </a:t>
                      </a:r>
                      <a:r>
                        <a:rPr lang="en-US" sz="9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7985761"/>
                  </a:ext>
                </a:extLst>
              </a:tr>
              <a:tr h="156654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Bag A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A-1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31.10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8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didn't run WGS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7420364"/>
                  </a:ext>
                </a:extLst>
              </a:tr>
              <a:tr h="156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A-2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30.75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7390816"/>
                  </a:ext>
                </a:extLst>
              </a:tr>
              <a:tr h="156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A-3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32.55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840361"/>
                  </a:ext>
                </a:extLst>
              </a:tr>
              <a:tr h="156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A-4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30.81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6089"/>
                  </a:ext>
                </a:extLst>
              </a:tr>
              <a:tr h="156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A-conc.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41.95 or 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34.0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39.25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3.9M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 (2.0E-5)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478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GII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10.4M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2225204"/>
                  </a:ext>
                </a:extLst>
              </a:tr>
              <a:tr h="156654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Bag B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B-1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30.86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gridSpan="8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didn't run WGS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8543702"/>
                  </a:ext>
                </a:extLst>
              </a:tr>
              <a:tr h="156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B-2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31.37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738416"/>
                  </a:ext>
                </a:extLst>
              </a:tr>
              <a:tr h="156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B-3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30.96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86844"/>
                  </a:ext>
                </a:extLst>
              </a:tr>
              <a:tr h="156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B-4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32.53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057022"/>
                  </a:ext>
                </a:extLst>
              </a:tr>
              <a:tr h="1674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B-conc.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42.65 or 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21.0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36.11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4.4M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 (1.8E-5)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390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UA </a:t>
                      </a:r>
                      <a:r>
                        <a:rPr lang="en-US" sz="9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11.2M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 (3.6E-6)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UA </a:t>
                      </a:r>
                      <a:r>
                        <a:rPr lang="en-US" sz="9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7420808"/>
                  </a:ext>
                </a:extLst>
              </a:tr>
              <a:tr h="156654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Bag C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C-1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31.10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5" gridSpan="8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didn't run WGS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519354"/>
                  </a:ext>
                </a:extLst>
              </a:tr>
              <a:tr h="156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C-2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31.04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4696753"/>
                  </a:ext>
                </a:extLst>
              </a:tr>
              <a:tr h="156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C-3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32.69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7387627"/>
                  </a:ext>
                </a:extLst>
              </a:tr>
              <a:tr h="156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C-4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32.09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797434"/>
                  </a:ext>
                </a:extLst>
              </a:tr>
              <a:tr h="1620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C-conc.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UD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34.58</a:t>
                      </a:r>
                    </a:p>
                  </a:txBody>
                  <a:tcPr marL="5402" marR="5402" marT="540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0/3</a:t>
                      </a:r>
                    </a:p>
                  </a:txBody>
                  <a:tcPr marL="5402" marR="5402" marT="54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2390589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DB4AA7D-D405-7387-0501-778A2CF58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535052"/>
              </p:ext>
            </p:extLst>
          </p:nvPr>
        </p:nvGraphicFramePr>
        <p:xfrm>
          <a:off x="317090" y="4504485"/>
          <a:ext cx="8110692" cy="1372870"/>
        </p:xfrm>
        <a:graphic>
          <a:graphicData uri="http://schemas.openxmlformats.org/drawingml/2006/table">
            <a:tbl>
              <a:tblPr/>
              <a:tblGrid>
                <a:gridCol w="8110692">
                  <a:extLst>
                    <a:ext uri="{9D8B030D-6E8A-4147-A177-3AD203B41FA5}">
                      <a16:colId xmlns:a16="http://schemas.microsoft.com/office/drawing/2014/main" val="3724207004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Ct UD: undetermined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698336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 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Cps: total copy number of norovirus recovered from 50g blackberries, calculated based on the ratio of total volume of berry extract and the volume of extract used for RNA isolation.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768121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Positive Rep: positive replicates of RT-qPCR assay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008531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GT: genotype </a:t>
                      </a:r>
                      <a:r>
                        <a:rPr lang="en-US" sz="1200" b="0" i="0" u="none" strike="noStrike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NoV</a:t>
                      </a:r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GII.4[P4]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505899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UA: unassigned</a:t>
                      </a:r>
                    </a:p>
                    <a:p>
                      <a:pPr algn="l" fontAlgn="b"/>
                      <a:r>
                        <a:rPr lang="en-US" sz="1200" b="0" i="0" u="none" strike="noStrike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HuNoV</a:t>
                      </a:r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Human norovirus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47464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B13C05B-B8B8-EE2D-E660-DEED418770CE}"/>
              </a:ext>
            </a:extLst>
          </p:cNvPr>
          <p:cNvSpPr txBox="1"/>
          <p:nvPr/>
        </p:nvSpPr>
        <p:spPr>
          <a:xfrm>
            <a:off x="376084" y="551469"/>
            <a:ext cx="82959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 from type III samples: naturally </a:t>
            </a:r>
            <a:r>
              <a:rPr lang="en-US" sz="2000" b="1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HuNoV</a:t>
            </a:r>
            <a:r>
              <a:rPr lang="en-US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contaminated berries</a:t>
            </a:r>
            <a:endParaRPr lang="en-US" sz="200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A blue sign with white text&#10;&#10;Description automatically generated">
            <a:extLst>
              <a:ext uri="{FF2B5EF4-FFF2-40B4-BE49-F238E27FC236}">
                <a16:creationId xmlns:a16="http://schemas.microsoft.com/office/drawing/2014/main" id="{5DEC0DD7-7643-9E09-D1DB-09FC443B3F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990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02BD30-B07D-87E1-1BB7-D266C4C1DE1F}"/>
              </a:ext>
            </a:extLst>
          </p:cNvPr>
          <p:cNvSpPr txBox="1"/>
          <p:nvPr/>
        </p:nvSpPr>
        <p:spPr>
          <a:xfrm>
            <a:off x="3643671" y="415165"/>
            <a:ext cx="23523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lang="en-US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FC0944-646A-7E26-3E37-E4B2C3AB1F96}"/>
              </a:ext>
            </a:extLst>
          </p:cNvPr>
          <p:cNvSpPr txBox="1"/>
          <p:nvPr/>
        </p:nvSpPr>
        <p:spPr>
          <a:xfrm>
            <a:off x="634223" y="1006654"/>
            <a:ext cx="7875554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1000"/>
              </a:spcAft>
            </a:pPr>
            <a:r>
              <a:rPr lang="en-US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 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on-targeted WGS strategy, using random pre-amplification, was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applied</a:t>
            </a:r>
            <a:r>
              <a:rPr lang="en-US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to confirm positive  RT-qPCR results in this study. </a:t>
            </a:r>
          </a:p>
          <a:p>
            <a:pPr marL="171450" marR="0" indent="-171450">
              <a:spcBef>
                <a:spcPts val="0"/>
              </a:spcBef>
              <a:spcAft>
                <a:spcPts val="1000"/>
              </a:spcAft>
              <a:buFontTx/>
              <a:buChar char="-"/>
            </a:pPr>
            <a:r>
              <a:rPr lang="en-US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Results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showed</a:t>
            </a:r>
            <a:r>
              <a:rPr lang="en-US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that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both</a:t>
            </a:r>
            <a:r>
              <a:rPr lang="en-US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SPIA-WGS and SISPA-WGS method could confirm viruses even at a very low level. </a:t>
            </a:r>
          </a:p>
          <a:p>
            <a:pPr marL="171450" marR="0" indent="-171450">
              <a:spcBef>
                <a:spcPts val="0"/>
              </a:spcBef>
              <a:spcAft>
                <a:spcPts val="1000"/>
              </a:spcAft>
              <a:buFontTx/>
              <a:buChar char="-"/>
            </a:pPr>
            <a:r>
              <a:rPr lang="en-US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low number of viral reads relative to the total sequencing reads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indicates the need for</a:t>
            </a:r>
            <a:r>
              <a:rPr lang="en-US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further method improvement before it can be routinely applied. </a:t>
            </a:r>
          </a:p>
          <a:p>
            <a:pPr marL="171450" marR="0" indent="-171450">
              <a:spcBef>
                <a:spcPts val="0"/>
              </a:spcBef>
              <a:spcAft>
                <a:spcPts val="1000"/>
              </a:spcAft>
              <a:buFontTx/>
              <a:buChar char="-"/>
            </a:pPr>
            <a:r>
              <a:rPr lang="en-US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Future method optimization efforts should focus on removing background nucleotides, concentrating the samples, and/or using specific virus-targeted amplification techniques.</a:t>
            </a:r>
            <a:endParaRPr lang="en-US" sz="16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ue sign with white text&#10;&#10;Description automatically generated">
            <a:extLst>
              <a:ext uri="{FF2B5EF4-FFF2-40B4-BE49-F238E27FC236}">
                <a16:creationId xmlns:a16="http://schemas.microsoft.com/office/drawing/2014/main" id="{C58ACF80-FBAE-1F82-5DED-A0E818449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733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1F1F62-4417-A633-7F5F-7EC6902B7545}"/>
              </a:ext>
            </a:extLst>
          </p:cNvPr>
          <p:cNvSpPr txBox="1"/>
          <p:nvPr/>
        </p:nvSpPr>
        <p:spPr>
          <a:xfrm>
            <a:off x="346587" y="1173700"/>
            <a:ext cx="8303341" cy="665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i="1" u="sng" ker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Project: </a:t>
            </a:r>
            <a:r>
              <a:rPr lang="en-US" b="1" ker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Development of tools for foodborne virus surveillance: norovirus whole genome sequencing and extended genotyping (CFSAN/CFIA)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CB600D2-7EAD-7471-59F2-A71C38331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247646"/>
              </p:ext>
            </p:extLst>
          </p:nvPr>
        </p:nvGraphicFramePr>
        <p:xfrm>
          <a:off x="473587" y="2383275"/>
          <a:ext cx="7778098" cy="1377478"/>
        </p:xfrm>
        <a:graphic>
          <a:graphicData uri="http://schemas.openxmlformats.org/drawingml/2006/table">
            <a:tbl>
              <a:tblPr/>
              <a:tblGrid>
                <a:gridCol w="1849247">
                  <a:extLst>
                    <a:ext uri="{9D8B030D-6E8A-4147-A177-3AD203B41FA5}">
                      <a16:colId xmlns:a16="http://schemas.microsoft.com/office/drawing/2014/main" val="2785947916"/>
                    </a:ext>
                  </a:extLst>
                </a:gridCol>
                <a:gridCol w="1777218">
                  <a:extLst>
                    <a:ext uri="{9D8B030D-6E8A-4147-A177-3AD203B41FA5}">
                      <a16:colId xmlns:a16="http://schemas.microsoft.com/office/drawing/2014/main" val="1939769208"/>
                    </a:ext>
                  </a:extLst>
                </a:gridCol>
                <a:gridCol w="2123767">
                  <a:extLst>
                    <a:ext uri="{9D8B030D-6E8A-4147-A177-3AD203B41FA5}">
                      <a16:colId xmlns:a16="http://schemas.microsoft.com/office/drawing/2014/main" val="3022224137"/>
                    </a:ext>
                  </a:extLst>
                </a:gridCol>
                <a:gridCol w="2027866">
                  <a:extLst>
                    <a:ext uri="{9D8B030D-6E8A-4147-A177-3AD203B41FA5}">
                      <a16:colId xmlns:a16="http://schemas.microsoft.com/office/drawing/2014/main" val="2728094462"/>
                    </a:ext>
                  </a:extLst>
                </a:gridCol>
              </a:tblGrid>
              <a:tr h="547151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NoV</a:t>
                      </a:r>
                      <a:r>
                        <a:rPr 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-spiked berry samples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sv-SE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RNA input </a:t>
                      </a:r>
                    </a:p>
                    <a:p>
                      <a:pPr algn="ctr" rtl="0" fontAlgn="b"/>
                      <a:r>
                        <a:rPr lang="sv-SE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sv-SE" sz="12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min~9 cps</a:t>
                      </a:r>
                      <a:r>
                        <a:rPr lang="sv-SE" sz="12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Positive rate by WGS with non-targeted pre-amplification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1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Positive rate by MLR-2  with  targeted pre-amplification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7204051"/>
                  </a:ext>
                </a:extLst>
              </a:tr>
              <a:tr h="40812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GI (20 different strains)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4 cps/uL x 5 uL = 20 cps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95%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100%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4998857"/>
                  </a:ext>
                </a:extLst>
              </a:tr>
              <a:tr h="42220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GII (20 different strains)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4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4 cps/uL x 5 uL = 20 cps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75%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80%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006614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34D6D39-0095-4456-6009-4759AA22481E}"/>
              </a:ext>
            </a:extLst>
          </p:cNvPr>
          <p:cNvSpPr txBox="1"/>
          <p:nvPr/>
        </p:nvSpPr>
        <p:spPr>
          <a:xfrm>
            <a:off x="473587" y="1932753"/>
            <a:ext cx="75437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Summary of the sequencing results of </a:t>
            </a:r>
            <a:r>
              <a:rPr kumimoji="0" lang="en-US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NoV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-spiked frozen raspberries.</a:t>
            </a:r>
            <a:endParaRPr lang="en-US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B57EBF-04FA-A957-F9F4-C0D9B6458D56}"/>
              </a:ext>
            </a:extLst>
          </p:cNvPr>
          <p:cNvSpPr txBox="1"/>
          <p:nvPr/>
        </p:nvSpPr>
        <p:spPr>
          <a:xfrm>
            <a:off x="473587" y="537114"/>
            <a:ext cx="23523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Ongoing:</a:t>
            </a:r>
            <a:endParaRPr lang="en-US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A blue sign with white text&#10;&#10;Description automatically generated">
            <a:extLst>
              <a:ext uri="{FF2B5EF4-FFF2-40B4-BE49-F238E27FC236}">
                <a16:creationId xmlns:a16="http://schemas.microsoft.com/office/drawing/2014/main" id="{6AAA22E8-FD90-A988-1ADA-00683DA11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0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5C4BB5-F3DB-4086-0F01-F29C797B6298}"/>
              </a:ext>
            </a:extLst>
          </p:cNvPr>
          <p:cNvSpPr txBox="1"/>
          <p:nvPr/>
        </p:nvSpPr>
        <p:spPr>
          <a:xfrm>
            <a:off x="1077132" y="683240"/>
            <a:ext cx="6927743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Enteric virus sequencing program for food/water safety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BF85F4-451C-FCD5-2AFC-E36F9DEB250D}"/>
              </a:ext>
            </a:extLst>
          </p:cNvPr>
          <p:cNvSpPr txBox="1"/>
          <p:nvPr/>
        </p:nvSpPr>
        <p:spPr>
          <a:xfrm>
            <a:off x="201478" y="4404290"/>
            <a:ext cx="8818536" cy="830997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i="1" u="sng" dirty="0">
                <a:solidFill>
                  <a:srgbClr val="1560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Project: </a:t>
            </a:r>
            <a:r>
              <a:rPr lang="en-US" sz="1200" b="1" dirty="0">
                <a:solidFill>
                  <a:srgbClr val="1560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tools for major viral foodborne virus surveillance: panel viruses sequencing and extended genotyping</a:t>
            </a:r>
          </a:p>
          <a:p>
            <a:r>
              <a:rPr lang="en-US" sz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1200" dirty="0">
                <a:solidFill>
                  <a:srgbClr val="1560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Aims: to develop a sensitive, quick and accurate sequencing tool for major enteric viruses' identification and thus assist outbreak investigation.</a:t>
            </a:r>
          </a:p>
          <a:p>
            <a:r>
              <a:rPr lang="en-US" sz="1200" dirty="0">
                <a:solidFill>
                  <a:srgbClr val="1560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Collaborators: IMM, Germany; the company in US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07602-4C02-4907-A6A9-FEE09B6615F6}"/>
              </a:ext>
            </a:extLst>
          </p:cNvPr>
          <p:cNvSpPr txBox="1"/>
          <p:nvPr/>
        </p:nvSpPr>
        <p:spPr>
          <a:xfrm>
            <a:off x="201478" y="2036709"/>
            <a:ext cx="8818536" cy="999633"/>
          </a:xfrm>
          <a:prstGeom prst="rect">
            <a:avLst/>
          </a:prstGeom>
          <a:solidFill>
            <a:schemeClr val="accent2">
              <a:lumMod val="20000"/>
              <a:lumOff val="80000"/>
              <a:alpha val="7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sng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Project: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Hepatitis A virus whole genome sequencing and extended genotyping, inter-laboratory comparison</a:t>
            </a: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Aims: </a:t>
            </a: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 compare optimized sequencing methodologies for investigation of HAV in contaminated food, to assist HAV molecular epidemiology surveillance and transmission tracking </a:t>
            </a:r>
            <a:r>
              <a:rPr lang="en-CA" sz="1200" dirty="0">
                <a:solidFill>
                  <a:srgbClr val="1560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HAV</a:t>
            </a:r>
            <a:r>
              <a:rPr kumimoji="0" lang="en-CA" sz="12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Collaborators: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Canadian Food Inspection Agency; Public Health Agency in Canada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27E767-D3D2-E16D-E6EA-C2BD4F0F42D3}"/>
              </a:ext>
            </a:extLst>
          </p:cNvPr>
          <p:cNvSpPr txBox="1"/>
          <p:nvPr/>
        </p:nvSpPr>
        <p:spPr>
          <a:xfrm>
            <a:off x="201478" y="3189856"/>
            <a:ext cx="8818536" cy="10156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sng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Project: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Application of whole genome sequencing technology for evaluation of enteric viral impacts from wastewater treatment outfalls on shellfish resources.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Aims: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 develop whole genome sequencing and metagenomics approaches and use it as a tool for viruses screening in wastewater and oyster samples.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Collaborators: </a:t>
            </a:r>
            <a:r>
              <a:rPr kumimoji="0" lang="en-US" sz="1200" b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OFS at Dauphin Island (other: USDA, </a:t>
            </a:r>
            <a:r>
              <a:rPr kumimoji="0" lang="en-US" sz="1200" b="0" u="none" strike="noStrike" kern="1200" cap="none" spc="0" normalizeH="0" baseline="0" noProof="0" dirty="0" err="1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Fiocruz</a:t>
            </a:r>
            <a:r>
              <a:rPr kumimoji="0" lang="en-US" sz="1200" b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Brazil)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B3DF33-62D2-A7F4-6E4E-CB16B5D4135A}"/>
              </a:ext>
            </a:extLst>
          </p:cNvPr>
          <p:cNvSpPr txBox="1"/>
          <p:nvPr/>
        </p:nvSpPr>
        <p:spPr>
          <a:xfrm>
            <a:off x="162732" y="5249392"/>
            <a:ext cx="8818536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sng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Project:  </a:t>
            </a:r>
            <a:r>
              <a:rPr lang="en-US" sz="1200" b="1" dirty="0" err="1">
                <a:solidFill>
                  <a:srgbClr val="1560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ViroTrakr</a:t>
            </a:r>
            <a:r>
              <a:rPr lang="en-US" sz="1200" b="1" dirty="0">
                <a:solidFill>
                  <a:srgbClr val="15608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Foodborne virus sequence database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Aims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to provide real-time reference sequences for phylogenetic analysis and viral pathogen identification; to assist foodborne virus surveillance and help traceback of foodborne outbreaks.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Collaborators/Participants: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GenomeTrakr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group (other: national/international groups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788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              foodborne viruses (ID 396739) -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6788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BioProject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NCBI (nih.gov)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;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Technical Assistance 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ViroTrakr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ViroTrakr@fda.hhs.gov</a:t>
            </a:r>
            <a:endParaRPr lang="en-US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A2334D-E451-84E7-2BF3-0EF9CE2664D0}"/>
              </a:ext>
            </a:extLst>
          </p:cNvPr>
          <p:cNvSpPr txBox="1"/>
          <p:nvPr/>
        </p:nvSpPr>
        <p:spPr>
          <a:xfrm>
            <a:off x="201478" y="1236864"/>
            <a:ext cx="8818536" cy="646331"/>
          </a:xfrm>
          <a:prstGeom prst="rect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i="1" u="sng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Project: </a:t>
            </a:r>
            <a:r>
              <a:rPr lang="en-US" sz="1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of tools for foodborne virus surveillance: norovirus whole genome sequencing and extended genotyping</a:t>
            </a:r>
          </a:p>
          <a:p>
            <a:r>
              <a:rPr lang="en-US" sz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12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Aims: </a:t>
            </a:r>
            <a:r>
              <a:rPr lang="en-US" sz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develop/improve a sensitive and accurate sequencing tool for norovirus detection and thus enhance </a:t>
            </a:r>
            <a:r>
              <a:rPr lang="en-US" sz="12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surveillance. </a:t>
            </a:r>
          </a:p>
          <a:p>
            <a:r>
              <a:rPr lang="en-US" sz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12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Collaborators: </a:t>
            </a:r>
            <a:r>
              <a:rPr lang="en-US" sz="1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Canadian Food Inspection Agency</a:t>
            </a:r>
          </a:p>
        </p:txBody>
      </p:sp>
      <p:pic>
        <p:nvPicPr>
          <p:cNvPr id="3" name="Picture 2" descr="A blue sign with white text&#10;&#10;Description automatically generated">
            <a:extLst>
              <a:ext uri="{FF2B5EF4-FFF2-40B4-BE49-F238E27FC236}">
                <a16:creationId xmlns:a16="http://schemas.microsoft.com/office/drawing/2014/main" id="{D0576231-9E21-4E49-0345-5622305AAB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2FCD1C-CFDA-CAA8-2155-498AD30EBD5E}"/>
              </a:ext>
            </a:extLst>
          </p:cNvPr>
          <p:cNvSpPr txBox="1"/>
          <p:nvPr/>
        </p:nvSpPr>
        <p:spPr>
          <a:xfrm>
            <a:off x="232474" y="221575"/>
            <a:ext cx="23523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Ongoing:</a:t>
            </a:r>
            <a:endParaRPr lang="en-US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5760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205A075-B243-84FE-3FB5-9542DA9EA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8" y="16476"/>
            <a:ext cx="149275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3B22F39-F614-57FB-AE54-3489EDD6164E}"/>
              </a:ext>
            </a:extLst>
          </p:cNvPr>
          <p:cNvSpPr/>
          <p:nvPr/>
        </p:nvSpPr>
        <p:spPr>
          <a:xfrm>
            <a:off x="667365" y="290176"/>
            <a:ext cx="7809270" cy="617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/>
                <a:ea typeface="+mn-ea"/>
                <a:cs typeface="Times New Roman"/>
              </a:rPr>
              <a:t>Acknowledgements</a:t>
            </a:r>
            <a:endParaRPr lang="en-US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u="sng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ViroTrakr</a:t>
            </a:r>
            <a:r>
              <a:rPr kumimoji="0" lang="en-US" sz="1800" b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n-US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Technical Assistance: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ViroTrakr@fda.hhs.gov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</a:t>
            </a:r>
            <a:r>
              <a:rPr kumimoji="0" lang="en-US" sz="1800" b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 Mammel                                        Marc Allard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Jayanthi Gangiredla                                Hugh Rand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Ruth Timme                                            James Pettengill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Maria Balkey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GenomeTrakr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group; </a:t>
            </a:r>
            <a:r>
              <a:rPr lang="en-US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GenFS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metadata group</a:t>
            </a:r>
            <a:endParaRPr kumimoji="0" lang="en-US" sz="18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Berry publication  (2024):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Molecular Virology Team;</a:t>
            </a:r>
          </a:p>
          <a:p>
            <a:pPr defTabSz="914400">
              <a:spcAft>
                <a:spcPts val="1000"/>
              </a:spcAft>
              <a:defRPr/>
            </a:pPr>
            <a:r>
              <a:rPr lang="en-US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Collaborative sequencing projects:</a:t>
            </a:r>
          </a:p>
          <a:p>
            <a:pPr defTabSz="914400">
              <a:spcAft>
                <a:spcPts val="1000"/>
              </a:spcAft>
              <a:defRPr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Collaborators (national and international)</a:t>
            </a:r>
          </a:p>
          <a:p>
            <a:pPr defTabSz="914400">
              <a:spcAft>
                <a:spcPts val="1000"/>
              </a:spcAft>
              <a:defRPr/>
            </a:pPr>
            <a:r>
              <a:rPr lang="en-US" u="sng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Office and Division management</a:t>
            </a:r>
          </a:p>
          <a:p>
            <a:pPr lvl="0" algn="ctr">
              <a:spcAft>
                <a:spcPts val="1000"/>
              </a:spcAft>
            </a:pPr>
            <a:r>
              <a:rPr 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Thank you !</a:t>
            </a:r>
          </a:p>
        </p:txBody>
      </p:sp>
      <p:pic>
        <p:nvPicPr>
          <p:cNvPr id="5" name="Picture 4" descr="A blue sign with white text&#10;&#10;Description automatically generated">
            <a:extLst>
              <a:ext uri="{FF2B5EF4-FFF2-40B4-BE49-F238E27FC236}">
                <a16:creationId xmlns:a16="http://schemas.microsoft.com/office/drawing/2014/main" id="{1F2A34C0-9524-6126-9967-DF0C8A486C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45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7">
            <a:extLst>
              <a:ext uri="{FF2B5EF4-FFF2-40B4-BE49-F238E27FC236}">
                <a16:creationId xmlns:a16="http://schemas.microsoft.com/office/drawing/2014/main" id="{9FEB9317-3A6B-8DC9-84A9-A22C9CCFD3C3}"/>
              </a:ext>
            </a:extLst>
          </p:cNvPr>
          <p:cNvSpPr txBox="1">
            <a:spLocks/>
          </p:cNvSpPr>
          <p:nvPr/>
        </p:nvSpPr>
        <p:spPr bwMode="auto">
          <a:xfrm>
            <a:off x="2342651" y="220360"/>
            <a:ext cx="396110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Background </a:t>
            </a:r>
          </a:p>
        </p:txBody>
      </p:sp>
      <p:sp>
        <p:nvSpPr>
          <p:cNvPr id="7" name="Title 7">
            <a:extLst>
              <a:ext uri="{FF2B5EF4-FFF2-40B4-BE49-F238E27FC236}">
                <a16:creationId xmlns:a16="http://schemas.microsoft.com/office/drawing/2014/main" id="{C979F774-6B3F-01EF-450C-90F9C928B80B}"/>
              </a:ext>
            </a:extLst>
          </p:cNvPr>
          <p:cNvSpPr txBox="1">
            <a:spLocks/>
          </p:cNvSpPr>
          <p:nvPr/>
        </p:nvSpPr>
        <p:spPr bwMode="auto">
          <a:xfrm>
            <a:off x="453672" y="881444"/>
            <a:ext cx="8333159" cy="167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9pPr>
          </a:lstStyle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uLnTx/>
                <a:uFillTx/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Problem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uLnTx/>
                <a:uFillTx/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: major </a:t>
            </a:r>
            <a:r>
              <a:rPr lang="en-US" sz="1800" b="1" kern="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uLnTx/>
                <a:uFillTx/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oodborne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uLnTx/>
                <a:uFillTx/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 viral </a:t>
            </a:r>
            <a:r>
              <a:rPr lang="en-US" sz="1800" b="1" kern="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pathogens: 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800" b="1" kern="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 </a:t>
            </a:r>
            <a:r>
              <a:rPr lang="en-US" sz="1800" kern="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responsible for close to 60% foodborne illnesses in the US (CDC)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800" kern="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 broad transmission routes/carriers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800" kern="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 low human infective doses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800" kern="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 high genetic diversity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800" kern="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 high mutation rates 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D59069-0FFE-95F6-C2C6-664B3A60E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299" y="2624798"/>
            <a:ext cx="4651475" cy="912777"/>
          </a:xfrm>
          <a:prstGeom prst="rect">
            <a:avLst/>
          </a:prstGeom>
        </p:spPr>
      </p:pic>
      <p:sp>
        <p:nvSpPr>
          <p:cNvPr id="9" name="Title 7">
            <a:extLst>
              <a:ext uri="{FF2B5EF4-FFF2-40B4-BE49-F238E27FC236}">
                <a16:creationId xmlns:a16="http://schemas.microsoft.com/office/drawing/2014/main" id="{C3E8D0CF-4D1B-623D-178D-CDBFCF9B0777}"/>
              </a:ext>
            </a:extLst>
          </p:cNvPr>
          <p:cNvSpPr txBox="1">
            <a:spLocks/>
          </p:cNvSpPr>
          <p:nvPr/>
        </p:nvSpPr>
        <p:spPr bwMode="auto">
          <a:xfrm>
            <a:off x="468422" y="5184615"/>
            <a:ext cx="7709560" cy="1180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9pPr>
          </a:lstStyle>
          <a:p>
            <a:pPr marL="285750" marR="0" lvl="0" indent="-28575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Potential tools</a:t>
            </a:r>
            <a:r>
              <a:rPr lang="en-US" sz="18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Sequence database for phylogenetic analysis and pathogen surveillance 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600" i="1" kern="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9A370C88-6F93-A06A-C92B-A917B9184E94}"/>
              </a:ext>
            </a:extLst>
          </p:cNvPr>
          <p:cNvSpPr txBox="1">
            <a:spLocks/>
          </p:cNvSpPr>
          <p:nvPr/>
        </p:nvSpPr>
        <p:spPr bwMode="auto">
          <a:xfrm>
            <a:off x="453672" y="3890056"/>
            <a:ext cx="8236656" cy="1180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9pPr>
          </a:lstStyle>
          <a:p>
            <a:pPr marL="285750" marR="0" lvl="0" indent="-28575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i="1" kern="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</a:t>
            </a:r>
            <a:r>
              <a:rPr lang="en-US" sz="1800" b="1" kern="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quick and accurate identification of foodborne pathogens to: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600" i="1" kern="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18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improve foodborne virus surveillance 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8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speed up traceback of viral foodborne outbreaks</a:t>
            </a:r>
          </a:p>
          <a:p>
            <a:pPr marR="0" lvl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8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enhance food safety</a:t>
            </a:r>
          </a:p>
        </p:txBody>
      </p:sp>
      <p:pic>
        <p:nvPicPr>
          <p:cNvPr id="4" name="Picture 3" descr="A blue sign with white text&#10;&#10;Description automatically generated">
            <a:extLst>
              <a:ext uri="{FF2B5EF4-FFF2-40B4-BE49-F238E27FC236}">
                <a16:creationId xmlns:a16="http://schemas.microsoft.com/office/drawing/2014/main" id="{A43FAE52-3574-7143-8BFD-6230AEA091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233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E0E6503-2B07-D982-3E60-AF48C5C4F4A5}"/>
              </a:ext>
            </a:extLst>
          </p:cNvPr>
          <p:cNvSpPr txBox="1"/>
          <p:nvPr/>
        </p:nvSpPr>
        <p:spPr>
          <a:xfrm>
            <a:off x="213852" y="733143"/>
            <a:ext cx="8649929" cy="343983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  <a:ea typeface="ＭＳ Ｐゴシック" pitchFamily="-110" charset="-128"/>
                <a:cs typeface="ＭＳ Ｐゴシック" pitchFamily="-1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Garamond" pitchFamily="-110" charset="0"/>
              </a:defRPr>
            </a:lvl9pPr>
          </a:lstStyle>
          <a:p>
            <a:pPr algn="ctr"/>
            <a:r>
              <a:rPr lang="en-US" dirty="0" err="1">
                <a:solidFill>
                  <a:schemeClr val="bg1"/>
                </a:solidFill>
              </a:rPr>
              <a:t>ViroTrakr</a:t>
            </a:r>
            <a:r>
              <a:rPr lang="en-US" dirty="0">
                <a:solidFill>
                  <a:schemeClr val="bg1"/>
                </a:solidFill>
              </a:rPr>
              <a:t>: FDA foodborne virus sequence database in NCBI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567011-3B0E-7A7D-7956-0A7CF604D7E8}"/>
              </a:ext>
            </a:extLst>
          </p:cNvPr>
          <p:cNvSpPr txBox="1"/>
          <p:nvPr/>
        </p:nvSpPr>
        <p:spPr>
          <a:xfrm>
            <a:off x="4856048" y="1134637"/>
            <a:ext cx="41588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Technical Assistance: </a:t>
            </a:r>
            <a:r>
              <a:rPr lang="en-US" sz="1200" u="sng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ViroTrakr@fda.hhs.gov</a:t>
            </a:r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51AB92-F5D9-BAEC-E36E-25EBB94FD9F2}"/>
              </a:ext>
            </a:extLst>
          </p:cNvPr>
          <p:cNvSpPr txBox="1"/>
          <p:nvPr/>
        </p:nvSpPr>
        <p:spPr>
          <a:xfrm>
            <a:off x="3468139" y="3145026"/>
            <a:ext cx="5468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ViroTrakr</a:t>
            </a:r>
            <a:r>
              <a:rPr lang="en-US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14313" indent="-214313">
              <a:buFontTx/>
              <a:buChar char="-"/>
            </a:pPr>
            <a:r>
              <a:rPr 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foodborne viral genomic database associated with geographic metadata</a:t>
            </a:r>
          </a:p>
          <a:p>
            <a:pPr marL="214313" indent="-214313">
              <a:buFontTx/>
              <a:buChar char="-"/>
            </a:pPr>
            <a:r>
              <a:rPr 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housed in NCBI </a:t>
            </a:r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foodborne viruses (ID 396739) - </a:t>
            </a:r>
            <a:r>
              <a:rPr lang="en-US" sz="160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BioProject</a:t>
            </a:r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- NCBI (nih.gov)</a:t>
            </a:r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4313" indent="-214313">
              <a:buFontTx/>
              <a:buChar char="-"/>
            </a:pPr>
            <a:r>
              <a:rPr 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accessible and sharable among public access databases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B10356-F045-8CC2-47DE-F7956976D66D}"/>
              </a:ext>
            </a:extLst>
          </p:cNvPr>
          <p:cNvSpPr txBox="1"/>
          <p:nvPr/>
        </p:nvSpPr>
        <p:spPr>
          <a:xfrm>
            <a:off x="3468139" y="1693696"/>
            <a:ext cx="50409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Foodborne viruses:</a:t>
            </a:r>
          </a:p>
          <a:p>
            <a:pPr marL="214313" indent="-214313">
              <a:buFontTx/>
              <a:buChar char="-"/>
            </a:pPr>
            <a:r>
              <a:rPr 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isolated from environmental, food and clinical samples </a:t>
            </a:r>
          </a:p>
          <a:p>
            <a:pPr marL="214313" indent="-214313">
              <a:buFontTx/>
              <a:buChar char="-"/>
            </a:pPr>
            <a:r>
              <a:rPr 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sequenced</a:t>
            </a:r>
          </a:p>
          <a:p>
            <a:pPr marL="214313" indent="-214313">
              <a:buFontTx/>
              <a:buChar char="-"/>
            </a:pPr>
            <a:r>
              <a:rPr 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sequence data submitted to </a:t>
            </a:r>
            <a:r>
              <a:rPr lang="en-US" sz="16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ViroTrakr</a:t>
            </a:r>
            <a:endParaRPr lang="en-US" sz="16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F7C934-86C5-9A02-FD75-593E685C931D}"/>
              </a:ext>
            </a:extLst>
          </p:cNvPr>
          <p:cNvSpPr txBox="1"/>
          <p:nvPr/>
        </p:nvSpPr>
        <p:spPr>
          <a:xfrm>
            <a:off x="3496714" y="5113869"/>
            <a:ext cx="50409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Aims to:</a:t>
            </a:r>
          </a:p>
          <a:p>
            <a:pPr marL="214313" indent="-214313">
              <a:buFontTx/>
              <a:buChar char="-"/>
            </a:pPr>
            <a:r>
              <a:rPr 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genotype and phylogenetic analysis</a:t>
            </a:r>
          </a:p>
          <a:p>
            <a:pPr marL="214313" indent="-214313">
              <a:buFontTx/>
              <a:buChar char="-"/>
            </a:pPr>
            <a:r>
              <a:rPr 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 foodborne virus surveillance</a:t>
            </a:r>
          </a:p>
          <a:p>
            <a:pPr marL="214313" indent="-214313">
              <a:buFontTx/>
              <a:buChar char="-"/>
            </a:pPr>
            <a:r>
              <a:rPr lang="en-US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help traceback of viral foodborne outbreaks</a:t>
            </a:r>
          </a:p>
        </p:txBody>
      </p:sp>
      <p:pic>
        <p:nvPicPr>
          <p:cNvPr id="33" name="Content Placeholder 4" descr="A screenshot of a computer">
            <a:extLst>
              <a:ext uri="{FF2B5EF4-FFF2-40B4-BE49-F238E27FC236}">
                <a16:creationId xmlns:a16="http://schemas.microsoft.com/office/drawing/2014/main" id="{43AF79BC-2AA6-B397-8B3F-FB5476C267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418" t="14916" r="19585" b="42013"/>
          <a:stretch/>
        </p:blipFill>
        <p:spPr>
          <a:xfrm>
            <a:off x="820006" y="5011460"/>
            <a:ext cx="1840109" cy="113364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C4AAC95-524C-FFF2-0E36-02DEE4676E4B}"/>
              </a:ext>
            </a:extLst>
          </p:cNvPr>
          <p:cNvCxnSpPr/>
          <p:nvPr/>
        </p:nvCxnSpPr>
        <p:spPr>
          <a:xfrm flipV="1">
            <a:off x="721519" y="3031334"/>
            <a:ext cx="7936706" cy="23542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997F7F9-E1D8-7977-ADFB-298641FFA729}"/>
              </a:ext>
            </a:extLst>
          </p:cNvPr>
          <p:cNvCxnSpPr/>
          <p:nvPr/>
        </p:nvCxnSpPr>
        <p:spPr>
          <a:xfrm flipV="1">
            <a:off x="728663" y="4823718"/>
            <a:ext cx="7936706" cy="23542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rrow: Down 36">
            <a:extLst>
              <a:ext uri="{FF2B5EF4-FFF2-40B4-BE49-F238E27FC236}">
                <a16:creationId xmlns:a16="http://schemas.microsoft.com/office/drawing/2014/main" id="{FB04DD91-2743-39B4-174A-E8A9ADE39D0E}"/>
              </a:ext>
            </a:extLst>
          </p:cNvPr>
          <p:cNvSpPr/>
          <p:nvPr/>
        </p:nvSpPr>
        <p:spPr>
          <a:xfrm>
            <a:off x="2993231" y="2945267"/>
            <a:ext cx="474908" cy="3768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Arrow: Down 37">
            <a:extLst>
              <a:ext uri="{FF2B5EF4-FFF2-40B4-BE49-F238E27FC236}">
                <a16:creationId xmlns:a16="http://schemas.microsoft.com/office/drawing/2014/main" id="{424FC95B-75FD-E75C-3072-A7EB0B7D66A5}"/>
              </a:ext>
            </a:extLst>
          </p:cNvPr>
          <p:cNvSpPr/>
          <p:nvPr/>
        </p:nvSpPr>
        <p:spPr>
          <a:xfrm>
            <a:off x="2993231" y="4744795"/>
            <a:ext cx="474908" cy="3768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12A4B51-27BE-60D3-ECB7-EA99765C9020}"/>
              </a:ext>
            </a:extLst>
          </p:cNvPr>
          <p:cNvGrpSpPr/>
          <p:nvPr/>
        </p:nvGrpSpPr>
        <p:grpSpPr>
          <a:xfrm>
            <a:off x="1023705" y="3275446"/>
            <a:ext cx="1692191" cy="1236383"/>
            <a:chOff x="1277206" y="3103779"/>
            <a:chExt cx="2256255" cy="1648510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DDB3BB5-8E81-BCE7-B31D-535878B3E3F1}"/>
                </a:ext>
              </a:extLst>
            </p:cNvPr>
            <p:cNvGrpSpPr/>
            <p:nvPr/>
          </p:nvGrpSpPr>
          <p:grpSpPr>
            <a:xfrm>
              <a:off x="1277206" y="3103779"/>
              <a:ext cx="2256255" cy="1648510"/>
              <a:chOff x="1277206" y="3103779"/>
              <a:chExt cx="2256255" cy="1648510"/>
            </a:xfrm>
          </p:grpSpPr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D189B7BE-D1DC-7652-5D51-BFE549B2A5AC}"/>
                  </a:ext>
                </a:extLst>
              </p:cNvPr>
              <p:cNvGrpSpPr/>
              <p:nvPr/>
            </p:nvGrpSpPr>
            <p:grpSpPr>
              <a:xfrm>
                <a:off x="1277206" y="3103779"/>
                <a:ext cx="2256255" cy="1648510"/>
                <a:chOff x="3446518" y="3409183"/>
                <a:chExt cx="2733002" cy="1998059"/>
              </a:xfrm>
            </p:grpSpPr>
            <p:sp>
              <p:nvSpPr>
                <p:cNvPr id="51" name="Arc 50">
                  <a:extLst>
                    <a:ext uri="{FF2B5EF4-FFF2-40B4-BE49-F238E27FC236}">
                      <a16:creationId xmlns:a16="http://schemas.microsoft.com/office/drawing/2014/main" id="{EDE7DC0B-3D82-26D4-6280-836264B58405}"/>
                    </a:ext>
                  </a:extLst>
                </p:cNvPr>
                <p:cNvSpPr/>
                <p:nvPr/>
              </p:nvSpPr>
              <p:spPr>
                <a:xfrm rot="5704507">
                  <a:off x="4405530" y="3641070"/>
                  <a:ext cx="1507822" cy="1279734"/>
                </a:xfrm>
                <a:prstGeom prst="arc">
                  <a:avLst>
                    <a:gd name="adj1" fmla="val 6529541"/>
                    <a:gd name="adj2" fmla="val 2577849"/>
                  </a:avLst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2" name="Arc 51">
                  <a:extLst>
                    <a:ext uri="{FF2B5EF4-FFF2-40B4-BE49-F238E27FC236}">
                      <a16:creationId xmlns:a16="http://schemas.microsoft.com/office/drawing/2014/main" id="{F0B2D6F0-1622-C210-C705-1BB077AEE7D0}"/>
                    </a:ext>
                  </a:extLst>
                </p:cNvPr>
                <p:cNvSpPr/>
                <p:nvPr/>
              </p:nvSpPr>
              <p:spPr>
                <a:xfrm rot="19261613">
                  <a:off x="3446518" y="3409183"/>
                  <a:ext cx="1507822" cy="1279734"/>
                </a:xfrm>
                <a:prstGeom prst="arc">
                  <a:avLst>
                    <a:gd name="adj1" fmla="val 7856123"/>
                    <a:gd name="adj2" fmla="val 2178371"/>
                  </a:avLst>
                </a:prstGeom>
                <a:solidFill>
                  <a:schemeClr val="accent2">
                    <a:lumMod val="20000"/>
                    <a:lumOff val="80000"/>
                  </a:schemeClr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B72B030D-C39F-C5C9-CCB1-ACF00E405A2A}"/>
                    </a:ext>
                  </a:extLst>
                </p:cNvPr>
                <p:cNvSpPr txBox="1"/>
                <p:nvPr/>
              </p:nvSpPr>
              <p:spPr>
                <a:xfrm>
                  <a:off x="3752271" y="3655005"/>
                  <a:ext cx="1155207" cy="484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50"/>
                    <a:t>DDBJ</a:t>
                  </a:r>
                </a:p>
              </p:txBody>
            </p:sp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80350B48-5EC4-2357-8B12-02E312F272E1}"/>
                    </a:ext>
                  </a:extLst>
                </p:cNvPr>
                <p:cNvSpPr txBox="1"/>
                <p:nvPr/>
              </p:nvSpPr>
              <p:spPr>
                <a:xfrm>
                  <a:off x="5024313" y="3655005"/>
                  <a:ext cx="1155207" cy="484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50"/>
                    <a:t>EBI</a:t>
                  </a:r>
                </a:p>
              </p:txBody>
            </p:sp>
            <p:sp>
              <p:nvSpPr>
                <p:cNvPr id="55" name="Arc 54">
                  <a:extLst>
                    <a:ext uri="{FF2B5EF4-FFF2-40B4-BE49-F238E27FC236}">
                      <a16:creationId xmlns:a16="http://schemas.microsoft.com/office/drawing/2014/main" id="{B51223FD-02AA-44CC-4D24-E5923306911A}"/>
                    </a:ext>
                  </a:extLst>
                </p:cNvPr>
                <p:cNvSpPr/>
                <p:nvPr/>
              </p:nvSpPr>
              <p:spPr>
                <a:xfrm rot="10800000">
                  <a:off x="3687482" y="4127508"/>
                  <a:ext cx="1606486" cy="1279734"/>
                </a:xfrm>
                <a:prstGeom prst="arc">
                  <a:avLst>
                    <a:gd name="adj1" fmla="val 9029129"/>
                    <a:gd name="adj2" fmla="val 3005884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7E3EEF71-5069-A4C6-6C45-158304966D5B}"/>
                    </a:ext>
                  </a:extLst>
                </p:cNvPr>
                <p:cNvSpPr txBox="1"/>
                <p:nvPr/>
              </p:nvSpPr>
              <p:spPr>
                <a:xfrm>
                  <a:off x="4217113" y="4798829"/>
                  <a:ext cx="1155207" cy="484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350"/>
                    <a:t>NCBI</a:t>
                  </a:r>
                </a:p>
              </p:txBody>
            </p:sp>
            <p:sp>
              <p:nvSpPr>
                <p:cNvPr id="57" name="Rectangle: Rounded Corners 56">
                  <a:extLst>
                    <a:ext uri="{FF2B5EF4-FFF2-40B4-BE49-F238E27FC236}">
                      <a16:creationId xmlns:a16="http://schemas.microsoft.com/office/drawing/2014/main" id="{E9B185E4-BBAE-C80B-8FA8-775CE18736A8}"/>
                    </a:ext>
                  </a:extLst>
                </p:cNvPr>
                <p:cNvSpPr/>
                <p:nvPr/>
              </p:nvSpPr>
              <p:spPr>
                <a:xfrm>
                  <a:off x="3822319" y="4035226"/>
                  <a:ext cx="1583261" cy="633697"/>
                </a:xfrm>
                <a:prstGeom prst="roundRect">
                  <a:avLst/>
                </a:prstGeom>
                <a:solidFill>
                  <a:schemeClr val="bg1"/>
                </a:solidFill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1350"/>
                </a:p>
              </p:txBody>
            </p:sp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8C709D6D-982A-F627-B70B-45A1A6B17F15}"/>
                    </a:ext>
                  </a:extLst>
                </p:cNvPr>
                <p:cNvSpPr txBox="1"/>
                <p:nvPr/>
              </p:nvSpPr>
              <p:spPr>
                <a:xfrm>
                  <a:off x="3696689" y="4167127"/>
                  <a:ext cx="1243531" cy="41034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050" err="1">
                      <a:latin typeface="Times New Roman" panose="02020603050405020304" pitchFamily="18" charset="0"/>
                      <a:ea typeface="MS Mincho" panose="02020609040205080304" pitchFamily="49" charset="-128"/>
                    </a:rPr>
                    <a:t>ViroTrakr</a:t>
                  </a:r>
                  <a:endParaRPr lang="en-US" sz="105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59" name="Content Placeholder 6">
                  <a:extLst>
                    <a:ext uri="{FF2B5EF4-FFF2-40B4-BE49-F238E27FC236}">
                      <a16:creationId xmlns:a16="http://schemas.microsoft.com/office/drawing/2014/main" id="{AE82241C-CC67-9595-18B2-97EA6B6843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13036" t="51487" r="78601" b="18645"/>
                <a:stretch/>
              </p:blipFill>
              <p:spPr>
                <a:xfrm>
                  <a:off x="4784559" y="4058376"/>
                  <a:ext cx="597129" cy="597129"/>
                </a:xfrm>
                <a:prstGeom prst="rect">
                  <a:avLst/>
                </a:prstGeom>
              </p:spPr>
            </p:pic>
          </p:grpSp>
          <p:sp>
            <p:nvSpPr>
              <p:cNvPr id="48" name="Arc 47">
                <a:extLst>
                  <a:ext uri="{FF2B5EF4-FFF2-40B4-BE49-F238E27FC236}">
                    <a16:creationId xmlns:a16="http://schemas.microsoft.com/office/drawing/2014/main" id="{C9C6C4A2-525D-9A75-1DD5-A2260E7E319A}"/>
                  </a:ext>
                </a:extLst>
              </p:cNvPr>
              <p:cNvSpPr/>
              <p:nvPr/>
            </p:nvSpPr>
            <p:spPr>
              <a:xfrm rot="297668">
                <a:off x="2286507" y="3298547"/>
                <a:ext cx="200878" cy="654142"/>
              </a:xfrm>
              <a:prstGeom prst="arc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49" name="Arc 48">
                <a:extLst>
                  <a:ext uri="{FF2B5EF4-FFF2-40B4-BE49-F238E27FC236}">
                    <a16:creationId xmlns:a16="http://schemas.microsoft.com/office/drawing/2014/main" id="{55BF721F-178A-A89A-D94B-767E5BCD6813}"/>
                  </a:ext>
                </a:extLst>
              </p:cNvPr>
              <p:cNvSpPr/>
              <p:nvPr/>
            </p:nvSpPr>
            <p:spPr>
              <a:xfrm rot="2300362">
                <a:off x="2542876" y="4076213"/>
                <a:ext cx="200878" cy="654142"/>
              </a:xfrm>
              <a:prstGeom prst="arc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50" name="Arc 49">
                <a:extLst>
                  <a:ext uri="{FF2B5EF4-FFF2-40B4-BE49-F238E27FC236}">
                    <a16:creationId xmlns:a16="http://schemas.microsoft.com/office/drawing/2014/main" id="{7F60E765-9DE6-5F09-098A-68EBEF864FEA}"/>
                  </a:ext>
                </a:extLst>
              </p:cNvPr>
              <p:cNvSpPr/>
              <p:nvPr/>
            </p:nvSpPr>
            <p:spPr>
              <a:xfrm rot="907873" flipH="1">
                <a:off x="1484711" y="3964305"/>
                <a:ext cx="100702" cy="370893"/>
              </a:xfrm>
              <a:prstGeom prst="arc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44" name="Arrow: Left-Right 43">
              <a:extLst>
                <a:ext uri="{FF2B5EF4-FFF2-40B4-BE49-F238E27FC236}">
                  <a16:creationId xmlns:a16="http://schemas.microsoft.com/office/drawing/2014/main" id="{9D152BDF-BAE0-59F7-329E-59059407E6A7}"/>
                </a:ext>
              </a:extLst>
            </p:cNvPr>
            <p:cNvSpPr/>
            <p:nvPr/>
          </p:nvSpPr>
          <p:spPr>
            <a:xfrm>
              <a:off x="2414973" y="3416115"/>
              <a:ext cx="137160" cy="91440"/>
            </a:xfrm>
            <a:prstGeom prst="leftRightArrow">
              <a:avLst/>
            </a:prstGeom>
            <a:noFill/>
            <a:ln w="158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5" name="Arrow: Left-Right 44">
              <a:extLst>
                <a:ext uri="{FF2B5EF4-FFF2-40B4-BE49-F238E27FC236}">
                  <a16:creationId xmlns:a16="http://schemas.microsoft.com/office/drawing/2014/main" id="{B3CFCC93-6497-933A-4D0D-03731E59A683}"/>
                </a:ext>
              </a:extLst>
            </p:cNvPr>
            <p:cNvSpPr/>
            <p:nvPr/>
          </p:nvSpPr>
          <p:spPr>
            <a:xfrm rot="13934751">
              <a:off x="1456420" y="3987257"/>
              <a:ext cx="137160" cy="91440"/>
            </a:xfrm>
            <a:prstGeom prst="leftRightArrow">
              <a:avLst/>
            </a:prstGeom>
            <a:noFill/>
            <a:ln w="158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6" name="Arrow: Left-Right 45">
              <a:extLst>
                <a:ext uri="{FF2B5EF4-FFF2-40B4-BE49-F238E27FC236}">
                  <a16:creationId xmlns:a16="http://schemas.microsoft.com/office/drawing/2014/main" id="{27C44F85-FF3A-7F17-6ABF-E63258C58CCD}"/>
                </a:ext>
              </a:extLst>
            </p:cNvPr>
            <p:cNvSpPr/>
            <p:nvPr/>
          </p:nvSpPr>
          <p:spPr>
            <a:xfrm rot="8768234">
              <a:off x="2763926" y="4243635"/>
              <a:ext cx="137160" cy="91440"/>
            </a:xfrm>
            <a:prstGeom prst="leftRightArrow">
              <a:avLst/>
            </a:prstGeom>
            <a:noFill/>
            <a:ln w="158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28CA6DB-02E3-F903-06F6-1F4CAE9CED8A}"/>
              </a:ext>
            </a:extLst>
          </p:cNvPr>
          <p:cNvGrpSpPr/>
          <p:nvPr/>
        </p:nvGrpSpPr>
        <p:grpSpPr>
          <a:xfrm>
            <a:off x="754935" y="1665537"/>
            <a:ext cx="1913384" cy="1342597"/>
            <a:chOff x="1006580" y="829748"/>
            <a:chExt cx="2551178" cy="179012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7D15385-F64F-5536-DF39-E66F553EBBF0}"/>
                </a:ext>
              </a:extLst>
            </p:cNvPr>
            <p:cNvGrpSpPr/>
            <p:nvPr/>
          </p:nvGrpSpPr>
          <p:grpSpPr>
            <a:xfrm>
              <a:off x="1660006" y="854276"/>
              <a:ext cx="1897752" cy="1765601"/>
              <a:chOff x="1822377" y="888460"/>
              <a:chExt cx="1897752" cy="176560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7811AFFF-29B8-C309-E7C7-4B571267D7AF}"/>
                  </a:ext>
                </a:extLst>
              </p:cNvPr>
              <p:cNvGrpSpPr/>
              <p:nvPr/>
            </p:nvGrpSpPr>
            <p:grpSpPr>
              <a:xfrm>
                <a:off x="1822377" y="1460625"/>
                <a:ext cx="1700255" cy="1193436"/>
                <a:chOff x="1408519" y="1670729"/>
                <a:chExt cx="1770849" cy="1377031"/>
              </a:xfrm>
            </p:grpSpPr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7B764DBF-3CF5-3829-F099-615135C8C44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410445" y="2118642"/>
                  <a:ext cx="1768923" cy="929118"/>
                </a:xfrm>
                <a:prstGeom prst="rect">
                  <a:avLst/>
                </a:prstGeom>
              </p:spPr>
            </p:pic>
            <p:pic>
              <p:nvPicPr>
                <p:cNvPr id="28" name="Picture 27">
                  <a:extLst>
                    <a:ext uri="{FF2B5EF4-FFF2-40B4-BE49-F238E27FC236}">
                      <a16:creationId xmlns:a16="http://schemas.microsoft.com/office/drawing/2014/main" id="{09C77A34-6609-C142-1CD5-72CA2B241CB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 flipV="1">
                  <a:off x="1408519" y="1670729"/>
                  <a:ext cx="1226712" cy="240724"/>
                </a:xfrm>
                <a:prstGeom prst="rect">
                  <a:avLst/>
                </a:prstGeom>
              </p:spPr>
            </p:pic>
            <p:cxnSp>
              <p:nvCxnSpPr>
                <p:cNvPr id="5" name="Straight Arrow Connector 4">
                  <a:extLst>
                    <a:ext uri="{FF2B5EF4-FFF2-40B4-BE49-F238E27FC236}">
                      <a16:creationId xmlns:a16="http://schemas.microsoft.com/office/drawing/2014/main" id="{E1231763-C351-6EA2-B265-53B9C2FF09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945901" y="1959395"/>
                  <a:ext cx="7082" cy="322278"/>
                </a:xfrm>
                <a:prstGeom prst="straightConnector1">
                  <a:avLst/>
                </a:prstGeom>
                <a:ln w="31750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9D669316-E458-1CEE-3467-30CB4F1667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/>
              <a:srcRect t="35016"/>
              <a:stretch/>
            </p:blipFill>
            <p:spPr>
              <a:xfrm>
                <a:off x="2897169" y="888460"/>
                <a:ext cx="822960" cy="534796"/>
              </a:xfrm>
              <a:prstGeom prst="rect">
                <a:avLst/>
              </a:prstGeom>
            </p:spPr>
          </p:pic>
        </p:grpSp>
        <p:pic>
          <p:nvPicPr>
            <p:cNvPr id="2050" name="Picture 2" descr="Which amongst the given images correctly depicts a drip irrigation system?">
              <a:extLst>
                <a:ext uri="{FF2B5EF4-FFF2-40B4-BE49-F238E27FC236}">
                  <a16:creationId xmlns:a16="http://schemas.microsoft.com/office/drawing/2014/main" id="{98B54F9A-B182-00AF-6D0D-A681DB15CA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6580" y="860987"/>
              <a:ext cx="798957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3,124 Cartoon Table Setting Royalty-Free Photos and Stock Images |  Shutterstock">
              <a:extLst>
                <a:ext uri="{FF2B5EF4-FFF2-40B4-BE49-F238E27FC236}">
                  <a16:creationId xmlns:a16="http://schemas.microsoft.com/office/drawing/2014/main" id="{8A73AEDA-4956-4119-E1B7-CFC49681E71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68" t="11690" r="10189" b="19711"/>
            <a:stretch/>
          </p:blipFill>
          <p:spPr bwMode="auto">
            <a:xfrm>
              <a:off x="1805537" y="829748"/>
              <a:ext cx="861964" cy="5856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1" descr="A blue sign with white text&#10;&#10;Description automatically generated">
            <a:extLst>
              <a:ext uri="{FF2B5EF4-FFF2-40B4-BE49-F238E27FC236}">
                <a16:creationId xmlns:a16="http://schemas.microsoft.com/office/drawing/2014/main" id="{A076927C-DE37-17E9-327E-0B3E9EF4F7D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894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09661F-0109-4CBF-507A-6166C5589826}"/>
              </a:ext>
            </a:extLst>
          </p:cNvPr>
          <p:cNvSpPr txBox="1"/>
          <p:nvPr/>
        </p:nvSpPr>
        <p:spPr>
          <a:xfrm>
            <a:off x="1519524" y="415383"/>
            <a:ext cx="605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kern="0" err="1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ViroTrakr</a:t>
            </a:r>
            <a:r>
              <a:rPr lang="en-US" b="1" ker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: 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foodborne viruses (ID 396739) - </a:t>
            </a:r>
            <a:r>
              <a:rPr lang="en-US" sz="140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BioProject</a:t>
            </a: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- NCBI (nih.gov)</a:t>
            </a:r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FE4D73B-9ADD-66EB-3379-3C0E9F8ADDA1}"/>
              </a:ext>
            </a:extLst>
          </p:cNvPr>
          <p:cNvGrpSpPr/>
          <p:nvPr/>
        </p:nvGrpSpPr>
        <p:grpSpPr>
          <a:xfrm>
            <a:off x="368711" y="803297"/>
            <a:ext cx="6422921" cy="5885092"/>
            <a:chOff x="368711" y="803297"/>
            <a:chExt cx="6422921" cy="588509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103A82B-1BC9-BB9F-4441-0204B7CEE525}"/>
                </a:ext>
              </a:extLst>
            </p:cNvPr>
            <p:cNvGrpSpPr/>
            <p:nvPr/>
          </p:nvGrpSpPr>
          <p:grpSpPr>
            <a:xfrm>
              <a:off x="501455" y="803297"/>
              <a:ext cx="6290177" cy="5885092"/>
              <a:chOff x="501455" y="803297"/>
              <a:chExt cx="6290177" cy="5885092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A45B3F51-4982-7D9A-8DA7-805CCB79F368}"/>
                  </a:ext>
                </a:extLst>
              </p:cNvPr>
              <p:cNvGrpSpPr/>
              <p:nvPr/>
            </p:nvGrpSpPr>
            <p:grpSpPr>
              <a:xfrm>
                <a:off x="501455" y="803297"/>
                <a:ext cx="6290177" cy="5885092"/>
                <a:chOff x="501455" y="641069"/>
                <a:chExt cx="5607037" cy="4845330"/>
              </a:xfrm>
            </p:grpSpPr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93499649-5598-EFAA-6361-FF1547CE22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59274" t="8193" r="10000" b="36136"/>
                <a:stretch/>
              </p:blipFill>
              <p:spPr>
                <a:xfrm>
                  <a:off x="502894" y="641069"/>
                  <a:ext cx="5605598" cy="3173928"/>
                </a:xfrm>
                <a:prstGeom prst="rect">
                  <a:avLst/>
                </a:prstGeom>
              </p:spPr>
            </p:pic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A13FE4B0-7FAF-B9E1-5283-3BE0FD0355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59180" t="42239" r="12930" b="32632"/>
                <a:stretch/>
              </p:blipFill>
              <p:spPr>
                <a:xfrm>
                  <a:off x="501455" y="4069829"/>
                  <a:ext cx="5031471" cy="1416570"/>
                </a:xfrm>
                <a:prstGeom prst="rect">
                  <a:avLst/>
                </a:prstGeom>
              </p:spPr>
            </p:pic>
          </p:grp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E81CE6AA-CAC1-8EF7-3FAB-D9BA8EE4A1C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65673" y="4210664"/>
                <a:ext cx="435076" cy="0"/>
              </a:xfrm>
              <a:prstGeom prst="straightConnector1">
                <a:avLst/>
              </a:prstGeom>
              <a:ln w="2222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0AF9EB1C-D32E-5154-B4FB-F32D87724BA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360176" y="4311446"/>
                <a:ext cx="435076" cy="0"/>
              </a:xfrm>
              <a:prstGeom prst="straightConnector1">
                <a:avLst/>
              </a:prstGeom>
              <a:ln w="22225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id="{8B16D595-BA46-2A67-E74F-41526CBC4983}"/>
                </a:ext>
              </a:extLst>
            </p:cNvPr>
            <p:cNvSpPr/>
            <p:nvPr/>
          </p:nvSpPr>
          <p:spPr>
            <a:xfrm>
              <a:off x="368711" y="5729748"/>
              <a:ext cx="178464" cy="612058"/>
            </a:xfrm>
            <a:prstGeom prst="leftBrace">
              <a:avLst/>
            </a:prstGeom>
            <a:ln w="25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9DB25B7-F14E-E11F-7444-CB3244901843}"/>
              </a:ext>
            </a:extLst>
          </p:cNvPr>
          <p:cNvSpPr txBox="1"/>
          <p:nvPr/>
        </p:nvSpPr>
        <p:spPr>
          <a:xfrm>
            <a:off x="5199447" y="4518604"/>
            <a:ext cx="3318387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Sequence database of foodborne viruses (clinical/food/environmental)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Genomic and geographic data associated with pathogen sequences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Publicly accessible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Genotype and phylogenetic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Foodborne virus surveillance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Traceback of viral foodborne outbreaks</a:t>
            </a:r>
          </a:p>
        </p:txBody>
      </p:sp>
      <p:pic>
        <p:nvPicPr>
          <p:cNvPr id="5" name="Picture 4" descr="A blue sign with white text&#10;&#10;Description automatically generated">
            <a:extLst>
              <a:ext uri="{FF2B5EF4-FFF2-40B4-BE49-F238E27FC236}">
                <a16:creationId xmlns:a16="http://schemas.microsoft.com/office/drawing/2014/main" id="{3710B3A2-AA4F-B7C9-9CA6-54C4507C4F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94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E0E6503-2B07-D982-3E60-AF48C5C4F4A5}"/>
              </a:ext>
            </a:extLst>
          </p:cNvPr>
          <p:cNvSpPr txBox="1"/>
          <p:nvPr/>
        </p:nvSpPr>
        <p:spPr>
          <a:xfrm>
            <a:off x="26768" y="431462"/>
            <a:ext cx="904349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ker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Data submission protocol</a:t>
            </a:r>
          </a:p>
          <a:p>
            <a:pPr algn="ctr"/>
            <a:endParaRPr lang="en-US" sz="2800" b="1" ker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ＭＳ Ｐゴシック" pitchFamily="-110" charset="-128"/>
              <a:cs typeface="Times New Roman" panose="02020603050405020304" pitchFamily="18" charset="0"/>
            </a:endParaRPr>
          </a:p>
          <a:p>
            <a:pPr algn="ctr"/>
            <a:r>
              <a:rPr lang="en-US" sz="2000" b="1" ker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NCBI submission protocol for foodborne virus surveillance:</a:t>
            </a:r>
          </a:p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NCBI submission protocol for foodborne virus surveillance (protocols.io)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000" b="1" ker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ＭＳ Ｐゴシック" pitchFamily="-110" charset="-128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4FCAEF-09CE-272A-9C16-7F48B10184CC}"/>
              </a:ext>
            </a:extLst>
          </p:cNvPr>
          <p:cNvSpPr txBox="1"/>
          <p:nvPr/>
        </p:nvSpPr>
        <p:spPr>
          <a:xfrm>
            <a:off x="457200" y="2288055"/>
            <a:ext cx="8229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kern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This protocol establishes the database structure, outlines the steps which ViroTrakr contributors can follow to submit their data to NCBI. It includes how to: </a:t>
            </a:r>
          </a:p>
          <a:p>
            <a:pPr marL="285750" indent="-285750" algn="l">
              <a:buFontTx/>
              <a:buChar char="-"/>
            </a:pPr>
            <a:r>
              <a:rPr lang="en-US" sz="2000" kern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establish a new </a:t>
            </a:r>
            <a:r>
              <a:rPr lang="en-US" sz="2000" kern="0" err="1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BioProject</a:t>
            </a:r>
            <a:r>
              <a:rPr lang="en-US" sz="2000" kern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 at NCBI;</a:t>
            </a:r>
          </a:p>
          <a:p>
            <a:pPr marL="285750" indent="-285750" algn="l">
              <a:buFontTx/>
              <a:buChar char="-"/>
            </a:pPr>
            <a:r>
              <a:rPr lang="en-US" sz="2000" kern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link it to </a:t>
            </a:r>
            <a:r>
              <a:rPr lang="en-US" sz="2000" kern="0" err="1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ViroTrakr</a:t>
            </a:r>
            <a:r>
              <a:rPr lang="en-US" sz="2000" kern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;</a:t>
            </a:r>
          </a:p>
          <a:p>
            <a:pPr marL="285750" indent="-285750" algn="l">
              <a:buFontTx/>
              <a:buChar char="-"/>
            </a:pPr>
            <a:r>
              <a:rPr lang="en-US" sz="2000" kern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submit raw sequence data to the SRA database;</a:t>
            </a:r>
          </a:p>
          <a:p>
            <a:pPr marL="285750" indent="-285750">
              <a:buFontTx/>
              <a:buChar char="-"/>
            </a:pPr>
            <a:r>
              <a:rPr lang="en-US" sz="2000" kern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submit assembled sequences to GenBank and link them to </a:t>
            </a:r>
            <a:r>
              <a:rPr lang="en-US" sz="2000" kern="0" err="1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ViroTrakr</a:t>
            </a:r>
            <a:r>
              <a:rPr lang="en-US" sz="2000" kern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 descr="A blue sign with white text&#10;&#10;Description automatically generated">
            <a:extLst>
              <a:ext uri="{FF2B5EF4-FFF2-40B4-BE49-F238E27FC236}">
                <a16:creationId xmlns:a16="http://schemas.microsoft.com/office/drawing/2014/main" id="{2E5B8042-52A2-1703-087A-00F7E7222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63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20D5BDE-E7A9-AB84-FF8B-1F2DF4CFC0EA}"/>
              </a:ext>
            </a:extLst>
          </p:cNvPr>
          <p:cNvSpPr txBox="1"/>
          <p:nvPr/>
        </p:nvSpPr>
        <p:spPr>
          <a:xfrm>
            <a:off x="401897" y="1273019"/>
            <a:ext cx="80968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ker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Norovirus genotyping and phylogeny </a:t>
            </a:r>
            <a:r>
              <a:rPr lang="en-US" sz="1600" b="1" kern="0" err="1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analysis_ViroTrakr</a:t>
            </a:r>
            <a:r>
              <a:rPr lang="en-US" sz="1600" b="1" ker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 workflow 1_v.1:</a:t>
            </a:r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  <a:hlinkClick r:id="" action="ppaction://noaction"/>
            </a:endParaRPr>
          </a:p>
          <a:p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  <a:hlinkClick r:id="" action="ppaction://noaction"/>
              </a:rPr>
              <a:t>Norovirus genotyping and phylogeny </a:t>
            </a:r>
            <a:r>
              <a:rPr lang="en-US" sz="160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analysis_ViroTrakr</a:t>
            </a:r>
            <a:r>
              <a:rPr lang="en-US" sz="160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workflow 1_v.1 (protocols.io)</a:t>
            </a:r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F7FF80-9B89-D802-307E-505060BB250E}"/>
              </a:ext>
            </a:extLst>
          </p:cNvPr>
          <p:cNvSpPr txBox="1"/>
          <p:nvPr/>
        </p:nvSpPr>
        <p:spPr>
          <a:xfrm>
            <a:off x="394519" y="2293051"/>
            <a:ext cx="835496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2000" kern="0">
                <a:solidFill>
                  <a:srgbClr val="002060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This workflow provides step-by-step instructions for norovirus analysis within the </a:t>
            </a:r>
            <a:r>
              <a:rPr lang="en-US" sz="2000" kern="0" err="1">
                <a:solidFill>
                  <a:srgbClr val="002060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GalaxyTrakr</a:t>
            </a:r>
            <a:r>
              <a:rPr lang="en-US" sz="2000" kern="0">
                <a:solidFill>
                  <a:srgbClr val="002060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 platform. </a:t>
            </a:r>
          </a:p>
          <a:p>
            <a:pPr fontAlgn="base"/>
            <a:r>
              <a:rPr lang="en-US" sz="2000" kern="0">
                <a:solidFill>
                  <a:srgbClr val="002060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It includes:</a:t>
            </a:r>
          </a:p>
          <a:p>
            <a:pPr marL="342900" indent="-342900" fontAlgn="base">
              <a:buFontTx/>
              <a:buChar char="-"/>
            </a:pPr>
            <a:r>
              <a:rPr lang="en-US" sz="2000" kern="0">
                <a:solidFill>
                  <a:srgbClr val="002060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the quality assessment for raw sequencing data (from most next-generation sequencing platforms)</a:t>
            </a:r>
          </a:p>
          <a:p>
            <a:pPr marL="342900" indent="-342900" fontAlgn="base">
              <a:buFontTx/>
              <a:buChar char="-"/>
            </a:pPr>
            <a:r>
              <a:rPr lang="en-US" sz="2000" kern="0">
                <a:solidFill>
                  <a:srgbClr val="002060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drafting de novo assemblies</a:t>
            </a:r>
          </a:p>
          <a:p>
            <a:pPr marL="342900" indent="-342900" fontAlgn="base">
              <a:buFontTx/>
              <a:buChar char="-"/>
            </a:pPr>
            <a:r>
              <a:rPr lang="en-US" sz="2000" kern="0">
                <a:solidFill>
                  <a:srgbClr val="002060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reporting the sequence genotype and phylogenetic results.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5D63AC-3B0F-07B2-E67E-37E41A2558E0}"/>
              </a:ext>
            </a:extLst>
          </p:cNvPr>
          <p:cNvSpPr txBox="1"/>
          <p:nvPr/>
        </p:nvSpPr>
        <p:spPr>
          <a:xfrm>
            <a:off x="394518" y="5584981"/>
            <a:ext cx="84471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(Will be published soon)</a:t>
            </a:r>
            <a:r>
              <a:rPr lang="en-US" sz="1800" b="1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: </a:t>
            </a:r>
          </a:p>
          <a:p>
            <a:r>
              <a:rPr lang="en-US" sz="18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ViroTrakr</a:t>
            </a:r>
            <a:r>
              <a:rPr lang="en-US" sz="1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 workflow for hepatitis A virus (HAV)_v.1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CD14AE-3B1D-60C8-C91D-4AD9DF8C5275}"/>
              </a:ext>
            </a:extLst>
          </p:cNvPr>
          <p:cNvSpPr txBox="1"/>
          <p:nvPr/>
        </p:nvSpPr>
        <p:spPr>
          <a:xfrm>
            <a:off x="2415048" y="473676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ker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Data analysis protocol</a:t>
            </a:r>
          </a:p>
        </p:txBody>
      </p:sp>
      <p:pic>
        <p:nvPicPr>
          <p:cNvPr id="4" name="Picture 3" descr="A blue sign with white text&#10;&#10;Description automatically generated">
            <a:extLst>
              <a:ext uri="{FF2B5EF4-FFF2-40B4-BE49-F238E27FC236}">
                <a16:creationId xmlns:a16="http://schemas.microsoft.com/office/drawing/2014/main" id="{8E754F39-9BD5-6D84-AD50-5BEAA40EFC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522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1B3FDC1-8465-729D-798E-43875D4D6CDC}"/>
              </a:ext>
            </a:extLst>
          </p:cNvPr>
          <p:cNvSpPr txBox="1"/>
          <p:nvPr/>
        </p:nvSpPr>
        <p:spPr>
          <a:xfrm>
            <a:off x="1519524" y="584453"/>
            <a:ext cx="61858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kern="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Challenges and Efforts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03B52E-D129-97AF-B6F4-12D88BF16E75}"/>
              </a:ext>
            </a:extLst>
          </p:cNvPr>
          <p:cNvSpPr txBox="1"/>
          <p:nvPr/>
        </p:nvSpPr>
        <p:spPr>
          <a:xfrm>
            <a:off x="493366" y="1433394"/>
            <a:ext cx="8238119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000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Low number of viruses present in the contaminated food items</a:t>
            </a:r>
          </a:p>
          <a:p>
            <a:pPr marL="342900" indent="-342900">
              <a:buFontTx/>
              <a:buChar char="-"/>
            </a:pPr>
            <a:r>
              <a:rPr lang="en-US" sz="2000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Low infectious doses (just a few particles are needed to produce disease)</a:t>
            </a:r>
          </a:p>
          <a:p>
            <a:r>
              <a:rPr lang="en-US" sz="2000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-    Viruses: Non-culturable</a:t>
            </a:r>
          </a:p>
          <a:p>
            <a:pPr marL="342900" indent="-342900">
              <a:buFontTx/>
              <a:buChar char="-"/>
            </a:pPr>
            <a:r>
              <a:rPr lang="en-US" sz="2000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Other (co-contamination of multiple viruses, foodborne viruses genetically highly diverse)</a:t>
            </a:r>
          </a:p>
          <a:p>
            <a:pPr marL="342900" indent="-342900">
              <a:buFontTx/>
              <a:buChar char="-"/>
            </a:pPr>
            <a:r>
              <a:rPr lang="en-US" sz="2000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Development of sensitive and accurate detection assays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51EBA6-D789-7D7D-2FE3-2BE8581ADAF6}"/>
              </a:ext>
            </a:extLst>
          </p:cNvPr>
          <p:cNvSpPr txBox="1"/>
          <p:nvPr/>
        </p:nvSpPr>
        <p:spPr>
          <a:xfrm>
            <a:off x="521591" y="3749725"/>
            <a:ext cx="8181668" cy="20301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i="1" u="sng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Projects: (collaborations with national and international groups)</a:t>
            </a:r>
          </a:p>
          <a:p>
            <a:pPr marL="342900" indent="-342900">
              <a:buFontTx/>
              <a:buChar char="-"/>
            </a:pPr>
            <a:r>
              <a:rPr lang="en-US" sz="2000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Non-targeted approaches</a:t>
            </a:r>
          </a:p>
          <a:p>
            <a:pPr marL="342900" indent="-342900">
              <a:buFontTx/>
              <a:buChar char="-"/>
            </a:pPr>
            <a:r>
              <a:rPr lang="en-US" sz="2000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Targeted (</a:t>
            </a:r>
            <a:r>
              <a:rPr lang="en-US" sz="2000" kern="0" dirty="0" err="1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NoV</a:t>
            </a:r>
            <a:r>
              <a:rPr lang="en-US" sz="2000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-, HAV-, etc.)sequencing methods</a:t>
            </a:r>
          </a:p>
          <a:p>
            <a:pPr marL="342900" indent="-342900">
              <a:buFontTx/>
              <a:buChar char="-"/>
            </a:pPr>
            <a:r>
              <a:rPr lang="en-US" sz="2000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Panel viruses sequencing tool</a:t>
            </a:r>
          </a:p>
          <a:p>
            <a:pPr marL="342900" indent="-342900">
              <a:buFontTx/>
              <a:buChar char="-"/>
            </a:pPr>
            <a:r>
              <a:rPr lang="en-US" sz="2000" kern="0" dirty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Various sequencing platforms</a:t>
            </a:r>
          </a:p>
          <a:p>
            <a:pPr marL="342900" indent="-342900">
              <a:buFontTx/>
              <a:buChar char="-"/>
            </a:pPr>
            <a:endParaRPr lang="en-US" sz="2000" kern="0" dirty="0">
              <a:solidFill>
                <a:srgbClr val="1F497D"/>
              </a:solidFill>
              <a:latin typeface="Times New Roman" panose="02020603050405020304" pitchFamily="18" charset="0"/>
              <a:ea typeface="ＭＳ Ｐゴシック" pitchFamily="-110" charset="-128"/>
              <a:cs typeface="Times New Roman" panose="02020603050405020304" pitchFamily="18" charset="0"/>
            </a:endParaRPr>
          </a:p>
        </p:txBody>
      </p:sp>
      <p:pic>
        <p:nvPicPr>
          <p:cNvPr id="7" name="Picture 6" descr="A blue sign with white text&#10;&#10;Description automatically generated">
            <a:extLst>
              <a:ext uri="{FF2B5EF4-FFF2-40B4-BE49-F238E27FC236}">
                <a16:creationId xmlns:a16="http://schemas.microsoft.com/office/drawing/2014/main" id="{8CC5F4BD-7D02-A6BD-320F-E4F78411E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40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827E137-D22D-2DCC-4F5F-D1796F1DEC62}"/>
              </a:ext>
            </a:extLst>
          </p:cNvPr>
          <p:cNvSpPr txBox="1"/>
          <p:nvPr/>
        </p:nvSpPr>
        <p:spPr>
          <a:xfrm>
            <a:off x="154858" y="517395"/>
            <a:ext cx="8588959" cy="665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kern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Whole-Genome Sequencing-Based Confirmatory Methods on RT-qPCR Results for the Detection of Foodborne Viruses in Frozen Berries </a:t>
            </a:r>
            <a:r>
              <a:rPr lang="en-US" kern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(</a:t>
            </a:r>
            <a:r>
              <a:rPr lang="en-US" i="1" kern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FEV, 2024</a:t>
            </a:r>
            <a:r>
              <a:rPr lang="en-US" kern="0">
                <a:solidFill>
                  <a:srgbClr val="1F497D"/>
                </a:solidFill>
                <a:latin typeface="Times New Roman" panose="02020603050405020304" pitchFamily="18" charset="0"/>
                <a:ea typeface="ＭＳ Ｐゴシック" pitchFamily="-110" charset="-128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9BB75C-CE51-7232-ACC5-4A970DB927A2}"/>
              </a:ext>
            </a:extLst>
          </p:cNvPr>
          <p:cNvSpPr txBox="1"/>
          <p:nvPr/>
        </p:nvSpPr>
        <p:spPr>
          <a:xfrm>
            <a:off x="213386" y="1300808"/>
            <a:ext cx="83697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Schematic representation of experimental approach for sample preparation, RNA isolation, PCR detection and whole genome sequencing.</a:t>
            </a:r>
            <a:endParaRPr lang="en-US" sz="14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53D9C25-3976-0206-A068-97919829DC9B}"/>
              </a:ext>
            </a:extLst>
          </p:cNvPr>
          <p:cNvGrpSpPr/>
          <p:nvPr/>
        </p:nvGrpSpPr>
        <p:grpSpPr>
          <a:xfrm>
            <a:off x="294968" y="2008986"/>
            <a:ext cx="8662860" cy="4399193"/>
            <a:chOff x="256312" y="1171787"/>
            <a:chExt cx="9278654" cy="472241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A0045D3-69D2-51F4-F356-ECAA02C22D49}"/>
                </a:ext>
              </a:extLst>
            </p:cNvPr>
            <p:cNvGrpSpPr/>
            <p:nvPr/>
          </p:nvGrpSpPr>
          <p:grpSpPr>
            <a:xfrm>
              <a:off x="256312" y="1171787"/>
              <a:ext cx="8220374" cy="4711486"/>
              <a:chOff x="256312" y="1171787"/>
              <a:chExt cx="8220374" cy="4711486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C8F00FD-3239-4D80-A712-FE7259100BD2}"/>
                  </a:ext>
                </a:extLst>
              </p:cNvPr>
              <p:cNvSpPr txBox="1"/>
              <p:nvPr/>
            </p:nvSpPr>
            <p:spPr>
              <a:xfrm>
                <a:off x="291347" y="3197439"/>
                <a:ext cx="20131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Serial dilutions of </a:t>
                </a:r>
                <a:r>
                  <a:rPr lang="en-US" sz="12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vitro </a:t>
                </a:r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HAV/</a:t>
                </a:r>
                <a:r>
                  <a:rPr lang="en-US" sz="12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HuNoV</a:t>
                </a:r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RNA transcript</a:t>
                </a: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DBC73BC8-C9AB-7B18-A596-4F0AE247F8D6}"/>
                  </a:ext>
                </a:extLst>
              </p:cNvPr>
              <p:cNvSpPr/>
              <p:nvPr/>
            </p:nvSpPr>
            <p:spPr>
              <a:xfrm>
                <a:off x="256312" y="3104536"/>
                <a:ext cx="2048182" cy="65451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DA8B6D1-0544-82DC-1F1E-EAA5266FC631}"/>
                  </a:ext>
                </a:extLst>
              </p:cNvPr>
              <p:cNvSpPr txBox="1"/>
              <p:nvPr/>
            </p:nvSpPr>
            <p:spPr>
              <a:xfrm>
                <a:off x="2326617" y="1171787"/>
                <a:ext cx="86640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u="sng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Type 1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0B026BB-D36E-9A6B-2391-7554258C8F73}"/>
                  </a:ext>
                </a:extLst>
              </p:cNvPr>
              <p:cNvSpPr txBox="1"/>
              <p:nvPr/>
            </p:nvSpPr>
            <p:spPr>
              <a:xfrm>
                <a:off x="6943168" y="1171787"/>
                <a:ext cx="12978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u="sng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Type 3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E9E5F10-0332-29BD-2D59-FA9390B6D5F4}"/>
                  </a:ext>
                </a:extLst>
              </p:cNvPr>
              <p:cNvSpPr txBox="1"/>
              <p:nvPr/>
            </p:nvSpPr>
            <p:spPr>
              <a:xfrm>
                <a:off x="4861188" y="1171787"/>
                <a:ext cx="12978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u="sng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Type 2</a:t>
                </a:r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31958765-39F7-4395-7FB8-916B16228BD0}"/>
                  </a:ext>
                </a:extLst>
              </p:cNvPr>
              <p:cNvGrpSpPr/>
              <p:nvPr/>
            </p:nvGrpSpPr>
            <p:grpSpPr>
              <a:xfrm>
                <a:off x="1951763" y="1515764"/>
                <a:ext cx="1488358" cy="978622"/>
                <a:chOff x="1992261" y="1720813"/>
                <a:chExt cx="1488358" cy="978622"/>
              </a:xfrm>
            </p:grpSpPr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2B5810A4-CDB0-377C-78A2-4CD50A5FCA47}"/>
                    </a:ext>
                  </a:extLst>
                </p:cNvPr>
                <p:cNvSpPr txBox="1"/>
                <p:nvPr/>
              </p:nvSpPr>
              <p:spPr>
                <a:xfrm>
                  <a:off x="1992261" y="2422436"/>
                  <a:ext cx="148835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Frozen raspberries</a:t>
                  </a:r>
                </a:p>
              </p:txBody>
            </p:sp>
            <p:pic>
              <p:nvPicPr>
                <p:cNvPr id="76" name="Picture 75">
                  <a:extLst>
                    <a:ext uri="{FF2B5EF4-FFF2-40B4-BE49-F238E27FC236}">
                      <a16:creationId xmlns:a16="http://schemas.microsoft.com/office/drawing/2014/main" id="{F08BE108-C612-2C01-2165-3B9767DF2A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58710" t="18774" r="25000" b="30645"/>
                <a:stretch/>
              </p:blipFill>
              <p:spPr>
                <a:xfrm>
                  <a:off x="2315497" y="1720813"/>
                  <a:ext cx="714988" cy="693769"/>
                </a:xfrm>
                <a:prstGeom prst="rect">
                  <a:avLst/>
                </a:prstGeom>
              </p:spPr>
            </p:pic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E71C8942-3AD6-AF10-AF33-7F104A5CBDAD}"/>
                  </a:ext>
                </a:extLst>
              </p:cNvPr>
              <p:cNvGrpSpPr/>
              <p:nvPr/>
            </p:nvGrpSpPr>
            <p:grpSpPr>
              <a:xfrm>
                <a:off x="4523203" y="1515765"/>
                <a:ext cx="1485900" cy="941666"/>
                <a:chOff x="3870530" y="1720814"/>
                <a:chExt cx="1485900" cy="941666"/>
              </a:xfrm>
            </p:grpSpPr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56972C9B-5A92-475A-873B-27A178222565}"/>
                    </a:ext>
                  </a:extLst>
                </p:cNvPr>
                <p:cNvSpPr txBox="1"/>
                <p:nvPr/>
              </p:nvSpPr>
              <p:spPr>
                <a:xfrm>
                  <a:off x="3870530" y="2385481"/>
                  <a:ext cx="1485900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Frozen strawberries</a:t>
                  </a:r>
                </a:p>
              </p:txBody>
            </p:sp>
            <p:pic>
              <p:nvPicPr>
                <p:cNvPr id="74" name="Picture 73">
                  <a:extLst>
                    <a:ext uri="{FF2B5EF4-FFF2-40B4-BE49-F238E27FC236}">
                      <a16:creationId xmlns:a16="http://schemas.microsoft.com/office/drawing/2014/main" id="{444B584A-40D0-A1FB-1865-CB267D6286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63790" t="35032" r="27258" b="35548"/>
                <a:stretch/>
              </p:blipFill>
              <p:spPr>
                <a:xfrm>
                  <a:off x="4208822" y="1720814"/>
                  <a:ext cx="714988" cy="734312"/>
                </a:xfrm>
                <a:prstGeom prst="rect">
                  <a:avLst/>
                </a:prstGeom>
              </p:spPr>
            </p:pic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21B0C1A4-EE60-2415-830B-295028FEFA90}"/>
                  </a:ext>
                </a:extLst>
              </p:cNvPr>
              <p:cNvGrpSpPr/>
              <p:nvPr/>
            </p:nvGrpSpPr>
            <p:grpSpPr>
              <a:xfrm>
                <a:off x="6286249" y="1494236"/>
                <a:ext cx="1949859" cy="1184816"/>
                <a:chOff x="5633576" y="1699285"/>
                <a:chExt cx="1949859" cy="1184816"/>
              </a:xfrm>
            </p:grpSpPr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347ABDBA-A181-5AF7-E9CE-F9E5B9692C45}"/>
                    </a:ext>
                  </a:extLst>
                </p:cNvPr>
                <p:cNvSpPr txBox="1"/>
                <p:nvPr/>
              </p:nvSpPr>
              <p:spPr>
                <a:xfrm>
                  <a:off x="5633576" y="2422436"/>
                  <a:ext cx="194985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Frozen blackberries positive for </a:t>
                  </a:r>
                  <a:r>
                    <a:rPr lang="en-US" sz="120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HuNoV</a:t>
                  </a:r>
                  <a:r>
                    <a:rPr lang="en-US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by RT-qPCR</a:t>
                  </a:r>
                </a:p>
              </p:txBody>
            </p:sp>
            <p:pic>
              <p:nvPicPr>
                <p:cNvPr id="72" name="Picture 71">
                  <a:extLst>
                    <a:ext uri="{FF2B5EF4-FFF2-40B4-BE49-F238E27FC236}">
                      <a16:creationId xmlns:a16="http://schemas.microsoft.com/office/drawing/2014/main" id="{F498B74C-71BE-265B-E9DB-E4FAC70C5A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53847" t="34000" r="33952" b="40968"/>
                <a:stretch/>
              </p:blipFill>
              <p:spPr>
                <a:xfrm>
                  <a:off x="6211223" y="1699285"/>
                  <a:ext cx="794567" cy="715297"/>
                </a:xfrm>
                <a:prstGeom prst="rect">
                  <a:avLst/>
                </a:prstGeom>
              </p:spPr>
            </p:pic>
          </p:grp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F1495B89-096D-5118-2D1E-0FF0631326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22202" y="2494386"/>
                <a:ext cx="0" cy="412475"/>
              </a:xfrm>
              <a:prstGeom prst="straightConnector1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3843BFD-397B-DF95-B73A-112C48D285B9}"/>
                  </a:ext>
                </a:extLst>
              </p:cNvPr>
              <p:cNvSpPr txBox="1"/>
              <p:nvPr/>
            </p:nvSpPr>
            <p:spPr>
              <a:xfrm>
                <a:off x="1958524" y="2957250"/>
                <a:ext cx="139308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Berry RNA extract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FE10A58-F578-9FF1-D42F-F3D8120D15E6}"/>
                  </a:ext>
                </a:extLst>
              </p:cNvPr>
              <p:cNvSpPr txBox="1"/>
              <p:nvPr/>
            </p:nvSpPr>
            <p:spPr>
              <a:xfrm>
                <a:off x="1782757" y="3833922"/>
                <a:ext cx="18564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Virus transcripts-spiked berry RNA extract</a:t>
                </a:r>
              </a:p>
            </p:txBody>
          </p: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7AD3FFE0-12E2-AA57-E6AF-9E187CBB73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19748" y="3258843"/>
                <a:ext cx="0" cy="530835"/>
              </a:xfrm>
              <a:prstGeom prst="straightConnector1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or: Curved 32">
                <a:extLst>
                  <a:ext uri="{FF2B5EF4-FFF2-40B4-BE49-F238E27FC236}">
                    <a16:creationId xmlns:a16="http://schemas.microsoft.com/office/drawing/2014/main" id="{C9AD2B83-7F82-4B13-4082-3602CEFA98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3889" y="3409067"/>
                <a:ext cx="645859" cy="144032"/>
              </a:xfrm>
              <a:prstGeom prst="curvedConnector3">
                <a:avLst>
                  <a:gd name="adj1" fmla="val 73977"/>
                </a:avLst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032FE730-BFFB-6574-3993-FEC22771F1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52333" y="2528802"/>
                <a:ext cx="0" cy="1252365"/>
              </a:xfrm>
              <a:prstGeom prst="straightConnector1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or: Curved 34">
                <a:extLst>
                  <a:ext uri="{FF2B5EF4-FFF2-40B4-BE49-F238E27FC236}">
                    <a16:creationId xmlns:a16="http://schemas.microsoft.com/office/drawing/2014/main" id="{CE5FE76E-1C2B-9DB4-BBD2-97B4BA4277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71609" y="2619397"/>
                <a:ext cx="556144" cy="120081"/>
              </a:xfrm>
              <a:prstGeom prst="curvedConnector3">
                <a:avLst>
                  <a:gd name="adj1" fmla="val 69889"/>
                </a:avLst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509D89A3-913C-608E-5104-120C86BB4300}"/>
                  </a:ext>
                </a:extLst>
              </p:cNvPr>
              <p:cNvGrpSpPr/>
              <p:nvPr/>
            </p:nvGrpSpPr>
            <p:grpSpPr>
              <a:xfrm>
                <a:off x="3157752" y="2383185"/>
                <a:ext cx="2007022" cy="597925"/>
                <a:chOff x="2991775" y="2588234"/>
                <a:chExt cx="2007022" cy="597925"/>
              </a:xfrm>
            </p:grpSpPr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8CAC6BE9-B07F-3DE9-69E6-12725F9F181E}"/>
                    </a:ext>
                  </a:extLst>
                </p:cNvPr>
                <p:cNvSpPr txBox="1"/>
                <p:nvPr/>
              </p:nvSpPr>
              <p:spPr>
                <a:xfrm>
                  <a:off x="3170642" y="2650699"/>
                  <a:ext cx="182815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Serial dilutions of HAV/</a:t>
                  </a:r>
                  <a:r>
                    <a:rPr lang="en-US" sz="120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HuNoV</a:t>
                  </a:r>
                  <a:endPara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2E6DBEE0-DF00-407E-7CC7-1DFB67F32F93}"/>
                    </a:ext>
                  </a:extLst>
                </p:cNvPr>
                <p:cNvSpPr/>
                <p:nvPr/>
              </p:nvSpPr>
              <p:spPr>
                <a:xfrm>
                  <a:off x="2991775" y="2588234"/>
                  <a:ext cx="1725265" cy="597925"/>
                </a:xfrm>
                <a:prstGeom prst="ellips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BB08B99-9E87-C188-97B1-18C4ADC03BD5}"/>
                  </a:ext>
                </a:extLst>
              </p:cNvPr>
              <p:cNvSpPr txBox="1"/>
              <p:nvPr/>
            </p:nvSpPr>
            <p:spPr>
              <a:xfrm>
                <a:off x="1582903" y="2562028"/>
                <a:ext cx="11457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RNA isolation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25351B8-04E4-5E0A-08BD-30321B3936DF}"/>
                  </a:ext>
                </a:extLst>
              </p:cNvPr>
              <p:cNvSpPr txBox="1"/>
              <p:nvPr/>
            </p:nvSpPr>
            <p:spPr>
              <a:xfrm>
                <a:off x="4194117" y="3058939"/>
                <a:ext cx="11457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Incubation and RNA isolation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F3DE925-DA34-6644-B7BF-BC511942FBB8}"/>
                  </a:ext>
                </a:extLst>
              </p:cNvPr>
              <p:cNvSpPr txBox="1"/>
              <p:nvPr/>
            </p:nvSpPr>
            <p:spPr>
              <a:xfrm>
                <a:off x="4537020" y="3814550"/>
                <a:ext cx="16195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Virus-spiked </a:t>
                </a:r>
              </a:p>
              <a:p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berry RNA extract</a:t>
                </a:r>
              </a:p>
            </p:txBody>
          </p:sp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8BFD1271-2E42-50C3-E2A6-E066E30488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64257" y="2641519"/>
                <a:ext cx="0" cy="1139648"/>
              </a:xfrm>
              <a:prstGeom prst="straightConnector1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5FB2B5C-458C-1B82-65C1-3C7FF78CF383}"/>
                  </a:ext>
                </a:extLst>
              </p:cNvPr>
              <p:cNvSpPr txBox="1"/>
              <p:nvPr/>
            </p:nvSpPr>
            <p:spPr>
              <a:xfrm>
                <a:off x="6260123" y="3805338"/>
                <a:ext cx="22165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Naturally </a:t>
                </a:r>
                <a:r>
                  <a:rPr lang="en-US" sz="120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HuNoV</a:t>
                </a:r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contaminated</a:t>
                </a:r>
              </a:p>
              <a:p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berry RNA extract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305FFB4-A63C-A35B-5AC6-6D127742B291}"/>
                  </a:ext>
                </a:extLst>
              </p:cNvPr>
              <p:cNvSpPr txBox="1"/>
              <p:nvPr/>
            </p:nvSpPr>
            <p:spPr>
              <a:xfrm>
                <a:off x="838232" y="4631016"/>
                <a:ext cx="20838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RT-qPCR detection 1 </a:t>
                </a:r>
              </a:p>
            </p:txBody>
          </p: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6635E375-E5D6-0C7D-CF94-817ABFA18A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57249" y="4280839"/>
                <a:ext cx="0" cy="365760"/>
              </a:xfrm>
              <a:prstGeom prst="straightConnector1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C9076F13-5F18-C1F8-CC45-14F60EE3D099}"/>
                  </a:ext>
                </a:extLst>
              </p:cNvPr>
              <p:cNvSpPr/>
              <p:nvPr/>
            </p:nvSpPr>
            <p:spPr>
              <a:xfrm>
                <a:off x="1199276" y="4656459"/>
                <a:ext cx="1369000" cy="257891"/>
              </a:xfrm>
              <a:prstGeom prst="roundRect">
                <a:avLst/>
              </a:prstGeom>
              <a:noFill/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5" name="Straight Arrow Connector 44">
                <a:extLst>
                  <a:ext uri="{FF2B5EF4-FFF2-40B4-BE49-F238E27FC236}">
                    <a16:creationId xmlns:a16="http://schemas.microsoft.com/office/drawing/2014/main" id="{E49BD0B7-A378-7B2D-DACC-B1322E66D2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67335" y="4276215"/>
                <a:ext cx="0" cy="365760"/>
              </a:xfrm>
              <a:prstGeom prst="straightConnector1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1B78647D-318A-34E4-42EB-13B68FF079FB}"/>
                  </a:ext>
                </a:extLst>
              </p:cNvPr>
              <p:cNvCxnSpPr>
                <a:cxnSpLocks/>
                <a:endCxn id="44" idx="0"/>
              </p:cNvCxnSpPr>
              <p:nvPr/>
            </p:nvCxnSpPr>
            <p:spPr>
              <a:xfrm flipH="1">
                <a:off x="1883776" y="4275972"/>
                <a:ext cx="731676" cy="380487"/>
              </a:xfrm>
              <a:prstGeom prst="straightConnector1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2AB685AC-6AF0-7D0C-AABA-6EAABEF790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11624" y="4285863"/>
                <a:ext cx="816062" cy="368708"/>
              </a:xfrm>
              <a:prstGeom prst="straightConnector1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5EE6CB8-871C-5EE3-988F-4848C81238A1}"/>
                  </a:ext>
                </a:extLst>
              </p:cNvPr>
              <p:cNvSpPr txBox="1"/>
              <p:nvPr/>
            </p:nvSpPr>
            <p:spPr>
              <a:xfrm>
                <a:off x="6239848" y="3029218"/>
                <a:ext cx="11457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RNA isolation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0638F588-7A52-B9DD-8C51-7654DD6CFD11}"/>
                  </a:ext>
                </a:extLst>
              </p:cNvPr>
              <p:cNvSpPr txBox="1"/>
              <p:nvPr/>
            </p:nvSpPr>
            <p:spPr>
              <a:xfrm>
                <a:off x="4190043" y="4641711"/>
                <a:ext cx="20838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RT-qPCR detection 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BFA85B0-F06D-2F3E-4724-C8B87163E3F7}"/>
                  </a:ext>
                </a:extLst>
              </p:cNvPr>
              <p:cNvSpPr txBox="1"/>
              <p:nvPr/>
            </p:nvSpPr>
            <p:spPr>
              <a:xfrm>
                <a:off x="6260123" y="4641711"/>
                <a:ext cx="20838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RT-qPCR detection </a:t>
                </a: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494D183D-BF1D-A578-A6D4-6C368E563E02}"/>
                  </a:ext>
                </a:extLst>
              </p:cNvPr>
              <p:cNvGrpSpPr/>
              <p:nvPr/>
            </p:nvGrpSpPr>
            <p:grpSpPr>
              <a:xfrm>
                <a:off x="1186905" y="5595348"/>
                <a:ext cx="4572000" cy="287925"/>
                <a:chOff x="434738" y="3840287"/>
                <a:chExt cx="4572000" cy="287925"/>
              </a:xfrm>
            </p:grpSpPr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D3494260-E3D5-1DD2-85D8-953DBAB2410C}"/>
                    </a:ext>
                  </a:extLst>
                </p:cNvPr>
                <p:cNvGrpSpPr/>
                <p:nvPr/>
              </p:nvGrpSpPr>
              <p:grpSpPr>
                <a:xfrm>
                  <a:off x="434738" y="3840287"/>
                  <a:ext cx="4572000" cy="278306"/>
                  <a:chOff x="3577897" y="6317806"/>
                  <a:chExt cx="4572000" cy="278306"/>
                </a:xfrm>
              </p:grpSpPr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10265400-2F23-9A7E-14AE-459A7E65D775}"/>
                      </a:ext>
                    </a:extLst>
                  </p:cNvPr>
                  <p:cNvSpPr txBox="1"/>
                  <p:nvPr/>
                </p:nvSpPr>
                <p:spPr>
                  <a:xfrm>
                    <a:off x="3577897" y="6319113"/>
                    <a:ext cx="4572000" cy="276999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DNase treatment </a:t>
                    </a:r>
                    <a:endParaRPr lang="en-US" sz="1200"/>
                  </a:p>
                </p:txBody>
              </p:sp>
              <p:sp>
                <p:nvSpPr>
                  <p:cNvPr id="68" name="Rectangle: Rounded Corners 67">
                    <a:extLst>
                      <a:ext uri="{FF2B5EF4-FFF2-40B4-BE49-F238E27FC236}">
                        <a16:creationId xmlns:a16="http://schemas.microsoft.com/office/drawing/2014/main" id="{7A3981DF-5179-275B-D5F4-AA5578250787}"/>
                      </a:ext>
                    </a:extLst>
                  </p:cNvPr>
                  <p:cNvSpPr/>
                  <p:nvPr/>
                </p:nvSpPr>
                <p:spPr>
                  <a:xfrm>
                    <a:off x="3602161" y="6317806"/>
                    <a:ext cx="3550004" cy="272480"/>
                  </a:xfrm>
                  <a:prstGeom prst="roundRect">
                    <a:avLst/>
                  </a:prstGeom>
                  <a:noFill/>
                  <a:ln w="254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63" name="Straight Arrow Connector 62">
                  <a:extLst>
                    <a:ext uri="{FF2B5EF4-FFF2-40B4-BE49-F238E27FC236}">
                      <a16:creationId xmlns:a16="http://schemas.microsoft.com/office/drawing/2014/main" id="{FFA3EFE5-50C1-5838-89F9-D8E2F1D209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03454" y="3980093"/>
                  <a:ext cx="203068" cy="0"/>
                </a:xfrm>
                <a:prstGeom prst="straightConnector1">
                  <a:avLst/>
                </a:prstGeom>
                <a:ln w="19050">
                  <a:solidFill>
                    <a:schemeClr val="bg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508C64BC-7DD3-BAB1-33F5-9378415BAD3D}"/>
                    </a:ext>
                  </a:extLst>
                </p:cNvPr>
                <p:cNvSpPr txBox="1"/>
                <p:nvPr/>
              </p:nvSpPr>
              <p:spPr>
                <a:xfrm>
                  <a:off x="1763869" y="3841594"/>
                  <a:ext cx="2186145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SPIA pre-amplification</a:t>
                  </a:r>
                  <a:endParaRPr lang="en-US" sz="1200"/>
                </a:p>
              </p:txBody>
            </p:sp>
            <p:cxnSp>
              <p:nvCxnSpPr>
                <p:cNvPr id="65" name="Straight Arrow Connector 64">
                  <a:extLst>
                    <a:ext uri="{FF2B5EF4-FFF2-40B4-BE49-F238E27FC236}">
                      <a16:creationId xmlns:a16="http://schemas.microsoft.com/office/drawing/2014/main" id="{17DC5B6E-8575-B68E-2312-A62B32C90627}"/>
                    </a:ext>
                  </a:extLst>
                </p:cNvPr>
                <p:cNvCxnSpPr/>
                <p:nvPr/>
              </p:nvCxnSpPr>
              <p:spPr>
                <a:xfrm>
                  <a:off x="3308242" y="3980093"/>
                  <a:ext cx="249494" cy="0"/>
                </a:xfrm>
                <a:prstGeom prst="straightConnector1">
                  <a:avLst/>
                </a:prstGeom>
                <a:ln w="19050">
                  <a:solidFill>
                    <a:schemeClr val="bg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385E3E21-3DB6-6EF0-BEC1-E236B501E7BC}"/>
                    </a:ext>
                  </a:extLst>
                </p:cNvPr>
                <p:cNvSpPr txBox="1"/>
                <p:nvPr/>
              </p:nvSpPr>
              <p:spPr>
                <a:xfrm>
                  <a:off x="3510035" y="3851213"/>
                  <a:ext cx="566674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kumimoji="0" lang="en-US" sz="12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rPr>
                    <a:t>WGS</a:t>
                  </a:r>
                  <a:endParaRPr lang="en-US"/>
                </a:p>
              </p:txBody>
            </p:sp>
          </p:grp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993C635E-5923-E9D2-C27B-4B076523A62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108006" y="4983151"/>
                <a:ext cx="2127121" cy="569144"/>
              </a:xfrm>
              <a:prstGeom prst="straightConnector1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815C40DC-7641-86FF-28C1-E8AED05086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27768" y="4974311"/>
                <a:ext cx="0" cy="543255"/>
              </a:xfrm>
              <a:prstGeom prst="straightConnector1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C2F6C58B-5BAD-AB8F-BE68-153A85FBDCF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65523" y="4943222"/>
                <a:ext cx="2898734" cy="632754"/>
              </a:xfrm>
              <a:prstGeom prst="straightConnector1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>
                <a:extLst>
                  <a:ext uri="{FF2B5EF4-FFF2-40B4-BE49-F238E27FC236}">
                    <a16:creationId xmlns:a16="http://schemas.microsoft.com/office/drawing/2014/main" id="{9E7596F1-9BE0-9BC9-D707-6075ADC3D8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57795" y="4948206"/>
                <a:ext cx="6462" cy="647142"/>
              </a:xfrm>
              <a:prstGeom prst="straightConnector1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06BE2699-DD1D-9432-471B-6A5E471FAE8F}"/>
                  </a:ext>
                </a:extLst>
              </p:cNvPr>
              <p:cNvSpPr/>
              <p:nvPr/>
            </p:nvSpPr>
            <p:spPr>
              <a:xfrm>
                <a:off x="2710592" y="4667309"/>
                <a:ext cx="1393995" cy="257891"/>
              </a:xfrm>
              <a:prstGeom prst="roundRect">
                <a:avLst/>
              </a:prstGeom>
              <a:noFill/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19FD3158-E472-724D-FC84-6546C5373CF8}"/>
                  </a:ext>
                </a:extLst>
              </p:cNvPr>
              <p:cNvSpPr txBox="1"/>
              <p:nvPr/>
            </p:nvSpPr>
            <p:spPr>
              <a:xfrm>
                <a:off x="2385770" y="4661945"/>
                <a:ext cx="20838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RT-qPCR detection 2 </a:t>
                </a:r>
              </a:p>
            </p:txBody>
          </p:sp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DCD822CF-2111-D675-2386-E254E8FC34A0}"/>
                  </a:ext>
                </a:extLst>
              </p:cNvPr>
              <p:cNvCxnSpPr>
                <a:cxnSpLocks/>
                <a:stCxn id="57" idx="2"/>
              </p:cNvCxnSpPr>
              <p:nvPr/>
            </p:nvCxnSpPr>
            <p:spPr>
              <a:xfrm>
                <a:off x="3427686" y="4938944"/>
                <a:ext cx="2788194" cy="630024"/>
              </a:xfrm>
              <a:prstGeom prst="straightConnector1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D03CBA4E-21F2-3D45-F402-EE13B3005935}"/>
                  </a:ext>
                </a:extLst>
              </p:cNvPr>
              <p:cNvSpPr/>
              <p:nvPr/>
            </p:nvSpPr>
            <p:spPr>
              <a:xfrm>
                <a:off x="4578361" y="4675210"/>
                <a:ext cx="1340872" cy="257891"/>
              </a:xfrm>
              <a:prstGeom prst="roundRect">
                <a:avLst/>
              </a:prstGeom>
              <a:noFill/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53AEC995-9F8C-50C1-7A28-020A5ADADEFA}"/>
                  </a:ext>
                </a:extLst>
              </p:cNvPr>
              <p:cNvSpPr/>
              <p:nvPr/>
            </p:nvSpPr>
            <p:spPr>
              <a:xfrm>
                <a:off x="6631602" y="4667801"/>
                <a:ext cx="1340872" cy="257891"/>
              </a:xfrm>
              <a:prstGeom prst="roundRect">
                <a:avLst/>
              </a:prstGeom>
              <a:noFill/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1" name="Straight Arrow Connector 60">
                <a:extLst>
                  <a:ext uri="{FF2B5EF4-FFF2-40B4-BE49-F238E27FC236}">
                    <a16:creationId xmlns:a16="http://schemas.microsoft.com/office/drawing/2014/main" id="{5BB5C030-302D-0AC0-81A9-981486790B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77423" y="4964483"/>
                <a:ext cx="0" cy="543255"/>
              </a:xfrm>
              <a:prstGeom prst="straightConnector1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00CA801-866A-12C5-31C9-9E466EA93B2E}"/>
                </a:ext>
              </a:extLst>
            </p:cNvPr>
            <p:cNvGrpSpPr/>
            <p:nvPr/>
          </p:nvGrpSpPr>
          <p:grpSpPr>
            <a:xfrm>
              <a:off x="4962966" y="5606274"/>
              <a:ext cx="4572000" cy="287925"/>
              <a:chOff x="4962966" y="5606274"/>
              <a:chExt cx="4572000" cy="287925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910B6012-77D7-0A63-44B4-6271564B0986}"/>
                  </a:ext>
                </a:extLst>
              </p:cNvPr>
              <p:cNvGrpSpPr/>
              <p:nvPr/>
            </p:nvGrpSpPr>
            <p:grpSpPr>
              <a:xfrm>
                <a:off x="4962966" y="5606274"/>
                <a:ext cx="4572000" cy="278306"/>
                <a:chOff x="3577897" y="6317806"/>
                <a:chExt cx="4572000" cy="278306"/>
              </a:xfrm>
            </p:grpSpPr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F1C025B0-F9B5-51BF-179D-48486B900756}"/>
                    </a:ext>
                  </a:extLst>
                </p:cNvPr>
                <p:cNvSpPr txBox="1"/>
                <p:nvPr/>
              </p:nvSpPr>
              <p:spPr>
                <a:xfrm>
                  <a:off x="3577897" y="6319113"/>
                  <a:ext cx="4572000" cy="27699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2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DNase treatment </a:t>
                  </a:r>
                  <a:endParaRPr lang="en-US" sz="1200"/>
                </a:p>
              </p:txBody>
            </p:sp>
            <p:sp>
              <p:nvSpPr>
                <p:cNvPr id="20" name="Rectangle: Rounded Corners 19">
                  <a:extLst>
                    <a:ext uri="{FF2B5EF4-FFF2-40B4-BE49-F238E27FC236}">
                      <a16:creationId xmlns:a16="http://schemas.microsoft.com/office/drawing/2014/main" id="{AD73AA3F-CB2F-551A-FCD0-7D911C352FAB}"/>
                    </a:ext>
                  </a:extLst>
                </p:cNvPr>
                <p:cNvSpPr/>
                <p:nvPr/>
              </p:nvSpPr>
              <p:spPr>
                <a:xfrm>
                  <a:off x="3602161" y="6317806"/>
                  <a:ext cx="3550004" cy="272480"/>
                </a:xfrm>
                <a:prstGeom prst="roundRect">
                  <a:avLst/>
                </a:prstGeom>
                <a:noFill/>
                <a:ln w="254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F07242B6-1C38-772B-35D7-9536FA232B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31682" y="5746080"/>
                <a:ext cx="203068" cy="0"/>
              </a:xfrm>
              <a:prstGeom prst="straightConnector1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99C6559-D5FC-BA7A-05A0-BE2A80BDBF69}"/>
                  </a:ext>
                </a:extLst>
              </p:cNvPr>
              <p:cNvSpPr txBox="1"/>
              <p:nvPr/>
            </p:nvSpPr>
            <p:spPr>
              <a:xfrm>
                <a:off x="6292097" y="5607581"/>
                <a:ext cx="2186145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SISPA pre-amplification</a:t>
                </a:r>
                <a:endParaRPr lang="en-US" sz="1200"/>
              </a:p>
            </p:txBody>
          </p: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FA7C6754-2003-5CEF-03DB-3EE428D69D58}"/>
                  </a:ext>
                </a:extLst>
              </p:cNvPr>
              <p:cNvCxnSpPr/>
              <p:nvPr/>
            </p:nvCxnSpPr>
            <p:spPr>
              <a:xfrm>
                <a:off x="7836470" y="5746080"/>
                <a:ext cx="249494" cy="0"/>
              </a:xfrm>
              <a:prstGeom prst="straightConnector1">
                <a:avLst/>
              </a:prstGeom>
              <a:ln w="19050"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4A99922-E29F-85AC-F344-25525BFB1DBA}"/>
                  </a:ext>
                </a:extLst>
              </p:cNvPr>
              <p:cNvSpPr txBox="1"/>
              <p:nvPr/>
            </p:nvSpPr>
            <p:spPr>
              <a:xfrm>
                <a:off x="8038263" y="5617200"/>
                <a:ext cx="566674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WGS</a:t>
                </a:r>
                <a:endParaRPr lang="en-US"/>
              </a:p>
            </p:txBody>
          </p:sp>
        </p:grpSp>
      </p:grpSp>
      <p:pic>
        <p:nvPicPr>
          <p:cNvPr id="4" name="Picture 3" descr="A blue sign with white text&#10;&#10;Description automatically generated">
            <a:extLst>
              <a:ext uri="{FF2B5EF4-FFF2-40B4-BE49-F238E27FC236}">
                <a16:creationId xmlns:a16="http://schemas.microsoft.com/office/drawing/2014/main" id="{623D417E-1EFD-6978-A377-348426B8B3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37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09E11E-7943-AB6C-0631-73864E2D8A6A}"/>
              </a:ext>
            </a:extLst>
          </p:cNvPr>
          <p:cNvSpPr txBox="1"/>
          <p:nvPr/>
        </p:nvSpPr>
        <p:spPr>
          <a:xfrm>
            <a:off x="179825" y="1098676"/>
            <a:ext cx="8706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Table 1.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Summary of the sequencing results of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hepatitis A virus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transcript-added RNA extracts from frozen raspberries.</a:t>
            </a:r>
            <a:endParaRPr lang="en-US" sz="1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442D15-7887-929B-62FC-FC0D5359D2EB}"/>
              </a:ext>
            </a:extLst>
          </p:cNvPr>
          <p:cNvSpPr txBox="1"/>
          <p:nvPr/>
        </p:nvSpPr>
        <p:spPr>
          <a:xfrm>
            <a:off x="314165" y="4222394"/>
            <a:ext cx="83046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*GT: genotype; SPP: species; Und.: Undetectable. N: sample number; Confirmation rate: Percentage of RT-qPCR-positive samples confirmed by WGS. </a:t>
            </a:r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5D86931-1628-0661-4690-644E84523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765729"/>
              </p:ext>
            </p:extLst>
          </p:nvPr>
        </p:nvGraphicFramePr>
        <p:xfrm>
          <a:off x="179825" y="1576566"/>
          <a:ext cx="8573343" cy="2191248"/>
        </p:xfrm>
        <a:graphic>
          <a:graphicData uri="http://schemas.openxmlformats.org/drawingml/2006/table">
            <a:tbl>
              <a:tblPr/>
              <a:tblGrid>
                <a:gridCol w="609214">
                  <a:extLst>
                    <a:ext uri="{9D8B030D-6E8A-4147-A177-3AD203B41FA5}">
                      <a16:colId xmlns:a16="http://schemas.microsoft.com/office/drawing/2014/main" val="361729263"/>
                    </a:ext>
                  </a:extLst>
                </a:gridCol>
                <a:gridCol w="632080">
                  <a:extLst>
                    <a:ext uri="{9D8B030D-6E8A-4147-A177-3AD203B41FA5}">
                      <a16:colId xmlns:a16="http://schemas.microsoft.com/office/drawing/2014/main" val="981810615"/>
                    </a:ext>
                  </a:extLst>
                </a:gridCol>
                <a:gridCol w="628907">
                  <a:extLst>
                    <a:ext uri="{9D8B030D-6E8A-4147-A177-3AD203B41FA5}">
                      <a16:colId xmlns:a16="http://schemas.microsoft.com/office/drawing/2014/main" val="1034881444"/>
                    </a:ext>
                  </a:extLst>
                </a:gridCol>
                <a:gridCol w="700548">
                  <a:extLst>
                    <a:ext uri="{9D8B030D-6E8A-4147-A177-3AD203B41FA5}">
                      <a16:colId xmlns:a16="http://schemas.microsoft.com/office/drawing/2014/main" val="3471553270"/>
                    </a:ext>
                  </a:extLst>
                </a:gridCol>
                <a:gridCol w="597310">
                  <a:extLst>
                    <a:ext uri="{9D8B030D-6E8A-4147-A177-3AD203B41FA5}">
                      <a16:colId xmlns:a16="http://schemas.microsoft.com/office/drawing/2014/main" val="603998978"/>
                    </a:ext>
                  </a:extLst>
                </a:gridCol>
                <a:gridCol w="884903">
                  <a:extLst>
                    <a:ext uri="{9D8B030D-6E8A-4147-A177-3AD203B41FA5}">
                      <a16:colId xmlns:a16="http://schemas.microsoft.com/office/drawing/2014/main" val="3290805580"/>
                    </a:ext>
                  </a:extLst>
                </a:gridCol>
                <a:gridCol w="892278">
                  <a:extLst>
                    <a:ext uri="{9D8B030D-6E8A-4147-A177-3AD203B41FA5}">
                      <a16:colId xmlns:a16="http://schemas.microsoft.com/office/drawing/2014/main" val="2461849950"/>
                    </a:ext>
                  </a:extLst>
                </a:gridCol>
                <a:gridCol w="730045">
                  <a:extLst>
                    <a:ext uri="{9D8B030D-6E8A-4147-A177-3AD203B41FA5}">
                      <a16:colId xmlns:a16="http://schemas.microsoft.com/office/drawing/2014/main" val="650500766"/>
                    </a:ext>
                  </a:extLst>
                </a:gridCol>
                <a:gridCol w="973393">
                  <a:extLst>
                    <a:ext uri="{9D8B030D-6E8A-4147-A177-3AD203B41FA5}">
                      <a16:colId xmlns:a16="http://schemas.microsoft.com/office/drawing/2014/main" val="3741449668"/>
                    </a:ext>
                  </a:extLst>
                </a:gridCol>
                <a:gridCol w="883241">
                  <a:extLst>
                    <a:ext uri="{9D8B030D-6E8A-4147-A177-3AD203B41FA5}">
                      <a16:colId xmlns:a16="http://schemas.microsoft.com/office/drawing/2014/main" val="4279774580"/>
                    </a:ext>
                  </a:extLst>
                </a:gridCol>
                <a:gridCol w="1041424">
                  <a:extLst>
                    <a:ext uri="{9D8B030D-6E8A-4147-A177-3AD203B41FA5}">
                      <a16:colId xmlns:a16="http://schemas.microsoft.com/office/drawing/2014/main" val="738924102"/>
                    </a:ext>
                  </a:extLst>
                </a:gridCol>
              </a:tblGrid>
              <a:tr h="30220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Ct value</a:t>
                      </a:r>
                    </a:p>
                    <a:p>
                      <a:pPr algn="ctr" rtl="0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Ct Group</a:t>
                      </a:r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Copies/3 </a:t>
                      </a:r>
                      <a:r>
                        <a:rPr lang="en-US" sz="900" b="1" i="0" u="sng" strike="noStrike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uL</a:t>
                      </a:r>
                      <a:endParaRPr lang="en-US" sz="900" b="1" i="0" u="sng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900" b="1" i="0" u="sng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Total reads (M)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900" b="1" i="0" u="sng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% of HAV reads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900" b="1" i="0" u="sng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Length of HAV fragment by WGS (bp)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900" b="1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Identification (Confirmation rate; N) *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503469"/>
                  </a:ext>
                </a:extLst>
              </a:tr>
              <a:tr h="15934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SPIA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SISPA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5100903"/>
                  </a:ext>
                </a:extLst>
              </a:tr>
              <a:tr h="390120"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Ct ≤ 35</a:t>
                      </a:r>
                    </a:p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(Group I)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1E3 -1E5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1E4 -1E5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0.04 – 4.04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3.68 – 6.71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7.2E-4 – 3.8E-1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2.1E-5 – 6.0E-1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6,612 – 7,423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5,286 – 7,439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9-GT 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7–GT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18713"/>
                  </a:ext>
                </a:extLst>
              </a:tr>
              <a:tr h="1527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(100%; N=9)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(100%; N=7)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7798179"/>
                  </a:ext>
                </a:extLst>
              </a:tr>
              <a:tr h="39012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Ct ≥ 35 and ≤ 40</a:t>
                      </a:r>
                    </a:p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(Group II)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1E2 -1E3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1E2 -1E3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0.08 – 5.10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3.63 – 6.57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1.9E-4 – 3.9E-3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4.1E-6 – 1.2E-2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3,258 – 7,417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1,149 – 7,326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5-GT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6-GT; 1-SPP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76899"/>
                  </a:ext>
                </a:extLst>
              </a:tr>
              <a:tr h="2637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(100%; N=5)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(100%; N=7)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345828"/>
                  </a:ext>
                </a:extLst>
              </a:tr>
              <a:tr h="263744"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Ct ≥ 40</a:t>
                      </a:r>
                    </a:p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(Group III)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&lt;1E2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&lt;1E2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0.05 – 7.04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3.91 – 6.98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 .0 – 7.5E-4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8.5E-7 – 1.68E-4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0 – 7,268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272 – 7,166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9-GT; 4-Und.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9-GT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3656740"/>
                  </a:ext>
                </a:extLst>
              </a:tr>
              <a:tr h="2692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(69%; N=13)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(100%; N=9)</a:t>
                      </a:r>
                    </a:p>
                  </a:txBody>
                  <a:tcPr marL="5161" marR="5161" marT="516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03104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65AAFDD-FE46-C422-5E1B-D45EED6D07E2}"/>
              </a:ext>
            </a:extLst>
          </p:cNvPr>
          <p:cNvSpPr txBox="1"/>
          <p:nvPr/>
        </p:nvSpPr>
        <p:spPr>
          <a:xfrm>
            <a:off x="1179154" y="551469"/>
            <a:ext cx="74928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 from type I samples: HAV transcript RNA in berries</a:t>
            </a:r>
            <a:endParaRPr lang="en-US" sz="200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 descr="A blue sign with white text&#10;&#10;Description automatically generated">
            <a:extLst>
              <a:ext uri="{FF2B5EF4-FFF2-40B4-BE49-F238E27FC236}">
                <a16:creationId xmlns:a16="http://schemas.microsoft.com/office/drawing/2014/main" id="{789823D6-3FB2-C856-6F9E-7E775B9C6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891" y="8240"/>
            <a:ext cx="1285634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02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813579C-408E-4C52-A4D4-2BCD6B7BB667}"/>
</file>

<file path=customXml/itemProps2.xml><?xml version="1.0" encoding="utf-8"?>
<ds:datastoreItem xmlns:ds="http://schemas.openxmlformats.org/officeDocument/2006/customXml" ds:itemID="{F9A7855D-C993-4BCF-AEB6-3541925D116B}"/>
</file>

<file path=customXml/itemProps3.xml><?xml version="1.0" encoding="utf-8"?>
<ds:datastoreItem xmlns:ds="http://schemas.openxmlformats.org/officeDocument/2006/customXml" ds:itemID="{B2E2CAEE-911F-4EF3-AB12-DFB9D0FACD70}"/>
</file>

<file path=docMetadata/LabelInfo.xml><?xml version="1.0" encoding="utf-8"?>
<clbl:labelList xmlns:clbl="http://schemas.microsoft.com/office/2020/mipLabelMetadata">
  <clbl:label id="{7d2fdb41-339c-4257-87f2-a665730b31fc}" enabled="0" method="" siteId="{7d2fdb41-339c-4257-87f2-a665730b31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247</TotalTime>
  <Words>2535</Words>
  <Application>Microsoft Office PowerPoint</Application>
  <PresentationFormat>On-screen Show (4:3)</PresentationFormat>
  <Paragraphs>517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Yang, Zhihui</dc:creator>
  <cp:lastModifiedBy>Yang, Zhihui</cp:lastModifiedBy>
  <cp:revision>2</cp:revision>
  <dcterms:created xsi:type="dcterms:W3CDTF">2024-01-19T15:46:03Z</dcterms:created>
  <dcterms:modified xsi:type="dcterms:W3CDTF">2024-10-11T18:54:32Z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