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08" r:id="rId4"/>
    <p:sldMasterId id="2147483909" r:id="rId5"/>
    <p:sldMasterId id="2147483923" r:id="rId6"/>
  </p:sldMasterIdLst>
  <p:notesMasterIdLst>
    <p:notesMasterId r:id="rId21"/>
  </p:notesMasterIdLst>
  <p:handoutMasterIdLst>
    <p:handoutMasterId r:id="rId22"/>
  </p:handoutMasterIdLst>
  <p:sldIdLst>
    <p:sldId id="257" r:id="rId7"/>
    <p:sldId id="305" r:id="rId8"/>
    <p:sldId id="544" r:id="rId9"/>
    <p:sldId id="546" r:id="rId10"/>
    <p:sldId id="557" r:id="rId11"/>
    <p:sldId id="555" r:id="rId12"/>
    <p:sldId id="556" r:id="rId13"/>
    <p:sldId id="558" r:id="rId14"/>
    <p:sldId id="549" r:id="rId15"/>
    <p:sldId id="550" r:id="rId16"/>
    <p:sldId id="560" r:id="rId17"/>
    <p:sldId id="553" r:id="rId18"/>
    <p:sldId id="258" r:id="rId19"/>
    <p:sldId id="300" r:id="rId20"/>
  </p:sldIdLst>
  <p:sldSz cx="9144000" cy="5143500" type="screen16x9"/>
  <p:notesSz cx="7315200" cy="96012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Myriad Web Pro" panose="020B060402020202020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D6B881F-D08B-CCAE-F6CD-AF97443F52B1}" name="Huang, Andrew (CDC/DDID/NCEZID/DFWED)" initials="H(" userId="S::wwm8@cdc.gov::3897b661-4907-4082-94b3-32118aa512a2" providerId="AD"/>
  <p188:author id="{02D0344A-C1A3-88BE-4719-21FC25507C0E}" name="Boxrud, David (CDC/DDID/NCEZID/DFWED)" initials="B(" userId="S::zaj3@cdc.gov::7145d414-3248-46b8-ab58-b6151f1e63ae" providerId="AD"/>
  <p188:author id="{B6AA6E6A-1ADA-1774-0ED6-A7D29E509E5F}" name="Carleton, Heather (CDC/DDID/NCEZID/DFWED)" initials="C(" userId="S::wvt2@cdc.gov::c64cd8f2-4c4f-4304-9796-4a1e164e053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25423"/>
    <a:srgbClr val="002060"/>
    <a:srgbClr val="FFF2CC"/>
    <a:srgbClr val="0A4363"/>
    <a:srgbClr val="781D7E"/>
    <a:srgbClr val="672C94"/>
    <a:srgbClr val="EB4423"/>
    <a:srgbClr val="006A71"/>
    <a:srgbClr val="8D8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F2CDB3-73D5-42B3-A6BA-F8C3CAAEA10C}" v="58" dt="2023-10-24T23:51:09.9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792" autoAdjust="0"/>
  </p:normalViewPr>
  <p:slideViewPr>
    <p:cSldViewPr snapToGrid="0">
      <p:cViewPr varScale="1">
        <p:scale>
          <a:sx n="84" d="100"/>
          <a:sy n="84" d="100"/>
        </p:scale>
        <p:origin x="708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4.fntdata"/><Relationship Id="rId39" Type="http://schemas.microsoft.com/office/2018/10/relationships/authors" Target="authors.xml"/><Relationship Id="rId21" Type="http://schemas.openxmlformats.org/officeDocument/2006/relationships/notesMaster" Target="notesMasters/notesMaster1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s, Amanda (Jo) (CDC/NCEZID/DFWED)" userId="b33a9bd7-ede7-45fe-94db-4eb3e1c91082" providerId="ADAL" clId="{75F2CDB3-73D5-42B3-A6BA-F8C3CAAEA10C}"/>
    <pc:docChg chg="custSel addSld delSld modSld sldOrd">
      <pc:chgData name="Williams, Amanda (Jo) (CDC/NCEZID/DFWED)" userId="b33a9bd7-ede7-45fe-94db-4eb3e1c91082" providerId="ADAL" clId="{75F2CDB3-73D5-42B3-A6BA-F8C3CAAEA10C}" dt="2023-10-24T23:51:53.906" v="212"/>
      <pc:docMkLst>
        <pc:docMk/>
      </pc:docMkLst>
      <pc:sldChg chg="modSp mod">
        <pc:chgData name="Williams, Amanda (Jo) (CDC/NCEZID/DFWED)" userId="b33a9bd7-ede7-45fe-94db-4eb3e1c91082" providerId="ADAL" clId="{75F2CDB3-73D5-42B3-A6BA-F8C3CAAEA10C}" dt="2023-10-24T16:10:12.321" v="3" actId="20577"/>
        <pc:sldMkLst>
          <pc:docMk/>
          <pc:sldMk cId="3522782635" sldId="257"/>
        </pc:sldMkLst>
        <pc:spChg chg="mod">
          <ac:chgData name="Williams, Amanda (Jo) (CDC/NCEZID/DFWED)" userId="b33a9bd7-ede7-45fe-94db-4eb3e1c91082" providerId="ADAL" clId="{75F2CDB3-73D5-42B3-A6BA-F8C3CAAEA10C}" dt="2023-10-24T16:10:12.321" v="3" actId="20577"/>
          <ac:spMkLst>
            <pc:docMk/>
            <pc:sldMk cId="3522782635" sldId="257"/>
            <ac:spMk id="6" creationId="{00000000-0000-0000-0000-000000000000}"/>
          </ac:spMkLst>
        </pc:spChg>
      </pc:sldChg>
      <pc:sldChg chg="addSp delSp modSp add del mod ord">
        <pc:chgData name="Williams, Amanda (Jo) (CDC/NCEZID/DFWED)" userId="b33a9bd7-ede7-45fe-94db-4eb3e1c91082" providerId="ADAL" clId="{75F2CDB3-73D5-42B3-A6BA-F8C3CAAEA10C}" dt="2023-10-24T16:28:01.241" v="157" actId="478"/>
        <pc:sldMkLst>
          <pc:docMk/>
          <pc:sldMk cId="1937811096" sldId="258"/>
        </pc:sldMkLst>
        <pc:spChg chg="add del mod">
          <ac:chgData name="Williams, Amanda (Jo) (CDC/NCEZID/DFWED)" userId="b33a9bd7-ede7-45fe-94db-4eb3e1c91082" providerId="ADAL" clId="{75F2CDB3-73D5-42B3-A6BA-F8C3CAAEA10C}" dt="2023-10-24T16:28:01.241" v="157" actId="478"/>
          <ac:spMkLst>
            <pc:docMk/>
            <pc:sldMk cId="1937811096" sldId="258"/>
            <ac:spMk id="3" creationId="{F36EB604-AD45-EDDE-6A74-AA212E15169F}"/>
          </ac:spMkLst>
        </pc:spChg>
      </pc:sldChg>
      <pc:sldChg chg="del">
        <pc:chgData name="Williams, Amanda (Jo) (CDC/NCEZID/DFWED)" userId="b33a9bd7-ede7-45fe-94db-4eb3e1c91082" providerId="ADAL" clId="{75F2CDB3-73D5-42B3-A6BA-F8C3CAAEA10C}" dt="2023-10-24T23:48:04.841" v="199" actId="47"/>
        <pc:sldMkLst>
          <pc:docMk/>
          <pc:sldMk cId="3596032568" sldId="259"/>
        </pc:sldMkLst>
      </pc:sldChg>
      <pc:sldChg chg="ord">
        <pc:chgData name="Williams, Amanda (Jo) (CDC/NCEZID/DFWED)" userId="b33a9bd7-ede7-45fe-94db-4eb3e1c91082" providerId="ADAL" clId="{75F2CDB3-73D5-42B3-A6BA-F8C3CAAEA10C}" dt="2023-10-24T23:41:17.259" v="160"/>
        <pc:sldMkLst>
          <pc:docMk/>
          <pc:sldMk cId="2128420155" sldId="300"/>
        </pc:sldMkLst>
      </pc:sldChg>
      <pc:sldChg chg="del">
        <pc:chgData name="Williams, Amanda (Jo) (CDC/NCEZID/DFWED)" userId="b33a9bd7-ede7-45fe-94db-4eb3e1c91082" providerId="ADAL" clId="{75F2CDB3-73D5-42B3-A6BA-F8C3CAAEA10C}" dt="2023-10-24T16:14:57.326" v="84" actId="47"/>
        <pc:sldMkLst>
          <pc:docMk/>
          <pc:sldMk cId="3064295722" sldId="303"/>
        </pc:sldMkLst>
      </pc:sldChg>
      <pc:sldChg chg="modSp mod">
        <pc:chgData name="Williams, Amanda (Jo) (CDC/NCEZID/DFWED)" userId="b33a9bd7-ede7-45fe-94db-4eb3e1c91082" providerId="ADAL" clId="{75F2CDB3-73D5-42B3-A6BA-F8C3CAAEA10C}" dt="2023-10-24T23:43:03.831" v="177" actId="20577"/>
        <pc:sldMkLst>
          <pc:docMk/>
          <pc:sldMk cId="938102444" sldId="305"/>
        </pc:sldMkLst>
        <pc:spChg chg="mod">
          <ac:chgData name="Williams, Amanda (Jo) (CDC/NCEZID/DFWED)" userId="b33a9bd7-ede7-45fe-94db-4eb3e1c91082" providerId="ADAL" clId="{75F2CDB3-73D5-42B3-A6BA-F8C3CAAEA10C}" dt="2023-10-24T23:43:03.831" v="177" actId="20577"/>
          <ac:spMkLst>
            <pc:docMk/>
            <pc:sldMk cId="938102444" sldId="305"/>
            <ac:spMk id="2" creationId="{B4BC2B01-7B09-4677-ACFC-A1EB746B2F4C}"/>
          </ac:spMkLst>
        </pc:spChg>
      </pc:sldChg>
      <pc:sldChg chg="modSp del mod">
        <pc:chgData name="Williams, Amanda (Jo) (CDC/NCEZID/DFWED)" userId="b33a9bd7-ede7-45fe-94db-4eb3e1c91082" providerId="ADAL" clId="{75F2CDB3-73D5-42B3-A6BA-F8C3CAAEA10C}" dt="2023-10-24T23:42:55.330" v="168" actId="47"/>
        <pc:sldMkLst>
          <pc:docMk/>
          <pc:sldMk cId="1852252374" sldId="323"/>
        </pc:sldMkLst>
        <pc:spChg chg="mod">
          <ac:chgData name="Williams, Amanda (Jo) (CDC/NCEZID/DFWED)" userId="b33a9bd7-ede7-45fe-94db-4eb3e1c91082" providerId="ADAL" clId="{75F2CDB3-73D5-42B3-A6BA-F8C3CAAEA10C}" dt="2023-10-24T23:42:39.960" v="167" actId="20577"/>
          <ac:spMkLst>
            <pc:docMk/>
            <pc:sldMk cId="1852252374" sldId="323"/>
            <ac:spMk id="2" creationId="{E5CBFE5F-034A-CDD0-2EF1-E5712ACD9B7B}"/>
          </ac:spMkLst>
        </pc:spChg>
      </pc:sldChg>
      <pc:sldChg chg="del">
        <pc:chgData name="Williams, Amanda (Jo) (CDC/NCEZID/DFWED)" userId="b33a9bd7-ede7-45fe-94db-4eb3e1c91082" providerId="ADAL" clId="{75F2CDB3-73D5-42B3-A6BA-F8C3CAAEA10C}" dt="2023-10-24T23:41:40.541" v="161" actId="47"/>
        <pc:sldMkLst>
          <pc:docMk/>
          <pc:sldMk cId="2381968428" sldId="324"/>
        </pc:sldMkLst>
      </pc:sldChg>
      <pc:sldChg chg="del">
        <pc:chgData name="Williams, Amanda (Jo) (CDC/NCEZID/DFWED)" userId="b33a9bd7-ede7-45fe-94db-4eb3e1c91082" providerId="ADAL" clId="{75F2CDB3-73D5-42B3-A6BA-F8C3CAAEA10C}" dt="2023-10-24T23:40:53.917" v="158" actId="2696"/>
        <pc:sldMkLst>
          <pc:docMk/>
          <pc:sldMk cId="1272214840" sldId="541"/>
        </pc:sldMkLst>
      </pc:sldChg>
      <pc:sldChg chg="del">
        <pc:chgData name="Williams, Amanda (Jo) (CDC/NCEZID/DFWED)" userId="b33a9bd7-ede7-45fe-94db-4eb3e1c91082" providerId="ADAL" clId="{75F2CDB3-73D5-42B3-A6BA-F8C3CAAEA10C}" dt="2023-10-24T23:43:21.463" v="178" actId="47"/>
        <pc:sldMkLst>
          <pc:docMk/>
          <pc:sldMk cId="4088301293" sldId="547"/>
        </pc:sldMkLst>
      </pc:sldChg>
      <pc:sldChg chg="modSp modAnim">
        <pc:chgData name="Williams, Amanda (Jo) (CDC/NCEZID/DFWED)" userId="b33a9bd7-ede7-45fe-94db-4eb3e1c91082" providerId="ADAL" clId="{75F2CDB3-73D5-42B3-A6BA-F8C3CAAEA10C}" dt="2023-10-24T16:22:44.152" v="150" actId="403"/>
        <pc:sldMkLst>
          <pc:docMk/>
          <pc:sldMk cId="2134204161" sldId="550"/>
        </pc:sldMkLst>
        <pc:spChg chg="mod">
          <ac:chgData name="Williams, Amanda (Jo) (CDC/NCEZID/DFWED)" userId="b33a9bd7-ede7-45fe-94db-4eb3e1c91082" providerId="ADAL" clId="{75F2CDB3-73D5-42B3-A6BA-F8C3CAAEA10C}" dt="2023-10-24T16:22:44.152" v="150" actId="403"/>
          <ac:spMkLst>
            <pc:docMk/>
            <pc:sldMk cId="2134204161" sldId="550"/>
            <ac:spMk id="5" creationId="{94858439-67F1-484A-93FC-40334E93F06F}"/>
          </ac:spMkLst>
        </pc:spChg>
      </pc:sldChg>
      <pc:sldChg chg="modSp mod">
        <pc:chgData name="Williams, Amanda (Jo) (CDC/NCEZID/DFWED)" userId="b33a9bd7-ede7-45fe-94db-4eb3e1c91082" providerId="ADAL" clId="{75F2CDB3-73D5-42B3-A6BA-F8C3CAAEA10C}" dt="2023-10-24T16:14:31.163" v="83" actId="20577"/>
        <pc:sldMkLst>
          <pc:docMk/>
          <pc:sldMk cId="2281025527" sldId="553"/>
        </pc:sldMkLst>
        <pc:spChg chg="mod">
          <ac:chgData name="Williams, Amanda (Jo) (CDC/NCEZID/DFWED)" userId="b33a9bd7-ede7-45fe-94db-4eb3e1c91082" providerId="ADAL" clId="{75F2CDB3-73D5-42B3-A6BA-F8C3CAAEA10C}" dt="2023-10-24T16:14:31.163" v="83" actId="20577"/>
          <ac:spMkLst>
            <pc:docMk/>
            <pc:sldMk cId="2281025527" sldId="553"/>
            <ac:spMk id="5" creationId="{2D2B1344-8794-9DB1-E0B6-267E82C1886C}"/>
          </ac:spMkLst>
        </pc:spChg>
      </pc:sldChg>
      <pc:sldChg chg="add del ord setBg">
        <pc:chgData name="Williams, Amanda (Jo) (CDC/NCEZID/DFWED)" userId="b33a9bd7-ede7-45fe-94db-4eb3e1c91082" providerId="ADAL" clId="{75F2CDB3-73D5-42B3-A6BA-F8C3CAAEA10C}" dt="2023-10-24T16:13:10.395" v="17"/>
        <pc:sldMkLst>
          <pc:docMk/>
          <pc:sldMk cId="609705814" sldId="555"/>
        </pc:sldMkLst>
      </pc:sldChg>
      <pc:sldChg chg="modSp add mod">
        <pc:chgData name="Williams, Amanda (Jo) (CDC/NCEZID/DFWED)" userId="b33a9bd7-ede7-45fe-94db-4eb3e1c91082" providerId="ADAL" clId="{75F2CDB3-73D5-42B3-A6BA-F8C3CAAEA10C}" dt="2023-10-24T23:51:18.047" v="210" actId="14100"/>
        <pc:sldMkLst>
          <pc:docMk/>
          <pc:sldMk cId="3869572373" sldId="556"/>
        </pc:sldMkLst>
        <pc:spChg chg="mod">
          <ac:chgData name="Williams, Amanda (Jo) (CDC/NCEZID/DFWED)" userId="b33a9bd7-ede7-45fe-94db-4eb3e1c91082" providerId="ADAL" clId="{75F2CDB3-73D5-42B3-A6BA-F8C3CAAEA10C}" dt="2023-10-24T23:50:56.626" v="207" actId="20577"/>
          <ac:spMkLst>
            <pc:docMk/>
            <pc:sldMk cId="3869572373" sldId="556"/>
            <ac:spMk id="11" creationId="{D96B2363-E739-A0C1-A7C3-5AE0249828D3}"/>
          </ac:spMkLst>
        </pc:spChg>
        <pc:spChg chg="mod">
          <ac:chgData name="Williams, Amanda (Jo) (CDC/NCEZID/DFWED)" userId="b33a9bd7-ede7-45fe-94db-4eb3e1c91082" providerId="ADAL" clId="{75F2CDB3-73D5-42B3-A6BA-F8C3CAAEA10C}" dt="2023-10-24T23:50:48.052" v="202" actId="14100"/>
          <ac:spMkLst>
            <pc:docMk/>
            <pc:sldMk cId="3869572373" sldId="556"/>
            <ac:spMk id="12" creationId="{312BF603-008B-3097-29C4-C459796AB7CE}"/>
          </ac:spMkLst>
        </pc:spChg>
        <pc:spChg chg="mod">
          <ac:chgData name="Williams, Amanda (Jo) (CDC/NCEZID/DFWED)" userId="b33a9bd7-ede7-45fe-94db-4eb3e1c91082" providerId="ADAL" clId="{75F2CDB3-73D5-42B3-A6BA-F8C3CAAEA10C}" dt="2023-10-24T23:51:18.047" v="210" actId="14100"/>
          <ac:spMkLst>
            <pc:docMk/>
            <pc:sldMk cId="3869572373" sldId="556"/>
            <ac:spMk id="23" creationId="{32A8B0EB-B4EF-2A8D-4244-7B5BF697CE14}"/>
          </ac:spMkLst>
        </pc:spChg>
      </pc:sldChg>
      <pc:sldChg chg="add del ord">
        <pc:chgData name="Williams, Amanda (Jo) (CDC/NCEZID/DFWED)" userId="b33a9bd7-ede7-45fe-94db-4eb3e1c91082" providerId="ADAL" clId="{75F2CDB3-73D5-42B3-A6BA-F8C3CAAEA10C}" dt="2023-10-24T16:13:04.682" v="15"/>
        <pc:sldMkLst>
          <pc:docMk/>
          <pc:sldMk cId="1348167047" sldId="557"/>
        </pc:sldMkLst>
      </pc:sldChg>
      <pc:sldChg chg="ord">
        <pc:chgData name="Williams, Amanda (Jo) (CDC/NCEZID/DFWED)" userId="b33a9bd7-ede7-45fe-94db-4eb3e1c91082" providerId="ADAL" clId="{75F2CDB3-73D5-42B3-A6BA-F8C3CAAEA10C}" dt="2023-10-24T23:51:53.906" v="212"/>
        <pc:sldMkLst>
          <pc:docMk/>
          <pc:sldMk cId="572733924" sldId="558"/>
        </pc:sldMkLst>
      </pc:sldChg>
      <pc:sldChg chg="modSp del mod">
        <pc:chgData name="Williams, Amanda (Jo) (CDC/NCEZID/DFWED)" userId="b33a9bd7-ede7-45fe-94db-4eb3e1c91082" providerId="ADAL" clId="{75F2CDB3-73D5-42B3-A6BA-F8C3CAAEA10C}" dt="2023-10-24T23:47:37.676" v="198" actId="47"/>
        <pc:sldMkLst>
          <pc:docMk/>
          <pc:sldMk cId="3265078176" sldId="559"/>
        </pc:sldMkLst>
        <pc:spChg chg="mod">
          <ac:chgData name="Williams, Amanda (Jo) (CDC/NCEZID/DFWED)" userId="b33a9bd7-ede7-45fe-94db-4eb3e1c91082" providerId="ADAL" clId="{75F2CDB3-73D5-42B3-A6BA-F8C3CAAEA10C}" dt="2023-10-24T16:16:03.831" v="102" actId="20577"/>
          <ac:spMkLst>
            <pc:docMk/>
            <pc:sldMk cId="3265078176" sldId="559"/>
            <ac:spMk id="4" creationId="{01322815-F7DE-B87C-65A1-82C2BEDCE060}"/>
          </ac:spMkLst>
        </pc:spChg>
      </pc:sldChg>
      <pc:sldChg chg="del">
        <pc:chgData name="Williams, Amanda (Jo) (CDC/NCEZID/DFWED)" userId="b33a9bd7-ede7-45fe-94db-4eb3e1c91082" providerId="ADAL" clId="{75F2CDB3-73D5-42B3-A6BA-F8C3CAAEA10C}" dt="2023-10-24T16:14:20.461" v="19" actId="47"/>
        <pc:sldMkLst>
          <pc:docMk/>
          <pc:sldMk cId="80173099" sldId="560"/>
        </pc:sldMkLst>
      </pc:sldChg>
      <pc:sldChg chg="addSp delSp modSp new mod modClrScheme chgLayout">
        <pc:chgData name="Williams, Amanda (Jo) (CDC/NCEZID/DFWED)" userId="b33a9bd7-ede7-45fe-94db-4eb3e1c91082" providerId="ADAL" clId="{75F2CDB3-73D5-42B3-A6BA-F8C3CAAEA10C}" dt="2023-10-24T23:47:27.969" v="197" actId="1076"/>
        <pc:sldMkLst>
          <pc:docMk/>
          <pc:sldMk cId="940670963" sldId="560"/>
        </pc:sldMkLst>
        <pc:spChg chg="del">
          <ac:chgData name="Williams, Amanda (Jo) (CDC/NCEZID/DFWED)" userId="b33a9bd7-ede7-45fe-94db-4eb3e1c91082" providerId="ADAL" clId="{75F2CDB3-73D5-42B3-A6BA-F8C3CAAEA10C}" dt="2023-10-24T16:20:32.776" v="110" actId="700"/>
          <ac:spMkLst>
            <pc:docMk/>
            <pc:sldMk cId="940670963" sldId="560"/>
            <ac:spMk id="2" creationId="{CB913C80-4D93-3A09-4710-109958EA7A4A}"/>
          </ac:spMkLst>
        </pc:spChg>
        <pc:spChg chg="del">
          <ac:chgData name="Williams, Amanda (Jo) (CDC/NCEZID/DFWED)" userId="b33a9bd7-ede7-45fe-94db-4eb3e1c91082" providerId="ADAL" clId="{75F2CDB3-73D5-42B3-A6BA-F8C3CAAEA10C}" dt="2023-10-24T16:20:32.776" v="110" actId="700"/>
          <ac:spMkLst>
            <pc:docMk/>
            <pc:sldMk cId="940670963" sldId="560"/>
            <ac:spMk id="3" creationId="{C6289BCC-43CA-DCB0-620A-83637DBD0585}"/>
          </ac:spMkLst>
        </pc:spChg>
        <pc:spChg chg="add mod">
          <ac:chgData name="Williams, Amanda (Jo) (CDC/NCEZID/DFWED)" userId="b33a9bd7-ede7-45fe-94db-4eb3e1c91082" providerId="ADAL" clId="{75F2CDB3-73D5-42B3-A6BA-F8C3CAAEA10C}" dt="2023-10-24T23:47:27.969" v="197" actId="1076"/>
          <ac:spMkLst>
            <pc:docMk/>
            <pc:sldMk cId="940670963" sldId="560"/>
            <ac:spMk id="6" creationId="{4CC9EB46-A018-10BE-4619-B00E0A24AC49}"/>
          </ac:spMkLst>
        </pc:spChg>
        <pc:picChg chg="add mod ord modCrop">
          <ac:chgData name="Williams, Amanda (Jo) (CDC/NCEZID/DFWED)" userId="b33a9bd7-ede7-45fe-94db-4eb3e1c91082" providerId="ADAL" clId="{75F2CDB3-73D5-42B3-A6BA-F8C3CAAEA10C}" dt="2023-10-24T23:47:21.719" v="196" actId="171"/>
          <ac:picMkLst>
            <pc:docMk/>
            <pc:sldMk cId="940670963" sldId="560"/>
            <ac:picMk id="3" creationId="{C3CB9159-3EE1-F85F-5418-E1888288B0D8}"/>
          </ac:picMkLst>
        </pc:picChg>
        <pc:picChg chg="add del mod">
          <ac:chgData name="Williams, Amanda (Jo) (CDC/NCEZID/DFWED)" userId="b33a9bd7-ede7-45fe-94db-4eb3e1c91082" providerId="ADAL" clId="{75F2CDB3-73D5-42B3-A6BA-F8C3CAAEA10C}" dt="2023-10-24T23:46:30.138" v="179" actId="478"/>
          <ac:picMkLst>
            <pc:docMk/>
            <pc:sldMk cId="940670963" sldId="560"/>
            <ac:picMk id="5" creationId="{2DA2C85E-C630-B6F5-4C43-0D06BB835087}"/>
          </ac:picMkLst>
        </pc:picChg>
      </pc:sldChg>
      <pc:sldChg chg="del">
        <pc:chgData name="Williams, Amanda (Jo) (CDC/NCEZID/DFWED)" userId="b33a9bd7-ede7-45fe-94db-4eb3e1c91082" providerId="ADAL" clId="{75F2CDB3-73D5-42B3-A6BA-F8C3CAAEA10C}" dt="2023-10-24T16:14:20.461" v="19" actId="47"/>
        <pc:sldMkLst>
          <pc:docMk/>
          <pc:sldMk cId="2422939146" sldId="561"/>
        </pc:sldMkLst>
      </pc:sldChg>
      <pc:sldChg chg="del">
        <pc:chgData name="Williams, Amanda (Jo) (CDC/NCEZID/DFWED)" userId="b33a9bd7-ede7-45fe-94db-4eb3e1c91082" providerId="ADAL" clId="{75F2CDB3-73D5-42B3-A6BA-F8C3CAAEA10C}" dt="2023-10-24T16:14:20.461" v="19" actId="47"/>
        <pc:sldMkLst>
          <pc:docMk/>
          <pc:sldMk cId="3299684758" sldId="562"/>
        </pc:sldMkLst>
      </pc:sldChg>
      <pc:sldChg chg="del">
        <pc:chgData name="Williams, Amanda (Jo) (CDC/NCEZID/DFWED)" userId="b33a9bd7-ede7-45fe-94db-4eb3e1c91082" providerId="ADAL" clId="{75F2CDB3-73D5-42B3-A6BA-F8C3CAAEA10C}" dt="2023-10-24T16:14:20.461" v="19" actId="47"/>
        <pc:sldMkLst>
          <pc:docMk/>
          <pc:sldMk cId="1616274312" sldId="563"/>
        </pc:sldMkLst>
      </pc:sldChg>
      <pc:sldMasterChg chg="delSldLayout">
        <pc:chgData name="Williams, Amanda (Jo) (CDC/NCEZID/DFWED)" userId="b33a9bd7-ede7-45fe-94db-4eb3e1c91082" providerId="ADAL" clId="{75F2CDB3-73D5-42B3-A6BA-F8C3CAAEA10C}" dt="2023-10-24T23:48:04.841" v="199" actId="47"/>
        <pc:sldMasterMkLst>
          <pc:docMk/>
          <pc:sldMasterMk cId="2969961348" sldId="2147483808"/>
        </pc:sldMasterMkLst>
        <pc:sldLayoutChg chg="del">
          <pc:chgData name="Williams, Amanda (Jo) (CDC/NCEZID/DFWED)" userId="b33a9bd7-ede7-45fe-94db-4eb3e1c91082" providerId="ADAL" clId="{75F2CDB3-73D5-42B3-A6BA-F8C3CAAEA10C}" dt="2023-10-24T16:16:14.567" v="103" actId="2696"/>
          <pc:sldLayoutMkLst>
            <pc:docMk/>
            <pc:sldMasterMk cId="2969961348" sldId="2147483808"/>
            <pc:sldLayoutMk cId="207418157" sldId="2147483900"/>
          </pc:sldLayoutMkLst>
        </pc:sldLayoutChg>
        <pc:sldLayoutChg chg="del">
          <pc:chgData name="Williams, Amanda (Jo) (CDC/NCEZID/DFWED)" userId="b33a9bd7-ede7-45fe-94db-4eb3e1c91082" providerId="ADAL" clId="{75F2CDB3-73D5-42B3-A6BA-F8C3CAAEA10C}" dt="2023-10-24T23:48:04.841" v="199" actId="47"/>
          <pc:sldLayoutMkLst>
            <pc:docMk/>
            <pc:sldMasterMk cId="2969961348" sldId="2147483808"/>
            <pc:sldLayoutMk cId="2675235044" sldId="214748390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D9D4F3-1CB6-4E57-BC6A-8FDD6DF1AC39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52C7E1-5E17-4B76-93F9-C135FF019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8258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3C03299-4BB1-4AD2-828F-715F084383AD}" type="datetimeFigureOut">
              <a:rPr lang="en-US"/>
              <a:pPr>
                <a:defRPr/>
              </a:pPr>
              <a:t>10/24/2023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B38CAEC-4554-485B-9189-C45C7447A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838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084AA2-EDF3-41B6-9BD5-4D1331E35CE7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512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515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333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Enteritidis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38CAEC-4554-485B-9189-C45C7447A40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726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/>
              <a:t>Current culture dependent methods and culture-independent diagnostic tests do not identify novel pathogens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dirty="0"/>
              <a:t>CIFOR guidelines offer stool collection guidelines for outbreaks of unknown etiology, but there is no pathway for analyzing samples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4F3E1C-54AF-41E6-B8B3-DBBDD42EDCB2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7873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8CAEC-4554-485B-9189-C45C7447A40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7966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CEZI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s of the U.S. Department of Health and Human Services and the Centers for Disease control and Prevention" title="logo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2"/>
            <a:ext cx="9144000" cy="88962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026675"/>
            <a:ext cx="8229600" cy="866834"/>
          </a:xfrm>
          <a:prstGeom prst="rect">
            <a:avLst/>
          </a:prstGeom>
        </p:spPr>
        <p:txBody>
          <a:bodyPr/>
          <a:lstStyle>
            <a:lvl1pPr algn="l">
              <a:lnSpc>
                <a:spcPts val="3000"/>
              </a:lnSpc>
              <a:defRPr sz="2800" b="1" baseline="0">
                <a:solidFill>
                  <a:srgbClr val="1D1D1D"/>
                </a:solidFill>
                <a:effectLst/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57200" y="2144512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rgbClr val="1D1D1D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2959514"/>
            <a:ext cx="6400800" cy="97155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000"/>
              </a:lnSpc>
              <a:buNone/>
              <a:defRPr sz="1800" baseline="0">
                <a:solidFill>
                  <a:srgbClr val="1D1D1D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457200" y="153437"/>
            <a:ext cx="6903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Calibri" panose="020F0502020204030204" pitchFamily="34" charset="0"/>
              </a:rPr>
              <a:t>National Center for Emerging and Zoonotic Infectious Diseases</a:t>
            </a:r>
          </a:p>
        </p:txBody>
      </p:sp>
    </p:spTree>
    <p:extLst>
      <p:ext uri="{BB962C8B-B14F-4D97-AF65-F5344CB8AC3E}">
        <p14:creationId xmlns:p14="http://schemas.microsoft.com/office/powerpoint/2010/main" val="1036561557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E254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350323"/>
            <a:ext cx="8294913" cy="871538"/>
          </a:xfrm>
          <a:prstGeom prst="rect">
            <a:avLst/>
          </a:prstGeom>
        </p:spPr>
        <p:txBody>
          <a:bodyPr anchor="b"/>
          <a:lstStyle>
            <a:lvl1pPr algn="l">
              <a:defRPr sz="36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457201" y="4425696"/>
            <a:ext cx="7772400" cy="426244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  <a:latin typeface="Calibri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06797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2959"/>
            <a:ext cx="9144000" cy="9054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E7F2F02-184C-4505-8466-02885693F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Content Placeholder 18">
            <a:extLst>
              <a:ext uri="{FF2B5EF4-FFF2-40B4-BE49-F238E27FC236}">
                <a16:creationId xmlns:a16="http://schemas.microsoft.com/office/drawing/2014/main" id="{2B740530-9FB4-416D-81D1-709E1379603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7200" y="1368213"/>
            <a:ext cx="8229600" cy="3132350"/>
          </a:xfrm>
        </p:spPr>
        <p:txBody>
          <a:bodyPr/>
          <a:lstStyle>
            <a:lvl1pPr marL="282575" indent="-282575"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rgbClr val="000000"/>
                </a:solidFill>
              </a:defRPr>
            </a:lvl1pPr>
            <a:lvl2pPr marL="573088" indent="-231775">
              <a:spcBef>
                <a:spcPts val="0"/>
              </a:spcBef>
              <a:spcAft>
                <a:spcPts val="600"/>
              </a:spcAft>
              <a:buClr>
                <a:srgbClr val="E25423"/>
              </a:buClr>
              <a:buFont typeface="Arial" panose="020B0604020202020204" pitchFamily="34" charset="0"/>
              <a:buChar char="‒"/>
              <a:defRPr sz="2000"/>
            </a:lvl2pPr>
            <a:lvl3pPr marL="623888" indent="-333375">
              <a:spcBef>
                <a:spcPts val="600"/>
              </a:spcBef>
              <a:spcAft>
                <a:spcPts val="600"/>
              </a:spcAft>
              <a:buClr>
                <a:srgbClr val="692145"/>
              </a:buClr>
              <a:defRPr sz="2400"/>
            </a:lvl3pPr>
            <a:lvl4pPr marL="914400" indent="-231775"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lvl4pPr>
            <a:lvl5pPr marL="1255713" indent="-225425">
              <a:spcBef>
                <a:spcPts val="0"/>
              </a:spcBef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–"/>
              <a:defRPr/>
            </a:lvl5pPr>
            <a:lvl6pPr marL="1603375" indent="-231775"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»"/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111710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90910-3BA8-025C-8540-4816F5469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36A037-89D3-57FE-35CA-E9E13C2C9A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5982E-D7BF-268F-B9DE-95501F256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5553-72C0-417D-BA95-46325327036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9EAAC5-03ED-8C8B-6C7F-2B68F565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7799A-9F32-4261-BCBA-C36CDA17B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2FE6-DD39-4266-B6AB-49109F46D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127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110A3-64B6-F48C-B4D8-C8578CE90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8DD8A-CD7A-74D9-9D43-1E23BDF7A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6D8C9F-651A-29C9-3B50-8292F435A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5553-72C0-417D-BA95-46325327036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8BF7D8-5149-F5C5-1614-2A9A8A336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2D389-64FA-4FDA-4945-B6C5137EB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2FE6-DD39-4266-B6AB-49109F46D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108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2D247-1BB1-7C11-53B1-50BA3DE9D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43F2D-DC09-DB4C-F9FB-0032E88ECF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5AC62A-C8C5-C37F-0311-C3035331E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5553-72C0-417D-BA95-46325327036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FB8B54-396E-462C-7B6A-CD9013F45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867AB-7FDD-D7C7-3D5C-5F40045E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2FE6-DD39-4266-B6AB-49109F46D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42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1FF1F-4619-7728-1E8F-2C73E816A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2E1C1-E8A2-DB09-DB57-1CA62B8D51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525093-218C-C325-47C2-E236278EC6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C475E5-9535-4039-982C-2E12DC74C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5553-72C0-417D-BA95-46325327036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8057C1-BD2C-A449-C85E-CB39627DE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65E1C5-DFE5-B9CE-A05F-42B1B9D72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2FE6-DD39-4266-B6AB-49109F46D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960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7189A-64DD-216A-DD85-1357B2418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8A7CBF-AC9A-FE35-8D60-6075D5D3E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BB6107-9E18-77F4-FFAF-CA565462C3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98D194-F9B6-1AE7-416E-1150846095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C1667B-B67A-34A9-3409-89144E6C6F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3B227B-5432-2630-5DB2-FAFA76B7E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5553-72C0-417D-BA95-46325327036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95C267-285C-2CD9-6B3E-280D0C2B5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F061B2-6078-9101-79C6-1EF390B2E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2FE6-DD39-4266-B6AB-49109F46D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90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ED567-3202-21E9-D72A-A79AA2C6E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4EAA96-B12D-56CC-9B10-7941EC59D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5553-72C0-417D-BA95-46325327036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E683B0-36B1-BEDE-7141-C46C8D963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CC1211-0859-F87E-1F54-F6EA5A444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2FE6-DD39-4266-B6AB-49109F46D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6022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F893E0-9ECF-9965-7DBB-F3E28C3F0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5553-72C0-417D-BA95-46325327036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F45B31-DF7B-7529-6B28-19D7E486B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0731C4-D04C-077F-229F-C6C38FDF4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2FE6-DD39-4266-B6AB-49109F46D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9170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3D2A4-B924-4D63-4AC8-1D6E6ADBC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B8C10-E042-46F3-A4C1-869DE798A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897C7E-1E73-00B4-6AE3-52D376AA5C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4A272D-C813-89AA-2797-D583BDC5C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5553-72C0-417D-BA95-46325327036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6567FE-919C-A793-6401-545BB5BFA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8417F3-FB08-F4BE-0478-170BD2358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2FE6-DD39-4266-B6AB-49109F46D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689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8C3102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/>
              <a:t>Bottom band: NCEZID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57200" y="1158875"/>
            <a:ext cx="8229600" cy="3341688"/>
          </a:xfrm>
        </p:spPr>
        <p:txBody>
          <a:bodyPr/>
          <a:lstStyle>
            <a:lvl1pPr marL="342900" indent="-342900">
              <a:buClr>
                <a:srgbClr val="8C3102"/>
              </a:buClr>
              <a:buFont typeface="Wingdings" panose="05000000000000000000" pitchFamily="2" charset="2"/>
              <a:buChar char="§"/>
              <a:defRPr sz="2000">
                <a:solidFill>
                  <a:srgbClr val="1D1D1D"/>
                </a:solidFill>
              </a:defRPr>
            </a:lvl1pPr>
            <a:lvl2pPr>
              <a:buClr>
                <a:srgbClr val="8D8B00"/>
              </a:buClr>
              <a:defRPr sz="2000">
                <a:solidFill>
                  <a:srgbClr val="1D1D1D"/>
                </a:solidFill>
              </a:defRPr>
            </a:lvl2pPr>
            <a:lvl3pPr>
              <a:buClr>
                <a:srgbClr val="006A71"/>
              </a:buClr>
              <a:defRPr sz="2000">
                <a:solidFill>
                  <a:srgbClr val="1D1D1D"/>
                </a:solidFill>
              </a:defRPr>
            </a:lvl3pPr>
            <a:lvl4pPr>
              <a:defRPr sz="2000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2959"/>
            <a:ext cx="9144000" cy="9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682890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BB56E-B372-A3AE-FF21-AF16EFC30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B22E6F-15D7-64D8-6329-D5A1F01823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2E3FCC-680E-8F10-83A1-115249DE3B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6E2243-C60E-3305-62F1-C7D3695C7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5553-72C0-417D-BA95-46325327036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643C65-7786-3151-E5D7-059517D55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CFA0A1-5D82-4F2A-642E-2C87AA7CE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2FE6-DD39-4266-B6AB-49109F46D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410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F1E50-5614-E84C-093B-A8B529700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4AB984-8C9D-A6C5-AF81-FB712E5537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DA3BF1-41FF-E133-2F09-12F4BD05F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5553-72C0-417D-BA95-46325327036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E557F-0F7F-3AC1-44D6-A000B6D11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13565-7288-27A6-4300-93AB6C1D1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2FE6-DD39-4266-B6AB-49109F46D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081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F0BAF6-BCA9-6E96-33A8-AC725E482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0D960D-17B0-40CE-AF54-32D4FC6F1B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55DFA6-E586-906E-E52D-9850E3A55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F5553-72C0-417D-BA95-46325327036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FE4D3C-9DB2-8FBB-741A-835F4CE91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8B2A9-33A2-B189-DA42-2BE780109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2FE6-DD39-4266-B6AB-49109F46D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0823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8C3102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/>
              <a:t>Bottom band: NCEZID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57200" y="1158875"/>
            <a:ext cx="8229600" cy="3341688"/>
          </a:xfrm>
        </p:spPr>
        <p:txBody>
          <a:bodyPr/>
          <a:lstStyle>
            <a:lvl1pPr marL="342892" indent="-342892">
              <a:buClr>
                <a:srgbClr val="8C3102"/>
              </a:buClr>
              <a:buFont typeface="Wingdings" panose="05000000000000000000" pitchFamily="2" charset="2"/>
              <a:buChar char="§"/>
              <a:defRPr sz="2000">
                <a:solidFill>
                  <a:srgbClr val="1D1D1D"/>
                </a:solidFill>
              </a:defRPr>
            </a:lvl1pPr>
            <a:lvl2pPr>
              <a:buClr>
                <a:srgbClr val="8D8B00"/>
              </a:buClr>
              <a:defRPr sz="2000">
                <a:solidFill>
                  <a:srgbClr val="1D1D1D"/>
                </a:solidFill>
              </a:defRPr>
            </a:lvl2pPr>
            <a:lvl3pPr>
              <a:buClr>
                <a:srgbClr val="006A71"/>
              </a:buClr>
              <a:defRPr sz="2000">
                <a:solidFill>
                  <a:srgbClr val="1D1D1D"/>
                </a:solidFill>
              </a:defRPr>
            </a:lvl3pPr>
            <a:lvl4pPr>
              <a:defRPr sz="2000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2960"/>
            <a:ext cx="9144000" cy="9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682708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2960"/>
            <a:ext cx="9144000" cy="9054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E7F2F02-184C-4505-8466-02885693F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Content Placeholder 18">
            <a:extLst>
              <a:ext uri="{FF2B5EF4-FFF2-40B4-BE49-F238E27FC236}">
                <a16:creationId xmlns:a16="http://schemas.microsoft.com/office/drawing/2014/main" id="{2B740530-9FB4-416D-81D1-709E1379603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7200" y="1368214"/>
            <a:ext cx="8229600" cy="3132350"/>
          </a:xfrm>
        </p:spPr>
        <p:txBody>
          <a:bodyPr/>
          <a:lstStyle>
            <a:lvl1pPr marL="282568" indent="-282568"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rgbClr val="000000"/>
                </a:solidFill>
              </a:defRPr>
            </a:lvl1pPr>
            <a:lvl2pPr marL="573074" indent="-231770">
              <a:spcBef>
                <a:spcPts val="0"/>
              </a:spcBef>
              <a:spcAft>
                <a:spcPts val="600"/>
              </a:spcAft>
              <a:buClr>
                <a:srgbClr val="E25423"/>
              </a:buClr>
              <a:buFont typeface="Arial" panose="020B0604020202020204" pitchFamily="34" charset="0"/>
              <a:buChar char="‒"/>
              <a:defRPr sz="2000"/>
            </a:lvl2pPr>
            <a:lvl3pPr marL="623873" indent="-333367">
              <a:spcBef>
                <a:spcPts val="600"/>
              </a:spcBef>
              <a:spcAft>
                <a:spcPts val="600"/>
              </a:spcAft>
              <a:buClr>
                <a:srgbClr val="692145"/>
              </a:buClr>
              <a:defRPr sz="2400"/>
            </a:lvl3pPr>
            <a:lvl4pPr marL="914378" indent="-231770"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lvl4pPr>
            <a:lvl5pPr marL="1255682" indent="-225419">
              <a:spcBef>
                <a:spcPts val="0"/>
              </a:spcBef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–"/>
              <a:defRPr/>
            </a:lvl5pPr>
            <a:lvl6pPr marL="1603335" indent="-231770"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»"/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  <a:p>
            <a:pPr lvl="4"/>
            <a:r>
              <a:rPr lang="en-US"/>
              <a:t>Fourth level</a:t>
            </a:r>
          </a:p>
          <a:p>
            <a:pPr lvl="5"/>
            <a:r>
              <a:rPr lang="en-US"/>
              <a:t>Fifth level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19776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758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6840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834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8872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563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1D1D1D"/>
                </a:solidFill>
                <a:effectLst/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3879669" cy="314325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50" indent="-28575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/>
          </a:p>
          <a:p>
            <a:pPr lvl="0"/>
            <a:endParaRPr lang="en-US"/>
          </a:p>
          <a:p>
            <a:pPr lvl="2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4807131" y="1200151"/>
            <a:ext cx="3879669" cy="314325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50" indent="-28575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/>
          </a:p>
          <a:p>
            <a:pPr lvl="0"/>
            <a:endParaRPr lang="en-US"/>
          </a:p>
          <a:p>
            <a:pPr lvl="2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2959"/>
            <a:ext cx="9144000" cy="9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13729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1821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6625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1588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887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11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92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E254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350323"/>
            <a:ext cx="8294913" cy="871538"/>
          </a:xfrm>
          <a:prstGeom prst="rect">
            <a:avLst/>
          </a:prstGeom>
        </p:spPr>
        <p:txBody>
          <a:bodyPr anchor="b"/>
          <a:lstStyle>
            <a:lvl1pPr algn="l">
              <a:defRPr sz="3600" b="1" baseline="0">
                <a:solidFill>
                  <a:srgbClr val="000000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457201" y="4425696"/>
            <a:ext cx="7772400" cy="426244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200"/>
              </a:lnSpc>
              <a:buNone/>
              <a:defRPr sz="2000" baseline="0">
                <a:solidFill>
                  <a:srgbClr val="000000"/>
                </a:solidFill>
                <a:latin typeface="Calibri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06797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27218" y="2746824"/>
            <a:ext cx="66393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Calibri" panose="020F0502020204030204" pitchFamily="34" charset="0"/>
              </a:rPr>
              <a:t>For more information, contact CDC</a:t>
            </a:r>
            <a:br>
              <a:rPr lang="en-US" sz="120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1200">
                <a:solidFill>
                  <a:srgbClr val="000000"/>
                </a:solidFill>
                <a:latin typeface="Calibri" panose="020F0502020204030204" pitchFamily="34" charset="0"/>
              </a:rPr>
              <a:t>1-800-CDC-INFO (232-4636)</a:t>
            </a:r>
            <a:br>
              <a:rPr lang="en-US" sz="120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1200">
                <a:solidFill>
                  <a:srgbClr val="000000"/>
                </a:solidFill>
                <a:latin typeface="Calibri" panose="020F0502020204030204" pitchFamily="34" charset="0"/>
              </a:rPr>
              <a:t>TTY:  1-888-232-6348    www.cdc.gov</a:t>
            </a:r>
            <a:br>
              <a:rPr lang="en-US" sz="1200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lang="en-US" sz="1200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lang="en-US" sz="120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1200">
                <a:solidFill>
                  <a:srgbClr val="000000"/>
                </a:solidFill>
                <a:latin typeface="Calibri" panose="020F0502020204030204" pitchFamily="34" charset="0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  <p:pic>
        <p:nvPicPr>
          <p:cNvPr id="2" name="Picture 1" descr="Logos of the U.S. Department of Health and Human Services and the Centers for Disease control and Prevention" title="logo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5632"/>
            <a:ext cx="9144000" cy="88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85361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08"/>
          <a:stretch/>
        </p:blipFill>
        <p:spPr>
          <a:xfrm>
            <a:off x="0" y="5019310"/>
            <a:ext cx="9144000" cy="12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23992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CEZI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18"/>
          <a:stretch/>
        </p:blipFill>
        <p:spPr>
          <a:xfrm>
            <a:off x="0" y="-39329"/>
            <a:ext cx="9144000" cy="908654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026675"/>
            <a:ext cx="8229600" cy="866834"/>
          </a:xfrm>
          <a:prstGeom prst="rect">
            <a:avLst/>
          </a:prstGeom>
        </p:spPr>
        <p:txBody>
          <a:bodyPr/>
          <a:lstStyle>
            <a:lvl1pPr algn="l">
              <a:lnSpc>
                <a:spcPts val="3000"/>
              </a:lnSpc>
              <a:defRPr sz="2800" b="1" baseline="0">
                <a:solidFill>
                  <a:srgbClr val="E25423"/>
                </a:solidFill>
                <a:effectLst/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57200" y="2144512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rgbClr val="D9531E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2959514"/>
            <a:ext cx="6400800" cy="97155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000"/>
              </a:lnSpc>
              <a:buNone/>
              <a:defRPr sz="1800" baseline="0">
                <a:solidFill>
                  <a:srgbClr val="D9531E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457200" y="90152"/>
            <a:ext cx="6903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tx2">
                    <a:lumMod val="95000"/>
                  </a:schemeClr>
                </a:solidFill>
                <a:latin typeface="Calibri" panose="020F0502020204030204" pitchFamily="34" charset="0"/>
              </a:rPr>
              <a:t>National Center for Emerging and Zoonotic Infectious Diseases</a:t>
            </a:r>
          </a:p>
        </p:txBody>
      </p:sp>
    </p:spTree>
    <p:extLst>
      <p:ext uri="{BB962C8B-B14F-4D97-AF65-F5344CB8AC3E}">
        <p14:creationId xmlns:p14="http://schemas.microsoft.com/office/powerpoint/2010/main" val="103656155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D9531E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/>
              <a:t>Bottom band: NCEZID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08"/>
          <a:stretch/>
        </p:blipFill>
        <p:spPr>
          <a:xfrm>
            <a:off x="0" y="5019310"/>
            <a:ext cx="9144000" cy="124190"/>
          </a:xfrm>
          <a:prstGeom prst="rect">
            <a:avLst/>
          </a:prstGeom>
        </p:spPr>
      </p:pic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57200" y="1158875"/>
            <a:ext cx="8229600" cy="3341688"/>
          </a:xfrm>
        </p:spPr>
        <p:txBody>
          <a:bodyPr/>
          <a:lstStyle>
            <a:lvl1pPr marL="342900" indent="-342900">
              <a:buClr>
                <a:srgbClr val="E25423"/>
              </a:buClr>
              <a:buFont typeface="Wingdings" panose="05000000000000000000" pitchFamily="2" charset="2"/>
              <a:buChar char="§"/>
              <a:defRPr sz="2000">
                <a:solidFill>
                  <a:schemeClr val="accent4">
                    <a:lumMod val="75000"/>
                  </a:schemeClr>
                </a:solidFill>
              </a:defRPr>
            </a:lvl1pPr>
            <a:lvl2pPr>
              <a:buClr>
                <a:srgbClr val="8D8B00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>
                <a:srgbClr val="006A71"/>
              </a:buClr>
              <a:defRPr sz="20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268289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E25423"/>
                </a:solidFill>
                <a:effectLst/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3879669" cy="314325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50" indent="-28575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/>
          </a:p>
          <a:p>
            <a:pPr lvl="0"/>
            <a:endParaRPr lang="en-US"/>
          </a:p>
          <a:p>
            <a:pPr lvl="2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4807131" y="1200151"/>
            <a:ext cx="3879669" cy="314325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24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742950" indent="-28575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18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2"/>
            <a:endParaRPr lang="en-US"/>
          </a:p>
          <a:p>
            <a:pPr lvl="0"/>
            <a:endParaRPr lang="en-US"/>
          </a:p>
          <a:p>
            <a:pPr lvl="2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91" b="-4866"/>
          <a:stretch/>
        </p:blipFill>
        <p:spPr>
          <a:xfrm>
            <a:off x="-1" y="5001835"/>
            <a:ext cx="9144001" cy="19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1372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996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865" r:id="rId6"/>
    <p:sldLayoutId id="2147483850" r:id="rId7"/>
    <p:sldLayoutId id="2147483851" r:id="rId8"/>
    <p:sldLayoutId id="2147483852" r:id="rId9"/>
    <p:sldLayoutId id="2147483823" r:id="rId10"/>
    <p:sldLayoutId id="2147483906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7F7F7F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4349B1-119D-0D24-03A4-EE21FB89F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43B9D8-B9C3-34CD-90F4-A4DFDC9BB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B563A6-43CC-FDAA-15EA-3F8FAAE5BD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F5553-72C0-417D-BA95-46325327036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EBE9D-EB59-29DE-1F3C-1D39DABFE2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297FD6-837D-1A8B-9E93-94061A2498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22FE6-DD39-4266-B6AB-49109F46D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24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  <p:sldLayoutId id="2147483921" r:id="rId12"/>
    <p:sldLayoutId id="2147483922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947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eofreform.com/covid-19/2020/04/colorado-mountain-towns-ban-visitors-to-fight-covid-19-spread/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hyperlink" Target="https://doi.org/10.3201/eid1701.p2110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3.svg"/><Relationship Id="rId11" Type="http://schemas.openxmlformats.org/officeDocument/2006/relationships/image" Target="../media/image47.svg"/><Relationship Id="rId5" Type="http://schemas.openxmlformats.org/officeDocument/2006/relationships/image" Target="../media/image42.png"/><Relationship Id="rId10" Type="http://schemas.openxmlformats.org/officeDocument/2006/relationships/image" Target="../media/image46.png"/><Relationship Id="rId4" Type="http://schemas.openxmlformats.org/officeDocument/2006/relationships/image" Target="../media/image41.svg"/><Relationship Id="rId9" Type="http://schemas.openxmlformats.org/officeDocument/2006/relationships/image" Target="../media/image4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58.jpeg"/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12" Type="http://schemas.openxmlformats.org/officeDocument/2006/relationships/image" Target="../media/image5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11" Type="http://schemas.openxmlformats.org/officeDocument/2006/relationships/image" Target="../media/image56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Relationship Id="rId14" Type="http://schemas.openxmlformats.org/officeDocument/2006/relationships/image" Target="../media/image5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hyperlink" Target="https://github.com/ncezid-biome/T3Pio" TargetMode="External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solidFill>
                  <a:srgbClr val="0A4363"/>
                </a:solidFill>
              </a:rPr>
              <a:t>Next Generation Methods to Subtype Foodborne Pathogens Directly from Stool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57199" y="2144512"/>
            <a:ext cx="7763933" cy="342900"/>
          </a:xfrm>
        </p:spPr>
        <p:txBody>
          <a:bodyPr/>
          <a:lstStyle/>
          <a:p>
            <a:r>
              <a:rPr lang="en-US" dirty="0"/>
              <a:t>A. Jo Williams-Newkirk, PhD</a:t>
            </a:r>
          </a:p>
          <a:p>
            <a:r>
              <a:rPr lang="en-US" dirty="0"/>
              <a:t>Lead, Culture-Independent and Metagenomic Subtyping Team (acting)</a:t>
            </a:r>
          </a:p>
          <a:p>
            <a:r>
              <a:rPr lang="en-US" dirty="0"/>
              <a:t>Enteric Diseases Laboratory Branch</a:t>
            </a:r>
          </a:p>
          <a:p>
            <a:r>
              <a:rPr lang="en-US" dirty="0"/>
              <a:t>Division of Foodborne, Waterborne and Environmental Diseases</a:t>
            </a:r>
          </a:p>
          <a:p>
            <a:r>
              <a:rPr lang="en-US" dirty="0"/>
              <a:t>NCEZID/DDID/CDC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57200" y="4563532"/>
            <a:ext cx="6400800" cy="459733"/>
          </a:xfrm>
        </p:spPr>
        <p:txBody>
          <a:bodyPr/>
          <a:lstStyle/>
          <a:p>
            <a:r>
              <a:rPr lang="en-US" dirty="0">
                <a:solidFill>
                  <a:srgbClr val="0A4363"/>
                </a:solidFill>
              </a:rPr>
              <a:t>October 25, 2023</a:t>
            </a:r>
          </a:p>
        </p:txBody>
      </p:sp>
      <p:pic>
        <p:nvPicPr>
          <p:cNvPr id="7172" name="Picture 6" descr="Logos of the United States Department of Health and Human Services and Centers for Disease Control and Preventio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886325"/>
            <a:ext cx="1905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782635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AC155C-4863-420E-AC3A-9FCC03621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A4363"/>
                </a:solidFill>
              </a:rPr>
              <a:t>PulseNet HMAS Pilot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858439-67F1-484A-93FC-40334E93F0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158875"/>
            <a:ext cx="8229600" cy="3778646"/>
          </a:xfrm>
        </p:spPr>
        <p:txBody>
          <a:bodyPr/>
          <a:lstStyle/>
          <a:p>
            <a:r>
              <a:rPr lang="en-US" sz="2400" dirty="0">
                <a:solidFill>
                  <a:srgbClr val="0A4363"/>
                </a:solidFill>
              </a:rPr>
              <a:t>CO and MN first partner sites</a:t>
            </a:r>
          </a:p>
          <a:p>
            <a:r>
              <a:rPr lang="en-US" sz="2400" dirty="0">
                <a:solidFill>
                  <a:srgbClr val="0A4363"/>
                </a:solidFill>
              </a:rPr>
              <a:t>Evaluating the performance of the technology in PHLs</a:t>
            </a:r>
          </a:p>
          <a:p>
            <a:pPr lvl="1"/>
            <a:r>
              <a:rPr lang="en-US" sz="2400" dirty="0">
                <a:solidFill>
                  <a:srgbClr val="0A4363"/>
                </a:solidFill>
              </a:rPr>
              <a:t>Does it return the expected data when used on real stool samples?</a:t>
            </a:r>
          </a:p>
          <a:p>
            <a:pPr lvl="1"/>
            <a:r>
              <a:rPr lang="en-US" sz="2400" dirty="0">
                <a:solidFill>
                  <a:srgbClr val="0A4363"/>
                </a:solidFill>
              </a:rPr>
              <a:t>How does the workflow fit with PHL operations?</a:t>
            </a:r>
          </a:p>
          <a:p>
            <a:r>
              <a:rPr lang="en-US" sz="2400" dirty="0">
                <a:solidFill>
                  <a:srgbClr val="0A4363"/>
                </a:solidFill>
              </a:rPr>
              <a:t>Testing/providing feedback on protocols</a:t>
            </a:r>
          </a:p>
          <a:p>
            <a:pPr lvl="1"/>
            <a:r>
              <a:rPr lang="en-US" sz="2400" dirty="0">
                <a:solidFill>
                  <a:srgbClr val="0A4363"/>
                </a:solidFill>
              </a:rPr>
              <a:t>Stool DNA extraction</a:t>
            </a:r>
          </a:p>
          <a:p>
            <a:pPr lvl="1"/>
            <a:r>
              <a:rPr lang="en-US" sz="2400" dirty="0">
                <a:solidFill>
                  <a:srgbClr val="0A4363"/>
                </a:solidFill>
              </a:rPr>
              <a:t>HMAS library prep and sequencing</a:t>
            </a:r>
          </a:p>
          <a:p>
            <a:pPr lvl="1"/>
            <a:r>
              <a:rPr lang="en-US" sz="2400" dirty="0">
                <a:solidFill>
                  <a:srgbClr val="0A4363"/>
                </a:solidFill>
              </a:rPr>
              <a:t>Testing use of broth enrichments from stools before HMAS</a:t>
            </a:r>
          </a:p>
        </p:txBody>
      </p:sp>
      <p:pic>
        <p:nvPicPr>
          <p:cNvPr id="3" name="Picture 2" descr="A picture containing text, accessory, clipart, vector graphics&#10;&#10;Description automatically generated">
            <a:extLst>
              <a:ext uri="{FF2B5EF4-FFF2-40B4-BE49-F238E27FC236}">
                <a16:creationId xmlns:a16="http://schemas.microsoft.com/office/drawing/2014/main" id="{1DD3746A-244E-BDAF-E142-3903F0991C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119968" y="205979"/>
            <a:ext cx="1287556" cy="128755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92C55C0-E9ED-18F6-7ED3-8A965A76D3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67"/>
          <a:stretch/>
        </p:blipFill>
        <p:spPr bwMode="auto">
          <a:xfrm>
            <a:off x="7143750" y="464835"/>
            <a:ext cx="171450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2041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CB9159-3EE1-F85F-5418-E1888288B0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629"/>
          <a:stretch/>
        </p:blipFill>
        <p:spPr>
          <a:xfrm>
            <a:off x="454470" y="179070"/>
            <a:ext cx="8279710" cy="4785360"/>
          </a:xfrm>
          <a:prstGeom prst="rect">
            <a:avLst/>
          </a:prstGeom>
        </p:spPr>
      </p:pic>
      <p:sp>
        <p:nvSpPr>
          <p:cNvPr id="6" name="Star: 5 Points 5">
            <a:extLst>
              <a:ext uri="{FF2B5EF4-FFF2-40B4-BE49-F238E27FC236}">
                <a16:creationId xmlns:a16="http://schemas.microsoft.com/office/drawing/2014/main" id="{4CC9EB46-A018-10BE-4619-B00E0A24AC49}"/>
              </a:ext>
            </a:extLst>
          </p:cNvPr>
          <p:cNvSpPr/>
          <p:nvPr/>
        </p:nvSpPr>
        <p:spPr>
          <a:xfrm>
            <a:off x="2522220" y="376709"/>
            <a:ext cx="372862" cy="390618"/>
          </a:xfrm>
          <a:prstGeom prst="star5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670963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4B2F73-877C-8E41-8F67-A88C1508C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Points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2B1344-8794-9DB1-E0B6-267E82C1886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PulseNet will be transitioning to an isolate-independent workflow</a:t>
            </a:r>
          </a:p>
          <a:p>
            <a:r>
              <a:rPr lang="en-US" dirty="0"/>
              <a:t>HMAS is the method currently being piloted in anticipation of broader deployment</a:t>
            </a:r>
          </a:p>
          <a:p>
            <a:r>
              <a:rPr lang="en-US" dirty="0"/>
              <a:t>Expansion rate of pilot program to new sites over next several years will be funding dependent</a:t>
            </a:r>
          </a:p>
          <a:p>
            <a:r>
              <a:rPr lang="en-US" dirty="0"/>
              <a:t>All methods, tools, and primers will be publicly available</a:t>
            </a:r>
          </a:p>
        </p:txBody>
      </p:sp>
    </p:spTree>
    <p:extLst>
      <p:ext uri="{BB962C8B-B14F-4D97-AF65-F5344CB8AC3E}">
        <p14:creationId xmlns:p14="http://schemas.microsoft.com/office/powerpoint/2010/main" val="2281025527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261DF-99FE-194C-479D-78926B150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391" y="162172"/>
            <a:ext cx="7886700" cy="994172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  <a:cs typeface="Calibri Light"/>
              </a:rPr>
              <a:t>Unlocking Undetermined Outbreaks (</a:t>
            </a:r>
            <a:r>
              <a:rPr lang="en-US" dirty="0" err="1">
                <a:solidFill>
                  <a:srgbClr val="C00000"/>
                </a:solidFill>
                <a:cs typeface="Calibri Light"/>
              </a:rPr>
              <a:t>UnO</a:t>
            </a:r>
            <a:r>
              <a:rPr lang="en-US" dirty="0">
                <a:solidFill>
                  <a:srgbClr val="C00000"/>
                </a:solidFill>
                <a:cs typeface="Calibri Light"/>
              </a:rPr>
              <a:t>)</a:t>
            </a:r>
          </a:p>
        </p:txBody>
      </p:sp>
      <p:pic>
        <p:nvPicPr>
          <p:cNvPr id="5" name="Graphic 2" descr="Unlock with solid fill">
            <a:extLst>
              <a:ext uri="{FF2B5EF4-FFF2-40B4-BE49-F238E27FC236}">
                <a16:creationId xmlns:a16="http://schemas.microsoft.com/office/drawing/2014/main" id="{50445E24-22A9-C483-D901-2F91A54D4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2113" y="958320"/>
            <a:ext cx="1171298" cy="1171298"/>
          </a:xfrm>
          <a:prstGeom prst="rect">
            <a:avLst/>
          </a:prstGeom>
        </p:spPr>
      </p:pic>
      <p:pic>
        <p:nvPicPr>
          <p:cNvPr id="7" name="Graphic 4" descr="Lock outline">
            <a:extLst>
              <a:ext uri="{FF2B5EF4-FFF2-40B4-BE49-F238E27FC236}">
                <a16:creationId xmlns:a16="http://schemas.microsoft.com/office/drawing/2014/main" id="{4ECF6676-1088-A1D9-BA58-4A83D18F5C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36407" y="2124994"/>
            <a:ext cx="1236987" cy="1236987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8817CD17-8ABF-90F0-541A-B99FEF96108A}"/>
              </a:ext>
            </a:extLst>
          </p:cNvPr>
          <p:cNvSpPr txBox="1"/>
          <p:nvPr/>
        </p:nvSpPr>
        <p:spPr>
          <a:xfrm>
            <a:off x="333981" y="3357625"/>
            <a:ext cx="3610482" cy="110799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One in four foodborne outbreaks are caused by </a:t>
            </a:r>
            <a:r>
              <a:rPr lang="en-US" dirty="0">
                <a:solidFill>
                  <a:srgbClr val="C00000"/>
                </a:solidFill>
                <a:latin typeface="Calibri" panose="020F0502020204030204"/>
              </a:rPr>
              <a:t>unknown agents</a:t>
            </a:r>
            <a:r>
              <a:rPr lang="en-US" baseline="30000" dirty="0">
                <a:solidFill>
                  <a:prstClr val="black"/>
                </a:solidFill>
                <a:latin typeface="Calibri" panose="020F0502020204030204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, creating a gap in foodborne surveillance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A50FF2-ECCE-1E9D-2D5D-C25A987BBD9A}"/>
              </a:ext>
            </a:extLst>
          </p:cNvPr>
          <p:cNvSpPr txBox="1"/>
          <p:nvPr/>
        </p:nvSpPr>
        <p:spPr>
          <a:xfrm>
            <a:off x="377456" y="4741237"/>
            <a:ext cx="4910764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50">
                <a:solidFill>
                  <a:prstClr val="black"/>
                </a:solidFill>
                <a:latin typeface="Calibri" panose="020F0502020204030204"/>
              </a:rPr>
              <a:t>Scallan et al., EID Journal, 2011</a:t>
            </a:r>
          </a:p>
        </p:txBody>
      </p:sp>
      <p:pic>
        <p:nvPicPr>
          <p:cNvPr id="11" name="Graphic 10" descr="Old Key outline">
            <a:extLst>
              <a:ext uri="{FF2B5EF4-FFF2-40B4-BE49-F238E27FC236}">
                <a16:creationId xmlns:a16="http://schemas.microsoft.com/office/drawing/2014/main" id="{9957D6D8-FBD4-EF62-9A94-6056A04C5C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3497110">
            <a:off x="4305711" y="1069977"/>
            <a:ext cx="1602141" cy="1609660"/>
          </a:xfrm>
          <a:prstGeom prst="rect">
            <a:avLst/>
          </a:prstGeom>
        </p:spPr>
      </p:pic>
      <p:pic>
        <p:nvPicPr>
          <p:cNvPr id="13" name="Graphic 12" descr="Decision chart with solid fill">
            <a:extLst>
              <a:ext uri="{FF2B5EF4-FFF2-40B4-BE49-F238E27FC236}">
                <a16:creationId xmlns:a16="http://schemas.microsoft.com/office/drawing/2014/main" id="{C7FABBFF-2B33-0707-BB31-81298E3D05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6200000">
            <a:off x="6769407" y="769291"/>
            <a:ext cx="1663523" cy="211454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3BED35B-90EE-7E38-03CC-409D05DBD015}"/>
              </a:ext>
            </a:extLst>
          </p:cNvPr>
          <p:cNvSpPr txBox="1"/>
          <p:nvPr/>
        </p:nvSpPr>
        <p:spPr>
          <a:xfrm>
            <a:off x="6617166" y="2658260"/>
            <a:ext cx="2241511" cy="2354491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Step one</a:t>
            </a:r>
            <a:r>
              <a:rPr lang="en-US" sz="135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is a </a:t>
            </a:r>
            <a:r>
              <a:rPr lang="en-US" sz="1350" b="1" dirty="0">
                <a:solidFill>
                  <a:prstClr val="black"/>
                </a:solidFill>
                <a:latin typeface="Calibri" panose="020F0502020204030204"/>
              </a:rPr>
              <a:t>rapid, inexpensive</a:t>
            </a: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 HMAS known pathogen detection panel.</a:t>
            </a:r>
            <a:endParaRPr lang="en-US" sz="1350" dirty="0">
              <a:solidFill>
                <a:prstClr val="black"/>
              </a:solidFill>
              <a:latin typeface="Calibri" panose="020F0502020204030204"/>
              <a:cs typeface="Calibri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black"/>
              </a:solidFill>
              <a:latin typeface="Calibri" panose="020F0502020204030204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Step two</a:t>
            </a:r>
            <a:r>
              <a:rPr lang="en-US" sz="135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is a pathogen-agnostic shotgun metagenomics approach designed to </a:t>
            </a:r>
            <a:r>
              <a:rPr lang="en-US" sz="1350" b="1" dirty="0">
                <a:solidFill>
                  <a:prstClr val="black"/>
                </a:solidFill>
                <a:latin typeface="Calibri" panose="020F0502020204030204"/>
              </a:rPr>
              <a:t>identify shared genomic material</a:t>
            </a: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 across a small number of outbreak samples</a:t>
            </a:r>
            <a:endParaRPr lang="en-US" sz="1350" dirty="0">
              <a:solidFill>
                <a:prstClr val="black"/>
              </a:solidFill>
              <a:latin typeface="Calibri" panose="020F0502020204030204"/>
              <a:cs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8920C5-DF9E-A552-880C-4E47E29BC50E}"/>
              </a:ext>
            </a:extLst>
          </p:cNvPr>
          <p:cNvSpPr txBox="1"/>
          <p:nvPr/>
        </p:nvSpPr>
        <p:spPr>
          <a:xfrm>
            <a:off x="4132195" y="2661976"/>
            <a:ext cx="2274356" cy="2354491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 err="1">
                <a:solidFill>
                  <a:prstClr val="black"/>
                </a:solidFill>
                <a:latin typeface="Calibri" panose="020F0502020204030204"/>
                <a:cs typeface="Calibri"/>
              </a:rPr>
              <a:t>UnO</a:t>
            </a:r>
            <a:r>
              <a:rPr lang="en-US" sz="1350" dirty="0">
                <a:solidFill>
                  <a:prstClr val="black"/>
                </a:solidFill>
                <a:latin typeface="Calibri" panose="020F0502020204030204"/>
                <a:cs typeface="Calibri"/>
              </a:rPr>
              <a:t> is a two-step, NGS-based </a:t>
            </a:r>
            <a:r>
              <a:rPr lang="en-US" sz="1350" b="1" dirty="0">
                <a:solidFill>
                  <a:prstClr val="black"/>
                </a:solidFill>
                <a:latin typeface="Calibri" panose="020F0502020204030204"/>
                <a:cs typeface="Calibri"/>
              </a:rPr>
              <a:t>pathogen discovery pipeline</a:t>
            </a:r>
            <a:r>
              <a:rPr lang="en-US" sz="1350" dirty="0">
                <a:solidFill>
                  <a:prstClr val="black"/>
                </a:solidFill>
                <a:latin typeface="Calibri" panose="020F0502020204030204"/>
                <a:cs typeface="Calibri"/>
              </a:rPr>
              <a:t> for outbreak samples with strong epidemiological links and negative or inconsistent CIDT results. </a:t>
            </a:r>
            <a:endParaRPr lang="en-US" sz="1350" b="1" dirty="0">
              <a:solidFill>
                <a:prstClr val="black"/>
              </a:solidFill>
              <a:latin typeface="Calibri" panose="020F0502020204030204"/>
              <a:cs typeface="Calibri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black"/>
              </a:solidFill>
              <a:latin typeface="Calibri" panose="020F0502020204030204"/>
              <a:cs typeface="Calibri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  <a:cs typeface="Calibri"/>
              </a:rPr>
              <a:t>We are </a:t>
            </a:r>
            <a:r>
              <a:rPr lang="en-US" sz="1350" b="1" dirty="0">
                <a:solidFill>
                  <a:prstClr val="black"/>
                </a:solidFill>
                <a:latin typeface="Calibri" panose="020F0502020204030204"/>
                <a:cs typeface="Calibri"/>
              </a:rPr>
              <a:t>developing and deploying </a:t>
            </a:r>
            <a:r>
              <a:rPr lang="en-US" sz="1350" dirty="0">
                <a:solidFill>
                  <a:prstClr val="black"/>
                </a:solidFill>
                <a:latin typeface="Calibri" panose="020F0502020204030204"/>
                <a:cs typeface="Calibri"/>
              </a:rPr>
              <a:t>this pipeline to partner PHLs over the next four years.</a:t>
            </a:r>
          </a:p>
        </p:txBody>
      </p:sp>
      <p:pic>
        <p:nvPicPr>
          <p:cNvPr id="18" name="Graphic 2" descr="Unlock with solid fill">
            <a:extLst>
              <a:ext uri="{FF2B5EF4-FFF2-40B4-BE49-F238E27FC236}">
                <a16:creationId xmlns:a16="http://schemas.microsoft.com/office/drawing/2014/main" id="{F1C06479-50AF-5522-4236-C5F4EB0A4C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2113" y="2127595"/>
            <a:ext cx="1171298" cy="1171298"/>
          </a:xfrm>
          <a:prstGeom prst="rect">
            <a:avLst/>
          </a:prstGeom>
        </p:spPr>
      </p:pic>
      <p:pic>
        <p:nvPicPr>
          <p:cNvPr id="19" name="Graphic 2" descr="Unlock with solid fill">
            <a:extLst>
              <a:ext uri="{FF2B5EF4-FFF2-40B4-BE49-F238E27FC236}">
                <a16:creationId xmlns:a16="http://schemas.microsoft.com/office/drawing/2014/main" id="{39E19CF2-D0BD-DBF6-0F80-1954EE8D7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69629" y="958319"/>
            <a:ext cx="1171298" cy="117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811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643"/>
            <a:ext cx="8229600" cy="857250"/>
          </a:xfrm>
        </p:spPr>
        <p:txBody>
          <a:bodyPr/>
          <a:lstStyle/>
          <a:p>
            <a:pPr algn="ctr"/>
            <a:br>
              <a:rPr lang="en-US" sz="3200" dirty="0">
                <a:solidFill>
                  <a:srgbClr val="002060"/>
                </a:solidFill>
              </a:rPr>
            </a:br>
            <a:r>
              <a:rPr lang="en-US" sz="3200" dirty="0">
                <a:solidFill>
                  <a:srgbClr val="002060"/>
                </a:solidFill>
              </a:rPr>
              <a:t>Culture-Independent and Metagenomic Subtyping Team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59" y="3281180"/>
            <a:ext cx="853548" cy="12801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34" y="1399215"/>
            <a:ext cx="853441" cy="128016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9980" y="955381"/>
            <a:ext cx="17517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en-US" sz="2000" b="1" u="sng">
                <a:solidFill>
                  <a:srgbClr val="002060"/>
                </a:solidFill>
                <a:latin typeface="Calibri" panose="020F0502020204030204" pitchFamily="34" charset="0"/>
              </a:rPr>
              <a:t>Project Leads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89" y="4566671"/>
            <a:ext cx="1640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en-US" sz="1400">
                <a:solidFill>
                  <a:srgbClr val="002060"/>
                </a:solidFill>
                <a:latin typeface="Calibri" panose="020F0502020204030204" pitchFamily="34" charset="0"/>
              </a:rPr>
              <a:t>Andrew Huang (wwm8)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8690" y="2681533"/>
            <a:ext cx="1334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en-US" sz="1400">
                <a:solidFill>
                  <a:srgbClr val="002060"/>
                </a:solidFill>
                <a:latin typeface="Calibri" panose="020F0502020204030204" pitchFamily="34" charset="0"/>
              </a:rPr>
              <a:t>Jo Williams (igy7)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57223" y="955381"/>
            <a:ext cx="13998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en-US" sz="2000" b="1" u="sng">
                <a:solidFill>
                  <a:srgbClr val="002060"/>
                </a:solidFill>
                <a:latin typeface="Calibri" panose="020F0502020204030204" pitchFamily="34" charset="0"/>
              </a:rPr>
              <a:t>Laboratory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805065" y="4561341"/>
            <a:ext cx="1489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en-US" sz="1400">
                <a:solidFill>
                  <a:srgbClr val="002060"/>
                </a:solidFill>
                <a:latin typeface="Calibri" panose="020F0502020204030204" pitchFamily="34" charset="0"/>
              </a:rPr>
              <a:t>Ryan Paradis (qxy2)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04468" y="2659072"/>
            <a:ext cx="1640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en-US" sz="1400">
                <a:solidFill>
                  <a:srgbClr val="002060"/>
                </a:solidFill>
                <a:latin typeface="Calibri" panose="020F0502020204030204" pitchFamily="34" charset="0"/>
              </a:rPr>
              <a:t>Jasmine Hensley (yhe7)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172451-913C-69BB-3BD7-83932177FB5A}"/>
              </a:ext>
            </a:extLst>
          </p:cNvPr>
          <p:cNvSpPr txBox="1"/>
          <p:nvPr/>
        </p:nvSpPr>
        <p:spPr>
          <a:xfrm>
            <a:off x="6145586" y="955381"/>
            <a:ext cx="17517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en-US" sz="2000" b="1" u="sng">
                <a:solidFill>
                  <a:srgbClr val="002060"/>
                </a:solidFill>
                <a:latin typeface="Calibri" panose="020F0502020204030204" pitchFamily="34" charset="0"/>
              </a:rPr>
              <a:t>Bioinformatics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C9665735-CC5E-F796-5FFD-0C7B5ABD31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1" r="13497"/>
          <a:stretch/>
        </p:blipFill>
        <p:spPr bwMode="auto">
          <a:xfrm>
            <a:off x="2112925" y="3287782"/>
            <a:ext cx="938236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D67A8AE-8640-0309-6A87-8BD59AFF5834}"/>
              </a:ext>
            </a:extLst>
          </p:cNvPr>
          <p:cNvSpPr txBox="1"/>
          <p:nvPr/>
        </p:nvSpPr>
        <p:spPr>
          <a:xfrm>
            <a:off x="4887913" y="2683695"/>
            <a:ext cx="1435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en-US" sz="1400" dirty="0">
                <a:solidFill>
                  <a:srgbClr val="002060"/>
                </a:solidFill>
                <a:latin typeface="Calibri" panose="020F0502020204030204" pitchFamily="34" charset="0"/>
              </a:rPr>
              <a:t>Mariana Vasquez </a:t>
            </a:r>
          </a:p>
          <a:p>
            <a:pPr algn="ctr" defTabSz="914378"/>
            <a:r>
              <a:rPr lang="en-US" sz="1400" dirty="0">
                <a:solidFill>
                  <a:srgbClr val="002060"/>
                </a:solidFill>
                <a:latin typeface="Calibri" panose="020F0502020204030204" pitchFamily="34" charset="0"/>
              </a:rPr>
              <a:t>(suj7)</a:t>
            </a:r>
          </a:p>
        </p:txBody>
      </p:sp>
      <p:pic>
        <p:nvPicPr>
          <p:cNvPr id="4" name="Picture 3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BE6AD3D9-EC03-0870-54A4-385DBDA3651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4" r="14457"/>
          <a:stretch/>
        </p:blipFill>
        <p:spPr>
          <a:xfrm>
            <a:off x="5120685" y="3293113"/>
            <a:ext cx="969695" cy="12735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D78B07-F56D-9C02-B4F8-5E6E9FB06D21}"/>
              </a:ext>
            </a:extLst>
          </p:cNvPr>
          <p:cNvSpPr txBox="1"/>
          <p:nvPr/>
        </p:nvSpPr>
        <p:spPr>
          <a:xfrm>
            <a:off x="4918521" y="4561341"/>
            <a:ext cx="1357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en-US" sz="1400">
                <a:solidFill>
                  <a:srgbClr val="002060"/>
                </a:solidFill>
                <a:latin typeface="Calibri" panose="020F0502020204030204" pitchFamily="34" charset="0"/>
              </a:rPr>
              <a:t>Gary Vestal (sio6)</a:t>
            </a:r>
          </a:p>
        </p:txBody>
      </p:sp>
      <p:pic>
        <p:nvPicPr>
          <p:cNvPr id="9" name="Picture 8" descr="A picture containing person, academic costume, blue&#10;&#10;Description automatically generated">
            <a:extLst>
              <a:ext uri="{FF2B5EF4-FFF2-40B4-BE49-F238E27FC236}">
                <a16:creationId xmlns:a16="http://schemas.microsoft.com/office/drawing/2014/main" id="{6098FB9B-ACE7-CF35-BA74-C39E337C9AE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2" r="9021"/>
          <a:stretch/>
        </p:blipFill>
        <p:spPr>
          <a:xfrm>
            <a:off x="3528651" y="1372308"/>
            <a:ext cx="856855" cy="128244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68750D1-A97E-D2C6-182A-95E5B3884610}"/>
              </a:ext>
            </a:extLst>
          </p:cNvPr>
          <p:cNvSpPr txBox="1"/>
          <p:nvPr/>
        </p:nvSpPr>
        <p:spPr>
          <a:xfrm>
            <a:off x="3136961" y="2681533"/>
            <a:ext cx="1640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en-US" sz="1400" err="1">
                <a:solidFill>
                  <a:srgbClr val="002060"/>
                </a:solidFill>
                <a:latin typeface="Calibri" panose="020F0502020204030204" pitchFamily="34" charset="0"/>
              </a:rPr>
              <a:t>Ronya</a:t>
            </a:r>
            <a:r>
              <a:rPr lang="en-US" sz="1400">
                <a:solidFill>
                  <a:srgbClr val="002060"/>
                </a:solidFill>
                <a:latin typeface="Calibri" panose="020F0502020204030204" pitchFamily="34" charset="0"/>
              </a:rPr>
              <a:t> Nelson</a:t>
            </a:r>
          </a:p>
          <a:p>
            <a:pPr algn="ctr" defTabSz="914378"/>
            <a:r>
              <a:rPr lang="en-US" sz="1400">
                <a:solidFill>
                  <a:srgbClr val="002060"/>
                </a:solidFill>
                <a:latin typeface="Calibri" panose="020F0502020204030204" pitchFamily="34" charset="0"/>
              </a:rPr>
              <a:t>(uuj2)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502E03-A94F-2FA7-8EC9-755BA0BA7E40}"/>
              </a:ext>
            </a:extLst>
          </p:cNvPr>
          <p:cNvSpPr txBox="1"/>
          <p:nvPr/>
        </p:nvSpPr>
        <p:spPr>
          <a:xfrm>
            <a:off x="3212117" y="4562018"/>
            <a:ext cx="1489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en-US" sz="1400">
                <a:solidFill>
                  <a:srgbClr val="002060"/>
                </a:solidFill>
                <a:latin typeface="Calibri" panose="020F0502020204030204" pitchFamily="34" charset="0"/>
              </a:rPr>
              <a:t>Victoria Mooney (uuv3)</a:t>
            </a:r>
          </a:p>
        </p:txBody>
      </p:sp>
      <p:pic>
        <p:nvPicPr>
          <p:cNvPr id="15" name="Picture 14" descr="A picture containing wall, person, indoor&#10;&#10;Description automatically generated">
            <a:extLst>
              <a:ext uri="{FF2B5EF4-FFF2-40B4-BE49-F238E27FC236}">
                <a16:creationId xmlns:a16="http://schemas.microsoft.com/office/drawing/2014/main" id="{845D320F-B07D-2A5A-ACB0-225F5FE98A0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5" r="17131"/>
          <a:stretch/>
        </p:blipFill>
        <p:spPr>
          <a:xfrm>
            <a:off x="5177106" y="1370089"/>
            <a:ext cx="856855" cy="1282446"/>
          </a:xfrm>
          <a:prstGeom prst="rect">
            <a:avLst/>
          </a:prstGeom>
        </p:spPr>
      </p:pic>
      <p:pic>
        <p:nvPicPr>
          <p:cNvPr id="21" name="Picture 20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6489E5B5-5B99-F435-A99E-1C59A2EDD3A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76" r="15245"/>
          <a:stretch/>
        </p:blipFill>
        <p:spPr>
          <a:xfrm>
            <a:off x="6554446" y="1376626"/>
            <a:ext cx="853440" cy="1282446"/>
          </a:xfrm>
          <a:prstGeom prst="rect">
            <a:avLst/>
          </a:prstGeom>
        </p:spPr>
      </p:pic>
      <p:pic>
        <p:nvPicPr>
          <p:cNvPr id="29" name="Picture 28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D1070596-AA93-C10E-20FF-2D79E1A0629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82"/>
          <a:stretch/>
        </p:blipFill>
        <p:spPr>
          <a:xfrm>
            <a:off x="6599263" y="3278894"/>
            <a:ext cx="844354" cy="128244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151905E-7CA2-5943-5B4D-3202C384E65D}"/>
              </a:ext>
            </a:extLst>
          </p:cNvPr>
          <p:cNvSpPr txBox="1"/>
          <p:nvPr/>
        </p:nvSpPr>
        <p:spPr>
          <a:xfrm>
            <a:off x="6312258" y="2669942"/>
            <a:ext cx="1418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en-US" sz="1400">
                <a:solidFill>
                  <a:srgbClr val="002060"/>
                </a:solidFill>
                <a:latin typeface="Calibri" panose="020F0502020204030204" pitchFamily="34" charset="0"/>
              </a:rPr>
              <a:t>Roth Conrad</a:t>
            </a:r>
          </a:p>
          <a:p>
            <a:pPr algn="ctr" defTabSz="914378"/>
            <a:r>
              <a:rPr lang="en-US" sz="1400">
                <a:solidFill>
                  <a:srgbClr val="002060"/>
                </a:solidFill>
                <a:latin typeface="Calibri" panose="020F0502020204030204" pitchFamily="34" charset="0"/>
              </a:rPr>
              <a:t>(sqi3)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76F40A5-AC3E-62EF-D457-DCBCA306CEDF}"/>
              </a:ext>
            </a:extLst>
          </p:cNvPr>
          <p:cNvSpPr txBox="1"/>
          <p:nvPr/>
        </p:nvSpPr>
        <p:spPr>
          <a:xfrm>
            <a:off x="6300299" y="4561340"/>
            <a:ext cx="1357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en-US" sz="1400">
                <a:solidFill>
                  <a:srgbClr val="002060"/>
                </a:solidFill>
                <a:latin typeface="Calibri" panose="020F0502020204030204" pitchFamily="34" charset="0"/>
              </a:rPr>
              <a:t>Kenji Gerhardt (sgi5)</a:t>
            </a:r>
          </a:p>
        </p:txBody>
      </p:sp>
      <p:pic>
        <p:nvPicPr>
          <p:cNvPr id="39" name="Picture 38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3CFE4DC3-CC84-C76A-FE1C-88BF25986D9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3" t="7719" r="23586"/>
          <a:stretch/>
        </p:blipFill>
        <p:spPr>
          <a:xfrm>
            <a:off x="7926203" y="1370089"/>
            <a:ext cx="853440" cy="1282446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27E5F797-44A5-B6A6-7FA4-0E1A8FFE6E61}"/>
              </a:ext>
            </a:extLst>
          </p:cNvPr>
          <p:cNvSpPr txBox="1"/>
          <p:nvPr/>
        </p:nvSpPr>
        <p:spPr>
          <a:xfrm>
            <a:off x="7643742" y="2678716"/>
            <a:ext cx="1418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en-US" sz="1400">
                <a:solidFill>
                  <a:srgbClr val="002060"/>
                </a:solidFill>
                <a:latin typeface="Calibri" panose="020F0502020204030204" pitchFamily="34" charset="0"/>
              </a:rPr>
              <a:t>Candace Cole</a:t>
            </a:r>
          </a:p>
          <a:p>
            <a:pPr algn="ctr" defTabSz="914378"/>
            <a:r>
              <a:rPr lang="en-US" sz="1400">
                <a:solidFill>
                  <a:srgbClr val="002060"/>
                </a:solidFill>
                <a:latin typeface="Calibri" panose="020F0502020204030204" pitchFamily="34" charset="0"/>
              </a:rPr>
              <a:t>(uel3)</a:t>
            </a:r>
          </a:p>
        </p:txBody>
      </p:sp>
      <p:pic>
        <p:nvPicPr>
          <p:cNvPr id="42" name="Picture 41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BA905492-7B98-BCA9-7106-C1A777E3E66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311" y="3278894"/>
            <a:ext cx="855392" cy="1282446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2CF1C0B1-6DCC-7766-AAB0-960434060EF3}"/>
              </a:ext>
            </a:extLst>
          </p:cNvPr>
          <p:cNvSpPr txBox="1"/>
          <p:nvPr/>
        </p:nvSpPr>
        <p:spPr>
          <a:xfrm>
            <a:off x="7671253" y="4566671"/>
            <a:ext cx="1357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en-US" sz="1400">
                <a:solidFill>
                  <a:srgbClr val="002060"/>
                </a:solidFill>
                <a:latin typeface="Calibri" panose="020F0502020204030204" pitchFamily="34" charset="0"/>
              </a:rPr>
              <a:t>Mohit Thakur (pei6)</a:t>
            </a:r>
          </a:p>
        </p:txBody>
      </p:sp>
      <p:pic>
        <p:nvPicPr>
          <p:cNvPr id="10" name="Picture 9" descr="A person with purple hair&#10;&#10;Description automatically generated with medium confidence">
            <a:extLst>
              <a:ext uri="{FF2B5EF4-FFF2-40B4-BE49-F238E27FC236}">
                <a16:creationId xmlns:a16="http://schemas.microsoft.com/office/drawing/2014/main" id="{C3A7E704-9B70-B57B-BEB4-00053534D0A7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4" r="16257"/>
          <a:stretch/>
        </p:blipFill>
        <p:spPr>
          <a:xfrm>
            <a:off x="2112924" y="1368557"/>
            <a:ext cx="938236" cy="1282446"/>
          </a:xfrm>
          <a:prstGeom prst="rect">
            <a:avLst/>
          </a:prstGeom>
        </p:spPr>
      </p:pic>
      <p:pic>
        <p:nvPicPr>
          <p:cNvPr id="14" name="Picture 13" descr="A picture containing clothing, person, smiling, posing&#10;&#10;Description automatically generated">
            <a:extLst>
              <a:ext uri="{FF2B5EF4-FFF2-40B4-BE49-F238E27FC236}">
                <a16:creationId xmlns:a16="http://schemas.microsoft.com/office/drawing/2014/main" id="{301A2A92-C886-DDFD-713E-3AD1E871C6A5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" b="10996"/>
          <a:stretch/>
        </p:blipFill>
        <p:spPr>
          <a:xfrm>
            <a:off x="3528651" y="3278894"/>
            <a:ext cx="856856" cy="128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420155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C2B01-7B09-4677-ACFC-A1EB746B2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265" y="305039"/>
            <a:ext cx="8791834" cy="514314"/>
          </a:xfrm>
        </p:spPr>
        <p:txBody>
          <a:bodyPr anchor="t" anchorCtr="0"/>
          <a:lstStyle/>
          <a:p>
            <a:pPr algn="ctr"/>
            <a:r>
              <a:rPr lang="en-US" dirty="0">
                <a:solidFill>
                  <a:srgbClr val="0A4363"/>
                </a:solidFill>
              </a:rPr>
              <a:t>CIDTs Do Not Produce Isolates for PulseNet Surveillance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F844AE-7BDE-44B4-9816-805CFB207D16}"/>
              </a:ext>
            </a:extLst>
          </p:cNvPr>
          <p:cNvSpPr txBox="1"/>
          <p:nvPr/>
        </p:nvSpPr>
        <p:spPr>
          <a:xfrm>
            <a:off x="0" y="4838461"/>
            <a:ext cx="91087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0A4363"/>
                </a:solidFill>
                <a:latin typeface="Calibri" panose="020F0502020204030204" pitchFamily="34" charset="0"/>
              </a:rPr>
              <a:t>Toilet by </a:t>
            </a:r>
            <a:r>
              <a:rPr lang="en-US" sz="900" dirty="0" err="1">
                <a:solidFill>
                  <a:srgbClr val="0A4363"/>
                </a:solidFill>
                <a:latin typeface="Calibri" panose="020F0502020204030204" pitchFamily="34" charset="0"/>
              </a:rPr>
              <a:t>Berkah</a:t>
            </a:r>
            <a:r>
              <a:rPr lang="en-US" sz="900" dirty="0">
                <a:solidFill>
                  <a:srgbClr val="0A4363"/>
                </a:solidFill>
                <a:latin typeface="Calibri" panose="020F0502020204030204" pitchFamily="34" charset="0"/>
              </a:rPr>
              <a:t> Icon, stool test by </a:t>
            </a:r>
            <a:r>
              <a:rPr lang="en-US" sz="900" dirty="0" err="1">
                <a:solidFill>
                  <a:srgbClr val="0A4363"/>
                </a:solidFill>
                <a:latin typeface="Calibri" panose="020F0502020204030204" pitchFamily="34" charset="0"/>
              </a:rPr>
              <a:t>dDara</a:t>
            </a:r>
            <a:r>
              <a:rPr lang="en-US" sz="900" dirty="0">
                <a:solidFill>
                  <a:srgbClr val="0A4363"/>
                </a:solidFill>
                <a:latin typeface="Calibri" panose="020F0502020204030204" pitchFamily="34" charset="0"/>
              </a:rPr>
              <a:t>, Doctor by Icon </a:t>
            </a:r>
            <a:r>
              <a:rPr lang="en-US" sz="900" dirty="0" err="1">
                <a:solidFill>
                  <a:srgbClr val="0A4363"/>
                </a:solidFill>
                <a:latin typeface="Calibri" panose="020F0502020204030204" pitchFamily="34" charset="0"/>
              </a:rPr>
              <a:t>Lauk</a:t>
            </a:r>
            <a:r>
              <a:rPr lang="en-US" sz="900" dirty="0">
                <a:solidFill>
                  <a:srgbClr val="0A4363"/>
                </a:solidFill>
                <a:latin typeface="Calibri" panose="020F0502020204030204" pitchFamily="34" charset="0"/>
              </a:rPr>
              <a:t>, buildings by </a:t>
            </a:r>
            <a:r>
              <a:rPr lang="en-US" sz="900" dirty="0" err="1">
                <a:solidFill>
                  <a:srgbClr val="0A4363"/>
                </a:solidFill>
                <a:latin typeface="Calibri" panose="020F0502020204030204" pitchFamily="34" charset="0"/>
              </a:rPr>
              <a:t>adinda</a:t>
            </a:r>
            <a:r>
              <a:rPr lang="en-US" sz="900" dirty="0">
                <a:solidFill>
                  <a:srgbClr val="0A4363"/>
                </a:solidFill>
                <a:latin typeface="Calibri" panose="020F0502020204030204" pitchFamily="34" charset="0"/>
              </a:rPr>
              <a:t>, Fingerprint by Icon Fair, report by Alfredo@IconsAlfredo.com from Noun Project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09780B-CD8C-4AB9-BDDA-7ADAAB27DC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37"/>
          <a:stretch/>
        </p:blipFill>
        <p:spPr>
          <a:xfrm>
            <a:off x="-74978" y="2051272"/>
            <a:ext cx="1372005" cy="11780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A0F568-1CBD-4451-BEBC-E4C688A54D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28"/>
          <a:stretch/>
        </p:blipFill>
        <p:spPr>
          <a:xfrm>
            <a:off x="1274565" y="2051272"/>
            <a:ext cx="567852" cy="4933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BEFC36A-42B2-4BAA-BE61-4A6965B193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7" b="24224"/>
          <a:stretch/>
        </p:blipFill>
        <p:spPr>
          <a:xfrm>
            <a:off x="1390961" y="1837377"/>
            <a:ext cx="2268740" cy="14760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8F5C3F6-B910-4053-9E8B-D2501DAEC3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4" b="22963"/>
          <a:stretch/>
        </p:blipFill>
        <p:spPr>
          <a:xfrm>
            <a:off x="3560690" y="1846276"/>
            <a:ext cx="2065912" cy="14143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AB33C1-3A43-4F1A-B04A-8C0D3756FA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28"/>
          <a:stretch/>
        </p:blipFill>
        <p:spPr>
          <a:xfrm>
            <a:off x="3086814" y="2051271"/>
            <a:ext cx="567852" cy="49330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CDBC86-7456-4D2E-80D5-C670625E92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6" b="23341"/>
          <a:stretch/>
        </p:blipFill>
        <p:spPr>
          <a:xfrm>
            <a:off x="5862542" y="1867096"/>
            <a:ext cx="2088340" cy="1416583"/>
          </a:xfrm>
          <a:prstGeom prst="rect">
            <a:avLst/>
          </a:prstGeom>
        </p:spPr>
      </p:pic>
      <p:sp>
        <p:nvSpPr>
          <p:cNvPr id="19" name="Arrow: Down 18">
            <a:extLst>
              <a:ext uri="{FF2B5EF4-FFF2-40B4-BE49-F238E27FC236}">
                <a16:creationId xmlns:a16="http://schemas.microsoft.com/office/drawing/2014/main" id="{B0178152-3B1A-483B-8DFF-E98127F07E8B}"/>
              </a:ext>
            </a:extLst>
          </p:cNvPr>
          <p:cNvSpPr/>
          <p:nvPr/>
        </p:nvSpPr>
        <p:spPr>
          <a:xfrm rot="16200000">
            <a:off x="1495476" y="2341977"/>
            <a:ext cx="298315" cy="713583"/>
          </a:xfrm>
          <a:prstGeom prst="downArrow">
            <a:avLst/>
          </a:prstGeom>
          <a:solidFill>
            <a:srgbClr val="EB4423"/>
          </a:solidFill>
          <a:ln>
            <a:solidFill>
              <a:srgbClr val="EB44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51BACAEF-6B8A-4903-887B-97C4FD5E824B}"/>
              </a:ext>
            </a:extLst>
          </p:cNvPr>
          <p:cNvSpPr/>
          <p:nvPr/>
        </p:nvSpPr>
        <p:spPr>
          <a:xfrm rot="16200000">
            <a:off x="3294449" y="2345840"/>
            <a:ext cx="298315" cy="713583"/>
          </a:xfrm>
          <a:prstGeom prst="downArrow">
            <a:avLst/>
          </a:prstGeom>
          <a:solidFill>
            <a:srgbClr val="EB4423"/>
          </a:solidFill>
          <a:ln>
            <a:solidFill>
              <a:srgbClr val="EB44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EC077158-739A-45A9-B9D9-CD45088D378C}"/>
              </a:ext>
            </a:extLst>
          </p:cNvPr>
          <p:cNvSpPr/>
          <p:nvPr/>
        </p:nvSpPr>
        <p:spPr>
          <a:xfrm rot="16200000">
            <a:off x="5627316" y="2345838"/>
            <a:ext cx="298315" cy="713583"/>
          </a:xfrm>
          <a:prstGeom prst="downArrow">
            <a:avLst/>
          </a:prstGeom>
          <a:solidFill>
            <a:srgbClr val="EB4423"/>
          </a:solidFill>
          <a:ln>
            <a:solidFill>
              <a:srgbClr val="EB44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01626D8F-D3D8-4372-A797-B33B5F375F67}"/>
              </a:ext>
            </a:extLst>
          </p:cNvPr>
          <p:cNvSpPr/>
          <p:nvPr/>
        </p:nvSpPr>
        <p:spPr>
          <a:xfrm rot="16200000">
            <a:off x="7831390" y="2335276"/>
            <a:ext cx="298315" cy="713583"/>
          </a:xfrm>
          <a:prstGeom prst="downArrow">
            <a:avLst/>
          </a:prstGeom>
          <a:solidFill>
            <a:srgbClr val="EB4423"/>
          </a:solidFill>
          <a:ln>
            <a:solidFill>
              <a:srgbClr val="EB44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Curved Up 24">
            <a:extLst>
              <a:ext uri="{FF2B5EF4-FFF2-40B4-BE49-F238E27FC236}">
                <a16:creationId xmlns:a16="http://schemas.microsoft.com/office/drawing/2014/main" id="{B79B259A-1303-4F93-8883-0A8694FF7637}"/>
              </a:ext>
            </a:extLst>
          </p:cNvPr>
          <p:cNvSpPr/>
          <p:nvPr/>
        </p:nvSpPr>
        <p:spPr>
          <a:xfrm rot="10800000" flipV="1">
            <a:off x="2375710" y="3902508"/>
            <a:ext cx="2268739" cy="633646"/>
          </a:xfrm>
          <a:prstGeom prst="curvedUpArrow">
            <a:avLst/>
          </a:prstGeom>
          <a:solidFill>
            <a:srgbClr val="EB4423"/>
          </a:solidFill>
          <a:ln>
            <a:solidFill>
              <a:srgbClr val="EB44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B400B62-5B02-4AA9-A59F-63317FA57C0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85"/>
          <a:stretch/>
        </p:blipFill>
        <p:spPr>
          <a:xfrm>
            <a:off x="3291845" y="3988495"/>
            <a:ext cx="537690" cy="46303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259BCF2-4250-456B-BBAB-B5D01FDA82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28"/>
          <a:stretch/>
        </p:blipFill>
        <p:spPr>
          <a:xfrm>
            <a:off x="5420792" y="2019906"/>
            <a:ext cx="567852" cy="49330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580BB15-1F1B-460F-BF10-FA5D558DC0D3}"/>
              </a:ext>
            </a:extLst>
          </p:cNvPr>
          <p:cNvSpPr txBox="1"/>
          <p:nvPr/>
        </p:nvSpPr>
        <p:spPr>
          <a:xfrm>
            <a:off x="8336106" y="2129949"/>
            <a:ext cx="6758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A4363"/>
                </a:solidFill>
                <a:latin typeface="Calibri" panose="020F0502020204030204" pitchFamily="34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F99C39-FC39-A250-7A26-E96C4C6463F1}"/>
              </a:ext>
            </a:extLst>
          </p:cNvPr>
          <p:cNvSpPr txBox="1"/>
          <p:nvPr/>
        </p:nvSpPr>
        <p:spPr>
          <a:xfrm>
            <a:off x="186265" y="3362120"/>
            <a:ext cx="1088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A4363"/>
                </a:solidFill>
                <a:latin typeface="Calibri" panose="020F0502020204030204" pitchFamily="34" charset="0"/>
              </a:rPr>
              <a:t>Diarrheal Illness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BF7686-F728-DED3-CDCF-B76D2494C395}"/>
              </a:ext>
            </a:extLst>
          </p:cNvPr>
          <p:cNvSpPr txBox="1"/>
          <p:nvPr/>
        </p:nvSpPr>
        <p:spPr>
          <a:xfrm>
            <a:off x="2001425" y="3429844"/>
            <a:ext cx="108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A4363"/>
                </a:solidFill>
                <a:latin typeface="Calibri" panose="020F0502020204030204" pitchFamily="34" charset="0"/>
              </a:rPr>
              <a:t>Clinician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383FCD-147E-ADFB-BF4F-BAF85F192B19}"/>
              </a:ext>
            </a:extLst>
          </p:cNvPr>
          <p:cNvSpPr txBox="1"/>
          <p:nvPr/>
        </p:nvSpPr>
        <p:spPr>
          <a:xfrm>
            <a:off x="4010216" y="3239080"/>
            <a:ext cx="1088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A4363"/>
                </a:solidFill>
                <a:latin typeface="Calibri" panose="020F0502020204030204" pitchFamily="34" charset="0"/>
              </a:rPr>
              <a:t>Clinical Lab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7CE3CF-A099-ED14-8394-E62826E17C3D}"/>
              </a:ext>
            </a:extLst>
          </p:cNvPr>
          <p:cNvSpPr txBox="1"/>
          <p:nvPr/>
        </p:nvSpPr>
        <p:spPr>
          <a:xfrm>
            <a:off x="6362722" y="3239079"/>
            <a:ext cx="1088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A4363"/>
                </a:solidFill>
                <a:latin typeface="Calibri" panose="020F0502020204030204" pitchFamily="34" charset="0"/>
              </a:rPr>
              <a:t>Public Health Lab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CB6B4A-60C3-9982-2B9A-5E69A52CEB85}"/>
              </a:ext>
            </a:extLst>
          </p:cNvPr>
          <p:cNvSpPr txBox="1"/>
          <p:nvPr/>
        </p:nvSpPr>
        <p:spPr>
          <a:xfrm>
            <a:off x="7852096" y="3299350"/>
            <a:ext cx="1274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A4363"/>
                </a:solidFill>
                <a:latin typeface="Calibri" panose="020F0502020204030204" pitchFamily="34" charset="0"/>
              </a:rPr>
              <a:t>Pathogen</a:t>
            </a:r>
          </a:p>
          <a:p>
            <a:pPr algn="ctr"/>
            <a:r>
              <a:rPr lang="en-US" dirty="0">
                <a:solidFill>
                  <a:srgbClr val="0A4363"/>
                </a:solidFill>
                <a:latin typeface="Calibri" panose="020F0502020204030204" pitchFamily="34" charset="0"/>
              </a:rPr>
              <a:t>Subtyping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DCE3A61-E5D2-8B95-445C-D79779CE2588}"/>
              </a:ext>
            </a:extLst>
          </p:cNvPr>
          <p:cNvSpPr txBox="1">
            <a:spLocks/>
          </p:cNvSpPr>
          <p:nvPr/>
        </p:nvSpPr>
        <p:spPr>
          <a:xfrm>
            <a:off x="1368219" y="426734"/>
            <a:ext cx="6407561" cy="857250"/>
          </a:xfrm>
          <a:prstGeom prst="rect">
            <a:avLst/>
          </a:prstGeom>
        </p:spPr>
        <p:txBody>
          <a:bodyPr anchor="b" anchorCtr="0"/>
          <a:lstStyle>
            <a:lvl1pPr algn="l" rt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 sz="2800" b="1" kern="1200" baseline="0">
                <a:solidFill>
                  <a:srgbClr val="8C3102"/>
                </a:solidFill>
                <a:effectLst/>
                <a:latin typeface="Calibri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yriad Web Pro" panose="020B0503030403020204" pitchFamily="34" charset="0"/>
              </a:defRPr>
            </a:lvl9pPr>
          </a:lstStyle>
          <a:p>
            <a:pPr algn="ctr"/>
            <a:r>
              <a:rPr lang="en-US" sz="2000" dirty="0">
                <a:solidFill>
                  <a:srgbClr val="E25423"/>
                </a:solidFill>
              </a:rPr>
              <a:t>Goal: High resolution strain subtyping directly from stool</a:t>
            </a:r>
          </a:p>
        </p:txBody>
      </p:sp>
    </p:spTree>
    <p:extLst>
      <p:ext uri="{BB962C8B-B14F-4D97-AF65-F5344CB8AC3E}">
        <p14:creationId xmlns:p14="http://schemas.microsoft.com/office/powerpoint/2010/main" val="93810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607F2C-4500-5DC8-1B3D-C0B4A819E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647" y="0"/>
            <a:ext cx="7536706" cy="504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2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FD4ECE-EB5C-453C-A527-30FC916B9DFD}"/>
              </a:ext>
            </a:extLst>
          </p:cNvPr>
          <p:cNvSpPr txBox="1"/>
          <p:nvPr/>
        </p:nvSpPr>
        <p:spPr>
          <a:xfrm>
            <a:off x="1" y="4838462"/>
            <a:ext cx="61932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rgbClr val="080808"/>
                </a:solidFill>
                <a:latin typeface="Calibri" panose="020F0502020204030204" pitchFamily="34" charset="0"/>
              </a:rPr>
              <a:t>Pills by </a:t>
            </a:r>
            <a:r>
              <a:rPr lang="en-US" sz="900" err="1">
                <a:solidFill>
                  <a:srgbClr val="080808"/>
                </a:solidFill>
                <a:latin typeface="Calibri" panose="020F0502020204030204" pitchFamily="34" charset="0"/>
              </a:rPr>
              <a:t>hunotika</a:t>
            </a:r>
            <a:r>
              <a:rPr lang="en-US" sz="900">
                <a:solidFill>
                  <a:srgbClr val="080808"/>
                </a:solidFill>
                <a:latin typeface="Calibri" panose="020F0502020204030204" pitchFamily="34" charset="0"/>
              </a:rPr>
              <a:t>, Zombie by Gan </a:t>
            </a:r>
            <a:r>
              <a:rPr lang="en-US" sz="900" err="1">
                <a:solidFill>
                  <a:srgbClr val="080808"/>
                </a:solidFill>
                <a:latin typeface="Calibri" panose="020F0502020204030204" pitchFamily="34" charset="0"/>
              </a:rPr>
              <a:t>Khoon</a:t>
            </a:r>
            <a:r>
              <a:rPr lang="en-US" sz="900">
                <a:solidFill>
                  <a:srgbClr val="080808"/>
                </a:solidFill>
                <a:latin typeface="Calibri" panose="020F0502020204030204" pitchFamily="34" charset="0"/>
              </a:rPr>
              <a:t> Lay from Noun Project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0B49A8B-8B22-494D-8783-07EA865CECF9}"/>
              </a:ext>
            </a:extLst>
          </p:cNvPr>
          <p:cNvGrpSpPr/>
          <p:nvPr/>
        </p:nvGrpSpPr>
        <p:grpSpPr>
          <a:xfrm>
            <a:off x="413789" y="3270115"/>
            <a:ext cx="1211177" cy="775199"/>
            <a:chOff x="1595067" y="4254229"/>
            <a:chExt cx="1206677" cy="778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96BC23-A551-4B0C-AD07-3C1926935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809036" y="4040260"/>
              <a:ext cx="778739" cy="1206677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44F5656-3908-4E02-AA39-B35133E85930}"/>
                </a:ext>
              </a:extLst>
            </p:cNvPr>
            <p:cNvSpPr/>
            <p:nvPr/>
          </p:nvSpPr>
          <p:spPr>
            <a:xfrm>
              <a:off x="2128870" y="4254229"/>
              <a:ext cx="493986" cy="71207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0A66A57-7F59-45AD-93C9-BF36336617E1}"/>
              </a:ext>
            </a:extLst>
          </p:cNvPr>
          <p:cNvGrpSpPr/>
          <p:nvPr/>
        </p:nvGrpSpPr>
        <p:grpSpPr>
          <a:xfrm>
            <a:off x="2018927" y="3266887"/>
            <a:ext cx="1211177" cy="795434"/>
            <a:chOff x="453229" y="2419513"/>
            <a:chExt cx="2893475" cy="191385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F10DEA6-4DE5-45FB-A65C-2C0BFF8592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6068" y="2419513"/>
              <a:ext cx="903933" cy="93337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6422126-B186-47CD-9AE1-A03B1B3C9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1691" y="3426614"/>
              <a:ext cx="778310" cy="906754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39130BB-18E4-4AC3-B1A2-E9B50D13F90B}"/>
                </a:ext>
              </a:extLst>
            </p:cNvPr>
            <p:cNvGrpSpPr/>
            <p:nvPr/>
          </p:nvGrpSpPr>
          <p:grpSpPr>
            <a:xfrm>
              <a:off x="2542567" y="2807597"/>
              <a:ext cx="791166" cy="233950"/>
              <a:chOff x="8297970" y="3103610"/>
              <a:chExt cx="1028595" cy="357730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9382B54-933B-424D-8FAD-E223DE875223}"/>
                  </a:ext>
                </a:extLst>
              </p:cNvPr>
              <p:cNvSpPr/>
              <p:nvPr/>
            </p:nvSpPr>
            <p:spPr>
              <a:xfrm rot="18947458">
                <a:off x="8308045" y="3103610"/>
                <a:ext cx="1018520" cy="3442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A3CCEC22-6F46-467F-86F2-F8B55AE70153}"/>
                  </a:ext>
                </a:extLst>
              </p:cNvPr>
              <p:cNvSpPr/>
              <p:nvPr/>
            </p:nvSpPr>
            <p:spPr>
              <a:xfrm rot="13466287">
                <a:off x="8297970" y="3117078"/>
                <a:ext cx="1018520" cy="3442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C7AF2FD1-BDC7-4459-ACBA-17D701DBCA81}"/>
                  </a:ext>
                </a:extLst>
              </p:cNvPr>
              <p:cNvSpPr/>
              <p:nvPr/>
            </p:nvSpPr>
            <p:spPr>
              <a:xfrm rot="8221264">
                <a:off x="8380547" y="3192573"/>
                <a:ext cx="853367" cy="166335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78AC825E-EC8D-4D66-9911-2832B595CBF4}"/>
                  </a:ext>
                </a:extLst>
              </p:cNvPr>
              <p:cNvSpPr/>
              <p:nvPr/>
            </p:nvSpPr>
            <p:spPr>
              <a:xfrm rot="13437949">
                <a:off x="8393709" y="3199665"/>
                <a:ext cx="853367" cy="166335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FE837E8-3048-430E-B4DE-CCE8339BD1D7}"/>
                </a:ext>
              </a:extLst>
            </p:cNvPr>
            <p:cNvGrpSpPr/>
            <p:nvPr/>
          </p:nvGrpSpPr>
          <p:grpSpPr>
            <a:xfrm>
              <a:off x="2517398" y="3547519"/>
              <a:ext cx="829306" cy="664943"/>
              <a:chOff x="2343662" y="2485089"/>
              <a:chExt cx="1313938" cy="1103866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30037B8D-DC30-4A98-8A8A-424562B60B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43662" y="2485089"/>
                <a:ext cx="1313938" cy="1103866"/>
              </a:xfrm>
              <a:prstGeom prst="rect">
                <a:avLst/>
              </a:prstGeom>
            </p:spPr>
          </p:pic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15616D6D-B539-439F-81A9-21DAFED59B67}"/>
                  </a:ext>
                </a:extLst>
              </p:cNvPr>
              <p:cNvSpPr/>
              <p:nvPr/>
            </p:nvSpPr>
            <p:spPr>
              <a:xfrm rot="8221264">
                <a:off x="2712809" y="2996923"/>
                <a:ext cx="853367" cy="16633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2F01BCE5-8E8C-43AE-A080-4134CC33D0C4}"/>
                  </a:ext>
                </a:extLst>
              </p:cNvPr>
              <p:cNvSpPr/>
              <p:nvPr/>
            </p:nvSpPr>
            <p:spPr>
              <a:xfrm rot="13532206">
                <a:off x="2529767" y="3120259"/>
                <a:ext cx="481358" cy="16441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7FB5F46-4AF6-4350-8C8F-46065D5412E4}"/>
                </a:ext>
              </a:extLst>
            </p:cNvPr>
            <p:cNvGrpSpPr/>
            <p:nvPr/>
          </p:nvGrpSpPr>
          <p:grpSpPr>
            <a:xfrm>
              <a:off x="513321" y="3594293"/>
              <a:ext cx="1028370" cy="571393"/>
              <a:chOff x="2975179" y="5343377"/>
              <a:chExt cx="748209" cy="284431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255B2D69-95BD-4E8C-9E47-C2157515890D}"/>
                  </a:ext>
                </a:extLst>
              </p:cNvPr>
              <p:cNvGrpSpPr/>
              <p:nvPr/>
            </p:nvGrpSpPr>
            <p:grpSpPr>
              <a:xfrm rot="5400000">
                <a:off x="2949512" y="5383242"/>
                <a:ext cx="270233" cy="218899"/>
                <a:chOff x="4988139" y="5399952"/>
                <a:chExt cx="270233" cy="251607"/>
              </a:xfrm>
            </p:grpSpPr>
            <p:pic>
              <p:nvPicPr>
                <p:cNvPr id="30" name="Picture 29">
                  <a:extLst>
                    <a:ext uri="{FF2B5EF4-FFF2-40B4-BE49-F238E27FC236}">
                      <a16:creationId xmlns:a16="http://schemas.microsoft.com/office/drawing/2014/main" id="{E1C9B04B-5F1E-4F2E-8A4B-496FE56A36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duotone>
                    <a:schemeClr val="accent3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055" t="31799" r="31799" b="49791"/>
                <a:stretch/>
              </p:blipFill>
              <p:spPr>
                <a:xfrm rot="5400000" flipH="1" flipV="1">
                  <a:off x="4962119" y="5476226"/>
                  <a:ext cx="201353" cy="149314"/>
                </a:xfrm>
                <a:prstGeom prst="rect">
                  <a:avLst/>
                </a:prstGeom>
                <a:noFill/>
              </p:spPr>
            </p:pic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12DF351C-6131-48A2-9BE3-864100301F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055" t="31799" r="31799" b="49791"/>
                <a:stretch/>
              </p:blipFill>
              <p:spPr>
                <a:xfrm rot="5400000">
                  <a:off x="5083038" y="5425972"/>
                  <a:ext cx="201353" cy="149314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18814B35-8978-4C8E-A0EE-ABA2448A476F}"/>
                  </a:ext>
                </a:extLst>
              </p:cNvPr>
              <p:cNvGrpSpPr/>
              <p:nvPr/>
            </p:nvGrpSpPr>
            <p:grpSpPr>
              <a:xfrm rot="5400000">
                <a:off x="3211535" y="5375179"/>
                <a:ext cx="270233" cy="218899"/>
                <a:chOff x="4988139" y="5399952"/>
                <a:chExt cx="270233" cy="251607"/>
              </a:xfrm>
            </p:grpSpPr>
            <p:pic>
              <p:nvPicPr>
                <p:cNvPr id="28" name="Picture 27">
                  <a:extLst>
                    <a:ext uri="{FF2B5EF4-FFF2-40B4-BE49-F238E27FC236}">
                      <a16:creationId xmlns:a16="http://schemas.microsoft.com/office/drawing/2014/main" id="{F35F33C6-AFBE-497B-9A40-67D9A430AB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duotone>
                    <a:schemeClr val="accent3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055" t="31799" r="31799" b="49791"/>
                <a:stretch/>
              </p:blipFill>
              <p:spPr>
                <a:xfrm rot="5400000" flipH="1" flipV="1">
                  <a:off x="4962119" y="5476226"/>
                  <a:ext cx="201353" cy="149314"/>
                </a:xfrm>
                <a:prstGeom prst="rect">
                  <a:avLst/>
                </a:prstGeom>
                <a:noFill/>
              </p:spPr>
            </p:pic>
            <p:pic>
              <p:nvPicPr>
                <p:cNvPr id="29" name="Picture 28">
                  <a:extLst>
                    <a:ext uri="{FF2B5EF4-FFF2-40B4-BE49-F238E27FC236}">
                      <a16:creationId xmlns:a16="http://schemas.microsoft.com/office/drawing/2014/main" id="{036BBDF2-ADBA-4C9E-B908-8AB7CF2AC19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055" t="31799" r="31799" b="49791"/>
                <a:stretch/>
              </p:blipFill>
              <p:spPr>
                <a:xfrm rot="5400000">
                  <a:off x="5083038" y="5425972"/>
                  <a:ext cx="201353" cy="149314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C1CECB34-80B6-4713-9A62-4C86661228F4}"/>
                  </a:ext>
                </a:extLst>
              </p:cNvPr>
              <p:cNvGrpSpPr/>
              <p:nvPr/>
            </p:nvGrpSpPr>
            <p:grpSpPr>
              <a:xfrm rot="5400000">
                <a:off x="3478822" y="5369044"/>
                <a:ext cx="270233" cy="218899"/>
                <a:chOff x="4988139" y="5399952"/>
                <a:chExt cx="270233" cy="251607"/>
              </a:xfrm>
            </p:grpSpPr>
            <p:pic>
              <p:nvPicPr>
                <p:cNvPr id="26" name="Picture 25">
                  <a:extLst>
                    <a:ext uri="{FF2B5EF4-FFF2-40B4-BE49-F238E27FC236}">
                      <a16:creationId xmlns:a16="http://schemas.microsoft.com/office/drawing/2014/main" id="{08B0FEA2-B5A9-4ED2-B548-28C921EE14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duotone>
                    <a:schemeClr val="accent3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055" t="31799" r="31799" b="49791"/>
                <a:stretch/>
              </p:blipFill>
              <p:spPr>
                <a:xfrm rot="5400000" flipH="1" flipV="1">
                  <a:off x="4962119" y="5476226"/>
                  <a:ext cx="201353" cy="149314"/>
                </a:xfrm>
                <a:prstGeom prst="rect">
                  <a:avLst/>
                </a:prstGeom>
                <a:noFill/>
              </p:spPr>
            </p:pic>
            <p:pic>
              <p:nvPicPr>
                <p:cNvPr id="27" name="Picture 26">
                  <a:extLst>
                    <a:ext uri="{FF2B5EF4-FFF2-40B4-BE49-F238E27FC236}">
                      <a16:creationId xmlns:a16="http://schemas.microsoft.com/office/drawing/2014/main" id="{4309ACA4-F1E5-40A3-8AC3-367E36FF67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055" t="31799" r="31799" b="49791"/>
                <a:stretch/>
              </p:blipFill>
              <p:spPr>
                <a:xfrm rot="5400000">
                  <a:off x="5083038" y="5425972"/>
                  <a:ext cx="201353" cy="149314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0A4C21A-6A53-44F5-8BBD-3135B63F6A48}"/>
                </a:ext>
              </a:extLst>
            </p:cNvPr>
            <p:cNvGrpSpPr/>
            <p:nvPr/>
          </p:nvGrpSpPr>
          <p:grpSpPr>
            <a:xfrm>
              <a:off x="453229" y="2634470"/>
              <a:ext cx="1028370" cy="571393"/>
              <a:chOff x="2975179" y="5343377"/>
              <a:chExt cx="748209" cy="284431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BF15E0C5-04F9-4C43-8A08-C43C3154E835}"/>
                  </a:ext>
                </a:extLst>
              </p:cNvPr>
              <p:cNvGrpSpPr/>
              <p:nvPr/>
            </p:nvGrpSpPr>
            <p:grpSpPr>
              <a:xfrm rot="5400000">
                <a:off x="2949512" y="5383242"/>
                <a:ext cx="270233" cy="218899"/>
                <a:chOff x="4988139" y="5399952"/>
                <a:chExt cx="270233" cy="251607"/>
              </a:xfrm>
            </p:grpSpPr>
            <p:pic>
              <p:nvPicPr>
                <p:cNvPr id="21" name="Picture 20">
                  <a:extLst>
                    <a:ext uri="{FF2B5EF4-FFF2-40B4-BE49-F238E27FC236}">
                      <a16:creationId xmlns:a16="http://schemas.microsoft.com/office/drawing/2014/main" id="{6145F116-5D99-443F-8B1F-FD6776A3B9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duotone>
                    <a:schemeClr val="accent3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055" t="31799" r="31799" b="49791"/>
                <a:stretch/>
              </p:blipFill>
              <p:spPr>
                <a:xfrm rot="5400000" flipH="1" flipV="1">
                  <a:off x="4962119" y="5476226"/>
                  <a:ext cx="201353" cy="149314"/>
                </a:xfrm>
                <a:prstGeom prst="rect">
                  <a:avLst/>
                </a:prstGeom>
                <a:noFill/>
              </p:spPr>
            </p:pic>
            <p:pic>
              <p:nvPicPr>
                <p:cNvPr id="22" name="Picture 21">
                  <a:extLst>
                    <a:ext uri="{FF2B5EF4-FFF2-40B4-BE49-F238E27FC236}">
                      <a16:creationId xmlns:a16="http://schemas.microsoft.com/office/drawing/2014/main" id="{D02E8AA8-16BF-4B71-80C8-F8D6C59FC1B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055" t="31799" r="31799" b="49791"/>
                <a:stretch/>
              </p:blipFill>
              <p:spPr>
                <a:xfrm rot="5400000">
                  <a:off x="5083038" y="5425972"/>
                  <a:ext cx="201353" cy="149314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7FC065E3-E05D-422F-9F40-8E1D4DB51FE0}"/>
                  </a:ext>
                </a:extLst>
              </p:cNvPr>
              <p:cNvGrpSpPr/>
              <p:nvPr/>
            </p:nvGrpSpPr>
            <p:grpSpPr>
              <a:xfrm rot="5400000">
                <a:off x="3211535" y="5375179"/>
                <a:ext cx="270233" cy="218899"/>
                <a:chOff x="4988139" y="5399952"/>
                <a:chExt cx="270233" cy="251607"/>
              </a:xfrm>
            </p:grpSpPr>
            <p:pic>
              <p:nvPicPr>
                <p:cNvPr id="19" name="Picture 18">
                  <a:extLst>
                    <a:ext uri="{FF2B5EF4-FFF2-40B4-BE49-F238E27FC236}">
                      <a16:creationId xmlns:a16="http://schemas.microsoft.com/office/drawing/2014/main" id="{CF6CE143-FF7A-4B3E-91DE-0205F83156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duotone>
                    <a:schemeClr val="accent3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055" t="31799" r="31799" b="49791"/>
                <a:stretch/>
              </p:blipFill>
              <p:spPr>
                <a:xfrm rot="5400000" flipH="1" flipV="1">
                  <a:off x="4962119" y="5476226"/>
                  <a:ext cx="201353" cy="149314"/>
                </a:xfrm>
                <a:prstGeom prst="rect">
                  <a:avLst/>
                </a:prstGeom>
                <a:noFill/>
              </p:spPr>
            </p:pic>
            <p:pic>
              <p:nvPicPr>
                <p:cNvPr id="20" name="Picture 19">
                  <a:extLst>
                    <a:ext uri="{FF2B5EF4-FFF2-40B4-BE49-F238E27FC236}">
                      <a16:creationId xmlns:a16="http://schemas.microsoft.com/office/drawing/2014/main" id="{C3F49E8C-DC3A-475C-9D18-63C2E7B723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055" t="31799" r="31799" b="49791"/>
                <a:stretch/>
              </p:blipFill>
              <p:spPr>
                <a:xfrm rot="5400000">
                  <a:off x="5083038" y="5425972"/>
                  <a:ext cx="201353" cy="149314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100C3A85-BDE9-4D49-8D34-7A883AD316AB}"/>
                  </a:ext>
                </a:extLst>
              </p:cNvPr>
              <p:cNvGrpSpPr/>
              <p:nvPr/>
            </p:nvGrpSpPr>
            <p:grpSpPr>
              <a:xfrm rot="5400000">
                <a:off x="3478822" y="5369044"/>
                <a:ext cx="270233" cy="218899"/>
                <a:chOff x="4988139" y="5399952"/>
                <a:chExt cx="270233" cy="251607"/>
              </a:xfrm>
            </p:grpSpPr>
            <p:pic>
              <p:nvPicPr>
                <p:cNvPr id="17" name="Picture 16">
                  <a:extLst>
                    <a:ext uri="{FF2B5EF4-FFF2-40B4-BE49-F238E27FC236}">
                      <a16:creationId xmlns:a16="http://schemas.microsoft.com/office/drawing/2014/main" id="{E875222A-1987-4997-ADF5-A289473E64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duotone>
                    <a:schemeClr val="accent3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055" t="31799" r="31799" b="49791"/>
                <a:stretch/>
              </p:blipFill>
              <p:spPr>
                <a:xfrm rot="5400000" flipH="1" flipV="1">
                  <a:off x="4962119" y="5476226"/>
                  <a:ext cx="201353" cy="149314"/>
                </a:xfrm>
                <a:prstGeom prst="rect">
                  <a:avLst/>
                </a:prstGeom>
                <a:noFill/>
              </p:spPr>
            </p:pic>
            <p:pic>
              <p:nvPicPr>
                <p:cNvPr id="18" name="Picture 17">
                  <a:extLst>
                    <a:ext uri="{FF2B5EF4-FFF2-40B4-BE49-F238E27FC236}">
                      <a16:creationId xmlns:a16="http://schemas.microsoft.com/office/drawing/2014/main" id="{6799D656-6CE7-4646-9B2B-C43788BF55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055" t="31799" r="31799" b="49791"/>
                <a:stretch/>
              </p:blipFill>
              <p:spPr>
                <a:xfrm rot="5400000">
                  <a:off x="5083038" y="5425972"/>
                  <a:ext cx="201353" cy="149314"/>
                </a:xfrm>
                <a:prstGeom prst="rect">
                  <a:avLst/>
                </a:prstGeom>
                <a:noFill/>
              </p:spPr>
            </p:pic>
          </p:grp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A18524F-627D-445D-A5C4-BF7036239E01}"/>
              </a:ext>
            </a:extLst>
          </p:cNvPr>
          <p:cNvGrpSpPr/>
          <p:nvPr/>
        </p:nvGrpSpPr>
        <p:grpSpPr>
          <a:xfrm>
            <a:off x="3287464" y="3480885"/>
            <a:ext cx="2350206" cy="1540649"/>
            <a:chOff x="26483" y="4739748"/>
            <a:chExt cx="3965164" cy="2393188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7E0D8FC-C70F-44F9-BC7B-5745625D5285}"/>
                </a:ext>
              </a:extLst>
            </p:cNvPr>
            <p:cNvGrpSpPr/>
            <p:nvPr/>
          </p:nvGrpSpPr>
          <p:grpSpPr>
            <a:xfrm rot="12211280">
              <a:off x="86747" y="5138449"/>
              <a:ext cx="2669116" cy="1994487"/>
              <a:chOff x="2705049" y="3639000"/>
              <a:chExt cx="2803228" cy="2365550"/>
            </a:xfrm>
          </p:grpSpPr>
          <p:sp>
            <p:nvSpPr>
              <p:cNvPr id="53" name="Arc 52">
                <a:extLst>
                  <a:ext uri="{FF2B5EF4-FFF2-40B4-BE49-F238E27FC236}">
                    <a16:creationId xmlns:a16="http://schemas.microsoft.com/office/drawing/2014/main" id="{C92AEF17-0077-44FE-AED4-D71B3B70F6D9}"/>
                  </a:ext>
                </a:extLst>
              </p:cNvPr>
              <p:cNvSpPr/>
              <p:nvPr/>
            </p:nvSpPr>
            <p:spPr>
              <a:xfrm rot="4434070">
                <a:off x="2992877" y="3351172"/>
                <a:ext cx="2227571" cy="2803228"/>
              </a:xfrm>
              <a:prstGeom prst="arc">
                <a:avLst>
                  <a:gd name="adj1" fmla="val 18676128"/>
                  <a:gd name="adj2" fmla="val 0"/>
                </a:avLst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Flowchart: Off-page Connector 53">
                <a:extLst>
                  <a:ext uri="{FF2B5EF4-FFF2-40B4-BE49-F238E27FC236}">
                    <a16:creationId xmlns:a16="http://schemas.microsoft.com/office/drawing/2014/main" id="{5FC9202B-719F-4A5B-8029-7E24166015C6}"/>
                  </a:ext>
                </a:extLst>
              </p:cNvPr>
              <p:cNvSpPr>
                <a:spLocks/>
              </p:cNvSpPr>
              <p:nvPr/>
            </p:nvSpPr>
            <p:spPr>
              <a:xfrm rot="2883636">
                <a:off x="5168332" y="5396129"/>
                <a:ext cx="93584" cy="281172"/>
              </a:xfrm>
              <a:prstGeom prst="flowChartOffpageConnector">
                <a:avLst/>
              </a:prstGeom>
              <a:solidFill>
                <a:srgbClr val="E254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Flowchart: Off-page Connector 54">
                <a:extLst>
                  <a:ext uri="{FF2B5EF4-FFF2-40B4-BE49-F238E27FC236}">
                    <a16:creationId xmlns:a16="http://schemas.microsoft.com/office/drawing/2014/main" id="{DD5B5B79-C3F0-41A3-B6C2-05CC4B904CBB}"/>
                  </a:ext>
                </a:extLst>
              </p:cNvPr>
              <p:cNvSpPr>
                <a:spLocks/>
              </p:cNvSpPr>
              <p:nvPr/>
            </p:nvSpPr>
            <p:spPr>
              <a:xfrm rot="15183636" flipH="1">
                <a:off x="4459688" y="5817172"/>
                <a:ext cx="93584" cy="281172"/>
              </a:xfrm>
              <a:prstGeom prst="flowChartOffpageConnector">
                <a:avLst/>
              </a:prstGeom>
              <a:solidFill>
                <a:srgbClr val="E254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EAFA5EE8-B35B-47EA-AE52-72D62129DFFB}"/>
                </a:ext>
              </a:extLst>
            </p:cNvPr>
            <p:cNvGrpSpPr/>
            <p:nvPr/>
          </p:nvGrpSpPr>
          <p:grpSpPr>
            <a:xfrm rot="12211280">
              <a:off x="1295004" y="4739748"/>
              <a:ext cx="2669116" cy="1994487"/>
              <a:chOff x="2705049" y="3639000"/>
              <a:chExt cx="2803228" cy="2365550"/>
            </a:xfrm>
          </p:grpSpPr>
          <p:sp>
            <p:nvSpPr>
              <p:cNvPr id="50" name="Arc 49">
                <a:extLst>
                  <a:ext uri="{FF2B5EF4-FFF2-40B4-BE49-F238E27FC236}">
                    <a16:creationId xmlns:a16="http://schemas.microsoft.com/office/drawing/2014/main" id="{7D003FFA-EF0C-411B-B10E-A047D2C1226F}"/>
                  </a:ext>
                </a:extLst>
              </p:cNvPr>
              <p:cNvSpPr/>
              <p:nvPr/>
            </p:nvSpPr>
            <p:spPr>
              <a:xfrm rot="4434070">
                <a:off x="2992877" y="3351172"/>
                <a:ext cx="2227571" cy="2803228"/>
              </a:xfrm>
              <a:prstGeom prst="arc">
                <a:avLst>
                  <a:gd name="adj1" fmla="val 18676128"/>
                  <a:gd name="adj2" fmla="val 0"/>
                </a:avLst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Flowchart: Off-page Connector 50">
                <a:extLst>
                  <a:ext uri="{FF2B5EF4-FFF2-40B4-BE49-F238E27FC236}">
                    <a16:creationId xmlns:a16="http://schemas.microsoft.com/office/drawing/2014/main" id="{066596BE-A53E-44B1-B132-DC871A3C889C}"/>
                  </a:ext>
                </a:extLst>
              </p:cNvPr>
              <p:cNvSpPr>
                <a:spLocks/>
              </p:cNvSpPr>
              <p:nvPr/>
            </p:nvSpPr>
            <p:spPr>
              <a:xfrm rot="2883636">
                <a:off x="5168332" y="5396129"/>
                <a:ext cx="93584" cy="281172"/>
              </a:xfrm>
              <a:prstGeom prst="flowChartOffpageConnector">
                <a:avLst/>
              </a:prstGeom>
              <a:solidFill>
                <a:srgbClr val="E254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Flowchart: Off-page Connector 51">
                <a:extLst>
                  <a:ext uri="{FF2B5EF4-FFF2-40B4-BE49-F238E27FC236}">
                    <a16:creationId xmlns:a16="http://schemas.microsoft.com/office/drawing/2014/main" id="{D989B674-F060-467C-88C1-C4411AB74EB6}"/>
                  </a:ext>
                </a:extLst>
              </p:cNvPr>
              <p:cNvSpPr>
                <a:spLocks/>
              </p:cNvSpPr>
              <p:nvPr/>
            </p:nvSpPr>
            <p:spPr>
              <a:xfrm rot="15183636" flipH="1">
                <a:off x="4459688" y="5817172"/>
                <a:ext cx="93584" cy="281172"/>
              </a:xfrm>
              <a:prstGeom prst="flowChartOffpageConnector">
                <a:avLst/>
              </a:prstGeom>
              <a:solidFill>
                <a:srgbClr val="E254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BB77FC7E-CB2F-4FDC-86D1-CFBE158A7115}"/>
                </a:ext>
              </a:extLst>
            </p:cNvPr>
            <p:cNvGrpSpPr/>
            <p:nvPr/>
          </p:nvGrpSpPr>
          <p:grpSpPr>
            <a:xfrm rot="12211280">
              <a:off x="26483" y="4824740"/>
              <a:ext cx="2669116" cy="1994487"/>
              <a:chOff x="2705049" y="3639000"/>
              <a:chExt cx="2803228" cy="2365550"/>
            </a:xfrm>
          </p:grpSpPr>
          <p:sp>
            <p:nvSpPr>
              <p:cNvPr id="47" name="Arc 46">
                <a:extLst>
                  <a:ext uri="{FF2B5EF4-FFF2-40B4-BE49-F238E27FC236}">
                    <a16:creationId xmlns:a16="http://schemas.microsoft.com/office/drawing/2014/main" id="{4C5DF93F-DE74-43FB-9D29-C472B98ACC41}"/>
                  </a:ext>
                </a:extLst>
              </p:cNvPr>
              <p:cNvSpPr/>
              <p:nvPr/>
            </p:nvSpPr>
            <p:spPr>
              <a:xfrm rot="4434070">
                <a:off x="2992877" y="3351172"/>
                <a:ext cx="2227571" cy="2803228"/>
              </a:xfrm>
              <a:prstGeom prst="arc">
                <a:avLst>
                  <a:gd name="adj1" fmla="val 18676128"/>
                  <a:gd name="adj2" fmla="val 0"/>
                </a:avLst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Flowchart: Off-page Connector 47">
                <a:extLst>
                  <a:ext uri="{FF2B5EF4-FFF2-40B4-BE49-F238E27FC236}">
                    <a16:creationId xmlns:a16="http://schemas.microsoft.com/office/drawing/2014/main" id="{E7B2DDD7-BE67-4413-94BA-EA56E4B343D0}"/>
                  </a:ext>
                </a:extLst>
              </p:cNvPr>
              <p:cNvSpPr>
                <a:spLocks/>
              </p:cNvSpPr>
              <p:nvPr/>
            </p:nvSpPr>
            <p:spPr>
              <a:xfrm rot="2883636">
                <a:off x="5168332" y="5396129"/>
                <a:ext cx="93584" cy="281172"/>
              </a:xfrm>
              <a:prstGeom prst="flowChartOffpageConnector">
                <a:avLst/>
              </a:prstGeom>
              <a:solidFill>
                <a:srgbClr val="E254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Flowchart: Off-page Connector 48">
                <a:extLst>
                  <a:ext uri="{FF2B5EF4-FFF2-40B4-BE49-F238E27FC236}">
                    <a16:creationId xmlns:a16="http://schemas.microsoft.com/office/drawing/2014/main" id="{500CA386-C7F3-4D4D-A472-F2C7A29FB0DC}"/>
                  </a:ext>
                </a:extLst>
              </p:cNvPr>
              <p:cNvSpPr>
                <a:spLocks/>
              </p:cNvSpPr>
              <p:nvPr/>
            </p:nvSpPr>
            <p:spPr>
              <a:xfrm rot="15183636" flipH="1">
                <a:off x="4459688" y="5817172"/>
                <a:ext cx="93584" cy="281172"/>
              </a:xfrm>
              <a:prstGeom prst="flowChartOffpageConnector">
                <a:avLst/>
              </a:prstGeom>
              <a:solidFill>
                <a:srgbClr val="E254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DEDEEBA0-469F-4BB7-A486-DB73EAACD305}"/>
                </a:ext>
              </a:extLst>
            </p:cNvPr>
            <p:cNvGrpSpPr/>
            <p:nvPr/>
          </p:nvGrpSpPr>
          <p:grpSpPr>
            <a:xfrm rot="12211280">
              <a:off x="1322531" y="5082512"/>
              <a:ext cx="2669116" cy="1994487"/>
              <a:chOff x="2705049" y="3639000"/>
              <a:chExt cx="2803228" cy="2365550"/>
            </a:xfrm>
          </p:grpSpPr>
          <p:sp>
            <p:nvSpPr>
              <p:cNvPr id="44" name="Arc 43">
                <a:extLst>
                  <a:ext uri="{FF2B5EF4-FFF2-40B4-BE49-F238E27FC236}">
                    <a16:creationId xmlns:a16="http://schemas.microsoft.com/office/drawing/2014/main" id="{5799235F-C368-48D1-9C89-FC03FEC14605}"/>
                  </a:ext>
                </a:extLst>
              </p:cNvPr>
              <p:cNvSpPr/>
              <p:nvPr/>
            </p:nvSpPr>
            <p:spPr>
              <a:xfrm rot="4434070">
                <a:off x="2992877" y="3351172"/>
                <a:ext cx="2227571" cy="2803228"/>
              </a:xfrm>
              <a:prstGeom prst="arc">
                <a:avLst>
                  <a:gd name="adj1" fmla="val 18676128"/>
                  <a:gd name="adj2" fmla="val 0"/>
                </a:avLst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Flowchart: Off-page Connector 44">
                <a:extLst>
                  <a:ext uri="{FF2B5EF4-FFF2-40B4-BE49-F238E27FC236}">
                    <a16:creationId xmlns:a16="http://schemas.microsoft.com/office/drawing/2014/main" id="{BB9D5504-508C-4B0D-AB6F-A3EE4BA4B89E}"/>
                  </a:ext>
                </a:extLst>
              </p:cNvPr>
              <p:cNvSpPr>
                <a:spLocks/>
              </p:cNvSpPr>
              <p:nvPr/>
            </p:nvSpPr>
            <p:spPr>
              <a:xfrm rot="2883636">
                <a:off x="5168332" y="5396129"/>
                <a:ext cx="93584" cy="281172"/>
              </a:xfrm>
              <a:prstGeom prst="flowChartOffpageConnector">
                <a:avLst/>
              </a:prstGeom>
              <a:solidFill>
                <a:srgbClr val="E254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Flowchart: Off-page Connector 45">
                <a:extLst>
                  <a:ext uri="{FF2B5EF4-FFF2-40B4-BE49-F238E27FC236}">
                    <a16:creationId xmlns:a16="http://schemas.microsoft.com/office/drawing/2014/main" id="{05AFF46B-A2A2-4571-AD9F-779F58972583}"/>
                  </a:ext>
                </a:extLst>
              </p:cNvPr>
              <p:cNvSpPr>
                <a:spLocks/>
              </p:cNvSpPr>
              <p:nvPr/>
            </p:nvSpPr>
            <p:spPr>
              <a:xfrm rot="15183636" flipH="1">
                <a:off x="4459688" y="5817172"/>
                <a:ext cx="93584" cy="281172"/>
              </a:xfrm>
              <a:prstGeom prst="flowChartOffpageConnector">
                <a:avLst/>
              </a:prstGeom>
              <a:solidFill>
                <a:srgbClr val="E254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49572E0-5576-43DD-9D7A-172FE76B04C1}"/>
              </a:ext>
            </a:extLst>
          </p:cNvPr>
          <p:cNvGrpSpPr/>
          <p:nvPr/>
        </p:nvGrpSpPr>
        <p:grpSpPr>
          <a:xfrm>
            <a:off x="1508778" y="832883"/>
            <a:ext cx="2269997" cy="2188702"/>
            <a:chOff x="6498241" y="1592824"/>
            <a:chExt cx="5236188" cy="5073577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781A635-83BB-4065-B273-37C2680FDC25}"/>
                </a:ext>
              </a:extLst>
            </p:cNvPr>
            <p:cNvGrpSpPr/>
            <p:nvPr/>
          </p:nvGrpSpPr>
          <p:grpSpPr>
            <a:xfrm rot="8022784">
              <a:off x="8328067" y="4014348"/>
              <a:ext cx="2803228" cy="2500877"/>
              <a:chOff x="1672395" y="3056244"/>
              <a:chExt cx="2102421" cy="1875658"/>
            </a:xfrm>
          </p:grpSpPr>
          <p:sp>
            <p:nvSpPr>
              <p:cNvPr id="88" name="Arc 87">
                <a:extLst>
                  <a:ext uri="{FF2B5EF4-FFF2-40B4-BE49-F238E27FC236}">
                    <a16:creationId xmlns:a16="http://schemas.microsoft.com/office/drawing/2014/main" id="{616E61EB-5FE2-43B9-B511-2F39D027FEBB}"/>
                  </a:ext>
                </a:extLst>
              </p:cNvPr>
              <p:cNvSpPr/>
              <p:nvPr/>
            </p:nvSpPr>
            <p:spPr>
              <a:xfrm rot="18208172">
                <a:off x="1889354" y="3046439"/>
                <a:ext cx="1668504" cy="2102421"/>
              </a:xfrm>
              <a:prstGeom prst="arc">
                <a:avLst>
                  <a:gd name="adj1" fmla="val 18676128"/>
                  <a:gd name="adj2" fmla="val 0"/>
                </a:avLst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lowchart: Off-page Connector 88">
                <a:extLst>
                  <a:ext uri="{FF2B5EF4-FFF2-40B4-BE49-F238E27FC236}">
                    <a16:creationId xmlns:a16="http://schemas.microsoft.com/office/drawing/2014/main" id="{13E4C271-9FA9-497B-AE99-F483EF0C7B32}"/>
                  </a:ext>
                </a:extLst>
              </p:cNvPr>
              <p:cNvSpPr>
                <a:spLocks/>
              </p:cNvSpPr>
              <p:nvPr/>
            </p:nvSpPr>
            <p:spPr>
              <a:xfrm rot="-5220000">
                <a:off x="2538366" y="2985898"/>
                <a:ext cx="70188" cy="210879"/>
              </a:xfrm>
              <a:prstGeom prst="flowChartOffpageConnector">
                <a:avLst/>
              </a:prstGeom>
              <a:solidFill>
                <a:srgbClr val="E254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lowchart: Off-page Connector 89">
                <a:extLst>
                  <a:ext uri="{FF2B5EF4-FFF2-40B4-BE49-F238E27FC236}">
                    <a16:creationId xmlns:a16="http://schemas.microsoft.com/office/drawing/2014/main" id="{B1C9FDBF-067F-4954-8725-517A7A653701}"/>
                  </a:ext>
                </a:extLst>
              </p:cNvPr>
              <p:cNvSpPr>
                <a:spLocks/>
              </p:cNvSpPr>
              <p:nvPr/>
            </p:nvSpPr>
            <p:spPr>
              <a:xfrm rot="7080000" flipH="1">
                <a:off x="3133896" y="3151839"/>
                <a:ext cx="70188" cy="210879"/>
              </a:xfrm>
              <a:prstGeom prst="flowChartOffpageConnector">
                <a:avLst/>
              </a:prstGeom>
              <a:solidFill>
                <a:srgbClr val="E254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3E025608-9ADA-45F0-A085-118EC594CDBF}"/>
                </a:ext>
              </a:extLst>
            </p:cNvPr>
            <p:cNvGrpSpPr/>
            <p:nvPr/>
          </p:nvGrpSpPr>
          <p:grpSpPr>
            <a:xfrm>
              <a:off x="6498241" y="1592824"/>
              <a:ext cx="5236188" cy="4932305"/>
              <a:chOff x="6498241" y="1592824"/>
              <a:chExt cx="5236188" cy="4932305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6F28CD30-8152-40C9-BDE0-166A9B650491}"/>
                  </a:ext>
                </a:extLst>
              </p:cNvPr>
              <p:cNvSpPr/>
              <p:nvPr/>
            </p:nvSpPr>
            <p:spPr>
              <a:xfrm>
                <a:off x="7054544" y="1968187"/>
                <a:ext cx="4153689" cy="4145280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Arc 59">
                <a:extLst>
                  <a:ext uri="{FF2B5EF4-FFF2-40B4-BE49-F238E27FC236}">
                    <a16:creationId xmlns:a16="http://schemas.microsoft.com/office/drawing/2014/main" id="{41C4032B-3CE1-4AB5-BB9B-5F4B4955AA03}"/>
                  </a:ext>
                </a:extLst>
              </p:cNvPr>
              <p:cNvSpPr/>
              <p:nvPr/>
            </p:nvSpPr>
            <p:spPr>
              <a:xfrm rot="18208172">
                <a:off x="8543236" y="1579751"/>
                <a:ext cx="2224672" cy="2803228"/>
              </a:xfrm>
              <a:prstGeom prst="arc">
                <a:avLst>
                  <a:gd name="adj1" fmla="val 18676128"/>
                  <a:gd name="adj2" fmla="val 0"/>
                </a:avLst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Flowchart: Off-page Connector 60">
                <a:extLst>
                  <a:ext uri="{FF2B5EF4-FFF2-40B4-BE49-F238E27FC236}">
                    <a16:creationId xmlns:a16="http://schemas.microsoft.com/office/drawing/2014/main" id="{AFDD9C58-2A67-4498-8182-2EE8307D54B1}"/>
                  </a:ext>
                </a:extLst>
              </p:cNvPr>
              <p:cNvSpPr>
                <a:spLocks/>
              </p:cNvSpPr>
              <p:nvPr/>
            </p:nvSpPr>
            <p:spPr>
              <a:xfrm rot="-5220000">
                <a:off x="9408585" y="1499030"/>
                <a:ext cx="93584" cy="281172"/>
              </a:xfrm>
              <a:prstGeom prst="flowChartOffpageConnector">
                <a:avLst/>
              </a:prstGeom>
              <a:solidFill>
                <a:srgbClr val="E254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Flowchart: Off-page Connector 61">
                <a:extLst>
                  <a:ext uri="{FF2B5EF4-FFF2-40B4-BE49-F238E27FC236}">
                    <a16:creationId xmlns:a16="http://schemas.microsoft.com/office/drawing/2014/main" id="{C469EBED-6846-49F9-8E75-EBB22664DD4E}"/>
                  </a:ext>
                </a:extLst>
              </p:cNvPr>
              <p:cNvSpPr>
                <a:spLocks/>
              </p:cNvSpPr>
              <p:nvPr/>
            </p:nvSpPr>
            <p:spPr>
              <a:xfrm rot="7080000" flipH="1">
                <a:off x="10202625" y="1720285"/>
                <a:ext cx="93584" cy="281172"/>
              </a:xfrm>
              <a:prstGeom prst="flowChartOffpageConnector">
                <a:avLst/>
              </a:prstGeom>
              <a:solidFill>
                <a:srgbClr val="E254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5A2CE700-DD00-467D-AFF2-C90AEAC7D451}"/>
                  </a:ext>
                </a:extLst>
              </p:cNvPr>
              <p:cNvGrpSpPr/>
              <p:nvPr/>
            </p:nvGrpSpPr>
            <p:grpSpPr>
              <a:xfrm rot="18921742">
                <a:off x="7195031" y="1609439"/>
                <a:ext cx="2803228" cy="2500877"/>
                <a:chOff x="1672395" y="3056244"/>
                <a:chExt cx="2102421" cy="1875658"/>
              </a:xfrm>
            </p:grpSpPr>
            <p:sp>
              <p:nvSpPr>
                <p:cNvPr id="85" name="Arc 84">
                  <a:extLst>
                    <a:ext uri="{FF2B5EF4-FFF2-40B4-BE49-F238E27FC236}">
                      <a16:creationId xmlns:a16="http://schemas.microsoft.com/office/drawing/2014/main" id="{B818503B-AF7E-4D5E-B1A8-1F3517F13463}"/>
                    </a:ext>
                  </a:extLst>
                </p:cNvPr>
                <p:cNvSpPr/>
                <p:nvPr/>
              </p:nvSpPr>
              <p:spPr>
                <a:xfrm rot="18208172">
                  <a:off x="1889354" y="3046439"/>
                  <a:ext cx="1668504" cy="2102421"/>
                </a:xfrm>
                <a:prstGeom prst="arc">
                  <a:avLst>
                    <a:gd name="adj1" fmla="val 18676128"/>
                    <a:gd name="adj2" fmla="val 0"/>
                  </a:avLst>
                </a:prstGeom>
                <a:ln w="28575"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Flowchart: Off-page Connector 85">
                  <a:extLst>
                    <a:ext uri="{FF2B5EF4-FFF2-40B4-BE49-F238E27FC236}">
                      <a16:creationId xmlns:a16="http://schemas.microsoft.com/office/drawing/2014/main" id="{27378C5E-4698-4608-B7F7-4CF2ED7C3E08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-5220000">
                  <a:off x="2538366" y="2985898"/>
                  <a:ext cx="70188" cy="210879"/>
                </a:xfrm>
                <a:prstGeom prst="flowChartOffpageConnector">
                  <a:avLst/>
                </a:prstGeom>
                <a:solidFill>
                  <a:srgbClr val="E2542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Flowchart: Off-page Connector 86">
                  <a:extLst>
                    <a:ext uri="{FF2B5EF4-FFF2-40B4-BE49-F238E27FC236}">
                      <a16:creationId xmlns:a16="http://schemas.microsoft.com/office/drawing/2014/main" id="{91AEEA9B-3E4C-4573-8375-6AA210A8F8E9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7080000" flipH="1">
                  <a:off x="3133896" y="3151839"/>
                  <a:ext cx="70188" cy="210879"/>
                </a:xfrm>
                <a:prstGeom prst="flowChartOffpageConnector">
                  <a:avLst/>
                </a:prstGeom>
                <a:solidFill>
                  <a:srgbClr val="E2542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504696E4-B198-4673-AB32-EFB60DF18235}"/>
                  </a:ext>
                </a:extLst>
              </p:cNvPr>
              <p:cNvGrpSpPr/>
              <p:nvPr/>
            </p:nvGrpSpPr>
            <p:grpSpPr>
              <a:xfrm rot="16200000">
                <a:off x="6522757" y="2285228"/>
                <a:ext cx="2803228" cy="2500877"/>
                <a:chOff x="1672395" y="3056244"/>
                <a:chExt cx="2102421" cy="1875658"/>
              </a:xfrm>
            </p:grpSpPr>
            <p:sp>
              <p:nvSpPr>
                <p:cNvPr id="82" name="Arc 81">
                  <a:extLst>
                    <a:ext uri="{FF2B5EF4-FFF2-40B4-BE49-F238E27FC236}">
                      <a16:creationId xmlns:a16="http://schemas.microsoft.com/office/drawing/2014/main" id="{18FB2416-DFD2-4968-8CC6-C14B56498711}"/>
                    </a:ext>
                  </a:extLst>
                </p:cNvPr>
                <p:cNvSpPr/>
                <p:nvPr/>
              </p:nvSpPr>
              <p:spPr>
                <a:xfrm rot="18208172">
                  <a:off x="1889354" y="3046439"/>
                  <a:ext cx="1668504" cy="2102421"/>
                </a:xfrm>
                <a:prstGeom prst="arc">
                  <a:avLst>
                    <a:gd name="adj1" fmla="val 18676128"/>
                    <a:gd name="adj2" fmla="val 0"/>
                  </a:avLst>
                </a:prstGeom>
                <a:ln w="28575"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Flowchart: Off-page Connector 82">
                  <a:extLst>
                    <a:ext uri="{FF2B5EF4-FFF2-40B4-BE49-F238E27FC236}">
                      <a16:creationId xmlns:a16="http://schemas.microsoft.com/office/drawing/2014/main" id="{F33E74A3-2755-4F30-A4C0-B8362D065B8C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-5220000">
                  <a:off x="2538366" y="2985898"/>
                  <a:ext cx="70188" cy="210879"/>
                </a:xfrm>
                <a:prstGeom prst="flowChartOffpageConnector">
                  <a:avLst/>
                </a:prstGeom>
                <a:solidFill>
                  <a:srgbClr val="E2542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Flowchart: Off-page Connector 83">
                  <a:extLst>
                    <a:ext uri="{FF2B5EF4-FFF2-40B4-BE49-F238E27FC236}">
                      <a16:creationId xmlns:a16="http://schemas.microsoft.com/office/drawing/2014/main" id="{462BCD5E-DD04-44A2-ACBB-777E7B20BFE5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7080000" flipH="1">
                  <a:off x="3133896" y="3151839"/>
                  <a:ext cx="70188" cy="210879"/>
                </a:xfrm>
                <a:prstGeom prst="flowChartOffpageConnector">
                  <a:avLst/>
                </a:prstGeom>
                <a:solidFill>
                  <a:srgbClr val="E2542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9CCA8A39-D463-4150-942E-E789293BA99E}"/>
                  </a:ext>
                </a:extLst>
              </p:cNvPr>
              <p:cNvGrpSpPr/>
              <p:nvPr/>
            </p:nvGrpSpPr>
            <p:grpSpPr>
              <a:xfrm rot="10800000">
                <a:off x="7199146" y="4024252"/>
                <a:ext cx="2803228" cy="2500877"/>
                <a:chOff x="1672395" y="3056244"/>
                <a:chExt cx="2102421" cy="1875658"/>
              </a:xfrm>
            </p:grpSpPr>
            <p:sp>
              <p:nvSpPr>
                <p:cNvPr id="79" name="Arc 78">
                  <a:extLst>
                    <a:ext uri="{FF2B5EF4-FFF2-40B4-BE49-F238E27FC236}">
                      <a16:creationId xmlns:a16="http://schemas.microsoft.com/office/drawing/2014/main" id="{71CE0388-8A7D-48D7-94B3-2A8B154041AF}"/>
                    </a:ext>
                  </a:extLst>
                </p:cNvPr>
                <p:cNvSpPr/>
                <p:nvPr/>
              </p:nvSpPr>
              <p:spPr>
                <a:xfrm rot="18208172">
                  <a:off x="1889354" y="3046439"/>
                  <a:ext cx="1668504" cy="2102421"/>
                </a:xfrm>
                <a:prstGeom prst="arc">
                  <a:avLst>
                    <a:gd name="adj1" fmla="val 18676128"/>
                    <a:gd name="adj2" fmla="val 0"/>
                  </a:avLst>
                </a:prstGeom>
                <a:ln w="28575"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Flowchart: Off-page Connector 79">
                  <a:extLst>
                    <a:ext uri="{FF2B5EF4-FFF2-40B4-BE49-F238E27FC236}">
                      <a16:creationId xmlns:a16="http://schemas.microsoft.com/office/drawing/2014/main" id="{0198140B-3A6B-467B-BC3D-F4F6CC3D4C86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-5220000">
                  <a:off x="2538366" y="2985898"/>
                  <a:ext cx="70188" cy="210879"/>
                </a:xfrm>
                <a:prstGeom prst="flowChartOffpageConnector">
                  <a:avLst/>
                </a:prstGeom>
                <a:solidFill>
                  <a:srgbClr val="E2542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Flowchart: Off-page Connector 80">
                  <a:extLst>
                    <a:ext uri="{FF2B5EF4-FFF2-40B4-BE49-F238E27FC236}">
                      <a16:creationId xmlns:a16="http://schemas.microsoft.com/office/drawing/2014/main" id="{B0FA4D8C-7DB1-422E-A332-07FE56B1AB33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7080000" flipH="1">
                  <a:off x="3133896" y="3151839"/>
                  <a:ext cx="70188" cy="210879"/>
                </a:xfrm>
                <a:prstGeom prst="flowChartOffpageConnector">
                  <a:avLst/>
                </a:prstGeom>
                <a:solidFill>
                  <a:srgbClr val="E2542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9CA09D43-9FD2-4C98-9CB5-F4633DFC35D0}"/>
                  </a:ext>
                </a:extLst>
              </p:cNvPr>
              <p:cNvGrpSpPr/>
              <p:nvPr/>
            </p:nvGrpSpPr>
            <p:grpSpPr>
              <a:xfrm rot="13462751">
                <a:off x="6498241" y="3294740"/>
                <a:ext cx="2803228" cy="2500877"/>
                <a:chOff x="1672395" y="3056244"/>
                <a:chExt cx="2102421" cy="1875658"/>
              </a:xfrm>
            </p:grpSpPr>
            <p:sp>
              <p:nvSpPr>
                <p:cNvPr id="76" name="Arc 75">
                  <a:extLst>
                    <a:ext uri="{FF2B5EF4-FFF2-40B4-BE49-F238E27FC236}">
                      <a16:creationId xmlns:a16="http://schemas.microsoft.com/office/drawing/2014/main" id="{9959E737-8DA1-4EA5-87BD-D5C6FC4EEC48}"/>
                    </a:ext>
                  </a:extLst>
                </p:cNvPr>
                <p:cNvSpPr/>
                <p:nvPr/>
              </p:nvSpPr>
              <p:spPr>
                <a:xfrm rot="18208172">
                  <a:off x="1889354" y="3046439"/>
                  <a:ext cx="1668504" cy="2102421"/>
                </a:xfrm>
                <a:prstGeom prst="arc">
                  <a:avLst>
                    <a:gd name="adj1" fmla="val 18676128"/>
                    <a:gd name="adj2" fmla="val 0"/>
                  </a:avLst>
                </a:prstGeom>
                <a:ln w="28575"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Flowchart: Off-page Connector 76">
                  <a:extLst>
                    <a:ext uri="{FF2B5EF4-FFF2-40B4-BE49-F238E27FC236}">
                      <a16:creationId xmlns:a16="http://schemas.microsoft.com/office/drawing/2014/main" id="{5594B81C-C43F-436E-AB96-5340526CB555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-5220000">
                  <a:off x="2538366" y="2985898"/>
                  <a:ext cx="70188" cy="210879"/>
                </a:xfrm>
                <a:prstGeom prst="flowChartOffpageConnector">
                  <a:avLst/>
                </a:prstGeom>
                <a:solidFill>
                  <a:srgbClr val="E2542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Flowchart: Off-page Connector 77">
                  <a:extLst>
                    <a:ext uri="{FF2B5EF4-FFF2-40B4-BE49-F238E27FC236}">
                      <a16:creationId xmlns:a16="http://schemas.microsoft.com/office/drawing/2014/main" id="{D883CB33-5336-4298-9F9E-4D08EF01B94D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7080000" flipH="1">
                  <a:off x="3133896" y="3151839"/>
                  <a:ext cx="70188" cy="210879"/>
                </a:xfrm>
                <a:prstGeom prst="flowChartOffpageConnector">
                  <a:avLst/>
                </a:prstGeom>
                <a:solidFill>
                  <a:srgbClr val="E2542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FCD3B771-5A8B-44B5-AB34-E0C6D20637FA}"/>
                  </a:ext>
                </a:extLst>
              </p:cNvPr>
              <p:cNvGrpSpPr/>
              <p:nvPr/>
            </p:nvGrpSpPr>
            <p:grpSpPr>
              <a:xfrm rot="2558940">
                <a:off x="8931201" y="2285228"/>
                <a:ext cx="2803228" cy="2500877"/>
                <a:chOff x="1672395" y="3056244"/>
                <a:chExt cx="2102421" cy="1875658"/>
              </a:xfrm>
            </p:grpSpPr>
            <p:sp>
              <p:nvSpPr>
                <p:cNvPr id="73" name="Arc 72">
                  <a:extLst>
                    <a:ext uri="{FF2B5EF4-FFF2-40B4-BE49-F238E27FC236}">
                      <a16:creationId xmlns:a16="http://schemas.microsoft.com/office/drawing/2014/main" id="{53DA0D1B-88C6-49A7-9A0E-EFA792070209}"/>
                    </a:ext>
                  </a:extLst>
                </p:cNvPr>
                <p:cNvSpPr/>
                <p:nvPr/>
              </p:nvSpPr>
              <p:spPr>
                <a:xfrm rot="18208172">
                  <a:off x="1889354" y="3046439"/>
                  <a:ext cx="1668504" cy="2102421"/>
                </a:xfrm>
                <a:prstGeom prst="arc">
                  <a:avLst>
                    <a:gd name="adj1" fmla="val 18676128"/>
                    <a:gd name="adj2" fmla="val 0"/>
                  </a:avLst>
                </a:prstGeom>
                <a:ln w="28575"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Flowchart: Off-page Connector 73">
                  <a:extLst>
                    <a:ext uri="{FF2B5EF4-FFF2-40B4-BE49-F238E27FC236}">
                      <a16:creationId xmlns:a16="http://schemas.microsoft.com/office/drawing/2014/main" id="{333F6943-839A-4789-B8C1-5019F6300FC1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-5220000">
                  <a:off x="2538366" y="2985898"/>
                  <a:ext cx="70188" cy="210879"/>
                </a:xfrm>
                <a:prstGeom prst="flowChartOffpageConnector">
                  <a:avLst/>
                </a:prstGeom>
                <a:solidFill>
                  <a:srgbClr val="E2542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Flowchart: Off-page Connector 74">
                  <a:extLst>
                    <a:ext uri="{FF2B5EF4-FFF2-40B4-BE49-F238E27FC236}">
                      <a16:creationId xmlns:a16="http://schemas.microsoft.com/office/drawing/2014/main" id="{0B3AB53B-0D19-4B7C-A79A-EB43FFA2814C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7080000" flipH="1">
                  <a:off x="3133896" y="3151839"/>
                  <a:ext cx="70188" cy="210879"/>
                </a:xfrm>
                <a:prstGeom prst="flowChartOffpageConnector">
                  <a:avLst/>
                </a:prstGeom>
                <a:solidFill>
                  <a:srgbClr val="E2542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69728C04-8453-454D-B2BF-9194827E2174}"/>
                  </a:ext>
                </a:extLst>
              </p:cNvPr>
              <p:cNvGrpSpPr/>
              <p:nvPr/>
            </p:nvGrpSpPr>
            <p:grpSpPr>
              <a:xfrm rot="5400000">
                <a:off x="8948234" y="3323228"/>
                <a:ext cx="2803228" cy="2500877"/>
                <a:chOff x="1672395" y="3056244"/>
                <a:chExt cx="2102421" cy="1875658"/>
              </a:xfrm>
            </p:grpSpPr>
            <p:sp>
              <p:nvSpPr>
                <p:cNvPr id="70" name="Arc 69">
                  <a:extLst>
                    <a:ext uri="{FF2B5EF4-FFF2-40B4-BE49-F238E27FC236}">
                      <a16:creationId xmlns:a16="http://schemas.microsoft.com/office/drawing/2014/main" id="{7BDC9A43-11B3-4303-A137-EA011DE3E82E}"/>
                    </a:ext>
                  </a:extLst>
                </p:cNvPr>
                <p:cNvSpPr/>
                <p:nvPr/>
              </p:nvSpPr>
              <p:spPr>
                <a:xfrm rot="18208172">
                  <a:off x="1889354" y="3046439"/>
                  <a:ext cx="1668504" cy="2102421"/>
                </a:xfrm>
                <a:prstGeom prst="arc">
                  <a:avLst>
                    <a:gd name="adj1" fmla="val 18676128"/>
                    <a:gd name="adj2" fmla="val 0"/>
                  </a:avLst>
                </a:prstGeom>
                <a:ln w="28575">
                  <a:solidFill>
                    <a:srgbClr val="0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Flowchart: Off-page Connector 70">
                  <a:extLst>
                    <a:ext uri="{FF2B5EF4-FFF2-40B4-BE49-F238E27FC236}">
                      <a16:creationId xmlns:a16="http://schemas.microsoft.com/office/drawing/2014/main" id="{C311FDED-680C-4959-B301-EEF6A88E836C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-5220000">
                  <a:off x="2538366" y="2985898"/>
                  <a:ext cx="70188" cy="210879"/>
                </a:xfrm>
                <a:prstGeom prst="flowChartOffpageConnector">
                  <a:avLst/>
                </a:prstGeom>
                <a:solidFill>
                  <a:srgbClr val="E2542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Flowchart: Off-page Connector 71">
                  <a:extLst>
                    <a:ext uri="{FF2B5EF4-FFF2-40B4-BE49-F238E27FC236}">
                      <a16:creationId xmlns:a16="http://schemas.microsoft.com/office/drawing/2014/main" id="{EF461904-B599-4EF4-9ED4-5F88F849695B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7080000" flipH="1">
                  <a:off x="3133896" y="3151839"/>
                  <a:ext cx="70188" cy="210879"/>
                </a:xfrm>
                <a:prstGeom prst="flowChartOffpageConnector">
                  <a:avLst/>
                </a:prstGeom>
                <a:solidFill>
                  <a:srgbClr val="E2542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0848F1BE-50E4-4593-B3A3-07685C118915}"/>
                  </a:ext>
                </a:extLst>
              </p:cNvPr>
              <p:cNvSpPr txBox="1"/>
              <p:nvPr/>
            </p:nvSpPr>
            <p:spPr>
              <a:xfrm>
                <a:off x="7513117" y="2986878"/>
                <a:ext cx="3158355" cy="19263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Partial </a:t>
                </a:r>
                <a:r>
                  <a:rPr lang="en-US" sz="2400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cgMLST</a:t>
                </a:r>
                <a:endParaRPr lang="en-US" sz="240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158F144B-C171-44A8-9EA4-DD8F0C485E94}"/>
              </a:ext>
            </a:extLst>
          </p:cNvPr>
          <p:cNvSpPr txBox="1"/>
          <p:nvPr/>
        </p:nvSpPr>
        <p:spPr>
          <a:xfrm>
            <a:off x="157022" y="4036065"/>
            <a:ext cx="1827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rgbClr val="080808"/>
                </a:solidFill>
              </a:rPr>
              <a:t>Short Informative Regions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5402FA7-D831-4F61-AC27-190A0F8F396C}"/>
              </a:ext>
            </a:extLst>
          </p:cNvPr>
          <p:cNvSpPr txBox="1"/>
          <p:nvPr/>
        </p:nvSpPr>
        <p:spPr>
          <a:xfrm>
            <a:off x="2123226" y="4041280"/>
            <a:ext cx="1086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solidFill>
                  <a:srgbClr val="080808"/>
                </a:solidFill>
              </a:rPr>
              <a:t>Pathogen </a:t>
            </a:r>
          </a:p>
          <a:p>
            <a:pPr algn="ctr"/>
            <a:r>
              <a:rPr lang="en-US" sz="1600">
                <a:solidFill>
                  <a:srgbClr val="080808"/>
                </a:solidFill>
              </a:rPr>
              <a:t>Specific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FB75212-4FB1-47E0-A0E1-CF870CAE3601}"/>
              </a:ext>
            </a:extLst>
          </p:cNvPr>
          <p:cNvSpPr txBox="1"/>
          <p:nvPr/>
        </p:nvSpPr>
        <p:spPr>
          <a:xfrm>
            <a:off x="3500555" y="4183305"/>
            <a:ext cx="16841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solidFill>
                  <a:srgbClr val="080808"/>
                </a:solidFill>
              </a:rPr>
              <a:t>1000’s of Targets </a:t>
            </a:r>
          </a:p>
        </p:txBody>
      </p:sp>
      <p:pic>
        <p:nvPicPr>
          <p:cNvPr id="94" name="Picture 93">
            <a:extLst>
              <a:ext uri="{FF2B5EF4-FFF2-40B4-BE49-F238E27FC236}">
                <a16:creationId xmlns:a16="http://schemas.microsoft.com/office/drawing/2014/main" id="{8758D0E8-A7B7-4D91-B80E-623D5F9C48D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3" r="762"/>
          <a:stretch/>
        </p:blipFill>
        <p:spPr>
          <a:xfrm>
            <a:off x="5695458" y="775976"/>
            <a:ext cx="1223236" cy="1520182"/>
          </a:xfrm>
          <a:prstGeom prst="rect">
            <a:avLst/>
          </a:prstGeom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F3042B52-A104-41FB-B26A-D63057990C09}"/>
              </a:ext>
            </a:extLst>
          </p:cNvPr>
          <p:cNvSpPr txBox="1"/>
          <p:nvPr/>
        </p:nvSpPr>
        <p:spPr>
          <a:xfrm>
            <a:off x="7210574" y="1344928"/>
            <a:ext cx="1223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+mj-lt"/>
              </a:rPr>
              <a:t>Serotyping</a:t>
            </a: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92CC0E2B-8E11-43CE-9EE5-975C1E491F4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5" b="23541"/>
          <a:stretch/>
        </p:blipFill>
        <p:spPr>
          <a:xfrm>
            <a:off x="5760891" y="2616490"/>
            <a:ext cx="1261932" cy="869528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70F4D692-E1F8-41EE-B6DC-94155AF2D777}"/>
              </a:ext>
            </a:extLst>
          </p:cNvPr>
          <p:cNvSpPr txBox="1"/>
          <p:nvPr/>
        </p:nvSpPr>
        <p:spPr>
          <a:xfrm>
            <a:off x="7164485" y="2779999"/>
            <a:ext cx="14279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+mj-lt"/>
              </a:rPr>
              <a:t>Antimicrobial resistance</a:t>
            </a:r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0B538EEB-F9A8-4692-BD94-E5168DEEEE2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40"/>
          <a:stretch/>
        </p:blipFill>
        <p:spPr>
          <a:xfrm>
            <a:off x="5738664" y="3764429"/>
            <a:ext cx="1268489" cy="1099269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431A8D1C-AFB6-441B-8BE8-2C4A44031DD0}"/>
              </a:ext>
            </a:extLst>
          </p:cNvPr>
          <p:cNvSpPr txBox="1"/>
          <p:nvPr/>
        </p:nvSpPr>
        <p:spPr>
          <a:xfrm>
            <a:off x="7210574" y="4159174"/>
            <a:ext cx="1223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+mj-lt"/>
              </a:rPr>
              <a:t>Virulence</a:t>
            </a:r>
          </a:p>
        </p:txBody>
      </p:sp>
      <p:sp>
        <p:nvSpPr>
          <p:cNvPr id="102" name="Title 1">
            <a:extLst>
              <a:ext uri="{FF2B5EF4-FFF2-40B4-BE49-F238E27FC236}">
                <a16:creationId xmlns:a16="http://schemas.microsoft.com/office/drawing/2014/main" id="{476AD7AC-3E4A-4953-A6E2-97AF5E1C3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118142"/>
            <a:ext cx="7886700" cy="593087"/>
          </a:xfrm>
        </p:spPr>
        <p:txBody>
          <a:bodyPr>
            <a:noAutofit/>
          </a:bodyPr>
          <a:lstStyle/>
          <a:p>
            <a:br>
              <a:rPr lang="en-US">
                <a:solidFill>
                  <a:srgbClr val="002060"/>
                </a:solidFill>
              </a:rPr>
            </a:br>
            <a:r>
              <a:rPr lang="en-US">
                <a:solidFill>
                  <a:srgbClr val="002060"/>
                </a:solidFill>
              </a:rPr>
              <a:t>HMAS Targets</a:t>
            </a:r>
          </a:p>
        </p:txBody>
      </p:sp>
    </p:spTree>
    <p:extLst>
      <p:ext uri="{BB962C8B-B14F-4D97-AF65-F5344CB8AC3E}">
        <p14:creationId xmlns:p14="http://schemas.microsoft.com/office/powerpoint/2010/main" val="360317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7" grpId="0"/>
      <p:bldP spid="9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35C5B-45AF-2E51-51E3-6927289B6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02060"/>
                </a:solidFill>
              </a:rPr>
              <a:t>HMAS Captures Pathogen Data from Samples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E23FE-1BA6-E13C-9F53-46057A11DCB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798493" lvl="2" indent="-457189">
              <a:buClr>
                <a:srgbClr val="000000"/>
              </a:buClr>
            </a:pPr>
            <a:r>
              <a:rPr lang="en-US">
                <a:solidFill>
                  <a:srgbClr val="002060"/>
                </a:solidFill>
              </a:rPr>
              <a:t>All steps shown to work in lab</a:t>
            </a:r>
          </a:p>
          <a:p>
            <a:pPr marL="1088998" lvl="3" indent="-457189">
              <a:buClr>
                <a:srgbClr val="000000"/>
              </a:buClr>
            </a:pPr>
            <a:r>
              <a:rPr lang="en-US">
                <a:solidFill>
                  <a:srgbClr val="002060"/>
                </a:solidFill>
              </a:rPr>
              <a:t>Design primers specific to </a:t>
            </a:r>
            <a:r>
              <a:rPr lang="en-US" i="1">
                <a:solidFill>
                  <a:srgbClr val="002060"/>
                </a:solidFill>
              </a:rPr>
              <a:t>Salmonella</a:t>
            </a:r>
          </a:p>
          <a:p>
            <a:pPr marL="1088998" lvl="3" indent="-457189">
              <a:buClr>
                <a:srgbClr val="000000"/>
              </a:buClr>
            </a:pPr>
            <a:r>
              <a:rPr lang="en-US">
                <a:solidFill>
                  <a:srgbClr val="002060"/>
                </a:solidFill>
              </a:rPr>
              <a:t>Multiplex them on the Juno then sequence</a:t>
            </a:r>
          </a:p>
          <a:p>
            <a:pPr marL="1088998" lvl="3" indent="-457189">
              <a:buClr>
                <a:srgbClr val="000000"/>
              </a:buClr>
            </a:pPr>
            <a:r>
              <a:rPr lang="en-US">
                <a:solidFill>
                  <a:srgbClr val="002060"/>
                </a:solidFill>
              </a:rPr>
              <a:t>Observe the predicted sequences, distinguish from noise</a:t>
            </a:r>
          </a:p>
        </p:txBody>
      </p:sp>
    </p:spTree>
    <p:extLst>
      <p:ext uri="{BB962C8B-B14F-4D97-AF65-F5344CB8AC3E}">
        <p14:creationId xmlns:p14="http://schemas.microsoft.com/office/powerpoint/2010/main" val="1348167047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id="{44084CD2-B8AA-9DAF-BA12-2600CBAA3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81"/>
          <a:stretch/>
        </p:blipFill>
        <p:spPr>
          <a:xfrm>
            <a:off x="241197" y="1764848"/>
            <a:ext cx="1350704" cy="8916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75AA4E-0160-FAD9-0771-C3FCA807F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600503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002060"/>
                </a:solidFill>
              </a:rPr>
              <a:t>Primer Design Pipeline: T3Pio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5AAE0D-42BD-3CD9-A6CA-10A8CFCD2C59}"/>
              </a:ext>
            </a:extLst>
          </p:cNvPr>
          <p:cNvSpPr txBox="1"/>
          <p:nvPr/>
        </p:nvSpPr>
        <p:spPr>
          <a:xfrm>
            <a:off x="457200" y="4658129"/>
            <a:ext cx="8641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18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Details for T3Pio can be found at </a:t>
            </a:r>
            <a:r>
              <a:rPr lang="en-US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https://github.com/ncezid-biome/T3Pio</a:t>
            </a:r>
            <a:r>
              <a:rPr lang="en-US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14A05F1-1C03-3635-9A85-4BD0AA6B8A59}"/>
              </a:ext>
            </a:extLst>
          </p:cNvPr>
          <p:cNvSpPr txBox="1"/>
          <p:nvPr/>
        </p:nvSpPr>
        <p:spPr>
          <a:xfrm>
            <a:off x="186913" y="1179688"/>
            <a:ext cx="1337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Input Genomes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F8A2921-EC9E-560D-FE3D-32CDDF5DC994}"/>
              </a:ext>
            </a:extLst>
          </p:cNvPr>
          <p:cNvSpPr txBox="1"/>
          <p:nvPr/>
        </p:nvSpPr>
        <p:spPr>
          <a:xfrm>
            <a:off x="469816" y="3166867"/>
            <a:ext cx="2244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err="1">
                <a:solidFill>
                  <a:prstClr val="black"/>
                </a:solidFill>
                <a:latin typeface="Calibri" panose="020F0502020204030204"/>
              </a:rPr>
              <a:t>Orthogroup</a:t>
            </a:r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 ID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202FE35-3F76-156E-5629-0805BC3A77B1}"/>
              </a:ext>
            </a:extLst>
          </p:cNvPr>
          <p:cNvSpPr txBox="1"/>
          <p:nvPr/>
        </p:nvSpPr>
        <p:spPr>
          <a:xfrm>
            <a:off x="5851148" y="1128374"/>
            <a:ext cx="2997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Specificity Testing &amp; Redundancy Removal</a:t>
            </a:r>
          </a:p>
          <a:p>
            <a:pPr algn="ctr" defTabSz="45718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b="1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598CFC21-FE34-D53A-2105-E5A2FF0358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8074"/>
          <a:stretch/>
        </p:blipFill>
        <p:spPr>
          <a:xfrm>
            <a:off x="241126" y="3495479"/>
            <a:ext cx="2179365" cy="1084615"/>
          </a:xfrm>
          <a:prstGeom prst="rect">
            <a:avLst/>
          </a:prstGeom>
        </p:spPr>
      </p:pic>
      <p:sp>
        <p:nvSpPr>
          <p:cNvPr id="41" name="Arrow: Right 40">
            <a:extLst>
              <a:ext uri="{FF2B5EF4-FFF2-40B4-BE49-F238E27FC236}">
                <a16:creationId xmlns:a16="http://schemas.microsoft.com/office/drawing/2014/main" id="{D528F1DE-7DC3-3EF3-D67D-D51CC9833078}"/>
              </a:ext>
            </a:extLst>
          </p:cNvPr>
          <p:cNvSpPr/>
          <p:nvPr/>
        </p:nvSpPr>
        <p:spPr>
          <a:xfrm rot="18799572">
            <a:off x="2255625" y="2770045"/>
            <a:ext cx="269846" cy="164655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18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30D6F4CB-0136-2F71-A5B3-0011BB2E2FF5}"/>
              </a:ext>
            </a:extLst>
          </p:cNvPr>
          <p:cNvSpPr/>
          <p:nvPr/>
        </p:nvSpPr>
        <p:spPr>
          <a:xfrm rot="3184695">
            <a:off x="5114809" y="2769106"/>
            <a:ext cx="273146" cy="166531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18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FF68ED53-3D44-DA21-E4AB-66C233034F57}"/>
              </a:ext>
            </a:extLst>
          </p:cNvPr>
          <p:cNvSpPr/>
          <p:nvPr/>
        </p:nvSpPr>
        <p:spPr>
          <a:xfrm rot="4250363">
            <a:off x="1084323" y="2879966"/>
            <a:ext cx="270673" cy="156699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18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363BD92-8064-7798-65D4-F4CBA11ED78C}"/>
              </a:ext>
            </a:extLst>
          </p:cNvPr>
          <p:cNvSpPr txBox="1"/>
          <p:nvPr/>
        </p:nvSpPr>
        <p:spPr>
          <a:xfrm>
            <a:off x="4174302" y="1130429"/>
            <a:ext cx="1189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Consensus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893E1DBD-64AD-3FDD-3ACE-C0AA7CC0AF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4355752" y="1531627"/>
            <a:ext cx="858518" cy="787689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89720459-7AE5-A615-3730-AE48E50C4FF6}"/>
              </a:ext>
            </a:extLst>
          </p:cNvPr>
          <p:cNvSpPr txBox="1"/>
          <p:nvPr/>
        </p:nvSpPr>
        <p:spPr>
          <a:xfrm>
            <a:off x="4940184" y="3319679"/>
            <a:ext cx="1699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Primer Pairs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C2AA3ABC-18F0-A28E-4D9B-276E621DA4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1368" y="3689907"/>
            <a:ext cx="1699561" cy="646330"/>
          </a:xfrm>
          <a:prstGeom prst="rect">
            <a:avLst/>
          </a:prstGeom>
        </p:spPr>
      </p:pic>
      <p:sp>
        <p:nvSpPr>
          <p:cNvPr id="49" name="Arrow: Right 48">
            <a:extLst>
              <a:ext uri="{FF2B5EF4-FFF2-40B4-BE49-F238E27FC236}">
                <a16:creationId xmlns:a16="http://schemas.microsoft.com/office/drawing/2014/main" id="{0B115672-B964-A46D-A761-FBF213F675BB}"/>
              </a:ext>
            </a:extLst>
          </p:cNvPr>
          <p:cNvSpPr/>
          <p:nvPr/>
        </p:nvSpPr>
        <p:spPr>
          <a:xfrm rot="20941516">
            <a:off x="3809204" y="2047332"/>
            <a:ext cx="250837" cy="150108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18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0" name="Arrow: Right 49">
            <a:extLst>
              <a:ext uri="{FF2B5EF4-FFF2-40B4-BE49-F238E27FC236}">
                <a16:creationId xmlns:a16="http://schemas.microsoft.com/office/drawing/2014/main" id="{22502F44-0243-27A6-188F-CBE2E9953887}"/>
              </a:ext>
            </a:extLst>
          </p:cNvPr>
          <p:cNvSpPr/>
          <p:nvPr/>
        </p:nvSpPr>
        <p:spPr>
          <a:xfrm>
            <a:off x="6325113" y="2760836"/>
            <a:ext cx="287518" cy="174575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18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B05D3E2-2D80-AD37-9031-8C15D018D17B}"/>
              </a:ext>
            </a:extLst>
          </p:cNvPr>
          <p:cNvSpPr txBox="1"/>
          <p:nvPr/>
        </p:nvSpPr>
        <p:spPr>
          <a:xfrm>
            <a:off x="1951367" y="1179688"/>
            <a:ext cx="2137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Filter for Conserved Genes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C76B14AA-D4F9-FD6A-8152-5B67FAAA58B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03"/>
          <a:stretch/>
        </p:blipFill>
        <p:spPr>
          <a:xfrm rot="16200000">
            <a:off x="623961" y="1988265"/>
            <a:ext cx="607846" cy="59420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133C102A-BFA9-C338-CF12-8E792FE7639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50522"/>
          <a:stretch/>
        </p:blipFill>
        <p:spPr>
          <a:xfrm>
            <a:off x="2416170" y="3495479"/>
            <a:ext cx="2194264" cy="108461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4BE10B7-F446-AF9E-B35A-64302582BAE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51"/>
          <a:stretch/>
        </p:blipFill>
        <p:spPr>
          <a:xfrm>
            <a:off x="6410990" y="1780152"/>
            <a:ext cx="1877643" cy="95224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735D1E04-4611-D04E-90CC-B91123096BC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1" r="49849" b="42448"/>
          <a:stretch/>
        </p:blipFill>
        <p:spPr>
          <a:xfrm>
            <a:off x="6909228" y="2919602"/>
            <a:ext cx="881164" cy="384537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9798CD3B-0FDD-61F1-46C4-CB3F62099784}"/>
              </a:ext>
            </a:extLst>
          </p:cNvPr>
          <p:cNvGrpSpPr/>
          <p:nvPr/>
        </p:nvGrpSpPr>
        <p:grpSpPr>
          <a:xfrm>
            <a:off x="2518816" y="1808595"/>
            <a:ext cx="926727" cy="929344"/>
            <a:chOff x="2806071" y="2602621"/>
            <a:chExt cx="625858" cy="491850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41853D68-FA6D-FE24-8472-4CAE8504EC47}"/>
                </a:ext>
              </a:extLst>
            </p:cNvPr>
            <p:cNvSpPr/>
            <p:nvPr/>
          </p:nvSpPr>
          <p:spPr>
            <a:xfrm>
              <a:off x="2806071" y="2602621"/>
              <a:ext cx="625858" cy="491850"/>
            </a:xfrm>
            <a:prstGeom prst="ellipse">
              <a:avLst/>
            </a:prstGeom>
            <a:noFill/>
            <a:ln w="12700" cap="flat" cmpd="sng" algn="ctr">
              <a:solidFill>
                <a:srgbClr val="7030A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45718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0" name="Star: 5 Points 59">
              <a:extLst>
                <a:ext uri="{FF2B5EF4-FFF2-40B4-BE49-F238E27FC236}">
                  <a16:creationId xmlns:a16="http://schemas.microsoft.com/office/drawing/2014/main" id="{81FD586D-4EE3-10A8-1089-A0E3F363D3A2}"/>
                </a:ext>
              </a:extLst>
            </p:cNvPr>
            <p:cNvSpPr/>
            <p:nvPr/>
          </p:nvSpPr>
          <p:spPr>
            <a:xfrm>
              <a:off x="3118552" y="2870147"/>
              <a:ext cx="211390" cy="162972"/>
            </a:xfrm>
            <a:prstGeom prst="star5">
              <a:avLst/>
            </a:prstGeom>
            <a:solidFill>
              <a:srgbClr val="5B9BD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45718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1" name="Star: 5 Points 60">
              <a:extLst>
                <a:ext uri="{FF2B5EF4-FFF2-40B4-BE49-F238E27FC236}">
                  <a16:creationId xmlns:a16="http://schemas.microsoft.com/office/drawing/2014/main" id="{D96C5C44-4501-F2C3-8653-16192C803CD4}"/>
                </a:ext>
              </a:extLst>
            </p:cNvPr>
            <p:cNvSpPr/>
            <p:nvPr/>
          </p:nvSpPr>
          <p:spPr>
            <a:xfrm>
              <a:off x="3117799" y="2651187"/>
              <a:ext cx="211390" cy="162972"/>
            </a:xfrm>
            <a:prstGeom prst="star5">
              <a:avLst/>
            </a:prstGeom>
            <a:solidFill>
              <a:srgbClr val="70AD4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45718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2" name="Star: 5 Points 61">
              <a:extLst>
                <a:ext uri="{FF2B5EF4-FFF2-40B4-BE49-F238E27FC236}">
                  <a16:creationId xmlns:a16="http://schemas.microsoft.com/office/drawing/2014/main" id="{EB4A7A68-7247-E84C-5518-8D99D5EAA880}"/>
                </a:ext>
              </a:extLst>
            </p:cNvPr>
            <p:cNvSpPr/>
            <p:nvPr/>
          </p:nvSpPr>
          <p:spPr>
            <a:xfrm>
              <a:off x="2903835" y="2645455"/>
              <a:ext cx="211390" cy="162972"/>
            </a:xfrm>
            <a:prstGeom prst="star5">
              <a:avLst/>
            </a:prstGeom>
            <a:solidFill>
              <a:srgbClr val="ED7D3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45718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3" name="Star: 5 Points 62">
              <a:extLst>
                <a:ext uri="{FF2B5EF4-FFF2-40B4-BE49-F238E27FC236}">
                  <a16:creationId xmlns:a16="http://schemas.microsoft.com/office/drawing/2014/main" id="{3B78AC18-F0CC-50CF-232F-3DBEE9893FEB}"/>
                </a:ext>
              </a:extLst>
            </p:cNvPr>
            <p:cNvSpPr/>
            <p:nvPr/>
          </p:nvSpPr>
          <p:spPr>
            <a:xfrm>
              <a:off x="2914494" y="2865513"/>
              <a:ext cx="211390" cy="162972"/>
            </a:xfrm>
            <a:prstGeom prst="star5">
              <a:avLst/>
            </a:prstGeom>
            <a:solidFill>
              <a:srgbClr val="FF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45718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970581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C2DC3D9-A48A-5A4C-911B-A551B2AABFDD}"/>
              </a:ext>
            </a:extLst>
          </p:cNvPr>
          <p:cNvSpPr/>
          <p:nvPr/>
        </p:nvSpPr>
        <p:spPr>
          <a:xfrm>
            <a:off x="144500" y="173887"/>
            <a:ext cx="5113253" cy="175255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189">
              <a:defRPr/>
            </a:pPr>
            <a:endParaRPr lang="en-US" sz="4000" kern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C0B461-C279-0B70-779A-97C4AE35D6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2" b="12787"/>
          <a:stretch/>
        </p:blipFill>
        <p:spPr>
          <a:xfrm>
            <a:off x="187935" y="316714"/>
            <a:ext cx="1760855" cy="14446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96B2363-E739-A0C1-A7C3-5AE0249828D3}"/>
              </a:ext>
            </a:extLst>
          </p:cNvPr>
          <p:cNvSpPr txBox="1"/>
          <p:nvPr/>
        </p:nvSpPr>
        <p:spPr>
          <a:xfrm>
            <a:off x="1696908" y="473287"/>
            <a:ext cx="4173161" cy="1159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		  </a:t>
            </a:r>
            <a:r>
              <a:rPr lang="en-US" sz="4400" baseline="30000" dirty="0">
                <a:solidFill>
                  <a:prstClr val="black"/>
                </a:solidFill>
                <a:latin typeface="Calibri" panose="020F0502020204030204"/>
              </a:rPr>
              <a:t>*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of primer pairs produced accurate amplicons for all 18 </a:t>
            </a:r>
            <a:r>
              <a:rPr lang="en-US" sz="2000" i="1" dirty="0">
                <a:solidFill>
                  <a:prstClr val="black"/>
                </a:solidFill>
                <a:latin typeface="Calibri" panose="020F0502020204030204"/>
              </a:rPr>
              <a:t>Salmonella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DNAs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2BF603-008B-3097-29C4-C459796AB7CE}"/>
              </a:ext>
            </a:extLst>
          </p:cNvPr>
          <p:cNvSpPr/>
          <p:nvPr/>
        </p:nvSpPr>
        <p:spPr>
          <a:xfrm>
            <a:off x="1634025" y="324714"/>
            <a:ext cx="133777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189"/>
            <a:r>
              <a:rPr lang="en-US" sz="4400" b="1" dirty="0">
                <a:ln/>
                <a:solidFill>
                  <a:srgbClr val="66C2A5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95%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E71E13-B8D5-4A51-FFA5-3D8E52E3FA84}"/>
              </a:ext>
            </a:extLst>
          </p:cNvPr>
          <p:cNvSpPr txBox="1"/>
          <p:nvPr/>
        </p:nvSpPr>
        <p:spPr>
          <a:xfrm>
            <a:off x="187935" y="1824309"/>
            <a:ext cx="5113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* 98.7% of amplicons were accurate for 17/18 DNAs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CDAAEDE-7CE2-7809-701F-8A9EDDC332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0" t="11344" b="6725"/>
          <a:stretch/>
        </p:blipFill>
        <p:spPr>
          <a:xfrm>
            <a:off x="4005247" y="2250139"/>
            <a:ext cx="5031497" cy="266530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B1EDCC6-0065-F51F-8442-395B0049EB4D}"/>
              </a:ext>
            </a:extLst>
          </p:cNvPr>
          <p:cNvSpPr txBox="1"/>
          <p:nvPr/>
        </p:nvSpPr>
        <p:spPr>
          <a:xfrm>
            <a:off x="4157969" y="4826079"/>
            <a:ext cx="398942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/>
            <a:r>
              <a:rPr lang="en-US" sz="1050">
                <a:solidFill>
                  <a:prstClr val="black"/>
                </a:solidFill>
                <a:latin typeface="Calibri" panose="020F0502020204030204"/>
              </a:rPr>
              <a:t>Mean coverage depth (bin width = 20)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83A804-3972-7E9A-7AC3-2658487B98DB}"/>
              </a:ext>
            </a:extLst>
          </p:cNvPr>
          <p:cNvSpPr txBox="1"/>
          <p:nvPr/>
        </p:nvSpPr>
        <p:spPr>
          <a:xfrm rot="16200000">
            <a:off x="2720284" y="3414016"/>
            <a:ext cx="23698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/>
            <a:r>
              <a:rPr lang="en-US" sz="1050">
                <a:solidFill>
                  <a:prstClr val="black"/>
                </a:solidFill>
                <a:latin typeface="Calibri" panose="020F0502020204030204"/>
              </a:rPr>
              <a:t>Number of primer pairs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4D56930-BA3C-D6C6-C7DE-ACAB77015444}"/>
              </a:ext>
            </a:extLst>
          </p:cNvPr>
          <p:cNvSpPr/>
          <p:nvPr/>
        </p:nvSpPr>
        <p:spPr>
          <a:xfrm>
            <a:off x="7282422" y="3376717"/>
            <a:ext cx="1176394" cy="32850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189">
              <a:defRPr/>
            </a:pPr>
            <a:endParaRPr lang="en-US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A8B0EB-B4EF-2A8D-4244-7B5BF697CE14}"/>
              </a:ext>
            </a:extLst>
          </p:cNvPr>
          <p:cNvSpPr txBox="1"/>
          <p:nvPr/>
        </p:nvSpPr>
        <p:spPr>
          <a:xfrm>
            <a:off x="6334902" y="1673393"/>
            <a:ext cx="2473818" cy="1631216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en-US" sz="2800" b="1" kern="0" dirty="0">
                <a:ln w="22225">
                  <a:noFill/>
                  <a:prstDash val="solid"/>
                </a:ln>
                <a:solidFill>
                  <a:srgbClr val="1F77B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</a:rPr>
              <a:t>99%</a:t>
            </a:r>
            <a:r>
              <a:rPr lang="en-US" kern="0" dirty="0">
                <a:solidFill>
                  <a:prstClr val="black"/>
                </a:solidFill>
                <a:latin typeface="Calibri" panose="020F0502020204030204"/>
              </a:rPr>
              <a:t> of primer pairs produced detectable numbers of accurate sequences for at least one </a:t>
            </a:r>
            <a:r>
              <a:rPr lang="en-US" i="1" kern="0" dirty="0">
                <a:solidFill>
                  <a:prstClr val="black"/>
                </a:solidFill>
                <a:latin typeface="Calibri" panose="020F0502020204030204"/>
              </a:rPr>
              <a:t>Salmonella</a:t>
            </a:r>
            <a:r>
              <a:rPr lang="en-US" kern="0" dirty="0">
                <a:solidFill>
                  <a:prstClr val="black"/>
                </a:solidFill>
                <a:latin typeface="Calibri" panose="020F0502020204030204"/>
              </a:rPr>
              <a:t> DNA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1CC107-47F5-D4FC-0C64-BBABAFA81DB0}"/>
              </a:ext>
            </a:extLst>
          </p:cNvPr>
          <p:cNvSpPr txBox="1"/>
          <p:nvPr/>
        </p:nvSpPr>
        <p:spPr>
          <a:xfrm>
            <a:off x="239364" y="2686051"/>
            <a:ext cx="310727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3" indent="-285743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0000"/>
                </a:solidFill>
                <a:latin typeface="Calibri" panose="020F0502020204030204" pitchFamily="34" charset="0"/>
              </a:rPr>
              <a:t>2461 </a:t>
            </a:r>
            <a:r>
              <a:rPr lang="en-US" i="1">
                <a:solidFill>
                  <a:srgbClr val="000000"/>
                </a:solidFill>
                <a:latin typeface="Calibri" panose="020F0502020204030204" pitchFamily="34" charset="0"/>
              </a:rPr>
              <a:t>Salmonella</a:t>
            </a:r>
            <a:r>
              <a:rPr lang="en-US">
                <a:solidFill>
                  <a:srgbClr val="000000"/>
                </a:solidFill>
                <a:latin typeface="Calibri" panose="020F0502020204030204" pitchFamily="34" charset="0"/>
              </a:rPr>
              <a:t>-specific primer pairs designed from 19 reference genomes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endParaRPr lang="en-US" sz="8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0000"/>
                </a:solidFill>
                <a:latin typeface="Calibri" panose="020F0502020204030204" pitchFamily="34" charset="0"/>
              </a:rPr>
              <a:t>Primers tested in vitro on 19 isolates (1 isolate failed)</a:t>
            </a:r>
          </a:p>
        </p:txBody>
      </p:sp>
    </p:spTree>
    <p:extLst>
      <p:ext uri="{BB962C8B-B14F-4D97-AF65-F5344CB8AC3E}">
        <p14:creationId xmlns:p14="http://schemas.microsoft.com/office/powerpoint/2010/main" val="38695723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/>
      <p:bldP spid="13" grpId="0"/>
      <p:bldP spid="20" grpId="0"/>
      <p:bldP spid="21" grpId="0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35C5B-45AF-2E51-51E3-6927289B6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02060"/>
                </a:solidFill>
              </a:rPr>
              <a:t>HMAS Captures Pathogen Data from Samples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E23FE-1BA6-E13C-9F53-46057A11DCB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798513" lvl="2" indent="-457200">
              <a:buClr>
                <a:srgbClr val="000000"/>
              </a:buClr>
            </a:pPr>
            <a:r>
              <a:rPr lang="en-US">
                <a:solidFill>
                  <a:srgbClr val="002060"/>
                </a:solidFill>
              </a:rPr>
              <a:t>All steps shown to work in lab</a:t>
            </a:r>
          </a:p>
          <a:p>
            <a:pPr marL="1089025" lvl="3" indent="-457200">
              <a:buClr>
                <a:srgbClr val="000000"/>
              </a:buClr>
            </a:pPr>
            <a:r>
              <a:rPr lang="en-US">
                <a:solidFill>
                  <a:srgbClr val="002060"/>
                </a:solidFill>
              </a:rPr>
              <a:t>Design primers specific to </a:t>
            </a:r>
            <a:r>
              <a:rPr lang="en-US" i="1">
                <a:solidFill>
                  <a:srgbClr val="002060"/>
                </a:solidFill>
              </a:rPr>
              <a:t>Salmonella</a:t>
            </a:r>
          </a:p>
          <a:p>
            <a:pPr marL="1089025" lvl="3" indent="-457200">
              <a:buClr>
                <a:srgbClr val="000000"/>
              </a:buClr>
            </a:pPr>
            <a:r>
              <a:rPr lang="en-US">
                <a:solidFill>
                  <a:srgbClr val="002060"/>
                </a:solidFill>
              </a:rPr>
              <a:t>Multiplex them on the Juno then sequence</a:t>
            </a:r>
          </a:p>
          <a:p>
            <a:pPr marL="1089025" lvl="3" indent="-457200">
              <a:buClr>
                <a:srgbClr val="000000"/>
              </a:buClr>
            </a:pPr>
            <a:r>
              <a:rPr lang="en-US">
                <a:solidFill>
                  <a:srgbClr val="002060"/>
                </a:solidFill>
              </a:rPr>
              <a:t>Observe the predicted sequences, distinguish from noise</a:t>
            </a:r>
          </a:p>
          <a:p>
            <a:pPr marL="798513" lvl="2" indent="-457200">
              <a:buClr>
                <a:srgbClr val="000000"/>
              </a:buClr>
            </a:pPr>
            <a:r>
              <a:rPr lang="en-US">
                <a:solidFill>
                  <a:srgbClr val="002060"/>
                </a:solidFill>
              </a:rPr>
              <a:t>Data from</a:t>
            </a:r>
          </a:p>
          <a:p>
            <a:pPr marL="1089025" lvl="3" indent="-457200">
              <a:buClr>
                <a:srgbClr val="000000"/>
              </a:buClr>
            </a:pPr>
            <a:r>
              <a:rPr lang="en-US">
                <a:solidFill>
                  <a:srgbClr val="002060"/>
                </a:solidFill>
              </a:rPr>
              <a:t>Isolates </a:t>
            </a:r>
          </a:p>
          <a:p>
            <a:pPr marL="1089025" lvl="3" indent="-457200">
              <a:buClr>
                <a:srgbClr val="000000"/>
              </a:buClr>
            </a:pPr>
            <a:r>
              <a:rPr lang="en-US">
                <a:solidFill>
                  <a:srgbClr val="002060"/>
                </a:solidFill>
              </a:rPr>
              <a:t>Stools</a:t>
            </a:r>
          </a:p>
          <a:p>
            <a:pPr marL="1089025" lvl="3" indent="-457200">
              <a:buClr>
                <a:srgbClr val="000000"/>
              </a:buClr>
            </a:pPr>
            <a:r>
              <a:rPr lang="en-US">
                <a:solidFill>
                  <a:srgbClr val="002060"/>
                </a:solidFill>
              </a:rPr>
              <a:t>Enriched stools  </a:t>
            </a:r>
          </a:p>
        </p:txBody>
      </p:sp>
      <p:pic>
        <p:nvPicPr>
          <p:cNvPr id="10" name="Graphic 9" descr="Thumbs Down with solid fill">
            <a:extLst>
              <a:ext uri="{FF2B5EF4-FFF2-40B4-BE49-F238E27FC236}">
                <a16:creationId xmlns:a16="http://schemas.microsoft.com/office/drawing/2014/main" id="{034D47E7-D0F9-B2D6-1578-724E29094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2264" y="3521353"/>
            <a:ext cx="457200" cy="457200"/>
          </a:xfrm>
          <a:prstGeom prst="rect">
            <a:avLst/>
          </a:prstGeom>
        </p:spPr>
      </p:pic>
      <p:pic>
        <p:nvPicPr>
          <p:cNvPr id="12" name="Graphic 11" descr="Thumbs up sign with solid fill">
            <a:extLst>
              <a:ext uri="{FF2B5EF4-FFF2-40B4-BE49-F238E27FC236}">
                <a16:creationId xmlns:a16="http://schemas.microsoft.com/office/drawing/2014/main" id="{BB3849E2-3688-BA9C-538E-1AC471DF3F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87914" y="3439106"/>
            <a:ext cx="457200" cy="457200"/>
          </a:xfrm>
          <a:prstGeom prst="rect">
            <a:avLst/>
          </a:prstGeom>
        </p:spPr>
      </p:pic>
      <p:pic>
        <p:nvPicPr>
          <p:cNvPr id="13" name="Graphic 12" descr="Thumbs up sign with solid fill">
            <a:extLst>
              <a:ext uri="{FF2B5EF4-FFF2-40B4-BE49-F238E27FC236}">
                <a16:creationId xmlns:a16="http://schemas.microsoft.com/office/drawing/2014/main" id="{CAB38286-40DB-2D19-067E-7DDBA07AE2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73564" y="3165754"/>
            <a:ext cx="457200" cy="457200"/>
          </a:xfrm>
          <a:prstGeom prst="rect">
            <a:avLst/>
          </a:prstGeom>
        </p:spPr>
      </p:pic>
      <p:pic>
        <p:nvPicPr>
          <p:cNvPr id="14" name="Graphic 13" descr="Thumbs up sign with solid fill">
            <a:extLst>
              <a:ext uri="{FF2B5EF4-FFF2-40B4-BE49-F238E27FC236}">
                <a16:creationId xmlns:a16="http://schemas.microsoft.com/office/drawing/2014/main" id="{88D2D07B-0D12-8B16-D26F-4F886F8A4E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46638" y="374995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7339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D7439EA-23DC-5DDC-0AC5-DEB9F02D2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0162" y="110611"/>
            <a:ext cx="4928529" cy="48269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F35C5B-45AF-2E51-51E3-6927289B6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02060"/>
                </a:solidFill>
              </a:rPr>
              <a:t>HMAS Detects Outbreak Clusters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E23FE-1BA6-E13C-9F53-46057A11DCB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7200" y="1368213"/>
            <a:ext cx="4412386" cy="1493933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In silico data from 9 well-characterized </a:t>
            </a:r>
            <a:r>
              <a:rPr lang="en-US" i="1"/>
              <a:t>Salmonella </a:t>
            </a:r>
            <a:r>
              <a:rPr lang="en-US"/>
              <a:t>outbreaks used in the validation of current PulseNet </a:t>
            </a:r>
            <a:r>
              <a:rPr lang="en-US" err="1"/>
              <a:t>cgMLST</a:t>
            </a:r>
            <a:r>
              <a:rPr lang="en-US"/>
              <a:t> scheme all clustered as expected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67D8BE65-30B1-AFB6-C0E4-F6111B799FD7}"/>
              </a:ext>
            </a:extLst>
          </p:cNvPr>
          <p:cNvSpPr/>
          <p:nvPr/>
        </p:nvSpPr>
        <p:spPr>
          <a:xfrm>
            <a:off x="8256653" y="535654"/>
            <a:ext cx="430147" cy="3608905"/>
          </a:xfrm>
          <a:prstGeom prst="rightBrace">
            <a:avLst>
              <a:gd name="adj1" fmla="val 8333"/>
              <a:gd name="adj2" fmla="val 5119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18F134-38A0-E464-FFCE-55F2C43812FB}"/>
              </a:ext>
            </a:extLst>
          </p:cNvPr>
          <p:cNvSpPr txBox="1"/>
          <p:nvPr/>
        </p:nvSpPr>
        <p:spPr>
          <a:xfrm>
            <a:off x="8473079" y="2118751"/>
            <a:ext cx="670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000000"/>
                </a:solidFill>
                <a:latin typeface="Calibri" panose="020F0502020204030204" pitchFamily="34" charset="0"/>
              </a:rPr>
              <a:t>0-4 alleles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89CA824F-CE42-CD02-8A31-61A9D12D726F}"/>
              </a:ext>
            </a:extLst>
          </p:cNvPr>
          <p:cNvSpPr/>
          <p:nvPr/>
        </p:nvSpPr>
        <p:spPr>
          <a:xfrm>
            <a:off x="8262652" y="4144559"/>
            <a:ext cx="216426" cy="260613"/>
          </a:xfrm>
          <a:prstGeom prst="rightBrace">
            <a:avLst>
              <a:gd name="adj1" fmla="val 8333"/>
              <a:gd name="adj2" fmla="val 4704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0E5B50-901D-37A3-246F-148D3846BB4A}"/>
              </a:ext>
            </a:extLst>
          </p:cNvPr>
          <p:cNvSpPr txBox="1"/>
          <p:nvPr/>
        </p:nvSpPr>
        <p:spPr>
          <a:xfrm>
            <a:off x="8413562" y="4026096"/>
            <a:ext cx="670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000000"/>
                </a:solidFill>
                <a:latin typeface="Calibri" panose="020F0502020204030204" pitchFamily="34" charset="0"/>
              </a:rPr>
              <a:t>0-10 alleles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A97530-82D5-E467-C4BE-144D90BF2A50}"/>
              </a:ext>
            </a:extLst>
          </p:cNvPr>
          <p:cNvSpPr txBox="1"/>
          <p:nvPr/>
        </p:nvSpPr>
        <p:spPr>
          <a:xfrm>
            <a:off x="2958082" y="3824946"/>
            <a:ext cx="1072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000000"/>
                </a:solidFill>
                <a:latin typeface="Calibri" panose="020F0502020204030204" pitchFamily="34" charset="0"/>
              </a:rPr>
              <a:t>36-39 alleles</a:t>
            </a:r>
          </a:p>
        </p:txBody>
      </p:sp>
    </p:spTree>
    <p:extLst>
      <p:ext uri="{BB962C8B-B14F-4D97-AF65-F5344CB8AC3E}">
        <p14:creationId xmlns:p14="http://schemas.microsoft.com/office/powerpoint/2010/main" val="806557111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NCEH_ATSDR_combined">
  <a:themeElements>
    <a:clrScheme name="Custom 10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0F56DC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E90A775-F3CA-4234-BAF0-64A684BFC4D6}"/>
</file>

<file path=customXml/itemProps2.xml><?xml version="1.0" encoding="utf-8"?>
<ds:datastoreItem xmlns:ds="http://schemas.openxmlformats.org/officeDocument/2006/customXml" ds:itemID="{F07234A6-C11F-412F-A26E-4B59742D42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5DDB9A-6A64-40A3-AB5C-7EF53FE40D4E}">
  <ds:schemaRefs>
    <ds:schemaRef ds:uri="3c09d7d0-e91b-4c49-b2a5-f1885b2bc80d"/>
    <ds:schemaRef ds:uri="d36423f5-76fa-48e0-be40-2d640a3da0b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6653</TotalTime>
  <Words>682</Words>
  <Application>Microsoft Office PowerPoint</Application>
  <PresentationFormat>On-screen Show (16:9)</PresentationFormat>
  <Paragraphs>115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Wingdings</vt:lpstr>
      <vt:lpstr>Calibri Light</vt:lpstr>
      <vt:lpstr>Arial</vt:lpstr>
      <vt:lpstr>Calibri</vt:lpstr>
      <vt:lpstr>Myriad Web Pro</vt:lpstr>
      <vt:lpstr>Courier New</vt:lpstr>
      <vt:lpstr>NCEH_ATSDR_combined</vt:lpstr>
      <vt:lpstr>Office Theme</vt:lpstr>
      <vt:lpstr>1_office theme</vt:lpstr>
      <vt:lpstr>Next Generation Methods to Subtype Foodborne Pathogens Directly from Stool</vt:lpstr>
      <vt:lpstr>CIDTs Do Not Produce Isolates for PulseNet Surveillance</vt:lpstr>
      <vt:lpstr>PowerPoint Presentation</vt:lpstr>
      <vt:lpstr> HMAS Targets</vt:lpstr>
      <vt:lpstr>HMAS Captures Pathogen Data from Samples</vt:lpstr>
      <vt:lpstr>Primer Design Pipeline: T3Pio</vt:lpstr>
      <vt:lpstr>PowerPoint Presentation</vt:lpstr>
      <vt:lpstr>HMAS Captures Pathogen Data from Samples</vt:lpstr>
      <vt:lpstr>HMAS Detects Outbreak Clusters</vt:lpstr>
      <vt:lpstr>PulseNet HMAS Pilot</vt:lpstr>
      <vt:lpstr>PowerPoint Presentation</vt:lpstr>
      <vt:lpstr>Key Points</vt:lpstr>
      <vt:lpstr>Unlocking Undetermined Outbreaks (UnO)</vt:lpstr>
      <vt:lpstr> Culture-Independent and Metagenomic Subtyping Team</vt:lpstr>
    </vt:vector>
  </TitlesOfParts>
  <Company>CDC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CDC Presentation</dc:title>
  <dc:creator>Centers for Disease Control and Prevention</dc:creator>
  <cp:lastModifiedBy>Williams, Amanda (Jo) (CDC/DDID/NCEZID/DFWED)</cp:lastModifiedBy>
  <cp:revision>3</cp:revision>
  <dcterms:created xsi:type="dcterms:W3CDTF">2011-03-17T17:43:16Z</dcterms:created>
  <dcterms:modified xsi:type="dcterms:W3CDTF">2023-10-24T23:52:04Z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</vt:lpwstr>
  </property>
  <property fmtid="{D5CDD505-2E9C-101B-9397-08002B2CF9AE}" pid="3" name="MSIP_Label_7b94a7b8-f06c-4dfe-bdcc-9b548fd58c31_Enabled">
    <vt:lpwstr>true</vt:lpwstr>
  </property>
  <property fmtid="{D5CDD505-2E9C-101B-9397-08002B2CF9AE}" pid="4" name="MSIP_Label_7b94a7b8-f06c-4dfe-bdcc-9b548fd58c31_SetDate">
    <vt:lpwstr>2021-12-06T21:29:46Z</vt:lpwstr>
  </property>
  <property fmtid="{D5CDD505-2E9C-101B-9397-08002B2CF9AE}" pid="5" name="MSIP_Label_7b94a7b8-f06c-4dfe-bdcc-9b548fd58c31_Method">
    <vt:lpwstr>Privileged</vt:lpwstr>
  </property>
  <property fmtid="{D5CDD505-2E9C-101B-9397-08002B2CF9AE}" pid="6" name="MSIP_Label_7b94a7b8-f06c-4dfe-bdcc-9b548fd58c31_Name">
    <vt:lpwstr>7b94a7b8-f06c-4dfe-bdcc-9b548fd58c31</vt:lpwstr>
  </property>
  <property fmtid="{D5CDD505-2E9C-101B-9397-08002B2CF9AE}" pid="7" name="MSIP_Label_7b94a7b8-f06c-4dfe-bdcc-9b548fd58c31_SiteId">
    <vt:lpwstr>9ce70869-60db-44fd-abe8-d2767077fc8f</vt:lpwstr>
  </property>
  <property fmtid="{D5CDD505-2E9C-101B-9397-08002B2CF9AE}" pid="8" name="MSIP_Label_7b94a7b8-f06c-4dfe-bdcc-9b548fd58c31_ActionId">
    <vt:lpwstr>b55b9012-c31a-403c-81f3-94a2960fb77c</vt:lpwstr>
  </property>
  <property fmtid="{D5CDD505-2E9C-101B-9397-08002B2CF9AE}" pid="9" name="MSIP_Label_7b94a7b8-f06c-4dfe-bdcc-9b548fd58c31_ContentBits">
    <vt:lpwstr>0</vt:lpwstr>
  </property>
  <property fmtid="{D5CDD505-2E9C-101B-9397-08002B2CF9AE}" pid="10" name="ContentTypeId">
    <vt:lpwstr>0x010100E23A49D5CB2C7542997766C405C38DF7</vt:lpwstr>
  </property>
  <property fmtid="{D5CDD505-2E9C-101B-9397-08002B2CF9AE}" pid="11" name="MediaServiceImageTags">
    <vt:lpwstr/>
  </property>
</Properties>
</file>