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Lst>
  <p:notesMasterIdLst>
    <p:notesMasterId r:id="rId23"/>
  </p:notesMasterIdLst>
  <p:sldIdLst>
    <p:sldId id="852" r:id="rId5"/>
    <p:sldId id="5304" r:id="rId6"/>
    <p:sldId id="5262" r:id="rId7"/>
    <p:sldId id="5316" r:id="rId8"/>
    <p:sldId id="5278" r:id="rId9"/>
    <p:sldId id="5388" r:id="rId10"/>
    <p:sldId id="272" r:id="rId11"/>
    <p:sldId id="5318" r:id="rId12"/>
    <p:sldId id="5313" r:id="rId13"/>
    <p:sldId id="472" r:id="rId14"/>
    <p:sldId id="5315" r:id="rId15"/>
    <p:sldId id="5323" r:id="rId16"/>
    <p:sldId id="5324" r:id="rId17"/>
    <p:sldId id="5387" r:id="rId18"/>
    <p:sldId id="5305" r:id="rId19"/>
    <p:sldId id="257" r:id="rId20"/>
    <p:sldId id="256" r:id="rId21"/>
    <p:sldId id="80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E3C0678-E448-E34D-B650-7A7EDB9BFA59}">
          <p14:sldIdLst>
            <p14:sldId id="852"/>
            <p14:sldId id="5304"/>
            <p14:sldId id="5262"/>
            <p14:sldId id="5316"/>
            <p14:sldId id="5278"/>
            <p14:sldId id="5388"/>
            <p14:sldId id="272"/>
            <p14:sldId id="5318"/>
            <p14:sldId id="5313"/>
            <p14:sldId id="472"/>
            <p14:sldId id="5315"/>
            <p14:sldId id="5323"/>
            <p14:sldId id="5324"/>
            <p14:sldId id="5387"/>
            <p14:sldId id="5305"/>
            <p14:sldId id="257"/>
            <p14:sldId id="256"/>
          </p14:sldIdLst>
        </p14:section>
        <p14:section name="GT program future" id="{2E481A4C-5A8C-134F-97EA-D36026ECAE54}">
          <p14:sldIdLst>
            <p14:sldId id="80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4B401B-A89F-A138-A378-C2A4FD1AAB58}" name="Kayikcioglu, Tunc *" initials="KT*" userId="S::Tunc.Kayikcioglu@fda.gov::c09b646e-b158-42e5-aa23-26e127d63134" providerId="AD"/>
  <p188:author id="{DB294D2A-56CA-C29B-2CFE-3FA225117316}" name="Pettengill, James" initials="PJ" userId="S::james.pettengill@fda.gov::7d7352b4-70d4-4f25-a8f5-2ef1f592d245" providerId="AD"/>
  <p188:author id="{243BD64F-88CE-6388-9424-465B89F65A41}" name="Timme, Ruth" initials="TR" userId="S::ruth.timme@fda.gov::7fa87b59-527f-411c-b576-d63afce082a3" providerId="AD"/>
  <p188:author id="{93DB21EA-C8FE-3AFF-59B5-5EDD027C9E1A}" name="Allard, Marc" initials="AM" userId="S::marc.allard@fda.gov::a61765b0-bac0-4d21-9d1b-82fc19f1ef0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nkins, Erin *" initials="JE*" lastIdx="2" clrIdx="0">
    <p:extLst>
      <p:ext uri="{19B8F6BF-5375-455C-9EA6-DF929625EA0E}">
        <p15:presenceInfo xmlns:p15="http://schemas.microsoft.com/office/powerpoint/2012/main" userId="S::Erin.Jenkins@fda.gov::eca7b9f2-63de-42db-8ad2-dc4f0738ef01" providerId="AD"/>
      </p:ext>
    </p:extLst>
  </p:cmAuthor>
  <p:cmAuthor id="2" name="Crosby, Alvin" initials="AC" lastIdx="6" clrIdx="1">
    <p:extLst>
      <p:ext uri="{19B8F6BF-5375-455C-9EA6-DF929625EA0E}">
        <p15:presenceInfo xmlns:p15="http://schemas.microsoft.com/office/powerpoint/2012/main" userId="Crosby, Alvin" providerId="None"/>
      </p:ext>
    </p:extLst>
  </p:cmAuthor>
  <p:cmAuthor id="3" name="Kreil, Katherine" initials="KK" lastIdx="4" clrIdx="1">
    <p:extLst>
      <p:ext uri="{19B8F6BF-5375-455C-9EA6-DF929625EA0E}">
        <p15:presenceInfo xmlns:p15="http://schemas.microsoft.com/office/powerpoint/2012/main" userId="S::Katherine.Kreil@fda.gov::039c447e-f214-4b67-9dde-1ae853368afb" providerId="AD"/>
      </p:ext>
    </p:extLst>
  </p:cmAuthor>
  <p:cmAuthor id="4" name="Whitney, Brooke" initials="WB" lastIdx="3" clrIdx="2">
    <p:extLst>
      <p:ext uri="{19B8F6BF-5375-455C-9EA6-DF929625EA0E}">
        <p15:presenceInfo xmlns:p15="http://schemas.microsoft.com/office/powerpoint/2012/main" userId="S::Brooke.Whitney@fda.gov::2a51e938-a414-426e-be8f-ee4e2f4c393d" providerId="AD"/>
      </p:ext>
    </p:extLst>
  </p:cmAuthor>
  <p:cmAuthor id="5" name="Seelman, Sharon" initials="SS" lastIdx="1" clrIdx="3">
    <p:extLst>
      <p:ext uri="{19B8F6BF-5375-455C-9EA6-DF929625EA0E}">
        <p15:presenceInfo xmlns:p15="http://schemas.microsoft.com/office/powerpoint/2012/main" userId="S::Sharon.Seelman@fda.gov::89009995-286b-4ecd-ad81-72a1216be7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FCDCA"/>
    <a:srgbClr val="FF9014"/>
    <a:srgbClr val="FFFFFF"/>
    <a:srgbClr val="DAEFC3"/>
    <a:srgbClr val="B8E0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3D2391-4FC6-5CDB-32F7-9733B5FDCA03}" v="2" dt="2023-10-20T19:10:30.360"/>
    <p1510:client id="{F76BAA0F-8A59-5D4F-9923-B1BA393B5FDD}" v="509" dt="2023-10-20T19:18:34.8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46"/>
    <p:restoredTop sz="94720"/>
  </p:normalViewPr>
  <p:slideViewPr>
    <p:cSldViewPr snapToGrid="0">
      <p:cViewPr varScale="1">
        <p:scale>
          <a:sx n="62" d="100"/>
          <a:sy n="62" d="100"/>
        </p:scale>
        <p:origin x="560" y="5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8/10/relationships/authors" Target="authors.xml"/></Relationships>
</file>

<file path=ppt/diagrams/_rels/data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gmvs.fda.gov/" TargetMode="External"/><Relationship Id="rId1" Type="http://schemas.openxmlformats.org/officeDocument/2006/relationships/hyperlink" Target="https://github.com/CFSAN-Biostatistics/One_Health_Enteric_Package" TargetMode="External"/><Relationship Id="rId5" Type="http://schemas.openxmlformats.org/officeDocument/2006/relationships/image" Target="../media/image25.jpeg"/><Relationship Id="rId4" Type="http://schemas.openxmlformats.org/officeDocument/2006/relationships/image" Target="../media/image2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github.com/CFSAN-Biostatistics/One_Health_Enteric_Package" TargetMode="External"/><Relationship Id="rId1" Type="http://schemas.openxmlformats.org/officeDocument/2006/relationships/image" Target="../media/image23.png"/><Relationship Id="rId5" Type="http://schemas.openxmlformats.org/officeDocument/2006/relationships/image" Target="../media/image25.jpeg"/><Relationship Id="rId4" Type="http://schemas.openxmlformats.org/officeDocument/2006/relationships/hyperlink" Target="https://gmvs.fda.gov/"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79336B-1529-DA47-ADAF-0AC71C2260CB}" type="doc">
      <dgm:prSet loTypeId="urn:microsoft.com/office/officeart/2005/8/layout/hProcess10" loCatId="" qsTypeId="urn:microsoft.com/office/officeart/2005/8/quickstyle/simple1" qsCatId="simple" csTypeId="urn:microsoft.com/office/officeart/2005/8/colors/accent1_2" csCatId="accent1" phldr="1"/>
      <dgm:spPr/>
      <dgm:t>
        <a:bodyPr/>
        <a:lstStyle/>
        <a:p>
          <a:endParaRPr lang="en-US"/>
        </a:p>
      </dgm:t>
    </dgm:pt>
    <dgm:pt modelId="{3EB368FF-E462-7D42-8EE7-51F28E3A8331}">
      <dgm:prSet phldrT="[Text]" custT="1"/>
      <dgm:spPr/>
      <dgm:t>
        <a:bodyPr/>
        <a:lstStyle/>
        <a:p>
          <a:r>
            <a:rPr lang="en-US" sz="1600" dirty="0"/>
            <a:t>Version-controlled templates</a:t>
          </a:r>
        </a:p>
      </dgm:t>
    </dgm:pt>
    <dgm:pt modelId="{F2B879CD-6AC9-304D-9D13-1F0FFEB7C3DA}" type="parTrans" cxnId="{77B7F905-0490-BB46-A13E-5F35B7F47C94}">
      <dgm:prSet/>
      <dgm:spPr/>
      <dgm:t>
        <a:bodyPr/>
        <a:lstStyle/>
        <a:p>
          <a:endParaRPr lang="en-US" sz="1400"/>
        </a:p>
      </dgm:t>
    </dgm:pt>
    <dgm:pt modelId="{233CB40B-A8B0-8545-889B-33EFDE5557DC}" type="sibTrans" cxnId="{77B7F905-0490-BB46-A13E-5F35B7F47C94}">
      <dgm:prSet custT="1"/>
      <dgm:spPr/>
      <dgm:t>
        <a:bodyPr/>
        <a:lstStyle/>
        <a:p>
          <a:endParaRPr lang="en-US" sz="1600"/>
        </a:p>
      </dgm:t>
    </dgm:pt>
    <dgm:pt modelId="{1BF06272-5EC2-8445-A15E-A5C9963E8CBD}">
      <dgm:prSet phldrT="[Text]" custT="1"/>
      <dgm:spPr/>
      <dgm:t>
        <a:bodyPr/>
        <a:lstStyle/>
        <a:p>
          <a:r>
            <a:rPr lang="en-US" sz="14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GitHub</a:t>
          </a:r>
          <a:endParaRPr lang="en-US" sz="1400" dirty="0">
            <a:solidFill>
              <a:schemeClr val="bg1"/>
            </a:solidFill>
          </a:endParaRPr>
        </a:p>
      </dgm:t>
    </dgm:pt>
    <dgm:pt modelId="{108FDC60-460B-9D45-A7B5-F4EF9B92F8DA}" type="parTrans" cxnId="{BDFB3D68-0FBE-7944-A0E7-D90C9FED76B6}">
      <dgm:prSet/>
      <dgm:spPr/>
      <dgm:t>
        <a:bodyPr/>
        <a:lstStyle/>
        <a:p>
          <a:endParaRPr lang="en-US" sz="1400"/>
        </a:p>
      </dgm:t>
    </dgm:pt>
    <dgm:pt modelId="{78AC0A43-BDA7-8146-85AA-C8022F996B9E}" type="sibTrans" cxnId="{BDFB3D68-0FBE-7944-A0E7-D90C9FED76B6}">
      <dgm:prSet/>
      <dgm:spPr/>
      <dgm:t>
        <a:bodyPr/>
        <a:lstStyle/>
        <a:p>
          <a:endParaRPr lang="en-US" sz="1400"/>
        </a:p>
      </dgm:t>
    </dgm:pt>
    <dgm:pt modelId="{B6BD318C-8550-0948-A9D4-B725E5599E0B}">
      <dgm:prSet phldrT="[Text]" custT="1"/>
      <dgm:spPr/>
      <dgm:t>
        <a:bodyPr/>
        <a:lstStyle/>
        <a:p>
          <a:r>
            <a:rPr lang="en-US" sz="1800" dirty="0"/>
            <a:t>Validation</a:t>
          </a:r>
        </a:p>
      </dgm:t>
    </dgm:pt>
    <dgm:pt modelId="{8F5F62ED-94FF-CB45-96B3-ED99E6B499AD}" type="parTrans" cxnId="{F86E17A8-2FAF-C54B-A08A-380FB1634D6E}">
      <dgm:prSet/>
      <dgm:spPr/>
      <dgm:t>
        <a:bodyPr/>
        <a:lstStyle/>
        <a:p>
          <a:endParaRPr lang="en-US" sz="1400"/>
        </a:p>
      </dgm:t>
    </dgm:pt>
    <dgm:pt modelId="{7F1199ED-14CE-5A4D-A933-3F3AC62860E7}" type="sibTrans" cxnId="{F86E17A8-2FAF-C54B-A08A-380FB1634D6E}">
      <dgm:prSet custT="1"/>
      <dgm:spPr/>
      <dgm:t>
        <a:bodyPr/>
        <a:lstStyle/>
        <a:p>
          <a:endParaRPr lang="en-US" sz="1600"/>
        </a:p>
      </dgm:t>
    </dgm:pt>
    <dgm:pt modelId="{912C96A3-CEB6-8E49-B9E1-C0EA98BAB8E4}">
      <dgm:prSet phldrT="[Text]" custT="1"/>
      <dgm:spPr/>
      <dgm:t>
        <a:bodyPr/>
        <a:lstStyle/>
        <a:p>
          <a:r>
            <a:rPr lang="en-US" sz="1400"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GMVS.fda.gov</a:t>
          </a:r>
          <a:endParaRPr lang="en-US" sz="1400" dirty="0">
            <a:solidFill>
              <a:schemeClr val="bg1"/>
            </a:solidFill>
          </a:endParaRPr>
        </a:p>
      </dgm:t>
    </dgm:pt>
    <dgm:pt modelId="{4E0ADC26-3B1F-214D-B236-DFB04E1B1744}" type="parTrans" cxnId="{349E3563-8172-BD44-8C3C-7699812DC3BC}">
      <dgm:prSet/>
      <dgm:spPr/>
      <dgm:t>
        <a:bodyPr/>
        <a:lstStyle/>
        <a:p>
          <a:endParaRPr lang="en-US" sz="1400"/>
        </a:p>
      </dgm:t>
    </dgm:pt>
    <dgm:pt modelId="{4493C88B-7418-604C-AD72-0E67E9220170}" type="sibTrans" cxnId="{349E3563-8172-BD44-8C3C-7699812DC3BC}">
      <dgm:prSet/>
      <dgm:spPr/>
      <dgm:t>
        <a:bodyPr/>
        <a:lstStyle/>
        <a:p>
          <a:endParaRPr lang="en-US" sz="1400"/>
        </a:p>
      </dgm:t>
    </dgm:pt>
    <dgm:pt modelId="{1F9D3E78-D9C9-7540-8488-BE7EBFD9FAAE}">
      <dgm:prSet custT="1"/>
      <dgm:spPr/>
      <dgm:t>
        <a:bodyPr/>
        <a:lstStyle/>
        <a:p>
          <a:pPr algn="l"/>
          <a:r>
            <a:rPr lang="en-US" sz="1600" dirty="0"/>
            <a:t>NCBI Submission</a:t>
          </a:r>
        </a:p>
      </dgm:t>
    </dgm:pt>
    <dgm:pt modelId="{0FEE1F81-F9AD-C343-82E3-692E958C640A}" type="parTrans" cxnId="{6A2A3EB1-4318-ED49-9453-9C5BCCE4F321}">
      <dgm:prSet/>
      <dgm:spPr/>
      <dgm:t>
        <a:bodyPr/>
        <a:lstStyle/>
        <a:p>
          <a:endParaRPr lang="en-US" sz="1400"/>
        </a:p>
      </dgm:t>
    </dgm:pt>
    <dgm:pt modelId="{97D0E4FA-B822-DC4B-98F4-D0BF694DA970}" type="sibTrans" cxnId="{6A2A3EB1-4318-ED49-9453-9C5BCCE4F321}">
      <dgm:prSet/>
      <dgm:spPr/>
      <dgm:t>
        <a:bodyPr/>
        <a:lstStyle/>
        <a:p>
          <a:endParaRPr lang="en-US" sz="1400"/>
        </a:p>
      </dgm:t>
    </dgm:pt>
    <dgm:pt modelId="{34662434-4546-5748-9275-411FADE9D02F}" type="pres">
      <dgm:prSet presAssocID="{6D79336B-1529-DA47-ADAF-0AC71C2260CB}" presName="Name0" presStyleCnt="0">
        <dgm:presLayoutVars>
          <dgm:dir/>
          <dgm:resizeHandles val="exact"/>
        </dgm:presLayoutVars>
      </dgm:prSet>
      <dgm:spPr/>
    </dgm:pt>
    <dgm:pt modelId="{640751D8-8274-3943-BB84-ACB09B9244E2}" type="pres">
      <dgm:prSet presAssocID="{3EB368FF-E462-7D42-8EE7-51F28E3A8331}" presName="composite" presStyleCnt="0"/>
      <dgm:spPr/>
    </dgm:pt>
    <dgm:pt modelId="{7633BC01-8864-7B49-9915-F85239F65C6B}" type="pres">
      <dgm:prSet presAssocID="{3EB368FF-E462-7D42-8EE7-51F28E3A8331}" presName="imagSh" presStyleLbl="bgImgPlace1" presStyleIdx="0" presStyleCnt="3"/>
      <dgm:spPr>
        <a:blipFill>
          <a:blip xmlns:r="http://schemas.openxmlformats.org/officeDocument/2006/relationships" r:embed="rId3"/>
          <a:srcRect/>
          <a:stretch>
            <a:fillRect/>
          </a:stretch>
        </a:blipFill>
      </dgm:spPr>
    </dgm:pt>
    <dgm:pt modelId="{AEC9A8EA-C731-0E4D-91EC-AC493F2BF022}" type="pres">
      <dgm:prSet presAssocID="{3EB368FF-E462-7D42-8EE7-51F28E3A8331}" presName="txNode" presStyleLbl="node1" presStyleIdx="0" presStyleCnt="3" custScaleY="100000" custLinFactNeighborX="7311" custLinFactNeighborY="1404">
        <dgm:presLayoutVars>
          <dgm:bulletEnabled val="1"/>
        </dgm:presLayoutVars>
      </dgm:prSet>
      <dgm:spPr/>
    </dgm:pt>
    <dgm:pt modelId="{0E2D0A37-7B92-BE4E-9E6D-B8D07FBE7C00}" type="pres">
      <dgm:prSet presAssocID="{233CB40B-A8B0-8545-889B-33EFDE5557DC}" presName="sibTrans" presStyleLbl="sibTrans2D1" presStyleIdx="0" presStyleCnt="2" custLinFactNeighborX="22877" custLinFactNeighborY="3874"/>
      <dgm:spPr/>
    </dgm:pt>
    <dgm:pt modelId="{E0A6C368-D241-8747-A5B0-E88EC2E4CB72}" type="pres">
      <dgm:prSet presAssocID="{233CB40B-A8B0-8545-889B-33EFDE5557DC}" presName="connTx" presStyleLbl="sibTrans2D1" presStyleIdx="0" presStyleCnt="2"/>
      <dgm:spPr/>
    </dgm:pt>
    <dgm:pt modelId="{C45F7A52-51E9-FA46-A007-00E4DA91F1AA}" type="pres">
      <dgm:prSet presAssocID="{B6BD318C-8550-0948-A9D4-B725E5599E0B}" presName="composite" presStyleCnt="0"/>
      <dgm:spPr/>
    </dgm:pt>
    <dgm:pt modelId="{650136B3-3B40-8445-819F-262861835B9E}" type="pres">
      <dgm:prSet presAssocID="{B6BD318C-8550-0948-A9D4-B725E5599E0B}" presName="imagSh" presStyleLbl="bgImgPlace1" presStyleIdx="1" presStyleCnt="3"/>
      <dgm:spPr>
        <a:blipFill>
          <a:blip xmlns:r="http://schemas.openxmlformats.org/officeDocument/2006/relationships" r:embed="rId4"/>
          <a:srcRect/>
          <a:stretch>
            <a:fillRect l="-2000" r="-2000"/>
          </a:stretch>
        </a:blipFill>
      </dgm:spPr>
    </dgm:pt>
    <dgm:pt modelId="{9A5FDC8E-4C6C-F242-85E1-59038D037D42}" type="pres">
      <dgm:prSet presAssocID="{B6BD318C-8550-0948-A9D4-B725E5599E0B}" presName="txNode" presStyleLbl="node1" presStyleIdx="1" presStyleCnt="3" custScaleX="121566" custLinFactNeighborX="453" custLinFactNeighborY="469">
        <dgm:presLayoutVars>
          <dgm:bulletEnabled val="1"/>
        </dgm:presLayoutVars>
      </dgm:prSet>
      <dgm:spPr/>
    </dgm:pt>
    <dgm:pt modelId="{3FAF38E5-A9A5-0D45-A37A-67116250C22A}" type="pres">
      <dgm:prSet presAssocID="{7F1199ED-14CE-5A4D-A933-3F3AC62860E7}" presName="sibTrans" presStyleLbl="sibTrans2D1" presStyleIdx="1" presStyleCnt="2" custScaleX="159249" custLinFactNeighborX="53037" custLinFactNeighborY="-4675"/>
      <dgm:spPr/>
    </dgm:pt>
    <dgm:pt modelId="{3D75E37B-519D-F246-85E9-9D2BED950AED}" type="pres">
      <dgm:prSet presAssocID="{7F1199ED-14CE-5A4D-A933-3F3AC62860E7}" presName="connTx" presStyleLbl="sibTrans2D1" presStyleIdx="1" presStyleCnt="2"/>
      <dgm:spPr/>
    </dgm:pt>
    <dgm:pt modelId="{AF4D05FB-5924-2647-9F8B-68575F95A1AF}" type="pres">
      <dgm:prSet presAssocID="{1F9D3E78-D9C9-7540-8488-BE7EBFD9FAAE}" presName="composite" presStyleCnt="0"/>
      <dgm:spPr/>
    </dgm:pt>
    <dgm:pt modelId="{0F98ECA8-24EA-F24F-A67B-75D0EB682DCA}" type="pres">
      <dgm:prSet presAssocID="{1F9D3E78-D9C9-7540-8488-BE7EBFD9FAAE}" presName="imagSh" presStyleLbl="bgImgPlace1" presStyleIdx="2" presStyleCnt="3" custLinFactNeighborX="-15480" custLinFactNeighborY="5793"/>
      <dgm:spPr>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dgm:spPr>
    </dgm:pt>
    <dgm:pt modelId="{95B0502D-FC15-754A-ACF3-B63FDC8F336F}" type="pres">
      <dgm:prSet presAssocID="{1F9D3E78-D9C9-7540-8488-BE7EBFD9FAAE}" presName="txNode" presStyleLbl="node1" presStyleIdx="2" presStyleCnt="3" custLinFactNeighborX="15693" custLinFactNeighborY="1798">
        <dgm:presLayoutVars>
          <dgm:bulletEnabled val="1"/>
        </dgm:presLayoutVars>
      </dgm:prSet>
      <dgm:spPr/>
    </dgm:pt>
  </dgm:ptLst>
  <dgm:cxnLst>
    <dgm:cxn modelId="{77B7F905-0490-BB46-A13E-5F35B7F47C94}" srcId="{6D79336B-1529-DA47-ADAF-0AC71C2260CB}" destId="{3EB368FF-E462-7D42-8EE7-51F28E3A8331}" srcOrd="0" destOrd="0" parTransId="{F2B879CD-6AC9-304D-9D13-1F0FFEB7C3DA}" sibTransId="{233CB40B-A8B0-8545-889B-33EFDE5557DC}"/>
    <dgm:cxn modelId="{9D4E3B1A-013A-7246-8E99-DEF110DEC4E6}" type="presOf" srcId="{233CB40B-A8B0-8545-889B-33EFDE5557DC}" destId="{0E2D0A37-7B92-BE4E-9E6D-B8D07FBE7C00}" srcOrd="0" destOrd="0" presId="urn:microsoft.com/office/officeart/2005/8/layout/hProcess10"/>
    <dgm:cxn modelId="{FF34AA21-3CD9-994D-9447-C933782FA638}" type="presOf" srcId="{3EB368FF-E462-7D42-8EE7-51F28E3A8331}" destId="{AEC9A8EA-C731-0E4D-91EC-AC493F2BF022}" srcOrd="0" destOrd="0" presId="urn:microsoft.com/office/officeart/2005/8/layout/hProcess10"/>
    <dgm:cxn modelId="{57B1E23D-6AD6-4B4A-ABB7-645DDE66B9C8}" type="presOf" srcId="{233CB40B-A8B0-8545-889B-33EFDE5557DC}" destId="{E0A6C368-D241-8747-A5B0-E88EC2E4CB72}" srcOrd="1" destOrd="0" presId="urn:microsoft.com/office/officeart/2005/8/layout/hProcess10"/>
    <dgm:cxn modelId="{02082E63-04B6-4947-853F-E929D898A8F1}" type="presOf" srcId="{1F9D3E78-D9C9-7540-8488-BE7EBFD9FAAE}" destId="{95B0502D-FC15-754A-ACF3-B63FDC8F336F}" srcOrd="0" destOrd="0" presId="urn:microsoft.com/office/officeart/2005/8/layout/hProcess10"/>
    <dgm:cxn modelId="{349E3563-8172-BD44-8C3C-7699812DC3BC}" srcId="{B6BD318C-8550-0948-A9D4-B725E5599E0B}" destId="{912C96A3-CEB6-8E49-B9E1-C0EA98BAB8E4}" srcOrd="0" destOrd="0" parTransId="{4E0ADC26-3B1F-214D-B236-DFB04E1B1744}" sibTransId="{4493C88B-7418-604C-AD72-0E67E9220170}"/>
    <dgm:cxn modelId="{BDFB3D68-0FBE-7944-A0E7-D90C9FED76B6}" srcId="{3EB368FF-E462-7D42-8EE7-51F28E3A8331}" destId="{1BF06272-5EC2-8445-A15E-A5C9963E8CBD}" srcOrd="0" destOrd="0" parTransId="{108FDC60-460B-9D45-A7B5-F4EF9B92F8DA}" sibTransId="{78AC0A43-BDA7-8146-85AA-C8022F996B9E}"/>
    <dgm:cxn modelId="{CEEC4758-941D-7D42-9CE2-04AF11C3F559}" type="presOf" srcId="{1BF06272-5EC2-8445-A15E-A5C9963E8CBD}" destId="{AEC9A8EA-C731-0E4D-91EC-AC493F2BF022}" srcOrd="0" destOrd="1" presId="urn:microsoft.com/office/officeart/2005/8/layout/hProcess10"/>
    <dgm:cxn modelId="{63790D81-2E95-9844-A56F-3DD60C25DBC9}" type="presOf" srcId="{7F1199ED-14CE-5A4D-A933-3F3AC62860E7}" destId="{3D75E37B-519D-F246-85E9-9D2BED950AED}" srcOrd="1" destOrd="0" presId="urn:microsoft.com/office/officeart/2005/8/layout/hProcess10"/>
    <dgm:cxn modelId="{9E9FDD9F-D381-C945-A151-C3646B1ABBC7}" type="presOf" srcId="{7F1199ED-14CE-5A4D-A933-3F3AC62860E7}" destId="{3FAF38E5-A9A5-0D45-A37A-67116250C22A}" srcOrd="0" destOrd="0" presId="urn:microsoft.com/office/officeart/2005/8/layout/hProcess10"/>
    <dgm:cxn modelId="{F86E17A8-2FAF-C54B-A08A-380FB1634D6E}" srcId="{6D79336B-1529-DA47-ADAF-0AC71C2260CB}" destId="{B6BD318C-8550-0948-A9D4-B725E5599E0B}" srcOrd="1" destOrd="0" parTransId="{8F5F62ED-94FF-CB45-96B3-ED99E6B499AD}" sibTransId="{7F1199ED-14CE-5A4D-A933-3F3AC62860E7}"/>
    <dgm:cxn modelId="{FA4231AC-3D8F-684B-BACC-ED4DAB7B842E}" type="presOf" srcId="{912C96A3-CEB6-8E49-B9E1-C0EA98BAB8E4}" destId="{9A5FDC8E-4C6C-F242-85E1-59038D037D42}" srcOrd="0" destOrd="1" presId="urn:microsoft.com/office/officeart/2005/8/layout/hProcess10"/>
    <dgm:cxn modelId="{6A2A3EB1-4318-ED49-9453-9C5BCCE4F321}" srcId="{6D79336B-1529-DA47-ADAF-0AC71C2260CB}" destId="{1F9D3E78-D9C9-7540-8488-BE7EBFD9FAAE}" srcOrd="2" destOrd="0" parTransId="{0FEE1F81-F9AD-C343-82E3-692E958C640A}" sibTransId="{97D0E4FA-B822-DC4B-98F4-D0BF694DA970}"/>
    <dgm:cxn modelId="{F10C32C3-8B3B-DD45-9921-9A4FCEBCE081}" type="presOf" srcId="{6D79336B-1529-DA47-ADAF-0AC71C2260CB}" destId="{34662434-4546-5748-9275-411FADE9D02F}" srcOrd="0" destOrd="0" presId="urn:microsoft.com/office/officeart/2005/8/layout/hProcess10"/>
    <dgm:cxn modelId="{C8D856DB-FF5F-0E4F-8428-F201AD2C3B0C}" type="presOf" srcId="{B6BD318C-8550-0948-A9D4-B725E5599E0B}" destId="{9A5FDC8E-4C6C-F242-85E1-59038D037D42}" srcOrd="0" destOrd="0" presId="urn:microsoft.com/office/officeart/2005/8/layout/hProcess10"/>
    <dgm:cxn modelId="{F3B6FE6C-E38C-3A44-A1FE-5ABBD9FEECDB}" type="presParOf" srcId="{34662434-4546-5748-9275-411FADE9D02F}" destId="{640751D8-8274-3943-BB84-ACB09B9244E2}" srcOrd="0" destOrd="0" presId="urn:microsoft.com/office/officeart/2005/8/layout/hProcess10"/>
    <dgm:cxn modelId="{2756D5A8-78F7-0344-AE1E-45694CC9B44C}" type="presParOf" srcId="{640751D8-8274-3943-BB84-ACB09B9244E2}" destId="{7633BC01-8864-7B49-9915-F85239F65C6B}" srcOrd="0" destOrd="0" presId="urn:microsoft.com/office/officeart/2005/8/layout/hProcess10"/>
    <dgm:cxn modelId="{FF9E1214-EEFB-794B-B6D2-E8035CD68A25}" type="presParOf" srcId="{640751D8-8274-3943-BB84-ACB09B9244E2}" destId="{AEC9A8EA-C731-0E4D-91EC-AC493F2BF022}" srcOrd="1" destOrd="0" presId="urn:microsoft.com/office/officeart/2005/8/layout/hProcess10"/>
    <dgm:cxn modelId="{0AFF7F8B-6040-0C4A-8F48-DFDA4398D68E}" type="presParOf" srcId="{34662434-4546-5748-9275-411FADE9D02F}" destId="{0E2D0A37-7B92-BE4E-9E6D-B8D07FBE7C00}" srcOrd="1" destOrd="0" presId="urn:microsoft.com/office/officeart/2005/8/layout/hProcess10"/>
    <dgm:cxn modelId="{454C95E1-985B-9C4C-BA77-1DCC7995030E}" type="presParOf" srcId="{0E2D0A37-7B92-BE4E-9E6D-B8D07FBE7C00}" destId="{E0A6C368-D241-8747-A5B0-E88EC2E4CB72}" srcOrd="0" destOrd="0" presId="urn:microsoft.com/office/officeart/2005/8/layout/hProcess10"/>
    <dgm:cxn modelId="{19A2D2C2-BCB1-6648-BD8D-A386D14BAA92}" type="presParOf" srcId="{34662434-4546-5748-9275-411FADE9D02F}" destId="{C45F7A52-51E9-FA46-A007-00E4DA91F1AA}" srcOrd="2" destOrd="0" presId="urn:microsoft.com/office/officeart/2005/8/layout/hProcess10"/>
    <dgm:cxn modelId="{E3E69C73-D048-154B-ADDA-F14831BA883A}" type="presParOf" srcId="{C45F7A52-51E9-FA46-A007-00E4DA91F1AA}" destId="{650136B3-3B40-8445-819F-262861835B9E}" srcOrd="0" destOrd="0" presId="urn:microsoft.com/office/officeart/2005/8/layout/hProcess10"/>
    <dgm:cxn modelId="{596861B8-1A75-2641-86D8-4B2ED8407DE3}" type="presParOf" srcId="{C45F7A52-51E9-FA46-A007-00E4DA91F1AA}" destId="{9A5FDC8E-4C6C-F242-85E1-59038D037D42}" srcOrd="1" destOrd="0" presId="urn:microsoft.com/office/officeart/2005/8/layout/hProcess10"/>
    <dgm:cxn modelId="{7D2A75C2-E4A7-114A-BCCE-4D028B5CC980}" type="presParOf" srcId="{34662434-4546-5748-9275-411FADE9D02F}" destId="{3FAF38E5-A9A5-0D45-A37A-67116250C22A}" srcOrd="3" destOrd="0" presId="urn:microsoft.com/office/officeart/2005/8/layout/hProcess10"/>
    <dgm:cxn modelId="{0EBA2486-A20A-8449-9524-28CF02CF3964}" type="presParOf" srcId="{3FAF38E5-A9A5-0D45-A37A-67116250C22A}" destId="{3D75E37B-519D-F246-85E9-9D2BED950AED}" srcOrd="0" destOrd="0" presId="urn:microsoft.com/office/officeart/2005/8/layout/hProcess10"/>
    <dgm:cxn modelId="{B204EBD0-C709-3348-8B48-74249F6D8DBF}" type="presParOf" srcId="{34662434-4546-5748-9275-411FADE9D02F}" destId="{AF4D05FB-5924-2647-9F8B-68575F95A1AF}" srcOrd="4" destOrd="0" presId="urn:microsoft.com/office/officeart/2005/8/layout/hProcess10"/>
    <dgm:cxn modelId="{2C1C82B3-1334-5541-A5EB-B3767D6E61A9}" type="presParOf" srcId="{AF4D05FB-5924-2647-9F8B-68575F95A1AF}" destId="{0F98ECA8-24EA-F24F-A67B-75D0EB682DCA}" srcOrd="0" destOrd="0" presId="urn:microsoft.com/office/officeart/2005/8/layout/hProcess10"/>
    <dgm:cxn modelId="{D4B6F34A-FA7E-F841-B5E5-52987908E643}" type="presParOf" srcId="{AF4D05FB-5924-2647-9F8B-68575F95A1AF}" destId="{95B0502D-FC15-754A-ACF3-B63FDC8F336F}"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33BC01-8864-7B49-9915-F85239F65C6B}">
      <dsp:nvSpPr>
        <dsp:cNvPr id="0" name=""/>
        <dsp:cNvSpPr/>
      </dsp:nvSpPr>
      <dsp:spPr>
        <a:xfrm>
          <a:off x="3895" y="0"/>
          <a:ext cx="1247090" cy="1236395"/>
        </a:xfrm>
        <a:prstGeom prst="roundRect">
          <a:avLst>
            <a:gd name="adj" fmla="val 10000"/>
          </a:avLst>
        </a:prstGeom>
        <a:blipFill>
          <a:blip xmlns:r="http://schemas.openxmlformats.org/officeDocument/2006/relationships" r:embed="rId1"/>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C9A8EA-C731-0E4D-91EC-AC493F2BF022}">
      <dsp:nvSpPr>
        <dsp:cNvPr id="0" name=""/>
        <dsp:cNvSpPr/>
      </dsp:nvSpPr>
      <dsp:spPr>
        <a:xfrm>
          <a:off x="298084" y="741837"/>
          <a:ext cx="1247090" cy="123639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Version-controlled templates</a:t>
          </a:r>
        </a:p>
        <a:p>
          <a:pPr marL="114300" lvl="1" indent="-114300" algn="l" defTabSz="622300">
            <a:lnSpc>
              <a:spcPct val="90000"/>
            </a:lnSpc>
            <a:spcBef>
              <a:spcPct val="0"/>
            </a:spcBef>
            <a:spcAft>
              <a:spcPct val="15000"/>
            </a:spcAft>
            <a:buChar char="•"/>
          </a:pPr>
          <a:r>
            <a:rPr lang="en-US" sz="1400" kern="1200"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GitHub</a:t>
          </a:r>
          <a:endParaRPr lang="en-US" sz="1400" kern="1200" dirty="0">
            <a:solidFill>
              <a:schemeClr val="bg1"/>
            </a:solidFill>
          </a:endParaRPr>
        </a:p>
      </dsp:txBody>
      <dsp:txXfrm>
        <a:off x="334297" y="778050"/>
        <a:ext cx="1174664" cy="1163969"/>
      </dsp:txXfrm>
    </dsp:sp>
    <dsp:sp modelId="{0E2D0A37-7B92-BE4E-9E6D-B8D07FBE7C00}">
      <dsp:nvSpPr>
        <dsp:cNvPr id="0" name=""/>
        <dsp:cNvSpPr/>
      </dsp:nvSpPr>
      <dsp:spPr>
        <a:xfrm>
          <a:off x="1546156" y="479977"/>
          <a:ext cx="240217" cy="2996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1546156" y="539909"/>
        <a:ext cx="168152" cy="179794"/>
      </dsp:txXfrm>
    </dsp:sp>
    <dsp:sp modelId="{650136B3-3B40-8445-819F-262861835B9E}">
      <dsp:nvSpPr>
        <dsp:cNvPr id="0" name=""/>
        <dsp:cNvSpPr/>
      </dsp:nvSpPr>
      <dsp:spPr>
        <a:xfrm>
          <a:off x="1937319" y="0"/>
          <a:ext cx="1247090" cy="1236395"/>
        </a:xfrm>
        <a:prstGeom prst="roundRect">
          <a:avLst>
            <a:gd name="adj" fmla="val 10000"/>
          </a:avLst>
        </a:prstGeom>
        <a:blipFill>
          <a:blip xmlns:r="http://schemas.openxmlformats.org/officeDocument/2006/relationships" r:embed="rId3"/>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5FDC8E-4C6C-F242-85E1-59038D037D42}">
      <dsp:nvSpPr>
        <dsp:cNvPr id="0" name=""/>
        <dsp:cNvSpPr/>
      </dsp:nvSpPr>
      <dsp:spPr>
        <a:xfrm>
          <a:off x="2011510" y="741837"/>
          <a:ext cx="1516037" cy="123639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Validation</a:t>
          </a:r>
        </a:p>
        <a:p>
          <a:pPr marL="114300" lvl="1" indent="-114300" algn="l" defTabSz="622300">
            <a:lnSpc>
              <a:spcPct val="90000"/>
            </a:lnSpc>
            <a:spcBef>
              <a:spcPct val="0"/>
            </a:spcBef>
            <a:spcAft>
              <a:spcPct val="15000"/>
            </a:spcAft>
            <a:buChar char="•"/>
          </a:pPr>
          <a:r>
            <a:rPr lang="en-US" sz="1400" kern="1200" dirty="0">
              <a:solidFill>
                <a:schemeClr val="bg1"/>
              </a:solidFill>
              <a:hlinkClick xmlns:r="http://schemas.openxmlformats.org/officeDocument/2006/relationships" r:id="rId4">
                <a:extLst>
                  <a:ext uri="{A12FA001-AC4F-418D-AE19-62706E023703}">
                    <ahyp:hlinkClr xmlns:ahyp="http://schemas.microsoft.com/office/drawing/2018/hyperlinkcolor" val="tx"/>
                  </a:ext>
                </a:extLst>
              </a:hlinkClick>
            </a:rPr>
            <a:t>GMVS.fda.gov</a:t>
          </a:r>
          <a:endParaRPr lang="en-US" sz="1400" kern="1200" dirty="0">
            <a:solidFill>
              <a:schemeClr val="bg1"/>
            </a:solidFill>
          </a:endParaRPr>
        </a:p>
      </dsp:txBody>
      <dsp:txXfrm>
        <a:off x="2047723" y="778050"/>
        <a:ext cx="1443611" cy="1163969"/>
      </dsp:txXfrm>
    </dsp:sp>
    <dsp:sp modelId="{3FAF38E5-A9A5-0D45-A37A-67116250C22A}">
      <dsp:nvSpPr>
        <dsp:cNvPr id="0" name=""/>
        <dsp:cNvSpPr/>
      </dsp:nvSpPr>
      <dsp:spPr>
        <a:xfrm rot="131268">
          <a:off x="3455523" y="490771"/>
          <a:ext cx="350150" cy="29965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3455556" y="548987"/>
        <a:ext cx="260253" cy="179794"/>
      </dsp:txXfrm>
    </dsp:sp>
    <dsp:sp modelId="{0F98ECA8-24EA-F24F-A67B-75D0EB682DCA}">
      <dsp:nvSpPr>
        <dsp:cNvPr id="0" name=""/>
        <dsp:cNvSpPr/>
      </dsp:nvSpPr>
      <dsp:spPr>
        <a:xfrm>
          <a:off x="3812168" y="71624"/>
          <a:ext cx="1247090" cy="1236395"/>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B0502D-FC15-754A-ACF3-B63FDC8F336F}">
      <dsp:nvSpPr>
        <dsp:cNvPr id="0" name=""/>
        <dsp:cNvSpPr/>
      </dsp:nvSpPr>
      <dsp:spPr>
        <a:xfrm>
          <a:off x="4212127" y="741837"/>
          <a:ext cx="1247090" cy="123639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NCBI Submission</a:t>
          </a:r>
        </a:p>
      </dsp:txBody>
      <dsp:txXfrm>
        <a:off x="4248340" y="778050"/>
        <a:ext cx="1174664" cy="116396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17F545-1699-4AB0-BC75-97FE779A9BE8}" type="datetimeFigureOut">
              <a:rPr lang="en-US" smtClean="0"/>
              <a:t>10/22/2023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1A6127-B93C-4B2C-9771-09B71E4F7810}" type="slidenum">
              <a:rPr lang="en-US" smtClean="0"/>
              <a:t>‹#›</a:t>
            </a:fld>
            <a:endParaRPr lang="en-US"/>
          </a:p>
        </p:txBody>
      </p:sp>
    </p:spTree>
    <p:extLst>
      <p:ext uri="{BB962C8B-B14F-4D97-AF65-F5344CB8AC3E}">
        <p14:creationId xmlns:p14="http://schemas.microsoft.com/office/powerpoint/2010/main" val="3278993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GT has become a global WGS network for foodborne pathogen traceback. </a:t>
            </a:r>
          </a:p>
        </p:txBody>
      </p:sp>
      <p:sp>
        <p:nvSpPr>
          <p:cNvPr id="4" name="Slide Number Placeholder 3"/>
          <p:cNvSpPr>
            <a:spLocks noGrp="1"/>
          </p:cNvSpPr>
          <p:nvPr>
            <p:ph type="sldNum" sz="quarter" idx="10"/>
          </p:nvPr>
        </p:nvSpPr>
        <p:spPr/>
        <p:txBody>
          <a:bodyPr/>
          <a:lstStyle/>
          <a:p>
            <a:fld id="{70488F4B-C8AB-4DED-82A3-6F6C06D43A36}" type="slidenum">
              <a:rPr lang="en-US" smtClean="0"/>
              <a:t>1</a:t>
            </a:fld>
            <a:endParaRPr lang="en-US"/>
          </a:p>
        </p:txBody>
      </p:sp>
    </p:spTree>
    <p:extLst>
      <p:ext uri="{BB962C8B-B14F-4D97-AF65-F5344CB8AC3E}">
        <p14:creationId xmlns:p14="http://schemas.microsoft.com/office/powerpoint/2010/main" val="3799071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I talk about our project, I’d like to first tell you about FDA’s GenomeTrakr program. We celebrated our 10-year anniversary this fall and for the past decade we’ve been sequencing the genomes of foodborne pathogens founds in food, food processing facilities, farms, and water sources.  </a:t>
            </a:r>
          </a:p>
          <a:p>
            <a:r>
              <a:rPr lang="en-US" dirty="0"/>
              <a:t>We collaborate closely with other USG agencies and international counterparts to integrate the data we collect with pathogens collected form other parts of the pathogen lifecycle, like animals and human clinicals.   All data made public in real time.</a:t>
            </a:r>
          </a:p>
          <a:p>
            <a:r>
              <a:rPr lang="en-US" dirty="0"/>
              <a:t>The public genomic database helps the FDA identify the causes of foodborne outbreaks and other contamination events.  Over the years, collectively we’ve amassed a very large database, nearing 1 million sequenced foodborne pathogens.</a:t>
            </a:r>
          </a:p>
        </p:txBody>
      </p:sp>
      <p:sp>
        <p:nvSpPr>
          <p:cNvPr id="4" name="Slide Number Placeholder 3"/>
          <p:cNvSpPr>
            <a:spLocks noGrp="1"/>
          </p:cNvSpPr>
          <p:nvPr>
            <p:ph type="sldNum" sz="quarter" idx="5"/>
          </p:nvPr>
        </p:nvSpPr>
        <p:spPr/>
        <p:txBody>
          <a:bodyPr/>
          <a:lstStyle/>
          <a:p>
            <a:fld id="{191A6127-B93C-4B2C-9771-09B71E4F7810}" type="slidenum">
              <a:rPr lang="en-US" smtClean="0"/>
              <a:t>2</a:t>
            </a:fld>
            <a:endParaRPr lang="en-US"/>
          </a:p>
        </p:txBody>
      </p:sp>
    </p:spTree>
    <p:extLst>
      <p:ext uri="{BB962C8B-B14F-4D97-AF65-F5344CB8AC3E}">
        <p14:creationId xmlns:p14="http://schemas.microsoft.com/office/powerpoint/2010/main" val="1239148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5C95F579-8D91-4C38-A0F6-655015F0B131}" type="slidenum">
              <a:rPr lang="en-US" smtClean="0"/>
              <a:pPr>
                <a:defRPr/>
              </a:pPr>
              <a:t>10</a:t>
            </a:fld>
            <a:endParaRPr lang="en-US"/>
          </a:p>
        </p:txBody>
      </p:sp>
    </p:spTree>
    <p:extLst>
      <p:ext uri="{BB962C8B-B14F-4D97-AF65-F5344CB8AC3E}">
        <p14:creationId xmlns:p14="http://schemas.microsoft.com/office/powerpoint/2010/main" val="33150201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lvl1pPr>
              <a:defRPr>
                <a:solidFill>
                  <a:schemeClr val="tx2"/>
                </a:solidFill>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031475" y="6355262"/>
            <a:ext cx="2844800" cy="365125"/>
          </a:xfrm>
          <a:prstGeom prst="rect">
            <a:avLst/>
          </a:prstGeom>
        </p:spPr>
        <p:txBody>
          <a:bodyPr/>
          <a:lstStyle/>
          <a:p>
            <a:pPr>
              <a:defRPr/>
            </a:pPr>
            <a:endParaRPr lang="en-US"/>
          </a:p>
        </p:txBody>
      </p:sp>
      <p:sp>
        <p:nvSpPr>
          <p:cNvPr id="9" name="Footer Placeholder 4"/>
          <p:cNvSpPr>
            <a:spLocks noGrp="1"/>
          </p:cNvSpPr>
          <p:nvPr>
            <p:ph type="ftr" sz="quarter" idx="11"/>
          </p:nvPr>
        </p:nvSpPr>
        <p:spPr>
          <a:xfrm>
            <a:off x="406400" y="6384929"/>
            <a:ext cx="3860800" cy="365125"/>
          </a:xfrm>
          <a:prstGeom prst="rect">
            <a:avLst/>
          </a:prstGeom>
        </p:spPr>
        <p:txBody>
          <a:bodyPr/>
          <a:lstStyle/>
          <a:p>
            <a:pPr algn="l"/>
            <a:r>
              <a:rPr lang="en-US" b="1">
                <a:solidFill>
                  <a:schemeClr val="tx2">
                    <a:lumMod val="60000"/>
                    <a:lumOff val="40000"/>
                  </a:schemeClr>
                </a:solidFill>
                <a:latin typeface="Helvetica"/>
                <a:cs typeface="Helvetica"/>
              </a:rPr>
              <a:t>www.fda.gov</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21605" y="381004"/>
            <a:ext cx="4104649" cy="855287"/>
          </a:xfrm>
          <a:prstGeom prst="rect">
            <a:avLst/>
          </a:prstGeom>
        </p:spPr>
      </p:pic>
    </p:spTree>
    <p:extLst>
      <p:ext uri="{BB962C8B-B14F-4D97-AF65-F5344CB8AC3E}">
        <p14:creationId xmlns:p14="http://schemas.microsoft.com/office/powerpoint/2010/main" val="201466044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5622" y="177803"/>
            <a:ext cx="10551113" cy="926020"/>
          </a:xfrm>
        </p:spPr>
        <p:txBody>
          <a:bodyPr>
            <a:normAutofit/>
          </a:bodyPr>
          <a:lstStyle>
            <a:lvl1pPr algn="l">
              <a:defRPr sz="4000">
                <a:solidFill>
                  <a:schemeClr val="accent1"/>
                </a:solidFill>
              </a:defRPr>
            </a:lvl1pPr>
          </a:lstStyle>
          <a:p>
            <a:r>
              <a:rPr lang="en-US"/>
              <a:t>Click to edit Master title style</a:t>
            </a:r>
          </a:p>
        </p:txBody>
      </p:sp>
      <p:sp>
        <p:nvSpPr>
          <p:cNvPr id="3" name="Content Placeholder 2"/>
          <p:cNvSpPr>
            <a:spLocks noGrp="1"/>
          </p:cNvSpPr>
          <p:nvPr>
            <p:ph idx="1"/>
          </p:nvPr>
        </p:nvSpPr>
        <p:spPr>
          <a:xfrm>
            <a:off x="275622" y="1418254"/>
            <a:ext cx="11501655" cy="48775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02200" y="6375402"/>
            <a:ext cx="2844800" cy="365125"/>
          </a:xfrm>
          <a:prstGeom prst="rect">
            <a:avLst/>
          </a:prstGeom>
        </p:spPr>
        <p:txBody>
          <a:bodyPr/>
          <a:lstStyle>
            <a:lvl1pPr algn="ctr">
              <a:defRPr/>
            </a:lvl1pPr>
          </a:lstStyle>
          <a:p>
            <a:fld id="{A349544A-F1CD-3844-BFB3-6D230A0137DD}" type="datetimeFigureOut">
              <a:rPr lang="en-US" smtClean="0"/>
              <a:pPr/>
              <a:t>10/22/2023</a:t>
            </a:fld>
            <a:endParaRPr lang="en-US"/>
          </a:p>
        </p:txBody>
      </p:sp>
      <p:sp>
        <p:nvSpPr>
          <p:cNvPr id="5" name="Footer Placeholder 4"/>
          <p:cNvSpPr>
            <a:spLocks noGrp="1"/>
          </p:cNvSpPr>
          <p:nvPr>
            <p:ph type="ftr" sz="quarter" idx="11"/>
          </p:nvPr>
        </p:nvSpPr>
        <p:spPr>
          <a:xfrm>
            <a:off x="330200" y="6384929"/>
            <a:ext cx="3860800" cy="365125"/>
          </a:xfrm>
          <a:prstGeom prst="rect">
            <a:avLst/>
          </a:prstGeo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62" y="6409775"/>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6735" y="177805"/>
            <a:ext cx="848455" cy="1015999"/>
          </a:xfrm>
          <a:prstGeom prst="rect">
            <a:avLst/>
          </a:prstGeom>
        </p:spPr>
      </p:pic>
    </p:spTree>
    <p:extLst>
      <p:ext uri="{BB962C8B-B14F-4D97-AF65-F5344CB8AC3E}">
        <p14:creationId xmlns:p14="http://schemas.microsoft.com/office/powerpoint/2010/main" val="2144126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5622" y="177803"/>
            <a:ext cx="10551113" cy="926020"/>
          </a:xfrm>
        </p:spPr>
        <p:txBody>
          <a:bodyPr>
            <a:normAutofit/>
          </a:bodyPr>
          <a:lstStyle>
            <a:lvl1pPr algn="l">
              <a:defRPr sz="4000">
                <a:solidFill>
                  <a:schemeClr val="accent1"/>
                </a:solidFill>
              </a:defRPr>
            </a:lvl1pPr>
          </a:lstStyle>
          <a:p>
            <a:r>
              <a:rPr lang="en-US"/>
              <a:t>Click to edit Master title style</a:t>
            </a:r>
          </a:p>
        </p:txBody>
      </p:sp>
      <p:sp>
        <p:nvSpPr>
          <p:cNvPr id="4" name="Date Placeholder 3"/>
          <p:cNvSpPr>
            <a:spLocks noGrp="1"/>
          </p:cNvSpPr>
          <p:nvPr>
            <p:ph type="dt" sz="half" idx="10"/>
          </p:nvPr>
        </p:nvSpPr>
        <p:spPr>
          <a:xfrm>
            <a:off x="4902200" y="6375402"/>
            <a:ext cx="2844800" cy="365125"/>
          </a:xfrm>
          <a:prstGeom prst="rect">
            <a:avLst/>
          </a:prstGeom>
        </p:spPr>
        <p:txBody>
          <a:bodyPr/>
          <a:lstStyle>
            <a:lvl1pPr algn="ctr">
              <a:defRPr/>
            </a:lvl1pPr>
          </a:lstStyle>
          <a:p>
            <a:fld id="{A349544A-F1CD-3844-BFB3-6D230A0137DD}" type="datetimeFigureOut">
              <a:rPr lang="en-US" smtClean="0"/>
              <a:pPr/>
              <a:t>10/22/2023</a:t>
            </a:fld>
            <a:endParaRPr lang="en-US"/>
          </a:p>
        </p:txBody>
      </p:sp>
      <p:sp>
        <p:nvSpPr>
          <p:cNvPr id="5" name="Footer Placeholder 4"/>
          <p:cNvSpPr>
            <a:spLocks noGrp="1"/>
          </p:cNvSpPr>
          <p:nvPr>
            <p:ph type="ftr" sz="quarter" idx="11"/>
          </p:nvPr>
        </p:nvSpPr>
        <p:spPr>
          <a:xfrm>
            <a:off x="330200" y="6384929"/>
            <a:ext cx="3860800" cy="365125"/>
          </a:xfrm>
          <a:prstGeom prst="rect">
            <a:avLst/>
          </a:prstGeo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62" y="6409775"/>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6735" y="177805"/>
            <a:ext cx="848455" cy="1015999"/>
          </a:xfrm>
          <a:prstGeom prst="rect">
            <a:avLst/>
          </a:prstGeom>
        </p:spPr>
      </p:pic>
    </p:spTree>
    <p:extLst>
      <p:ext uri="{BB962C8B-B14F-4D97-AF65-F5344CB8AC3E}">
        <p14:creationId xmlns:p14="http://schemas.microsoft.com/office/powerpoint/2010/main" val="2371547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5622" y="177803"/>
            <a:ext cx="10551113" cy="926020"/>
          </a:xfrm>
        </p:spPr>
        <p:txBody>
          <a:bodyPr>
            <a:normAutofit/>
          </a:bodyPr>
          <a:lstStyle>
            <a:lvl1pPr algn="l">
              <a:defRPr sz="4000">
                <a:solidFill>
                  <a:schemeClr val="accent1"/>
                </a:solidFill>
              </a:defRPr>
            </a:lvl1pPr>
          </a:lstStyle>
          <a:p>
            <a:r>
              <a:rPr lang="en-US"/>
              <a:t>Click to edit Master title style</a:t>
            </a:r>
          </a:p>
        </p:txBody>
      </p:sp>
      <p:sp>
        <p:nvSpPr>
          <p:cNvPr id="3" name="Content Placeholder 2"/>
          <p:cNvSpPr>
            <a:spLocks noGrp="1"/>
          </p:cNvSpPr>
          <p:nvPr>
            <p:ph idx="1"/>
          </p:nvPr>
        </p:nvSpPr>
        <p:spPr>
          <a:xfrm>
            <a:off x="275623" y="1418254"/>
            <a:ext cx="5669280" cy="48775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902200" y="6375402"/>
            <a:ext cx="2844800" cy="365125"/>
          </a:xfrm>
          <a:prstGeom prst="rect">
            <a:avLst/>
          </a:prstGeom>
        </p:spPr>
        <p:txBody>
          <a:bodyPr/>
          <a:lstStyle>
            <a:lvl1pPr algn="ctr">
              <a:defRPr/>
            </a:lvl1pPr>
          </a:lstStyle>
          <a:p>
            <a:fld id="{A349544A-F1CD-3844-BFB3-6D230A0137DD}" type="datetimeFigureOut">
              <a:rPr lang="en-US" smtClean="0"/>
              <a:pPr/>
              <a:t>10/22/2023</a:t>
            </a:fld>
            <a:endParaRPr lang="en-US"/>
          </a:p>
        </p:txBody>
      </p:sp>
      <p:sp>
        <p:nvSpPr>
          <p:cNvPr id="5" name="Footer Placeholder 4"/>
          <p:cNvSpPr>
            <a:spLocks noGrp="1"/>
          </p:cNvSpPr>
          <p:nvPr>
            <p:ph type="ftr" sz="quarter" idx="11"/>
          </p:nvPr>
        </p:nvSpPr>
        <p:spPr>
          <a:xfrm>
            <a:off x="330200" y="6384929"/>
            <a:ext cx="3860800" cy="365125"/>
          </a:xfrm>
          <a:prstGeom prst="rect">
            <a:avLst/>
          </a:prstGeom>
        </p:spPr>
        <p:txBody>
          <a:bodyPr/>
          <a:lstStyle/>
          <a:p>
            <a:pPr algn="l"/>
            <a:r>
              <a:rPr lang="en-US" b="1">
                <a:solidFill>
                  <a:schemeClr val="tx2">
                    <a:lumMod val="60000"/>
                    <a:lumOff val="40000"/>
                  </a:schemeClr>
                </a:solidFill>
                <a:latin typeface="Helvetica"/>
                <a:cs typeface="Helvetica"/>
              </a:rPr>
              <a:t>www.fda.gov</a:t>
            </a:r>
          </a:p>
        </p:txBody>
      </p:sp>
      <p:sp>
        <p:nvSpPr>
          <p:cNvPr id="9" name="TextBox 8"/>
          <p:cNvSpPr txBox="1"/>
          <p:nvPr userDrawn="1"/>
        </p:nvSpPr>
        <p:spPr>
          <a:xfrm>
            <a:off x="11457262" y="6409775"/>
            <a:ext cx="436338" cy="338554"/>
          </a:xfrm>
          <a:prstGeom prst="rect">
            <a:avLst/>
          </a:prstGeom>
          <a:noFill/>
        </p:spPr>
        <p:txBody>
          <a:bodyPr wrap="none" rtlCol="0">
            <a:spAutoFit/>
          </a:bodyPr>
          <a:lstStyle/>
          <a:p>
            <a:pPr algn="r"/>
            <a:fld id="{42D067E6-6582-4AD4-8521-F7089C370E58}" type="slidenum">
              <a:rPr lang="en-US" sz="1600" smtClean="0">
                <a:solidFill>
                  <a:schemeClr val="tx2">
                    <a:lumMod val="60000"/>
                    <a:lumOff val="40000"/>
                  </a:schemeClr>
                </a:solidFill>
                <a:latin typeface="Helvetica"/>
                <a:cs typeface="Helvetica"/>
              </a:rPr>
              <a:t>‹#›</a:t>
            </a:fld>
            <a:endParaRPr lang="en-US" sz="1600">
              <a:solidFill>
                <a:schemeClr val="tx2">
                  <a:lumMod val="60000"/>
                  <a:lumOff val="40000"/>
                </a:schemeClr>
              </a:solidFill>
              <a:latin typeface="Helvetica"/>
              <a:cs typeface="Helvetica"/>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6735" y="177805"/>
            <a:ext cx="848455" cy="1015999"/>
          </a:xfrm>
          <a:prstGeom prst="rect">
            <a:avLst/>
          </a:prstGeom>
        </p:spPr>
      </p:pic>
      <p:sp>
        <p:nvSpPr>
          <p:cNvPr id="10" name="Content Placeholder 2">
            <a:extLst>
              <a:ext uri="{FF2B5EF4-FFF2-40B4-BE49-F238E27FC236}">
                <a16:creationId xmlns:a16="http://schemas.microsoft.com/office/drawing/2014/main" id="{963FD92D-9A5D-457F-B187-5E8CB40B29DA}"/>
              </a:ext>
            </a:extLst>
          </p:cNvPr>
          <p:cNvSpPr>
            <a:spLocks noGrp="1"/>
          </p:cNvSpPr>
          <p:nvPr>
            <p:ph idx="12"/>
          </p:nvPr>
        </p:nvSpPr>
        <p:spPr>
          <a:xfrm>
            <a:off x="6315760" y="1402921"/>
            <a:ext cx="5577840" cy="487756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1665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33699" y="2446451"/>
            <a:ext cx="5610303" cy="1169020"/>
          </a:xfrm>
          <a:prstGeom prst="rect">
            <a:avLst/>
          </a:prstGeom>
        </p:spPr>
      </p:pic>
    </p:spTree>
    <p:extLst>
      <p:ext uri="{BB962C8B-B14F-4D97-AF65-F5344CB8AC3E}">
        <p14:creationId xmlns:p14="http://schemas.microsoft.com/office/powerpoint/2010/main" val="1542775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B5D0A-9939-2388-5BBF-820988AD93B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DD2C3D9-7208-75E4-48F8-0D0BF3B32B58}"/>
              </a:ext>
            </a:extLst>
          </p:cNvPr>
          <p:cNvSpPr>
            <a:spLocks noGrp="1"/>
          </p:cNvSpPr>
          <p:nvPr>
            <p:ph type="dt" sz="half" idx="10"/>
          </p:nvPr>
        </p:nvSpPr>
        <p:spPr/>
        <p:txBody>
          <a:bodyPr/>
          <a:lstStyle/>
          <a:p>
            <a:fld id="{290EA8FF-BF03-F949-B0AC-3279488C714C}" type="datetimeFigureOut">
              <a:rPr lang="en-US" smtClean="0"/>
              <a:t>10/22/2023</a:t>
            </a:fld>
            <a:endParaRPr lang="en-US"/>
          </a:p>
        </p:txBody>
      </p:sp>
      <p:sp>
        <p:nvSpPr>
          <p:cNvPr id="4" name="Footer Placeholder 3">
            <a:extLst>
              <a:ext uri="{FF2B5EF4-FFF2-40B4-BE49-F238E27FC236}">
                <a16:creationId xmlns:a16="http://schemas.microsoft.com/office/drawing/2014/main" id="{5B82483D-3E23-DEE7-6BDC-365E806238F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657004-2464-E5AF-45FB-5B33D6D73B03}"/>
              </a:ext>
            </a:extLst>
          </p:cNvPr>
          <p:cNvSpPr>
            <a:spLocks noGrp="1"/>
          </p:cNvSpPr>
          <p:nvPr>
            <p:ph type="sldNum" sz="quarter" idx="12"/>
          </p:nvPr>
        </p:nvSpPr>
        <p:spPr/>
        <p:txBody>
          <a:bodyPr/>
          <a:lstStyle/>
          <a:p>
            <a:fld id="{09424248-DF3D-AD4F-94D7-EDA64EEAAB5C}" type="slidenum">
              <a:rPr lang="en-US" smtClean="0"/>
              <a:t>‹#›</a:t>
            </a:fld>
            <a:endParaRPr lang="en-US"/>
          </a:p>
        </p:txBody>
      </p:sp>
    </p:spTree>
    <p:extLst>
      <p:ext uri="{BB962C8B-B14F-4D97-AF65-F5344CB8AC3E}">
        <p14:creationId xmlns:p14="http://schemas.microsoft.com/office/powerpoint/2010/main" val="5008928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215208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1" r:id="rId3"/>
    <p:sldLayoutId id="2147483670" r:id="rId4"/>
    <p:sldLayoutId id="2147483669" r:id="rId5"/>
    <p:sldLayoutId id="2147483672" r:id="rId6"/>
  </p:sldLayoutIdLst>
  <p:txStyles>
    <p:titleStyle>
      <a:lvl1pPr algn="ctr" defTabSz="609585" rtl="0" eaLnBrk="1" latinLnBrk="0" hangingPunct="1">
        <a:spcBef>
          <a:spcPct val="0"/>
        </a:spcBef>
        <a:buNone/>
        <a:defRPr sz="5867" kern="1200">
          <a:solidFill>
            <a:schemeClr val="tx1"/>
          </a:solidFill>
          <a:latin typeface="Helvetica" panose="020B0604020202020204" pitchFamily="34" charset="0"/>
          <a:ea typeface="+mj-ea"/>
          <a:cs typeface="Helvetica" panose="020B0604020202020204" pitchFamily="34" charset="0"/>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Helvetica" panose="020B0604020202020204" pitchFamily="34" charset="0"/>
          <a:ea typeface="+mn-ea"/>
          <a:cs typeface="Helvetica" panose="020B0604020202020204" pitchFamily="34" charset="0"/>
        </a:defRPr>
      </a:lvl1pPr>
      <a:lvl2pPr marL="990575" indent="-380990" algn="l" defTabSz="609585" rtl="0" eaLnBrk="1" latinLnBrk="0" hangingPunct="1">
        <a:spcBef>
          <a:spcPct val="20000"/>
        </a:spcBef>
        <a:buFont typeface="Arial"/>
        <a:buChar char="–"/>
        <a:defRPr sz="3733" kern="1200">
          <a:solidFill>
            <a:schemeClr val="tx1"/>
          </a:solidFill>
          <a:latin typeface="Helvetica" panose="020B0604020202020204" pitchFamily="34" charset="0"/>
          <a:ea typeface="+mn-ea"/>
          <a:cs typeface="Helvetica" panose="020B0604020202020204" pitchFamily="34" charset="0"/>
        </a:defRPr>
      </a:lvl2pPr>
      <a:lvl3pPr marL="1523962" indent="-304792" algn="l" defTabSz="609585" rtl="0" eaLnBrk="1" latinLnBrk="0" hangingPunct="1">
        <a:spcBef>
          <a:spcPct val="20000"/>
        </a:spcBef>
        <a:buFont typeface="Arial"/>
        <a:buChar char="•"/>
        <a:defRPr sz="3200" kern="1200">
          <a:solidFill>
            <a:schemeClr val="tx1"/>
          </a:solidFill>
          <a:latin typeface="Helvetica" panose="020B0604020202020204" pitchFamily="34" charset="0"/>
          <a:ea typeface="+mn-ea"/>
          <a:cs typeface="Helvetica" panose="020B0604020202020204" pitchFamily="34" charset="0"/>
        </a:defRPr>
      </a:lvl3pPr>
      <a:lvl4pPr marL="2133547" indent="-304792" algn="l" defTabSz="609585" rtl="0" eaLnBrk="1" latinLnBrk="0" hangingPunct="1">
        <a:spcBef>
          <a:spcPct val="20000"/>
        </a:spcBef>
        <a:buFont typeface="Arial"/>
        <a:buChar char="–"/>
        <a:defRPr sz="2667" kern="1200">
          <a:solidFill>
            <a:schemeClr val="tx1"/>
          </a:solidFill>
          <a:latin typeface="Helvetica" panose="020B0604020202020204" pitchFamily="34" charset="0"/>
          <a:ea typeface="+mn-ea"/>
          <a:cs typeface="Helvetica" panose="020B0604020202020204" pitchFamily="34" charset="0"/>
        </a:defRPr>
      </a:lvl4pPr>
      <a:lvl5pPr marL="2743131" indent="-304792" algn="l" defTabSz="609585" rtl="0" eaLnBrk="1" latinLnBrk="0" hangingPunct="1">
        <a:spcBef>
          <a:spcPct val="20000"/>
        </a:spcBef>
        <a:buFont typeface="Arial"/>
        <a:buChar char="»"/>
        <a:defRPr sz="2667" kern="1200">
          <a:solidFill>
            <a:schemeClr val="tx1"/>
          </a:solidFill>
          <a:latin typeface="Helvetica" panose="020B0604020202020204" pitchFamily="34" charset="0"/>
          <a:ea typeface="+mn-ea"/>
          <a:cs typeface="Helvetica" panose="020B060402020202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uth.timme@fda.hhs.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sv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6.png"/><Relationship Id="rId4" Type="http://schemas.openxmlformats.org/officeDocument/2006/relationships/diagramLayout" Target="../diagrams/layout1.xml"/><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github.com/CFSAN-Biostatistics/One_Health_Enteric_Package" TargetMode="External"/><Relationship Id="rId1" Type="http://schemas.openxmlformats.org/officeDocument/2006/relationships/slideLayout" Target="../slideLayouts/slideLayout2.xml"/><Relationship Id="rId5" Type="http://schemas.openxmlformats.org/officeDocument/2006/relationships/hyperlink" Target="https://gmvs.fda.gov/" TargetMode="Externa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5"/>
          <p:cNvSpPr txBox="1">
            <a:spLocks noChangeArrowheads="1"/>
          </p:cNvSpPr>
          <p:nvPr/>
        </p:nvSpPr>
        <p:spPr bwMode="auto">
          <a:xfrm>
            <a:off x="914398" y="2321982"/>
            <a:ext cx="10572205"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charset="0"/>
                <a:ea typeface="ＭＳ Ｐゴシック"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a:defRPr sz="2000">
                <a:solidFill>
                  <a:schemeClr val="tx1"/>
                </a:solidFill>
                <a:latin typeface="Arial" charset="0"/>
                <a:ea typeface="Arial" charset="0"/>
                <a:cs typeface="Arial" charset="0"/>
              </a:defRPr>
            </a:lvl6pPr>
            <a:lvl7pPr>
              <a:defRPr sz="2000">
                <a:solidFill>
                  <a:schemeClr val="tx1"/>
                </a:solidFill>
                <a:latin typeface="Arial" charset="0"/>
                <a:ea typeface="Arial" charset="0"/>
                <a:cs typeface="Arial" charset="0"/>
              </a:defRPr>
            </a:lvl7pPr>
            <a:lvl8pPr>
              <a:defRPr sz="2000">
                <a:solidFill>
                  <a:schemeClr val="tx1"/>
                </a:solidFill>
                <a:latin typeface="Arial" charset="0"/>
                <a:ea typeface="Arial" charset="0"/>
                <a:cs typeface="Arial" charset="0"/>
              </a:defRPr>
            </a:lvl8pPr>
            <a:lvl9pPr>
              <a:defRPr sz="2000">
                <a:solidFill>
                  <a:schemeClr val="tx1"/>
                </a:solidFill>
                <a:latin typeface="Arial" charset="0"/>
                <a:ea typeface="Arial" charset="0"/>
                <a:cs typeface="Arial" charset="0"/>
              </a:defRPr>
            </a:lvl9pPr>
          </a:lstStyle>
          <a:p>
            <a:pPr algn="ctr">
              <a:defRPr/>
            </a:pPr>
            <a:r>
              <a:rPr lang="en-US" sz="4400" dirty="0">
                <a:solidFill>
                  <a:schemeClr val="accent1"/>
                </a:solidFill>
              </a:rPr>
              <a:t>GenomeTrakr updates from FDA-CFSAN</a:t>
            </a:r>
            <a:endParaRPr lang="en-US" sz="13800" dirty="0">
              <a:solidFill>
                <a:schemeClr val="accent1"/>
              </a:solidFill>
              <a:latin typeface="Calibri"/>
            </a:endParaRPr>
          </a:p>
        </p:txBody>
      </p:sp>
      <p:sp>
        <p:nvSpPr>
          <p:cNvPr id="5" name="TextBox 4"/>
          <p:cNvSpPr txBox="1"/>
          <p:nvPr/>
        </p:nvSpPr>
        <p:spPr>
          <a:xfrm>
            <a:off x="1524000" y="5380672"/>
            <a:ext cx="9144000" cy="1077218"/>
          </a:xfrm>
          <a:prstGeom prst="rect">
            <a:avLst/>
          </a:prstGeom>
          <a:noFill/>
        </p:spPr>
        <p:txBody>
          <a:bodyPr wrap="square" rtlCol="0">
            <a:spAutoFit/>
          </a:bodyPr>
          <a:lstStyle/>
          <a:p>
            <a:pPr algn="ctr"/>
            <a:r>
              <a:rPr lang="en-US" sz="1600" dirty="0"/>
              <a:t>Ruth Timme, PhD</a:t>
            </a:r>
          </a:p>
          <a:p>
            <a:pPr algn="ctr"/>
            <a:r>
              <a:rPr lang="en-US" sz="1600" dirty="0">
                <a:solidFill>
                  <a:srgbClr val="808080"/>
                </a:solidFill>
              </a:rPr>
              <a:t>GenomeTrakr Program Lead</a:t>
            </a:r>
          </a:p>
          <a:p>
            <a:pPr algn="ctr"/>
            <a:r>
              <a:rPr lang="en-US" sz="1600" dirty="0">
                <a:solidFill>
                  <a:srgbClr val="808080"/>
                </a:solidFill>
              </a:rPr>
              <a:t>FDA Center for Food Safety and Applied Nutrition</a:t>
            </a:r>
          </a:p>
          <a:p>
            <a:pPr algn="ctr"/>
            <a:r>
              <a:rPr lang="en-US" sz="1600" dirty="0">
                <a:solidFill>
                  <a:srgbClr val="808080"/>
                </a:solidFill>
                <a:hlinkClick r:id="rId3"/>
              </a:rPr>
              <a:t>ruth.timme@fda.hhs.gov</a:t>
            </a:r>
            <a:endParaRPr lang="en-US" sz="1600" dirty="0">
              <a:solidFill>
                <a:srgbClr val="808080"/>
              </a:solidFill>
            </a:endParaRPr>
          </a:p>
        </p:txBody>
      </p:sp>
      <p:sp>
        <p:nvSpPr>
          <p:cNvPr id="6" name="TextBox 5"/>
          <p:cNvSpPr txBox="1"/>
          <p:nvPr/>
        </p:nvSpPr>
        <p:spPr>
          <a:xfrm>
            <a:off x="1628501" y="3749456"/>
            <a:ext cx="9144000" cy="892552"/>
          </a:xfrm>
          <a:prstGeom prst="rect">
            <a:avLst/>
          </a:prstGeom>
          <a:noFill/>
        </p:spPr>
        <p:txBody>
          <a:bodyPr wrap="square" lIns="91440" tIns="45720" rIns="91440" bIns="45720" rtlCol="0" anchor="t">
            <a:spAutoFit/>
          </a:bodyPr>
          <a:lstStyle/>
          <a:p>
            <a:pPr algn="ctr"/>
            <a:r>
              <a:rPr lang="en-US" sz="2400">
                <a:solidFill>
                  <a:schemeClr val="accent6"/>
                </a:solidFill>
              </a:rPr>
              <a:t>Oct 24, </a:t>
            </a:r>
            <a:r>
              <a:rPr lang="en-US" sz="2400" dirty="0">
                <a:solidFill>
                  <a:schemeClr val="accent6"/>
                </a:solidFill>
              </a:rPr>
              <a:t>2023</a:t>
            </a:r>
          </a:p>
          <a:p>
            <a:pPr algn="ctr"/>
            <a:r>
              <a:rPr lang="en-US" sz="2800" dirty="0" err="1">
                <a:solidFill>
                  <a:schemeClr val="accent6"/>
                </a:solidFill>
              </a:rPr>
              <a:t>GenomeTrakr</a:t>
            </a:r>
            <a:r>
              <a:rPr lang="en-US" sz="2800" dirty="0">
                <a:solidFill>
                  <a:schemeClr val="accent6"/>
                </a:solidFill>
              </a:rPr>
              <a:t> annual meeting</a:t>
            </a:r>
            <a:endParaRPr lang="en-US" sz="2800" dirty="0">
              <a:solidFill>
                <a:schemeClr val="accent6"/>
              </a:solidFill>
              <a:cs typeface="Calibri"/>
            </a:endParaRPr>
          </a:p>
        </p:txBody>
      </p:sp>
      <p:pic>
        <p:nvPicPr>
          <p:cNvPr id="12" name="Picture 11" descr="A blue and white icon of a person sitting at a desk with a computer&#10;&#10;Description automatically generated">
            <a:extLst>
              <a:ext uri="{FF2B5EF4-FFF2-40B4-BE49-F238E27FC236}">
                <a16:creationId xmlns:a16="http://schemas.microsoft.com/office/drawing/2014/main" id="{EBCDB513-BDEA-B6FD-A32C-CB63345051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11" y="4268"/>
            <a:ext cx="1595257" cy="1595257"/>
          </a:xfrm>
          <a:prstGeom prst="rect">
            <a:avLst/>
          </a:prstGeom>
        </p:spPr>
      </p:pic>
    </p:spTree>
    <p:extLst>
      <p:ext uri="{BB962C8B-B14F-4D97-AF65-F5344CB8AC3E}">
        <p14:creationId xmlns:p14="http://schemas.microsoft.com/office/powerpoint/2010/main" val="12672887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8B31C-41DD-DC7F-DF05-5273243EEE3C}"/>
              </a:ext>
            </a:extLst>
          </p:cNvPr>
          <p:cNvSpPr>
            <a:spLocks noGrp="1"/>
          </p:cNvSpPr>
          <p:nvPr>
            <p:ph type="title"/>
          </p:nvPr>
        </p:nvSpPr>
        <p:spPr/>
        <p:txBody>
          <a:bodyPr>
            <a:normAutofit/>
          </a:bodyPr>
          <a:lstStyle/>
          <a:p>
            <a:r>
              <a:rPr lang="en-US" sz="3600" dirty="0"/>
              <a:t>Phased roll-out of OHE metadata template</a:t>
            </a:r>
            <a:endParaRPr lang="en-US" dirty="0"/>
          </a:p>
        </p:txBody>
      </p:sp>
      <p:sp>
        <p:nvSpPr>
          <p:cNvPr id="3" name="Content Placeholder 2">
            <a:extLst>
              <a:ext uri="{FF2B5EF4-FFF2-40B4-BE49-F238E27FC236}">
                <a16:creationId xmlns:a16="http://schemas.microsoft.com/office/drawing/2014/main" id="{C77A8802-80F5-5749-D90B-1B4C55B43479}"/>
              </a:ext>
            </a:extLst>
          </p:cNvPr>
          <p:cNvSpPr>
            <a:spLocks noGrp="1"/>
          </p:cNvSpPr>
          <p:nvPr>
            <p:ph idx="1"/>
          </p:nvPr>
        </p:nvSpPr>
        <p:spPr>
          <a:xfrm>
            <a:off x="1991155" y="1632262"/>
            <a:ext cx="9786122" cy="4877567"/>
          </a:xfrm>
        </p:spPr>
        <p:txBody>
          <a:bodyPr vert="horz" lIns="91440" tIns="45720" rIns="91440" bIns="45720" rtlCol="0" anchor="t">
            <a:normAutofit fontScale="92500" lnSpcReduction="10000"/>
          </a:bodyPr>
          <a:lstStyle/>
          <a:p>
            <a:pPr marL="818515" indent="-742950">
              <a:buFont typeface="+mj-lt"/>
              <a:buAutoNum type="arabicPeriod"/>
            </a:pPr>
            <a:r>
              <a:rPr lang="en-US" sz="4250" dirty="0">
                <a:solidFill>
                  <a:srgbClr val="00B050"/>
                </a:solidFill>
                <a:cs typeface="Helvetica"/>
              </a:rPr>
              <a:t>Laboratories submitting to NCBI directly</a:t>
            </a:r>
          </a:p>
          <a:p>
            <a:pPr marL="1180451" lvl="1" indent="-571500">
              <a:buFont typeface="Wingdings" pitchFamily="2" charset="2"/>
              <a:buChar char="ü"/>
            </a:pPr>
            <a:r>
              <a:rPr lang="en-US" sz="3700" dirty="0">
                <a:solidFill>
                  <a:srgbClr val="00B050"/>
                </a:solidFill>
              </a:rPr>
              <a:t>Animal isolates</a:t>
            </a:r>
          </a:p>
          <a:p>
            <a:pPr marL="1180451" lvl="1" indent="-571500">
              <a:buFont typeface="Wingdings" pitchFamily="2" charset="2"/>
              <a:buChar char="ü"/>
            </a:pPr>
            <a:r>
              <a:rPr lang="en-US" sz="3700" dirty="0">
                <a:solidFill>
                  <a:srgbClr val="00B050"/>
                </a:solidFill>
                <a:cs typeface="Helvetica"/>
              </a:rPr>
              <a:t>Facility inspection isolates</a:t>
            </a:r>
          </a:p>
          <a:p>
            <a:pPr marL="1180451" lvl="1" indent="-571500">
              <a:buFont typeface="Wingdings" pitchFamily="2" charset="2"/>
              <a:buChar char="ü"/>
            </a:pPr>
            <a:r>
              <a:rPr lang="en-US" sz="3700" dirty="0">
                <a:solidFill>
                  <a:srgbClr val="00B050"/>
                </a:solidFill>
                <a:cs typeface="Helvetica"/>
              </a:rPr>
              <a:t>Farm/environment isolates</a:t>
            </a:r>
          </a:p>
          <a:p>
            <a:pPr marL="818515" indent="-742950">
              <a:buFont typeface="+mj-lt"/>
              <a:buAutoNum type="arabicPeriod"/>
            </a:pPr>
            <a:r>
              <a:rPr lang="en-US" sz="4250" dirty="0">
                <a:cs typeface="Helvetica"/>
              </a:rPr>
              <a:t>Laboratories submitting to NCBI directly</a:t>
            </a:r>
            <a:endParaRPr lang="en-US" sz="4250" dirty="0">
              <a:solidFill>
                <a:srgbClr val="00B050"/>
              </a:solidFill>
              <a:cs typeface="Helvetica"/>
            </a:endParaRPr>
          </a:p>
          <a:p>
            <a:pPr marL="989965" lvl="1" indent="-380365">
              <a:buFont typeface="Arial" panose="020B0604020202020204" pitchFamily="34" charset="0"/>
              <a:buChar char="•"/>
            </a:pPr>
            <a:r>
              <a:rPr lang="en-US" sz="4000" dirty="0">
                <a:cs typeface="Helvetica"/>
              </a:rPr>
              <a:t>Food isolates (awaiting NCBI PD updates)</a:t>
            </a:r>
          </a:p>
          <a:p>
            <a:pPr marL="818515" indent="-742950">
              <a:buFont typeface="+mj-lt"/>
              <a:buAutoNum type="arabicPeriod"/>
            </a:pPr>
            <a:r>
              <a:rPr lang="en-US" sz="4250" dirty="0" err="1">
                <a:cs typeface="Helvetica"/>
              </a:rPr>
              <a:t>PulseNet</a:t>
            </a:r>
            <a:r>
              <a:rPr lang="en-US" sz="4250" dirty="0">
                <a:cs typeface="Helvetica"/>
              </a:rPr>
              <a:t> Laboratories submitting through </a:t>
            </a:r>
            <a:r>
              <a:rPr lang="en-US" sz="4250" dirty="0" err="1">
                <a:cs typeface="Helvetica"/>
              </a:rPr>
              <a:t>BioNumerics</a:t>
            </a:r>
            <a:r>
              <a:rPr lang="en-US" sz="4250" dirty="0">
                <a:cs typeface="Helvetica"/>
              </a:rPr>
              <a:t> or other platforms</a:t>
            </a:r>
          </a:p>
        </p:txBody>
      </p:sp>
      <p:sp>
        <p:nvSpPr>
          <p:cNvPr id="4" name="TextBox 3">
            <a:extLst>
              <a:ext uri="{FF2B5EF4-FFF2-40B4-BE49-F238E27FC236}">
                <a16:creationId xmlns:a16="http://schemas.microsoft.com/office/drawing/2014/main" id="{D26514AB-69D8-B3AA-2C81-B1799B7A1D17}"/>
              </a:ext>
            </a:extLst>
          </p:cNvPr>
          <p:cNvSpPr txBox="1"/>
          <p:nvPr/>
        </p:nvSpPr>
        <p:spPr>
          <a:xfrm>
            <a:off x="275620" y="1632262"/>
            <a:ext cx="1715534" cy="523220"/>
          </a:xfrm>
          <a:prstGeom prst="rect">
            <a:avLst/>
          </a:prstGeom>
          <a:noFill/>
        </p:spPr>
        <p:txBody>
          <a:bodyPr wrap="none" rtlCol="0">
            <a:spAutoFit/>
          </a:bodyPr>
          <a:lstStyle/>
          <a:p>
            <a:r>
              <a:rPr lang="en-US" sz="2800" b="1" dirty="0">
                <a:solidFill>
                  <a:schemeClr val="accent1"/>
                </a:solidFill>
              </a:rPr>
              <a:t>Early 2023</a:t>
            </a:r>
          </a:p>
        </p:txBody>
      </p:sp>
      <p:sp>
        <p:nvSpPr>
          <p:cNvPr id="5" name="TextBox 4">
            <a:extLst>
              <a:ext uri="{FF2B5EF4-FFF2-40B4-BE49-F238E27FC236}">
                <a16:creationId xmlns:a16="http://schemas.microsoft.com/office/drawing/2014/main" id="{33CB2035-8D16-92E6-DD13-F488A417621E}"/>
              </a:ext>
            </a:extLst>
          </p:cNvPr>
          <p:cNvSpPr txBox="1"/>
          <p:nvPr/>
        </p:nvSpPr>
        <p:spPr>
          <a:xfrm>
            <a:off x="380585" y="4071045"/>
            <a:ext cx="1610569" cy="523220"/>
          </a:xfrm>
          <a:prstGeom prst="rect">
            <a:avLst/>
          </a:prstGeom>
          <a:noFill/>
        </p:spPr>
        <p:txBody>
          <a:bodyPr wrap="none" rtlCol="0">
            <a:spAutoFit/>
          </a:bodyPr>
          <a:lstStyle/>
          <a:p>
            <a:r>
              <a:rPr lang="en-US" sz="2800" b="1" dirty="0">
                <a:solidFill>
                  <a:schemeClr val="accent1"/>
                </a:solidFill>
              </a:rPr>
              <a:t>Late 2023</a:t>
            </a:r>
          </a:p>
        </p:txBody>
      </p:sp>
      <p:sp>
        <p:nvSpPr>
          <p:cNvPr id="6" name="TextBox 5">
            <a:extLst>
              <a:ext uri="{FF2B5EF4-FFF2-40B4-BE49-F238E27FC236}">
                <a16:creationId xmlns:a16="http://schemas.microsoft.com/office/drawing/2014/main" id="{27CAB82B-3781-7DD0-70B3-9D7E1075224D}"/>
              </a:ext>
            </a:extLst>
          </p:cNvPr>
          <p:cNvSpPr txBox="1"/>
          <p:nvPr/>
        </p:nvSpPr>
        <p:spPr>
          <a:xfrm>
            <a:off x="599427" y="5290437"/>
            <a:ext cx="1391728" cy="523220"/>
          </a:xfrm>
          <a:prstGeom prst="rect">
            <a:avLst/>
          </a:prstGeom>
          <a:noFill/>
        </p:spPr>
        <p:txBody>
          <a:bodyPr wrap="none" rtlCol="0">
            <a:spAutoFit/>
          </a:bodyPr>
          <a:lstStyle/>
          <a:p>
            <a:r>
              <a:rPr lang="en-US" sz="2800" b="1" dirty="0">
                <a:solidFill>
                  <a:schemeClr val="accent1"/>
                </a:solidFill>
              </a:rPr>
              <a:t>2024-25</a:t>
            </a:r>
          </a:p>
        </p:txBody>
      </p:sp>
    </p:spTree>
    <p:extLst>
      <p:ext uri="{BB962C8B-B14F-4D97-AF65-F5344CB8AC3E}">
        <p14:creationId xmlns:p14="http://schemas.microsoft.com/office/powerpoint/2010/main" val="1370759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AEEB0-CD60-CD42-D19A-284ABE2CBC65}"/>
              </a:ext>
            </a:extLst>
          </p:cNvPr>
          <p:cNvSpPr>
            <a:spLocks noGrp="1"/>
          </p:cNvSpPr>
          <p:nvPr>
            <p:ph type="title"/>
          </p:nvPr>
        </p:nvSpPr>
        <p:spPr/>
        <p:txBody>
          <a:bodyPr>
            <a:normAutofit/>
          </a:bodyPr>
          <a:lstStyle/>
          <a:p>
            <a:r>
              <a:rPr lang="en-US" dirty="0"/>
              <a:t>Major improvements:</a:t>
            </a:r>
          </a:p>
        </p:txBody>
      </p:sp>
      <p:sp>
        <p:nvSpPr>
          <p:cNvPr id="3" name="Content Placeholder 2">
            <a:extLst>
              <a:ext uri="{FF2B5EF4-FFF2-40B4-BE49-F238E27FC236}">
                <a16:creationId xmlns:a16="http://schemas.microsoft.com/office/drawing/2014/main" id="{60F93E89-5A12-1525-21EC-46B47A3B07B8}"/>
              </a:ext>
            </a:extLst>
          </p:cNvPr>
          <p:cNvSpPr>
            <a:spLocks noGrp="1"/>
          </p:cNvSpPr>
          <p:nvPr>
            <p:ph idx="1"/>
          </p:nvPr>
        </p:nvSpPr>
        <p:spPr>
          <a:xfrm>
            <a:off x="379695" y="1126167"/>
            <a:ext cx="4690145" cy="1647513"/>
          </a:xfrm>
          <a:custGeom>
            <a:avLst/>
            <a:gdLst>
              <a:gd name="connsiteX0" fmla="*/ 0 w 4690145"/>
              <a:gd name="connsiteY0" fmla="*/ 0 h 1647513"/>
              <a:gd name="connsiteX1" fmla="*/ 492465 w 4690145"/>
              <a:gd name="connsiteY1" fmla="*/ 0 h 1647513"/>
              <a:gd name="connsiteX2" fmla="*/ 1078733 w 4690145"/>
              <a:gd name="connsiteY2" fmla="*/ 0 h 1647513"/>
              <a:gd name="connsiteX3" fmla="*/ 1758804 w 4690145"/>
              <a:gd name="connsiteY3" fmla="*/ 0 h 1647513"/>
              <a:gd name="connsiteX4" fmla="*/ 2251270 w 4690145"/>
              <a:gd name="connsiteY4" fmla="*/ 0 h 1647513"/>
              <a:gd name="connsiteX5" fmla="*/ 2931341 w 4690145"/>
              <a:gd name="connsiteY5" fmla="*/ 0 h 1647513"/>
              <a:gd name="connsiteX6" fmla="*/ 3376904 w 4690145"/>
              <a:gd name="connsiteY6" fmla="*/ 0 h 1647513"/>
              <a:gd name="connsiteX7" fmla="*/ 4010074 w 4690145"/>
              <a:gd name="connsiteY7" fmla="*/ 0 h 1647513"/>
              <a:gd name="connsiteX8" fmla="*/ 4690145 w 4690145"/>
              <a:gd name="connsiteY8" fmla="*/ 0 h 1647513"/>
              <a:gd name="connsiteX9" fmla="*/ 4690145 w 4690145"/>
              <a:gd name="connsiteY9" fmla="*/ 549171 h 1647513"/>
              <a:gd name="connsiteX10" fmla="*/ 4690145 w 4690145"/>
              <a:gd name="connsiteY10" fmla="*/ 1065392 h 1647513"/>
              <a:gd name="connsiteX11" fmla="*/ 4690145 w 4690145"/>
              <a:gd name="connsiteY11" fmla="*/ 1647513 h 1647513"/>
              <a:gd name="connsiteX12" fmla="*/ 4010074 w 4690145"/>
              <a:gd name="connsiteY12" fmla="*/ 1647513 h 1647513"/>
              <a:gd name="connsiteX13" fmla="*/ 3517609 w 4690145"/>
              <a:gd name="connsiteY13" fmla="*/ 1647513 h 1647513"/>
              <a:gd name="connsiteX14" fmla="*/ 2931341 w 4690145"/>
              <a:gd name="connsiteY14" fmla="*/ 1647513 h 1647513"/>
              <a:gd name="connsiteX15" fmla="*/ 2251270 w 4690145"/>
              <a:gd name="connsiteY15" fmla="*/ 1647513 h 1647513"/>
              <a:gd name="connsiteX16" fmla="*/ 1618100 w 4690145"/>
              <a:gd name="connsiteY16" fmla="*/ 1647513 h 1647513"/>
              <a:gd name="connsiteX17" fmla="*/ 1172536 w 4690145"/>
              <a:gd name="connsiteY17" fmla="*/ 1647513 h 1647513"/>
              <a:gd name="connsiteX18" fmla="*/ 633170 w 4690145"/>
              <a:gd name="connsiteY18" fmla="*/ 1647513 h 1647513"/>
              <a:gd name="connsiteX19" fmla="*/ 0 w 4690145"/>
              <a:gd name="connsiteY19" fmla="*/ 1647513 h 1647513"/>
              <a:gd name="connsiteX20" fmla="*/ 0 w 4690145"/>
              <a:gd name="connsiteY20" fmla="*/ 1065392 h 1647513"/>
              <a:gd name="connsiteX21" fmla="*/ 0 w 4690145"/>
              <a:gd name="connsiteY21" fmla="*/ 532696 h 1647513"/>
              <a:gd name="connsiteX22" fmla="*/ 0 w 4690145"/>
              <a:gd name="connsiteY22" fmla="*/ 0 h 164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90145" h="1647513" fill="none" extrusionOk="0">
                <a:moveTo>
                  <a:pt x="0" y="0"/>
                </a:moveTo>
                <a:cubicBezTo>
                  <a:pt x="103320" y="-26339"/>
                  <a:pt x="262465" y="20234"/>
                  <a:pt x="492465" y="0"/>
                </a:cubicBezTo>
                <a:cubicBezTo>
                  <a:pt x="722466" y="-20234"/>
                  <a:pt x="802192" y="8266"/>
                  <a:pt x="1078733" y="0"/>
                </a:cubicBezTo>
                <a:cubicBezTo>
                  <a:pt x="1355274" y="-8266"/>
                  <a:pt x="1474194" y="7571"/>
                  <a:pt x="1758804" y="0"/>
                </a:cubicBezTo>
                <a:cubicBezTo>
                  <a:pt x="2043414" y="-7571"/>
                  <a:pt x="2035076" y="8599"/>
                  <a:pt x="2251270" y="0"/>
                </a:cubicBezTo>
                <a:cubicBezTo>
                  <a:pt x="2467464" y="-8599"/>
                  <a:pt x="2704176" y="15628"/>
                  <a:pt x="2931341" y="0"/>
                </a:cubicBezTo>
                <a:cubicBezTo>
                  <a:pt x="3158506" y="-15628"/>
                  <a:pt x="3283857" y="14999"/>
                  <a:pt x="3376904" y="0"/>
                </a:cubicBezTo>
                <a:cubicBezTo>
                  <a:pt x="3469951" y="-14999"/>
                  <a:pt x="3875842" y="52891"/>
                  <a:pt x="4010074" y="0"/>
                </a:cubicBezTo>
                <a:cubicBezTo>
                  <a:pt x="4144306" y="-52891"/>
                  <a:pt x="4366822" y="41575"/>
                  <a:pt x="4690145" y="0"/>
                </a:cubicBezTo>
                <a:cubicBezTo>
                  <a:pt x="4744889" y="198189"/>
                  <a:pt x="4643421" y="288756"/>
                  <a:pt x="4690145" y="549171"/>
                </a:cubicBezTo>
                <a:cubicBezTo>
                  <a:pt x="4736869" y="809586"/>
                  <a:pt x="4674622" y="943686"/>
                  <a:pt x="4690145" y="1065392"/>
                </a:cubicBezTo>
                <a:cubicBezTo>
                  <a:pt x="4705668" y="1187098"/>
                  <a:pt x="4683723" y="1398108"/>
                  <a:pt x="4690145" y="1647513"/>
                </a:cubicBezTo>
                <a:cubicBezTo>
                  <a:pt x="4496080" y="1668968"/>
                  <a:pt x="4186228" y="1618304"/>
                  <a:pt x="4010074" y="1647513"/>
                </a:cubicBezTo>
                <a:cubicBezTo>
                  <a:pt x="3833920" y="1676722"/>
                  <a:pt x="3644567" y="1633022"/>
                  <a:pt x="3517609" y="1647513"/>
                </a:cubicBezTo>
                <a:cubicBezTo>
                  <a:pt x="3390652" y="1662004"/>
                  <a:pt x="3062137" y="1645804"/>
                  <a:pt x="2931341" y="1647513"/>
                </a:cubicBezTo>
                <a:cubicBezTo>
                  <a:pt x="2800545" y="1649222"/>
                  <a:pt x="2389557" y="1623134"/>
                  <a:pt x="2251270" y="1647513"/>
                </a:cubicBezTo>
                <a:cubicBezTo>
                  <a:pt x="2112983" y="1671892"/>
                  <a:pt x="1813423" y="1625501"/>
                  <a:pt x="1618100" y="1647513"/>
                </a:cubicBezTo>
                <a:cubicBezTo>
                  <a:pt x="1422777" y="1669525"/>
                  <a:pt x="1290190" y="1628634"/>
                  <a:pt x="1172536" y="1647513"/>
                </a:cubicBezTo>
                <a:cubicBezTo>
                  <a:pt x="1054882" y="1666392"/>
                  <a:pt x="745346" y="1605141"/>
                  <a:pt x="633170" y="1647513"/>
                </a:cubicBezTo>
                <a:cubicBezTo>
                  <a:pt x="520994" y="1689885"/>
                  <a:pt x="235844" y="1619957"/>
                  <a:pt x="0" y="1647513"/>
                </a:cubicBezTo>
                <a:cubicBezTo>
                  <a:pt x="-59988" y="1501705"/>
                  <a:pt x="33241" y="1327093"/>
                  <a:pt x="0" y="1065392"/>
                </a:cubicBezTo>
                <a:cubicBezTo>
                  <a:pt x="-33241" y="803691"/>
                  <a:pt x="60123" y="696057"/>
                  <a:pt x="0" y="532696"/>
                </a:cubicBezTo>
                <a:cubicBezTo>
                  <a:pt x="-60123" y="369335"/>
                  <a:pt x="39309" y="185877"/>
                  <a:pt x="0" y="0"/>
                </a:cubicBezTo>
                <a:close/>
              </a:path>
              <a:path w="4690145" h="1647513" stroke="0" extrusionOk="0">
                <a:moveTo>
                  <a:pt x="0" y="0"/>
                </a:moveTo>
                <a:cubicBezTo>
                  <a:pt x="185591" y="-30930"/>
                  <a:pt x="284426" y="47289"/>
                  <a:pt x="445564" y="0"/>
                </a:cubicBezTo>
                <a:cubicBezTo>
                  <a:pt x="606702" y="-47289"/>
                  <a:pt x="835073" y="7768"/>
                  <a:pt x="1031832" y="0"/>
                </a:cubicBezTo>
                <a:cubicBezTo>
                  <a:pt x="1228591" y="-7768"/>
                  <a:pt x="1518386" y="35827"/>
                  <a:pt x="1665001" y="0"/>
                </a:cubicBezTo>
                <a:cubicBezTo>
                  <a:pt x="1811616" y="-35827"/>
                  <a:pt x="2058632" y="51940"/>
                  <a:pt x="2157467" y="0"/>
                </a:cubicBezTo>
                <a:cubicBezTo>
                  <a:pt x="2256302" y="-51940"/>
                  <a:pt x="2399148" y="31774"/>
                  <a:pt x="2603030" y="0"/>
                </a:cubicBezTo>
                <a:cubicBezTo>
                  <a:pt x="2806912" y="-31774"/>
                  <a:pt x="2910866" y="29390"/>
                  <a:pt x="3048594" y="0"/>
                </a:cubicBezTo>
                <a:cubicBezTo>
                  <a:pt x="3186322" y="-29390"/>
                  <a:pt x="3394019" y="48571"/>
                  <a:pt x="3541059" y="0"/>
                </a:cubicBezTo>
                <a:cubicBezTo>
                  <a:pt x="3688100" y="-48571"/>
                  <a:pt x="3959363" y="45397"/>
                  <a:pt x="4080426" y="0"/>
                </a:cubicBezTo>
                <a:cubicBezTo>
                  <a:pt x="4201489" y="-45397"/>
                  <a:pt x="4505830" y="21031"/>
                  <a:pt x="4690145" y="0"/>
                </a:cubicBezTo>
                <a:cubicBezTo>
                  <a:pt x="4747107" y="190239"/>
                  <a:pt x="4636717" y="364225"/>
                  <a:pt x="4690145" y="532696"/>
                </a:cubicBezTo>
                <a:cubicBezTo>
                  <a:pt x="4743573" y="701167"/>
                  <a:pt x="4653191" y="867480"/>
                  <a:pt x="4690145" y="1114817"/>
                </a:cubicBezTo>
                <a:cubicBezTo>
                  <a:pt x="4727099" y="1362154"/>
                  <a:pt x="4641707" y="1492774"/>
                  <a:pt x="4690145" y="1647513"/>
                </a:cubicBezTo>
                <a:cubicBezTo>
                  <a:pt x="4487713" y="1656692"/>
                  <a:pt x="4192260" y="1624629"/>
                  <a:pt x="4010074" y="1647513"/>
                </a:cubicBezTo>
                <a:cubicBezTo>
                  <a:pt x="3827888" y="1670397"/>
                  <a:pt x="3712028" y="1628792"/>
                  <a:pt x="3564510" y="1647513"/>
                </a:cubicBezTo>
                <a:cubicBezTo>
                  <a:pt x="3416992" y="1666234"/>
                  <a:pt x="3266912" y="1632146"/>
                  <a:pt x="3072045" y="1647513"/>
                </a:cubicBezTo>
                <a:cubicBezTo>
                  <a:pt x="2877178" y="1662880"/>
                  <a:pt x="2742963" y="1627144"/>
                  <a:pt x="2626481" y="1647513"/>
                </a:cubicBezTo>
                <a:cubicBezTo>
                  <a:pt x="2509999" y="1667882"/>
                  <a:pt x="2250411" y="1620392"/>
                  <a:pt x="2087115" y="1647513"/>
                </a:cubicBezTo>
                <a:cubicBezTo>
                  <a:pt x="1923819" y="1674634"/>
                  <a:pt x="1784384" y="1585493"/>
                  <a:pt x="1500846" y="1647513"/>
                </a:cubicBezTo>
                <a:cubicBezTo>
                  <a:pt x="1217308" y="1709533"/>
                  <a:pt x="998107" y="1599844"/>
                  <a:pt x="820775" y="1647513"/>
                </a:cubicBezTo>
                <a:cubicBezTo>
                  <a:pt x="643443" y="1695182"/>
                  <a:pt x="187740" y="1604424"/>
                  <a:pt x="0" y="1647513"/>
                </a:cubicBezTo>
                <a:cubicBezTo>
                  <a:pt x="-17694" y="1520211"/>
                  <a:pt x="19515" y="1347755"/>
                  <a:pt x="0" y="1131292"/>
                </a:cubicBezTo>
                <a:cubicBezTo>
                  <a:pt x="-19515" y="914829"/>
                  <a:pt x="11922" y="742307"/>
                  <a:pt x="0" y="565646"/>
                </a:cubicBezTo>
                <a:cubicBezTo>
                  <a:pt x="-11922" y="388985"/>
                  <a:pt x="18897" y="161624"/>
                  <a:pt x="0" y="0"/>
                </a:cubicBezTo>
                <a:close/>
              </a:path>
            </a:pathLst>
          </a:custGeom>
          <a:ln>
            <a:noFill/>
            <a:extLst>
              <a:ext uri="{C807C97D-BFC1-408E-A445-0C87EB9F89A2}">
                <ask:lineSketchStyleProps xmlns:ask="http://schemas.microsoft.com/office/drawing/2018/sketchyshapes" sd="882923659">
                  <ask:type>
                    <ask:lineSketchScribble/>
                  </ask:type>
                </ask:lineSketchStyleProps>
              </a:ext>
            </a:extLst>
          </a:ln>
        </p:spPr>
        <p:txBody>
          <a:bodyPr>
            <a:normAutofit/>
          </a:bodyPr>
          <a:lstStyle/>
          <a:p>
            <a:pPr marL="0" indent="0">
              <a:buNone/>
            </a:pPr>
            <a:r>
              <a:rPr lang="en-US" sz="2000">
                <a:solidFill>
                  <a:schemeClr val="accent1"/>
                </a:solidFill>
              </a:rPr>
              <a:t>Binary sample categories</a:t>
            </a:r>
          </a:p>
          <a:p>
            <a:pPr marL="533386" lvl="1" indent="0">
              <a:buNone/>
            </a:pPr>
            <a:r>
              <a:rPr lang="en-US" sz="1800"/>
              <a:t>Human clinical</a:t>
            </a:r>
          </a:p>
          <a:p>
            <a:pPr marL="533386" lvl="1" indent="0">
              <a:buNone/>
            </a:pPr>
            <a:r>
              <a:rPr lang="en-US" sz="1800"/>
              <a:t>Environment/food/other (animal, food, food facility, natural environment)</a:t>
            </a:r>
            <a:endParaRPr lang="en-US" sz="2400"/>
          </a:p>
          <a:p>
            <a:pPr marL="0" indent="0">
              <a:buNone/>
            </a:pPr>
            <a:endParaRPr lang="en-US" sz="2000"/>
          </a:p>
        </p:txBody>
      </p:sp>
      <p:sp>
        <p:nvSpPr>
          <p:cNvPr id="5" name="TextBox 4">
            <a:extLst>
              <a:ext uri="{FF2B5EF4-FFF2-40B4-BE49-F238E27FC236}">
                <a16:creationId xmlns:a16="http://schemas.microsoft.com/office/drawing/2014/main" id="{914452D9-CA78-88D9-4CC2-3466FE841B34}"/>
              </a:ext>
            </a:extLst>
          </p:cNvPr>
          <p:cNvSpPr txBox="1"/>
          <p:nvPr/>
        </p:nvSpPr>
        <p:spPr>
          <a:xfrm>
            <a:off x="379695" y="3263877"/>
            <a:ext cx="4690145" cy="3477875"/>
          </a:xfrm>
          <a:custGeom>
            <a:avLst/>
            <a:gdLst>
              <a:gd name="connsiteX0" fmla="*/ 0 w 4690145"/>
              <a:gd name="connsiteY0" fmla="*/ 0 h 3477875"/>
              <a:gd name="connsiteX1" fmla="*/ 539367 w 4690145"/>
              <a:gd name="connsiteY1" fmla="*/ 0 h 3477875"/>
              <a:gd name="connsiteX2" fmla="*/ 984930 w 4690145"/>
              <a:gd name="connsiteY2" fmla="*/ 0 h 3477875"/>
              <a:gd name="connsiteX3" fmla="*/ 1665001 w 4690145"/>
              <a:gd name="connsiteY3" fmla="*/ 0 h 3477875"/>
              <a:gd name="connsiteX4" fmla="*/ 2204368 w 4690145"/>
              <a:gd name="connsiteY4" fmla="*/ 0 h 3477875"/>
              <a:gd name="connsiteX5" fmla="*/ 2743735 w 4690145"/>
              <a:gd name="connsiteY5" fmla="*/ 0 h 3477875"/>
              <a:gd name="connsiteX6" fmla="*/ 3423806 w 4690145"/>
              <a:gd name="connsiteY6" fmla="*/ 0 h 3477875"/>
              <a:gd name="connsiteX7" fmla="*/ 3916271 w 4690145"/>
              <a:gd name="connsiteY7" fmla="*/ 0 h 3477875"/>
              <a:gd name="connsiteX8" fmla="*/ 4690145 w 4690145"/>
              <a:gd name="connsiteY8" fmla="*/ 0 h 3477875"/>
              <a:gd name="connsiteX9" fmla="*/ 4690145 w 4690145"/>
              <a:gd name="connsiteY9" fmla="*/ 649203 h 3477875"/>
              <a:gd name="connsiteX10" fmla="*/ 4690145 w 4690145"/>
              <a:gd name="connsiteY10" fmla="*/ 1159292 h 3477875"/>
              <a:gd name="connsiteX11" fmla="*/ 4690145 w 4690145"/>
              <a:gd name="connsiteY11" fmla="*/ 1738938 h 3477875"/>
              <a:gd name="connsiteX12" fmla="*/ 4690145 w 4690145"/>
              <a:gd name="connsiteY12" fmla="*/ 2353362 h 3477875"/>
              <a:gd name="connsiteX13" fmla="*/ 4690145 w 4690145"/>
              <a:gd name="connsiteY13" fmla="*/ 2828672 h 3477875"/>
              <a:gd name="connsiteX14" fmla="*/ 4690145 w 4690145"/>
              <a:gd name="connsiteY14" fmla="*/ 3477875 h 3477875"/>
              <a:gd name="connsiteX15" fmla="*/ 4103877 w 4690145"/>
              <a:gd name="connsiteY15" fmla="*/ 3477875 h 3477875"/>
              <a:gd name="connsiteX16" fmla="*/ 3517609 w 4690145"/>
              <a:gd name="connsiteY16" fmla="*/ 3477875 h 3477875"/>
              <a:gd name="connsiteX17" fmla="*/ 2837538 w 4690145"/>
              <a:gd name="connsiteY17" fmla="*/ 3477875 h 3477875"/>
              <a:gd name="connsiteX18" fmla="*/ 2251270 w 4690145"/>
              <a:gd name="connsiteY18" fmla="*/ 3477875 h 3477875"/>
              <a:gd name="connsiteX19" fmla="*/ 1805706 w 4690145"/>
              <a:gd name="connsiteY19" fmla="*/ 3477875 h 3477875"/>
              <a:gd name="connsiteX20" fmla="*/ 1313241 w 4690145"/>
              <a:gd name="connsiteY20" fmla="*/ 3477875 h 3477875"/>
              <a:gd name="connsiteX21" fmla="*/ 633170 w 4690145"/>
              <a:gd name="connsiteY21" fmla="*/ 3477875 h 3477875"/>
              <a:gd name="connsiteX22" fmla="*/ 0 w 4690145"/>
              <a:gd name="connsiteY22" fmla="*/ 3477875 h 3477875"/>
              <a:gd name="connsiteX23" fmla="*/ 0 w 4690145"/>
              <a:gd name="connsiteY23" fmla="*/ 2967787 h 3477875"/>
              <a:gd name="connsiteX24" fmla="*/ 0 w 4690145"/>
              <a:gd name="connsiteY24" fmla="*/ 2422920 h 3477875"/>
              <a:gd name="connsiteX25" fmla="*/ 0 w 4690145"/>
              <a:gd name="connsiteY25" fmla="*/ 1947610 h 3477875"/>
              <a:gd name="connsiteX26" fmla="*/ 0 w 4690145"/>
              <a:gd name="connsiteY26" fmla="*/ 1472300 h 3477875"/>
              <a:gd name="connsiteX27" fmla="*/ 0 w 4690145"/>
              <a:gd name="connsiteY27" fmla="*/ 857876 h 3477875"/>
              <a:gd name="connsiteX28" fmla="*/ 0 w 4690145"/>
              <a:gd name="connsiteY28" fmla="*/ 0 h 347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690145" h="3477875" extrusionOk="0">
                <a:moveTo>
                  <a:pt x="0" y="0"/>
                </a:moveTo>
                <a:cubicBezTo>
                  <a:pt x="131126" y="-10403"/>
                  <a:pt x="342884" y="48887"/>
                  <a:pt x="539367" y="0"/>
                </a:cubicBezTo>
                <a:cubicBezTo>
                  <a:pt x="735850" y="-48887"/>
                  <a:pt x="766266" y="49695"/>
                  <a:pt x="984930" y="0"/>
                </a:cubicBezTo>
                <a:cubicBezTo>
                  <a:pt x="1203594" y="-49695"/>
                  <a:pt x="1465071" y="45989"/>
                  <a:pt x="1665001" y="0"/>
                </a:cubicBezTo>
                <a:cubicBezTo>
                  <a:pt x="1864931" y="-45989"/>
                  <a:pt x="2029606" y="10346"/>
                  <a:pt x="2204368" y="0"/>
                </a:cubicBezTo>
                <a:cubicBezTo>
                  <a:pt x="2379130" y="-10346"/>
                  <a:pt x="2499908" y="26451"/>
                  <a:pt x="2743735" y="0"/>
                </a:cubicBezTo>
                <a:cubicBezTo>
                  <a:pt x="2987562" y="-26451"/>
                  <a:pt x="3253996" y="12753"/>
                  <a:pt x="3423806" y="0"/>
                </a:cubicBezTo>
                <a:cubicBezTo>
                  <a:pt x="3593616" y="-12753"/>
                  <a:pt x="3815582" y="42565"/>
                  <a:pt x="3916271" y="0"/>
                </a:cubicBezTo>
                <a:cubicBezTo>
                  <a:pt x="4016961" y="-42565"/>
                  <a:pt x="4430431" y="39414"/>
                  <a:pt x="4690145" y="0"/>
                </a:cubicBezTo>
                <a:cubicBezTo>
                  <a:pt x="4743113" y="253513"/>
                  <a:pt x="4672532" y="396048"/>
                  <a:pt x="4690145" y="649203"/>
                </a:cubicBezTo>
                <a:cubicBezTo>
                  <a:pt x="4707758" y="902358"/>
                  <a:pt x="4661264" y="997259"/>
                  <a:pt x="4690145" y="1159292"/>
                </a:cubicBezTo>
                <a:cubicBezTo>
                  <a:pt x="4719026" y="1321325"/>
                  <a:pt x="4666928" y="1573036"/>
                  <a:pt x="4690145" y="1738938"/>
                </a:cubicBezTo>
                <a:cubicBezTo>
                  <a:pt x="4713362" y="1904840"/>
                  <a:pt x="4635477" y="2065829"/>
                  <a:pt x="4690145" y="2353362"/>
                </a:cubicBezTo>
                <a:cubicBezTo>
                  <a:pt x="4744813" y="2640895"/>
                  <a:pt x="4669156" y="2709785"/>
                  <a:pt x="4690145" y="2828672"/>
                </a:cubicBezTo>
                <a:cubicBezTo>
                  <a:pt x="4711134" y="2947559"/>
                  <a:pt x="4685850" y="3170591"/>
                  <a:pt x="4690145" y="3477875"/>
                </a:cubicBezTo>
                <a:cubicBezTo>
                  <a:pt x="4493865" y="3482820"/>
                  <a:pt x="4262403" y="3465629"/>
                  <a:pt x="4103877" y="3477875"/>
                </a:cubicBezTo>
                <a:cubicBezTo>
                  <a:pt x="3945351" y="3490121"/>
                  <a:pt x="3752274" y="3470410"/>
                  <a:pt x="3517609" y="3477875"/>
                </a:cubicBezTo>
                <a:cubicBezTo>
                  <a:pt x="3282944" y="3485340"/>
                  <a:pt x="3027309" y="3431541"/>
                  <a:pt x="2837538" y="3477875"/>
                </a:cubicBezTo>
                <a:cubicBezTo>
                  <a:pt x="2647767" y="3524209"/>
                  <a:pt x="2383086" y="3416772"/>
                  <a:pt x="2251270" y="3477875"/>
                </a:cubicBezTo>
                <a:cubicBezTo>
                  <a:pt x="2119454" y="3538978"/>
                  <a:pt x="1934042" y="3474476"/>
                  <a:pt x="1805706" y="3477875"/>
                </a:cubicBezTo>
                <a:cubicBezTo>
                  <a:pt x="1677370" y="3481274"/>
                  <a:pt x="1462951" y="3425003"/>
                  <a:pt x="1313241" y="3477875"/>
                </a:cubicBezTo>
                <a:cubicBezTo>
                  <a:pt x="1163532" y="3530747"/>
                  <a:pt x="835291" y="3425473"/>
                  <a:pt x="633170" y="3477875"/>
                </a:cubicBezTo>
                <a:cubicBezTo>
                  <a:pt x="431049" y="3530277"/>
                  <a:pt x="278193" y="3448670"/>
                  <a:pt x="0" y="3477875"/>
                </a:cubicBezTo>
                <a:cubicBezTo>
                  <a:pt x="-33617" y="3277244"/>
                  <a:pt x="23927" y="3157672"/>
                  <a:pt x="0" y="2967787"/>
                </a:cubicBezTo>
                <a:cubicBezTo>
                  <a:pt x="-23927" y="2777902"/>
                  <a:pt x="64357" y="2557084"/>
                  <a:pt x="0" y="2422920"/>
                </a:cubicBezTo>
                <a:cubicBezTo>
                  <a:pt x="-64357" y="2288756"/>
                  <a:pt x="13708" y="2153981"/>
                  <a:pt x="0" y="1947610"/>
                </a:cubicBezTo>
                <a:cubicBezTo>
                  <a:pt x="-13708" y="1741239"/>
                  <a:pt x="16188" y="1692200"/>
                  <a:pt x="0" y="1472300"/>
                </a:cubicBezTo>
                <a:cubicBezTo>
                  <a:pt x="-16188" y="1252400"/>
                  <a:pt x="432" y="1077753"/>
                  <a:pt x="0" y="857876"/>
                </a:cubicBezTo>
                <a:cubicBezTo>
                  <a:pt x="-432" y="637999"/>
                  <a:pt x="50975" y="244438"/>
                  <a:pt x="0" y="0"/>
                </a:cubicBezTo>
                <a:close/>
              </a:path>
            </a:pathLst>
          </a:custGeom>
          <a:noFill/>
          <a:ln>
            <a:no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a:spAutoFit/>
          </a:bodyPr>
          <a:lstStyle/>
          <a:p>
            <a:pPr marL="0" indent="0">
              <a:buNone/>
            </a:pPr>
            <a:r>
              <a:rPr lang="en-US" sz="2000">
                <a:solidFill>
                  <a:schemeClr val="accent1"/>
                </a:solidFill>
              </a:rPr>
              <a:t>One Health categories:</a:t>
            </a:r>
          </a:p>
          <a:p>
            <a:r>
              <a:rPr lang="en-US"/>
              <a:t>1. Sub-packages for the following sample types:</a:t>
            </a:r>
          </a:p>
          <a:p>
            <a:pPr lvl="2"/>
            <a:r>
              <a:rPr lang="en-US" sz="1600"/>
              <a:t>Human / Animal</a:t>
            </a:r>
          </a:p>
          <a:p>
            <a:pPr lvl="2"/>
            <a:r>
              <a:rPr lang="en-US" sz="1600"/>
              <a:t>Food</a:t>
            </a:r>
          </a:p>
          <a:p>
            <a:pPr lvl="2"/>
            <a:r>
              <a:rPr lang="en-US" sz="1600"/>
              <a:t>Food Facility</a:t>
            </a:r>
          </a:p>
          <a:p>
            <a:pPr lvl="2"/>
            <a:r>
              <a:rPr lang="en-US" sz="1600"/>
              <a:t>Farm + natural environment</a:t>
            </a:r>
          </a:p>
          <a:p>
            <a:pPr lvl="2"/>
            <a:endParaRPr lang="en-US" sz="1600"/>
          </a:p>
          <a:p>
            <a:r>
              <a:rPr lang="en-US"/>
              <a:t>2. Implementation of </a:t>
            </a:r>
            <a:r>
              <a:rPr lang="en-US" err="1"/>
              <a:t>PulseNet’s</a:t>
            </a:r>
            <a:r>
              <a:rPr lang="en-US"/>
              <a:t> “</a:t>
            </a:r>
            <a:r>
              <a:rPr lang="en-US" err="1"/>
              <a:t>SourceType</a:t>
            </a:r>
            <a:r>
              <a:rPr lang="en-US"/>
              <a:t>”</a:t>
            </a:r>
          </a:p>
          <a:p>
            <a:pPr lvl="2"/>
            <a:r>
              <a:rPr lang="en-US" sz="1600"/>
              <a:t>Human</a:t>
            </a:r>
          </a:p>
          <a:p>
            <a:pPr lvl="2"/>
            <a:r>
              <a:rPr lang="en-US" sz="1600"/>
              <a:t>Animal</a:t>
            </a:r>
          </a:p>
          <a:p>
            <a:pPr lvl="2"/>
            <a:r>
              <a:rPr lang="en-US" sz="1600"/>
              <a:t>Food</a:t>
            </a:r>
          </a:p>
          <a:p>
            <a:pPr lvl="2"/>
            <a:r>
              <a:rPr lang="en-US" sz="1600"/>
              <a:t>Environment</a:t>
            </a:r>
          </a:p>
          <a:p>
            <a:pPr lvl="2"/>
            <a:r>
              <a:rPr lang="en-US" sz="1600"/>
              <a:t>Other</a:t>
            </a:r>
          </a:p>
        </p:txBody>
      </p:sp>
      <p:sp>
        <p:nvSpPr>
          <p:cNvPr id="7" name="Oval 6">
            <a:extLst>
              <a:ext uri="{FF2B5EF4-FFF2-40B4-BE49-F238E27FC236}">
                <a16:creationId xmlns:a16="http://schemas.microsoft.com/office/drawing/2014/main" id="{0F501D75-7AFB-00E0-3B4D-393903E1BCA8}"/>
              </a:ext>
            </a:extLst>
          </p:cNvPr>
          <p:cNvSpPr/>
          <p:nvPr/>
        </p:nvSpPr>
        <p:spPr>
          <a:xfrm>
            <a:off x="525745" y="1570954"/>
            <a:ext cx="311177" cy="311177"/>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0B8BFDB-9A2A-A41D-3BD9-BACEB7569D27}"/>
              </a:ext>
            </a:extLst>
          </p:cNvPr>
          <p:cNvSpPr/>
          <p:nvPr/>
        </p:nvSpPr>
        <p:spPr>
          <a:xfrm>
            <a:off x="525745" y="1931634"/>
            <a:ext cx="311177" cy="31117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D57D500-15FD-A63A-5CE7-0A7D26BDAFAC}"/>
              </a:ext>
            </a:extLst>
          </p:cNvPr>
          <p:cNvSpPr/>
          <p:nvPr/>
        </p:nvSpPr>
        <p:spPr>
          <a:xfrm>
            <a:off x="761931" y="3876475"/>
            <a:ext cx="219738" cy="21973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7F94A0F7-9AEE-DA89-6C9E-2CAA1BA0599C}"/>
              </a:ext>
            </a:extLst>
          </p:cNvPr>
          <p:cNvSpPr/>
          <p:nvPr/>
        </p:nvSpPr>
        <p:spPr>
          <a:xfrm>
            <a:off x="1022294" y="3886662"/>
            <a:ext cx="219738" cy="219738"/>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DFA797C-9491-24E4-367E-061DC86256A3}"/>
              </a:ext>
            </a:extLst>
          </p:cNvPr>
          <p:cNvSpPr/>
          <p:nvPr/>
        </p:nvSpPr>
        <p:spPr>
          <a:xfrm>
            <a:off x="880040" y="4127950"/>
            <a:ext cx="219739" cy="21340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1C12A07-A035-A414-1B99-B26183A9ACD5}"/>
              </a:ext>
            </a:extLst>
          </p:cNvPr>
          <p:cNvSpPr/>
          <p:nvPr/>
        </p:nvSpPr>
        <p:spPr>
          <a:xfrm>
            <a:off x="880040" y="4372375"/>
            <a:ext cx="219739" cy="219739"/>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967BA4D-3109-2288-BC5C-E9EAF3D941E3}"/>
              </a:ext>
            </a:extLst>
          </p:cNvPr>
          <p:cNvSpPr/>
          <p:nvPr/>
        </p:nvSpPr>
        <p:spPr>
          <a:xfrm>
            <a:off x="887618" y="4620032"/>
            <a:ext cx="213402" cy="213402"/>
          </a:xfrm>
          <a:prstGeom prst="ellipse">
            <a:avLst/>
          </a:prstGeom>
          <a:solidFill>
            <a:srgbClr val="00B050"/>
          </a:solidFill>
          <a:ln>
            <a:solidFill>
              <a:srgbClr val="00B05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D7A443B-8F00-3280-AFCB-54DC684A0289}"/>
              </a:ext>
            </a:extLst>
          </p:cNvPr>
          <p:cNvSpPr/>
          <p:nvPr/>
        </p:nvSpPr>
        <p:spPr>
          <a:xfrm>
            <a:off x="1008721" y="6374977"/>
            <a:ext cx="219739" cy="219739"/>
          </a:xfrm>
          <a:prstGeom prst="ellipse">
            <a:avLst/>
          </a:prstGeom>
          <a:solidFill>
            <a:srgbClr val="7030A0"/>
          </a:solidFill>
          <a:ln>
            <a:solidFill>
              <a:srgbClr val="7030A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0" name="Striped Right Arrow 19">
            <a:extLst>
              <a:ext uri="{FF2B5EF4-FFF2-40B4-BE49-F238E27FC236}">
                <a16:creationId xmlns:a16="http://schemas.microsoft.com/office/drawing/2014/main" id="{D30820DA-9681-908B-BFB6-00F9D6C44703}"/>
              </a:ext>
            </a:extLst>
          </p:cNvPr>
          <p:cNvSpPr/>
          <p:nvPr/>
        </p:nvSpPr>
        <p:spPr>
          <a:xfrm rot="5400000">
            <a:off x="2320742" y="2694756"/>
            <a:ext cx="436576" cy="371474"/>
          </a:xfrm>
          <a:prstGeom prst="stripedRightArrow">
            <a:avLst/>
          </a:prstGeom>
          <a:solidFill>
            <a:schemeClr val="tx1"/>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0208ADA-B958-0D21-402C-5B0A53277F7A}"/>
              </a:ext>
            </a:extLst>
          </p:cNvPr>
          <p:cNvSpPr/>
          <p:nvPr/>
        </p:nvSpPr>
        <p:spPr>
          <a:xfrm>
            <a:off x="1003641" y="5422013"/>
            <a:ext cx="219738" cy="21973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9FB53388-7DEF-BD25-9809-A977C242F800}"/>
              </a:ext>
            </a:extLst>
          </p:cNvPr>
          <p:cNvSpPr/>
          <p:nvPr/>
        </p:nvSpPr>
        <p:spPr>
          <a:xfrm>
            <a:off x="1006941" y="5653647"/>
            <a:ext cx="219738" cy="219738"/>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014427D7-2949-7D17-845A-619890A26E8A}"/>
              </a:ext>
            </a:extLst>
          </p:cNvPr>
          <p:cNvSpPr/>
          <p:nvPr/>
        </p:nvSpPr>
        <p:spPr>
          <a:xfrm>
            <a:off x="1006941" y="5901663"/>
            <a:ext cx="219739" cy="21340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28DA89FF-F14D-DD85-2532-AC58E3BBFBFF}"/>
              </a:ext>
            </a:extLst>
          </p:cNvPr>
          <p:cNvSpPr/>
          <p:nvPr/>
        </p:nvSpPr>
        <p:spPr>
          <a:xfrm>
            <a:off x="1013278" y="6130849"/>
            <a:ext cx="213402" cy="213402"/>
          </a:xfrm>
          <a:prstGeom prst="ellipse">
            <a:avLst/>
          </a:prstGeom>
          <a:solidFill>
            <a:srgbClr val="00B050"/>
          </a:solidFill>
          <a:ln>
            <a:solidFill>
              <a:srgbClr val="00B05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pic>
        <p:nvPicPr>
          <p:cNvPr id="24" name="Content Placeholder 8" descr="A picture containing text, diagram, map&#10;&#10;Description automatically generated">
            <a:extLst>
              <a:ext uri="{FF2B5EF4-FFF2-40B4-BE49-F238E27FC236}">
                <a16:creationId xmlns:a16="http://schemas.microsoft.com/office/drawing/2014/main" id="{BBB5468F-D5E0-DC5F-5F44-81AF8DF4B2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1152" y="2518712"/>
            <a:ext cx="4297207" cy="4146803"/>
          </a:xfrm>
          <a:prstGeom prst="rect">
            <a:avLst/>
          </a:prstGeom>
          <a:noFill/>
        </p:spPr>
      </p:pic>
      <p:sp>
        <p:nvSpPr>
          <p:cNvPr id="26" name="TextBox 25">
            <a:extLst>
              <a:ext uri="{FF2B5EF4-FFF2-40B4-BE49-F238E27FC236}">
                <a16:creationId xmlns:a16="http://schemas.microsoft.com/office/drawing/2014/main" id="{3E528C50-86DD-8357-51D5-535398A2B42A}"/>
              </a:ext>
            </a:extLst>
          </p:cNvPr>
          <p:cNvSpPr txBox="1"/>
          <p:nvPr/>
        </p:nvSpPr>
        <p:spPr>
          <a:xfrm>
            <a:off x="5709921" y="1466317"/>
            <a:ext cx="6268720" cy="1015663"/>
          </a:xfrm>
          <a:prstGeom prst="rect">
            <a:avLst/>
          </a:prstGeom>
          <a:noFill/>
        </p:spPr>
        <p:txBody>
          <a:bodyPr wrap="square" rtlCol="0">
            <a:spAutoFit/>
          </a:bodyPr>
          <a:lstStyle/>
          <a:p>
            <a:r>
              <a:rPr lang="en-US" sz="2000" dirty="0">
                <a:solidFill>
                  <a:schemeClr val="accent1"/>
                </a:solidFill>
              </a:rPr>
              <a:t>Ontology-aware queries:</a:t>
            </a:r>
            <a:endParaRPr lang="en-US" sz="1600" dirty="0">
              <a:solidFill>
                <a:schemeClr val="accent1"/>
              </a:solidFill>
            </a:endParaRPr>
          </a:p>
          <a:p>
            <a:pPr marL="342900" indent="-342900">
              <a:buFont typeface="Arial" panose="020B0604020202020204" pitchFamily="34" charset="0"/>
              <a:buChar char="•"/>
            </a:pPr>
            <a:r>
              <a:rPr lang="en-US" sz="2000" dirty="0"/>
              <a:t>Return all </a:t>
            </a:r>
            <a:r>
              <a:rPr lang="en-US" sz="2000" i="1" dirty="0"/>
              <a:t>Salmonella</a:t>
            </a:r>
            <a:r>
              <a:rPr lang="en-US" sz="2000" dirty="0"/>
              <a:t> isolates collected food that underwent a heat-treated processing method:</a:t>
            </a:r>
          </a:p>
        </p:txBody>
      </p:sp>
      <p:cxnSp>
        <p:nvCxnSpPr>
          <p:cNvPr id="28" name="Straight Connector 27">
            <a:extLst>
              <a:ext uri="{FF2B5EF4-FFF2-40B4-BE49-F238E27FC236}">
                <a16:creationId xmlns:a16="http://schemas.microsoft.com/office/drawing/2014/main" id="{86C6F11F-FAC4-D6D4-43C7-13F8844086BA}"/>
              </a:ext>
            </a:extLst>
          </p:cNvPr>
          <p:cNvCxnSpPr>
            <a:cxnSpLocks/>
          </p:cNvCxnSpPr>
          <p:nvPr/>
        </p:nvCxnSpPr>
        <p:spPr>
          <a:xfrm>
            <a:off x="5389880" y="1141805"/>
            <a:ext cx="0" cy="5531000"/>
          </a:xfrm>
          <a:prstGeom prst="line">
            <a:avLst/>
          </a:prstGeom>
        </p:spPr>
        <p:style>
          <a:lnRef idx="2">
            <a:schemeClr val="accent1"/>
          </a:lnRef>
          <a:fillRef idx="0">
            <a:schemeClr val="accent1"/>
          </a:fillRef>
          <a:effectRef idx="1">
            <a:schemeClr val="accent1"/>
          </a:effectRef>
          <a:fontRef idx="minor">
            <a:schemeClr val="tx1"/>
          </a:fontRef>
        </p:style>
      </p:cxnSp>
      <p:pic>
        <p:nvPicPr>
          <p:cNvPr id="31" name="Content Placeholder 10" descr="A screenshot of a computer&#10;&#10;Description automatically generated with low confidence">
            <a:extLst>
              <a:ext uri="{FF2B5EF4-FFF2-40B4-BE49-F238E27FC236}">
                <a16:creationId xmlns:a16="http://schemas.microsoft.com/office/drawing/2014/main" id="{70145CE7-9BC0-C654-121A-CBFD7B4785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9583" y="2564700"/>
            <a:ext cx="2143138" cy="1917544"/>
          </a:xfrm>
          <a:prstGeom prst="rect">
            <a:avLst/>
          </a:prstGeom>
          <a:effectLst>
            <a:outerShdw blurRad="50800" dist="38100" dir="2700000" algn="tl" rotWithShape="0">
              <a:prstClr val="black">
                <a:alpha val="40000"/>
              </a:prstClr>
            </a:outerShdw>
          </a:effectLst>
        </p:spPr>
      </p:pic>
      <p:pic>
        <p:nvPicPr>
          <p:cNvPr id="17" name="Graphic 16" descr="Future with solid fill">
            <a:extLst>
              <a:ext uri="{FF2B5EF4-FFF2-40B4-BE49-F238E27FC236}">
                <a16:creationId xmlns:a16="http://schemas.microsoft.com/office/drawing/2014/main" id="{D7976EC7-14C2-0CE5-2A2F-906EA873282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09921" y="640813"/>
            <a:ext cx="914400" cy="914400"/>
          </a:xfrm>
          <a:prstGeom prst="rect">
            <a:avLst/>
          </a:prstGeom>
        </p:spPr>
      </p:pic>
    </p:spTree>
    <p:extLst>
      <p:ext uri="{BB962C8B-B14F-4D97-AF65-F5344CB8AC3E}">
        <p14:creationId xmlns:p14="http://schemas.microsoft.com/office/powerpoint/2010/main" val="3178559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BCB45-0F33-AD85-03F9-5234700475FC}"/>
              </a:ext>
            </a:extLst>
          </p:cNvPr>
          <p:cNvSpPr>
            <a:spLocks noGrp="1"/>
          </p:cNvSpPr>
          <p:nvPr>
            <p:ph type="title"/>
          </p:nvPr>
        </p:nvSpPr>
        <p:spPr/>
        <p:txBody>
          <a:bodyPr>
            <a:normAutofit/>
          </a:bodyPr>
          <a:lstStyle/>
          <a:p>
            <a:r>
              <a:rPr lang="en-US" dirty="0"/>
              <a:t>Updates in NCBI Pathogen detection</a:t>
            </a:r>
          </a:p>
        </p:txBody>
      </p:sp>
      <p:sp>
        <p:nvSpPr>
          <p:cNvPr id="3" name="Content Placeholder 2">
            <a:extLst>
              <a:ext uri="{FF2B5EF4-FFF2-40B4-BE49-F238E27FC236}">
                <a16:creationId xmlns:a16="http://schemas.microsoft.com/office/drawing/2014/main" id="{A6F99134-B9F7-90D8-452A-42BF9B1EE9AB}"/>
              </a:ext>
            </a:extLst>
          </p:cNvPr>
          <p:cNvSpPr>
            <a:spLocks noGrp="1"/>
          </p:cNvSpPr>
          <p:nvPr>
            <p:ph idx="1"/>
          </p:nvPr>
        </p:nvSpPr>
        <p:spPr>
          <a:xfrm>
            <a:off x="275620" y="1211491"/>
            <a:ext cx="11501655" cy="3263705"/>
          </a:xfrm>
        </p:spPr>
        <p:txBody>
          <a:bodyPr>
            <a:normAutofit fontScale="92500" lnSpcReduction="10000"/>
          </a:bodyPr>
          <a:lstStyle/>
          <a:p>
            <a:pPr marL="742950" indent="-742950">
              <a:buFont typeface="+mj-lt"/>
              <a:buAutoNum type="arabicPeriod"/>
            </a:pPr>
            <a:r>
              <a:rPr lang="en-US" dirty="0"/>
              <a:t>min-diff / min-same calculation for OHE package submissions:</a:t>
            </a:r>
          </a:p>
          <a:p>
            <a:pPr lvl="1"/>
            <a:r>
              <a:rPr lang="en-US" sz="3000" dirty="0">
                <a:solidFill>
                  <a:schemeClr val="accent1"/>
                </a:solidFill>
              </a:rPr>
              <a:t>“Clinical”</a:t>
            </a:r>
            <a:r>
              <a:rPr lang="en-US" sz="3000" dirty="0"/>
              <a:t>: </a:t>
            </a:r>
            <a:r>
              <a:rPr lang="en-US" sz="3000" i="1" dirty="0" err="1"/>
              <a:t>Source_type</a:t>
            </a:r>
            <a:r>
              <a:rPr lang="en-US" sz="3000" i="1" dirty="0"/>
              <a:t> </a:t>
            </a:r>
            <a:r>
              <a:rPr lang="en-US" sz="3000" dirty="0"/>
              <a:t>= Human</a:t>
            </a:r>
          </a:p>
          <a:p>
            <a:pPr lvl="1"/>
            <a:r>
              <a:rPr lang="en-US" sz="3000" dirty="0">
                <a:solidFill>
                  <a:schemeClr val="accent1"/>
                </a:solidFill>
              </a:rPr>
              <a:t>“Environmental”</a:t>
            </a:r>
            <a:r>
              <a:rPr lang="en-US" sz="3000" dirty="0"/>
              <a:t>: </a:t>
            </a:r>
            <a:r>
              <a:rPr lang="en-US" sz="3000" i="1" dirty="0" err="1"/>
              <a:t>Source_type</a:t>
            </a:r>
            <a:r>
              <a:rPr lang="en-US" sz="3000" dirty="0"/>
              <a:t> = Animal, food, environment, other</a:t>
            </a:r>
          </a:p>
          <a:p>
            <a:pPr marL="609585" lvl="1" indent="0">
              <a:buNone/>
            </a:pPr>
            <a:endParaRPr lang="en-US" sz="3000" dirty="0"/>
          </a:p>
          <a:p>
            <a:pPr marL="742950" indent="-742950">
              <a:buFont typeface="+mj-lt"/>
              <a:buAutoNum type="arabicPeriod"/>
            </a:pPr>
            <a:r>
              <a:rPr lang="en-US" dirty="0"/>
              <a:t>Geographic origin of food products in new field:</a:t>
            </a:r>
          </a:p>
        </p:txBody>
      </p:sp>
      <p:graphicFrame>
        <p:nvGraphicFramePr>
          <p:cNvPr id="4" name="Table 4">
            <a:extLst>
              <a:ext uri="{FF2B5EF4-FFF2-40B4-BE49-F238E27FC236}">
                <a16:creationId xmlns:a16="http://schemas.microsoft.com/office/drawing/2014/main" id="{83431F1F-BB18-EDB0-2AC0-A967998DAFC6}"/>
              </a:ext>
            </a:extLst>
          </p:cNvPr>
          <p:cNvGraphicFramePr>
            <a:graphicFrameLocks noGrp="1"/>
          </p:cNvGraphicFramePr>
          <p:nvPr>
            <p:extLst>
              <p:ext uri="{D42A27DB-BD31-4B8C-83A1-F6EECF244321}">
                <p14:modId xmlns:p14="http://schemas.microsoft.com/office/powerpoint/2010/main" val="427997579"/>
              </p:ext>
            </p:extLst>
          </p:nvPr>
        </p:nvGraphicFramePr>
        <p:xfrm>
          <a:off x="1632248" y="4582864"/>
          <a:ext cx="8788401" cy="2103120"/>
        </p:xfrm>
        <a:graphic>
          <a:graphicData uri="http://schemas.openxmlformats.org/drawingml/2006/table">
            <a:tbl>
              <a:tblPr>
                <a:tableStyleId>{ED083AE6-46FA-4A59-8FB0-9F97EB10719F}</a:tableStyleId>
              </a:tblPr>
              <a:tblGrid>
                <a:gridCol w="2929467">
                  <a:extLst>
                    <a:ext uri="{9D8B030D-6E8A-4147-A177-3AD203B41FA5}">
                      <a16:colId xmlns:a16="http://schemas.microsoft.com/office/drawing/2014/main" val="2949396993"/>
                    </a:ext>
                  </a:extLst>
                </a:gridCol>
                <a:gridCol w="2929467">
                  <a:extLst>
                    <a:ext uri="{9D8B030D-6E8A-4147-A177-3AD203B41FA5}">
                      <a16:colId xmlns:a16="http://schemas.microsoft.com/office/drawing/2014/main" val="1258504707"/>
                    </a:ext>
                  </a:extLst>
                </a:gridCol>
                <a:gridCol w="2929467">
                  <a:extLst>
                    <a:ext uri="{9D8B030D-6E8A-4147-A177-3AD203B41FA5}">
                      <a16:colId xmlns:a16="http://schemas.microsoft.com/office/drawing/2014/main" val="765901186"/>
                    </a:ext>
                  </a:extLst>
                </a:gridCol>
              </a:tblGrid>
              <a:tr h="378663">
                <a:tc>
                  <a:txBody>
                    <a:bodyPr/>
                    <a:lstStyle/>
                    <a:p>
                      <a:r>
                        <a:rPr lang="en-US" b="1" dirty="0"/>
                        <a:t>Location information</a:t>
                      </a:r>
                    </a:p>
                  </a:txBody>
                  <a:tcPr/>
                </a:tc>
                <a:tc>
                  <a:txBody>
                    <a:bodyPr/>
                    <a:lstStyle/>
                    <a:p>
                      <a:r>
                        <a:rPr lang="en-US" b="1" dirty="0"/>
                        <a:t>BioSample</a:t>
                      </a:r>
                    </a:p>
                  </a:txBody>
                  <a:tcPr/>
                </a:tc>
                <a:tc>
                  <a:txBody>
                    <a:bodyPr/>
                    <a:lstStyle/>
                    <a:p>
                      <a:r>
                        <a:rPr lang="en-US" b="1" dirty="0"/>
                        <a:t>Isolates Browser</a:t>
                      </a:r>
                    </a:p>
                  </a:txBody>
                  <a:tcPr/>
                </a:tc>
                <a:extLst>
                  <a:ext uri="{0D108BD9-81ED-4DB2-BD59-A6C34878D82A}">
                    <a16:rowId xmlns:a16="http://schemas.microsoft.com/office/drawing/2014/main" val="2587840670"/>
                  </a:ext>
                </a:extLst>
              </a:tr>
              <a:tr h="370840">
                <a:tc>
                  <a:txBody>
                    <a:bodyPr/>
                    <a:lstStyle/>
                    <a:p>
                      <a:r>
                        <a:rPr lang="en-US" dirty="0"/>
                        <a:t>Location where sample was collected</a:t>
                      </a:r>
                    </a:p>
                  </a:txBody>
                  <a:tcPr/>
                </a:tc>
                <a:tc>
                  <a:txBody>
                    <a:bodyPr/>
                    <a:lstStyle/>
                    <a:p>
                      <a:r>
                        <a:rPr lang="en-US" dirty="0" err="1"/>
                        <a:t>geo_loc_name</a:t>
                      </a:r>
                      <a:endParaRPr lang="en-US" dirty="0"/>
                    </a:p>
                  </a:txBody>
                  <a:tcPr/>
                </a:tc>
                <a:tc>
                  <a:txBody>
                    <a:bodyPr/>
                    <a:lstStyle/>
                    <a:p>
                      <a:r>
                        <a:rPr lang="en-US" dirty="0"/>
                        <a:t>Location</a:t>
                      </a:r>
                    </a:p>
                  </a:txBody>
                  <a:tcPr/>
                </a:tc>
                <a:extLst>
                  <a:ext uri="{0D108BD9-81ED-4DB2-BD59-A6C34878D82A}">
                    <a16:rowId xmlns:a16="http://schemas.microsoft.com/office/drawing/2014/main" val="1738629809"/>
                  </a:ext>
                </a:extLst>
              </a:tr>
              <a:tr h="370840">
                <a:tc>
                  <a:txBody>
                    <a:bodyPr/>
                    <a:lstStyle/>
                    <a:p>
                      <a:r>
                        <a:rPr lang="en-US" dirty="0"/>
                        <a:t>Geographic origin of food product</a:t>
                      </a:r>
                    </a:p>
                  </a:txBody>
                  <a:tcPr/>
                </a:tc>
                <a:tc>
                  <a:txBody>
                    <a:bodyPr/>
                    <a:lstStyle/>
                    <a:p>
                      <a:r>
                        <a:rPr lang="en-US" dirty="0" err="1"/>
                        <a:t>food_origin</a:t>
                      </a:r>
                      <a:endParaRPr lang="en-US" dirty="0"/>
                    </a:p>
                  </a:txBody>
                  <a:tcPr/>
                </a:tc>
                <a:tc>
                  <a:txBody>
                    <a:bodyPr/>
                    <a:lstStyle/>
                    <a:p>
                      <a:r>
                        <a:rPr lang="en-US" dirty="0"/>
                        <a:t>“Food origin”?</a:t>
                      </a:r>
                    </a:p>
                  </a:txBody>
                  <a:tcPr/>
                </a:tc>
                <a:extLst>
                  <a:ext uri="{0D108BD9-81ED-4DB2-BD59-A6C34878D82A}">
                    <a16:rowId xmlns:a16="http://schemas.microsoft.com/office/drawing/2014/main" val="3745394780"/>
                  </a:ext>
                </a:extLst>
              </a:tr>
            </a:tbl>
          </a:graphicData>
        </a:graphic>
      </p:graphicFrame>
    </p:spTree>
    <p:extLst>
      <p:ext uri="{BB962C8B-B14F-4D97-AF65-F5344CB8AC3E}">
        <p14:creationId xmlns:p14="http://schemas.microsoft.com/office/powerpoint/2010/main" val="2467810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1D278-7127-D8F0-81AD-F7A705296E8E}"/>
              </a:ext>
            </a:extLst>
          </p:cNvPr>
          <p:cNvSpPr>
            <a:spLocks noGrp="1"/>
          </p:cNvSpPr>
          <p:nvPr>
            <p:ph type="title"/>
          </p:nvPr>
        </p:nvSpPr>
        <p:spPr>
          <a:xfrm>
            <a:off x="378482" y="202697"/>
            <a:ext cx="7752201" cy="1325563"/>
          </a:xfrm>
        </p:spPr>
        <p:txBody>
          <a:bodyPr/>
          <a:lstStyle/>
          <a:p>
            <a:r>
              <a:rPr lang="en-US" dirty="0" err="1"/>
              <a:t>GalaxyTrakr</a:t>
            </a:r>
            <a:r>
              <a:rPr lang="en-US" dirty="0"/>
              <a:t> Updates</a:t>
            </a:r>
          </a:p>
        </p:txBody>
      </p:sp>
      <p:sp>
        <p:nvSpPr>
          <p:cNvPr id="3" name="Content Placeholder 2">
            <a:extLst>
              <a:ext uri="{FF2B5EF4-FFF2-40B4-BE49-F238E27FC236}">
                <a16:creationId xmlns:a16="http://schemas.microsoft.com/office/drawing/2014/main" id="{F8B1AEED-9950-81F6-8A00-083E36997F88}"/>
              </a:ext>
            </a:extLst>
          </p:cNvPr>
          <p:cNvSpPr>
            <a:spLocks noGrp="1"/>
          </p:cNvSpPr>
          <p:nvPr>
            <p:ph idx="1"/>
          </p:nvPr>
        </p:nvSpPr>
        <p:spPr>
          <a:xfrm>
            <a:off x="543642" y="1448014"/>
            <a:ext cx="7752201" cy="4747556"/>
          </a:xfrm>
        </p:spPr>
        <p:txBody>
          <a:bodyPr>
            <a:normAutofit fontScale="55000" lnSpcReduction="20000"/>
          </a:bodyPr>
          <a:lstStyle/>
          <a:p>
            <a:pPr marL="0" indent="0">
              <a:buNone/>
            </a:pPr>
            <a:r>
              <a:rPr lang="en-US" u="sng" dirty="0"/>
              <a:t>Cluster Updates</a:t>
            </a:r>
          </a:p>
          <a:p>
            <a:pPr lvl="1"/>
            <a:r>
              <a:rPr lang="en-US" dirty="0" err="1"/>
              <a:t>GalaxyTrakr</a:t>
            </a:r>
            <a:r>
              <a:rPr lang="en-US" dirty="0"/>
              <a:t> is now able to provision nodes in multiple AWS zones, previously restricted to one zone</a:t>
            </a:r>
          </a:p>
          <a:p>
            <a:pPr lvl="1"/>
            <a:r>
              <a:rPr lang="en-US" dirty="0"/>
              <a:t>Improved reliability and jobs should complete more quickly</a:t>
            </a:r>
          </a:p>
          <a:p>
            <a:pPr marL="0" indent="0">
              <a:buNone/>
            </a:pPr>
            <a:r>
              <a:rPr lang="en-US" u="sng" dirty="0"/>
              <a:t>Tool Panel Changes</a:t>
            </a:r>
            <a:r>
              <a:rPr lang="en-US" dirty="0"/>
              <a:t>	</a:t>
            </a:r>
          </a:p>
          <a:p>
            <a:pPr lvl="1"/>
            <a:r>
              <a:rPr lang="en-US" dirty="0"/>
              <a:t>Tool Panel has grown in size and complexity over time. Effort in place to streamline tool display and remove tools that are not used</a:t>
            </a:r>
          </a:p>
          <a:p>
            <a:pPr lvl="1"/>
            <a:r>
              <a:rPr lang="en-US" dirty="0"/>
              <a:t>Galaxy allows tools to be grouped into sections but not sub-sections, limiting our ability to structure tool displays</a:t>
            </a:r>
          </a:p>
          <a:p>
            <a:pPr lvl="1"/>
            <a:r>
              <a:rPr lang="en-US" dirty="0"/>
              <a:t>New sections will be created, such as “Variant Calling” which will contain GATK, Snippy, </a:t>
            </a:r>
            <a:r>
              <a:rPr lang="en-US" dirty="0" err="1"/>
              <a:t>snpSift</a:t>
            </a:r>
            <a:r>
              <a:rPr lang="en-US" dirty="0"/>
              <a:t>, SNiPlay3, and </a:t>
            </a:r>
            <a:r>
              <a:rPr lang="en-US" dirty="0" err="1"/>
              <a:t>snpEff</a:t>
            </a:r>
            <a:endParaRPr lang="en-US" dirty="0"/>
          </a:p>
          <a:p>
            <a:pPr lvl="1"/>
            <a:endParaRPr lang="en-US" dirty="0"/>
          </a:p>
          <a:p>
            <a:pPr marL="0" indent="0">
              <a:buNone/>
            </a:pPr>
            <a:r>
              <a:rPr lang="en-US" dirty="0"/>
              <a:t>1,700+ active users and 200+ connected laboratories</a:t>
            </a:r>
          </a:p>
          <a:p>
            <a:pPr marL="0" indent="0">
              <a:buNone/>
            </a:pPr>
            <a:r>
              <a:rPr lang="en-US" dirty="0"/>
              <a:t>Processed over 2,500,000 jobs to date (~50K per month)</a:t>
            </a:r>
          </a:p>
        </p:txBody>
      </p:sp>
      <p:pic>
        <p:nvPicPr>
          <p:cNvPr id="5" name="Picture 4" descr="A blue rectangle with white text&#10;&#10;Description automatically generated">
            <a:extLst>
              <a:ext uri="{FF2B5EF4-FFF2-40B4-BE49-F238E27FC236}">
                <a16:creationId xmlns:a16="http://schemas.microsoft.com/office/drawing/2014/main" id="{300A156D-4EA3-A05D-538D-ACFA4971CD90}"/>
              </a:ext>
            </a:extLst>
          </p:cNvPr>
          <p:cNvPicPr>
            <a:picLocks noChangeAspect="1"/>
          </p:cNvPicPr>
          <p:nvPr/>
        </p:nvPicPr>
        <p:blipFill>
          <a:blip r:embed="rId2"/>
          <a:stretch>
            <a:fillRect/>
          </a:stretch>
        </p:blipFill>
        <p:spPr>
          <a:xfrm>
            <a:off x="8822433" y="516228"/>
            <a:ext cx="3187700" cy="698500"/>
          </a:xfrm>
          <a:prstGeom prst="rect">
            <a:avLst/>
          </a:prstGeom>
        </p:spPr>
      </p:pic>
      <p:pic>
        <p:nvPicPr>
          <p:cNvPr id="7" name="Picture 6" descr="A screenshot of a phone&#10;&#10;Description automatically generated">
            <a:extLst>
              <a:ext uri="{FF2B5EF4-FFF2-40B4-BE49-F238E27FC236}">
                <a16:creationId xmlns:a16="http://schemas.microsoft.com/office/drawing/2014/main" id="{9D7DD4ED-E8AF-B271-4E5D-BCB033487553}"/>
              </a:ext>
            </a:extLst>
          </p:cNvPr>
          <p:cNvPicPr>
            <a:picLocks noChangeAspect="1"/>
          </p:cNvPicPr>
          <p:nvPr/>
        </p:nvPicPr>
        <p:blipFill>
          <a:blip r:embed="rId3"/>
          <a:stretch>
            <a:fillRect/>
          </a:stretch>
        </p:blipFill>
        <p:spPr>
          <a:xfrm>
            <a:off x="9518833" y="1349151"/>
            <a:ext cx="1941847" cy="4747557"/>
          </a:xfrm>
          <a:prstGeom prst="rect">
            <a:avLst/>
          </a:prstGeom>
        </p:spPr>
      </p:pic>
    </p:spTree>
    <p:extLst>
      <p:ext uri="{BB962C8B-B14F-4D97-AF65-F5344CB8AC3E}">
        <p14:creationId xmlns:p14="http://schemas.microsoft.com/office/powerpoint/2010/main" val="230832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95B24-B7A3-E454-2782-8F67043C0C25}"/>
              </a:ext>
            </a:extLst>
          </p:cNvPr>
          <p:cNvSpPr>
            <a:spLocks noGrp="1"/>
          </p:cNvSpPr>
          <p:nvPr>
            <p:ph type="title"/>
          </p:nvPr>
        </p:nvSpPr>
        <p:spPr/>
        <p:txBody>
          <a:bodyPr>
            <a:normAutofit/>
          </a:bodyPr>
          <a:lstStyle/>
          <a:p>
            <a:r>
              <a:rPr lang="en-US" sz="3600" dirty="0">
                <a:latin typeface="Helvetica"/>
                <a:cs typeface="Helvetica"/>
              </a:rPr>
              <a:t>Initiate annual Metadata Cleanup Challenge</a:t>
            </a:r>
            <a:endParaRPr lang="en-US" dirty="0"/>
          </a:p>
        </p:txBody>
      </p:sp>
      <p:sp>
        <p:nvSpPr>
          <p:cNvPr id="3" name="Content Placeholder 2">
            <a:extLst>
              <a:ext uri="{FF2B5EF4-FFF2-40B4-BE49-F238E27FC236}">
                <a16:creationId xmlns:a16="http://schemas.microsoft.com/office/drawing/2014/main" id="{FD37A8DD-684B-7F5E-537F-7902E441F526}"/>
              </a:ext>
            </a:extLst>
          </p:cNvPr>
          <p:cNvSpPr>
            <a:spLocks noGrp="1"/>
          </p:cNvSpPr>
          <p:nvPr>
            <p:ph idx="1"/>
          </p:nvPr>
        </p:nvSpPr>
        <p:spPr>
          <a:xfrm>
            <a:off x="275622" y="1802630"/>
            <a:ext cx="11501655" cy="4877567"/>
          </a:xfrm>
        </p:spPr>
        <p:txBody>
          <a:bodyPr>
            <a:normAutofit fontScale="70000" lnSpcReduction="20000"/>
          </a:bodyPr>
          <a:lstStyle/>
          <a:p>
            <a:pPr marL="0" indent="0">
              <a:buNone/>
            </a:pPr>
            <a:r>
              <a:rPr lang="en-US" dirty="0" err="1"/>
              <a:t>GenFS</a:t>
            </a:r>
            <a:r>
              <a:rPr lang="en-US" dirty="0"/>
              <a:t> participation:</a:t>
            </a:r>
          </a:p>
          <a:p>
            <a:r>
              <a:rPr lang="en-US" dirty="0"/>
              <a:t>GenomeTrakr, </a:t>
            </a:r>
            <a:r>
              <a:rPr lang="en-US" dirty="0" err="1"/>
              <a:t>PulseNet</a:t>
            </a:r>
            <a:r>
              <a:rPr lang="en-US" dirty="0"/>
              <a:t>, Vet-LIRN, NARMS, NAHLN, APHIS, ARS</a:t>
            </a:r>
          </a:p>
          <a:p>
            <a:pPr marL="0" indent="0">
              <a:buNone/>
            </a:pPr>
            <a:endParaRPr lang="en-US" dirty="0"/>
          </a:p>
          <a:p>
            <a:pPr marL="0" indent="0">
              <a:buNone/>
            </a:pPr>
            <a:r>
              <a:rPr lang="en-US" dirty="0"/>
              <a:t>GenomeTrakr laboratories targeted the following attributes:</a:t>
            </a:r>
          </a:p>
          <a:p>
            <a:pPr>
              <a:buFont typeface="Wingdings" pitchFamily="2" charset="2"/>
              <a:buChar char="v"/>
            </a:pPr>
            <a:r>
              <a:rPr lang="en-US" sz="2400" b="0" i="0" u="none" strike="noStrike" dirty="0">
                <a:solidFill>
                  <a:srgbClr val="000000"/>
                </a:solidFill>
                <a:effectLst/>
              </a:rPr>
              <a:t>Add </a:t>
            </a:r>
            <a:r>
              <a:rPr lang="en-US" sz="2400" b="1" u="none" strike="noStrike" dirty="0" err="1">
                <a:solidFill>
                  <a:srgbClr val="7030A0"/>
                </a:solidFill>
                <a:effectLst/>
                <a:latin typeface="Courier New" panose="02070309020205020404" pitchFamily="49" charset="0"/>
                <a:cs typeface="Courier New" panose="02070309020205020404" pitchFamily="49" charset="0"/>
              </a:rPr>
              <a:t>source_type</a:t>
            </a:r>
            <a:r>
              <a:rPr lang="en-US" sz="2400" b="1" dirty="0">
                <a:solidFill>
                  <a:srgbClr val="7030A0"/>
                </a:solidFill>
                <a:latin typeface="Courier New" panose="02070309020205020404" pitchFamily="49" charset="0"/>
                <a:cs typeface="Courier New" panose="02070309020205020404" pitchFamily="49" charset="0"/>
              </a:rPr>
              <a:t> </a:t>
            </a:r>
            <a:r>
              <a:rPr lang="en-US" sz="2400" b="0" i="0" u="none" strike="noStrike" dirty="0">
                <a:solidFill>
                  <a:srgbClr val="000000"/>
                </a:solidFill>
                <a:effectLst/>
              </a:rPr>
              <a:t>to current/historical isolates</a:t>
            </a:r>
          </a:p>
          <a:p>
            <a:pPr>
              <a:buFont typeface="Wingdings" pitchFamily="2" charset="2"/>
              <a:buChar char="v"/>
            </a:pPr>
            <a:r>
              <a:rPr lang="en-US" sz="2400" b="0" i="0" u="none" strike="noStrike" dirty="0">
                <a:solidFill>
                  <a:srgbClr val="000000"/>
                </a:solidFill>
                <a:effectLst/>
              </a:rPr>
              <a:t>Add </a:t>
            </a:r>
            <a:r>
              <a:rPr lang="en-US" sz="2400" b="1" dirty="0" err="1">
                <a:solidFill>
                  <a:srgbClr val="7030A0"/>
                </a:solidFill>
                <a:latin typeface="Courier New" panose="02070309020205020404" pitchFamily="49" charset="0"/>
                <a:cs typeface="Courier New" panose="02070309020205020404" pitchFamily="49" charset="0"/>
              </a:rPr>
              <a:t>project_name</a:t>
            </a:r>
            <a:r>
              <a:rPr lang="en-US" sz="2400" b="1" dirty="0">
                <a:solidFill>
                  <a:srgbClr val="7030A0"/>
                </a:solidFill>
                <a:latin typeface="Courier New" panose="02070309020205020404" pitchFamily="49" charset="0"/>
                <a:cs typeface="Courier New" panose="02070309020205020404" pitchFamily="49" charset="0"/>
              </a:rPr>
              <a:t> </a:t>
            </a:r>
            <a:r>
              <a:rPr lang="en-US" sz="2400" b="0" i="0" u="none" strike="noStrike" dirty="0">
                <a:solidFill>
                  <a:srgbClr val="000000"/>
                </a:solidFill>
                <a:effectLst/>
              </a:rPr>
              <a:t>to all historical records (</a:t>
            </a:r>
            <a:r>
              <a:rPr lang="en-US" sz="2400" b="0" i="0" u="none" strike="noStrike" dirty="0" err="1">
                <a:solidFill>
                  <a:srgbClr val="000000"/>
                </a:solidFill>
                <a:effectLst/>
              </a:rPr>
              <a:t>PulseNet</a:t>
            </a:r>
            <a:r>
              <a:rPr lang="en-US" sz="2400" b="0" i="0" u="none" strike="noStrike" dirty="0">
                <a:solidFill>
                  <a:srgbClr val="000000"/>
                </a:solidFill>
                <a:effectLst/>
              </a:rPr>
              <a:t>, Vet-LIRN, NARMS, FSIS, GenomeTrakr, NAHLN, </a:t>
            </a:r>
            <a:r>
              <a:rPr lang="en-US" sz="2400" b="0" i="0" u="none" strike="noStrike" dirty="0" err="1">
                <a:solidFill>
                  <a:srgbClr val="000000"/>
                </a:solidFill>
                <a:effectLst/>
              </a:rPr>
              <a:t>etc</a:t>
            </a:r>
            <a:r>
              <a:rPr lang="en-US" sz="2400" b="0" i="0" u="none" strike="noStrike" dirty="0">
                <a:solidFill>
                  <a:srgbClr val="000000"/>
                </a:solidFill>
                <a:effectLst/>
              </a:rPr>
              <a:t>) </a:t>
            </a:r>
            <a:endParaRPr lang="en-US" sz="2400" dirty="0">
              <a:solidFill>
                <a:srgbClr val="000000"/>
              </a:solidFill>
            </a:endParaRPr>
          </a:p>
          <a:p>
            <a:pPr>
              <a:buFont typeface="Wingdings" pitchFamily="2" charset="2"/>
              <a:buChar char="v"/>
            </a:pPr>
            <a:r>
              <a:rPr lang="en-US" sz="2400" b="0" i="0" u="none" strike="noStrike" dirty="0">
                <a:solidFill>
                  <a:srgbClr val="000000"/>
                </a:solidFill>
                <a:effectLst/>
              </a:rPr>
              <a:t>Standardize </a:t>
            </a:r>
            <a:r>
              <a:rPr lang="en-US" sz="2400" b="1" dirty="0" err="1">
                <a:solidFill>
                  <a:srgbClr val="7030A0"/>
                </a:solidFill>
                <a:latin typeface="Courier New" panose="02070309020205020404" pitchFamily="49" charset="0"/>
                <a:cs typeface="Courier New" panose="02070309020205020404" pitchFamily="49" charset="0"/>
              </a:rPr>
              <a:t>collected_by</a:t>
            </a:r>
            <a:r>
              <a:rPr lang="en-US" sz="2400" b="1" dirty="0">
                <a:solidFill>
                  <a:srgbClr val="7030A0"/>
                </a:solidFill>
                <a:latin typeface="Courier New" panose="02070309020205020404" pitchFamily="49" charset="0"/>
                <a:cs typeface="Courier New" panose="02070309020205020404" pitchFamily="49" charset="0"/>
              </a:rPr>
              <a:t> </a:t>
            </a:r>
            <a:r>
              <a:rPr lang="en-US" sz="2400" b="0" i="0" u="none" strike="noStrike" dirty="0">
                <a:solidFill>
                  <a:srgbClr val="000000"/>
                </a:solidFill>
                <a:effectLst/>
              </a:rPr>
              <a:t>and add </a:t>
            </a:r>
            <a:r>
              <a:rPr lang="en-US" sz="2400" b="1" dirty="0" err="1">
                <a:solidFill>
                  <a:srgbClr val="7030A0"/>
                </a:solidFill>
                <a:latin typeface="Courier New" panose="02070309020205020404" pitchFamily="49" charset="0"/>
                <a:cs typeface="Courier New" panose="02070309020205020404" pitchFamily="49" charset="0"/>
              </a:rPr>
              <a:t>sequenced_by</a:t>
            </a:r>
            <a:r>
              <a:rPr lang="en-US" sz="2400" dirty="0">
                <a:solidFill>
                  <a:srgbClr val="000000"/>
                </a:solidFill>
              </a:rPr>
              <a:t> on </a:t>
            </a:r>
            <a:r>
              <a:rPr lang="en-US" sz="2400" b="0" i="0" u="none" strike="noStrike" dirty="0">
                <a:solidFill>
                  <a:srgbClr val="000000"/>
                </a:solidFill>
                <a:effectLst/>
              </a:rPr>
              <a:t>all historical records </a:t>
            </a:r>
            <a:endParaRPr lang="en-US" sz="2400" dirty="0">
              <a:solidFill>
                <a:srgbClr val="000000"/>
              </a:solidFill>
            </a:endParaRPr>
          </a:p>
          <a:p>
            <a:pPr>
              <a:buFont typeface="Wingdings" pitchFamily="2" charset="2"/>
              <a:buChar char="v"/>
            </a:pPr>
            <a:r>
              <a:rPr lang="en-US" sz="2400" b="0" i="0" u="none" strike="noStrike" dirty="0">
                <a:solidFill>
                  <a:srgbClr val="000000"/>
                </a:solidFill>
                <a:effectLst/>
              </a:rPr>
              <a:t>Populate </a:t>
            </a:r>
            <a:r>
              <a:rPr lang="en-US" sz="2400" b="1" dirty="0">
                <a:solidFill>
                  <a:srgbClr val="7030A0"/>
                </a:solidFill>
                <a:latin typeface="Courier New" panose="02070309020205020404" pitchFamily="49" charset="0"/>
                <a:cs typeface="Courier New" panose="02070309020205020404" pitchFamily="49" charset="0"/>
              </a:rPr>
              <a:t>host</a:t>
            </a:r>
            <a:r>
              <a:rPr lang="en-US" sz="2400" b="0" i="0" u="none" strike="noStrike" dirty="0">
                <a:solidFill>
                  <a:srgbClr val="000000"/>
                </a:solidFill>
                <a:effectLst/>
              </a:rPr>
              <a:t> for all historical </a:t>
            </a:r>
            <a:r>
              <a:rPr lang="en-US" sz="2400" b="1" i="0" u="none" strike="noStrike" dirty="0">
                <a:solidFill>
                  <a:srgbClr val="000000"/>
                </a:solidFill>
                <a:effectLst/>
              </a:rPr>
              <a:t>animal</a:t>
            </a:r>
            <a:r>
              <a:rPr lang="en-US" sz="2400" b="0" i="0" u="none" strike="noStrike" dirty="0">
                <a:solidFill>
                  <a:srgbClr val="000000"/>
                </a:solidFill>
                <a:effectLst/>
              </a:rPr>
              <a:t> isolates</a:t>
            </a:r>
          </a:p>
          <a:p>
            <a:pPr>
              <a:buFont typeface="Wingdings" pitchFamily="2" charset="2"/>
              <a:buChar char="v"/>
            </a:pPr>
            <a:r>
              <a:rPr lang="en-US" sz="2400" b="1" dirty="0" err="1">
                <a:solidFill>
                  <a:srgbClr val="7030A0"/>
                </a:solidFill>
                <a:latin typeface="Courier New" panose="02070309020205020404" pitchFamily="49" charset="0"/>
                <a:cs typeface="Courier New" panose="02070309020205020404" pitchFamily="49" charset="0"/>
              </a:rPr>
              <a:t>geo_loc_name</a:t>
            </a:r>
            <a:r>
              <a:rPr lang="en-US" sz="2400" b="1" dirty="0">
                <a:solidFill>
                  <a:srgbClr val="7030A0"/>
                </a:solidFill>
                <a:latin typeface="Courier New" panose="02070309020205020404" pitchFamily="49" charset="0"/>
                <a:cs typeface="Courier New" panose="02070309020205020404" pitchFamily="49" charset="0"/>
              </a:rPr>
              <a:t> </a:t>
            </a:r>
            <a:r>
              <a:rPr lang="en-US" sz="2400" b="0" i="0" u="none" strike="noStrike" dirty="0">
                <a:solidFill>
                  <a:srgbClr val="000000"/>
                </a:solidFill>
                <a:effectLst/>
              </a:rPr>
              <a:t>-&gt; </a:t>
            </a:r>
            <a:r>
              <a:rPr lang="en-US" sz="2400" b="1" dirty="0" err="1">
                <a:solidFill>
                  <a:srgbClr val="7030A0"/>
                </a:solidFill>
                <a:latin typeface="Courier New" panose="02070309020205020404" pitchFamily="49" charset="0"/>
                <a:cs typeface="Courier New" panose="02070309020205020404" pitchFamily="49" charset="0"/>
              </a:rPr>
              <a:t>food_origin</a:t>
            </a:r>
            <a:r>
              <a:rPr lang="en-US" sz="2400" b="1" dirty="0">
                <a:solidFill>
                  <a:srgbClr val="7030A0"/>
                </a:solidFill>
                <a:latin typeface="Courier New" panose="02070309020205020404" pitchFamily="49" charset="0"/>
                <a:cs typeface="Courier New" panose="02070309020205020404" pitchFamily="49" charset="0"/>
              </a:rPr>
              <a:t> </a:t>
            </a:r>
            <a:r>
              <a:rPr lang="en-US" sz="2400" b="0" i="0" u="none" strike="noStrike" dirty="0">
                <a:solidFill>
                  <a:srgbClr val="000000"/>
                </a:solidFill>
                <a:effectLst/>
              </a:rPr>
              <a:t>for all historical </a:t>
            </a:r>
            <a:r>
              <a:rPr lang="en-US" sz="2400" b="1" i="0" u="none" strike="noStrike" dirty="0">
                <a:solidFill>
                  <a:srgbClr val="000000"/>
                </a:solidFill>
                <a:effectLst/>
              </a:rPr>
              <a:t>food</a:t>
            </a:r>
            <a:r>
              <a:rPr lang="en-US" sz="2400" b="0" i="0" u="none" strike="noStrike" dirty="0">
                <a:solidFill>
                  <a:srgbClr val="000000"/>
                </a:solidFill>
                <a:effectLst/>
              </a:rPr>
              <a:t> isolates </a:t>
            </a:r>
          </a:p>
          <a:p>
            <a:pPr>
              <a:buFont typeface="Wingdings" pitchFamily="2" charset="2"/>
              <a:buChar char="v"/>
            </a:pPr>
            <a:r>
              <a:rPr lang="en-US" sz="2400" b="1" dirty="0">
                <a:solidFill>
                  <a:srgbClr val="7030A0"/>
                </a:solidFill>
                <a:latin typeface="Courier New" panose="02070309020205020404" pitchFamily="49" charset="0"/>
                <a:cs typeface="Courier New" panose="02070309020205020404" pitchFamily="49" charset="0"/>
              </a:rPr>
              <a:t>Organism</a:t>
            </a:r>
            <a:r>
              <a:rPr lang="en-US" sz="2400" b="0" i="0" u="none" strike="noStrike" dirty="0">
                <a:solidFill>
                  <a:srgbClr val="000000"/>
                </a:solidFill>
                <a:effectLst/>
              </a:rPr>
              <a:t> name updates for Salmonella – where known, include serovar in the full organism name</a:t>
            </a:r>
          </a:p>
          <a:p>
            <a:pPr marL="0" indent="0">
              <a:buNone/>
            </a:pPr>
            <a:endParaRPr lang="en-US" sz="2400" dirty="0">
              <a:solidFill>
                <a:srgbClr val="000000"/>
              </a:solidFill>
            </a:endParaRPr>
          </a:p>
          <a:p>
            <a:pPr marL="0" indent="0">
              <a:buNone/>
            </a:pPr>
            <a:r>
              <a:rPr lang="en-US" sz="4300" dirty="0"/>
              <a:t>Goals: </a:t>
            </a:r>
          </a:p>
          <a:p>
            <a:r>
              <a:rPr lang="en-US" sz="2900" dirty="0">
                <a:solidFill>
                  <a:srgbClr val="000000"/>
                </a:solidFill>
              </a:rPr>
              <a:t>Hold hackathon annually to curate submissions from the prior year and keep historical records current.</a:t>
            </a:r>
          </a:p>
          <a:p>
            <a:r>
              <a:rPr lang="en-US" sz="2900" dirty="0">
                <a:solidFill>
                  <a:srgbClr val="000000"/>
                </a:solidFill>
              </a:rPr>
              <a:t>Improve data curation tools</a:t>
            </a:r>
          </a:p>
        </p:txBody>
      </p:sp>
      <p:pic>
        <p:nvPicPr>
          <p:cNvPr id="4" name="Picture 3" descr="A blue and white icon of a person sitting at a desk with a computer&#10;&#10;Description automatically generated">
            <a:extLst>
              <a:ext uri="{FF2B5EF4-FFF2-40B4-BE49-F238E27FC236}">
                <a16:creationId xmlns:a16="http://schemas.microsoft.com/office/drawing/2014/main" id="{AA331569-F4E7-CA62-EE97-EE844F7639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8695" y="971661"/>
            <a:ext cx="1116962" cy="1116962"/>
          </a:xfrm>
          <a:prstGeom prst="rect">
            <a:avLst/>
          </a:prstGeom>
        </p:spPr>
      </p:pic>
      <p:sp>
        <p:nvSpPr>
          <p:cNvPr id="5" name="TextBox 4">
            <a:extLst>
              <a:ext uri="{FF2B5EF4-FFF2-40B4-BE49-F238E27FC236}">
                <a16:creationId xmlns:a16="http://schemas.microsoft.com/office/drawing/2014/main" id="{0CA5062B-C672-0868-55ED-FE20F53A41F0}"/>
              </a:ext>
            </a:extLst>
          </p:cNvPr>
          <p:cNvSpPr txBox="1"/>
          <p:nvPr/>
        </p:nvSpPr>
        <p:spPr>
          <a:xfrm>
            <a:off x="9092508" y="1011405"/>
            <a:ext cx="1601399" cy="1015663"/>
          </a:xfrm>
          <a:prstGeom prst="rect">
            <a:avLst/>
          </a:prstGeom>
          <a:noFill/>
        </p:spPr>
        <p:txBody>
          <a:bodyPr wrap="none" lIns="91440" tIns="45720" rIns="91440" bIns="45720" rtlCol="0" anchor="t">
            <a:spAutoFit/>
          </a:bodyPr>
          <a:lstStyle/>
          <a:p>
            <a:pPr algn="ctr"/>
            <a:r>
              <a:rPr lang="en-US" sz="2000"/>
              <a:t>GenomeTrakr</a:t>
            </a:r>
          </a:p>
          <a:p>
            <a:pPr algn="ctr"/>
            <a:r>
              <a:rPr lang="en-US" sz="2000">
                <a:cs typeface="Calibri"/>
              </a:rPr>
              <a:t>&amp;</a:t>
            </a:r>
            <a:endParaRPr lang="en-US" sz="2000"/>
          </a:p>
          <a:p>
            <a:pPr algn="ctr"/>
            <a:r>
              <a:rPr lang="en-US" sz="2000"/>
              <a:t>Gen-FS</a:t>
            </a:r>
          </a:p>
        </p:txBody>
      </p:sp>
      <p:pic>
        <p:nvPicPr>
          <p:cNvPr id="6" name="Picture 5" descr="Logo&#10;&#10;Description automatically generated">
            <a:extLst>
              <a:ext uri="{FF2B5EF4-FFF2-40B4-BE49-F238E27FC236}">
                <a16:creationId xmlns:a16="http://schemas.microsoft.com/office/drawing/2014/main" id="{32A30E09-00D7-60D3-4408-857622C9D734}"/>
              </a:ext>
            </a:extLst>
          </p:cNvPr>
          <p:cNvPicPr>
            <a:picLocks noChangeAspect="1"/>
          </p:cNvPicPr>
          <p:nvPr/>
        </p:nvPicPr>
        <p:blipFill rotWithShape="1">
          <a:blip r:embed="rId3">
            <a:extLst>
              <a:ext uri="{28A0092B-C50C-407E-A947-70E740481C1C}">
                <a14:useLocalDpi xmlns:a14="http://schemas.microsoft.com/office/drawing/2010/main" val="0"/>
              </a:ext>
            </a:extLst>
          </a:blip>
          <a:srcRect r="81751"/>
          <a:stretch/>
        </p:blipFill>
        <p:spPr>
          <a:xfrm>
            <a:off x="10761285" y="1486739"/>
            <a:ext cx="434132" cy="518602"/>
          </a:xfrm>
          <a:prstGeom prst="rect">
            <a:avLst/>
          </a:prstGeom>
        </p:spPr>
      </p:pic>
      <p:pic>
        <p:nvPicPr>
          <p:cNvPr id="7" name="Picture 6" descr="Logo&#10;&#10;Description automatically generated">
            <a:extLst>
              <a:ext uri="{FF2B5EF4-FFF2-40B4-BE49-F238E27FC236}">
                <a16:creationId xmlns:a16="http://schemas.microsoft.com/office/drawing/2014/main" id="{2BE37B73-D99D-DEE4-308C-B7A383E134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61094" y="1674640"/>
            <a:ext cx="435161" cy="327676"/>
          </a:xfrm>
          <a:prstGeom prst="rect">
            <a:avLst/>
          </a:prstGeom>
        </p:spPr>
      </p:pic>
      <p:pic>
        <p:nvPicPr>
          <p:cNvPr id="8" name="Picture 7" descr="Logo, company name&#10;&#10;Description automatically generated">
            <a:extLst>
              <a:ext uri="{FF2B5EF4-FFF2-40B4-BE49-F238E27FC236}">
                <a16:creationId xmlns:a16="http://schemas.microsoft.com/office/drawing/2014/main" id="{89212A9A-BEE5-5A98-B1C1-FEBE27AD6B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77967" y="1077921"/>
            <a:ext cx="400768" cy="272631"/>
          </a:xfrm>
          <a:prstGeom prst="rect">
            <a:avLst/>
          </a:prstGeom>
        </p:spPr>
      </p:pic>
      <p:pic>
        <p:nvPicPr>
          <p:cNvPr id="9" name="Picture 8" descr="A blue and white logo&#10;&#10;Description automatically generated with medium confidence">
            <a:extLst>
              <a:ext uri="{FF2B5EF4-FFF2-40B4-BE49-F238E27FC236}">
                <a16:creationId xmlns:a16="http://schemas.microsoft.com/office/drawing/2014/main" id="{CE45FF07-F017-0AEA-4BEF-64C1B4E33C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61094" y="1079827"/>
            <a:ext cx="435161" cy="537521"/>
          </a:xfrm>
          <a:prstGeom prst="rect">
            <a:avLst/>
          </a:prstGeom>
        </p:spPr>
      </p:pic>
    </p:spTree>
    <p:extLst>
      <p:ext uri="{BB962C8B-B14F-4D97-AF65-F5344CB8AC3E}">
        <p14:creationId xmlns:p14="http://schemas.microsoft.com/office/powerpoint/2010/main" val="457470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0FC2D-9FB7-FA8C-1209-27D921BD95CA}"/>
              </a:ext>
            </a:extLst>
          </p:cNvPr>
          <p:cNvSpPr>
            <a:spLocks noGrp="1"/>
          </p:cNvSpPr>
          <p:nvPr>
            <p:ph type="title"/>
          </p:nvPr>
        </p:nvSpPr>
        <p:spPr/>
        <p:txBody>
          <a:bodyPr/>
          <a:lstStyle/>
          <a:p>
            <a:r>
              <a:rPr lang="en-US" dirty="0"/>
              <a:t>Goals for 2024:</a:t>
            </a:r>
          </a:p>
        </p:txBody>
      </p:sp>
      <p:sp>
        <p:nvSpPr>
          <p:cNvPr id="3" name="Content Placeholder 2">
            <a:extLst>
              <a:ext uri="{FF2B5EF4-FFF2-40B4-BE49-F238E27FC236}">
                <a16:creationId xmlns:a16="http://schemas.microsoft.com/office/drawing/2014/main" id="{CC927030-AC45-2EEC-9D7A-6F408716A320}"/>
              </a:ext>
            </a:extLst>
          </p:cNvPr>
          <p:cNvSpPr>
            <a:spLocks noGrp="1"/>
          </p:cNvSpPr>
          <p:nvPr>
            <p:ph idx="1"/>
          </p:nvPr>
        </p:nvSpPr>
        <p:spPr/>
        <p:txBody>
          <a:bodyPr>
            <a:normAutofit fontScale="92500"/>
          </a:bodyPr>
          <a:lstStyle/>
          <a:p>
            <a:r>
              <a:rPr lang="en-US" dirty="0"/>
              <a:t>Summarize and communicate results of metadata challenge and make improvements for next year’s event</a:t>
            </a:r>
          </a:p>
          <a:p>
            <a:r>
              <a:rPr lang="en-US" dirty="0"/>
              <a:t>Continue OHE implementation, including to improve vocabularies for food facility sub-package</a:t>
            </a:r>
          </a:p>
          <a:p>
            <a:r>
              <a:rPr lang="en-US" dirty="0" err="1"/>
              <a:t>Terra.bio</a:t>
            </a:r>
            <a:r>
              <a:rPr lang="en-US" dirty="0"/>
              <a:t> pilot for NCBI submission</a:t>
            </a:r>
          </a:p>
          <a:p>
            <a:r>
              <a:rPr lang="en-US" dirty="0"/>
              <a:t>Re-org at FDA</a:t>
            </a:r>
          </a:p>
        </p:txBody>
      </p:sp>
    </p:spTree>
    <p:extLst>
      <p:ext uri="{BB962C8B-B14F-4D97-AF65-F5344CB8AC3E}">
        <p14:creationId xmlns:p14="http://schemas.microsoft.com/office/powerpoint/2010/main" val="3040985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D08D2-C9CF-C9D0-9640-11EAE7032008}"/>
              </a:ext>
            </a:extLst>
          </p:cNvPr>
          <p:cNvSpPr>
            <a:spLocks noGrp="1"/>
          </p:cNvSpPr>
          <p:nvPr>
            <p:ph type="title"/>
          </p:nvPr>
        </p:nvSpPr>
        <p:spPr/>
        <p:txBody>
          <a:bodyPr/>
          <a:lstStyle/>
          <a:p>
            <a:r>
              <a:rPr lang="en-US" dirty="0">
                <a:solidFill>
                  <a:schemeClr val="accent1"/>
                </a:solidFill>
              </a:rPr>
              <a:t>GenomeTrakr at the FDA:</a:t>
            </a:r>
          </a:p>
        </p:txBody>
      </p:sp>
      <p:sp>
        <p:nvSpPr>
          <p:cNvPr id="4" name="TextBox 3">
            <a:extLst>
              <a:ext uri="{FF2B5EF4-FFF2-40B4-BE49-F238E27FC236}">
                <a16:creationId xmlns:a16="http://schemas.microsoft.com/office/drawing/2014/main" id="{1688AE39-128D-3AC1-792F-81BFE218E198}"/>
              </a:ext>
            </a:extLst>
          </p:cNvPr>
          <p:cNvSpPr txBox="1"/>
          <p:nvPr/>
        </p:nvSpPr>
        <p:spPr>
          <a:xfrm>
            <a:off x="478790" y="1417639"/>
            <a:ext cx="6096000" cy="5355312"/>
          </a:xfrm>
          <a:prstGeom prst="rect">
            <a:avLst/>
          </a:prstGeom>
          <a:noFill/>
        </p:spPr>
        <p:txBody>
          <a:bodyPr wrap="square">
            <a:spAutoFit/>
          </a:bodyPr>
          <a:lstStyle/>
          <a:p>
            <a:pPr marL="0" marR="0" algn="l">
              <a:spcBef>
                <a:spcPts val="0"/>
              </a:spcBef>
              <a:spcAft>
                <a:spcPts val="0"/>
              </a:spcAft>
            </a:pPr>
            <a:r>
              <a:rPr lang="en-US" sz="1800" b="1" i="0" u="none" strike="noStrike" dirty="0">
                <a:solidFill>
                  <a:srgbClr val="000000"/>
                </a:solidFill>
                <a:effectLst/>
                <a:latin typeface="Calibri" panose="020F0502020204030204" pitchFamily="34" charset="0"/>
              </a:rPr>
              <a:t>GenomeTrakr program:</a:t>
            </a:r>
            <a:endParaRPr lang="en-US" sz="1800" b="0" i="0" u="none" strike="noStrike" dirty="0">
              <a:solidFill>
                <a:srgbClr val="000000"/>
              </a:solidFill>
              <a:effectLst/>
              <a:latin typeface="Calibri" panose="020F0502020204030204" pitchFamily="34" charset="0"/>
            </a:endParaRP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Ruth Timme (Lead)</a:t>
            </a: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Marc Allard (Senior scientist)</a:t>
            </a:r>
          </a:p>
          <a:p>
            <a:r>
              <a:rPr lang="en-US" dirty="0">
                <a:solidFill>
                  <a:srgbClr val="000000"/>
                </a:solidFill>
                <a:latin typeface="Calibri" panose="020F0502020204030204" pitchFamily="34" charset="0"/>
              </a:rPr>
              <a:t>Maria </a:t>
            </a:r>
            <a:r>
              <a:rPr lang="en-US" dirty="0" err="1">
                <a:solidFill>
                  <a:srgbClr val="000000"/>
                </a:solidFill>
                <a:latin typeface="Calibri" panose="020F0502020204030204" pitchFamily="34" charset="0"/>
              </a:rPr>
              <a:t>Balkey</a:t>
            </a:r>
            <a:r>
              <a:rPr lang="en-US" dirty="0">
                <a:solidFill>
                  <a:srgbClr val="000000"/>
                </a:solidFill>
                <a:latin typeface="Calibri" panose="020F0502020204030204" pitchFamily="34" charset="0"/>
              </a:rPr>
              <a:t> (Data curator)</a:t>
            </a:r>
            <a:endParaRPr lang="en-US" sz="1800" b="0" i="0" u="none" strike="noStrike" dirty="0">
              <a:solidFill>
                <a:srgbClr val="000000"/>
              </a:solidFill>
              <a:effectLst/>
              <a:latin typeface="Calibri" panose="020F0502020204030204" pitchFamily="34" charset="0"/>
            </a:endParaRP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Tina </a:t>
            </a:r>
            <a:r>
              <a:rPr lang="en-US" sz="1800" b="0" i="0" u="none" strike="noStrike" dirty="0" err="1">
                <a:solidFill>
                  <a:srgbClr val="000000"/>
                </a:solidFill>
                <a:effectLst/>
                <a:latin typeface="Calibri" panose="020F0502020204030204" pitchFamily="34" charset="0"/>
              </a:rPr>
              <a:t>Pfefer</a:t>
            </a:r>
            <a:r>
              <a:rPr lang="en-US" sz="1800" b="0" i="0" u="none" strike="noStrike" dirty="0">
                <a:solidFill>
                  <a:srgbClr val="000000"/>
                </a:solidFill>
                <a:effectLst/>
                <a:latin typeface="Calibri" panose="020F0502020204030204" pitchFamily="34" charset="0"/>
              </a:rPr>
              <a:t> (Project manager)</a:t>
            </a: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Julie </a:t>
            </a:r>
            <a:r>
              <a:rPr lang="en-US" sz="1800" b="0" i="0" u="none" strike="noStrike" dirty="0" err="1">
                <a:solidFill>
                  <a:srgbClr val="000000"/>
                </a:solidFill>
                <a:effectLst/>
                <a:latin typeface="Calibri" panose="020F0502020204030204" pitchFamily="34" charset="0"/>
              </a:rPr>
              <a:t>Haendiges</a:t>
            </a:r>
            <a:r>
              <a:rPr lang="en-US" sz="1800" b="0" i="0" u="none" strike="noStrike" dirty="0">
                <a:solidFill>
                  <a:srgbClr val="000000"/>
                </a:solidFill>
                <a:effectLst/>
                <a:latin typeface="Calibri" panose="020F0502020204030204" pitchFamily="34" charset="0"/>
              </a:rPr>
              <a:t> (laboratory method development)</a:t>
            </a: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C. Hope Bias (ORISE fellow)</a:t>
            </a:r>
          </a:p>
          <a:p>
            <a:pPr marL="0" marR="0" algn="l">
              <a:spcBef>
                <a:spcPts val="0"/>
              </a:spcBef>
              <a:spcAft>
                <a:spcPts val="0"/>
              </a:spcAft>
            </a:pPr>
            <a:endParaRPr lang="en-US" dirty="0">
              <a:solidFill>
                <a:srgbClr val="000000"/>
              </a:solidFill>
              <a:latin typeface="Calibri" panose="020F0502020204030204" pitchFamily="34" charset="0"/>
            </a:endParaRPr>
          </a:p>
          <a:p>
            <a:pPr marL="0" marR="0" algn="l">
              <a:spcBef>
                <a:spcPts val="0"/>
              </a:spcBef>
              <a:spcAft>
                <a:spcPts val="0"/>
              </a:spcAft>
            </a:pPr>
            <a:r>
              <a:rPr lang="en-US" b="1" dirty="0">
                <a:solidFill>
                  <a:srgbClr val="000000"/>
                </a:solidFill>
                <a:latin typeface="Calibri" panose="020F0502020204030204" pitchFamily="34" charset="0"/>
              </a:rPr>
              <a:t>Bioinformatics/analytics:</a:t>
            </a: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James Pettengill</a:t>
            </a: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Hugh Rand</a:t>
            </a:r>
          </a:p>
          <a:p>
            <a:pPr marL="0" marR="0" algn="l">
              <a:spcBef>
                <a:spcPts val="0"/>
              </a:spcBef>
              <a:spcAft>
                <a:spcPts val="0"/>
              </a:spcAft>
            </a:pPr>
            <a:r>
              <a:rPr lang="en-US" dirty="0">
                <a:solidFill>
                  <a:srgbClr val="000000"/>
                </a:solidFill>
                <a:latin typeface="Calibri" panose="020F0502020204030204" pitchFamily="34" charset="0"/>
              </a:rPr>
              <a:t>Arthur </a:t>
            </a:r>
            <a:r>
              <a:rPr lang="en-US" dirty="0" err="1">
                <a:solidFill>
                  <a:srgbClr val="000000"/>
                </a:solidFill>
                <a:latin typeface="Calibri" panose="020F0502020204030204" pitchFamily="34" charset="0"/>
              </a:rPr>
              <a:t>Pightling</a:t>
            </a:r>
            <a:endParaRPr lang="en-US" sz="1800" b="0" i="0" u="none" strike="noStrike" dirty="0">
              <a:solidFill>
                <a:srgbClr val="000000"/>
              </a:solidFill>
              <a:effectLst/>
              <a:latin typeface="Calibri" panose="020F0502020204030204" pitchFamily="34" charset="0"/>
            </a:endParaRPr>
          </a:p>
          <a:p>
            <a:pPr marL="0" marR="0" algn="l">
              <a:spcBef>
                <a:spcPts val="0"/>
              </a:spcBef>
              <a:spcAft>
                <a:spcPts val="0"/>
              </a:spcAft>
            </a:pPr>
            <a:r>
              <a:rPr lang="en-US" dirty="0">
                <a:solidFill>
                  <a:srgbClr val="000000"/>
                </a:solidFill>
                <a:latin typeface="Calibri" panose="020F0502020204030204" pitchFamily="34" charset="0"/>
              </a:rPr>
              <a:t>Bob </a:t>
            </a:r>
            <a:r>
              <a:rPr lang="en-US" dirty="0" err="1">
                <a:solidFill>
                  <a:srgbClr val="000000"/>
                </a:solidFill>
                <a:latin typeface="Calibri" panose="020F0502020204030204" pitchFamily="34" charset="0"/>
              </a:rPr>
              <a:t>Litterman</a:t>
            </a:r>
            <a:endParaRPr lang="en-US" dirty="0">
              <a:solidFill>
                <a:srgbClr val="000000"/>
              </a:solidFill>
              <a:latin typeface="Calibri" panose="020F0502020204030204" pitchFamily="34" charset="0"/>
            </a:endParaRP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Justin Payne</a:t>
            </a:r>
          </a:p>
          <a:p>
            <a:pPr marL="0" marR="0" algn="l">
              <a:spcBef>
                <a:spcPts val="0"/>
              </a:spcBef>
              <a:spcAft>
                <a:spcPts val="0"/>
              </a:spcAft>
            </a:pPr>
            <a:r>
              <a:rPr lang="en-US" dirty="0">
                <a:solidFill>
                  <a:srgbClr val="000000"/>
                </a:solidFill>
                <a:latin typeface="Calibri" panose="020F0502020204030204" pitchFamily="34" charset="0"/>
              </a:rPr>
              <a:t>Yan Luo</a:t>
            </a:r>
          </a:p>
          <a:p>
            <a:pPr marL="0" marR="0" algn="l">
              <a:spcBef>
                <a:spcPts val="0"/>
              </a:spcBef>
              <a:spcAft>
                <a:spcPts val="0"/>
              </a:spcAft>
            </a:pPr>
            <a:r>
              <a:rPr lang="en-US" sz="1800" b="0" i="0" u="none" strike="noStrike" dirty="0">
                <a:solidFill>
                  <a:srgbClr val="000000"/>
                </a:solidFill>
                <a:effectLst/>
                <a:latin typeface="Calibri" panose="020F0502020204030204" pitchFamily="34" charset="0"/>
              </a:rPr>
              <a:t>Yu Cao</a:t>
            </a:r>
          </a:p>
          <a:p>
            <a:pPr marL="0" marR="0" algn="l">
              <a:spcBef>
                <a:spcPts val="0"/>
              </a:spcBef>
              <a:spcAft>
                <a:spcPts val="0"/>
              </a:spcAft>
            </a:pPr>
            <a:endParaRPr lang="en-US" dirty="0">
              <a:solidFill>
                <a:srgbClr val="000000"/>
              </a:solidFill>
              <a:latin typeface="Calibri" panose="020F0502020204030204" pitchFamily="34" charset="0"/>
            </a:endParaRPr>
          </a:p>
          <a:p>
            <a:r>
              <a:rPr lang="en-US" b="1" dirty="0"/>
              <a:t>Laboratory Flexible Funding Model:</a:t>
            </a:r>
          </a:p>
          <a:p>
            <a:r>
              <a:rPr lang="en-US" dirty="0"/>
              <a:t>Kirsten </a:t>
            </a:r>
            <a:r>
              <a:rPr lang="en-US" dirty="0" err="1"/>
              <a:t>Hirneisen</a:t>
            </a:r>
            <a:endParaRPr lang="en-US" dirty="0"/>
          </a:p>
        </p:txBody>
      </p:sp>
      <p:sp>
        <p:nvSpPr>
          <p:cNvPr id="5" name="TextBox 4">
            <a:extLst>
              <a:ext uri="{FF2B5EF4-FFF2-40B4-BE49-F238E27FC236}">
                <a16:creationId xmlns:a16="http://schemas.microsoft.com/office/drawing/2014/main" id="{832536AA-4220-5416-9AF9-9E0AFB31E956}"/>
              </a:ext>
            </a:extLst>
          </p:cNvPr>
          <p:cNvSpPr txBox="1"/>
          <p:nvPr/>
        </p:nvSpPr>
        <p:spPr>
          <a:xfrm>
            <a:off x="9866476" y="1417958"/>
            <a:ext cx="2087816" cy="2031325"/>
          </a:xfrm>
          <a:prstGeom prst="rect">
            <a:avLst/>
          </a:prstGeom>
          <a:noFill/>
        </p:spPr>
        <p:txBody>
          <a:bodyPr wrap="none" rtlCol="0">
            <a:spAutoFit/>
          </a:bodyPr>
          <a:lstStyle/>
          <a:p>
            <a:pPr algn="r"/>
            <a:r>
              <a:rPr lang="en-US" b="1" dirty="0">
                <a:solidFill>
                  <a:srgbClr val="000000"/>
                </a:solidFill>
                <a:latin typeface="Calibri" panose="020F0502020204030204" pitchFamily="34" charset="0"/>
              </a:rPr>
              <a:t>Leadership support:</a:t>
            </a:r>
            <a:endParaRPr lang="en-US" dirty="0">
              <a:solidFill>
                <a:srgbClr val="000000"/>
              </a:solidFill>
              <a:latin typeface="Calibri" panose="020F0502020204030204" pitchFamily="34" charset="0"/>
            </a:endParaRPr>
          </a:p>
          <a:p>
            <a:pPr algn="r"/>
            <a:r>
              <a:rPr lang="en-US" dirty="0">
                <a:solidFill>
                  <a:srgbClr val="000000"/>
                </a:solidFill>
                <a:latin typeface="Calibri" panose="020F0502020204030204" pitchFamily="34" charset="0"/>
              </a:rPr>
              <a:t>Sandra </a:t>
            </a:r>
            <a:r>
              <a:rPr lang="en-US" dirty="0" err="1">
                <a:solidFill>
                  <a:srgbClr val="000000"/>
                </a:solidFill>
                <a:latin typeface="Calibri" panose="020F0502020204030204" pitchFamily="34" charset="0"/>
              </a:rPr>
              <a:t>Tallent</a:t>
            </a:r>
            <a:endParaRPr lang="en-US" dirty="0">
              <a:solidFill>
                <a:srgbClr val="000000"/>
              </a:solidFill>
              <a:latin typeface="Calibri" panose="020F0502020204030204" pitchFamily="34" charset="0"/>
            </a:endParaRPr>
          </a:p>
          <a:p>
            <a:pPr algn="r"/>
            <a:r>
              <a:rPr lang="en-US" dirty="0">
                <a:solidFill>
                  <a:srgbClr val="000000"/>
                </a:solidFill>
                <a:latin typeface="Calibri" panose="020F0502020204030204" pitchFamily="34" charset="0"/>
              </a:rPr>
              <a:t>Eric Brown</a:t>
            </a:r>
          </a:p>
          <a:p>
            <a:pPr algn="r"/>
            <a:r>
              <a:rPr lang="en-US" dirty="0">
                <a:solidFill>
                  <a:srgbClr val="000000"/>
                </a:solidFill>
                <a:latin typeface="Calibri" panose="020F0502020204030204" pitchFamily="34" charset="0"/>
              </a:rPr>
              <a:t>John Callahan</a:t>
            </a:r>
          </a:p>
          <a:p>
            <a:pPr algn="r"/>
            <a:r>
              <a:rPr lang="en-US" dirty="0">
                <a:solidFill>
                  <a:srgbClr val="000000"/>
                </a:solidFill>
                <a:latin typeface="Calibri" panose="020F0502020204030204" pitchFamily="34" charset="0"/>
              </a:rPr>
              <a:t>Errol Strain</a:t>
            </a:r>
          </a:p>
          <a:p>
            <a:pPr algn="r"/>
            <a:r>
              <a:rPr lang="en-US" dirty="0">
                <a:solidFill>
                  <a:srgbClr val="000000"/>
                </a:solidFill>
                <a:latin typeface="Calibri" panose="020F0502020204030204" pitchFamily="34" charset="0"/>
              </a:rPr>
              <a:t>Steven Musser</a:t>
            </a:r>
          </a:p>
          <a:p>
            <a:pPr algn="r"/>
            <a:r>
              <a:rPr lang="en-US" dirty="0">
                <a:solidFill>
                  <a:srgbClr val="000000"/>
                </a:solidFill>
                <a:latin typeface="Calibri" panose="020F0502020204030204" pitchFamily="34" charset="0"/>
              </a:rPr>
              <a:t>David Lipman</a:t>
            </a:r>
          </a:p>
        </p:txBody>
      </p:sp>
      <p:pic>
        <p:nvPicPr>
          <p:cNvPr id="8" name="Picture 7" descr="Icon&#10;&#10;Description automatically generated">
            <a:extLst>
              <a:ext uri="{FF2B5EF4-FFF2-40B4-BE49-F238E27FC236}">
                <a16:creationId xmlns:a16="http://schemas.microsoft.com/office/drawing/2014/main" id="{313539AA-9886-FA48-1B7B-0FC05F3A84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5150" y="1942825"/>
            <a:ext cx="4286250" cy="4286250"/>
          </a:xfrm>
          <a:prstGeom prst="rect">
            <a:avLst/>
          </a:prstGeom>
        </p:spPr>
      </p:pic>
    </p:spTree>
    <p:extLst>
      <p:ext uri="{BB962C8B-B14F-4D97-AF65-F5344CB8AC3E}">
        <p14:creationId xmlns:p14="http://schemas.microsoft.com/office/powerpoint/2010/main" val="3762318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A837C8-741A-6CC4-A8C9-E97E36BDF135}"/>
              </a:ext>
            </a:extLst>
          </p:cNvPr>
          <p:cNvSpPr>
            <a:spLocks noGrp="1"/>
          </p:cNvSpPr>
          <p:nvPr>
            <p:ph type="title"/>
          </p:nvPr>
        </p:nvSpPr>
        <p:spPr>
          <a:xfrm>
            <a:off x="158750" y="237231"/>
            <a:ext cx="5474138" cy="864585"/>
          </a:xfrm>
        </p:spPr>
        <p:txBody>
          <a:bodyPr>
            <a:noAutofit/>
          </a:bodyPr>
          <a:lstStyle/>
          <a:p>
            <a:r>
              <a:rPr lang="en-US" sz="4800">
                <a:solidFill>
                  <a:schemeClr val="accent1"/>
                </a:solidFill>
                <a:cs typeface="Calibri"/>
              </a:rPr>
              <a:t>Acknowledgements</a:t>
            </a:r>
            <a:endParaRPr lang="en-US" sz="4800"/>
          </a:p>
        </p:txBody>
      </p:sp>
      <p:sp>
        <p:nvSpPr>
          <p:cNvPr id="5" name="Content Placeholder 5">
            <a:extLst>
              <a:ext uri="{FF2B5EF4-FFF2-40B4-BE49-F238E27FC236}">
                <a16:creationId xmlns:a16="http://schemas.microsoft.com/office/drawing/2014/main" id="{9A865BDE-EB5D-0D38-CDBC-8971B95F6D99}"/>
              </a:ext>
            </a:extLst>
          </p:cNvPr>
          <p:cNvSpPr txBox="1">
            <a:spLocks/>
          </p:cNvSpPr>
          <p:nvPr/>
        </p:nvSpPr>
        <p:spPr>
          <a:xfrm>
            <a:off x="470338" y="1000253"/>
            <a:ext cx="5625662" cy="5620516"/>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t>U.S Food and Drug Administration (FDA)</a:t>
            </a:r>
          </a:p>
          <a:p>
            <a:pPr lvl="1"/>
            <a:r>
              <a:rPr lang="en-US" sz="1800"/>
              <a:t>CFSAN</a:t>
            </a:r>
          </a:p>
          <a:p>
            <a:pPr lvl="2"/>
            <a:r>
              <a:rPr lang="en-US" sz="1800"/>
              <a:t>ORS, OAO, OARSA, OFS, OIE</a:t>
            </a:r>
          </a:p>
          <a:p>
            <a:pPr lvl="1"/>
            <a:r>
              <a:rPr lang="en-US" sz="1800"/>
              <a:t>Office of Regulatory Affairs</a:t>
            </a:r>
          </a:p>
          <a:p>
            <a:pPr lvl="2"/>
            <a:r>
              <a:rPr lang="en-US" sz="1800"/>
              <a:t>ORA field labs, ORS</a:t>
            </a:r>
          </a:p>
          <a:p>
            <a:pPr lvl="1"/>
            <a:r>
              <a:rPr lang="en-US" sz="1800"/>
              <a:t>Center for Veterinary Medicine</a:t>
            </a:r>
          </a:p>
          <a:p>
            <a:pPr lvl="2"/>
            <a:r>
              <a:rPr lang="en-US" sz="1800"/>
              <a:t>Vet-LIRN, NARMS</a:t>
            </a:r>
          </a:p>
          <a:p>
            <a:pPr marL="0" indent="0">
              <a:buNone/>
            </a:pPr>
            <a:r>
              <a:rPr lang="en-US" sz="1800" b="1"/>
              <a:t>National Institute of Health (NIH)</a:t>
            </a:r>
          </a:p>
          <a:p>
            <a:pPr lvl="1"/>
            <a:r>
              <a:rPr lang="en-US" sz="1800"/>
              <a:t>National Center for Biotechnology Information (NCBI)</a:t>
            </a:r>
          </a:p>
          <a:p>
            <a:pPr marL="0" indent="0">
              <a:buNone/>
            </a:pPr>
            <a:r>
              <a:rPr lang="en-US" sz="1800" b="1"/>
              <a:t>Centers for Disease Control and Prevention (CDC)</a:t>
            </a:r>
          </a:p>
          <a:p>
            <a:pPr lvl="1"/>
            <a:r>
              <a:rPr lang="en-US" sz="1800" err="1"/>
              <a:t>PulseNet</a:t>
            </a:r>
            <a:r>
              <a:rPr lang="en-US" sz="1800"/>
              <a:t>, AMD</a:t>
            </a:r>
          </a:p>
          <a:p>
            <a:pPr marL="0" indent="0">
              <a:buNone/>
            </a:pPr>
            <a:r>
              <a:rPr lang="en-US" sz="1800" b="1"/>
              <a:t>US Department of Agriculture (USDA)</a:t>
            </a:r>
          </a:p>
          <a:p>
            <a:pPr lvl="1"/>
            <a:r>
              <a:rPr lang="en-US" sz="1800"/>
              <a:t>Food Safety and Inspection Service (FSIS)</a:t>
            </a:r>
          </a:p>
          <a:p>
            <a:pPr lvl="1"/>
            <a:r>
              <a:rPr lang="en-US" sz="1800"/>
              <a:t>Agriculture research service (ARS)</a:t>
            </a:r>
          </a:p>
          <a:p>
            <a:pPr lvl="1"/>
            <a:r>
              <a:rPr lang="en-US" sz="1800"/>
              <a:t>Animal and Plant Health Inspection Service (APHIS)</a:t>
            </a:r>
          </a:p>
        </p:txBody>
      </p:sp>
      <p:sp>
        <p:nvSpPr>
          <p:cNvPr id="6" name="TextBox 5">
            <a:extLst>
              <a:ext uri="{FF2B5EF4-FFF2-40B4-BE49-F238E27FC236}">
                <a16:creationId xmlns:a16="http://schemas.microsoft.com/office/drawing/2014/main" id="{75845891-6549-5024-4311-B02927E4EDB4}"/>
              </a:ext>
            </a:extLst>
          </p:cNvPr>
          <p:cNvSpPr txBox="1"/>
          <p:nvPr/>
        </p:nvSpPr>
        <p:spPr>
          <a:xfrm>
            <a:off x="6356350" y="463293"/>
            <a:ext cx="5948423" cy="6093976"/>
          </a:xfrm>
          <a:prstGeom prst="rect">
            <a:avLst/>
          </a:prstGeom>
          <a:noFill/>
        </p:spPr>
        <p:txBody>
          <a:bodyPr wrap="none" rtlCol="0">
            <a:spAutoFit/>
          </a:bodyPr>
          <a:lstStyle/>
          <a:p>
            <a:r>
              <a:rPr lang="en-US" b="1"/>
              <a:t>GenomeTrakr-funded Laboratories</a:t>
            </a:r>
          </a:p>
          <a:p>
            <a:pPr lvl="1"/>
            <a:r>
              <a:rPr lang="en-US" sz="1200"/>
              <a:t>Animal Disease Research and Diagnostic Laboratory (ADRDL), South Dakota</a:t>
            </a:r>
          </a:p>
          <a:p>
            <a:pPr lvl="1"/>
            <a:r>
              <a:rPr lang="en-US" sz="1200"/>
              <a:t>Animal Diseases Diagnostic Laboratory (ADDL) at the Ohio Department of Agriculture</a:t>
            </a:r>
          </a:p>
          <a:p>
            <a:pPr lvl="1"/>
            <a:r>
              <a:rPr lang="en-US" sz="1200"/>
              <a:t>Arizona State Public Health Laboratory, </a:t>
            </a:r>
            <a:r>
              <a:rPr lang="en-US" sz="1200" err="1"/>
              <a:t>Tgen</a:t>
            </a:r>
            <a:endParaRPr lang="en-US" sz="1200"/>
          </a:p>
          <a:p>
            <a:pPr lvl="1"/>
            <a:r>
              <a:rPr lang="en-US" sz="1200"/>
              <a:t>Colorado State Department of Public Health and Environment</a:t>
            </a:r>
          </a:p>
          <a:p>
            <a:pPr lvl="1"/>
            <a:r>
              <a:rPr lang="en-US" sz="1200"/>
              <a:t>Florida Department of Agriculture and Consumer Services</a:t>
            </a:r>
          </a:p>
          <a:p>
            <a:pPr lvl="1"/>
            <a:r>
              <a:rPr lang="en-US" sz="1200"/>
              <a:t>Indiana State Department of Health</a:t>
            </a:r>
          </a:p>
          <a:p>
            <a:pPr lvl="1"/>
            <a:r>
              <a:rPr lang="en-US" sz="1200"/>
              <a:t>Kentucky State Cabinet for Health and Family Services</a:t>
            </a:r>
          </a:p>
          <a:p>
            <a:pPr lvl="1"/>
            <a:r>
              <a:rPr lang="en-US" sz="1200"/>
              <a:t>Maryland Department of Health</a:t>
            </a:r>
          </a:p>
          <a:p>
            <a:pPr lvl="1"/>
            <a:r>
              <a:rPr lang="en-US" sz="1200"/>
              <a:t>Massachusetts State Department of Public Health</a:t>
            </a:r>
          </a:p>
          <a:p>
            <a:pPr lvl="1"/>
            <a:r>
              <a:rPr lang="en-US" sz="1200"/>
              <a:t>Michigan Department of Agriculture and Rural Development</a:t>
            </a:r>
          </a:p>
          <a:p>
            <a:pPr lvl="1"/>
            <a:r>
              <a:rPr lang="en-US" sz="1200"/>
              <a:t>Michigan State Department of Health and Human Services</a:t>
            </a:r>
          </a:p>
          <a:p>
            <a:pPr lvl="1"/>
            <a:r>
              <a:rPr lang="en-US" sz="1200"/>
              <a:t>Minnesota State Department of Health</a:t>
            </a:r>
          </a:p>
          <a:p>
            <a:pPr lvl="1"/>
            <a:r>
              <a:rPr lang="en-US" sz="1200"/>
              <a:t>New Hampshire State Department of Health and Human Services</a:t>
            </a:r>
          </a:p>
          <a:p>
            <a:pPr lvl="1"/>
            <a:r>
              <a:rPr lang="en-US" sz="1200"/>
              <a:t>New Jersey State Department of Agriculture</a:t>
            </a:r>
          </a:p>
          <a:p>
            <a:pPr lvl="1"/>
            <a:r>
              <a:rPr lang="en-US" sz="1200"/>
              <a:t>New Jersey State Department of Health and Senior </a:t>
            </a:r>
            <a:r>
              <a:rPr lang="en-US" sz="1200" err="1"/>
              <a:t>Servces</a:t>
            </a:r>
            <a:endParaRPr lang="en-US" sz="1200"/>
          </a:p>
          <a:p>
            <a:pPr lvl="1"/>
            <a:r>
              <a:rPr lang="en-US" sz="1200"/>
              <a:t>New Mexico State University -Food Safety Laboratory</a:t>
            </a:r>
          </a:p>
          <a:p>
            <a:pPr lvl="1"/>
            <a:r>
              <a:rPr lang="en-US" sz="1200"/>
              <a:t>New York State Department of Agriculture &amp; Markets</a:t>
            </a:r>
          </a:p>
          <a:p>
            <a:pPr lvl="1"/>
            <a:r>
              <a:rPr lang="en-US" sz="1200"/>
              <a:t>New York State Department of Health - Wadsworth Center </a:t>
            </a:r>
          </a:p>
          <a:p>
            <a:pPr lvl="1"/>
            <a:r>
              <a:rPr lang="en-US" sz="1200"/>
              <a:t>North Carolina Department of Agriculture and Consumer Services</a:t>
            </a:r>
          </a:p>
          <a:p>
            <a:pPr lvl="1"/>
            <a:r>
              <a:rPr lang="en-US" sz="1200"/>
              <a:t>North Carolina State University, College of Veterinary Medicine</a:t>
            </a:r>
          </a:p>
          <a:p>
            <a:pPr lvl="1"/>
            <a:r>
              <a:rPr lang="en-US" sz="1200"/>
              <a:t>Pennsylvania State University.  Dudley's Lab</a:t>
            </a:r>
          </a:p>
          <a:p>
            <a:pPr lvl="1"/>
            <a:r>
              <a:rPr lang="en-US" sz="1200"/>
              <a:t>Rhode Island Department of Health</a:t>
            </a:r>
          </a:p>
          <a:p>
            <a:pPr lvl="1"/>
            <a:r>
              <a:rPr lang="en-US" sz="1200"/>
              <a:t>South Carolina Department of Health and Environmental Control</a:t>
            </a:r>
          </a:p>
          <a:p>
            <a:pPr lvl="1"/>
            <a:r>
              <a:rPr lang="en-US" sz="1200"/>
              <a:t>Texas A&amp;M University</a:t>
            </a:r>
          </a:p>
          <a:p>
            <a:pPr lvl="1"/>
            <a:r>
              <a:rPr lang="en-US" sz="1200"/>
              <a:t>Texas Department of State Health Services</a:t>
            </a:r>
          </a:p>
          <a:p>
            <a:pPr lvl="1"/>
            <a:r>
              <a:rPr lang="en-US" sz="1200"/>
              <a:t>University of Nevada - Reno</a:t>
            </a:r>
          </a:p>
          <a:p>
            <a:pPr lvl="1"/>
            <a:r>
              <a:rPr lang="en-US" sz="1200"/>
              <a:t>Vermont State Agency of Human Services</a:t>
            </a:r>
          </a:p>
          <a:p>
            <a:pPr lvl="1"/>
            <a:r>
              <a:rPr lang="en-US" sz="1200"/>
              <a:t>Virginia Division of Consolidated Laboratory Services</a:t>
            </a:r>
          </a:p>
          <a:p>
            <a:pPr lvl="1"/>
            <a:r>
              <a:rPr lang="en-US" sz="1200"/>
              <a:t>Washington State Department of Agriculture</a:t>
            </a:r>
          </a:p>
          <a:p>
            <a:pPr lvl="1"/>
            <a:r>
              <a:rPr lang="en-US" sz="1200"/>
              <a:t>Washington State Dept of Health</a:t>
            </a:r>
          </a:p>
          <a:p>
            <a:pPr lvl="1"/>
            <a:r>
              <a:rPr lang="en-US" sz="1200"/>
              <a:t>West Virginia Department of Agriculture </a:t>
            </a:r>
            <a:endParaRPr lang="en-US" sz="1000"/>
          </a:p>
        </p:txBody>
      </p:sp>
    </p:spTree>
    <p:extLst>
      <p:ext uri="{BB962C8B-B14F-4D97-AF65-F5344CB8AC3E}">
        <p14:creationId xmlns:p14="http://schemas.microsoft.com/office/powerpoint/2010/main" val="3647333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3689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532E64E-D045-FAAD-DC23-03C25164CEBB}"/>
              </a:ext>
            </a:extLst>
          </p:cNvPr>
          <p:cNvSpPr>
            <a:spLocks noGrp="1"/>
          </p:cNvSpPr>
          <p:nvPr>
            <p:ph type="title"/>
          </p:nvPr>
        </p:nvSpPr>
        <p:spPr>
          <a:xfrm>
            <a:off x="142875" y="205733"/>
            <a:ext cx="10972800" cy="751237"/>
          </a:xfrm>
        </p:spPr>
        <p:txBody>
          <a:bodyPr>
            <a:noAutofit/>
          </a:bodyPr>
          <a:lstStyle/>
          <a:p>
            <a:r>
              <a:rPr lang="en-US" sz="3600">
                <a:solidFill>
                  <a:schemeClr val="accent1"/>
                </a:solidFill>
              </a:rPr>
              <a:t>FDA’s GenomeTrakr program</a:t>
            </a:r>
          </a:p>
        </p:txBody>
      </p:sp>
      <p:sp>
        <p:nvSpPr>
          <p:cNvPr id="12" name="TextBox 11">
            <a:extLst>
              <a:ext uri="{FF2B5EF4-FFF2-40B4-BE49-F238E27FC236}">
                <a16:creationId xmlns:a16="http://schemas.microsoft.com/office/drawing/2014/main" id="{5054EB63-32B3-819C-896A-B3CB770F5A10}"/>
              </a:ext>
            </a:extLst>
          </p:cNvPr>
          <p:cNvSpPr txBox="1"/>
          <p:nvPr/>
        </p:nvSpPr>
        <p:spPr>
          <a:xfrm>
            <a:off x="3135418" y="1037032"/>
            <a:ext cx="8167965" cy="2139047"/>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1900" dirty="0"/>
              <a:t>Sequencing the genomes of foodborne pathogens found in food, food processing facilities, farm environment, water, etc. </a:t>
            </a:r>
          </a:p>
          <a:p>
            <a:pPr marL="342900" indent="-342900">
              <a:buFont typeface="Arial" panose="020B0604020202020204" pitchFamily="34" charset="0"/>
              <a:buChar char="•"/>
            </a:pPr>
            <a:r>
              <a:rPr lang="en-US" sz="1900" dirty="0"/>
              <a:t>Collaborate with other </a:t>
            </a:r>
            <a:r>
              <a:rPr lang="en-US" sz="1900"/>
              <a:t>US</a:t>
            </a:r>
            <a:r>
              <a:rPr lang="en-US" sz="1900" dirty="0"/>
              <a:t> agencies and international counterparts to integrate our data with genomic data collected from animals and human clinicals – data made public in real-time</a:t>
            </a:r>
          </a:p>
          <a:p>
            <a:pPr marL="342900" indent="-342900">
              <a:buFont typeface="Arial" panose="020B0604020202020204" pitchFamily="34" charset="0"/>
              <a:buChar char="•"/>
            </a:pPr>
            <a:r>
              <a:rPr lang="en-US" sz="1900" dirty="0"/>
              <a:t>Clustering at NCBI Pathogen Detection helps FDA identify causes of foodborne outbreaks and identify other events, like harborage.</a:t>
            </a:r>
          </a:p>
        </p:txBody>
      </p:sp>
      <p:pic>
        <p:nvPicPr>
          <p:cNvPr id="13" name="Picture 12" descr="Diagram&#10;&#10;Description automatically generated">
            <a:extLst>
              <a:ext uri="{FF2B5EF4-FFF2-40B4-BE49-F238E27FC236}">
                <a16:creationId xmlns:a16="http://schemas.microsoft.com/office/drawing/2014/main" id="{8B96EE74-5889-CF0D-130B-DB5B53C09D8F}"/>
              </a:ext>
            </a:extLst>
          </p:cNvPr>
          <p:cNvPicPr>
            <a:picLocks noChangeAspect="1"/>
          </p:cNvPicPr>
          <p:nvPr/>
        </p:nvPicPr>
        <p:blipFill>
          <a:blip r:embed="rId3"/>
          <a:stretch>
            <a:fillRect/>
          </a:stretch>
        </p:blipFill>
        <p:spPr>
          <a:xfrm>
            <a:off x="318651" y="1137602"/>
            <a:ext cx="2549439" cy="2090457"/>
          </a:xfrm>
          <a:prstGeom prst="rect">
            <a:avLst/>
          </a:prstGeom>
        </p:spPr>
      </p:pic>
      <p:pic>
        <p:nvPicPr>
          <p:cNvPr id="19" name="Picture 18" descr="Map&#10;&#10;Description automatically generated">
            <a:extLst>
              <a:ext uri="{FF2B5EF4-FFF2-40B4-BE49-F238E27FC236}">
                <a16:creationId xmlns:a16="http://schemas.microsoft.com/office/drawing/2014/main" id="{3E3572D1-1056-68FD-8D4F-4046BE010E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772" y="4623387"/>
            <a:ext cx="4693735" cy="2005449"/>
          </a:xfrm>
          <a:prstGeom prst="rect">
            <a:avLst/>
          </a:prstGeom>
        </p:spPr>
      </p:pic>
      <p:sp>
        <p:nvSpPr>
          <p:cNvPr id="20" name="TextBox 19">
            <a:extLst>
              <a:ext uri="{FF2B5EF4-FFF2-40B4-BE49-F238E27FC236}">
                <a16:creationId xmlns:a16="http://schemas.microsoft.com/office/drawing/2014/main" id="{18DB7963-5D28-631D-122A-691FF39EA65D}"/>
              </a:ext>
            </a:extLst>
          </p:cNvPr>
          <p:cNvSpPr txBox="1"/>
          <p:nvPr/>
        </p:nvSpPr>
        <p:spPr>
          <a:xfrm>
            <a:off x="245168" y="4337802"/>
            <a:ext cx="3208585" cy="369332"/>
          </a:xfrm>
          <a:prstGeom prst="rect">
            <a:avLst/>
          </a:prstGeom>
          <a:noFill/>
        </p:spPr>
        <p:txBody>
          <a:bodyPr wrap="square" rtlCol="0">
            <a:spAutoFit/>
          </a:bodyPr>
          <a:lstStyle/>
          <a:p>
            <a:r>
              <a:rPr lang="en-US" dirty="0"/>
              <a:t>45 funded laboratories:</a:t>
            </a:r>
          </a:p>
        </p:txBody>
      </p:sp>
      <p:sp>
        <p:nvSpPr>
          <p:cNvPr id="5" name="Freeform 4">
            <a:extLst>
              <a:ext uri="{FF2B5EF4-FFF2-40B4-BE49-F238E27FC236}">
                <a16:creationId xmlns:a16="http://schemas.microsoft.com/office/drawing/2014/main" id="{5449834A-D54E-E7C3-35C4-66C21C88A080}"/>
              </a:ext>
            </a:extLst>
          </p:cNvPr>
          <p:cNvSpPr/>
          <p:nvPr/>
        </p:nvSpPr>
        <p:spPr>
          <a:xfrm>
            <a:off x="303410" y="1407685"/>
            <a:ext cx="2134989" cy="2171103"/>
          </a:xfrm>
          <a:custGeom>
            <a:avLst/>
            <a:gdLst>
              <a:gd name="connsiteX0" fmla="*/ 1048577 w 3429459"/>
              <a:gd name="connsiteY0" fmla="*/ 0 h 3359955"/>
              <a:gd name="connsiteX1" fmla="*/ 1089903 w 3429459"/>
              <a:gd name="connsiteY1" fmla="*/ 41325 h 3359955"/>
              <a:gd name="connsiteX2" fmla="*/ 1903451 w 3429459"/>
              <a:gd name="connsiteY2" fmla="*/ 959008 h 3359955"/>
              <a:gd name="connsiteX3" fmla="*/ 1842300 w 3429459"/>
              <a:gd name="connsiteY3" fmla="*/ 1033124 h 3359955"/>
              <a:gd name="connsiteX4" fmla="*/ 1752078 w 3429459"/>
              <a:gd name="connsiteY4" fmla="*/ 1328488 h 3359955"/>
              <a:gd name="connsiteX5" fmla="*/ 2280355 w 3429459"/>
              <a:gd name="connsiteY5" fmla="*/ 1856765 h 3359955"/>
              <a:gd name="connsiteX6" fmla="*/ 2575720 w 3429459"/>
              <a:gd name="connsiteY6" fmla="*/ 1766544 h 3359955"/>
              <a:gd name="connsiteX7" fmla="*/ 2600919 w 3429459"/>
              <a:gd name="connsiteY7" fmla="*/ 1745752 h 3359955"/>
              <a:gd name="connsiteX8" fmla="*/ 3429459 w 3429459"/>
              <a:gd name="connsiteY8" fmla="*/ 2680345 h 3359955"/>
              <a:gd name="connsiteX9" fmla="*/ 3403011 w 3429459"/>
              <a:gd name="connsiteY9" fmla="*/ 2713077 h 3359955"/>
              <a:gd name="connsiteX10" fmla="*/ 1920816 w 3429459"/>
              <a:gd name="connsiteY10" fmla="*/ 3359955 h 3359955"/>
              <a:gd name="connsiteX11" fmla="*/ 0 w 3429459"/>
              <a:gd name="connsiteY11" fmla="*/ 1582364 h 3359955"/>
              <a:gd name="connsiteX12" fmla="*/ 1005241 w 3429459"/>
              <a:gd name="connsiteY12" fmla="*/ 19319 h 3359955"/>
              <a:gd name="connsiteX0" fmla="*/ 966384 w 3347266"/>
              <a:gd name="connsiteY0" fmla="*/ 0 h 3359955"/>
              <a:gd name="connsiteX1" fmla="*/ 1007710 w 3347266"/>
              <a:gd name="connsiteY1" fmla="*/ 41325 h 3359955"/>
              <a:gd name="connsiteX2" fmla="*/ 1821258 w 3347266"/>
              <a:gd name="connsiteY2" fmla="*/ 959008 h 3359955"/>
              <a:gd name="connsiteX3" fmla="*/ 1760107 w 3347266"/>
              <a:gd name="connsiteY3" fmla="*/ 1033124 h 3359955"/>
              <a:gd name="connsiteX4" fmla="*/ 1669885 w 3347266"/>
              <a:gd name="connsiteY4" fmla="*/ 1328488 h 3359955"/>
              <a:gd name="connsiteX5" fmla="*/ 2198162 w 3347266"/>
              <a:gd name="connsiteY5" fmla="*/ 1856765 h 3359955"/>
              <a:gd name="connsiteX6" fmla="*/ 2493527 w 3347266"/>
              <a:gd name="connsiteY6" fmla="*/ 1766544 h 3359955"/>
              <a:gd name="connsiteX7" fmla="*/ 2518726 w 3347266"/>
              <a:gd name="connsiteY7" fmla="*/ 1745752 h 3359955"/>
              <a:gd name="connsiteX8" fmla="*/ 3347266 w 3347266"/>
              <a:gd name="connsiteY8" fmla="*/ 2680345 h 3359955"/>
              <a:gd name="connsiteX9" fmla="*/ 3320818 w 3347266"/>
              <a:gd name="connsiteY9" fmla="*/ 2713077 h 3359955"/>
              <a:gd name="connsiteX10" fmla="*/ 1838623 w 3347266"/>
              <a:gd name="connsiteY10" fmla="*/ 3359955 h 3359955"/>
              <a:gd name="connsiteX11" fmla="*/ 0 w 3347266"/>
              <a:gd name="connsiteY11" fmla="*/ 1828944 h 3359955"/>
              <a:gd name="connsiteX12" fmla="*/ 923048 w 3347266"/>
              <a:gd name="connsiteY12" fmla="*/ 19319 h 3359955"/>
              <a:gd name="connsiteX13" fmla="*/ 966384 w 3347266"/>
              <a:gd name="connsiteY13" fmla="*/ 0 h 3359955"/>
              <a:gd name="connsiteX0" fmla="*/ 966384 w 3347266"/>
              <a:gd name="connsiteY0" fmla="*/ 0 h 3359955"/>
              <a:gd name="connsiteX1" fmla="*/ 1007710 w 3347266"/>
              <a:gd name="connsiteY1" fmla="*/ 41325 h 3359955"/>
              <a:gd name="connsiteX2" fmla="*/ 1821258 w 3347266"/>
              <a:gd name="connsiteY2" fmla="*/ 959008 h 3359955"/>
              <a:gd name="connsiteX3" fmla="*/ 1760107 w 3347266"/>
              <a:gd name="connsiteY3" fmla="*/ 1033124 h 3359955"/>
              <a:gd name="connsiteX4" fmla="*/ 1669885 w 3347266"/>
              <a:gd name="connsiteY4" fmla="*/ 1328488 h 3359955"/>
              <a:gd name="connsiteX5" fmla="*/ 2198162 w 3347266"/>
              <a:gd name="connsiteY5" fmla="*/ 1856765 h 3359955"/>
              <a:gd name="connsiteX6" fmla="*/ 2493527 w 3347266"/>
              <a:gd name="connsiteY6" fmla="*/ 1766544 h 3359955"/>
              <a:gd name="connsiteX7" fmla="*/ 2518726 w 3347266"/>
              <a:gd name="connsiteY7" fmla="*/ 1745752 h 3359955"/>
              <a:gd name="connsiteX8" fmla="*/ 3347266 w 3347266"/>
              <a:gd name="connsiteY8" fmla="*/ 2680345 h 3359955"/>
              <a:gd name="connsiteX9" fmla="*/ 3320818 w 3347266"/>
              <a:gd name="connsiteY9" fmla="*/ 2713077 h 3359955"/>
              <a:gd name="connsiteX10" fmla="*/ 1879720 w 3347266"/>
              <a:gd name="connsiteY10" fmla="*/ 3359955 h 3359955"/>
              <a:gd name="connsiteX11" fmla="*/ 0 w 3347266"/>
              <a:gd name="connsiteY11" fmla="*/ 1828944 h 3359955"/>
              <a:gd name="connsiteX12" fmla="*/ 923048 w 3347266"/>
              <a:gd name="connsiteY12" fmla="*/ 19319 h 3359955"/>
              <a:gd name="connsiteX13" fmla="*/ 966384 w 3347266"/>
              <a:gd name="connsiteY13" fmla="*/ 0 h 3359955"/>
              <a:gd name="connsiteX0" fmla="*/ 966384 w 3347266"/>
              <a:gd name="connsiteY0" fmla="*/ 0 h 3360094"/>
              <a:gd name="connsiteX1" fmla="*/ 1007710 w 3347266"/>
              <a:gd name="connsiteY1" fmla="*/ 41325 h 3360094"/>
              <a:gd name="connsiteX2" fmla="*/ 1821258 w 3347266"/>
              <a:gd name="connsiteY2" fmla="*/ 959008 h 3360094"/>
              <a:gd name="connsiteX3" fmla="*/ 1760107 w 3347266"/>
              <a:gd name="connsiteY3" fmla="*/ 1033124 h 3360094"/>
              <a:gd name="connsiteX4" fmla="*/ 1669885 w 3347266"/>
              <a:gd name="connsiteY4" fmla="*/ 1328488 h 3360094"/>
              <a:gd name="connsiteX5" fmla="*/ 2198162 w 3347266"/>
              <a:gd name="connsiteY5" fmla="*/ 1856765 h 3360094"/>
              <a:gd name="connsiteX6" fmla="*/ 2493527 w 3347266"/>
              <a:gd name="connsiteY6" fmla="*/ 1766544 h 3360094"/>
              <a:gd name="connsiteX7" fmla="*/ 2518726 w 3347266"/>
              <a:gd name="connsiteY7" fmla="*/ 1745752 h 3360094"/>
              <a:gd name="connsiteX8" fmla="*/ 3347266 w 3347266"/>
              <a:gd name="connsiteY8" fmla="*/ 2680345 h 3360094"/>
              <a:gd name="connsiteX9" fmla="*/ 3320818 w 3347266"/>
              <a:gd name="connsiteY9" fmla="*/ 2713077 h 3360094"/>
              <a:gd name="connsiteX10" fmla="*/ 1879720 w 3347266"/>
              <a:gd name="connsiteY10" fmla="*/ 3359955 h 3360094"/>
              <a:gd name="connsiteX11" fmla="*/ 0 w 3347266"/>
              <a:gd name="connsiteY11" fmla="*/ 1828944 h 3360094"/>
              <a:gd name="connsiteX12" fmla="*/ 923048 w 3347266"/>
              <a:gd name="connsiteY12" fmla="*/ 19319 h 3360094"/>
              <a:gd name="connsiteX13" fmla="*/ 966384 w 3347266"/>
              <a:gd name="connsiteY13" fmla="*/ 0 h 3360094"/>
              <a:gd name="connsiteX0" fmla="*/ 966384 w 3347266"/>
              <a:gd name="connsiteY0" fmla="*/ 0 h 3360144"/>
              <a:gd name="connsiteX1" fmla="*/ 1007710 w 3347266"/>
              <a:gd name="connsiteY1" fmla="*/ 41325 h 3360144"/>
              <a:gd name="connsiteX2" fmla="*/ 1821258 w 3347266"/>
              <a:gd name="connsiteY2" fmla="*/ 959008 h 3360144"/>
              <a:gd name="connsiteX3" fmla="*/ 1760107 w 3347266"/>
              <a:gd name="connsiteY3" fmla="*/ 1033124 h 3360144"/>
              <a:gd name="connsiteX4" fmla="*/ 1669885 w 3347266"/>
              <a:gd name="connsiteY4" fmla="*/ 1328488 h 3360144"/>
              <a:gd name="connsiteX5" fmla="*/ 2198162 w 3347266"/>
              <a:gd name="connsiteY5" fmla="*/ 1856765 h 3360144"/>
              <a:gd name="connsiteX6" fmla="*/ 2493527 w 3347266"/>
              <a:gd name="connsiteY6" fmla="*/ 1766544 h 3360144"/>
              <a:gd name="connsiteX7" fmla="*/ 2518726 w 3347266"/>
              <a:gd name="connsiteY7" fmla="*/ 1745752 h 3360144"/>
              <a:gd name="connsiteX8" fmla="*/ 3347266 w 3347266"/>
              <a:gd name="connsiteY8" fmla="*/ 2680345 h 3360144"/>
              <a:gd name="connsiteX9" fmla="*/ 3320818 w 3347266"/>
              <a:gd name="connsiteY9" fmla="*/ 2713077 h 3360144"/>
              <a:gd name="connsiteX10" fmla="*/ 1879720 w 3347266"/>
              <a:gd name="connsiteY10" fmla="*/ 3359955 h 3360144"/>
              <a:gd name="connsiteX11" fmla="*/ 0 w 3347266"/>
              <a:gd name="connsiteY11" fmla="*/ 1828944 h 3360144"/>
              <a:gd name="connsiteX12" fmla="*/ 923048 w 3347266"/>
              <a:gd name="connsiteY12" fmla="*/ 19319 h 3360144"/>
              <a:gd name="connsiteX13" fmla="*/ 966384 w 3347266"/>
              <a:gd name="connsiteY13" fmla="*/ 0 h 3360144"/>
              <a:gd name="connsiteX0" fmla="*/ 956110 w 3336992"/>
              <a:gd name="connsiteY0" fmla="*/ 0 h 3360099"/>
              <a:gd name="connsiteX1" fmla="*/ 997436 w 3336992"/>
              <a:gd name="connsiteY1" fmla="*/ 41325 h 3360099"/>
              <a:gd name="connsiteX2" fmla="*/ 1810984 w 3336992"/>
              <a:gd name="connsiteY2" fmla="*/ 959008 h 3360099"/>
              <a:gd name="connsiteX3" fmla="*/ 1749833 w 3336992"/>
              <a:gd name="connsiteY3" fmla="*/ 1033124 h 3360099"/>
              <a:gd name="connsiteX4" fmla="*/ 1659611 w 3336992"/>
              <a:gd name="connsiteY4" fmla="*/ 1328488 h 3360099"/>
              <a:gd name="connsiteX5" fmla="*/ 2187888 w 3336992"/>
              <a:gd name="connsiteY5" fmla="*/ 1856765 h 3360099"/>
              <a:gd name="connsiteX6" fmla="*/ 2483253 w 3336992"/>
              <a:gd name="connsiteY6" fmla="*/ 1766544 h 3360099"/>
              <a:gd name="connsiteX7" fmla="*/ 2508452 w 3336992"/>
              <a:gd name="connsiteY7" fmla="*/ 1745752 h 3360099"/>
              <a:gd name="connsiteX8" fmla="*/ 3336992 w 3336992"/>
              <a:gd name="connsiteY8" fmla="*/ 2680345 h 3360099"/>
              <a:gd name="connsiteX9" fmla="*/ 3310544 w 3336992"/>
              <a:gd name="connsiteY9" fmla="*/ 2713077 h 3360099"/>
              <a:gd name="connsiteX10" fmla="*/ 1869446 w 3336992"/>
              <a:gd name="connsiteY10" fmla="*/ 3359955 h 3360099"/>
              <a:gd name="connsiteX11" fmla="*/ 0 w 3336992"/>
              <a:gd name="connsiteY11" fmla="*/ 1695380 h 3360099"/>
              <a:gd name="connsiteX12" fmla="*/ 912774 w 3336992"/>
              <a:gd name="connsiteY12" fmla="*/ 19319 h 3360099"/>
              <a:gd name="connsiteX13" fmla="*/ 956110 w 3336992"/>
              <a:gd name="connsiteY13" fmla="*/ 0 h 3360099"/>
              <a:gd name="connsiteX0" fmla="*/ 956110 w 3336992"/>
              <a:gd name="connsiteY0" fmla="*/ 0 h 3360136"/>
              <a:gd name="connsiteX1" fmla="*/ 997436 w 3336992"/>
              <a:gd name="connsiteY1" fmla="*/ 41325 h 3360136"/>
              <a:gd name="connsiteX2" fmla="*/ 1810984 w 3336992"/>
              <a:gd name="connsiteY2" fmla="*/ 959008 h 3360136"/>
              <a:gd name="connsiteX3" fmla="*/ 1749833 w 3336992"/>
              <a:gd name="connsiteY3" fmla="*/ 1033124 h 3360136"/>
              <a:gd name="connsiteX4" fmla="*/ 1659611 w 3336992"/>
              <a:gd name="connsiteY4" fmla="*/ 1328488 h 3360136"/>
              <a:gd name="connsiteX5" fmla="*/ 2187888 w 3336992"/>
              <a:gd name="connsiteY5" fmla="*/ 1856765 h 3360136"/>
              <a:gd name="connsiteX6" fmla="*/ 2483253 w 3336992"/>
              <a:gd name="connsiteY6" fmla="*/ 1766544 h 3360136"/>
              <a:gd name="connsiteX7" fmla="*/ 2508452 w 3336992"/>
              <a:gd name="connsiteY7" fmla="*/ 1745752 h 3360136"/>
              <a:gd name="connsiteX8" fmla="*/ 3336992 w 3336992"/>
              <a:gd name="connsiteY8" fmla="*/ 2680345 h 3360136"/>
              <a:gd name="connsiteX9" fmla="*/ 3310544 w 3336992"/>
              <a:gd name="connsiteY9" fmla="*/ 2713077 h 3360136"/>
              <a:gd name="connsiteX10" fmla="*/ 1869446 w 3336992"/>
              <a:gd name="connsiteY10" fmla="*/ 3359955 h 3360136"/>
              <a:gd name="connsiteX11" fmla="*/ 0 w 3336992"/>
              <a:gd name="connsiteY11" fmla="*/ 1808395 h 3360136"/>
              <a:gd name="connsiteX12" fmla="*/ 912774 w 3336992"/>
              <a:gd name="connsiteY12" fmla="*/ 19319 h 3360136"/>
              <a:gd name="connsiteX13" fmla="*/ 956110 w 3336992"/>
              <a:gd name="connsiteY13" fmla="*/ 0 h 3360136"/>
              <a:gd name="connsiteX0" fmla="*/ 976658 w 3357540"/>
              <a:gd name="connsiteY0" fmla="*/ 0 h 3360110"/>
              <a:gd name="connsiteX1" fmla="*/ 1017984 w 3357540"/>
              <a:gd name="connsiteY1" fmla="*/ 41325 h 3360110"/>
              <a:gd name="connsiteX2" fmla="*/ 1831532 w 3357540"/>
              <a:gd name="connsiteY2" fmla="*/ 959008 h 3360110"/>
              <a:gd name="connsiteX3" fmla="*/ 1770381 w 3357540"/>
              <a:gd name="connsiteY3" fmla="*/ 1033124 h 3360110"/>
              <a:gd name="connsiteX4" fmla="*/ 1680159 w 3357540"/>
              <a:gd name="connsiteY4" fmla="*/ 1328488 h 3360110"/>
              <a:gd name="connsiteX5" fmla="*/ 2208436 w 3357540"/>
              <a:gd name="connsiteY5" fmla="*/ 1856765 h 3360110"/>
              <a:gd name="connsiteX6" fmla="*/ 2503801 w 3357540"/>
              <a:gd name="connsiteY6" fmla="*/ 1766544 h 3360110"/>
              <a:gd name="connsiteX7" fmla="*/ 2529000 w 3357540"/>
              <a:gd name="connsiteY7" fmla="*/ 1745752 h 3360110"/>
              <a:gd name="connsiteX8" fmla="*/ 3357540 w 3357540"/>
              <a:gd name="connsiteY8" fmla="*/ 2680345 h 3360110"/>
              <a:gd name="connsiteX9" fmla="*/ 3331092 w 3357540"/>
              <a:gd name="connsiteY9" fmla="*/ 2713077 h 3360110"/>
              <a:gd name="connsiteX10" fmla="*/ 1889994 w 3357540"/>
              <a:gd name="connsiteY10" fmla="*/ 3359955 h 3360110"/>
              <a:gd name="connsiteX11" fmla="*/ 0 w 3357540"/>
              <a:gd name="connsiteY11" fmla="*/ 1736476 h 3360110"/>
              <a:gd name="connsiteX12" fmla="*/ 933322 w 3357540"/>
              <a:gd name="connsiteY12" fmla="*/ 19319 h 3360110"/>
              <a:gd name="connsiteX13" fmla="*/ 976658 w 3357540"/>
              <a:gd name="connsiteY13" fmla="*/ 0 h 3360110"/>
              <a:gd name="connsiteX0" fmla="*/ 976658 w 3357540"/>
              <a:gd name="connsiteY0" fmla="*/ 0 h 3360204"/>
              <a:gd name="connsiteX1" fmla="*/ 1017984 w 3357540"/>
              <a:gd name="connsiteY1" fmla="*/ 41325 h 3360204"/>
              <a:gd name="connsiteX2" fmla="*/ 1831532 w 3357540"/>
              <a:gd name="connsiteY2" fmla="*/ 959008 h 3360204"/>
              <a:gd name="connsiteX3" fmla="*/ 1770381 w 3357540"/>
              <a:gd name="connsiteY3" fmla="*/ 1033124 h 3360204"/>
              <a:gd name="connsiteX4" fmla="*/ 1680159 w 3357540"/>
              <a:gd name="connsiteY4" fmla="*/ 1328488 h 3360204"/>
              <a:gd name="connsiteX5" fmla="*/ 2208436 w 3357540"/>
              <a:gd name="connsiteY5" fmla="*/ 1856765 h 3360204"/>
              <a:gd name="connsiteX6" fmla="*/ 2503801 w 3357540"/>
              <a:gd name="connsiteY6" fmla="*/ 1766544 h 3360204"/>
              <a:gd name="connsiteX7" fmla="*/ 2529000 w 3357540"/>
              <a:gd name="connsiteY7" fmla="*/ 1745752 h 3360204"/>
              <a:gd name="connsiteX8" fmla="*/ 3357540 w 3357540"/>
              <a:gd name="connsiteY8" fmla="*/ 2680345 h 3360204"/>
              <a:gd name="connsiteX9" fmla="*/ 3331092 w 3357540"/>
              <a:gd name="connsiteY9" fmla="*/ 2713077 h 3360204"/>
              <a:gd name="connsiteX10" fmla="*/ 1889994 w 3357540"/>
              <a:gd name="connsiteY10" fmla="*/ 3359955 h 3360204"/>
              <a:gd name="connsiteX11" fmla="*/ 0 w 3357540"/>
              <a:gd name="connsiteY11" fmla="*/ 1736476 h 3360204"/>
              <a:gd name="connsiteX12" fmla="*/ 933322 w 3357540"/>
              <a:gd name="connsiteY12" fmla="*/ 19319 h 3360204"/>
              <a:gd name="connsiteX13" fmla="*/ 976658 w 3357540"/>
              <a:gd name="connsiteY13" fmla="*/ 0 h 3360204"/>
              <a:gd name="connsiteX0" fmla="*/ 976658 w 3357540"/>
              <a:gd name="connsiteY0" fmla="*/ 0 h 3360204"/>
              <a:gd name="connsiteX1" fmla="*/ 1017984 w 3357540"/>
              <a:gd name="connsiteY1" fmla="*/ 41325 h 3360204"/>
              <a:gd name="connsiteX2" fmla="*/ 1831532 w 3357540"/>
              <a:gd name="connsiteY2" fmla="*/ 959008 h 3360204"/>
              <a:gd name="connsiteX3" fmla="*/ 1770381 w 3357540"/>
              <a:gd name="connsiteY3" fmla="*/ 1033124 h 3360204"/>
              <a:gd name="connsiteX4" fmla="*/ 1680159 w 3357540"/>
              <a:gd name="connsiteY4" fmla="*/ 1328488 h 3360204"/>
              <a:gd name="connsiteX5" fmla="*/ 2208436 w 3357540"/>
              <a:gd name="connsiteY5" fmla="*/ 1856765 h 3360204"/>
              <a:gd name="connsiteX6" fmla="*/ 2503801 w 3357540"/>
              <a:gd name="connsiteY6" fmla="*/ 1766544 h 3360204"/>
              <a:gd name="connsiteX7" fmla="*/ 2529000 w 3357540"/>
              <a:gd name="connsiteY7" fmla="*/ 1745752 h 3360204"/>
              <a:gd name="connsiteX8" fmla="*/ 3357540 w 3357540"/>
              <a:gd name="connsiteY8" fmla="*/ 2680345 h 3360204"/>
              <a:gd name="connsiteX9" fmla="*/ 3331092 w 3357540"/>
              <a:gd name="connsiteY9" fmla="*/ 2713077 h 3360204"/>
              <a:gd name="connsiteX10" fmla="*/ 1889994 w 3357540"/>
              <a:gd name="connsiteY10" fmla="*/ 3359955 h 3360204"/>
              <a:gd name="connsiteX11" fmla="*/ 0 w 3357540"/>
              <a:gd name="connsiteY11" fmla="*/ 1736476 h 3360204"/>
              <a:gd name="connsiteX12" fmla="*/ 933322 w 3357540"/>
              <a:gd name="connsiteY12" fmla="*/ 19319 h 3360204"/>
              <a:gd name="connsiteX13" fmla="*/ 976658 w 3357540"/>
              <a:gd name="connsiteY13" fmla="*/ 0 h 3360204"/>
              <a:gd name="connsiteX0" fmla="*/ 977503 w 3358385"/>
              <a:gd name="connsiteY0" fmla="*/ 0 h 3360204"/>
              <a:gd name="connsiteX1" fmla="*/ 1018829 w 3358385"/>
              <a:gd name="connsiteY1" fmla="*/ 41325 h 3360204"/>
              <a:gd name="connsiteX2" fmla="*/ 1832377 w 3358385"/>
              <a:gd name="connsiteY2" fmla="*/ 959008 h 3360204"/>
              <a:gd name="connsiteX3" fmla="*/ 1771226 w 3358385"/>
              <a:gd name="connsiteY3" fmla="*/ 1033124 h 3360204"/>
              <a:gd name="connsiteX4" fmla="*/ 1681004 w 3358385"/>
              <a:gd name="connsiteY4" fmla="*/ 1328488 h 3360204"/>
              <a:gd name="connsiteX5" fmla="*/ 2209281 w 3358385"/>
              <a:gd name="connsiteY5" fmla="*/ 1856765 h 3360204"/>
              <a:gd name="connsiteX6" fmla="*/ 2504646 w 3358385"/>
              <a:gd name="connsiteY6" fmla="*/ 1766544 h 3360204"/>
              <a:gd name="connsiteX7" fmla="*/ 2529845 w 3358385"/>
              <a:gd name="connsiteY7" fmla="*/ 1745752 h 3360204"/>
              <a:gd name="connsiteX8" fmla="*/ 3358385 w 3358385"/>
              <a:gd name="connsiteY8" fmla="*/ 2680345 h 3360204"/>
              <a:gd name="connsiteX9" fmla="*/ 3331937 w 3358385"/>
              <a:gd name="connsiteY9" fmla="*/ 2713077 h 3360204"/>
              <a:gd name="connsiteX10" fmla="*/ 1890839 w 3358385"/>
              <a:gd name="connsiteY10" fmla="*/ 3359955 h 3360204"/>
              <a:gd name="connsiteX11" fmla="*/ 845 w 3358385"/>
              <a:gd name="connsiteY11" fmla="*/ 1736476 h 3360204"/>
              <a:gd name="connsiteX12" fmla="*/ 934167 w 3358385"/>
              <a:gd name="connsiteY12" fmla="*/ 19319 h 3360204"/>
              <a:gd name="connsiteX13" fmla="*/ 977503 w 3358385"/>
              <a:gd name="connsiteY13" fmla="*/ 0 h 3360204"/>
              <a:gd name="connsiteX0" fmla="*/ 977503 w 3358385"/>
              <a:gd name="connsiteY0" fmla="*/ 0 h 3349939"/>
              <a:gd name="connsiteX1" fmla="*/ 1018829 w 3358385"/>
              <a:gd name="connsiteY1" fmla="*/ 41325 h 3349939"/>
              <a:gd name="connsiteX2" fmla="*/ 1832377 w 3358385"/>
              <a:gd name="connsiteY2" fmla="*/ 959008 h 3349939"/>
              <a:gd name="connsiteX3" fmla="*/ 1771226 w 3358385"/>
              <a:gd name="connsiteY3" fmla="*/ 1033124 h 3349939"/>
              <a:gd name="connsiteX4" fmla="*/ 1681004 w 3358385"/>
              <a:gd name="connsiteY4" fmla="*/ 1328488 h 3349939"/>
              <a:gd name="connsiteX5" fmla="*/ 2209281 w 3358385"/>
              <a:gd name="connsiteY5" fmla="*/ 1856765 h 3349939"/>
              <a:gd name="connsiteX6" fmla="*/ 2504646 w 3358385"/>
              <a:gd name="connsiteY6" fmla="*/ 1766544 h 3349939"/>
              <a:gd name="connsiteX7" fmla="*/ 2529845 w 3358385"/>
              <a:gd name="connsiteY7" fmla="*/ 1745752 h 3349939"/>
              <a:gd name="connsiteX8" fmla="*/ 3358385 w 3358385"/>
              <a:gd name="connsiteY8" fmla="*/ 2680345 h 3349939"/>
              <a:gd name="connsiteX9" fmla="*/ 3331937 w 3358385"/>
              <a:gd name="connsiteY9" fmla="*/ 2713077 h 3349939"/>
              <a:gd name="connsiteX10" fmla="*/ 1747001 w 3358385"/>
              <a:gd name="connsiteY10" fmla="*/ 3349681 h 3349939"/>
              <a:gd name="connsiteX11" fmla="*/ 845 w 3358385"/>
              <a:gd name="connsiteY11" fmla="*/ 1736476 h 3349939"/>
              <a:gd name="connsiteX12" fmla="*/ 934167 w 3358385"/>
              <a:gd name="connsiteY12" fmla="*/ 19319 h 3349939"/>
              <a:gd name="connsiteX13" fmla="*/ 977503 w 3358385"/>
              <a:gd name="connsiteY13" fmla="*/ 0 h 3349939"/>
              <a:gd name="connsiteX0" fmla="*/ 977503 w 3358385"/>
              <a:gd name="connsiteY0" fmla="*/ 0 h 3401272"/>
              <a:gd name="connsiteX1" fmla="*/ 1018829 w 3358385"/>
              <a:gd name="connsiteY1" fmla="*/ 41325 h 3401272"/>
              <a:gd name="connsiteX2" fmla="*/ 1832377 w 3358385"/>
              <a:gd name="connsiteY2" fmla="*/ 959008 h 3401272"/>
              <a:gd name="connsiteX3" fmla="*/ 1771226 w 3358385"/>
              <a:gd name="connsiteY3" fmla="*/ 1033124 h 3401272"/>
              <a:gd name="connsiteX4" fmla="*/ 1681004 w 3358385"/>
              <a:gd name="connsiteY4" fmla="*/ 1328488 h 3401272"/>
              <a:gd name="connsiteX5" fmla="*/ 2209281 w 3358385"/>
              <a:gd name="connsiteY5" fmla="*/ 1856765 h 3401272"/>
              <a:gd name="connsiteX6" fmla="*/ 2504646 w 3358385"/>
              <a:gd name="connsiteY6" fmla="*/ 1766544 h 3401272"/>
              <a:gd name="connsiteX7" fmla="*/ 2529845 w 3358385"/>
              <a:gd name="connsiteY7" fmla="*/ 1745752 h 3401272"/>
              <a:gd name="connsiteX8" fmla="*/ 3358385 w 3358385"/>
              <a:gd name="connsiteY8" fmla="*/ 2680345 h 3401272"/>
              <a:gd name="connsiteX9" fmla="*/ 3331937 w 3358385"/>
              <a:gd name="connsiteY9" fmla="*/ 2713077 h 3401272"/>
              <a:gd name="connsiteX10" fmla="*/ 1726453 w 3358385"/>
              <a:gd name="connsiteY10" fmla="*/ 3401051 h 3401272"/>
              <a:gd name="connsiteX11" fmla="*/ 845 w 3358385"/>
              <a:gd name="connsiteY11" fmla="*/ 1736476 h 3401272"/>
              <a:gd name="connsiteX12" fmla="*/ 934167 w 3358385"/>
              <a:gd name="connsiteY12" fmla="*/ 19319 h 3401272"/>
              <a:gd name="connsiteX13" fmla="*/ 977503 w 3358385"/>
              <a:gd name="connsiteY13" fmla="*/ 0 h 3401272"/>
              <a:gd name="connsiteX0" fmla="*/ 977503 w 3358385"/>
              <a:gd name="connsiteY0" fmla="*/ 0 h 3401203"/>
              <a:gd name="connsiteX1" fmla="*/ 1018829 w 3358385"/>
              <a:gd name="connsiteY1" fmla="*/ 41325 h 3401203"/>
              <a:gd name="connsiteX2" fmla="*/ 1832377 w 3358385"/>
              <a:gd name="connsiteY2" fmla="*/ 959008 h 3401203"/>
              <a:gd name="connsiteX3" fmla="*/ 1771226 w 3358385"/>
              <a:gd name="connsiteY3" fmla="*/ 1033124 h 3401203"/>
              <a:gd name="connsiteX4" fmla="*/ 1681004 w 3358385"/>
              <a:gd name="connsiteY4" fmla="*/ 1328488 h 3401203"/>
              <a:gd name="connsiteX5" fmla="*/ 2209281 w 3358385"/>
              <a:gd name="connsiteY5" fmla="*/ 1856765 h 3401203"/>
              <a:gd name="connsiteX6" fmla="*/ 2504646 w 3358385"/>
              <a:gd name="connsiteY6" fmla="*/ 1766544 h 3401203"/>
              <a:gd name="connsiteX7" fmla="*/ 2529845 w 3358385"/>
              <a:gd name="connsiteY7" fmla="*/ 1745752 h 3401203"/>
              <a:gd name="connsiteX8" fmla="*/ 3358385 w 3358385"/>
              <a:gd name="connsiteY8" fmla="*/ 2680345 h 3401203"/>
              <a:gd name="connsiteX9" fmla="*/ 3331937 w 3358385"/>
              <a:gd name="connsiteY9" fmla="*/ 2713077 h 3401203"/>
              <a:gd name="connsiteX10" fmla="*/ 1726453 w 3358385"/>
              <a:gd name="connsiteY10" fmla="*/ 3401051 h 3401203"/>
              <a:gd name="connsiteX11" fmla="*/ 845 w 3358385"/>
              <a:gd name="connsiteY11" fmla="*/ 1572089 h 3401203"/>
              <a:gd name="connsiteX12" fmla="*/ 934167 w 3358385"/>
              <a:gd name="connsiteY12" fmla="*/ 19319 h 3401203"/>
              <a:gd name="connsiteX13" fmla="*/ 977503 w 3358385"/>
              <a:gd name="connsiteY13" fmla="*/ 0 h 3401203"/>
              <a:gd name="connsiteX0" fmla="*/ 977503 w 3358385"/>
              <a:gd name="connsiteY0" fmla="*/ 0 h 3349848"/>
              <a:gd name="connsiteX1" fmla="*/ 1018829 w 3358385"/>
              <a:gd name="connsiteY1" fmla="*/ 41325 h 3349848"/>
              <a:gd name="connsiteX2" fmla="*/ 1832377 w 3358385"/>
              <a:gd name="connsiteY2" fmla="*/ 959008 h 3349848"/>
              <a:gd name="connsiteX3" fmla="*/ 1771226 w 3358385"/>
              <a:gd name="connsiteY3" fmla="*/ 1033124 h 3349848"/>
              <a:gd name="connsiteX4" fmla="*/ 1681004 w 3358385"/>
              <a:gd name="connsiteY4" fmla="*/ 1328488 h 3349848"/>
              <a:gd name="connsiteX5" fmla="*/ 2209281 w 3358385"/>
              <a:gd name="connsiteY5" fmla="*/ 1856765 h 3349848"/>
              <a:gd name="connsiteX6" fmla="*/ 2504646 w 3358385"/>
              <a:gd name="connsiteY6" fmla="*/ 1766544 h 3349848"/>
              <a:gd name="connsiteX7" fmla="*/ 2529845 w 3358385"/>
              <a:gd name="connsiteY7" fmla="*/ 1745752 h 3349848"/>
              <a:gd name="connsiteX8" fmla="*/ 3358385 w 3358385"/>
              <a:gd name="connsiteY8" fmla="*/ 2680345 h 3349848"/>
              <a:gd name="connsiteX9" fmla="*/ 3331937 w 3358385"/>
              <a:gd name="connsiteY9" fmla="*/ 2713077 h 3349848"/>
              <a:gd name="connsiteX10" fmla="*/ 1839469 w 3358385"/>
              <a:gd name="connsiteY10" fmla="*/ 3349680 h 3349848"/>
              <a:gd name="connsiteX11" fmla="*/ 845 w 3358385"/>
              <a:gd name="connsiteY11" fmla="*/ 1572089 h 3349848"/>
              <a:gd name="connsiteX12" fmla="*/ 934167 w 3358385"/>
              <a:gd name="connsiteY12" fmla="*/ 19319 h 3349848"/>
              <a:gd name="connsiteX13" fmla="*/ 977503 w 3358385"/>
              <a:gd name="connsiteY13" fmla="*/ 0 h 3349848"/>
              <a:gd name="connsiteX0" fmla="*/ 977503 w 3358385"/>
              <a:gd name="connsiteY0" fmla="*/ 0 h 3411474"/>
              <a:gd name="connsiteX1" fmla="*/ 1018829 w 3358385"/>
              <a:gd name="connsiteY1" fmla="*/ 41325 h 3411474"/>
              <a:gd name="connsiteX2" fmla="*/ 1832377 w 3358385"/>
              <a:gd name="connsiteY2" fmla="*/ 959008 h 3411474"/>
              <a:gd name="connsiteX3" fmla="*/ 1771226 w 3358385"/>
              <a:gd name="connsiteY3" fmla="*/ 1033124 h 3411474"/>
              <a:gd name="connsiteX4" fmla="*/ 1681004 w 3358385"/>
              <a:gd name="connsiteY4" fmla="*/ 1328488 h 3411474"/>
              <a:gd name="connsiteX5" fmla="*/ 2209281 w 3358385"/>
              <a:gd name="connsiteY5" fmla="*/ 1856765 h 3411474"/>
              <a:gd name="connsiteX6" fmla="*/ 2504646 w 3358385"/>
              <a:gd name="connsiteY6" fmla="*/ 1766544 h 3411474"/>
              <a:gd name="connsiteX7" fmla="*/ 2529845 w 3358385"/>
              <a:gd name="connsiteY7" fmla="*/ 1745752 h 3411474"/>
              <a:gd name="connsiteX8" fmla="*/ 3358385 w 3358385"/>
              <a:gd name="connsiteY8" fmla="*/ 2680345 h 3411474"/>
              <a:gd name="connsiteX9" fmla="*/ 3331937 w 3358385"/>
              <a:gd name="connsiteY9" fmla="*/ 2713077 h 3411474"/>
              <a:gd name="connsiteX10" fmla="*/ 1890840 w 3358385"/>
              <a:gd name="connsiteY10" fmla="*/ 3411325 h 3411474"/>
              <a:gd name="connsiteX11" fmla="*/ 845 w 3358385"/>
              <a:gd name="connsiteY11" fmla="*/ 1572089 h 3411474"/>
              <a:gd name="connsiteX12" fmla="*/ 934167 w 3358385"/>
              <a:gd name="connsiteY12" fmla="*/ 19319 h 3411474"/>
              <a:gd name="connsiteX13" fmla="*/ 977503 w 3358385"/>
              <a:gd name="connsiteY13" fmla="*/ 0 h 3411474"/>
              <a:gd name="connsiteX0" fmla="*/ 977503 w 3358385"/>
              <a:gd name="connsiteY0" fmla="*/ 0 h 3380660"/>
              <a:gd name="connsiteX1" fmla="*/ 1018829 w 3358385"/>
              <a:gd name="connsiteY1" fmla="*/ 41325 h 3380660"/>
              <a:gd name="connsiteX2" fmla="*/ 1832377 w 3358385"/>
              <a:gd name="connsiteY2" fmla="*/ 959008 h 3380660"/>
              <a:gd name="connsiteX3" fmla="*/ 1771226 w 3358385"/>
              <a:gd name="connsiteY3" fmla="*/ 1033124 h 3380660"/>
              <a:gd name="connsiteX4" fmla="*/ 1681004 w 3358385"/>
              <a:gd name="connsiteY4" fmla="*/ 1328488 h 3380660"/>
              <a:gd name="connsiteX5" fmla="*/ 2209281 w 3358385"/>
              <a:gd name="connsiteY5" fmla="*/ 1856765 h 3380660"/>
              <a:gd name="connsiteX6" fmla="*/ 2504646 w 3358385"/>
              <a:gd name="connsiteY6" fmla="*/ 1766544 h 3380660"/>
              <a:gd name="connsiteX7" fmla="*/ 2529845 w 3358385"/>
              <a:gd name="connsiteY7" fmla="*/ 1745752 h 3380660"/>
              <a:gd name="connsiteX8" fmla="*/ 3358385 w 3358385"/>
              <a:gd name="connsiteY8" fmla="*/ 2680345 h 3380660"/>
              <a:gd name="connsiteX9" fmla="*/ 3331937 w 3358385"/>
              <a:gd name="connsiteY9" fmla="*/ 2713077 h 3380660"/>
              <a:gd name="connsiteX10" fmla="*/ 1603163 w 3358385"/>
              <a:gd name="connsiteY10" fmla="*/ 3380502 h 3380660"/>
              <a:gd name="connsiteX11" fmla="*/ 845 w 3358385"/>
              <a:gd name="connsiteY11" fmla="*/ 1572089 h 3380660"/>
              <a:gd name="connsiteX12" fmla="*/ 934167 w 3358385"/>
              <a:gd name="connsiteY12" fmla="*/ 19319 h 3380660"/>
              <a:gd name="connsiteX13" fmla="*/ 977503 w 3358385"/>
              <a:gd name="connsiteY13" fmla="*/ 0 h 3380660"/>
              <a:gd name="connsiteX0" fmla="*/ 977503 w 3358385"/>
              <a:gd name="connsiteY0" fmla="*/ 0 h 3401202"/>
              <a:gd name="connsiteX1" fmla="*/ 1018829 w 3358385"/>
              <a:gd name="connsiteY1" fmla="*/ 41325 h 3401202"/>
              <a:gd name="connsiteX2" fmla="*/ 1832377 w 3358385"/>
              <a:gd name="connsiteY2" fmla="*/ 959008 h 3401202"/>
              <a:gd name="connsiteX3" fmla="*/ 1771226 w 3358385"/>
              <a:gd name="connsiteY3" fmla="*/ 1033124 h 3401202"/>
              <a:gd name="connsiteX4" fmla="*/ 1681004 w 3358385"/>
              <a:gd name="connsiteY4" fmla="*/ 1328488 h 3401202"/>
              <a:gd name="connsiteX5" fmla="*/ 2209281 w 3358385"/>
              <a:gd name="connsiteY5" fmla="*/ 1856765 h 3401202"/>
              <a:gd name="connsiteX6" fmla="*/ 2504646 w 3358385"/>
              <a:gd name="connsiteY6" fmla="*/ 1766544 h 3401202"/>
              <a:gd name="connsiteX7" fmla="*/ 2529845 w 3358385"/>
              <a:gd name="connsiteY7" fmla="*/ 1745752 h 3401202"/>
              <a:gd name="connsiteX8" fmla="*/ 3358385 w 3358385"/>
              <a:gd name="connsiteY8" fmla="*/ 2680345 h 3401202"/>
              <a:gd name="connsiteX9" fmla="*/ 3331937 w 3358385"/>
              <a:gd name="connsiteY9" fmla="*/ 2713077 h 3401202"/>
              <a:gd name="connsiteX10" fmla="*/ 1777824 w 3358385"/>
              <a:gd name="connsiteY10" fmla="*/ 3401050 h 3401202"/>
              <a:gd name="connsiteX11" fmla="*/ 845 w 3358385"/>
              <a:gd name="connsiteY11" fmla="*/ 1572089 h 3401202"/>
              <a:gd name="connsiteX12" fmla="*/ 934167 w 3358385"/>
              <a:gd name="connsiteY12" fmla="*/ 19319 h 3401202"/>
              <a:gd name="connsiteX13" fmla="*/ 977503 w 3358385"/>
              <a:gd name="connsiteY13" fmla="*/ 0 h 3401202"/>
              <a:gd name="connsiteX0" fmla="*/ 977503 w 3358385"/>
              <a:gd name="connsiteY0" fmla="*/ 0 h 3390931"/>
              <a:gd name="connsiteX1" fmla="*/ 1018829 w 3358385"/>
              <a:gd name="connsiteY1" fmla="*/ 41325 h 3390931"/>
              <a:gd name="connsiteX2" fmla="*/ 1832377 w 3358385"/>
              <a:gd name="connsiteY2" fmla="*/ 959008 h 3390931"/>
              <a:gd name="connsiteX3" fmla="*/ 1771226 w 3358385"/>
              <a:gd name="connsiteY3" fmla="*/ 1033124 h 3390931"/>
              <a:gd name="connsiteX4" fmla="*/ 1681004 w 3358385"/>
              <a:gd name="connsiteY4" fmla="*/ 1328488 h 3390931"/>
              <a:gd name="connsiteX5" fmla="*/ 2209281 w 3358385"/>
              <a:gd name="connsiteY5" fmla="*/ 1856765 h 3390931"/>
              <a:gd name="connsiteX6" fmla="*/ 2504646 w 3358385"/>
              <a:gd name="connsiteY6" fmla="*/ 1766544 h 3390931"/>
              <a:gd name="connsiteX7" fmla="*/ 2529845 w 3358385"/>
              <a:gd name="connsiteY7" fmla="*/ 1745752 h 3390931"/>
              <a:gd name="connsiteX8" fmla="*/ 3358385 w 3358385"/>
              <a:gd name="connsiteY8" fmla="*/ 2680345 h 3390931"/>
              <a:gd name="connsiteX9" fmla="*/ 3331937 w 3358385"/>
              <a:gd name="connsiteY9" fmla="*/ 2713077 h 3390931"/>
              <a:gd name="connsiteX10" fmla="*/ 1839469 w 3358385"/>
              <a:gd name="connsiteY10" fmla="*/ 3390776 h 3390931"/>
              <a:gd name="connsiteX11" fmla="*/ 845 w 3358385"/>
              <a:gd name="connsiteY11" fmla="*/ 1572089 h 3390931"/>
              <a:gd name="connsiteX12" fmla="*/ 934167 w 3358385"/>
              <a:gd name="connsiteY12" fmla="*/ 19319 h 3390931"/>
              <a:gd name="connsiteX13" fmla="*/ 977503 w 3358385"/>
              <a:gd name="connsiteY13" fmla="*/ 0 h 3390931"/>
              <a:gd name="connsiteX0" fmla="*/ 874761 w 3358385"/>
              <a:gd name="connsiteY0" fmla="*/ 0 h 3503946"/>
              <a:gd name="connsiteX1" fmla="*/ 1018829 w 3358385"/>
              <a:gd name="connsiteY1" fmla="*/ 154340 h 3503946"/>
              <a:gd name="connsiteX2" fmla="*/ 1832377 w 3358385"/>
              <a:gd name="connsiteY2" fmla="*/ 1072023 h 3503946"/>
              <a:gd name="connsiteX3" fmla="*/ 1771226 w 3358385"/>
              <a:gd name="connsiteY3" fmla="*/ 1146139 h 3503946"/>
              <a:gd name="connsiteX4" fmla="*/ 1681004 w 3358385"/>
              <a:gd name="connsiteY4" fmla="*/ 1441503 h 3503946"/>
              <a:gd name="connsiteX5" fmla="*/ 2209281 w 3358385"/>
              <a:gd name="connsiteY5" fmla="*/ 1969780 h 3503946"/>
              <a:gd name="connsiteX6" fmla="*/ 2504646 w 3358385"/>
              <a:gd name="connsiteY6" fmla="*/ 1879559 h 3503946"/>
              <a:gd name="connsiteX7" fmla="*/ 2529845 w 3358385"/>
              <a:gd name="connsiteY7" fmla="*/ 1858767 h 3503946"/>
              <a:gd name="connsiteX8" fmla="*/ 3358385 w 3358385"/>
              <a:gd name="connsiteY8" fmla="*/ 2793360 h 3503946"/>
              <a:gd name="connsiteX9" fmla="*/ 3331937 w 3358385"/>
              <a:gd name="connsiteY9" fmla="*/ 2826092 h 3503946"/>
              <a:gd name="connsiteX10" fmla="*/ 1839469 w 3358385"/>
              <a:gd name="connsiteY10" fmla="*/ 3503791 h 3503946"/>
              <a:gd name="connsiteX11" fmla="*/ 845 w 3358385"/>
              <a:gd name="connsiteY11" fmla="*/ 1685104 h 3503946"/>
              <a:gd name="connsiteX12" fmla="*/ 934167 w 3358385"/>
              <a:gd name="connsiteY12" fmla="*/ 132334 h 3503946"/>
              <a:gd name="connsiteX13" fmla="*/ 874761 w 3358385"/>
              <a:gd name="connsiteY13" fmla="*/ 0 h 3503946"/>
              <a:gd name="connsiteX0" fmla="*/ 874958 w 3358582"/>
              <a:gd name="connsiteY0" fmla="*/ 0 h 3503946"/>
              <a:gd name="connsiteX1" fmla="*/ 1019026 w 3358582"/>
              <a:gd name="connsiteY1" fmla="*/ 154340 h 3503946"/>
              <a:gd name="connsiteX2" fmla="*/ 1832574 w 3358582"/>
              <a:gd name="connsiteY2" fmla="*/ 1072023 h 3503946"/>
              <a:gd name="connsiteX3" fmla="*/ 1771423 w 3358582"/>
              <a:gd name="connsiteY3" fmla="*/ 1146139 h 3503946"/>
              <a:gd name="connsiteX4" fmla="*/ 1681201 w 3358582"/>
              <a:gd name="connsiteY4" fmla="*/ 1441503 h 3503946"/>
              <a:gd name="connsiteX5" fmla="*/ 2209478 w 3358582"/>
              <a:gd name="connsiteY5" fmla="*/ 1969780 h 3503946"/>
              <a:gd name="connsiteX6" fmla="*/ 2504843 w 3358582"/>
              <a:gd name="connsiteY6" fmla="*/ 1879559 h 3503946"/>
              <a:gd name="connsiteX7" fmla="*/ 2530042 w 3358582"/>
              <a:gd name="connsiteY7" fmla="*/ 1858767 h 3503946"/>
              <a:gd name="connsiteX8" fmla="*/ 3358582 w 3358582"/>
              <a:gd name="connsiteY8" fmla="*/ 2793360 h 3503946"/>
              <a:gd name="connsiteX9" fmla="*/ 3332134 w 3358582"/>
              <a:gd name="connsiteY9" fmla="*/ 2826092 h 3503946"/>
              <a:gd name="connsiteX10" fmla="*/ 1839666 w 3358582"/>
              <a:gd name="connsiteY10" fmla="*/ 3503791 h 3503946"/>
              <a:gd name="connsiteX11" fmla="*/ 1042 w 3358582"/>
              <a:gd name="connsiteY11" fmla="*/ 1685104 h 3503946"/>
              <a:gd name="connsiteX12" fmla="*/ 862445 w 3358582"/>
              <a:gd name="connsiteY12" fmla="*/ 50141 h 3503946"/>
              <a:gd name="connsiteX13" fmla="*/ 874958 w 3358582"/>
              <a:gd name="connsiteY13" fmla="*/ 0 h 3503946"/>
              <a:gd name="connsiteX0" fmla="*/ 874958 w 3358582"/>
              <a:gd name="connsiteY0" fmla="*/ 0 h 3473124"/>
              <a:gd name="connsiteX1" fmla="*/ 1019026 w 3358582"/>
              <a:gd name="connsiteY1" fmla="*/ 123518 h 3473124"/>
              <a:gd name="connsiteX2" fmla="*/ 1832574 w 3358582"/>
              <a:gd name="connsiteY2" fmla="*/ 1041201 h 3473124"/>
              <a:gd name="connsiteX3" fmla="*/ 1771423 w 3358582"/>
              <a:gd name="connsiteY3" fmla="*/ 1115317 h 3473124"/>
              <a:gd name="connsiteX4" fmla="*/ 1681201 w 3358582"/>
              <a:gd name="connsiteY4" fmla="*/ 1410681 h 3473124"/>
              <a:gd name="connsiteX5" fmla="*/ 2209478 w 3358582"/>
              <a:gd name="connsiteY5" fmla="*/ 1938958 h 3473124"/>
              <a:gd name="connsiteX6" fmla="*/ 2504843 w 3358582"/>
              <a:gd name="connsiteY6" fmla="*/ 1848737 h 3473124"/>
              <a:gd name="connsiteX7" fmla="*/ 2530042 w 3358582"/>
              <a:gd name="connsiteY7" fmla="*/ 1827945 h 3473124"/>
              <a:gd name="connsiteX8" fmla="*/ 3358582 w 3358582"/>
              <a:gd name="connsiteY8" fmla="*/ 2762538 h 3473124"/>
              <a:gd name="connsiteX9" fmla="*/ 3332134 w 3358582"/>
              <a:gd name="connsiteY9" fmla="*/ 2795270 h 3473124"/>
              <a:gd name="connsiteX10" fmla="*/ 1839666 w 3358582"/>
              <a:gd name="connsiteY10" fmla="*/ 3472969 h 3473124"/>
              <a:gd name="connsiteX11" fmla="*/ 1042 w 3358582"/>
              <a:gd name="connsiteY11" fmla="*/ 1654282 h 3473124"/>
              <a:gd name="connsiteX12" fmla="*/ 862445 w 3358582"/>
              <a:gd name="connsiteY12" fmla="*/ 19319 h 3473124"/>
              <a:gd name="connsiteX13" fmla="*/ 874958 w 3358582"/>
              <a:gd name="connsiteY13" fmla="*/ 0 h 3473124"/>
              <a:gd name="connsiteX0" fmla="*/ 874958 w 3424602"/>
              <a:gd name="connsiteY0" fmla="*/ 0 h 3473124"/>
              <a:gd name="connsiteX1" fmla="*/ 1019026 w 3424602"/>
              <a:gd name="connsiteY1" fmla="*/ 123518 h 3473124"/>
              <a:gd name="connsiteX2" fmla="*/ 1832574 w 3424602"/>
              <a:gd name="connsiteY2" fmla="*/ 1041201 h 3473124"/>
              <a:gd name="connsiteX3" fmla="*/ 1771423 w 3424602"/>
              <a:gd name="connsiteY3" fmla="*/ 1115317 h 3473124"/>
              <a:gd name="connsiteX4" fmla="*/ 1681201 w 3424602"/>
              <a:gd name="connsiteY4" fmla="*/ 1410681 h 3473124"/>
              <a:gd name="connsiteX5" fmla="*/ 2209478 w 3424602"/>
              <a:gd name="connsiteY5" fmla="*/ 1938958 h 3473124"/>
              <a:gd name="connsiteX6" fmla="*/ 2504843 w 3424602"/>
              <a:gd name="connsiteY6" fmla="*/ 1848737 h 3473124"/>
              <a:gd name="connsiteX7" fmla="*/ 2530042 w 3424602"/>
              <a:gd name="connsiteY7" fmla="*/ 1827945 h 3473124"/>
              <a:gd name="connsiteX8" fmla="*/ 3358582 w 3424602"/>
              <a:gd name="connsiteY8" fmla="*/ 2762538 h 3473124"/>
              <a:gd name="connsiteX9" fmla="*/ 3424602 w 3424602"/>
              <a:gd name="connsiteY9" fmla="*/ 2887737 h 3473124"/>
              <a:gd name="connsiteX10" fmla="*/ 1839666 w 3424602"/>
              <a:gd name="connsiteY10" fmla="*/ 3472969 h 3473124"/>
              <a:gd name="connsiteX11" fmla="*/ 1042 w 3424602"/>
              <a:gd name="connsiteY11" fmla="*/ 1654282 h 3473124"/>
              <a:gd name="connsiteX12" fmla="*/ 862445 w 3424602"/>
              <a:gd name="connsiteY12" fmla="*/ 19319 h 3473124"/>
              <a:gd name="connsiteX13" fmla="*/ 874958 w 3424602"/>
              <a:gd name="connsiteY13" fmla="*/ 0 h 3473124"/>
              <a:gd name="connsiteX0" fmla="*/ 874958 w 3506796"/>
              <a:gd name="connsiteY0" fmla="*/ 0 h 3473124"/>
              <a:gd name="connsiteX1" fmla="*/ 1019026 w 3506796"/>
              <a:gd name="connsiteY1" fmla="*/ 123518 h 3473124"/>
              <a:gd name="connsiteX2" fmla="*/ 1832574 w 3506796"/>
              <a:gd name="connsiteY2" fmla="*/ 1041201 h 3473124"/>
              <a:gd name="connsiteX3" fmla="*/ 1771423 w 3506796"/>
              <a:gd name="connsiteY3" fmla="*/ 1115317 h 3473124"/>
              <a:gd name="connsiteX4" fmla="*/ 1681201 w 3506796"/>
              <a:gd name="connsiteY4" fmla="*/ 1410681 h 3473124"/>
              <a:gd name="connsiteX5" fmla="*/ 2209478 w 3506796"/>
              <a:gd name="connsiteY5" fmla="*/ 1938958 h 3473124"/>
              <a:gd name="connsiteX6" fmla="*/ 2504843 w 3506796"/>
              <a:gd name="connsiteY6" fmla="*/ 1848737 h 3473124"/>
              <a:gd name="connsiteX7" fmla="*/ 2530042 w 3506796"/>
              <a:gd name="connsiteY7" fmla="*/ 1827945 h 3473124"/>
              <a:gd name="connsiteX8" fmla="*/ 3358582 w 3506796"/>
              <a:gd name="connsiteY8" fmla="*/ 2762538 h 3473124"/>
              <a:gd name="connsiteX9" fmla="*/ 3506796 w 3506796"/>
              <a:gd name="connsiteY9" fmla="*/ 2939107 h 3473124"/>
              <a:gd name="connsiteX10" fmla="*/ 1839666 w 3506796"/>
              <a:gd name="connsiteY10" fmla="*/ 3472969 h 3473124"/>
              <a:gd name="connsiteX11" fmla="*/ 1042 w 3506796"/>
              <a:gd name="connsiteY11" fmla="*/ 1654282 h 3473124"/>
              <a:gd name="connsiteX12" fmla="*/ 862445 w 3506796"/>
              <a:gd name="connsiteY12" fmla="*/ 19319 h 3473124"/>
              <a:gd name="connsiteX13" fmla="*/ 874958 w 3506796"/>
              <a:gd name="connsiteY13" fmla="*/ 0 h 3473124"/>
              <a:gd name="connsiteX0" fmla="*/ 874958 w 3547893"/>
              <a:gd name="connsiteY0" fmla="*/ 0 h 3473124"/>
              <a:gd name="connsiteX1" fmla="*/ 1019026 w 3547893"/>
              <a:gd name="connsiteY1" fmla="*/ 123518 h 3473124"/>
              <a:gd name="connsiteX2" fmla="*/ 1832574 w 3547893"/>
              <a:gd name="connsiteY2" fmla="*/ 1041201 h 3473124"/>
              <a:gd name="connsiteX3" fmla="*/ 1771423 w 3547893"/>
              <a:gd name="connsiteY3" fmla="*/ 1115317 h 3473124"/>
              <a:gd name="connsiteX4" fmla="*/ 1681201 w 3547893"/>
              <a:gd name="connsiteY4" fmla="*/ 1410681 h 3473124"/>
              <a:gd name="connsiteX5" fmla="*/ 2209478 w 3547893"/>
              <a:gd name="connsiteY5" fmla="*/ 1938958 h 3473124"/>
              <a:gd name="connsiteX6" fmla="*/ 2504843 w 3547893"/>
              <a:gd name="connsiteY6" fmla="*/ 1848737 h 3473124"/>
              <a:gd name="connsiteX7" fmla="*/ 2530042 w 3547893"/>
              <a:gd name="connsiteY7" fmla="*/ 1827945 h 3473124"/>
              <a:gd name="connsiteX8" fmla="*/ 3358582 w 3547893"/>
              <a:gd name="connsiteY8" fmla="*/ 2762538 h 3473124"/>
              <a:gd name="connsiteX9" fmla="*/ 3547893 w 3547893"/>
              <a:gd name="connsiteY9" fmla="*/ 3000752 h 3473124"/>
              <a:gd name="connsiteX10" fmla="*/ 1839666 w 3547893"/>
              <a:gd name="connsiteY10" fmla="*/ 3472969 h 3473124"/>
              <a:gd name="connsiteX11" fmla="*/ 1042 w 3547893"/>
              <a:gd name="connsiteY11" fmla="*/ 1654282 h 3473124"/>
              <a:gd name="connsiteX12" fmla="*/ 862445 w 3547893"/>
              <a:gd name="connsiteY12" fmla="*/ 19319 h 3473124"/>
              <a:gd name="connsiteX13" fmla="*/ 874958 w 3547893"/>
              <a:gd name="connsiteY13" fmla="*/ 0 h 3473124"/>
              <a:gd name="connsiteX0" fmla="*/ 874958 w 3547893"/>
              <a:gd name="connsiteY0" fmla="*/ 0 h 3483395"/>
              <a:gd name="connsiteX1" fmla="*/ 1019026 w 3547893"/>
              <a:gd name="connsiteY1" fmla="*/ 123518 h 3483395"/>
              <a:gd name="connsiteX2" fmla="*/ 1832574 w 3547893"/>
              <a:gd name="connsiteY2" fmla="*/ 1041201 h 3483395"/>
              <a:gd name="connsiteX3" fmla="*/ 1771423 w 3547893"/>
              <a:gd name="connsiteY3" fmla="*/ 1115317 h 3483395"/>
              <a:gd name="connsiteX4" fmla="*/ 1681201 w 3547893"/>
              <a:gd name="connsiteY4" fmla="*/ 1410681 h 3483395"/>
              <a:gd name="connsiteX5" fmla="*/ 2209478 w 3547893"/>
              <a:gd name="connsiteY5" fmla="*/ 1938958 h 3483395"/>
              <a:gd name="connsiteX6" fmla="*/ 2504843 w 3547893"/>
              <a:gd name="connsiteY6" fmla="*/ 1848737 h 3483395"/>
              <a:gd name="connsiteX7" fmla="*/ 2530042 w 3547893"/>
              <a:gd name="connsiteY7" fmla="*/ 1827945 h 3483395"/>
              <a:gd name="connsiteX8" fmla="*/ 3358582 w 3547893"/>
              <a:gd name="connsiteY8" fmla="*/ 2762538 h 3483395"/>
              <a:gd name="connsiteX9" fmla="*/ 3547893 w 3547893"/>
              <a:gd name="connsiteY9" fmla="*/ 3000752 h 3483395"/>
              <a:gd name="connsiteX10" fmla="*/ 1973230 w 3547893"/>
              <a:gd name="connsiteY10" fmla="*/ 3483243 h 3483395"/>
              <a:gd name="connsiteX11" fmla="*/ 1042 w 3547893"/>
              <a:gd name="connsiteY11" fmla="*/ 1654282 h 3483395"/>
              <a:gd name="connsiteX12" fmla="*/ 862445 w 3547893"/>
              <a:gd name="connsiteY12" fmla="*/ 19319 h 3483395"/>
              <a:gd name="connsiteX13" fmla="*/ 874958 w 3547893"/>
              <a:gd name="connsiteY13" fmla="*/ 0 h 3483395"/>
              <a:gd name="connsiteX0" fmla="*/ 874958 w 3547893"/>
              <a:gd name="connsiteY0" fmla="*/ 0 h 3503937"/>
              <a:gd name="connsiteX1" fmla="*/ 1019026 w 3547893"/>
              <a:gd name="connsiteY1" fmla="*/ 123518 h 3503937"/>
              <a:gd name="connsiteX2" fmla="*/ 1832574 w 3547893"/>
              <a:gd name="connsiteY2" fmla="*/ 1041201 h 3503937"/>
              <a:gd name="connsiteX3" fmla="*/ 1771423 w 3547893"/>
              <a:gd name="connsiteY3" fmla="*/ 1115317 h 3503937"/>
              <a:gd name="connsiteX4" fmla="*/ 1681201 w 3547893"/>
              <a:gd name="connsiteY4" fmla="*/ 1410681 h 3503937"/>
              <a:gd name="connsiteX5" fmla="*/ 2209478 w 3547893"/>
              <a:gd name="connsiteY5" fmla="*/ 1938958 h 3503937"/>
              <a:gd name="connsiteX6" fmla="*/ 2504843 w 3547893"/>
              <a:gd name="connsiteY6" fmla="*/ 1848737 h 3503937"/>
              <a:gd name="connsiteX7" fmla="*/ 2530042 w 3547893"/>
              <a:gd name="connsiteY7" fmla="*/ 1827945 h 3503937"/>
              <a:gd name="connsiteX8" fmla="*/ 3358582 w 3547893"/>
              <a:gd name="connsiteY8" fmla="*/ 2762538 h 3503937"/>
              <a:gd name="connsiteX9" fmla="*/ 3547893 w 3547893"/>
              <a:gd name="connsiteY9" fmla="*/ 3000752 h 3503937"/>
              <a:gd name="connsiteX10" fmla="*/ 2024601 w 3547893"/>
              <a:gd name="connsiteY10" fmla="*/ 3503791 h 3503937"/>
              <a:gd name="connsiteX11" fmla="*/ 1042 w 3547893"/>
              <a:gd name="connsiteY11" fmla="*/ 1654282 h 3503937"/>
              <a:gd name="connsiteX12" fmla="*/ 862445 w 3547893"/>
              <a:gd name="connsiteY12" fmla="*/ 19319 h 3503937"/>
              <a:gd name="connsiteX13" fmla="*/ 874958 w 3547893"/>
              <a:gd name="connsiteY13" fmla="*/ 0 h 3503937"/>
              <a:gd name="connsiteX0" fmla="*/ 874958 w 3547893"/>
              <a:gd name="connsiteY0" fmla="*/ 0 h 3503937"/>
              <a:gd name="connsiteX1" fmla="*/ 1019026 w 3547893"/>
              <a:gd name="connsiteY1" fmla="*/ 123518 h 3503937"/>
              <a:gd name="connsiteX2" fmla="*/ 1832574 w 3547893"/>
              <a:gd name="connsiteY2" fmla="*/ 1041201 h 3503937"/>
              <a:gd name="connsiteX3" fmla="*/ 1771423 w 3547893"/>
              <a:gd name="connsiteY3" fmla="*/ 1115317 h 3503937"/>
              <a:gd name="connsiteX4" fmla="*/ 1681201 w 3547893"/>
              <a:gd name="connsiteY4" fmla="*/ 1410681 h 3503937"/>
              <a:gd name="connsiteX5" fmla="*/ 2209478 w 3547893"/>
              <a:gd name="connsiteY5" fmla="*/ 1938958 h 3503937"/>
              <a:gd name="connsiteX6" fmla="*/ 2504843 w 3547893"/>
              <a:gd name="connsiteY6" fmla="*/ 1848737 h 3503937"/>
              <a:gd name="connsiteX7" fmla="*/ 2530042 w 3547893"/>
              <a:gd name="connsiteY7" fmla="*/ 1827945 h 3503937"/>
              <a:gd name="connsiteX8" fmla="*/ 3358582 w 3547893"/>
              <a:gd name="connsiteY8" fmla="*/ 2762538 h 3503937"/>
              <a:gd name="connsiteX9" fmla="*/ 3547893 w 3547893"/>
              <a:gd name="connsiteY9" fmla="*/ 3000752 h 3503937"/>
              <a:gd name="connsiteX10" fmla="*/ 1921859 w 3547893"/>
              <a:gd name="connsiteY10" fmla="*/ 3503791 h 3503937"/>
              <a:gd name="connsiteX11" fmla="*/ 1042 w 3547893"/>
              <a:gd name="connsiteY11" fmla="*/ 1654282 h 3503937"/>
              <a:gd name="connsiteX12" fmla="*/ 862445 w 3547893"/>
              <a:gd name="connsiteY12" fmla="*/ 19319 h 3503937"/>
              <a:gd name="connsiteX13" fmla="*/ 874958 w 3547893"/>
              <a:gd name="connsiteY13" fmla="*/ 0 h 3503937"/>
              <a:gd name="connsiteX0" fmla="*/ 823588 w 3547893"/>
              <a:gd name="connsiteY0" fmla="*/ 0 h 3586131"/>
              <a:gd name="connsiteX1" fmla="*/ 1019026 w 3547893"/>
              <a:gd name="connsiteY1" fmla="*/ 205712 h 3586131"/>
              <a:gd name="connsiteX2" fmla="*/ 1832574 w 3547893"/>
              <a:gd name="connsiteY2" fmla="*/ 1123395 h 3586131"/>
              <a:gd name="connsiteX3" fmla="*/ 1771423 w 3547893"/>
              <a:gd name="connsiteY3" fmla="*/ 1197511 h 3586131"/>
              <a:gd name="connsiteX4" fmla="*/ 1681201 w 3547893"/>
              <a:gd name="connsiteY4" fmla="*/ 1492875 h 3586131"/>
              <a:gd name="connsiteX5" fmla="*/ 2209478 w 3547893"/>
              <a:gd name="connsiteY5" fmla="*/ 2021152 h 3586131"/>
              <a:gd name="connsiteX6" fmla="*/ 2504843 w 3547893"/>
              <a:gd name="connsiteY6" fmla="*/ 1930931 h 3586131"/>
              <a:gd name="connsiteX7" fmla="*/ 2530042 w 3547893"/>
              <a:gd name="connsiteY7" fmla="*/ 1910139 h 3586131"/>
              <a:gd name="connsiteX8" fmla="*/ 3358582 w 3547893"/>
              <a:gd name="connsiteY8" fmla="*/ 2844732 h 3586131"/>
              <a:gd name="connsiteX9" fmla="*/ 3547893 w 3547893"/>
              <a:gd name="connsiteY9" fmla="*/ 3082946 h 3586131"/>
              <a:gd name="connsiteX10" fmla="*/ 1921859 w 3547893"/>
              <a:gd name="connsiteY10" fmla="*/ 3585985 h 3586131"/>
              <a:gd name="connsiteX11" fmla="*/ 1042 w 3547893"/>
              <a:gd name="connsiteY11" fmla="*/ 1736476 h 3586131"/>
              <a:gd name="connsiteX12" fmla="*/ 862445 w 3547893"/>
              <a:gd name="connsiteY12" fmla="*/ 101513 h 3586131"/>
              <a:gd name="connsiteX13" fmla="*/ 823588 w 3547893"/>
              <a:gd name="connsiteY13" fmla="*/ 0 h 3586131"/>
              <a:gd name="connsiteX0" fmla="*/ 823793 w 3548098"/>
              <a:gd name="connsiteY0" fmla="*/ 0 h 3586131"/>
              <a:gd name="connsiteX1" fmla="*/ 1019231 w 3548098"/>
              <a:gd name="connsiteY1" fmla="*/ 205712 h 3586131"/>
              <a:gd name="connsiteX2" fmla="*/ 1832779 w 3548098"/>
              <a:gd name="connsiteY2" fmla="*/ 1123395 h 3586131"/>
              <a:gd name="connsiteX3" fmla="*/ 1771628 w 3548098"/>
              <a:gd name="connsiteY3" fmla="*/ 1197511 h 3586131"/>
              <a:gd name="connsiteX4" fmla="*/ 1681406 w 3548098"/>
              <a:gd name="connsiteY4" fmla="*/ 1492875 h 3586131"/>
              <a:gd name="connsiteX5" fmla="*/ 2209683 w 3548098"/>
              <a:gd name="connsiteY5" fmla="*/ 2021152 h 3586131"/>
              <a:gd name="connsiteX6" fmla="*/ 2505048 w 3548098"/>
              <a:gd name="connsiteY6" fmla="*/ 1930931 h 3586131"/>
              <a:gd name="connsiteX7" fmla="*/ 2530247 w 3548098"/>
              <a:gd name="connsiteY7" fmla="*/ 1910139 h 3586131"/>
              <a:gd name="connsiteX8" fmla="*/ 3358787 w 3548098"/>
              <a:gd name="connsiteY8" fmla="*/ 2844732 h 3586131"/>
              <a:gd name="connsiteX9" fmla="*/ 3548098 w 3548098"/>
              <a:gd name="connsiteY9" fmla="*/ 3082946 h 3586131"/>
              <a:gd name="connsiteX10" fmla="*/ 1922064 w 3548098"/>
              <a:gd name="connsiteY10" fmla="*/ 3585985 h 3586131"/>
              <a:gd name="connsiteX11" fmla="*/ 1247 w 3548098"/>
              <a:gd name="connsiteY11" fmla="*/ 1736476 h 3586131"/>
              <a:gd name="connsiteX12" fmla="*/ 811279 w 3548098"/>
              <a:gd name="connsiteY12" fmla="*/ 50142 h 3586131"/>
              <a:gd name="connsiteX13" fmla="*/ 823793 w 3548098"/>
              <a:gd name="connsiteY13" fmla="*/ 0 h 3586131"/>
              <a:gd name="connsiteX0" fmla="*/ 762148 w 3548098"/>
              <a:gd name="connsiteY0" fmla="*/ 0 h 3658051"/>
              <a:gd name="connsiteX1" fmla="*/ 1019231 w 3548098"/>
              <a:gd name="connsiteY1" fmla="*/ 277632 h 3658051"/>
              <a:gd name="connsiteX2" fmla="*/ 1832779 w 3548098"/>
              <a:gd name="connsiteY2" fmla="*/ 1195315 h 3658051"/>
              <a:gd name="connsiteX3" fmla="*/ 1771628 w 3548098"/>
              <a:gd name="connsiteY3" fmla="*/ 1269431 h 3658051"/>
              <a:gd name="connsiteX4" fmla="*/ 1681406 w 3548098"/>
              <a:gd name="connsiteY4" fmla="*/ 1564795 h 3658051"/>
              <a:gd name="connsiteX5" fmla="*/ 2209683 w 3548098"/>
              <a:gd name="connsiteY5" fmla="*/ 2093072 h 3658051"/>
              <a:gd name="connsiteX6" fmla="*/ 2505048 w 3548098"/>
              <a:gd name="connsiteY6" fmla="*/ 2002851 h 3658051"/>
              <a:gd name="connsiteX7" fmla="*/ 2530247 w 3548098"/>
              <a:gd name="connsiteY7" fmla="*/ 1982059 h 3658051"/>
              <a:gd name="connsiteX8" fmla="*/ 3358787 w 3548098"/>
              <a:gd name="connsiteY8" fmla="*/ 2916652 h 3658051"/>
              <a:gd name="connsiteX9" fmla="*/ 3548098 w 3548098"/>
              <a:gd name="connsiteY9" fmla="*/ 3154866 h 3658051"/>
              <a:gd name="connsiteX10" fmla="*/ 1922064 w 3548098"/>
              <a:gd name="connsiteY10" fmla="*/ 3657905 h 3658051"/>
              <a:gd name="connsiteX11" fmla="*/ 1247 w 3548098"/>
              <a:gd name="connsiteY11" fmla="*/ 1808396 h 3658051"/>
              <a:gd name="connsiteX12" fmla="*/ 811279 w 3548098"/>
              <a:gd name="connsiteY12" fmla="*/ 122062 h 3658051"/>
              <a:gd name="connsiteX13" fmla="*/ 762148 w 3548098"/>
              <a:gd name="connsiteY13" fmla="*/ 0 h 3658051"/>
              <a:gd name="connsiteX0" fmla="*/ 762313 w 3548263"/>
              <a:gd name="connsiteY0" fmla="*/ 0 h 3658051"/>
              <a:gd name="connsiteX1" fmla="*/ 1019396 w 3548263"/>
              <a:gd name="connsiteY1" fmla="*/ 277632 h 3658051"/>
              <a:gd name="connsiteX2" fmla="*/ 1832944 w 3548263"/>
              <a:gd name="connsiteY2" fmla="*/ 1195315 h 3658051"/>
              <a:gd name="connsiteX3" fmla="*/ 1771793 w 3548263"/>
              <a:gd name="connsiteY3" fmla="*/ 1269431 h 3658051"/>
              <a:gd name="connsiteX4" fmla="*/ 1681571 w 3548263"/>
              <a:gd name="connsiteY4" fmla="*/ 1564795 h 3658051"/>
              <a:gd name="connsiteX5" fmla="*/ 2209848 w 3548263"/>
              <a:gd name="connsiteY5" fmla="*/ 2093072 h 3658051"/>
              <a:gd name="connsiteX6" fmla="*/ 2505213 w 3548263"/>
              <a:gd name="connsiteY6" fmla="*/ 2002851 h 3658051"/>
              <a:gd name="connsiteX7" fmla="*/ 2530412 w 3548263"/>
              <a:gd name="connsiteY7" fmla="*/ 1982059 h 3658051"/>
              <a:gd name="connsiteX8" fmla="*/ 3358952 w 3548263"/>
              <a:gd name="connsiteY8" fmla="*/ 2916652 h 3658051"/>
              <a:gd name="connsiteX9" fmla="*/ 3548263 w 3548263"/>
              <a:gd name="connsiteY9" fmla="*/ 3154866 h 3658051"/>
              <a:gd name="connsiteX10" fmla="*/ 1922229 w 3548263"/>
              <a:gd name="connsiteY10" fmla="*/ 3657905 h 3658051"/>
              <a:gd name="connsiteX11" fmla="*/ 1412 w 3548263"/>
              <a:gd name="connsiteY11" fmla="*/ 1808396 h 3658051"/>
              <a:gd name="connsiteX12" fmla="*/ 780622 w 3548263"/>
              <a:gd name="connsiteY12" fmla="*/ 50143 h 3658051"/>
              <a:gd name="connsiteX13" fmla="*/ 762313 w 3548263"/>
              <a:gd name="connsiteY13" fmla="*/ 0 h 3658051"/>
              <a:gd name="connsiteX0" fmla="*/ 761982 w 3547932"/>
              <a:gd name="connsiteY0" fmla="*/ 0 h 3658051"/>
              <a:gd name="connsiteX1" fmla="*/ 1019065 w 3547932"/>
              <a:gd name="connsiteY1" fmla="*/ 277632 h 3658051"/>
              <a:gd name="connsiteX2" fmla="*/ 1832613 w 3547932"/>
              <a:gd name="connsiteY2" fmla="*/ 1195315 h 3658051"/>
              <a:gd name="connsiteX3" fmla="*/ 1771462 w 3547932"/>
              <a:gd name="connsiteY3" fmla="*/ 1269431 h 3658051"/>
              <a:gd name="connsiteX4" fmla="*/ 1681240 w 3547932"/>
              <a:gd name="connsiteY4" fmla="*/ 1564795 h 3658051"/>
              <a:gd name="connsiteX5" fmla="*/ 2209517 w 3547932"/>
              <a:gd name="connsiteY5" fmla="*/ 2093072 h 3658051"/>
              <a:gd name="connsiteX6" fmla="*/ 2504882 w 3547932"/>
              <a:gd name="connsiteY6" fmla="*/ 2002851 h 3658051"/>
              <a:gd name="connsiteX7" fmla="*/ 2530081 w 3547932"/>
              <a:gd name="connsiteY7" fmla="*/ 1982059 h 3658051"/>
              <a:gd name="connsiteX8" fmla="*/ 3358621 w 3547932"/>
              <a:gd name="connsiteY8" fmla="*/ 2916652 h 3658051"/>
              <a:gd name="connsiteX9" fmla="*/ 3547932 w 3547932"/>
              <a:gd name="connsiteY9" fmla="*/ 3154866 h 3658051"/>
              <a:gd name="connsiteX10" fmla="*/ 1921898 w 3547932"/>
              <a:gd name="connsiteY10" fmla="*/ 3657905 h 3658051"/>
              <a:gd name="connsiteX11" fmla="*/ 1081 w 3547932"/>
              <a:gd name="connsiteY11" fmla="*/ 1808396 h 3658051"/>
              <a:gd name="connsiteX12" fmla="*/ 780291 w 3547932"/>
              <a:gd name="connsiteY12" fmla="*/ 50143 h 3658051"/>
              <a:gd name="connsiteX13" fmla="*/ 761982 w 3547932"/>
              <a:gd name="connsiteY13" fmla="*/ 0 h 3658051"/>
              <a:gd name="connsiteX0" fmla="*/ 761982 w 3547932"/>
              <a:gd name="connsiteY0" fmla="*/ 0 h 3658051"/>
              <a:gd name="connsiteX1" fmla="*/ 1019065 w 3547932"/>
              <a:gd name="connsiteY1" fmla="*/ 277632 h 3658051"/>
              <a:gd name="connsiteX2" fmla="*/ 1832613 w 3547932"/>
              <a:gd name="connsiteY2" fmla="*/ 1195315 h 3658051"/>
              <a:gd name="connsiteX3" fmla="*/ 1771462 w 3547932"/>
              <a:gd name="connsiteY3" fmla="*/ 1269431 h 3658051"/>
              <a:gd name="connsiteX4" fmla="*/ 1681240 w 3547932"/>
              <a:gd name="connsiteY4" fmla="*/ 1564795 h 3658051"/>
              <a:gd name="connsiteX5" fmla="*/ 2209517 w 3547932"/>
              <a:gd name="connsiteY5" fmla="*/ 2093072 h 3658051"/>
              <a:gd name="connsiteX6" fmla="*/ 2504882 w 3547932"/>
              <a:gd name="connsiteY6" fmla="*/ 2002851 h 3658051"/>
              <a:gd name="connsiteX7" fmla="*/ 2530081 w 3547932"/>
              <a:gd name="connsiteY7" fmla="*/ 1982059 h 3658051"/>
              <a:gd name="connsiteX8" fmla="*/ 3358621 w 3547932"/>
              <a:gd name="connsiteY8" fmla="*/ 2916652 h 3658051"/>
              <a:gd name="connsiteX9" fmla="*/ 3547932 w 3547932"/>
              <a:gd name="connsiteY9" fmla="*/ 3154866 h 3658051"/>
              <a:gd name="connsiteX10" fmla="*/ 1921898 w 3547932"/>
              <a:gd name="connsiteY10" fmla="*/ 3657905 h 3658051"/>
              <a:gd name="connsiteX11" fmla="*/ 1081 w 3547932"/>
              <a:gd name="connsiteY11" fmla="*/ 1808396 h 3658051"/>
              <a:gd name="connsiteX12" fmla="*/ 780291 w 3547932"/>
              <a:gd name="connsiteY12" fmla="*/ 50143 h 3658051"/>
              <a:gd name="connsiteX13" fmla="*/ 761982 w 3547932"/>
              <a:gd name="connsiteY13" fmla="*/ 0 h 3658051"/>
              <a:gd name="connsiteX0" fmla="*/ 805823 w 3547932"/>
              <a:gd name="connsiteY0" fmla="*/ 0 h 3607947"/>
              <a:gd name="connsiteX1" fmla="*/ 1019065 w 3547932"/>
              <a:gd name="connsiteY1" fmla="*/ 227528 h 3607947"/>
              <a:gd name="connsiteX2" fmla="*/ 1832613 w 3547932"/>
              <a:gd name="connsiteY2" fmla="*/ 1145211 h 3607947"/>
              <a:gd name="connsiteX3" fmla="*/ 1771462 w 3547932"/>
              <a:gd name="connsiteY3" fmla="*/ 1219327 h 3607947"/>
              <a:gd name="connsiteX4" fmla="*/ 1681240 w 3547932"/>
              <a:gd name="connsiteY4" fmla="*/ 1514691 h 3607947"/>
              <a:gd name="connsiteX5" fmla="*/ 2209517 w 3547932"/>
              <a:gd name="connsiteY5" fmla="*/ 2042968 h 3607947"/>
              <a:gd name="connsiteX6" fmla="*/ 2504882 w 3547932"/>
              <a:gd name="connsiteY6" fmla="*/ 1952747 h 3607947"/>
              <a:gd name="connsiteX7" fmla="*/ 2530081 w 3547932"/>
              <a:gd name="connsiteY7" fmla="*/ 1931955 h 3607947"/>
              <a:gd name="connsiteX8" fmla="*/ 3358621 w 3547932"/>
              <a:gd name="connsiteY8" fmla="*/ 2866548 h 3607947"/>
              <a:gd name="connsiteX9" fmla="*/ 3547932 w 3547932"/>
              <a:gd name="connsiteY9" fmla="*/ 3104762 h 3607947"/>
              <a:gd name="connsiteX10" fmla="*/ 1921898 w 3547932"/>
              <a:gd name="connsiteY10" fmla="*/ 3607801 h 3607947"/>
              <a:gd name="connsiteX11" fmla="*/ 1081 w 3547932"/>
              <a:gd name="connsiteY11" fmla="*/ 1758292 h 3607947"/>
              <a:gd name="connsiteX12" fmla="*/ 780291 w 3547932"/>
              <a:gd name="connsiteY12" fmla="*/ 39 h 3607947"/>
              <a:gd name="connsiteX13" fmla="*/ 805823 w 3547932"/>
              <a:gd name="connsiteY13" fmla="*/ 0 h 3607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47932" h="3607947">
                <a:moveTo>
                  <a:pt x="805823" y="0"/>
                </a:moveTo>
                <a:lnTo>
                  <a:pt x="1019065" y="227528"/>
                </a:lnTo>
                <a:lnTo>
                  <a:pt x="1832613" y="1145211"/>
                </a:lnTo>
                <a:lnTo>
                  <a:pt x="1771462" y="1219327"/>
                </a:lnTo>
                <a:cubicBezTo>
                  <a:pt x="1714500" y="1303640"/>
                  <a:pt x="1681240" y="1405282"/>
                  <a:pt x="1681240" y="1514691"/>
                </a:cubicBezTo>
                <a:cubicBezTo>
                  <a:pt x="1681240" y="1806450"/>
                  <a:pt x="1917758" y="2042968"/>
                  <a:pt x="2209517" y="2042968"/>
                </a:cubicBezTo>
                <a:cubicBezTo>
                  <a:pt x="2318927" y="2042968"/>
                  <a:pt x="2420568" y="2009708"/>
                  <a:pt x="2504882" y="1952747"/>
                </a:cubicBezTo>
                <a:lnTo>
                  <a:pt x="2530081" y="1931955"/>
                </a:lnTo>
                <a:lnTo>
                  <a:pt x="3358621" y="2866548"/>
                </a:lnTo>
                <a:lnTo>
                  <a:pt x="3547932" y="3104762"/>
                </a:lnTo>
                <a:cubicBezTo>
                  <a:pt x="2979869" y="3510101"/>
                  <a:pt x="2518619" y="3607801"/>
                  <a:pt x="1921898" y="3607801"/>
                </a:cubicBezTo>
                <a:cubicBezTo>
                  <a:pt x="1354220" y="3618076"/>
                  <a:pt x="31904" y="3089349"/>
                  <a:pt x="1081" y="1758292"/>
                </a:cubicBezTo>
                <a:cubicBezTo>
                  <a:pt x="-19467" y="1165542"/>
                  <a:pt x="253444" y="444894"/>
                  <a:pt x="780291" y="39"/>
                </a:cubicBezTo>
                <a:lnTo>
                  <a:pt x="805823" y="0"/>
                </a:lnTo>
                <a:close/>
              </a:path>
            </a:pathLst>
          </a:custGeom>
          <a:solidFill>
            <a:srgbClr val="B7E1EE">
              <a:alpha val="29000"/>
            </a:srgbClr>
          </a:solidFill>
          <a:ln w="1587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pic>
        <p:nvPicPr>
          <p:cNvPr id="6" name="Picture 5" descr="A graph of a number of people&#10;&#10;Description automatically generated">
            <a:extLst>
              <a:ext uri="{FF2B5EF4-FFF2-40B4-BE49-F238E27FC236}">
                <a16:creationId xmlns:a16="http://schemas.microsoft.com/office/drawing/2014/main" id="{5D1BEB0C-7C5C-85F2-FEF8-AC9CFB0DA7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8597" y="3318872"/>
            <a:ext cx="3960080" cy="3389148"/>
          </a:xfrm>
          <a:prstGeom prst="rect">
            <a:avLst/>
          </a:prstGeom>
        </p:spPr>
      </p:pic>
      <p:grpSp>
        <p:nvGrpSpPr>
          <p:cNvPr id="7" name="Group 6">
            <a:extLst>
              <a:ext uri="{FF2B5EF4-FFF2-40B4-BE49-F238E27FC236}">
                <a16:creationId xmlns:a16="http://schemas.microsoft.com/office/drawing/2014/main" id="{AAACB4BA-2A04-1332-E44D-BD6F6095E437}"/>
              </a:ext>
            </a:extLst>
          </p:cNvPr>
          <p:cNvGrpSpPr/>
          <p:nvPr/>
        </p:nvGrpSpPr>
        <p:grpSpPr>
          <a:xfrm>
            <a:off x="7601977" y="5334971"/>
            <a:ext cx="2363236" cy="1179282"/>
            <a:chOff x="-254913" y="4719135"/>
            <a:chExt cx="3759750" cy="1647798"/>
          </a:xfrm>
        </p:grpSpPr>
        <p:cxnSp>
          <p:nvCxnSpPr>
            <p:cNvPr id="9" name="Straight Arrow Connector 8">
              <a:extLst>
                <a:ext uri="{FF2B5EF4-FFF2-40B4-BE49-F238E27FC236}">
                  <a16:creationId xmlns:a16="http://schemas.microsoft.com/office/drawing/2014/main" id="{5881B2AB-4AA8-4CC2-D568-3DB565258C14}"/>
                </a:ext>
              </a:extLst>
            </p:cNvPr>
            <p:cNvCxnSpPr>
              <a:cxnSpLocks/>
              <a:stCxn id="10" idx="2"/>
            </p:cNvCxnSpPr>
            <p:nvPr/>
          </p:nvCxnSpPr>
          <p:spPr>
            <a:xfrm>
              <a:off x="1624962" y="5088468"/>
              <a:ext cx="1152104" cy="1278465"/>
            </a:xfrm>
            <a:prstGeom prst="straightConnector1">
              <a:avLst/>
            </a:prstGeom>
            <a:ln>
              <a:solidFill>
                <a:srgbClr val="FF9014"/>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7AE57AFB-B46B-9443-B1A0-84037EBE4784}"/>
                </a:ext>
              </a:extLst>
            </p:cNvPr>
            <p:cNvSpPr txBox="1"/>
            <p:nvPr/>
          </p:nvSpPr>
          <p:spPr>
            <a:xfrm>
              <a:off x="-254913" y="4719135"/>
              <a:ext cx="3759750" cy="369332"/>
            </a:xfrm>
            <a:prstGeom prst="rect">
              <a:avLst/>
            </a:prstGeom>
            <a:noFill/>
          </p:spPr>
          <p:txBody>
            <a:bodyPr wrap="square" rtlCol="0">
              <a:spAutoFit/>
            </a:bodyPr>
            <a:lstStyle/>
            <a:p>
              <a:r>
                <a:rPr lang="en-US" dirty="0">
                  <a:solidFill>
                    <a:srgbClr val="FF9014"/>
                  </a:solidFill>
                </a:rPr>
                <a:t>GT-funded records</a:t>
              </a:r>
            </a:p>
          </p:txBody>
        </p:sp>
      </p:grpSp>
      <p:grpSp>
        <p:nvGrpSpPr>
          <p:cNvPr id="11" name="Group 10">
            <a:extLst>
              <a:ext uri="{FF2B5EF4-FFF2-40B4-BE49-F238E27FC236}">
                <a16:creationId xmlns:a16="http://schemas.microsoft.com/office/drawing/2014/main" id="{7A36C257-581A-6CD4-0E79-E4A2F653D572}"/>
              </a:ext>
            </a:extLst>
          </p:cNvPr>
          <p:cNvGrpSpPr/>
          <p:nvPr/>
        </p:nvGrpSpPr>
        <p:grpSpPr>
          <a:xfrm>
            <a:off x="7828598" y="4082767"/>
            <a:ext cx="2664326" cy="1796068"/>
            <a:chOff x="1024188" y="3923077"/>
            <a:chExt cx="2724400" cy="1678840"/>
          </a:xfrm>
        </p:grpSpPr>
        <p:cxnSp>
          <p:nvCxnSpPr>
            <p:cNvPr id="15" name="Straight Arrow Connector 14">
              <a:extLst>
                <a:ext uri="{FF2B5EF4-FFF2-40B4-BE49-F238E27FC236}">
                  <a16:creationId xmlns:a16="http://schemas.microsoft.com/office/drawing/2014/main" id="{75C67272-A5D0-D9FD-E7E7-63169AF17054}"/>
                </a:ext>
              </a:extLst>
            </p:cNvPr>
            <p:cNvCxnSpPr>
              <a:cxnSpLocks/>
              <a:stCxn id="16" idx="2"/>
            </p:cNvCxnSpPr>
            <p:nvPr/>
          </p:nvCxnSpPr>
          <p:spPr>
            <a:xfrm>
              <a:off x="2386388" y="4292409"/>
              <a:ext cx="1150759" cy="1309508"/>
            </a:xfrm>
            <a:prstGeom prst="straightConnector1">
              <a:avLst/>
            </a:prstGeom>
            <a:ln>
              <a:solidFill>
                <a:srgbClr val="4FCDCA"/>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41A216B6-349E-A7D9-C7E6-5C50734748AC}"/>
                </a:ext>
              </a:extLst>
            </p:cNvPr>
            <p:cNvSpPr txBox="1"/>
            <p:nvPr/>
          </p:nvSpPr>
          <p:spPr>
            <a:xfrm>
              <a:off x="1024188" y="3923077"/>
              <a:ext cx="2724400" cy="369332"/>
            </a:xfrm>
            <a:prstGeom prst="rect">
              <a:avLst/>
            </a:prstGeom>
            <a:noFill/>
          </p:spPr>
          <p:txBody>
            <a:bodyPr wrap="none" rtlCol="0">
              <a:spAutoFit/>
            </a:bodyPr>
            <a:lstStyle/>
            <a:p>
              <a:r>
                <a:rPr lang="en-US" dirty="0">
                  <a:solidFill>
                    <a:srgbClr val="4FCDCA"/>
                  </a:solidFill>
                </a:rPr>
                <a:t>GT Partners + collaborators</a:t>
              </a:r>
            </a:p>
          </p:txBody>
        </p:sp>
      </p:grpSp>
      <p:sp>
        <p:nvSpPr>
          <p:cNvPr id="23" name="TextBox 22">
            <a:extLst>
              <a:ext uri="{FF2B5EF4-FFF2-40B4-BE49-F238E27FC236}">
                <a16:creationId xmlns:a16="http://schemas.microsoft.com/office/drawing/2014/main" id="{80611CD2-38F5-5355-8D75-F7EC1C0DCBEA}"/>
              </a:ext>
            </a:extLst>
          </p:cNvPr>
          <p:cNvSpPr txBox="1"/>
          <p:nvPr/>
        </p:nvSpPr>
        <p:spPr>
          <a:xfrm>
            <a:off x="4041849" y="4146333"/>
            <a:ext cx="3286886" cy="954107"/>
          </a:xfrm>
          <a:prstGeom prst="rect">
            <a:avLst/>
          </a:prstGeom>
          <a:noFill/>
          <a:ln>
            <a:solidFill>
              <a:schemeClr val="tx1"/>
            </a:solidFill>
          </a:ln>
        </p:spPr>
        <p:txBody>
          <a:bodyPr wrap="square">
            <a:spAutoFit/>
          </a:bodyPr>
          <a:lstStyle/>
          <a:p>
            <a:r>
              <a:rPr lang="en-US" sz="1400" b="1" dirty="0">
                <a:solidFill>
                  <a:schemeClr val="accent1"/>
                </a:solidFill>
              </a:rPr>
              <a:t>Numerous GT partners and collaborators:</a:t>
            </a:r>
          </a:p>
          <a:p>
            <a:pPr marL="285750" indent="-285750">
              <a:buFont typeface="Arial" panose="020B0604020202020204" pitchFamily="34" charset="0"/>
              <a:buChar char="•"/>
            </a:pPr>
            <a:r>
              <a:rPr lang="en-US" sz="1400" dirty="0"/>
              <a:t>Public health, Ag, and academic labs</a:t>
            </a:r>
          </a:p>
          <a:p>
            <a:pPr marL="285750" indent="-285750">
              <a:buFont typeface="Arial" panose="020B0604020202020204" pitchFamily="34" charset="0"/>
              <a:buChar char="•"/>
            </a:pPr>
            <a:r>
              <a:rPr lang="en-US" sz="1400" dirty="0"/>
              <a:t>US agency partners: </a:t>
            </a:r>
            <a:r>
              <a:rPr lang="en-US" sz="1400" dirty="0" err="1"/>
              <a:t>GenFS</a:t>
            </a:r>
            <a:r>
              <a:rPr lang="en-US" sz="1400" dirty="0"/>
              <a:t> and others</a:t>
            </a:r>
          </a:p>
          <a:p>
            <a:pPr marL="285750" indent="-285750">
              <a:buFont typeface="Arial" panose="020B0604020202020204" pitchFamily="34" charset="0"/>
              <a:buChar char="•"/>
            </a:pPr>
            <a:r>
              <a:rPr lang="en-US" sz="1400" dirty="0"/>
              <a:t>International counterparts</a:t>
            </a:r>
          </a:p>
        </p:txBody>
      </p:sp>
      <p:pic>
        <p:nvPicPr>
          <p:cNvPr id="24" name="Picture 23" descr="A blue and white icon of a person sitting at a desk with a computer&#10;&#10;Description automatically generated">
            <a:extLst>
              <a:ext uri="{FF2B5EF4-FFF2-40B4-BE49-F238E27FC236}">
                <a16:creationId xmlns:a16="http://schemas.microsoft.com/office/drawing/2014/main" id="{6CECF44B-CDFF-B865-BD86-216BDDF788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96743" y="0"/>
            <a:ext cx="1595257" cy="1595257"/>
          </a:xfrm>
          <a:prstGeom prst="rect">
            <a:avLst/>
          </a:prstGeom>
        </p:spPr>
      </p:pic>
    </p:spTree>
    <p:extLst>
      <p:ext uri="{BB962C8B-B14F-4D97-AF65-F5344CB8AC3E}">
        <p14:creationId xmlns:p14="http://schemas.microsoft.com/office/powerpoint/2010/main" val="232255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532E64E-D045-FAAD-DC23-03C25164CEBB}"/>
              </a:ext>
            </a:extLst>
          </p:cNvPr>
          <p:cNvSpPr>
            <a:spLocks noGrp="1"/>
          </p:cNvSpPr>
          <p:nvPr>
            <p:ph type="title"/>
          </p:nvPr>
        </p:nvSpPr>
        <p:spPr>
          <a:xfrm>
            <a:off x="-1" y="206026"/>
            <a:ext cx="11578517" cy="1143000"/>
          </a:xfrm>
        </p:spPr>
        <p:txBody>
          <a:bodyPr>
            <a:noAutofit/>
          </a:bodyPr>
          <a:lstStyle/>
          <a:p>
            <a:r>
              <a:rPr lang="en-US" sz="3200" dirty="0">
                <a:solidFill>
                  <a:schemeClr val="accent1"/>
                </a:solidFill>
              </a:rPr>
              <a:t>Genomes collect</a:t>
            </a:r>
            <a:r>
              <a:rPr lang="en-US" sz="3200" dirty="0"/>
              <a:t>ed through GT-funded laboratories:</a:t>
            </a:r>
            <a:endParaRPr lang="en-US" sz="3200" dirty="0">
              <a:solidFill>
                <a:schemeClr val="accent1"/>
              </a:solidFill>
            </a:endParaRPr>
          </a:p>
        </p:txBody>
      </p:sp>
      <p:sp>
        <p:nvSpPr>
          <p:cNvPr id="15" name="TextBox 14">
            <a:extLst>
              <a:ext uri="{FF2B5EF4-FFF2-40B4-BE49-F238E27FC236}">
                <a16:creationId xmlns:a16="http://schemas.microsoft.com/office/drawing/2014/main" id="{2311F0E9-7651-8377-CAF5-50409A2168CF}"/>
              </a:ext>
            </a:extLst>
          </p:cNvPr>
          <p:cNvSpPr txBox="1"/>
          <p:nvPr/>
        </p:nvSpPr>
        <p:spPr>
          <a:xfrm>
            <a:off x="475597" y="1330247"/>
            <a:ext cx="3866705" cy="1292662"/>
          </a:xfrm>
          <a:prstGeom prst="rect">
            <a:avLst/>
          </a:prstGeom>
          <a:noFill/>
        </p:spPr>
        <p:txBody>
          <a:bodyPr wrap="square" rtlCol="0">
            <a:spAutoFit/>
          </a:bodyPr>
          <a:lstStyle/>
          <a:p>
            <a:r>
              <a:rPr lang="en-US" sz="2400" b="1" dirty="0"/>
              <a:t>GenomeTrakr stats:</a:t>
            </a:r>
          </a:p>
          <a:p>
            <a:pPr marL="342900" indent="-342900">
              <a:buFont typeface="Arial" panose="020B0604020202020204" pitchFamily="34" charset="0"/>
              <a:buChar char="•"/>
            </a:pPr>
            <a:r>
              <a:rPr lang="en-US" dirty="0"/>
              <a:t>45 funded labs (inc. FDA labs)</a:t>
            </a:r>
          </a:p>
          <a:p>
            <a:pPr marL="342900" indent="-342900">
              <a:buFont typeface="Arial" panose="020B0604020202020204" pitchFamily="34" charset="0"/>
              <a:buChar char="•"/>
            </a:pPr>
            <a:r>
              <a:rPr lang="en-US" dirty="0"/>
              <a:t>97,241 total isolates in NCBI PD</a:t>
            </a:r>
          </a:p>
          <a:p>
            <a:pPr marL="342900" indent="-342900">
              <a:buFont typeface="Arial" panose="020B0604020202020204" pitchFamily="34" charset="0"/>
              <a:buChar char="•"/>
            </a:pPr>
            <a:r>
              <a:rPr lang="en-US" dirty="0"/>
              <a:t>19 enteric pathogen species</a:t>
            </a:r>
          </a:p>
        </p:txBody>
      </p:sp>
      <p:pic>
        <p:nvPicPr>
          <p:cNvPr id="2" name="Picture 1" descr="A screenshot of a number&#10;&#10;Description automatically generated">
            <a:extLst>
              <a:ext uri="{FF2B5EF4-FFF2-40B4-BE49-F238E27FC236}">
                <a16:creationId xmlns:a16="http://schemas.microsoft.com/office/drawing/2014/main" id="{22C98253-0A23-A5DE-1CF2-92A3743EE77A}"/>
              </a:ext>
            </a:extLst>
          </p:cNvPr>
          <p:cNvPicPr>
            <a:picLocks noChangeAspect="1"/>
          </p:cNvPicPr>
          <p:nvPr/>
        </p:nvPicPr>
        <p:blipFill rotWithShape="1">
          <a:blip r:embed="rId2">
            <a:extLst>
              <a:ext uri="{28A0092B-C50C-407E-A947-70E740481C1C}">
                <a14:useLocalDpi xmlns:a14="http://schemas.microsoft.com/office/drawing/2010/main" val="0"/>
              </a:ext>
            </a:extLst>
          </a:blip>
          <a:srcRect l="66170"/>
          <a:stretch/>
        </p:blipFill>
        <p:spPr>
          <a:xfrm>
            <a:off x="384396" y="2690048"/>
            <a:ext cx="3552765" cy="3769073"/>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463A6CBE-FB52-26CB-BB2C-C4ED37F9B7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9845" y="1790609"/>
            <a:ext cx="6909970" cy="4668512"/>
          </a:xfrm>
          <a:prstGeom prst="rect">
            <a:avLst/>
          </a:prstGeom>
        </p:spPr>
      </p:pic>
      <p:sp>
        <p:nvSpPr>
          <p:cNvPr id="6" name="TextBox 5">
            <a:extLst>
              <a:ext uri="{FF2B5EF4-FFF2-40B4-BE49-F238E27FC236}">
                <a16:creationId xmlns:a16="http://schemas.microsoft.com/office/drawing/2014/main" id="{E03A726D-F022-94FC-C6CB-FB237A61E07D}"/>
              </a:ext>
            </a:extLst>
          </p:cNvPr>
          <p:cNvSpPr txBox="1"/>
          <p:nvPr/>
        </p:nvSpPr>
        <p:spPr>
          <a:xfrm>
            <a:off x="4927276" y="1421277"/>
            <a:ext cx="1217000" cy="369332"/>
          </a:xfrm>
          <a:prstGeom prst="rect">
            <a:avLst/>
          </a:prstGeom>
          <a:noFill/>
        </p:spPr>
        <p:txBody>
          <a:bodyPr wrap="none" rtlCol="0">
            <a:spAutoFit/>
          </a:bodyPr>
          <a:lstStyle/>
          <a:p>
            <a:r>
              <a:rPr lang="en-US" dirty="0"/>
              <a:t>19 species:</a:t>
            </a:r>
          </a:p>
        </p:txBody>
      </p:sp>
      <p:sp>
        <p:nvSpPr>
          <p:cNvPr id="7" name="Rectangle 6">
            <a:extLst>
              <a:ext uri="{FF2B5EF4-FFF2-40B4-BE49-F238E27FC236}">
                <a16:creationId xmlns:a16="http://schemas.microsoft.com/office/drawing/2014/main" id="{0D8856F4-AF3C-8D35-037C-B5793873A3D6}"/>
              </a:ext>
            </a:extLst>
          </p:cNvPr>
          <p:cNvSpPr/>
          <p:nvPr/>
        </p:nvSpPr>
        <p:spPr>
          <a:xfrm>
            <a:off x="8870263" y="1790609"/>
            <a:ext cx="1269676" cy="789523"/>
          </a:xfrm>
          <a:prstGeom prst="rect">
            <a:avLst/>
          </a:prstGeom>
          <a:noFill/>
          <a:ln w="38100">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0722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CC1F8-6E12-90D0-E678-659C2494D4EF}"/>
              </a:ext>
            </a:extLst>
          </p:cNvPr>
          <p:cNvSpPr>
            <a:spLocks noGrp="1"/>
          </p:cNvSpPr>
          <p:nvPr>
            <p:ph type="title"/>
          </p:nvPr>
        </p:nvSpPr>
        <p:spPr/>
        <p:txBody>
          <a:bodyPr/>
          <a:lstStyle/>
          <a:p>
            <a:r>
              <a:rPr lang="en-US" dirty="0"/>
              <a:t>GenomeTrakr focus in 2023</a:t>
            </a:r>
          </a:p>
        </p:txBody>
      </p:sp>
      <p:sp>
        <p:nvSpPr>
          <p:cNvPr id="3" name="Content Placeholder 2">
            <a:extLst>
              <a:ext uri="{FF2B5EF4-FFF2-40B4-BE49-F238E27FC236}">
                <a16:creationId xmlns:a16="http://schemas.microsoft.com/office/drawing/2014/main" id="{DE6CFA08-7935-43B2-7587-0AB83E9923D2}"/>
              </a:ext>
            </a:extLst>
          </p:cNvPr>
          <p:cNvSpPr>
            <a:spLocks noGrp="1"/>
          </p:cNvSpPr>
          <p:nvPr>
            <p:ph idx="1"/>
          </p:nvPr>
        </p:nvSpPr>
        <p:spPr>
          <a:xfrm>
            <a:off x="1166897" y="1354667"/>
            <a:ext cx="10551113" cy="4877567"/>
          </a:xfrm>
        </p:spPr>
        <p:txBody>
          <a:bodyPr>
            <a:normAutofit fontScale="92500" lnSpcReduction="10000"/>
          </a:bodyPr>
          <a:lstStyle/>
          <a:p>
            <a:pPr marL="0" indent="0">
              <a:buNone/>
            </a:pPr>
            <a:r>
              <a:rPr lang="en-US" dirty="0"/>
              <a:t>Increase usability of GenomeTrakr data in the public repository</a:t>
            </a:r>
          </a:p>
          <a:p>
            <a:r>
              <a:rPr lang="en-US" dirty="0"/>
              <a:t>Publish suite of visualization dashboards for enteric pathogens</a:t>
            </a:r>
          </a:p>
          <a:p>
            <a:r>
              <a:rPr lang="en-US" dirty="0"/>
              <a:t>Begin implementation of One Health Enteric package</a:t>
            </a:r>
          </a:p>
          <a:p>
            <a:r>
              <a:rPr lang="en-US" dirty="0" err="1"/>
              <a:t>GalaxyTrakr</a:t>
            </a:r>
            <a:r>
              <a:rPr lang="en-US" dirty="0"/>
              <a:t> improvements</a:t>
            </a:r>
          </a:p>
          <a:p>
            <a:r>
              <a:rPr lang="en-US" dirty="0"/>
              <a:t>Initiate annual metadata hackathon</a:t>
            </a:r>
          </a:p>
        </p:txBody>
      </p:sp>
      <p:pic>
        <p:nvPicPr>
          <p:cNvPr id="5" name="Graphic 4" descr="Bullseye with solid fill">
            <a:extLst>
              <a:ext uri="{FF2B5EF4-FFF2-40B4-BE49-F238E27FC236}">
                <a16:creationId xmlns:a16="http://schemas.microsoft.com/office/drawing/2014/main" id="{774C2D2B-1651-FCEF-6C0A-28C9EF2D091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497" y="1524001"/>
            <a:ext cx="914400" cy="914400"/>
          </a:xfrm>
          <a:prstGeom prst="rect">
            <a:avLst/>
          </a:prstGeom>
        </p:spPr>
      </p:pic>
    </p:spTree>
    <p:extLst>
      <p:ext uri="{BB962C8B-B14F-4D97-AF65-F5344CB8AC3E}">
        <p14:creationId xmlns:p14="http://schemas.microsoft.com/office/powerpoint/2010/main" val="2169879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E476D-1A36-2959-4639-C27BCD43B4A1}"/>
              </a:ext>
            </a:extLst>
          </p:cNvPr>
          <p:cNvSpPr>
            <a:spLocks noGrp="1"/>
          </p:cNvSpPr>
          <p:nvPr>
            <p:ph type="title"/>
          </p:nvPr>
        </p:nvSpPr>
        <p:spPr/>
        <p:txBody>
          <a:bodyPr/>
          <a:lstStyle/>
          <a:p>
            <a:r>
              <a:rPr lang="en-US" dirty="0"/>
              <a:t>Dashboards</a:t>
            </a:r>
          </a:p>
        </p:txBody>
      </p:sp>
      <p:pic>
        <p:nvPicPr>
          <p:cNvPr id="9" name="Content Placeholder 8" descr="A screenshot of a computer&#10;&#10;Description automatically generated">
            <a:extLst>
              <a:ext uri="{FF2B5EF4-FFF2-40B4-BE49-F238E27FC236}">
                <a16:creationId xmlns:a16="http://schemas.microsoft.com/office/drawing/2014/main" id="{6FBF38C6-174E-5F5E-10E5-515E8AFDA15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862" y="1057523"/>
            <a:ext cx="5909641" cy="4984461"/>
          </a:xfrm>
        </p:spPr>
      </p:pic>
      <p:pic>
        <p:nvPicPr>
          <p:cNvPr id="11" name="Picture 10" descr="A screenshot of a computer screen&#10;&#10;Description automatically generated">
            <a:extLst>
              <a:ext uri="{FF2B5EF4-FFF2-40B4-BE49-F238E27FC236}">
                <a16:creationId xmlns:a16="http://schemas.microsoft.com/office/drawing/2014/main" id="{ED9C17BA-220C-E327-2102-E626E0656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057523"/>
            <a:ext cx="5858856" cy="4416003"/>
          </a:xfrm>
          <a:prstGeom prst="rect">
            <a:avLst/>
          </a:prstGeom>
        </p:spPr>
      </p:pic>
    </p:spTree>
    <p:extLst>
      <p:ext uri="{BB962C8B-B14F-4D97-AF65-F5344CB8AC3E}">
        <p14:creationId xmlns:p14="http://schemas.microsoft.com/office/powerpoint/2010/main" val="2363061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B1E1C-1FB9-4E45-3313-34264F89AE08}"/>
              </a:ext>
            </a:extLst>
          </p:cNvPr>
          <p:cNvSpPr>
            <a:spLocks noGrp="1"/>
          </p:cNvSpPr>
          <p:nvPr>
            <p:ph type="title"/>
          </p:nvPr>
        </p:nvSpPr>
        <p:spPr/>
        <p:txBody>
          <a:bodyPr/>
          <a:lstStyle/>
          <a:p>
            <a:r>
              <a:rPr lang="en-US" dirty="0"/>
              <a:t>Dashboards</a:t>
            </a:r>
          </a:p>
        </p:txBody>
      </p:sp>
      <p:pic>
        <p:nvPicPr>
          <p:cNvPr id="5" name="Content Placeholder 4" descr="A screenshot of a computer screen&#10;&#10;Description automatically generated">
            <a:extLst>
              <a:ext uri="{FF2B5EF4-FFF2-40B4-BE49-F238E27FC236}">
                <a16:creationId xmlns:a16="http://schemas.microsoft.com/office/drawing/2014/main" id="{477F4E0F-D2A7-A083-640D-B8442542480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5622" y="1313465"/>
            <a:ext cx="6209282" cy="4878387"/>
          </a:xfrm>
        </p:spPr>
      </p:pic>
      <p:pic>
        <p:nvPicPr>
          <p:cNvPr id="7" name="Picture 6" descr="A screenshot of a computer&#10;&#10;Description automatically generated">
            <a:extLst>
              <a:ext uri="{FF2B5EF4-FFF2-40B4-BE49-F238E27FC236}">
                <a16:creationId xmlns:a16="http://schemas.microsoft.com/office/drawing/2014/main" id="{2A26E024-2567-0C85-63BC-E4AF2EEA0D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4326" y="711194"/>
            <a:ext cx="5142052" cy="5969003"/>
          </a:xfrm>
          <a:prstGeom prst="rect">
            <a:avLst/>
          </a:prstGeom>
        </p:spPr>
      </p:pic>
    </p:spTree>
    <p:extLst>
      <p:ext uri="{BB962C8B-B14F-4D97-AF65-F5344CB8AC3E}">
        <p14:creationId xmlns:p14="http://schemas.microsoft.com/office/powerpoint/2010/main" val="896821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Content Placeholder 4" descr="A screenshot of a computer&#10;&#10;Description automatically generated">
            <a:extLst>
              <a:ext uri="{FF2B5EF4-FFF2-40B4-BE49-F238E27FC236}">
                <a16:creationId xmlns:a16="http://schemas.microsoft.com/office/drawing/2014/main" id="{B0D3FB21-3056-72D8-97B6-533BE827EFD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81185" y="1283681"/>
            <a:ext cx="4282417" cy="4878387"/>
          </a:xfrm>
        </p:spPr>
      </p:pic>
      <p:sp>
        <p:nvSpPr>
          <p:cNvPr id="2" name="Title 1">
            <a:extLst>
              <a:ext uri="{FF2B5EF4-FFF2-40B4-BE49-F238E27FC236}">
                <a16:creationId xmlns:a16="http://schemas.microsoft.com/office/drawing/2014/main" id="{1D5694EE-BCE7-4D4D-B2C0-2FC0E5971D8F}"/>
              </a:ext>
            </a:extLst>
          </p:cNvPr>
          <p:cNvSpPr>
            <a:spLocks noGrp="1"/>
          </p:cNvSpPr>
          <p:nvPr>
            <p:ph type="title"/>
          </p:nvPr>
        </p:nvSpPr>
        <p:spPr>
          <a:xfrm>
            <a:off x="125386" y="199229"/>
            <a:ext cx="7012007" cy="604512"/>
          </a:xfrm>
        </p:spPr>
        <p:txBody>
          <a:bodyPr>
            <a:normAutofit/>
          </a:bodyPr>
          <a:lstStyle/>
          <a:p>
            <a:r>
              <a:rPr lang="en-US" sz="2800" dirty="0"/>
              <a:t>One Health Enteric package:</a:t>
            </a:r>
            <a:endParaRPr lang="en-US" dirty="0"/>
          </a:p>
        </p:txBody>
      </p:sp>
      <p:sp>
        <p:nvSpPr>
          <p:cNvPr id="8" name="Rectangle 7">
            <a:extLst>
              <a:ext uri="{FF2B5EF4-FFF2-40B4-BE49-F238E27FC236}">
                <a16:creationId xmlns:a16="http://schemas.microsoft.com/office/drawing/2014/main" id="{D700E1FF-A6F8-13BC-D2BD-FBF72449EF99}"/>
              </a:ext>
            </a:extLst>
          </p:cNvPr>
          <p:cNvSpPr/>
          <p:nvPr/>
        </p:nvSpPr>
        <p:spPr>
          <a:xfrm>
            <a:off x="7431301" y="4594365"/>
            <a:ext cx="2092959" cy="1194894"/>
          </a:xfrm>
          <a:prstGeom prst="rect">
            <a:avLst/>
          </a:prstGeom>
          <a:noFill/>
          <a:ln w="28575">
            <a:solidFill>
              <a:srgbClr val="FF0000">
                <a:alpha val="24000"/>
              </a:srgbClr>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D5C321-6908-ECB5-0B99-CF8920801D7E}"/>
              </a:ext>
            </a:extLst>
          </p:cNvPr>
          <p:cNvSpPr txBox="1"/>
          <p:nvPr/>
        </p:nvSpPr>
        <p:spPr>
          <a:xfrm>
            <a:off x="316674" y="861032"/>
            <a:ext cx="6771918" cy="338554"/>
          </a:xfrm>
          <a:prstGeom prst="rect">
            <a:avLst/>
          </a:prstGeom>
          <a:noFill/>
        </p:spPr>
        <p:txBody>
          <a:bodyPr wrap="none" rtlCol="0">
            <a:spAutoFit/>
          </a:bodyPr>
          <a:lstStyle/>
          <a:p>
            <a:r>
              <a:rPr lang="en-US" sz="1600" b="1"/>
              <a:t>US Interagency Collaboration for Genomics for Food and Feed Safety (Gen-FS)</a:t>
            </a:r>
          </a:p>
        </p:txBody>
      </p:sp>
      <p:sp>
        <p:nvSpPr>
          <p:cNvPr id="5" name="TextBox 4">
            <a:extLst>
              <a:ext uri="{FF2B5EF4-FFF2-40B4-BE49-F238E27FC236}">
                <a16:creationId xmlns:a16="http://schemas.microsoft.com/office/drawing/2014/main" id="{97C6E9A9-8ABE-D03F-337A-E887FF483131}"/>
              </a:ext>
            </a:extLst>
          </p:cNvPr>
          <p:cNvSpPr txBox="1"/>
          <p:nvPr/>
        </p:nvSpPr>
        <p:spPr>
          <a:xfrm>
            <a:off x="1669041" y="1233584"/>
            <a:ext cx="4076950" cy="954107"/>
          </a:xfrm>
          <a:prstGeom prst="rect">
            <a:avLst/>
          </a:prstGeom>
          <a:noFill/>
        </p:spPr>
        <p:txBody>
          <a:bodyPr wrap="none" rtlCol="0">
            <a:spAutoFit/>
          </a:bodyPr>
          <a:lstStyle/>
          <a:p>
            <a:r>
              <a:rPr lang="en-US" sz="1400"/>
              <a:t>National Center for Biotechnology Information (NCBI)</a:t>
            </a:r>
          </a:p>
          <a:p>
            <a:r>
              <a:rPr lang="en-US" sz="1400"/>
              <a:t>Centers for Disease Control and Prevention (CDC) </a:t>
            </a:r>
          </a:p>
          <a:p>
            <a:r>
              <a:rPr lang="en-US" sz="1400"/>
              <a:t>Food and Drug Administration (FDA)</a:t>
            </a:r>
          </a:p>
          <a:p>
            <a:r>
              <a:rPr lang="en-US" sz="1400"/>
              <a:t>U.S. Department of Agriculture (USDA)</a:t>
            </a:r>
          </a:p>
        </p:txBody>
      </p:sp>
      <p:pic>
        <p:nvPicPr>
          <p:cNvPr id="6" name="Picture 5" descr="Logo&#10;&#10;Description automatically generated">
            <a:extLst>
              <a:ext uri="{FF2B5EF4-FFF2-40B4-BE49-F238E27FC236}">
                <a16:creationId xmlns:a16="http://schemas.microsoft.com/office/drawing/2014/main" id="{9EFE1FC3-FCF0-16D7-9DD0-7934FAB32912}"/>
              </a:ext>
            </a:extLst>
          </p:cNvPr>
          <p:cNvPicPr>
            <a:picLocks noChangeAspect="1"/>
          </p:cNvPicPr>
          <p:nvPr/>
        </p:nvPicPr>
        <p:blipFill rotWithShape="1">
          <a:blip r:embed="rId3">
            <a:extLst>
              <a:ext uri="{28A0092B-C50C-407E-A947-70E740481C1C}">
                <a14:useLocalDpi xmlns:a14="http://schemas.microsoft.com/office/drawing/2010/main" val="0"/>
              </a:ext>
            </a:extLst>
          </a:blip>
          <a:srcRect r="81751"/>
          <a:stretch/>
        </p:blipFill>
        <p:spPr>
          <a:xfrm>
            <a:off x="606984" y="1641696"/>
            <a:ext cx="434132" cy="518602"/>
          </a:xfrm>
          <a:prstGeom prst="rect">
            <a:avLst/>
          </a:prstGeom>
        </p:spPr>
      </p:pic>
      <p:pic>
        <p:nvPicPr>
          <p:cNvPr id="7" name="Picture 6" descr="Logo&#10;&#10;Description automatically generated">
            <a:extLst>
              <a:ext uri="{FF2B5EF4-FFF2-40B4-BE49-F238E27FC236}">
                <a16:creationId xmlns:a16="http://schemas.microsoft.com/office/drawing/2014/main" id="{C5A0B889-3CE2-65BB-1FC8-DC0AADE4FC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793" y="1829597"/>
            <a:ext cx="435161" cy="327676"/>
          </a:xfrm>
          <a:prstGeom prst="rect">
            <a:avLst/>
          </a:prstGeom>
        </p:spPr>
      </p:pic>
      <p:pic>
        <p:nvPicPr>
          <p:cNvPr id="9" name="Picture 8" descr="Logo, company name&#10;&#10;Description automatically generated">
            <a:extLst>
              <a:ext uri="{FF2B5EF4-FFF2-40B4-BE49-F238E27FC236}">
                <a16:creationId xmlns:a16="http://schemas.microsoft.com/office/drawing/2014/main" id="{F0DEE305-FF25-5630-BEE9-91AE9764AB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3666" y="1232878"/>
            <a:ext cx="400768" cy="272631"/>
          </a:xfrm>
          <a:prstGeom prst="rect">
            <a:avLst/>
          </a:prstGeom>
        </p:spPr>
      </p:pic>
      <p:pic>
        <p:nvPicPr>
          <p:cNvPr id="10" name="Picture 9" descr="A blue and white logo&#10;&#10;Description automatically generated with medium confidence">
            <a:extLst>
              <a:ext uri="{FF2B5EF4-FFF2-40B4-BE49-F238E27FC236}">
                <a16:creationId xmlns:a16="http://schemas.microsoft.com/office/drawing/2014/main" id="{14A08172-4CFB-21C8-476A-4017DB4A05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6793" y="1234784"/>
            <a:ext cx="435161" cy="537521"/>
          </a:xfrm>
          <a:prstGeom prst="rect">
            <a:avLst/>
          </a:prstGeom>
        </p:spPr>
      </p:pic>
      <p:pic>
        <p:nvPicPr>
          <p:cNvPr id="18" name="Picture 17" descr="A close-up of a menu&#10;&#10;Description automatically generated">
            <a:extLst>
              <a:ext uri="{FF2B5EF4-FFF2-40B4-BE49-F238E27FC236}">
                <a16:creationId xmlns:a16="http://schemas.microsoft.com/office/drawing/2014/main" id="{863A21A3-23E1-1272-FC2F-158F5AC316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6674" y="3225800"/>
            <a:ext cx="6526826" cy="2854960"/>
          </a:xfrm>
          <a:prstGeom prst="rect">
            <a:avLst/>
          </a:prstGeom>
        </p:spPr>
      </p:pic>
      <p:sp>
        <p:nvSpPr>
          <p:cNvPr id="20" name="TextBox 19">
            <a:extLst>
              <a:ext uri="{FF2B5EF4-FFF2-40B4-BE49-F238E27FC236}">
                <a16:creationId xmlns:a16="http://schemas.microsoft.com/office/drawing/2014/main" id="{C5646EA4-10B7-5019-CD28-3B0310F585EE}"/>
              </a:ext>
            </a:extLst>
          </p:cNvPr>
          <p:cNvSpPr txBox="1"/>
          <p:nvPr/>
        </p:nvSpPr>
        <p:spPr>
          <a:xfrm>
            <a:off x="223520" y="2926284"/>
            <a:ext cx="2093778" cy="369332"/>
          </a:xfrm>
          <a:prstGeom prst="rect">
            <a:avLst/>
          </a:prstGeom>
          <a:noFill/>
        </p:spPr>
        <p:txBody>
          <a:bodyPr wrap="none" rtlCol="0">
            <a:spAutoFit/>
          </a:bodyPr>
          <a:lstStyle/>
          <a:p>
            <a:r>
              <a:rPr lang="en-US" sz="1800" b="1"/>
              <a:t>OHE package scope:</a:t>
            </a:r>
            <a:endParaRPr lang="en-US"/>
          </a:p>
        </p:txBody>
      </p:sp>
      <p:cxnSp>
        <p:nvCxnSpPr>
          <p:cNvPr id="22" name="Straight Connector 21">
            <a:extLst>
              <a:ext uri="{FF2B5EF4-FFF2-40B4-BE49-F238E27FC236}">
                <a16:creationId xmlns:a16="http://schemas.microsoft.com/office/drawing/2014/main" id="{4669C660-A345-D2AE-1723-D5FAA0EF8E66}"/>
              </a:ext>
            </a:extLst>
          </p:cNvPr>
          <p:cNvCxnSpPr>
            <a:cxnSpLocks/>
          </p:cNvCxnSpPr>
          <p:nvPr/>
        </p:nvCxnSpPr>
        <p:spPr>
          <a:xfrm>
            <a:off x="7137400" y="218440"/>
            <a:ext cx="0" cy="6268720"/>
          </a:xfrm>
          <a:prstGeom prst="line">
            <a:avLst/>
          </a:prstGeom>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914A85B6-AD67-CC50-4761-C9CF4276205F}"/>
              </a:ext>
            </a:extLst>
          </p:cNvPr>
          <p:cNvSpPr txBox="1"/>
          <p:nvPr/>
        </p:nvSpPr>
        <p:spPr>
          <a:xfrm>
            <a:off x="7330940" y="751840"/>
            <a:ext cx="4544386" cy="369332"/>
          </a:xfrm>
          <a:prstGeom prst="rect">
            <a:avLst/>
          </a:prstGeom>
          <a:noFill/>
        </p:spPr>
        <p:txBody>
          <a:bodyPr wrap="none" rtlCol="0">
            <a:spAutoFit/>
          </a:bodyPr>
          <a:lstStyle/>
          <a:p>
            <a:r>
              <a:rPr lang="en-US" dirty="0">
                <a:solidFill>
                  <a:schemeClr val="accent1"/>
                </a:solidFill>
              </a:rPr>
              <a:t>Generic template available at NCBI BioSample:</a:t>
            </a:r>
          </a:p>
        </p:txBody>
      </p:sp>
      <p:sp>
        <p:nvSpPr>
          <p:cNvPr id="27" name="Striped Right Arrow 26">
            <a:extLst>
              <a:ext uri="{FF2B5EF4-FFF2-40B4-BE49-F238E27FC236}">
                <a16:creationId xmlns:a16="http://schemas.microsoft.com/office/drawing/2014/main" id="{C4B4DA1D-20A9-D423-DD31-F8F2355799CC}"/>
              </a:ext>
            </a:extLst>
          </p:cNvPr>
          <p:cNvSpPr/>
          <p:nvPr/>
        </p:nvSpPr>
        <p:spPr>
          <a:xfrm rot="5400000">
            <a:off x="3319471" y="2377163"/>
            <a:ext cx="538480" cy="476390"/>
          </a:xfrm>
          <a:prstGeom prst="stripedRightArrow">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129B6EC9-71BC-17BC-7E0B-47AB2A75CA99}"/>
              </a:ext>
            </a:extLst>
          </p:cNvPr>
          <p:cNvCxnSpPr>
            <a:cxnSpLocks/>
          </p:cNvCxnSpPr>
          <p:nvPr/>
        </p:nvCxnSpPr>
        <p:spPr>
          <a:xfrm flipH="1" flipV="1">
            <a:off x="8686800" y="5680872"/>
            <a:ext cx="462987" cy="702566"/>
          </a:xfrm>
          <a:prstGeom prst="straightConnector1">
            <a:avLst/>
          </a:prstGeom>
          <a:ln w="38100">
            <a:solidFill>
              <a:schemeClr val="accent6"/>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7D65FD66-B327-F859-7F38-7C9B3BA85F45}"/>
              </a:ext>
            </a:extLst>
          </p:cNvPr>
          <p:cNvSpPr txBox="1"/>
          <p:nvPr/>
        </p:nvSpPr>
        <p:spPr>
          <a:xfrm>
            <a:off x="9149787" y="6302494"/>
            <a:ext cx="1160831" cy="369332"/>
          </a:xfrm>
          <a:prstGeom prst="rect">
            <a:avLst/>
          </a:prstGeom>
          <a:noFill/>
        </p:spPr>
        <p:txBody>
          <a:bodyPr wrap="none" rtlCol="0">
            <a:spAutoFit/>
          </a:bodyPr>
          <a:lstStyle/>
          <a:p>
            <a:r>
              <a:rPr lang="en-US" dirty="0">
                <a:solidFill>
                  <a:schemeClr val="accent6"/>
                </a:solidFill>
                <a:highlight>
                  <a:srgbClr val="FFFF00"/>
                </a:highlight>
              </a:rPr>
              <a:t>New links!</a:t>
            </a:r>
          </a:p>
        </p:txBody>
      </p:sp>
    </p:spTree>
    <p:extLst>
      <p:ext uri="{BB962C8B-B14F-4D97-AF65-F5344CB8AC3E}">
        <p14:creationId xmlns:p14="http://schemas.microsoft.com/office/powerpoint/2010/main" val="193114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600ABBB7-B918-98AD-9200-13AB70C51E2F}"/>
              </a:ext>
            </a:extLst>
          </p:cNvPr>
          <p:cNvSpPr/>
          <p:nvPr/>
        </p:nvSpPr>
        <p:spPr>
          <a:xfrm>
            <a:off x="6036907" y="1557702"/>
            <a:ext cx="1370881" cy="1239063"/>
          </a:xfrm>
          <a:prstGeom prst="roundRect">
            <a:avLst>
              <a:gd name="adj" fmla="val 10000"/>
            </a:avLst>
          </a:prstGeom>
          <a:blipFill>
            <a:blip r:embed="rId2">
              <a:extLst>
                <a:ext uri="{28A0092B-C50C-407E-A947-70E740481C1C}">
                  <a14:useLocalDpi xmlns:a14="http://schemas.microsoft.com/office/drawing/2010/main" val="0"/>
                </a:ext>
              </a:extLst>
            </a:blip>
            <a:srcRect/>
            <a:stretch>
              <a:fillRect l="-17641" t="-25362" r="-15395" b="-21826"/>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4" name="Title 13">
            <a:extLst>
              <a:ext uri="{FF2B5EF4-FFF2-40B4-BE49-F238E27FC236}">
                <a16:creationId xmlns:a16="http://schemas.microsoft.com/office/drawing/2014/main" id="{72F595F9-7502-CB71-A26B-9D86EABB6C3D}"/>
              </a:ext>
            </a:extLst>
          </p:cNvPr>
          <p:cNvSpPr>
            <a:spLocks noGrp="1"/>
          </p:cNvSpPr>
          <p:nvPr>
            <p:ph type="title"/>
          </p:nvPr>
        </p:nvSpPr>
        <p:spPr>
          <a:xfrm>
            <a:off x="2134453" y="114025"/>
            <a:ext cx="10551113" cy="926020"/>
          </a:xfrm>
        </p:spPr>
        <p:txBody>
          <a:bodyPr>
            <a:normAutofit/>
          </a:bodyPr>
          <a:lstStyle/>
          <a:p>
            <a:r>
              <a:rPr lang="en-US" sz="4000" dirty="0"/>
              <a:t>Tools to support OHE package:</a:t>
            </a:r>
            <a:endParaRPr lang="en-US" dirty="0"/>
          </a:p>
        </p:txBody>
      </p:sp>
      <p:graphicFrame>
        <p:nvGraphicFramePr>
          <p:cNvPr id="4" name="Content Placeholder 3">
            <a:extLst>
              <a:ext uri="{FF2B5EF4-FFF2-40B4-BE49-F238E27FC236}">
                <a16:creationId xmlns:a16="http://schemas.microsoft.com/office/drawing/2014/main" id="{C346134B-883C-DCD8-142C-579457E1F3CC}"/>
              </a:ext>
            </a:extLst>
          </p:cNvPr>
          <p:cNvGraphicFramePr>
            <a:graphicFrameLocks noGrp="1"/>
          </p:cNvGraphicFramePr>
          <p:nvPr>
            <p:ph idx="4294967295"/>
            <p:extLst>
              <p:ext uri="{D42A27DB-BD31-4B8C-83A1-F6EECF244321}">
                <p14:modId xmlns:p14="http://schemas.microsoft.com/office/powerpoint/2010/main" val="4013378323"/>
              </p:ext>
            </p:extLst>
          </p:nvPr>
        </p:nvGraphicFramePr>
        <p:xfrm>
          <a:off x="5888913" y="4315626"/>
          <a:ext cx="5459218" cy="1978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Left Bracket 10">
            <a:extLst>
              <a:ext uri="{FF2B5EF4-FFF2-40B4-BE49-F238E27FC236}">
                <a16:creationId xmlns:a16="http://schemas.microsoft.com/office/drawing/2014/main" id="{5F8EBA10-C98A-BFFF-592A-3A392CB82D67}"/>
              </a:ext>
            </a:extLst>
          </p:cNvPr>
          <p:cNvSpPr/>
          <p:nvPr/>
        </p:nvSpPr>
        <p:spPr>
          <a:xfrm rot="5400000" flipH="1">
            <a:off x="8641057" y="802935"/>
            <a:ext cx="162015" cy="5252128"/>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17" name="Picture 16" descr="A blue and white logo&#10;&#10;Description automatically generated">
            <a:extLst>
              <a:ext uri="{FF2B5EF4-FFF2-40B4-BE49-F238E27FC236}">
                <a16:creationId xmlns:a16="http://schemas.microsoft.com/office/drawing/2014/main" id="{445B16FD-7D61-4265-114C-E2A74493CD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20790" y="1469004"/>
            <a:ext cx="993079" cy="1147006"/>
          </a:xfrm>
          <a:prstGeom prst="rect">
            <a:avLst/>
          </a:prstGeom>
        </p:spPr>
      </p:pic>
      <p:cxnSp>
        <p:nvCxnSpPr>
          <p:cNvPr id="28" name="Straight Arrow Connector 27">
            <a:extLst>
              <a:ext uri="{FF2B5EF4-FFF2-40B4-BE49-F238E27FC236}">
                <a16:creationId xmlns:a16="http://schemas.microsoft.com/office/drawing/2014/main" id="{AE63C289-0F29-BB7C-CCE9-78AEA2D50291}"/>
              </a:ext>
            </a:extLst>
          </p:cNvPr>
          <p:cNvCxnSpPr>
            <a:cxnSpLocks/>
            <a:stCxn id="11" idx="1"/>
          </p:cNvCxnSpPr>
          <p:nvPr/>
        </p:nvCxnSpPr>
        <p:spPr>
          <a:xfrm>
            <a:off x="8722065" y="3510007"/>
            <a:ext cx="0" cy="434173"/>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pic>
        <p:nvPicPr>
          <p:cNvPr id="30" name="Picture 29" descr="A screenshot of a computer&#10;&#10;Description automatically generated">
            <a:extLst>
              <a:ext uri="{FF2B5EF4-FFF2-40B4-BE49-F238E27FC236}">
                <a16:creationId xmlns:a16="http://schemas.microsoft.com/office/drawing/2014/main" id="{F821E555-C6CE-CFA5-F2FC-0D6B888764E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56473" y="1806652"/>
            <a:ext cx="1558029" cy="1541341"/>
          </a:xfrm>
          <a:prstGeom prst="rect">
            <a:avLst/>
          </a:prstGeom>
          <a:effectLst>
            <a:outerShdw blurRad="50800" dist="38100" dir="2700000" algn="tl" rotWithShape="0">
              <a:prstClr val="black">
                <a:alpha val="40000"/>
              </a:prstClr>
            </a:outerShdw>
          </a:effectLst>
        </p:spPr>
      </p:pic>
      <p:pic>
        <p:nvPicPr>
          <p:cNvPr id="24" name="Content Placeholder 4" descr="A screenshot of a computer&#10;&#10;Description automatically generated">
            <a:extLst>
              <a:ext uri="{FF2B5EF4-FFF2-40B4-BE49-F238E27FC236}">
                <a16:creationId xmlns:a16="http://schemas.microsoft.com/office/drawing/2014/main" id="{D3C35DB4-2016-27BA-F787-E83B5CA168F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617329" y="1852511"/>
            <a:ext cx="1266190" cy="1442401"/>
          </a:xfrm>
          <a:prstGeom prst="rect">
            <a:avLst/>
          </a:prstGeom>
          <a:effectLst>
            <a:outerShdw blurRad="50800" dist="38100" dir="2700000" algn="tl" rotWithShape="0">
              <a:prstClr val="black">
                <a:alpha val="40000"/>
              </a:prstClr>
            </a:outerShdw>
          </a:effectLst>
        </p:spPr>
      </p:pic>
      <p:sp>
        <p:nvSpPr>
          <p:cNvPr id="25" name="Rectangle 24">
            <a:extLst>
              <a:ext uri="{FF2B5EF4-FFF2-40B4-BE49-F238E27FC236}">
                <a16:creationId xmlns:a16="http://schemas.microsoft.com/office/drawing/2014/main" id="{A11AA1B3-A2B4-A6E0-6C43-247968CB4EB5}"/>
              </a:ext>
            </a:extLst>
          </p:cNvPr>
          <p:cNvSpPr/>
          <p:nvPr/>
        </p:nvSpPr>
        <p:spPr>
          <a:xfrm>
            <a:off x="9631595" y="2805352"/>
            <a:ext cx="618829" cy="403836"/>
          </a:xfrm>
          <a:prstGeom prst="rect">
            <a:avLst/>
          </a:prstGeom>
          <a:noFill/>
          <a:ln w="19050">
            <a:solidFill>
              <a:srgbClr val="FF0000"/>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0B8393D-BFB9-3973-0AE1-DC3867AB0E1D}"/>
              </a:ext>
            </a:extLst>
          </p:cNvPr>
          <p:cNvSpPr/>
          <p:nvPr/>
        </p:nvSpPr>
        <p:spPr>
          <a:xfrm>
            <a:off x="6891338" y="2868901"/>
            <a:ext cx="1342598" cy="406958"/>
          </a:xfrm>
          <a:prstGeom prst="rect">
            <a:avLst/>
          </a:prstGeom>
          <a:noFill/>
          <a:ln w="19050">
            <a:solidFill>
              <a:srgbClr val="FF0000"/>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7159D2E3-A87A-34EB-A5F0-958953D8B9C2}"/>
              </a:ext>
            </a:extLst>
          </p:cNvPr>
          <p:cNvSpPr txBox="1"/>
          <p:nvPr/>
        </p:nvSpPr>
        <p:spPr>
          <a:xfrm>
            <a:off x="212518" y="2465408"/>
            <a:ext cx="4917675" cy="2062103"/>
          </a:xfrm>
          <a:prstGeom prst="rect">
            <a:avLst/>
          </a:prstGeom>
          <a:noFill/>
        </p:spPr>
        <p:txBody>
          <a:bodyPr wrap="square" rtlCol="0">
            <a:spAutoFit/>
          </a:bodyPr>
          <a:lstStyle/>
          <a:p>
            <a:pPr marL="342900" indent="-342900">
              <a:buFont typeface="+mj-lt"/>
              <a:buAutoNum type="arabicPeriod"/>
            </a:pPr>
            <a:r>
              <a:rPr lang="en-US" sz="3200" dirty="0"/>
              <a:t>Version-control for custom templates</a:t>
            </a:r>
          </a:p>
          <a:p>
            <a:endParaRPr lang="en-US" sz="3200" dirty="0"/>
          </a:p>
          <a:p>
            <a:r>
              <a:rPr lang="en-US" sz="3200" dirty="0"/>
              <a:t>2. Validation</a:t>
            </a:r>
          </a:p>
        </p:txBody>
      </p:sp>
    </p:spTree>
    <p:extLst>
      <p:ext uri="{BB962C8B-B14F-4D97-AF65-F5344CB8AC3E}">
        <p14:creationId xmlns:p14="http://schemas.microsoft.com/office/powerpoint/2010/main" val="2435848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625C6-44E5-7F1B-9A89-019CBCFFD860}"/>
              </a:ext>
            </a:extLst>
          </p:cNvPr>
          <p:cNvSpPr>
            <a:spLocks noGrp="1"/>
          </p:cNvSpPr>
          <p:nvPr>
            <p:ph type="title"/>
          </p:nvPr>
        </p:nvSpPr>
        <p:spPr>
          <a:xfrm>
            <a:off x="190475" y="321898"/>
            <a:ext cx="5295400" cy="926020"/>
          </a:xfrm>
        </p:spPr>
        <p:txBody>
          <a:bodyPr>
            <a:noAutofit/>
          </a:bodyPr>
          <a:lstStyle/>
          <a:p>
            <a:r>
              <a:rPr lang="en-US" sz="2200" dirty="0"/>
              <a:t>GitHub for OHE package version control:</a:t>
            </a:r>
          </a:p>
        </p:txBody>
      </p:sp>
      <p:sp>
        <p:nvSpPr>
          <p:cNvPr id="55" name="TextBox 54">
            <a:extLst>
              <a:ext uri="{FF2B5EF4-FFF2-40B4-BE49-F238E27FC236}">
                <a16:creationId xmlns:a16="http://schemas.microsoft.com/office/drawing/2014/main" id="{8289155D-7385-8DDA-F875-54ECDFAB2E31}"/>
              </a:ext>
            </a:extLst>
          </p:cNvPr>
          <p:cNvSpPr txBox="1"/>
          <p:nvPr/>
        </p:nvSpPr>
        <p:spPr>
          <a:xfrm>
            <a:off x="263898" y="5675658"/>
            <a:ext cx="1739579" cy="369332"/>
          </a:xfrm>
          <a:prstGeom prst="rect">
            <a:avLst/>
          </a:prstGeom>
          <a:noFill/>
        </p:spPr>
        <p:txBody>
          <a:bodyPr wrap="none" rtlCol="0">
            <a:spAutoFit/>
          </a:bodyPr>
          <a:lstStyle/>
          <a:p>
            <a:r>
              <a:rPr lang="en-US" dirty="0">
                <a:hlinkClick r:id="rId2"/>
              </a:rPr>
              <a:t>OHE GitHub Link</a:t>
            </a:r>
            <a:endParaRPr lang="en-US" dirty="0"/>
          </a:p>
        </p:txBody>
      </p:sp>
      <p:pic>
        <p:nvPicPr>
          <p:cNvPr id="4" name="Picture 3" descr="A screenshot of a computer&#10;&#10;Description automatically generated">
            <a:extLst>
              <a:ext uri="{FF2B5EF4-FFF2-40B4-BE49-F238E27FC236}">
                <a16:creationId xmlns:a16="http://schemas.microsoft.com/office/drawing/2014/main" id="{2986ACFD-E8B7-F367-05BF-E24C6EB2DF1D}"/>
              </a:ext>
            </a:extLst>
          </p:cNvPr>
          <p:cNvPicPr>
            <a:picLocks noChangeAspect="1"/>
          </p:cNvPicPr>
          <p:nvPr/>
        </p:nvPicPr>
        <p:blipFill rotWithShape="1">
          <a:blip r:embed="rId3">
            <a:extLst>
              <a:ext uri="{28A0092B-C50C-407E-A947-70E740481C1C}">
                <a14:useLocalDpi xmlns:a14="http://schemas.microsoft.com/office/drawing/2010/main" val="0"/>
              </a:ext>
            </a:extLst>
          </a:blip>
          <a:srcRect l="3924" r="5189"/>
          <a:stretch/>
        </p:blipFill>
        <p:spPr>
          <a:xfrm>
            <a:off x="263898" y="1247918"/>
            <a:ext cx="5391621" cy="4373220"/>
          </a:xfrm>
          <a:prstGeom prst="rect">
            <a:avLst/>
          </a:prstGeom>
          <a:effectLst>
            <a:outerShdw blurRad="50800" dist="38100" dir="2700000" algn="tl" rotWithShape="0">
              <a:prstClr val="black">
                <a:alpha val="40000"/>
              </a:prstClr>
            </a:outerShdw>
          </a:effectLst>
        </p:spPr>
      </p:pic>
      <p:sp>
        <p:nvSpPr>
          <p:cNvPr id="3" name="5-Point Star 2">
            <a:extLst>
              <a:ext uri="{FF2B5EF4-FFF2-40B4-BE49-F238E27FC236}">
                <a16:creationId xmlns:a16="http://schemas.microsoft.com/office/drawing/2014/main" id="{73477FC8-1D00-3629-885C-452291C8B0A4}"/>
              </a:ext>
            </a:extLst>
          </p:cNvPr>
          <p:cNvSpPr/>
          <p:nvPr/>
        </p:nvSpPr>
        <p:spPr>
          <a:xfrm>
            <a:off x="7570878" y="2325809"/>
            <a:ext cx="224769" cy="235678"/>
          </a:xfrm>
          <a:prstGeom prst="star5">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2400"/>
          </a:p>
        </p:txBody>
      </p:sp>
      <p:pic>
        <p:nvPicPr>
          <p:cNvPr id="5" name="Picture 4" descr="Graphical user interface, application&#10;&#10;Description automatically generated">
            <a:extLst>
              <a:ext uri="{FF2B5EF4-FFF2-40B4-BE49-F238E27FC236}">
                <a16:creationId xmlns:a16="http://schemas.microsoft.com/office/drawing/2014/main" id="{E57DA248-A22E-49CA-E97E-E3B807E292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9593" y="2162701"/>
            <a:ext cx="5940135" cy="2480311"/>
          </a:xfrm>
          <a:prstGeom prst="rect">
            <a:avLst/>
          </a:prstGeom>
          <a:ln>
            <a:noFill/>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1CF2E3AA-ABA0-29CF-D99A-D0E0D3E80460}"/>
              </a:ext>
            </a:extLst>
          </p:cNvPr>
          <p:cNvSpPr txBox="1"/>
          <p:nvPr/>
        </p:nvSpPr>
        <p:spPr>
          <a:xfrm>
            <a:off x="5929593" y="4610217"/>
            <a:ext cx="4895687" cy="369332"/>
          </a:xfrm>
          <a:prstGeom prst="rect">
            <a:avLst/>
          </a:prstGeom>
          <a:noFill/>
        </p:spPr>
        <p:txBody>
          <a:bodyPr wrap="square" lIns="91440" tIns="45720" rIns="91440" bIns="45720" rtlCol="0" anchor="t">
            <a:spAutoFit/>
          </a:bodyPr>
          <a:lstStyle/>
          <a:p>
            <a:r>
              <a:rPr lang="en-US" dirty="0">
                <a:hlinkClick r:id="rId5"/>
              </a:rPr>
              <a:t>https://gmvs.fda.gov</a:t>
            </a:r>
            <a:endParaRPr lang="en-US" dirty="0"/>
          </a:p>
        </p:txBody>
      </p:sp>
      <p:sp>
        <p:nvSpPr>
          <p:cNvPr id="8" name="Oval 7">
            <a:extLst>
              <a:ext uri="{FF2B5EF4-FFF2-40B4-BE49-F238E27FC236}">
                <a16:creationId xmlns:a16="http://schemas.microsoft.com/office/drawing/2014/main" id="{69AB263E-4C3C-A248-28D2-9FC1090767F7}"/>
              </a:ext>
            </a:extLst>
          </p:cNvPr>
          <p:cNvSpPr/>
          <p:nvPr/>
        </p:nvSpPr>
        <p:spPr>
          <a:xfrm>
            <a:off x="10717609" y="3000185"/>
            <a:ext cx="966610" cy="297798"/>
          </a:xfrm>
          <a:custGeom>
            <a:avLst/>
            <a:gdLst>
              <a:gd name="connsiteX0" fmla="*/ 0 w 966610"/>
              <a:gd name="connsiteY0" fmla="*/ 148899 h 297798"/>
              <a:gd name="connsiteX1" fmla="*/ 483305 w 966610"/>
              <a:gd name="connsiteY1" fmla="*/ 0 h 297798"/>
              <a:gd name="connsiteX2" fmla="*/ 966610 w 966610"/>
              <a:gd name="connsiteY2" fmla="*/ 148899 h 297798"/>
              <a:gd name="connsiteX3" fmla="*/ 483305 w 966610"/>
              <a:gd name="connsiteY3" fmla="*/ 297798 h 297798"/>
              <a:gd name="connsiteX4" fmla="*/ 0 w 966610"/>
              <a:gd name="connsiteY4" fmla="*/ 148899 h 297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610" h="297798" extrusionOk="0">
                <a:moveTo>
                  <a:pt x="0" y="148899"/>
                </a:moveTo>
                <a:cubicBezTo>
                  <a:pt x="-41140" y="41288"/>
                  <a:pt x="198097" y="6863"/>
                  <a:pt x="483305" y="0"/>
                </a:cubicBezTo>
                <a:cubicBezTo>
                  <a:pt x="763570" y="2809"/>
                  <a:pt x="950179" y="67186"/>
                  <a:pt x="966610" y="148899"/>
                </a:cubicBezTo>
                <a:cubicBezTo>
                  <a:pt x="921778" y="274915"/>
                  <a:pt x="742471" y="340669"/>
                  <a:pt x="483305" y="297798"/>
                </a:cubicBezTo>
                <a:cubicBezTo>
                  <a:pt x="214815" y="296940"/>
                  <a:pt x="7681" y="234804"/>
                  <a:pt x="0" y="148899"/>
                </a:cubicBezTo>
                <a:close/>
              </a:path>
            </a:pathLst>
          </a:custGeom>
          <a:noFill/>
          <a:ln w="38100">
            <a:solidFill>
              <a:schemeClr val="accent6"/>
            </a:solidFill>
            <a:extLst>
              <a:ext uri="{C807C97D-BFC1-408E-A445-0C87EB9F89A2}">
                <ask:lineSketchStyleProps xmlns:ask="http://schemas.microsoft.com/office/drawing/2018/sketchyshapes" sd="1219033472">
                  <a:prstGeom prst="ellipse">
                    <a:avLst/>
                  </a:prstGeom>
                  <ask:type>
                    <ask:lineSketchScribble/>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4F1A643B-54BF-8AAF-BEE0-5BBB3683C211}"/>
              </a:ext>
            </a:extLst>
          </p:cNvPr>
          <p:cNvSpPr txBox="1">
            <a:spLocks/>
          </p:cNvSpPr>
          <p:nvPr/>
        </p:nvSpPr>
        <p:spPr>
          <a:xfrm>
            <a:off x="5841028" y="1502901"/>
            <a:ext cx="4818339" cy="578246"/>
          </a:xfrm>
          <a:prstGeom prst="rect">
            <a:avLst/>
          </a:prstGeom>
        </p:spPr>
        <p:txBody>
          <a:bodyPr vert="horz" lIns="91440" tIns="45720" rIns="91440" bIns="45720" rtlCol="0" anchor="ctr">
            <a:noAutofit/>
          </a:bodyPr>
          <a:lstStyle>
            <a:lvl1pPr algn="l" defTabSz="609585" rtl="0" eaLnBrk="1" latinLnBrk="0" hangingPunct="1">
              <a:spcBef>
                <a:spcPct val="0"/>
              </a:spcBef>
              <a:buNone/>
              <a:defRPr sz="4000" kern="1200">
                <a:solidFill>
                  <a:schemeClr val="accent1"/>
                </a:solidFill>
                <a:latin typeface="Helvetica" panose="020B0604020202020204" pitchFamily="34" charset="0"/>
                <a:ea typeface="+mj-ea"/>
                <a:cs typeface="Helvetica" panose="020B0604020202020204" pitchFamily="34" charset="0"/>
              </a:defRPr>
            </a:lvl1pPr>
          </a:lstStyle>
          <a:p>
            <a:r>
              <a:rPr lang="en-US" sz="2400" dirty="0"/>
              <a:t>Validation for the OHE package:</a:t>
            </a:r>
          </a:p>
        </p:txBody>
      </p:sp>
    </p:spTree>
    <p:extLst>
      <p:ext uri="{BB962C8B-B14F-4D97-AF65-F5344CB8AC3E}">
        <p14:creationId xmlns:p14="http://schemas.microsoft.com/office/powerpoint/2010/main" val="2099724158"/>
      </p:ext>
    </p:extLst>
  </p:cSld>
  <p:clrMapOvr>
    <a:masterClrMapping/>
  </p:clrMapOvr>
</p:sld>
</file>

<file path=ppt/theme/theme1.xml><?xml version="1.0" encoding="utf-8"?>
<a:theme xmlns:a="http://schemas.openxmlformats.org/drawingml/2006/main" name="1_Office Theme">
  <a:themeElements>
    <a:clrScheme name="FDA Color Palette">
      <a:dk1>
        <a:sysClr val="windowText" lastClr="000000"/>
      </a:dk1>
      <a:lt1>
        <a:sysClr val="window" lastClr="FFFFFF"/>
      </a:lt1>
      <a:dk2>
        <a:srgbClr val="222C67"/>
      </a:dk2>
      <a:lt2>
        <a:srgbClr val="EEECE1"/>
      </a:lt2>
      <a:accent1>
        <a:srgbClr val="007CBA"/>
      </a:accent1>
      <a:accent2>
        <a:srgbClr val="222C67"/>
      </a:accent2>
      <a:accent3>
        <a:srgbClr val="000000"/>
      </a:accent3>
      <a:accent4>
        <a:srgbClr val="A0A0A3"/>
      </a:accent4>
      <a:accent5>
        <a:srgbClr val="E5B611"/>
      </a:accent5>
      <a:accent6>
        <a:srgbClr val="D6003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DA widescreen template" id="{03F0B1F8-0414-2A43-B09E-CA6CE328E534}" vid="{65957048-C73A-0248-BAE5-DD8D7AD8B0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148AF4-3252-4AB5-83AC-7347A2B1BC2D}">
  <ds:schemaRefs>
    <ds:schemaRef ds:uri="20867c8d-1cc9-4acd-a073-94634f6a764f"/>
    <ds:schemaRef ds:uri="6b2698ac-5319-4dc7-aad5-eaac0afd0944"/>
    <ds:schemaRef ds:uri="8fb7fb06-e54e-4d8c-baa3-8346aac1416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DBD346C-7F4A-4889-A3A1-7074577F2346}">
  <ds:schemaRefs>
    <ds:schemaRef ds:uri="http://schemas.microsoft.com/sharepoint/v3/contenttype/forms"/>
  </ds:schemaRefs>
</ds:datastoreItem>
</file>

<file path=customXml/itemProps3.xml><?xml version="1.0" encoding="utf-8"?>
<ds:datastoreItem xmlns:ds="http://schemas.openxmlformats.org/officeDocument/2006/customXml" ds:itemID="{8DC614FA-7702-4A0F-A5E6-E389AC8B4490}"/>
</file>

<file path=docProps/app.xml><?xml version="1.0" encoding="utf-8"?>
<Properties xmlns="http://schemas.openxmlformats.org/officeDocument/2006/extended-properties" xmlns:vt="http://schemas.openxmlformats.org/officeDocument/2006/docPropsVTypes">
  <Template>1_Office Theme</Template>
  <TotalTime>0</TotalTime>
  <Words>1355</Words>
  <Application>Microsoft Office PowerPoint</Application>
  <PresentationFormat>Widescreen</PresentationFormat>
  <Paragraphs>215</Paragraphs>
  <Slides>18</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Courier New</vt:lpstr>
      <vt:lpstr>Helvetica</vt:lpstr>
      <vt:lpstr>Wingdings</vt:lpstr>
      <vt:lpstr>1_Office Theme</vt:lpstr>
      <vt:lpstr>PowerPoint Presentation</vt:lpstr>
      <vt:lpstr>FDA’s GenomeTrakr program</vt:lpstr>
      <vt:lpstr>Genomes collected through GT-funded laboratories:</vt:lpstr>
      <vt:lpstr>GenomeTrakr focus in 2023</vt:lpstr>
      <vt:lpstr>Dashboards</vt:lpstr>
      <vt:lpstr>Dashboards</vt:lpstr>
      <vt:lpstr>One Health Enteric package:</vt:lpstr>
      <vt:lpstr>Tools to support OHE package:</vt:lpstr>
      <vt:lpstr>GitHub for OHE package version control:</vt:lpstr>
      <vt:lpstr>Phased roll-out of OHE metadata template</vt:lpstr>
      <vt:lpstr>Major improvements:</vt:lpstr>
      <vt:lpstr>Updates in NCBI Pathogen detection</vt:lpstr>
      <vt:lpstr>GalaxyTrakr Updates</vt:lpstr>
      <vt:lpstr>Initiate annual Metadata Cleanup Challenge</vt:lpstr>
      <vt:lpstr>Goals for 2024:</vt:lpstr>
      <vt:lpstr>GenomeTrakr at the FDA:</vt:lpstr>
      <vt:lpstr>Acknowledgements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Timme, Ruth</dc:creator>
  <cp:lastModifiedBy>Randolph, Robyn | APHL</cp:lastModifiedBy>
  <cp:revision>5</cp:revision>
  <dcterms:created xsi:type="dcterms:W3CDTF">2021-09-14T15:06:58Z</dcterms:created>
  <dcterms:modified xsi:type="dcterms:W3CDTF">2023-10-23T00:26:19Z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b38df491-3c91-483c-87c6-9ce675552c8d</vt:lpwstr>
  </property>
  <property fmtid="{D5CDD505-2E9C-101B-9397-08002B2CF9AE}" pid="4" name="MediaServiceImageTags">
    <vt:lpwstr/>
  </property>
</Properties>
</file>