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Lst>
  <p:notesMasterIdLst>
    <p:notesMasterId r:id="rId27"/>
  </p:notesMasterIdLst>
  <p:sldIdLst>
    <p:sldId id="852" r:id="rId5"/>
    <p:sldId id="5420" r:id="rId6"/>
    <p:sldId id="5421" r:id="rId7"/>
    <p:sldId id="5422" r:id="rId8"/>
    <p:sldId id="5418" r:id="rId9"/>
    <p:sldId id="5406" r:id="rId10"/>
    <p:sldId id="5416" r:id="rId11"/>
    <p:sldId id="5409" r:id="rId12"/>
    <p:sldId id="5410" r:id="rId13"/>
    <p:sldId id="5414" r:id="rId14"/>
    <p:sldId id="5423" r:id="rId15"/>
    <p:sldId id="5425" r:id="rId16"/>
    <p:sldId id="5426" r:id="rId17"/>
    <p:sldId id="5435" r:id="rId18"/>
    <p:sldId id="5428" r:id="rId19"/>
    <p:sldId id="5430" r:id="rId20"/>
    <p:sldId id="5432" r:id="rId21"/>
    <p:sldId id="5441" r:id="rId22"/>
    <p:sldId id="5436" r:id="rId23"/>
    <p:sldId id="5438" r:id="rId24"/>
    <p:sldId id="5437" r:id="rId25"/>
    <p:sldId id="80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E3C0678-E448-E34D-B650-7A7EDB9BFA59}">
          <p14:sldIdLst>
            <p14:sldId id="852"/>
            <p14:sldId id="5420"/>
            <p14:sldId id="5421"/>
            <p14:sldId id="5422"/>
            <p14:sldId id="5418"/>
            <p14:sldId id="5406"/>
            <p14:sldId id="5416"/>
            <p14:sldId id="5409"/>
            <p14:sldId id="5410"/>
            <p14:sldId id="5414"/>
            <p14:sldId id="5423"/>
            <p14:sldId id="5425"/>
            <p14:sldId id="5426"/>
            <p14:sldId id="5435"/>
            <p14:sldId id="5428"/>
            <p14:sldId id="5430"/>
            <p14:sldId id="5432"/>
            <p14:sldId id="5441"/>
            <p14:sldId id="5436"/>
            <p14:sldId id="5438"/>
            <p14:sldId id="5437"/>
            <p14:sldId id="80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4B401B-A89F-A138-A378-C2A4FD1AAB58}" name="Kayikcioglu, Tunc *" initials="KT*" userId="S::Tunc.Kayikcioglu@fda.gov::c09b646e-b158-42e5-aa23-26e127d63134" providerId="AD"/>
  <p188:author id="{6918B723-AC6B-457E-CA82-F39F549FC8AD}" name="Pfefer, Tina" initials="TP" userId="S::Tina.Pfefer@fda.gov::c660737f-2e77-4ab9-b8a0-24af98dc616e" providerId="AD"/>
  <p188:author id="{DB294D2A-56CA-C29B-2CFE-3FA225117316}" name="Pettengill, James" initials="PJ" userId="S::james.pettengill@fda.gov::7d7352b4-70d4-4f25-a8f5-2ef1f592d245" providerId="AD"/>
  <p188:author id="{243BD64F-88CE-6388-9424-465B89F65A41}" name="Timme, Ruth" initials="TR" userId="S::ruth.timme@fda.gov::7fa87b59-527f-411c-b576-d63afce082a3" providerId="AD"/>
  <p188:author id="{50217EBB-8505-B7E6-DE13-719BA2AAEB9E}" name="Ferguson, Martine" initials="FM" userId="S::mferguso@fda.gov::92c0172a-417e-46d9-8f21-09c47bdd0146" providerId="AD"/>
  <p188:author id="{3F9CD6C3-C0D9-D8B7-7559-A945BC751BFF}" name="Pfefer, Tina" initials="PT" userId="S::tina.pfefer@fda.gov::c660737f-2e77-4ab9-b8a0-24af98dc616e" providerId="AD"/>
  <p188:author id="{DC00D5E5-2F65-D6F4-1495-49B59A0722B3}" name="Pettengill, James" initials="" userId="S::James.Pettengill@fda.gov::7d7352b4-70d4-4f25-a8f5-2ef1f592d245" providerId="AD"/>
  <p188:author id="{93DB21EA-C8FE-3AFF-59B5-5EDD027C9E1A}" name="Allard, Marc" initials="AM" userId="S::marc.allard@fda.gov::a61765b0-bac0-4d21-9d1b-82fc19f1ef0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nkins, Erin *" initials="JE*" lastIdx="2" clrIdx="0">
    <p:extLst>
      <p:ext uri="{19B8F6BF-5375-455C-9EA6-DF929625EA0E}">
        <p15:presenceInfo xmlns:p15="http://schemas.microsoft.com/office/powerpoint/2012/main" userId="S::Erin.Jenkins@fda.gov::eca7b9f2-63de-42db-8ad2-dc4f0738ef01" providerId="AD"/>
      </p:ext>
    </p:extLst>
  </p:cmAuthor>
  <p:cmAuthor id="2" name="Crosby, Alvin" initials="AC" lastIdx="6" clrIdx="1">
    <p:extLst>
      <p:ext uri="{19B8F6BF-5375-455C-9EA6-DF929625EA0E}">
        <p15:presenceInfo xmlns:p15="http://schemas.microsoft.com/office/powerpoint/2012/main" userId="Crosby, Alvin" providerId="None"/>
      </p:ext>
    </p:extLst>
  </p:cmAuthor>
  <p:cmAuthor id="3" name="Kreil, Katherine" initials="KK" lastIdx="4" clrIdx="1">
    <p:extLst>
      <p:ext uri="{19B8F6BF-5375-455C-9EA6-DF929625EA0E}">
        <p15:presenceInfo xmlns:p15="http://schemas.microsoft.com/office/powerpoint/2012/main" userId="S::Katherine.Kreil@fda.gov::039c447e-f214-4b67-9dde-1ae853368afb" providerId="AD"/>
      </p:ext>
    </p:extLst>
  </p:cmAuthor>
  <p:cmAuthor id="4" name="Whitney, Brooke" initials="WB" lastIdx="3" clrIdx="2">
    <p:extLst>
      <p:ext uri="{19B8F6BF-5375-455C-9EA6-DF929625EA0E}">
        <p15:presenceInfo xmlns:p15="http://schemas.microsoft.com/office/powerpoint/2012/main" userId="S::Brooke.Whitney@fda.gov::2a51e938-a414-426e-be8f-ee4e2f4c393d" providerId="AD"/>
      </p:ext>
    </p:extLst>
  </p:cmAuthor>
  <p:cmAuthor id="5" name="Seelman, Sharon" initials="SS" lastIdx="1" clrIdx="3">
    <p:extLst>
      <p:ext uri="{19B8F6BF-5375-455C-9EA6-DF929625EA0E}">
        <p15:presenceInfo xmlns:p15="http://schemas.microsoft.com/office/powerpoint/2012/main" userId="S::Sharon.Seelman@fda.gov::89009995-286b-4ecd-ad81-72a1216be7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8F9ADB"/>
    <a:srgbClr val="DAEFC3"/>
    <a:srgbClr val="B8E0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1BFFD1-9388-4FDD-A21C-F24A874ED6EF}" v="5" dt="2024-10-14T13:26:37.2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fefer, Tina" userId="c660737f-2e77-4ab9-b8a0-24af98dc616e" providerId="ADAL" clId="{3D1BFFD1-9388-4FDD-A21C-F24A874ED6EF}"/>
    <pc:docChg chg="undo redo custSel addSld delSld modSld modSection">
      <pc:chgData name="Pfefer, Tina" userId="c660737f-2e77-4ab9-b8a0-24af98dc616e" providerId="ADAL" clId="{3D1BFFD1-9388-4FDD-A21C-F24A874ED6EF}" dt="2024-10-14T13:32:44.243" v="127" actId="20577"/>
      <pc:docMkLst>
        <pc:docMk/>
      </pc:docMkLst>
      <pc:sldChg chg="modSp mod">
        <pc:chgData name="Pfefer, Tina" userId="c660737f-2e77-4ab9-b8a0-24af98dc616e" providerId="ADAL" clId="{3D1BFFD1-9388-4FDD-A21C-F24A874ED6EF}" dt="2024-10-14T13:32:44.243" v="127" actId="20577"/>
        <pc:sldMkLst>
          <pc:docMk/>
          <pc:sldMk cId="1045624471" sldId="5418"/>
        </pc:sldMkLst>
        <pc:spChg chg="mod">
          <ac:chgData name="Pfefer, Tina" userId="c660737f-2e77-4ab9-b8a0-24af98dc616e" providerId="ADAL" clId="{3D1BFFD1-9388-4FDD-A21C-F24A874ED6EF}" dt="2024-10-14T13:32:44.243" v="127" actId="20577"/>
          <ac:spMkLst>
            <pc:docMk/>
            <pc:sldMk cId="1045624471" sldId="5418"/>
            <ac:spMk id="3" creationId="{380B04EE-526D-A649-0BD6-AE016EE33FBA}"/>
          </ac:spMkLst>
        </pc:spChg>
      </pc:sldChg>
      <pc:sldChg chg="modSp mod">
        <pc:chgData name="Pfefer, Tina" userId="c660737f-2e77-4ab9-b8a0-24af98dc616e" providerId="ADAL" clId="{3D1BFFD1-9388-4FDD-A21C-F24A874ED6EF}" dt="2024-10-11T18:38:13.327" v="11" actId="20577"/>
        <pc:sldMkLst>
          <pc:docMk/>
          <pc:sldMk cId="1430828998" sldId="5428"/>
        </pc:sldMkLst>
        <pc:spChg chg="mod">
          <ac:chgData name="Pfefer, Tina" userId="c660737f-2e77-4ab9-b8a0-24af98dc616e" providerId="ADAL" clId="{3D1BFFD1-9388-4FDD-A21C-F24A874ED6EF}" dt="2024-10-11T18:38:13.327" v="11" actId="20577"/>
          <ac:spMkLst>
            <pc:docMk/>
            <pc:sldMk cId="1430828998" sldId="5428"/>
            <ac:spMk id="5" creationId="{F039EC60-CA8F-EE42-B431-F493E32C6856}"/>
          </ac:spMkLst>
        </pc:spChg>
      </pc:sldChg>
      <pc:sldChg chg="modSp mod">
        <pc:chgData name="Pfefer, Tina" userId="c660737f-2e77-4ab9-b8a0-24af98dc616e" providerId="ADAL" clId="{3D1BFFD1-9388-4FDD-A21C-F24A874ED6EF}" dt="2024-10-11T18:38:00.152" v="0" actId="20577"/>
        <pc:sldMkLst>
          <pc:docMk/>
          <pc:sldMk cId="253973289" sldId="5435"/>
        </pc:sldMkLst>
        <pc:spChg chg="mod">
          <ac:chgData name="Pfefer, Tina" userId="c660737f-2e77-4ab9-b8a0-24af98dc616e" providerId="ADAL" clId="{3D1BFFD1-9388-4FDD-A21C-F24A874ED6EF}" dt="2024-10-11T18:38:00.152" v="0" actId="20577"/>
          <ac:spMkLst>
            <pc:docMk/>
            <pc:sldMk cId="253973289" sldId="5435"/>
            <ac:spMk id="3" creationId="{407C42AF-5929-B7C4-5984-1C9F18133000}"/>
          </ac:spMkLst>
        </pc:spChg>
      </pc:sldChg>
      <pc:sldChg chg="modSp mod">
        <pc:chgData name="Pfefer, Tina" userId="c660737f-2e77-4ab9-b8a0-24af98dc616e" providerId="ADAL" clId="{3D1BFFD1-9388-4FDD-A21C-F24A874ED6EF}" dt="2024-10-14T13:30:26.466" v="93" actId="20577"/>
        <pc:sldMkLst>
          <pc:docMk/>
          <pc:sldMk cId="2918076306" sldId="5436"/>
        </pc:sldMkLst>
        <pc:spChg chg="mod">
          <ac:chgData name="Pfefer, Tina" userId="c660737f-2e77-4ab9-b8a0-24af98dc616e" providerId="ADAL" clId="{3D1BFFD1-9388-4FDD-A21C-F24A874ED6EF}" dt="2024-10-14T13:30:26.466" v="93" actId="20577"/>
          <ac:spMkLst>
            <pc:docMk/>
            <pc:sldMk cId="2918076306" sldId="5436"/>
            <ac:spMk id="2" creationId="{FD071540-B468-543B-3B90-F66EC9824442}"/>
          </ac:spMkLst>
        </pc:spChg>
        <pc:spChg chg="mod">
          <ac:chgData name="Pfefer, Tina" userId="c660737f-2e77-4ab9-b8a0-24af98dc616e" providerId="ADAL" clId="{3D1BFFD1-9388-4FDD-A21C-F24A874ED6EF}" dt="2024-10-14T13:28:46.638" v="83" actId="20577"/>
          <ac:spMkLst>
            <pc:docMk/>
            <pc:sldMk cId="2918076306" sldId="5436"/>
            <ac:spMk id="8" creationId="{8532E64E-D045-FAAD-DC23-03C25164CEBB}"/>
          </ac:spMkLst>
        </pc:spChg>
      </pc:sldChg>
      <pc:sldChg chg="modSp mod">
        <pc:chgData name="Pfefer, Tina" userId="c660737f-2e77-4ab9-b8a0-24af98dc616e" providerId="ADAL" clId="{3D1BFFD1-9388-4FDD-A21C-F24A874ED6EF}" dt="2024-10-14T13:30:36.586" v="114" actId="20577"/>
        <pc:sldMkLst>
          <pc:docMk/>
          <pc:sldMk cId="3313490688" sldId="5438"/>
        </pc:sldMkLst>
        <pc:spChg chg="mod">
          <ac:chgData name="Pfefer, Tina" userId="c660737f-2e77-4ab9-b8a0-24af98dc616e" providerId="ADAL" clId="{3D1BFFD1-9388-4FDD-A21C-F24A874ED6EF}" dt="2024-10-14T13:30:36.586" v="114" actId="20577"/>
          <ac:spMkLst>
            <pc:docMk/>
            <pc:sldMk cId="3313490688" sldId="5438"/>
            <ac:spMk id="2" creationId="{FD071540-B468-543B-3B90-F66EC9824442}"/>
          </ac:spMkLst>
        </pc:spChg>
        <pc:spChg chg="mod">
          <ac:chgData name="Pfefer, Tina" userId="c660737f-2e77-4ab9-b8a0-24af98dc616e" providerId="ADAL" clId="{3D1BFFD1-9388-4FDD-A21C-F24A874ED6EF}" dt="2024-10-14T13:27:52.464" v="78" actId="6549"/>
          <ac:spMkLst>
            <pc:docMk/>
            <pc:sldMk cId="3313490688" sldId="5438"/>
            <ac:spMk id="8" creationId="{8532E64E-D045-FAAD-DC23-03C25164CEBB}"/>
          </ac:spMkLst>
        </pc:spChg>
      </pc:sldChg>
      <pc:sldChg chg="del">
        <pc:chgData name="Pfefer, Tina" userId="c660737f-2e77-4ab9-b8a0-24af98dc616e" providerId="ADAL" clId="{3D1BFFD1-9388-4FDD-A21C-F24A874ED6EF}" dt="2024-10-14T13:22:20.460" v="33" actId="2696"/>
        <pc:sldMkLst>
          <pc:docMk/>
          <pc:sldMk cId="206576119" sldId="5439"/>
        </pc:sldMkLst>
      </pc:sldChg>
      <pc:sldChg chg="addSp delSp modSp new del mod">
        <pc:chgData name="Pfefer, Tina" userId="c660737f-2e77-4ab9-b8a0-24af98dc616e" providerId="ADAL" clId="{3D1BFFD1-9388-4FDD-A21C-F24A874ED6EF}" dt="2024-10-14T13:22:14.605" v="32" actId="2696"/>
        <pc:sldMkLst>
          <pc:docMk/>
          <pc:sldMk cId="978889063" sldId="5440"/>
        </pc:sldMkLst>
        <pc:spChg chg="del">
          <ac:chgData name="Pfefer, Tina" userId="c660737f-2e77-4ab9-b8a0-24af98dc616e" providerId="ADAL" clId="{3D1BFFD1-9388-4FDD-A21C-F24A874ED6EF}" dt="2024-10-14T13:20:35.844" v="13" actId="478"/>
          <ac:spMkLst>
            <pc:docMk/>
            <pc:sldMk cId="978889063" sldId="5440"/>
            <ac:spMk id="2" creationId="{61C63DD6-EDC6-8DF8-8754-7C280DF1E968}"/>
          </ac:spMkLst>
        </pc:spChg>
        <pc:spChg chg="del">
          <ac:chgData name="Pfefer, Tina" userId="c660737f-2e77-4ab9-b8a0-24af98dc616e" providerId="ADAL" clId="{3D1BFFD1-9388-4FDD-A21C-F24A874ED6EF}" dt="2024-10-14T13:20:38.354" v="14" actId="478"/>
          <ac:spMkLst>
            <pc:docMk/>
            <pc:sldMk cId="978889063" sldId="5440"/>
            <ac:spMk id="3" creationId="{0914E6DA-50E9-44A2-A2C0-651378A0994F}"/>
          </ac:spMkLst>
        </pc:spChg>
        <pc:picChg chg="add mod">
          <ac:chgData name="Pfefer, Tina" userId="c660737f-2e77-4ab9-b8a0-24af98dc616e" providerId="ADAL" clId="{3D1BFFD1-9388-4FDD-A21C-F24A874ED6EF}" dt="2024-10-14T13:20:48.774" v="17" actId="962"/>
          <ac:picMkLst>
            <pc:docMk/>
            <pc:sldMk cId="978889063" sldId="5440"/>
            <ac:picMk id="5" creationId="{5B06DCFA-1BA8-08D9-B663-7214538A9BA5}"/>
          </ac:picMkLst>
        </pc:picChg>
      </pc:sldChg>
      <pc:sldChg chg="addSp delSp modSp add mod">
        <pc:chgData name="Pfefer, Tina" userId="c660737f-2e77-4ab9-b8a0-24af98dc616e" providerId="ADAL" clId="{3D1BFFD1-9388-4FDD-A21C-F24A874ED6EF}" dt="2024-10-14T13:26:48.659" v="75" actId="1076"/>
        <pc:sldMkLst>
          <pc:docMk/>
          <pc:sldMk cId="1564062940" sldId="5441"/>
        </pc:sldMkLst>
        <pc:spChg chg="del">
          <ac:chgData name="Pfefer, Tina" userId="c660737f-2e77-4ab9-b8a0-24af98dc616e" providerId="ADAL" clId="{3D1BFFD1-9388-4FDD-A21C-F24A874ED6EF}" dt="2024-10-14T13:21:28.687" v="24" actId="478"/>
          <ac:spMkLst>
            <pc:docMk/>
            <pc:sldMk cId="1564062940" sldId="5441"/>
            <ac:spMk id="2" creationId="{41250BB0-6731-D6BA-5367-0D36A625E8E1}"/>
          </ac:spMkLst>
        </pc:spChg>
        <pc:spChg chg="del">
          <ac:chgData name="Pfefer, Tina" userId="c660737f-2e77-4ab9-b8a0-24af98dc616e" providerId="ADAL" clId="{3D1BFFD1-9388-4FDD-A21C-F24A874ED6EF}" dt="2024-10-14T13:21:19.435" v="21" actId="478"/>
          <ac:spMkLst>
            <pc:docMk/>
            <pc:sldMk cId="1564062940" sldId="5441"/>
            <ac:spMk id="6" creationId="{0AC28648-9BEB-B18B-8080-56C5C1B0661B}"/>
          </ac:spMkLst>
        </pc:spChg>
        <pc:spChg chg="add del">
          <ac:chgData name="Pfefer, Tina" userId="c660737f-2e77-4ab9-b8a0-24af98dc616e" providerId="ADAL" clId="{3D1BFFD1-9388-4FDD-A21C-F24A874ED6EF}" dt="2024-10-14T13:22:01.268" v="31" actId="26606"/>
          <ac:spMkLst>
            <pc:docMk/>
            <pc:sldMk cId="1564062940" sldId="5441"/>
            <ac:spMk id="7" creationId="{3405EEEA-63C2-2206-7EB5-CBC8DC97346C}"/>
          </ac:spMkLst>
        </pc:spChg>
        <pc:spChg chg="del">
          <ac:chgData name="Pfefer, Tina" userId="c660737f-2e77-4ab9-b8a0-24af98dc616e" providerId="ADAL" clId="{3D1BFFD1-9388-4FDD-A21C-F24A874ED6EF}" dt="2024-10-14T13:21:14.191" v="20" actId="478"/>
          <ac:spMkLst>
            <pc:docMk/>
            <pc:sldMk cId="1564062940" sldId="5441"/>
            <ac:spMk id="8" creationId="{28263A00-3E62-DEFF-B32D-F38EDCAF5E6F}"/>
          </ac:spMkLst>
        </pc:spChg>
        <pc:spChg chg="del">
          <ac:chgData name="Pfefer, Tina" userId="c660737f-2e77-4ab9-b8a0-24af98dc616e" providerId="ADAL" clId="{3D1BFFD1-9388-4FDD-A21C-F24A874ED6EF}" dt="2024-10-14T13:21:14.191" v="20" actId="478"/>
          <ac:spMkLst>
            <pc:docMk/>
            <pc:sldMk cId="1564062940" sldId="5441"/>
            <ac:spMk id="11" creationId="{B5EDADE0-1CAA-4A59-9F0D-539D9EA890A1}"/>
          </ac:spMkLst>
        </pc:spChg>
        <pc:spChg chg="del mod">
          <ac:chgData name="Pfefer, Tina" userId="c660737f-2e77-4ab9-b8a0-24af98dc616e" providerId="ADAL" clId="{3D1BFFD1-9388-4FDD-A21C-F24A874ED6EF}" dt="2024-10-14T13:21:24.678" v="23" actId="478"/>
          <ac:spMkLst>
            <pc:docMk/>
            <pc:sldMk cId="1564062940" sldId="5441"/>
            <ac:spMk id="12" creationId="{40C7FC8A-4C41-AB8A-0B65-F43F52F00508}"/>
          </ac:spMkLst>
        </pc:spChg>
        <pc:spChg chg="del">
          <ac:chgData name="Pfefer, Tina" userId="c660737f-2e77-4ab9-b8a0-24af98dc616e" providerId="ADAL" clId="{3D1BFFD1-9388-4FDD-A21C-F24A874ED6EF}" dt="2024-10-14T13:21:14.191" v="20" actId="478"/>
          <ac:spMkLst>
            <pc:docMk/>
            <pc:sldMk cId="1564062940" sldId="5441"/>
            <ac:spMk id="13" creationId="{33F2D923-4521-7272-0E77-069EC7BD5371}"/>
          </ac:spMkLst>
        </pc:spChg>
        <pc:spChg chg="del">
          <ac:chgData name="Pfefer, Tina" userId="c660737f-2e77-4ab9-b8a0-24af98dc616e" providerId="ADAL" clId="{3D1BFFD1-9388-4FDD-A21C-F24A874ED6EF}" dt="2024-10-14T13:21:14.191" v="20" actId="478"/>
          <ac:spMkLst>
            <pc:docMk/>
            <pc:sldMk cId="1564062940" sldId="5441"/>
            <ac:spMk id="15" creationId="{D9A4A38A-E8E0-73B0-D68E-BA652A315D89}"/>
          </ac:spMkLst>
        </pc:spChg>
        <pc:spChg chg="add mod">
          <ac:chgData name="Pfefer, Tina" userId="c660737f-2e77-4ab9-b8a0-24af98dc616e" providerId="ADAL" clId="{3D1BFFD1-9388-4FDD-A21C-F24A874ED6EF}" dt="2024-10-14T13:26:37.250" v="73"/>
          <ac:spMkLst>
            <pc:docMk/>
            <pc:sldMk cId="1564062940" sldId="5441"/>
            <ac:spMk id="16" creationId="{976C54B9-42B8-2551-12B1-885CD507476D}"/>
          </ac:spMkLst>
        </pc:spChg>
        <pc:picChg chg="add mod">
          <ac:chgData name="Pfefer, Tina" userId="c660737f-2e77-4ab9-b8a0-24af98dc616e" providerId="ADAL" clId="{3D1BFFD1-9388-4FDD-A21C-F24A874ED6EF}" dt="2024-10-14T13:26:48.659" v="75" actId="1076"/>
          <ac:picMkLst>
            <pc:docMk/>
            <pc:sldMk cId="1564062940" sldId="5441"/>
            <ac:picMk id="3" creationId="{9519EB5F-9642-BBCB-3524-50B2061D24C7}"/>
          </ac:picMkLst>
        </pc:picChg>
        <pc:picChg chg="del">
          <ac:chgData name="Pfefer, Tina" userId="c660737f-2e77-4ab9-b8a0-24af98dc616e" providerId="ADAL" clId="{3D1BFFD1-9388-4FDD-A21C-F24A874ED6EF}" dt="2024-10-14T13:21:10.747" v="19" actId="478"/>
          <ac:picMkLst>
            <pc:docMk/>
            <pc:sldMk cId="1564062940" sldId="5441"/>
            <ac:picMk id="5" creationId="{97E8FFD0-C83D-7653-BCB3-D4EA00414E3A}"/>
          </ac:picMkLst>
        </pc:picChg>
        <pc:picChg chg="add mod">
          <ac:chgData name="Pfefer, Tina" userId="c660737f-2e77-4ab9-b8a0-24af98dc616e" providerId="ADAL" clId="{3D1BFFD1-9388-4FDD-A21C-F24A874ED6EF}" dt="2024-10-14T13:24:14.938" v="40" actId="14100"/>
          <ac:picMkLst>
            <pc:docMk/>
            <pc:sldMk cId="1564062940" sldId="5441"/>
            <ac:picMk id="9" creationId="{3EAEFED1-D47C-EDE4-11C9-932468877C19}"/>
          </ac:picMkLst>
        </pc:picChg>
        <pc:picChg chg="del">
          <ac:chgData name="Pfefer, Tina" userId="c660737f-2e77-4ab9-b8a0-24af98dc616e" providerId="ADAL" clId="{3D1BFFD1-9388-4FDD-A21C-F24A874ED6EF}" dt="2024-10-14T13:21:14.191" v="20" actId="478"/>
          <ac:picMkLst>
            <pc:docMk/>
            <pc:sldMk cId="1564062940" sldId="5441"/>
            <ac:picMk id="10" creationId="{44931E2E-DF7A-D9C9-45B5-4E0E2447B6CF}"/>
          </ac:picMkLst>
        </pc:picChg>
        <pc:picChg chg="del">
          <ac:chgData name="Pfefer, Tina" userId="c660737f-2e77-4ab9-b8a0-24af98dc616e" providerId="ADAL" clId="{3D1BFFD1-9388-4FDD-A21C-F24A874ED6EF}" dt="2024-10-14T13:21:14.191" v="20" actId="478"/>
          <ac:picMkLst>
            <pc:docMk/>
            <pc:sldMk cId="1564062940" sldId="5441"/>
            <ac:picMk id="14" creationId="{00DDB55C-E0DD-A0A7-AED3-FB78094F71B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17F545-1699-4AB0-BC75-97FE779A9BE8}" type="datetimeFigureOut">
              <a:rPr lang="en-US" smtClean="0"/>
              <a:t>10/14/2024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1A6127-B93C-4B2C-9771-09B71E4F7810}" type="slidenum">
              <a:rPr lang="en-US" smtClean="0"/>
              <a:t>‹#›</a:t>
            </a:fld>
            <a:endParaRPr lang="en-US"/>
          </a:p>
        </p:txBody>
      </p:sp>
    </p:spTree>
    <p:extLst>
      <p:ext uri="{BB962C8B-B14F-4D97-AF65-F5344CB8AC3E}">
        <p14:creationId xmlns:p14="http://schemas.microsoft.com/office/powerpoint/2010/main" val="3278993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488F4B-C8AB-4DED-82A3-6F6C06D43A36}" type="slidenum">
              <a:rPr lang="en-US" smtClean="0"/>
              <a:t>1</a:t>
            </a:fld>
            <a:endParaRPr lang="en-US"/>
          </a:p>
        </p:txBody>
      </p:sp>
    </p:spTree>
    <p:extLst>
      <p:ext uri="{BB962C8B-B14F-4D97-AF65-F5344CB8AC3E}">
        <p14:creationId xmlns:p14="http://schemas.microsoft.com/office/powerpoint/2010/main" val="3799071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Tina: Listeria+ swabs with at least 11 picks appear more diverse than Salmonella+ swabs with at least 11 picks</a:t>
            </a:r>
          </a:p>
        </p:txBody>
      </p:sp>
      <p:sp>
        <p:nvSpPr>
          <p:cNvPr id="4" name="Slide Number Placeholder 3"/>
          <p:cNvSpPr>
            <a:spLocks noGrp="1"/>
          </p:cNvSpPr>
          <p:nvPr>
            <p:ph type="sldNum" sz="quarter" idx="5"/>
          </p:nvPr>
        </p:nvSpPr>
        <p:spPr/>
        <p:txBody>
          <a:bodyPr/>
          <a:lstStyle/>
          <a:p>
            <a:fld id="{DE3FDDA6-6897-4F81-AB39-717659BB5E42}" type="slidenum">
              <a:rPr lang="en-US" smtClean="0"/>
              <a:t>16</a:t>
            </a:fld>
            <a:endParaRPr lang="en-US"/>
          </a:p>
        </p:txBody>
      </p:sp>
    </p:spTree>
    <p:extLst>
      <p:ext uri="{BB962C8B-B14F-4D97-AF65-F5344CB8AC3E}">
        <p14:creationId xmlns:p14="http://schemas.microsoft.com/office/powerpoint/2010/main" val="1857188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*Probabilities predicted from the Poisson model</a:t>
            </a:r>
          </a:p>
          <a:p>
            <a:r>
              <a:rPr lang="en-US"/>
              <a:t>Tina: The likelihood of observing two or three strains increases dramatically (doubles) when the number of picks increases from 6 to 11. The likelihood of observing four strains increases dramatically (6-fold) when the number of picks increases from 11 to 16. </a:t>
            </a:r>
          </a:p>
        </p:txBody>
      </p:sp>
      <p:sp>
        <p:nvSpPr>
          <p:cNvPr id="4" name="Slide Number Placeholder 3"/>
          <p:cNvSpPr>
            <a:spLocks noGrp="1"/>
          </p:cNvSpPr>
          <p:nvPr>
            <p:ph type="sldNum" sz="quarter" idx="5"/>
          </p:nvPr>
        </p:nvSpPr>
        <p:spPr/>
        <p:txBody>
          <a:bodyPr/>
          <a:lstStyle/>
          <a:p>
            <a:fld id="{DE3FDDA6-6897-4F81-AB39-717659BB5E42}" type="slidenum">
              <a:rPr lang="en-US" smtClean="0"/>
              <a:t>17</a:t>
            </a:fld>
            <a:endParaRPr lang="en-US"/>
          </a:p>
        </p:txBody>
      </p:sp>
    </p:spTree>
    <p:extLst>
      <p:ext uri="{BB962C8B-B14F-4D97-AF65-F5344CB8AC3E}">
        <p14:creationId xmlns:p14="http://schemas.microsoft.com/office/powerpoint/2010/main" val="480479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results are dependent on the SNP threshold used. At 3 SNPs, increasing the number of picks does significantly increase the # of strains detected per swab. At 10 or 20 SNP threshold, it does not. </a:t>
            </a:r>
            <a:r>
              <a:rPr lang="en-US" i="1" dirty="0"/>
              <a:t>We can also state that 3 is evaluated also because it has been helpful when allowing for some variability in the sequencing technology when trying to define genetically identical/replicate isolates. </a:t>
            </a:r>
            <a:endParaRPr lang="en-US" dirty="0">
              <a:cs typeface="Calibri"/>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18</a:t>
            </a:fld>
            <a:endParaRPr lang="en-US"/>
          </a:p>
        </p:txBody>
      </p:sp>
    </p:spTree>
    <p:extLst>
      <p:ext uri="{BB962C8B-B14F-4D97-AF65-F5344CB8AC3E}">
        <p14:creationId xmlns:p14="http://schemas.microsoft.com/office/powerpoint/2010/main" val="1275986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19</a:t>
            </a:fld>
            <a:endParaRPr lang="en-US"/>
          </a:p>
        </p:txBody>
      </p:sp>
    </p:spTree>
    <p:extLst>
      <p:ext uri="{BB962C8B-B14F-4D97-AF65-F5344CB8AC3E}">
        <p14:creationId xmlns:p14="http://schemas.microsoft.com/office/powerpoint/2010/main" val="725015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20</a:t>
            </a:fld>
            <a:endParaRPr lang="en-US"/>
          </a:p>
        </p:txBody>
      </p:sp>
    </p:spTree>
    <p:extLst>
      <p:ext uri="{BB962C8B-B14F-4D97-AF65-F5344CB8AC3E}">
        <p14:creationId xmlns:p14="http://schemas.microsoft.com/office/powerpoint/2010/main" val="2387728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21</a:t>
            </a:fld>
            <a:endParaRPr lang="en-US"/>
          </a:p>
        </p:txBody>
      </p:sp>
    </p:spTree>
    <p:extLst>
      <p:ext uri="{BB962C8B-B14F-4D97-AF65-F5344CB8AC3E}">
        <p14:creationId xmlns:p14="http://schemas.microsoft.com/office/powerpoint/2010/main" val="5349705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1A6127-B93C-4B2C-9771-09B71E4F7810}" type="slidenum">
              <a:rPr lang="en-US" smtClean="0"/>
              <a:t>22</a:t>
            </a:fld>
            <a:endParaRPr lang="en-US"/>
          </a:p>
        </p:txBody>
      </p:sp>
    </p:spTree>
    <p:extLst>
      <p:ext uri="{BB962C8B-B14F-4D97-AF65-F5344CB8AC3E}">
        <p14:creationId xmlns:p14="http://schemas.microsoft.com/office/powerpoint/2010/main" val="2271283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5</a:t>
            </a:fld>
            <a:endParaRPr lang="en-US"/>
          </a:p>
        </p:txBody>
      </p:sp>
    </p:spTree>
    <p:extLst>
      <p:ext uri="{BB962C8B-B14F-4D97-AF65-F5344CB8AC3E}">
        <p14:creationId xmlns:p14="http://schemas.microsoft.com/office/powerpoint/2010/main" val="622289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6</a:t>
            </a:fld>
            <a:endParaRPr lang="en-US"/>
          </a:p>
        </p:txBody>
      </p:sp>
    </p:spTree>
    <p:extLst>
      <p:ext uri="{BB962C8B-B14F-4D97-AF65-F5344CB8AC3E}">
        <p14:creationId xmlns:p14="http://schemas.microsoft.com/office/powerpoint/2010/main" val="1239148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7</a:t>
            </a:fld>
            <a:endParaRPr lang="en-US"/>
          </a:p>
        </p:txBody>
      </p:sp>
    </p:spTree>
    <p:extLst>
      <p:ext uri="{BB962C8B-B14F-4D97-AF65-F5344CB8AC3E}">
        <p14:creationId xmlns:p14="http://schemas.microsoft.com/office/powerpoint/2010/main" val="762511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8</a:t>
            </a:fld>
            <a:endParaRPr lang="en-US"/>
          </a:p>
        </p:txBody>
      </p:sp>
    </p:spTree>
    <p:extLst>
      <p:ext uri="{BB962C8B-B14F-4D97-AF65-F5344CB8AC3E}">
        <p14:creationId xmlns:p14="http://schemas.microsoft.com/office/powerpoint/2010/main" val="1957078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9</a:t>
            </a:fld>
            <a:endParaRPr lang="en-US"/>
          </a:p>
        </p:txBody>
      </p:sp>
    </p:spTree>
    <p:extLst>
      <p:ext uri="{BB962C8B-B14F-4D97-AF65-F5344CB8AC3E}">
        <p14:creationId xmlns:p14="http://schemas.microsoft.com/office/powerpoint/2010/main" val="1265650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10</a:t>
            </a:fld>
            <a:endParaRPr lang="en-US"/>
          </a:p>
        </p:txBody>
      </p:sp>
    </p:spTree>
    <p:extLst>
      <p:ext uri="{BB962C8B-B14F-4D97-AF65-F5344CB8AC3E}">
        <p14:creationId xmlns:p14="http://schemas.microsoft.com/office/powerpoint/2010/main" val="1400901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11</a:t>
            </a:fld>
            <a:endParaRPr lang="en-US"/>
          </a:p>
        </p:txBody>
      </p:sp>
    </p:spTree>
    <p:extLst>
      <p:ext uri="{BB962C8B-B14F-4D97-AF65-F5344CB8AC3E}">
        <p14:creationId xmlns:p14="http://schemas.microsoft.com/office/powerpoint/2010/main" val="3421186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a:solidFill>
                <a:srgbClr val="000000"/>
              </a:solidFill>
              <a:effectLst/>
              <a:latin typeface="Aptos Narrow"/>
            </a:endParaRPr>
          </a:p>
          <a:p>
            <a:r>
              <a:rPr lang="en-US"/>
              <a:t>*90% posterior high density interval is [0.03, 0.24] </a:t>
            </a:r>
            <a:endParaRPr lang="en-US" sz="1800">
              <a:latin typeface="Aptos Narrow"/>
            </a:endParaRPr>
          </a:p>
          <a:p>
            <a:r>
              <a:rPr lang="en-US">
                <a:latin typeface="Aptos"/>
              </a:rPr>
              <a:t>Tina: Picking at least 11 colonies per swab dramatically improves the number of different strains observed per swab.</a:t>
            </a:r>
          </a:p>
          <a:p>
            <a:pPr marL="285750" indent="-285750">
              <a:buFont typeface="Arial"/>
              <a:buChar char="•"/>
            </a:pPr>
            <a:endParaRPr lang="en-US" sz="1800">
              <a:latin typeface="Aptos Narrow"/>
            </a:endParaRPr>
          </a:p>
        </p:txBody>
      </p:sp>
      <p:sp>
        <p:nvSpPr>
          <p:cNvPr id="4" name="Slide Number Placeholder 3"/>
          <p:cNvSpPr>
            <a:spLocks noGrp="1"/>
          </p:cNvSpPr>
          <p:nvPr>
            <p:ph type="sldNum" sz="quarter" idx="5"/>
          </p:nvPr>
        </p:nvSpPr>
        <p:spPr/>
        <p:txBody>
          <a:bodyPr/>
          <a:lstStyle/>
          <a:p>
            <a:fld id="{DE3FDDA6-6897-4F81-AB39-717659BB5E42}" type="slidenum">
              <a:rPr lang="en-US" smtClean="0"/>
              <a:t>15</a:t>
            </a:fld>
            <a:endParaRPr lang="en-US"/>
          </a:p>
        </p:txBody>
      </p:sp>
    </p:spTree>
    <p:extLst>
      <p:ext uri="{BB962C8B-B14F-4D97-AF65-F5344CB8AC3E}">
        <p14:creationId xmlns:p14="http://schemas.microsoft.com/office/powerpoint/2010/main" val="1671270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lvl1pPr>
              <a:defRPr>
                <a:solidFill>
                  <a:schemeClr val="tx2"/>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2"/>
            <a:ext cx="2844800" cy="365125"/>
          </a:xfrm>
          <a:prstGeom prst="rect">
            <a:avLst/>
          </a:prstGeom>
        </p:spPr>
        <p:txBody>
          <a:bodyPr/>
          <a:lstStyle/>
          <a:p>
            <a:pPr>
              <a:defRPr/>
            </a:pPr>
            <a:endParaRPr lang="en-US"/>
          </a:p>
        </p:txBody>
      </p:sp>
      <p:sp>
        <p:nvSpPr>
          <p:cNvPr id="9" name="Footer Placeholder 4"/>
          <p:cNvSpPr>
            <a:spLocks noGrp="1"/>
          </p:cNvSpPr>
          <p:nvPr>
            <p:ph type="ftr" sz="quarter" idx="11"/>
          </p:nvPr>
        </p:nvSpPr>
        <p:spPr>
          <a:xfrm>
            <a:off x="4064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1605" y="381004"/>
            <a:ext cx="4104649" cy="855287"/>
          </a:xfrm>
          <a:prstGeom prst="rect">
            <a:avLst/>
          </a:prstGeom>
        </p:spPr>
      </p:pic>
    </p:spTree>
    <p:extLst>
      <p:ext uri="{BB962C8B-B14F-4D97-AF65-F5344CB8AC3E}">
        <p14:creationId xmlns:p14="http://schemas.microsoft.com/office/powerpoint/2010/main" val="201466044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2"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3" name="Content Placeholder 2"/>
          <p:cNvSpPr>
            <a:spLocks noGrp="1"/>
          </p:cNvSpPr>
          <p:nvPr>
            <p:ph idx="1"/>
          </p:nvPr>
        </p:nvSpPr>
        <p:spPr>
          <a:xfrm>
            <a:off x="275622" y="1418254"/>
            <a:ext cx="11501655"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2"/>
            <a:ext cx="2844800" cy="365125"/>
          </a:xfrm>
          <a:prstGeom prst="rect">
            <a:avLst/>
          </a:prstGeom>
        </p:spPr>
        <p:txBody>
          <a:bodyPr/>
          <a:lstStyle>
            <a:lvl1pPr algn="ctr">
              <a:defRPr/>
            </a:lvl1pPr>
          </a:lstStyle>
          <a:p>
            <a:fld id="{A349544A-F1CD-3844-BFB3-6D230A0137DD}" type="datetimeFigureOut">
              <a:rPr lang="en-US" smtClean="0"/>
              <a:pPr/>
              <a:t>10/14/2024</a:t>
            </a:fld>
            <a:endParaRPr lang="en-US"/>
          </a:p>
        </p:txBody>
      </p:sp>
      <p:sp>
        <p:nvSpPr>
          <p:cNvPr id="5" name="Footer Placeholder 4"/>
          <p:cNvSpPr>
            <a:spLocks noGrp="1"/>
          </p:cNvSpPr>
          <p:nvPr>
            <p:ph type="ftr" sz="quarter" idx="11"/>
          </p:nvPr>
        </p:nvSpPr>
        <p:spPr>
          <a:xfrm>
            <a:off x="3302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5"/>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6735" y="177805"/>
            <a:ext cx="848455" cy="1015999"/>
          </a:xfrm>
          <a:prstGeom prst="rect">
            <a:avLst/>
          </a:prstGeom>
        </p:spPr>
      </p:pic>
    </p:spTree>
    <p:extLst>
      <p:ext uri="{BB962C8B-B14F-4D97-AF65-F5344CB8AC3E}">
        <p14:creationId xmlns:p14="http://schemas.microsoft.com/office/powerpoint/2010/main" val="2144126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2"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4" name="Date Placeholder 3"/>
          <p:cNvSpPr>
            <a:spLocks noGrp="1"/>
          </p:cNvSpPr>
          <p:nvPr>
            <p:ph type="dt" sz="half" idx="10"/>
          </p:nvPr>
        </p:nvSpPr>
        <p:spPr>
          <a:xfrm>
            <a:off x="4902200" y="6375402"/>
            <a:ext cx="2844800" cy="365125"/>
          </a:xfrm>
          <a:prstGeom prst="rect">
            <a:avLst/>
          </a:prstGeom>
        </p:spPr>
        <p:txBody>
          <a:bodyPr/>
          <a:lstStyle>
            <a:lvl1pPr algn="ctr">
              <a:defRPr/>
            </a:lvl1pPr>
          </a:lstStyle>
          <a:p>
            <a:fld id="{A349544A-F1CD-3844-BFB3-6D230A0137DD}" type="datetimeFigureOut">
              <a:rPr lang="en-US" smtClean="0"/>
              <a:pPr/>
              <a:t>10/14/2024</a:t>
            </a:fld>
            <a:endParaRPr lang="en-US"/>
          </a:p>
        </p:txBody>
      </p:sp>
      <p:sp>
        <p:nvSpPr>
          <p:cNvPr id="5" name="Footer Placeholder 4"/>
          <p:cNvSpPr>
            <a:spLocks noGrp="1"/>
          </p:cNvSpPr>
          <p:nvPr>
            <p:ph type="ftr" sz="quarter" idx="11"/>
          </p:nvPr>
        </p:nvSpPr>
        <p:spPr>
          <a:xfrm>
            <a:off x="3302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5"/>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6735" y="177805"/>
            <a:ext cx="848455" cy="1015999"/>
          </a:xfrm>
          <a:prstGeom prst="rect">
            <a:avLst/>
          </a:prstGeom>
        </p:spPr>
      </p:pic>
    </p:spTree>
    <p:extLst>
      <p:ext uri="{BB962C8B-B14F-4D97-AF65-F5344CB8AC3E}">
        <p14:creationId xmlns:p14="http://schemas.microsoft.com/office/powerpoint/2010/main" val="2371547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2"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3" name="Content Placeholder 2"/>
          <p:cNvSpPr>
            <a:spLocks noGrp="1"/>
          </p:cNvSpPr>
          <p:nvPr>
            <p:ph idx="1"/>
          </p:nvPr>
        </p:nvSpPr>
        <p:spPr>
          <a:xfrm>
            <a:off x="275623" y="1418254"/>
            <a:ext cx="5669280"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2"/>
            <a:ext cx="2844800" cy="365125"/>
          </a:xfrm>
          <a:prstGeom prst="rect">
            <a:avLst/>
          </a:prstGeom>
        </p:spPr>
        <p:txBody>
          <a:bodyPr/>
          <a:lstStyle>
            <a:lvl1pPr algn="ctr">
              <a:defRPr/>
            </a:lvl1pPr>
          </a:lstStyle>
          <a:p>
            <a:fld id="{A349544A-F1CD-3844-BFB3-6D230A0137DD}" type="datetimeFigureOut">
              <a:rPr lang="en-US" smtClean="0"/>
              <a:pPr/>
              <a:t>10/14/2024</a:t>
            </a:fld>
            <a:endParaRPr lang="en-US"/>
          </a:p>
        </p:txBody>
      </p:sp>
      <p:sp>
        <p:nvSpPr>
          <p:cNvPr id="5" name="Footer Placeholder 4"/>
          <p:cNvSpPr>
            <a:spLocks noGrp="1"/>
          </p:cNvSpPr>
          <p:nvPr>
            <p:ph type="ftr" sz="quarter" idx="11"/>
          </p:nvPr>
        </p:nvSpPr>
        <p:spPr>
          <a:xfrm>
            <a:off x="3302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5"/>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6735" y="177805"/>
            <a:ext cx="848455" cy="1015999"/>
          </a:xfrm>
          <a:prstGeom prst="rect">
            <a:avLst/>
          </a:prstGeom>
        </p:spPr>
      </p:pic>
      <p:sp>
        <p:nvSpPr>
          <p:cNvPr id="10" name="Content Placeholder 2">
            <a:extLst>
              <a:ext uri="{FF2B5EF4-FFF2-40B4-BE49-F238E27FC236}">
                <a16:creationId xmlns:a16="http://schemas.microsoft.com/office/drawing/2014/main" id="{963FD92D-9A5D-457F-B187-5E8CB40B29DA}"/>
              </a:ext>
            </a:extLst>
          </p:cNvPr>
          <p:cNvSpPr>
            <a:spLocks noGrp="1"/>
          </p:cNvSpPr>
          <p:nvPr>
            <p:ph idx="12"/>
          </p:nvPr>
        </p:nvSpPr>
        <p:spPr>
          <a:xfrm>
            <a:off x="6315760" y="1402921"/>
            <a:ext cx="5577840"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1665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33699" y="2446451"/>
            <a:ext cx="5610303" cy="1169020"/>
          </a:xfrm>
          <a:prstGeom prst="rect">
            <a:avLst/>
          </a:prstGeom>
        </p:spPr>
      </p:pic>
    </p:spTree>
    <p:extLst>
      <p:ext uri="{BB962C8B-B14F-4D97-AF65-F5344CB8AC3E}">
        <p14:creationId xmlns:p14="http://schemas.microsoft.com/office/powerpoint/2010/main" val="15427754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215208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1" r:id="rId3"/>
    <p:sldLayoutId id="2147483670" r:id="rId4"/>
    <p:sldLayoutId id="2147483669" r:id="rId5"/>
  </p:sldLayoutIdLst>
  <p:txStyles>
    <p:titleStyle>
      <a:lvl1pPr algn="ctr" defTabSz="609585" rtl="0" eaLnBrk="1" latinLnBrk="0" hangingPunct="1">
        <a:spcBef>
          <a:spcPct val="0"/>
        </a:spcBef>
        <a:buNone/>
        <a:defRPr sz="5867" kern="1200">
          <a:solidFill>
            <a:schemeClr val="tx1"/>
          </a:solidFill>
          <a:latin typeface="Helvetica" panose="020B0604020202020204" pitchFamily="34" charset="0"/>
          <a:ea typeface="+mj-ea"/>
          <a:cs typeface="Helvetica" panose="020B0604020202020204" pitchFamily="34" charset="0"/>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Helvetica" panose="020B0604020202020204" pitchFamily="34" charset="0"/>
          <a:ea typeface="+mn-ea"/>
          <a:cs typeface="Helvetica" panose="020B0604020202020204" pitchFamily="34" charset="0"/>
        </a:defRPr>
      </a:lvl1pPr>
      <a:lvl2pPr marL="990575" indent="-380990" algn="l" defTabSz="609585" rtl="0" eaLnBrk="1" latinLnBrk="0" hangingPunct="1">
        <a:spcBef>
          <a:spcPct val="20000"/>
        </a:spcBef>
        <a:buFont typeface="Arial"/>
        <a:buChar char="–"/>
        <a:defRPr sz="3733" kern="1200">
          <a:solidFill>
            <a:schemeClr val="tx1"/>
          </a:solidFill>
          <a:latin typeface="Helvetica" panose="020B0604020202020204" pitchFamily="34" charset="0"/>
          <a:ea typeface="+mn-ea"/>
          <a:cs typeface="Helvetica" panose="020B0604020202020204" pitchFamily="34" charset="0"/>
        </a:defRPr>
      </a:lvl2pPr>
      <a:lvl3pPr marL="1523962" indent="-304792" algn="l" defTabSz="609585" rtl="0" eaLnBrk="1" latinLnBrk="0" hangingPunct="1">
        <a:spcBef>
          <a:spcPct val="20000"/>
        </a:spcBef>
        <a:buFont typeface="Arial"/>
        <a:buChar char="•"/>
        <a:defRPr sz="3200" kern="1200">
          <a:solidFill>
            <a:schemeClr val="tx1"/>
          </a:solidFill>
          <a:latin typeface="Helvetica" panose="020B0604020202020204" pitchFamily="34" charset="0"/>
          <a:ea typeface="+mn-ea"/>
          <a:cs typeface="Helvetica" panose="020B0604020202020204" pitchFamily="34" charset="0"/>
        </a:defRPr>
      </a:lvl3pPr>
      <a:lvl4pPr marL="2133547" indent="-304792" algn="l" defTabSz="609585"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4pPr>
      <a:lvl5pPr marL="2743131" indent="-304792" algn="l" defTabSz="609585"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p:cNvSpPr txBox="1">
            <a:spLocks noChangeArrowheads="1"/>
          </p:cNvSpPr>
          <p:nvPr/>
        </p:nvSpPr>
        <p:spPr bwMode="auto">
          <a:xfrm>
            <a:off x="220802" y="560326"/>
            <a:ext cx="10642600" cy="6017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a:defRPr sz="2000">
                <a:solidFill>
                  <a:schemeClr val="tx1"/>
                </a:solidFill>
                <a:latin typeface="Arial" charset="0"/>
                <a:ea typeface="Arial" charset="0"/>
                <a:cs typeface="Arial" charset="0"/>
              </a:defRPr>
            </a:lvl6pPr>
            <a:lvl7pPr>
              <a:defRPr sz="2000">
                <a:solidFill>
                  <a:schemeClr val="tx1"/>
                </a:solidFill>
                <a:latin typeface="Arial" charset="0"/>
                <a:ea typeface="Arial" charset="0"/>
                <a:cs typeface="Arial" charset="0"/>
              </a:defRPr>
            </a:lvl7pPr>
            <a:lvl8pPr>
              <a:defRPr sz="2000">
                <a:solidFill>
                  <a:schemeClr val="tx1"/>
                </a:solidFill>
                <a:latin typeface="Arial" charset="0"/>
                <a:ea typeface="Arial" charset="0"/>
                <a:cs typeface="Arial" charset="0"/>
              </a:defRPr>
            </a:lvl8pPr>
            <a:lvl9pPr>
              <a:defRPr sz="2000">
                <a:solidFill>
                  <a:schemeClr val="tx1"/>
                </a:solidFill>
                <a:latin typeface="Arial" charset="0"/>
                <a:ea typeface="Arial" charset="0"/>
                <a:cs typeface="Arial" charset="0"/>
              </a:defRPr>
            </a:lvl9pPr>
          </a:lstStyle>
          <a:p>
            <a:pPr algn="ctr">
              <a:defRPr/>
            </a:pPr>
            <a:endParaRPr lang="en-US" sz="7000" b="0" i="0" u="none" strike="noStrike">
              <a:solidFill>
                <a:schemeClr val="accent1"/>
              </a:solidFill>
              <a:effectLst/>
              <a:latin typeface="+mj-lt"/>
            </a:endParaRPr>
          </a:p>
          <a:p>
            <a:pPr algn="ctr">
              <a:defRPr/>
            </a:pPr>
            <a:endParaRPr lang="en-US" sz="1000" b="0" i="0" u="none" strike="noStrike">
              <a:solidFill>
                <a:schemeClr val="accent1"/>
              </a:solidFill>
              <a:effectLst/>
              <a:latin typeface="+mj-lt"/>
            </a:endParaRPr>
          </a:p>
          <a:p>
            <a:pPr algn="ctr">
              <a:defRPr/>
            </a:pPr>
            <a:r>
              <a:rPr lang="en-US" sz="4000" b="1" i="0" u="none" strike="noStrike">
                <a:solidFill>
                  <a:schemeClr val="accent1"/>
                </a:solidFill>
                <a:effectLst/>
                <a:latin typeface="+mj-lt"/>
                <a:ea typeface="ＭＳ Ｐゴシック"/>
                <a:cs typeface="Arial"/>
              </a:rPr>
              <a:t>Swab Diversity Study: </a:t>
            </a:r>
          </a:p>
          <a:p>
            <a:pPr algn="ctr">
              <a:defRPr/>
            </a:pPr>
            <a:r>
              <a:rPr lang="en-US" sz="3000" b="0" i="0" u="none" strike="noStrike">
                <a:solidFill>
                  <a:schemeClr val="accent1"/>
                </a:solidFill>
                <a:effectLst/>
                <a:latin typeface="+mj-lt"/>
                <a:ea typeface="ＭＳ Ｐゴシック"/>
                <a:cs typeface="Arial"/>
              </a:rPr>
              <a:t>FDA/GenomeTrakr Collaboration to Determine </a:t>
            </a:r>
          </a:p>
          <a:p>
            <a:pPr algn="ctr">
              <a:defRPr/>
            </a:pPr>
            <a:r>
              <a:rPr lang="en-US" sz="3000" b="0" i="0" u="none" strike="noStrike">
                <a:solidFill>
                  <a:schemeClr val="accent1"/>
                </a:solidFill>
                <a:effectLst/>
                <a:latin typeface="+mj-lt"/>
                <a:ea typeface="ＭＳ Ｐゴシック"/>
                <a:cs typeface="Arial"/>
              </a:rPr>
              <a:t>Optimal Isolate Picks for Capturing Strain Diversity</a:t>
            </a:r>
          </a:p>
          <a:p>
            <a:pPr algn="ctr">
              <a:defRPr/>
            </a:pPr>
            <a:endParaRPr lang="en-US" sz="2500">
              <a:solidFill>
                <a:schemeClr val="accent1"/>
              </a:solidFill>
              <a:latin typeface="+mj-lt"/>
              <a:ea typeface="ＭＳ Ｐゴシック"/>
              <a:cs typeface="Arial"/>
            </a:endParaRPr>
          </a:p>
          <a:p>
            <a:pPr algn="ctr">
              <a:defRPr/>
            </a:pPr>
            <a:r>
              <a:rPr lang="en-US" sz="2500" b="1">
                <a:solidFill>
                  <a:schemeClr val="accent1"/>
                </a:solidFill>
                <a:latin typeface="+mj-lt"/>
                <a:ea typeface="ＭＳ Ｐゴシック"/>
                <a:cs typeface="Arial"/>
              </a:rPr>
              <a:t>Tina Lusk Pfefer, MSPH, PMP</a:t>
            </a:r>
            <a:endParaRPr lang="en-US" sz="2500" b="1">
              <a:solidFill>
                <a:schemeClr val="accent1"/>
              </a:solidFill>
              <a:latin typeface="+mj-lt"/>
            </a:endParaRPr>
          </a:p>
          <a:p>
            <a:pPr algn="ctr">
              <a:defRPr/>
            </a:pPr>
            <a:r>
              <a:rPr lang="en-US" sz="2500" b="1">
                <a:solidFill>
                  <a:schemeClr val="accent1"/>
                </a:solidFill>
                <a:latin typeface="+mj-lt"/>
                <a:ea typeface="ＭＳ Ｐゴシック"/>
                <a:cs typeface="Arial"/>
              </a:rPr>
              <a:t>Project Manager, GenomeTrakr</a:t>
            </a:r>
          </a:p>
          <a:p>
            <a:pPr algn="ctr">
              <a:defRPr/>
            </a:pPr>
            <a:endParaRPr lang="en-US" sz="2500">
              <a:solidFill>
                <a:schemeClr val="accent1"/>
              </a:solidFill>
              <a:latin typeface="+mj-lt"/>
              <a:ea typeface="ＭＳ Ｐゴシック"/>
              <a:cs typeface="Arial"/>
            </a:endParaRPr>
          </a:p>
          <a:p>
            <a:pPr algn="ctr">
              <a:defRPr/>
            </a:pPr>
            <a:r>
              <a:rPr lang="en-US" sz="2000">
                <a:solidFill>
                  <a:schemeClr val="accent1"/>
                </a:solidFill>
                <a:latin typeface="+mj-lt"/>
                <a:ea typeface="ＭＳ Ｐゴシック"/>
                <a:cs typeface="Arial"/>
              </a:rPr>
              <a:t>FDA Human Foods Program </a:t>
            </a:r>
            <a:endParaRPr lang="en-US" sz="2000">
              <a:solidFill>
                <a:schemeClr val="accent1"/>
              </a:solidFill>
              <a:latin typeface="+mj-lt"/>
            </a:endParaRPr>
          </a:p>
          <a:p>
            <a:pPr algn="ctr">
              <a:defRPr/>
            </a:pPr>
            <a:r>
              <a:rPr lang="en-US" sz="2000">
                <a:solidFill>
                  <a:schemeClr val="accent1"/>
                </a:solidFill>
                <a:latin typeface="+mj-lt"/>
                <a:ea typeface="ＭＳ Ｐゴシック"/>
                <a:cs typeface="Arial"/>
              </a:rPr>
              <a:t>Office of Laboratory Operations and Applied Science </a:t>
            </a:r>
            <a:endParaRPr lang="en-US" sz="2000">
              <a:solidFill>
                <a:schemeClr val="accent1"/>
              </a:solidFill>
              <a:latin typeface="+mj-lt"/>
            </a:endParaRPr>
          </a:p>
          <a:p>
            <a:pPr algn="ctr">
              <a:defRPr/>
            </a:pPr>
            <a:r>
              <a:rPr lang="en-US" sz="2000">
                <a:solidFill>
                  <a:schemeClr val="accent1"/>
                </a:solidFill>
                <a:latin typeface="+mj-lt"/>
                <a:ea typeface="ＭＳ Ｐゴシック"/>
                <a:cs typeface="Arial"/>
              </a:rPr>
              <a:t>Office of Scientific Coordination &amp; Computational Sciences</a:t>
            </a:r>
            <a:endParaRPr lang="en-US" sz="2000">
              <a:solidFill>
                <a:schemeClr val="accent1"/>
              </a:solidFill>
              <a:latin typeface="+mj-lt"/>
            </a:endParaRPr>
          </a:p>
          <a:p>
            <a:pPr algn="ctr">
              <a:defRPr/>
            </a:pPr>
            <a:r>
              <a:rPr lang="en-US" sz="2000">
                <a:solidFill>
                  <a:schemeClr val="accent1"/>
                </a:solidFill>
                <a:latin typeface="+mj-lt"/>
                <a:ea typeface="ＭＳ Ｐゴシック"/>
                <a:cs typeface="Arial"/>
              </a:rPr>
              <a:t>GenomeTrakr and Computational Science Staff</a:t>
            </a:r>
            <a:endParaRPr lang="en-US" sz="2000">
              <a:solidFill>
                <a:schemeClr val="accent1"/>
              </a:solidFill>
              <a:latin typeface="+mj-lt"/>
            </a:endParaRPr>
          </a:p>
          <a:p>
            <a:pPr algn="ctr">
              <a:defRPr/>
            </a:pPr>
            <a:endParaRPr lang="en-US" sz="2500">
              <a:solidFill>
                <a:schemeClr val="accent1"/>
              </a:solidFill>
              <a:latin typeface="+mj-lt"/>
            </a:endParaRPr>
          </a:p>
        </p:txBody>
      </p:sp>
      <p:pic>
        <p:nvPicPr>
          <p:cNvPr id="3" name="Picture 2" descr="A blue and white icon of a person sitting at a desk with a computer&#10;&#10;Description automatically generated">
            <a:extLst>
              <a:ext uri="{FF2B5EF4-FFF2-40B4-BE49-F238E27FC236}">
                <a16:creationId xmlns:a16="http://schemas.microsoft.com/office/drawing/2014/main" id="{A0AB0270-47C5-4586-FE72-58A67004E0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11" y="4268"/>
            <a:ext cx="1595257" cy="1595257"/>
          </a:xfrm>
          <a:prstGeom prst="rect">
            <a:avLst/>
          </a:prstGeom>
        </p:spPr>
      </p:pic>
      <p:sp>
        <p:nvSpPr>
          <p:cNvPr id="2" name="TextBox 1">
            <a:extLst>
              <a:ext uri="{FF2B5EF4-FFF2-40B4-BE49-F238E27FC236}">
                <a16:creationId xmlns:a16="http://schemas.microsoft.com/office/drawing/2014/main" id="{4967293C-B331-7160-7202-FCF32E673A39}"/>
              </a:ext>
            </a:extLst>
          </p:cNvPr>
          <p:cNvSpPr txBox="1"/>
          <p:nvPr/>
        </p:nvSpPr>
        <p:spPr>
          <a:xfrm>
            <a:off x="1515534" y="560326"/>
            <a:ext cx="6197600" cy="646331"/>
          </a:xfrm>
          <a:prstGeom prst="rect">
            <a:avLst/>
          </a:prstGeom>
          <a:noFill/>
        </p:spPr>
        <p:txBody>
          <a:bodyPr wrap="square" rtlCol="0">
            <a:spAutoFit/>
          </a:bodyPr>
          <a:lstStyle/>
          <a:p>
            <a:pPr algn="ctr">
              <a:defRPr/>
            </a:pPr>
            <a:r>
              <a:rPr lang="en-US" sz="1800" b="1" i="1">
                <a:solidFill>
                  <a:schemeClr val="accent1"/>
                </a:solidFill>
                <a:latin typeface="+mj-lt"/>
                <a:ea typeface="ＭＳ Ｐゴシック"/>
                <a:cs typeface="Arial"/>
              </a:rPr>
              <a:t>2024 GenomeTrakr Annual Meeting</a:t>
            </a:r>
          </a:p>
          <a:p>
            <a:pPr algn="ctr">
              <a:defRPr/>
            </a:pPr>
            <a:r>
              <a:rPr lang="en-US" sz="1800" b="1" i="1">
                <a:solidFill>
                  <a:schemeClr val="accent1"/>
                </a:solidFill>
                <a:latin typeface="+mj-lt"/>
                <a:ea typeface="ＭＳ Ｐゴシック"/>
                <a:cs typeface="Arial"/>
              </a:rPr>
              <a:t>October 17, 2024</a:t>
            </a:r>
          </a:p>
        </p:txBody>
      </p:sp>
    </p:spTree>
    <p:extLst>
      <p:ext uri="{BB962C8B-B14F-4D97-AF65-F5344CB8AC3E}">
        <p14:creationId xmlns:p14="http://schemas.microsoft.com/office/powerpoint/2010/main" val="1267288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230D01-C3D0-8CCD-67C1-95AD89B5A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896" y="2608999"/>
            <a:ext cx="11160513" cy="3393595"/>
          </a:xfrm>
          <a:prstGeom prst="rect">
            <a:avLst/>
          </a:prstGeom>
        </p:spPr>
      </p:pic>
      <p:sp>
        <p:nvSpPr>
          <p:cNvPr id="3" name="TextBox 2">
            <a:extLst>
              <a:ext uri="{FF2B5EF4-FFF2-40B4-BE49-F238E27FC236}">
                <a16:creationId xmlns:a16="http://schemas.microsoft.com/office/drawing/2014/main" id="{38116401-D57B-9BF1-9020-6DF13E917C7B}"/>
              </a:ext>
            </a:extLst>
          </p:cNvPr>
          <p:cNvSpPr txBox="1"/>
          <p:nvPr/>
        </p:nvSpPr>
        <p:spPr>
          <a:xfrm>
            <a:off x="489692" y="1262743"/>
            <a:ext cx="10551113" cy="553998"/>
          </a:xfrm>
          <a:prstGeom prst="rect">
            <a:avLst/>
          </a:prstGeom>
          <a:noFill/>
        </p:spPr>
        <p:txBody>
          <a:bodyPr wrap="square" lIns="91440" tIns="45720" rIns="91440" bIns="45720" rtlCol="0" anchor="t">
            <a:spAutoFit/>
          </a:bodyPr>
          <a:lstStyle/>
          <a:p>
            <a:pPr marL="457200" indent="-457200">
              <a:buSzPct val="100000"/>
              <a:buFont typeface="Wingdings" panose="05000000000000000000" pitchFamily="2" charset="2"/>
              <a:buChar char="Ø"/>
            </a:pPr>
            <a:r>
              <a:rPr lang="en-US" sz="3000" b="1" kern="100">
                <a:solidFill>
                  <a:srgbClr val="0070C0"/>
                </a:solidFill>
                <a:latin typeface="+mj-lt"/>
                <a:ea typeface="Yu Gothic Light"/>
                <a:cs typeface="Arial"/>
              </a:rPr>
              <a:t>Study Design: Custom One Health Enteric metadata package</a:t>
            </a:r>
          </a:p>
        </p:txBody>
      </p:sp>
      <p:sp>
        <p:nvSpPr>
          <p:cNvPr id="9" name="TextBox 8">
            <a:extLst>
              <a:ext uri="{FF2B5EF4-FFF2-40B4-BE49-F238E27FC236}">
                <a16:creationId xmlns:a16="http://schemas.microsoft.com/office/drawing/2014/main" id="{56A525CC-73FD-9D1C-ECBB-D7A1FB43CEC5}"/>
              </a:ext>
            </a:extLst>
          </p:cNvPr>
          <p:cNvSpPr txBox="1"/>
          <p:nvPr/>
        </p:nvSpPr>
        <p:spPr>
          <a:xfrm>
            <a:off x="489692" y="1974343"/>
            <a:ext cx="1404359" cy="477054"/>
          </a:xfrm>
          <a:prstGeom prst="rect">
            <a:avLst/>
          </a:prstGeom>
          <a:noFill/>
        </p:spPr>
        <p:txBody>
          <a:bodyPr wrap="none" rtlCol="0">
            <a:spAutoFit/>
          </a:bodyPr>
          <a:lstStyle/>
          <a:p>
            <a:r>
              <a:rPr lang="en-US" sz="2500" b="1">
                <a:solidFill>
                  <a:schemeClr val="accent1"/>
                </a:solidFill>
                <a:latin typeface="+mj-lt"/>
              </a:rPr>
              <a:t>Example:</a:t>
            </a:r>
          </a:p>
        </p:txBody>
      </p:sp>
      <p:sp>
        <p:nvSpPr>
          <p:cNvPr id="12" name="Title 1">
            <a:extLst>
              <a:ext uri="{FF2B5EF4-FFF2-40B4-BE49-F238E27FC236}">
                <a16:creationId xmlns:a16="http://schemas.microsoft.com/office/drawing/2014/main" id="{4DB6C7D9-4F19-2600-F0B6-CA1C30DD0576}"/>
              </a:ext>
            </a:extLst>
          </p:cNvPr>
          <p:cNvSpPr>
            <a:spLocks noGrp="1"/>
          </p:cNvSpPr>
          <p:nvPr>
            <p:ph type="title"/>
          </p:nvPr>
        </p:nvSpPr>
        <p:spPr>
          <a:xfrm>
            <a:off x="275622" y="177803"/>
            <a:ext cx="10551113" cy="926020"/>
          </a:xfrm>
        </p:spPr>
        <p:txBody>
          <a:bodyPr/>
          <a:lstStyle/>
          <a:p>
            <a:r>
              <a:rPr lang="en-US">
                <a:latin typeface="+mj-lt"/>
              </a:rPr>
              <a:t>Swab Diversity Study		</a:t>
            </a:r>
          </a:p>
        </p:txBody>
      </p:sp>
    </p:spTree>
    <p:extLst>
      <p:ext uri="{BB962C8B-B14F-4D97-AF65-F5344CB8AC3E}">
        <p14:creationId xmlns:p14="http://schemas.microsoft.com/office/powerpoint/2010/main" val="2483512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584679-A6C0-9945-F602-E81C69CF94C0}"/>
              </a:ext>
            </a:extLst>
          </p:cNvPr>
          <p:cNvSpPr txBox="1"/>
          <p:nvPr/>
        </p:nvSpPr>
        <p:spPr>
          <a:xfrm>
            <a:off x="489692" y="1262743"/>
            <a:ext cx="10551113" cy="1015663"/>
          </a:xfrm>
          <a:prstGeom prst="rect">
            <a:avLst/>
          </a:prstGeom>
          <a:noFill/>
        </p:spPr>
        <p:txBody>
          <a:bodyPr wrap="square" lIns="91440" tIns="45720" rIns="91440" bIns="45720" rtlCol="0" anchor="t">
            <a:spAutoFit/>
          </a:bodyPr>
          <a:lstStyle/>
          <a:p>
            <a:pPr marL="457200" indent="-457200">
              <a:buSzPct val="100000"/>
              <a:buFont typeface="Wingdings" panose="05000000000000000000" pitchFamily="2" charset="2"/>
              <a:buChar char="Ø"/>
            </a:pPr>
            <a:r>
              <a:rPr lang="en-US" sz="3000" b="1" kern="100">
                <a:solidFill>
                  <a:srgbClr val="0070C0"/>
                </a:solidFill>
                <a:latin typeface="+mj-lt"/>
                <a:ea typeface="Yu Gothic Light"/>
                <a:cs typeface="Arial"/>
              </a:rPr>
              <a:t>Study Design: </a:t>
            </a:r>
            <a:r>
              <a:rPr lang="en-US" altLang="en-US" sz="3000" b="1">
                <a:solidFill>
                  <a:srgbClr val="0070C0"/>
                </a:solidFill>
                <a:latin typeface="+mj-lt"/>
                <a:ea typeface="Yu Gothic Light" panose="020B0300000000000000" pitchFamily="34" charset="-128"/>
                <a:cs typeface="Arial" panose="020B0604020202020204" pitchFamily="34" charset="0"/>
              </a:rPr>
              <a:t>Laboratory Methods Metadata Template - Example</a:t>
            </a:r>
            <a:endParaRPr lang="en-US" sz="3000" b="1" kern="100">
              <a:solidFill>
                <a:srgbClr val="0070C0"/>
              </a:solidFill>
              <a:latin typeface="+mj-lt"/>
              <a:ea typeface="Yu Gothic Light"/>
              <a:cs typeface="Arial"/>
            </a:endParaRPr>
          </a:p>
        </p:txBody>
      </p:sp>
      <p:sp>
        <p:nvSpPr>
          <p:cNvPr id="9" name="Title 1">
            <a:extLst>
              <a:ext uri="{FF2B5EF4-FFF2-40B4-BE49-F238E27FC236}">
                <a16:creationId xmlns:a16="http://schemas.microsoft.com/office/drawing/2014/main" id="{8A7CFB7F-5946-9DC6-2A07-265719F80B10}"/>
              </a:ext>
            </a:extLst>
          </p:cNvPr>
          <p:cNvSpPr>
            <a:spLocks noGrp="1"/>
          </p:cNvSpPr>
          <p:nvPr>
            <p:ph type="title"/>
          </p:nvPr>
        </p:nvSpPr>
        <p:spPr>
          <a:xfrm>
            <a:off x="275622" y="177803"/>
            <a:ext cx="10551113" cy="926020"/>
          </a:xfrm>
        </p:spPr>
        <p:txBody>
          <a:bodyPr/>
          <a:lstStyle/>
          <a:p>
            <a:r>
              <a:rPr lang="en-US">
                <a:latin typeface="+mj-lt"/>
              </a:rPr>
              <a:t>Swab Diversity Study		</a:t>
            </a:r>
          </a:p>
        </p:txBody>
      </p:sp>
      <p:pic>
        <p:nvPicPr>
          <p:cNvPr id="2" name="Picture 1">
            <a:extLst>
              <a:ext uri="{FF2B5EF4-FFF2-40B4-BE49-F238E27FC236}">
                <a16:creationId xmlns:a16="http://schemas.microsoft.com/office/drawing/2014/main" id="{0445180E-D6A6-6C4E-AE61-909672B805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615" y="2754573"/>
            <a:ext cx="11528770" cy="1825022"/>
          </a:xfrm>
          <a:prstGeom prst="rect">
            <a:avLst/>
          </a:prstGeom>
        </p:spPr>
      </p:pic>
    </p:spTree>
    <p:extLst>
      <p:ext uri="{BB962C8B-B14F-4D97-AF65-F5344CB8AC3E}">
        <p14:creationId xmlns:p14="http://schemas.microsoft.com/office/powerpoint/2010/main" val="1358977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446E4-AC67-15ED-2142-C35D7AD6C483}"/>
              </a:ext>
            </a:extLst>
          </p:cNvPr>
          <p:cNvSpPr>
            <a:spLocks noGrp="1"/>
          </p:cNvSpPr>
          <p:nvPr>
            <p:ph type="ctrTitle"/>
          </p:nvPr>
        </p:nvSpPr>
        <p:spPr>
          <a:xfrm>
            <a:off x="154111" y="2496619"/>
            <a:ext cx="11548153" cy="1013343"/>
          </a:xfrm>
        </p:spPr>
        <p:txBody>
          <a:bodyPr>
            <a:normAutofit fontScale="90000"/>
          </a:bodyPr>
          <a:lstStyle/>
          <a:p>
            <a:r>
              <a:rPr lang="en-US" sz="5850">
                <a:solidFill>
                  <a:schemeClr val="accent1"/>
                </a:solidFill>
                <a:latin typeface="+mn-lt"/>
                <a:cs typeface="Helvetica"/>
              </a:rPr>
              <a:t>Analysis -</a:t>
            </a:r>
            <a:br>
              <a:rPr lang="en-US" sz="5850">
                <a:solidFill>
                  <a:schemeClr val="accent1"/>
                </a:solidFill>
                <a:latin typeface="+mn-lt"/>
                <a:cs typeface="Helvetica"/>
              </a:rPr>
            </a:br>
            <a:r>
              <a:rPr lang="en-US" sz="5850">
                <a:solidFill>
                  <a:schemeClr val="accent1"/>
                </a:solidFill>
                <a:latin typeface="+mn-lt"/>
                <a:cs typeface="Helvetica"/>
              </a:rPr>
              <a:t>Methods and Results to date</a:t>
            </a:r>
            <a:endParaRPr lang="en-US">
              <a:solidFill>
                <a:schemeClr val="accent1"/>
              </a:solidFill>
              <a:latin typeface="+mn-lt"/>
            </a:endParaRPr>
          </a:p>
        </p:txBody>
      </p:sp>
    </p:spTree>
    <p:extLst>
      <p:ext uri="{BB962C8B-B14F-4D97-AF65-F5344CB8AC3E}">
        <p14:creationId xmlns:p14="http://schemas.microsoft.com/office/powerpoint/2010/main" val="2132365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3A5FE-1129-D364-42B1-12D09D224B5C}"/>
              </a:ext>
            </a:extLst>
          </p:cNvPr>
          <p:cNvSpPr>
            <a:spLocks noGrp="1"/>
          </p:cNvSpPr>
          <p:nvPr>
            <p:ph type="title"/>
          </p:nvPr>
        </p:nvSpPr>
        <p:spPr/>
        <p:txBody>
          <a:bodyPr/>
          <a:lstStyle/>
          <a:p>
            <a:r>
              <a:rPr lang="en-US"/>
              <a:t>Bioinformatics methods</a:t>
            </a:r>
          </a:p>
        </p:txBody>
      </p:sp>
      <p:sp>
        <p:nvSpPr>
          <p:cNvPr id="3" name="Content Placeholder 2">
            <a:extLst>
              <a:ext uri="{FF2B5EF4-FFF2-40B4-BE49-F238E27FC236}">
                <a16:creationId xmlns:a16="http://schemas.microsoft.com/office/drawing/2014/main" id="{407C42AF-5929-B7C4-5984-1C9F18133000}"/>
              </a:ext>
            </a:extLst>
          </p:cNvPr>
          <p:cNvSpPr>
            <a:spLocks noGrp="1"/>
          </p:cNvSpPr>
          <p:nvPr>
            <p:ph idx="1"/>
          </p:nvPr>
        </p:nvSpPr>
        <p:spPr>
          <a:xfrm>
            <a:off x="833525" y="1582532"/>
            <a:ext cx="10515600" cy="4654981"/>
          </a:xfrm>
        </p:spPr>
        <p:txBody>
          <a:bodyPr vert="horz" lIns="91440" tIns="45720" rIns="91440" bIns="45720" rtlCol="0" anchor="t">
            <a:normAutofit lnSpcReduction="10000"/>
          </a:bodyPr>
          <a:lstStyle/>
          <a:p>
            <a:pPr marL="456565" indent="-456565"/>
            <a:endParaRPr lang="en-US" sz="2400">
              <a:solidFill>
                <a:schemeClr val="accent1"/>
              </a:solidFill>
              <a:ea typeface="+mn-lt"/>
              <a:cs typeface="+mn-lt"/>
            </a:endParaRPr>
          </a:p>
          <a:p>
            <a:pPr marL="456565" indent="-456565"/>
            <a:r>
              <a:rPr lang="en-US" sz="2400">
                <a:solidFill>
                  <a:schemeClr val="accent1"/>
                </a:solidFill>
                <a:ea typeface="+mn-lt"/>
                <a:cs typeface="+mn-lt"/>
              </a:rPr>
              <a:t>371 multi-colony picks from 38 swabs from several food, animal and environmental sources were analyzed to capture the diversity of </a:t>
            </a:r>
            <a:r>
              <a:rPr lang="en-US" sz="2400" i="1">
                <a:solidFill>
                  <a:schemeClr val="accent1"/>
                </a:solidFill>
                <a:ea typeface="+mn-lt"/>
                <a:cs typeface="+mn-lt"/>
              </a:rPr>
              <a:t>Salmonella</a:t>
            </a:r>
            <a:r>
              <a:rPr lang="en-US" sz="2400">
                <a:solidFill>
                  <a:schemeClr val="accent1"/>
                </a:solidFill>
                <a:ea typeface="+mn-lt"/>
                <a:cs typeface="+mn-lt"/>
              </a:rPr>
              <a:t> and </a:t>
            </a:r>
            <a:r>
              <a:rPr lang="en-US" sz="2400" i="1">
                <a:solidFill>
                  <a:schemeClr val="accent1"/>
                </a:solidFill>
                <a:ea typeface="+mn-lt"/>
                <a:cs typeface="+mn-lt"/>
              </a:rPr>
              <a:t>Listeria sp.</a:t>
            </a:r>
          </a:p>
          <a:p>
            <a:pPr marL="0" indent="0">
              <a:buNone/>
            </a:pPr>
            <a:endParaRPr lang="en-US" sz="2400">
              <a:solidFill>
                <a:schemeClr val="accent1"/>
              </a:solidFill>
              <a:ea typeface="+mn-lt"/>
              <a:cs typeface="+mn-lt"/>
            </a:endParaRPr>
          </a:p>
          <a:p>
            <a:pPr marL="456565" indent="-456565"/>
            <a:r>
              <a:rPr lang="en-US" sz="2400">
                <a:solidFill>
                  <a:schemeClr val="accent1"/>
                </a:solidFill>
                <a:ea typeface="+mn-lt"/>
                <a:cs typeface="+mn-lt"/>
              </a:rPr>
              <a:t>Strain level identification from the assembled genomes were done using ANI (Average Nucleotide Identity) and CFSAN SNP pipeline to capture the SNP distance between the group of isolates(picks) per swab. </a:t>
            </a:r>
          </a:p>
          <a:p>
            <a:pPr marL="0" indent="0">
              <a:buNone/>
            </a:pPr>
            <a:endParaRPr lang="en-US" sz="2400">
              <a:solidFill>
                <a:schemeClr val="accent1"/>
              </a:solidFill>
            </a:endParaRPr>
          </a:p>
          <a:p>
            <a:pPr marL="456565" indent="-456565"/>
            <a:r>
              <a:rPr lang="en-US" sz="2400">
                <a:solidFill>
                  <a:schemeClr val="accent1"/>
                </a:solidFill>
                <a:ea typeface="+mn-lt"/>
                <a:cs typeface="+mn-lt"/>
              </a:rPr>
              <a:t>Strains were defined as follows: pairs or groups of isolates that are within 3 SNPs of one another are the same strains and if pairs or groups of isolates are &gt;3 SNPs are identified as a different strain.</a:t>
            </a:r>
          </a:p>
          <a:p>
            <a:pPr marL="456565" indent="-456565"/>
            <a:endParaRPr lang="en-US" sz="2400" i="1">
              <a:latin typeface="Aptos" panose="02110004020202020204"/>
              <a:cs typeface="Calibri"/>
            </a:endParaRPr>
          </a:p>
          <a:p>
            <a:pPr marL="456565" indent="-456565"/>
            <a:endParaRPr lang="en-US" sz="2400">
              <a:ea typeface="Calibri"/>
            </a:endParaRPr>
          </a:p>
          <a:p>
            <a:pPr marL="456565" indent="-456565"/>
            <a:endParaRPr lang="en-US">
              <a:ea typeface="Calibri"/>
            </a:endParaRPr>
          </a:p>
        </p:txBody>
      </p:sp>
    </p:spTree>
    <p:extLst>
      <p:ext uri="{BB962C8B-B14F-4D97-AF65-F5344CB8AC3E}">
        <p14:creationId xmlns:p14="http://schemas.microsoft.com/office/powerpoint/2010/main" val="1485287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3A5FE-1129-D364-42B1-12D09D224B5C}"/>
              </a:ext>
            </a:extLst>
          </p:cNvPr>
          <p:cNvSpPr>
            <a:spLocks noGrp="1"/>
          </p:cNvSpPr>
          <p:nvPr>
            <p:ph type="title"/>
          </p:nvPr>
        </p:nvSpPr>
        <p:spPr/>
        <p:txBody>
          <a:bodyPr/>
          <a:lstStyle/>
          <a:p>
            <a:r>
              <a:rPr lang="en-US"/>
              <a:t>Bioinformatics methods</a:t>
            </a:r>
          </a:p>
        </p:txBody>
      </p:sp>
      <p:sp>
        <p:nvSpPr>
          <p:cNvPr id="3" name="Content Placeholder 2">
            <a:extLst>
              <a:ext uri="{FF2B5EF4-FFF2-40B4-BE49-F238E27FC236}">
                <a16:creationId xmlns:a16="http://schemas.microsoft.com/office/drawing/2014/main" id="{407C42AF-5929-B7C4-5984-1C9F18133000}"/>
              </a:ext>
            </a:extLst>
          </p:cNvPr>
          <p:cNvSpPr>
            <a:spLocks noGrp="1"/>
          </p:cNvSpPr>
          <p:nvPr>
            <p:ph idx="1"/>
          </p:nvPr>
        </p:nvSpPr>
        <p:spPr>
          <a:xfrm>
            <a:off x="833525" y="1230086"/>
            <a:ext cx="10515600" cy="5181600"/>
          </a:xfrm>
        </p:spPr>
        <p:txBody>
          <a:bodyPr vert="horz" lIns="91440" tIns="45720" rIns="91440" bIns="45720" rtlCol="0" anchor="t">
            <a:normAutofit/>
          </a:bodyPr>
          <a:lstStyle/>
          <a:p>
            <a:pPr marL="0" indent="0">
              <a:buNone/>
            </a:pPr>
            <a:r>
              <a:rPr lang="en-US" sz="2400" b="1" u="sng" dirty="0">
                <a:solidFill>
                  <a:schemeClr val="accent1"/>
                </a:solidFill>
              </a:rPr>
              <a:t>Hypothesis:</a:t>
            </a:r>
          </a:p>
          <a:p>
            <a:pPr marL="0" indent="0">
              <a:buNone/>
            </a:pPr>
            <a:r>
              <a:rPr lang="en-US" sz="2400" dirty="0">
                <a:solidFill>
                  <a:schemeClr val="accent1"/>
                </a:solidFill>
                <a:cs typeface="Helvetica"/>
              </a:rPr>
              <a:t>A preliminary power analysis estimated that 11 picks per swab would capture at least 3 strains with 95% confidence.</a:t>
            </a:r>
            <a:endParaRPr lang="en-US" sz="2400" dirty="0">
              <a:solidFill>
                <a:schemeClr val="accent1"/>
              </a:solidFill>
              <a:ea typeface="Calibri"/>
              <a:cs typeface="Helvetica"/>
            </a:endParaRPr>
          </a:p>
          <a:p>
            <a:pPr marL="456565" indent="-456565"/>
            <a:endParaRPr lang="en-US" sz="2400" dirty="0">
              <a:solidFill>
                <a:schemeClr val="accent1"/>
              </a:solidFill>
              <a:ea typeface="Calibri"/>
            </a:endParaRPr>
          </a:p>
          <a:p>
            <a:pPr marL="0" indent="0">
              <a:buNone/>
            </a:pPr>
            <a:r>
              <a:rPr lang="en-US" sz="2400" b="1" u="sng" dirty="0">
                <a:solidFill>
                  <a:schemeClr val="accent1"/>
                </a:solidFill>
              </a:rPr>
              <a:t>Method:</a:t>
            </a:r>
          </a:p>
          <a:p>
            <a:pPr marL="0" indent="0">
              <a:buNone/>
            </a:pPr>
            <a:r>
              <a:rPr lang="en-US" sz="2400" dirty="0">
                <a:solidFill>
                  <a:schemeClr val="accent1"/>
                </a:solidFill>
              </a:rPr>
              <a:t>38 multi-pick swabs, with number of picks per swab ranging from 2 to 22, were collected to assess if</a:t>
            </a:r>
          </a:p>
          <a:p>
            <a:pPr marL="456565" indent="-456565"/>
            <a:r>
              <a:rPr lang="en-US" sz="2400" dirty="0">
                <a:solidFill>
                  <a:schemeClr val="accent1"/>
                </a:solidFill>
              </a:rPr>
              <a:t>The number of strains per swab increased with the number of picks per swab.</a:t>
            </a:r>
            <a:endParaRPr lang="en-US" sz="2400" dirty="0">
              <a:solidFill>
                <a:schemeClr val="accent1"/>
              </a:solidFill>
              <a:ea typeface="Calibri"/>
            </a:endParaRPr>
          </a:p>
          <a:p>
            <a:pPr marL="456565" indent="-456565"/>
            <a:r>
              <a:rPr lang="en-US" sz="2400" dirty="0">
                <a:solidFill>
                  <a:schemeClr val="accent1"/>
                </a:solidFill>
                <a:cs typeface="Helvetica"/>
              </a:rPr>
              <a:t>Genus (Listeria or Salmonella) impacted the number of strains per swab.</a:t>
            </a:r>
          </a:p>
          <a:p>
            <a:pPr marL="456565" indent="-456565"/>
            <a:r>
              <a:rPr lang="en-US" sz="2400" dirty="0">
                <a:solidFill>
                  <a:schemeClr val="accent1"/>
                </a:solidFill>
              </a:rPr>
              <a:t>Information on the source of the swab was also collected (</a:t>
            </a:r>
            <a:r>
              <a:rPr lang="en-US" sz="2400" dirty="0">
                <a:solidFill>
                  <a:schemeClr val="accent1"/>
                </a:solidFill>
                <a:latin typeface="Aptos"/>
              </a:rPr>
              <a:t>animal / animal feed, condiment / RTE, dairy / beef /  poultry, environmental,     mushroom or produce / leafy greens). </a:t>
            </a:r>
            <a:endParaRPr lang="en-US" sz="2400" dirty="0">
              <a:solidFill>
                <a:schemeClr val="accent1"/>
              </a:solidFill>
              <a:ea typeface="Calibri"/>
            </a:endParaRPr>
          </a:p>
          <a:p>
            <a:pPr marL="456565" indent="-456565"/>
            <a:endParaRPr lang="en-US" sz="2400" i="1" dirty="0">
              <a:latin typeface="Aptos" panose="02110004020202020204"/>
              <a:cs typeface="Calibri"/>
            </a:endParaRPr>
          </a:p>
          <a:p>
            <a:pPr marL="456565" indent="-456565"/>
            <a:endParaRPr lang="en-US" sz="2400" dirty="0">
              <a:ea typeface="Calibri"/>
            </a:endParaRPr>
          </a:p>
          <a:p>
            <a:pPr marL="456565" indent="-456565"/>
            <a:endParaRPr lang="en-US" dirty="0">
              <a:ea typeface="Calibri"/>
            </a:endParaRPr>
          </a:p>
        </p:txBody>
      </p:sp>
    </p:spTree>
    <p:extLst>
      <p:ext uri="{BB962C8B-B14F-4D97-AF65-F5344CB8AC3E}">
        <p14:creationId xmlns:p14="http://schemas.microsoft.com/office/powerpoint/2010/main" val="253973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34328D-D07A-7024-4AA8-9448E79EB521}"/>
              </a:ext>
            </a:extLst>
          </p:cNvPr>
          <p:cNvPicPr>
            <a:picLocks noChangeAspect="1"/>
          </p:cNvPicPr>
          <p:nvPr/>
        </p:nvPicPr>
        <p:blipFill>
          <a:blip r:embed="rId3"/>
          <a:stretch>
            <a:fillRect/>
          </a:stretch>
        </p:blipFill>
        <p:spPr>
          <a:xfrm>
            <a:off x="47625" y="2049462"/>
            <a:ext cx="8242300" cy="4406900"/>
          </a:xfrm>
          <a:prstGeom prst="rect">
            <a:avLst/>
          </a:prstGeom>
        </p:spPr>
      </p:pic>
      <p:sp>
        <p:nvSpPr>
          <p:cNvPr id="2" name="Title 1">
            <a:extLst>
              <a:ext uri="{FF2B5EF4-FFF2-40B4-BE49-F238E27FC236}">
                <a16:creationId xmlns:a16="http://schemas.microsoft.com/office/drawing/2014/main" id="{010FFB78-F987-E89E-1BAC-762DDAA34FEA}"/>
              </a:ext>
            </a:extLst>
          </p:cNvPr>
          <p:cNvSpPr>
            <a:spLocks noGrp="1"/>
          </p:cNvSpPr>
          <p:nvPr>
            <p:ph type="title"/>
          </p:nvPr>
        </p:nvSpPr>
        <p:spPr>
          <a:xfrm>
            <a:off x="4876372" y="95875"/>
            <a:ext cx="2439256" cy="816403"/>
          </a:xfrm>
        </p:spPr>
        <p:txBody>
          <a:bodyPr/>
          <a:lstStyle/>
          <a:p>
            <a:r>
              <a:rPr lang="en-US"/>
              <a:t> Results</a:t>
            </a:r>
          </a:p>
        </p:txBody>
      </p:sp>
      <p:sp>
        <p:nvSpPr>
          <p:cNvPr id="3" name="Content Placeholder 2">
            <a:extLst>
              <a:ext uri="{FF2B5EF4-FFF2-40B4-BE49-F238E27FC236}">
                <a16:creationId xmlns:a16="http://schemas.microsoft.com/office/drawing/2014/main" id="{3863CB33-E718-8BB0-51FA-D05585120AE9}"/>
              </a:ext>
            </a:extLst>
          </p:cNvPr>
          <p:cNvSpPr>
            <a:spLocks noGrp="1"/>
          </p:cNvSpPr>
          <p:nvPr>
            <p:ph idx="1"/>
          </p:nvPr>
        </p:nvSpPr>
        <p:spPr>
          <a:xfrm>
            <a:off x="911338" y="1191824"/>
            <a:ext cx="9394371" cy="5264685"/>
          </a:xfrm>
        </p:spPr>
        <p:txBody>
          <a:bodyPr vert="horz" lIns="91440" tIns="45720" rIns="91440" bIns="45720" rtlCol="0" anchor="t">
            <a:normAutofit/>
          </a:bodyPr>
          <a:lstStyle/>
          <a:p>
            <a:pPr marL="456565" indent="-456565">
              <a:buFont typeface="Wingdings" panose="05000000000000000000" pitchFamily="2" charset="2"/>
              <a:buChar char="Ø"/>
            </a:pPr>
            <a:r>
              <a:rPr lang="en-US" sz="2500" dirty="0">
                <a:solidFill>
                  <a:schemeClr val="accent1"/>
                </a:solidFill>
                <a:cs typeface="Helvetica"/>
              </a:rPr>
              <a:t># of strains increased significantly with # of picks</a:t>
            </a:r>
            <a:endParaRPr lang="en-US" sz="4250" dirty="0">
              <a:solidFill>
                <a:schemeClr val="accent1"/>
              </a:solidFill>
              <a:ea typeface="Calibri"/>
              <a:cs typeface="Helvetica"/>
            </a:endParaRPr>
          </a:p>
          <a:p>
            <a:pPr marL="456565" indent="-456565"/>
            <a:endParaRPr lang="en-US" dirty="0">
              <a:ea typeface="Calibri"/>
            </a:endParaRPr>
          </a:p>
          <a:p>
            <a:pPr marL="456565" indent="-456565"/>
            <a:endParaRPr lang="en-US" dirty="0">
              <a:ea typeface="Calibri"/>
            </a:endParaRPr>
          </a:p>
          <a:p>
            <a:pPr marL="0" indent="0">
              <a:buNone/>
            </a:pPr>
            <a:endParaRPr lang="en-US" dirty="0"/>
          </a:p>
          <a:p>
            <a:pPr marL="0" indent="0">
              <a:buNone/>
            </a:pPr>
            <a:endParaRPr lang="en-US" dirty="0">
              <a:ea typeface="Calibri"/>
            </a:endParaRPr>
          </a:p>
        </p:txBody>
      </p:sp>
      <p:sp>
        <p:nvSpPr>
          <p:cNvPr id="5" name="TextBox 4">
            <a:extLst>
              <a:ext uri="{FF2B5EF4-FFF2-40B4-BE49-F238E27FC236}">
                <a16:creationId xmlns:a16="http://schemas.microsoft.com/office/drawing/2014/main" id="{F039EC60-CA8F-EE42-B431-F493E32C6856}"/>
              </a:ext>
            </a:extLst>
          </p:cNvPr>
          <p:cNvSpPr txBox="1"/>
          <p:nvPr/>
        </p:nvSpPr>
        <p:spPr>
          <a:xfrm>
            <a:off x="7092950" y="2049462"/>
            <a:ext cx="4991100"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F5F5F5"/>
                </a:highlight>
                <a:cs typeface="Segoe UI"/>
              </a:rPr>
              <a:t>​</a:t>
            </a:r>
            <a:r>
              <a:rPr lang="en-US" sz="2000" dirty="0">
                <a:highlight>
                  <a:srgbClr val="F5F5F5"/>
                </a:highlight>
                <a:cs typeface="Segoe UI"/>
              </a:rPr>
              <a:t>Likelihood of observing 3 or more strains :</a:t>
            </a:r>
            <a:endParaRPr lang="en-US" sz="2000" dirty="0">
              <a:cs typeface="Segoe UI"/>
            </a:endParaRPr>
          </a:p>
          <a:p>
            <a:pPr marL="285750">
              <a:buFont typeface="Arial,Sans-Serif"/>
              <a:buChar char="•"/>
            </a:pPr>
            <a:r>
              <a:rPr lang="en-US" sz="2000" dirty="0">
                <a:highlight>
                  <a:srgbClr val="F5F5F5"/>
                </a:highlight>
                <a:cs typeface="Arial"/>
              </a:rPr>
              <a:t>with 11+ picks is 15.4%​</a:t>
            </a:r>
          </a:p>
          <a:p>
            <a:pPr marL="285750">
              <a:buFont typeface="Arial,Sans-Serif"/>
              <a:buChar char="•"/>
            </a:pPr>
            <a:r>
              <a:rPr lang="en-US" sz="2000" dirty="0">
                <a:highlight>
                  <a:srgbClr val="F5F5F5"/>
                </a:highlight>
                <a:cs typeface="Arial"/>
              </a:rPr>
              <a:t>with &lt;11 picks is 8.3%​</a:t>
            </a:r>
          </a:p>
          <a:p>
            <a:r>
              <a:rPr lang="en-US" sz="2000" dirty="0">
                <a:highlight>
                  <a:srgbClr val="F5F5F5"/>
                </a:highlight>
                <a:cs typeface="Segoe UI"/>
              </a:rPr>
              <a:t>​</a:t>
            </a:r>
          </a:p>
          <a:p>
            <a:r>
              <a:rPr lang="en-US" sz="2000" b="1" dirty="0">
                <a:highlight>
                  <a:srgbClr val="F5F5F5"/>
                </a:highlight>
                <a:cs typeface="Segoe UI"/>
              </a:rPr>
              <a:t>Nearly double the likelihood of observing 3+ strains with 11+ picks.</a:t>
            </a:r>
            <a:r>
              <a:rPr lang="en-US" sz="2000" dirty="0">
                <a:highlight>
                  <a:srgbClr val="F5F5F5"/>
                </a:highlight>
                <a:cs typeface="Segoe UI"/>
              </a:rPr>
              <a:t>​</a:t>
            </a:r>
          </a:p>
        </p:txBody>
      </p:sp>
    </p:spTree>
    <p:extLst>
      <p:ext uri="{BB962C8B-B14F-4D97-AF65-F5344CB8AC3E}">
        <p14:creationId xmlns:p14="http://schemas.microsoft.com/office/powerpoint/2010/main" val="1430828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476400-0E4A-9C26-2908-EF00043D5182}"/>
              </a:ext>
            </a:extLst>
          </p:cNvPr>
          <p:cNvPicPr>
            <a:picLocks noChangeAspect="1"/>
          </p:cNvPicPr>
          <p:nvPr/>
        </p:nvPicPr>
        <p:blipFill>
          <a:blip r:embed="rId3"/>
          <a:stretch>
            <a:fillRect/>
          </a:stretch>
        </p:blipFill>
        <p:spPr>
          <a:xfrm>
            <a:off x="1822904" y="2368378"/>
            <a:ext cx="7948953" cy="4241178"/>
          </a:xfrm>
          <a:prstGeom prst="rect">
            <a:avLst/>
          </a:prstGeom>
        </p:spPr>
      </p:pic>
      <p:sp>
        <p:nvSpPr>
          <p:cNvPr id="3" name="Content Placeholder 2">
            <a:extLst>
              <a:ext uri="{FF2B5EF4-FFF2-40B4-BE49-F238E27FC236}">
                <a16:creationId xmlns:a16="http://schemas.microsoft.com/office/drawing/2014/main" id="{17CE7E5B-6BAC-2F90-40E5-00D9E9D743F6}"/>
              </a:ext>
            </a:extLst>
          </p:cNvPr>
          <p:cNvSpPr>
            <a:spLocks noGrp="1"/>
          </p:cNvSpPr>
          <p:nvPr>
            <p:ph idx="1"/>
          </p:nvPr>
        </p:nvSpPr>
        <p:spPr>
          <a:xfrm>
            <a:off x="620485" y="836576"/>
            <a:ext cx="10341429" cy="5175477"/>
          </a:xfrm>
        </p:spPr>
        <p:txBody>
          <a:bodyPr vert="horz" lIns="91440" tIns="45720" rIns="91440" bIns="45720" rtlCol="0" anchor="t">
            <a:normAutofit/>
          </a:bodyPr>
          <a:lstStyle/>
          <a:p>
            <a:pPr marL="456565" indent="-456565">
              <a:buFont typeface="Wingdings"/>
              <a:buChar char="Ø"/>
            </a:pPr>
            <a:r>
              <a:rPr lang="en-US" sz="2500">
                <a:solidFill>
                  <a:schemeClr val="accent1"/>
                </a:solidFill>
                <a:ea typeface="+mn-lt"/>
                <a:cs typeface="+mn-lt"/>
              </a:rPr>
              <a:t>A higher # of strains were noted in samples with Listeria versus samples with Salmonella when 11+ picks were collected (4 vs 3, respectively). However, this effect was not significant.</a:t>
            </a:r>
            <a:endParaRPr lang="en-US">
              <a:solidFill>
                <a:schemeClr val="accent1"/>
              </a:solidFill>
              <a:ea typeface="+mn-lt"/>
              <a:cs typeface="+mn-lt"/>
            </a:endParaRPr>
          </a:p>
          <a:p>
            <a:pPr marL="456565" indent="-456565">
              <a:buFont typeface="Wingdings" panose="05000000000000000000" pitchFamily="2" charset="2"/>
              <a:buChar char="Ø"/>
            </a:pPr>
            <a:endParaRPr lang="en-US"/>
          </a:p>
          <a:p>
            <a:pPr marL="0" indent="0">
              <a:buNone/>
            </a:pPr>
            <a:endParaRPr lang="en-US"/>
          </a:p>
        </p:txBody>
      </p:sp>
      <p:sp>
        <p:nvSpPr>
          <p:cNvPr id="6" name="TextBox 5">
            <a:extLst>
              <a:ext uri="{FF2B5EF4-FFF2-40B4-BE49-F238E27FC236}">
                <a16:creationId xmlns:a16="http://schemas.microsoft.com/office/drawing/2014/main" id="{BBF925A1-143B-EBCF-C42C-8480AF8E4D0A}"/>
              </a:ext>
            </a:extLst>
          </p:cNvPr>
          <p:cNvSpPr txBox="1"/>
          <p:nvPr/>
        </p:nvSpPr>
        <p:spPr>
          <a:xfrm>
            <a:off x="3345656" y="2172494"/>
            <a:ext cx="1524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n=21 swabs</a:t>
            </a:r>
          </a:p>
        </p:txBody>
      </p:sp>
      <p:sp>
        <p:nvSpPr>
          <p:cNvPr id="7" name="TextBox 6">
            <a:extLst>
              <a:ext uri="{FF2B5EF4-FFF2-40B4-BE49-F238E27FC236}">
                <a16:creationId xmlns:a16="http://schemas.microsoft.com/office/drawing/2014/main" id="{CC5A8609-4017-3C9D-9A29-7AD079892B13}"/>
              </a:ext>
            </a:extLst>
          </p:cNvPr>
          <p:cNvSpPr txBox="1"/>
          <p:nvPr/>
        </p:nvSpPr>
        <p:spPr>
          <a:xfrm>
            <a:off x="6930230" y="2172493"/>
            <a:ext cx="1524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n=17 swabs</a:t>
            </a:r>
            <a:endParaRPr lang="en-US" b="1">
              <a:ea typeface="Calibri"/>
              <a:cs typeface="Calibri"/>
            </a:endParaRPr>
          </a:p>
        </p:txBody>
      </p:sp>
      <p:sp>
        <p:nvSpPr>
          <p:cNvPr id="2" name="Title 1">
            <a:extLst>
              <a:ext uri="{FF2B5EF4-FFF2-40B4-BE49-F238E27FC236}">
                <a16:creationId xmlns:a16="http://schemas.microsoft.com/office/drawing/2014/main" id="{902B7B2D-2A42-B068-A25B-A2183D58BD2E}"/>
              </a:ext>
            </a:extLst>
          </p:cNvPr>
          <p:cNvSpPr>
            <a:spLocks noGrp="1"/>
          </p:cNvSpPr>
          <p:nvPr>
            <p:ph type="title"/>
          </p:nvPr>
        </p:nvSpPr>
        <p:spPr>
          <a:xfrm>
            <a:off x="4723972" y="99958"/>
            <a:ext cx="2439256" cy="816403"/>
          </a:xfrm>
        </p:spPr>
        <p:txBody>
          <a:bodyPr/>
          <a:lstStyle/>
          <a:p>
            <a:r>
              <a:rPr lang="en-US" dirty="0"/>
              <a:t> Results</a:t>
            </a:r>
          </a:p>
        </p:txBody>
      </p:sp>
    </p:spTree>
    <p:extLst>
      <p:ext uri="{BB962C8B-B14F-4D97-AF65-F5344CB8AC3E}">
        <p14:creationId xmlns:p14="http://schemas.microsoft.com/office/powerpoint/2010/main" val="1200758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C108BD-D126-5098-42F4-7D4B4A71189B}"/>
              </a:ext>
            </a:extLst>
          </p:cNvPr>
          <p:cNvPicPr>
            <a:picLocks noChangeAspect="1"/>
          </p:cNvPicPr>
          <p:nvPr/>
        </p:nvPicPr>
        <p:blipFill>
          <a:blip r:embed="rId3"/>
          <a:stretch>
            <a:fillRect/>
          </a:stretch>
        </p:blipFill>
        <p:spPr>
          <a:xfrm>
            <a:off x="99611" y="1883631"/>
            <a:ext cx="8966813" cy="4803650"/>
          </a:xfrm>
          <a:prstGeom prst="rect">
            <a:avLst/>
          </a:prstGeom>
        </p:spPr>
      </p:pic>
      <p:sp>
        <p:nvSpPr>
          <p:cNvPr id="3" name="Content Placeholder 2">
            <a:extLst>
              <a:ext uri="{FF2B5EF4-FFF2-40B4-BE49-F238E27FC236}">
                <a16:creationId xmlns:a16="http://schemas.microsoft.com/office/drawing/2014/main" id="{F06F2C66-B2CD-ECA1-3700-B1B044890C24}"/>
              </a:ext>
            </a:extLst>
          </p:cNvPr>
          <p:cNvSpPr>
            <a:spLocks noGrp="1"/>
          </p:cNvSpPr>
          <p:nvPr>
            <p:ph idx="1"/>
          </p:nvPr>
        </p:nvSpPr>
        <p:spPr>
          <a:xfrm>
            <a:off x="219354" y="1045029"/>
            <a:ext cx="9719303" cy="5657467"/>
          </a:xfrm>
        </p:spPr>
        <p:txBody>
          <a:bodyPr>
            <a:normAutofit/>
          </a:bodyPr>
          <a:lstStyle/>
          <a:p>
            <a:pPr>
              <a:buFont typeface="Wingdings" panose="05000000000000000000" pitchFamily="2" charset="2"/>
              <a:buChar char="Ø"/>
            </a:pPr>
            <a:r>
              <a:rPr lang="en-US" sz="2500">
                <a:solidFill>
                  <a:schemeClr val="accent1"/>
                </a:solidFill>
              </a:rPr>
              <a:t>Predicted* probability of observing 1, 2, 3, or 4 strains for varying number of picks per swab (6, 11, 16 or 21).</a:t>
            </a:r>
          </a:p>
        </p:txBody>
      </p:sp>
      <p:sp>
        <p:nvSpPr>
          <p:cNvPr id="4" name="TextBox 3">
            <a:extLst>
              <a:ext uri="{FF2B5EF4-FFF2-40B4-BE49-F238E27FC236}">
                <a16:creationId xmlns:a16="http://schemas.microsoft.com/office/drawing/2014/main" id="{4364ADB9-9A05-2DE7-6A59-579224D2F09E}"/>
              </a:ext>
            </a:extLst>
          </p:cNvPr>
          <p:cNvSpPr txBox="1"/>
          <p:nvPr/>
        </p:nvSpPr>
        <p:spPr>
          <a:xfrm>
            <a:off x="9066424" y="1736926"/>
            <a:ext cx="3394113" cy="2031325"/>
          </a:xfrm>
          <a:prstGeom prst="rect">
            <a:avLst/>
          </a:prstGeom>
          <a:noFill/>
        </p:spPr>
        <p:txBody>
          <a:bodyPr wrap="square" rtlCol="0">
            <a:spAutoFit/>
          </a:bodyPr>
          <a:lstStyle/>
          <a:p>
            <a:r>
              <a:rPr lang="en-US" b="1">
                <a:solidFill>
                  <a:schemeClr val="accent1"/>
                </a:solidFill>
              </a:rPr>
              <a:t>The (predicted) probability of observing 3 strains is</a:t>
            </a:r>
          </a:p>
          <a:p>
            <a:pPr marL="285750" indent="-285750">
              <a:buFont typeface="Arial" panose="020B0604020202020204" pitchFamily="34" charset="0"/>
              <a:buChar char="•"/>
            </a:pPr>
            <a:r>
              <a:rPr lang="en-US" b="1">
                <a:solidFill>
                  <a:schemeClr val="accent1"/>
                </a:solidFill>
              </a:rPr>
              <a:t>3% with 6 picks </a:t>
            </a:r>
          </a:p>
          <a:p>
            <a:pPr marL="285750" indent="-285750">
              <a:buFont typeface="Arial" panose="020B0604020202020204" pitchFamily="34" charset="0"/>
              <a:buChar char="•"/>
            </a:pPr>
            <a:r>
              <a:rPr lang="en-US" b="1">
                <a:solidFill>
                  <a:schemeClr val="accent1"/>
                </a:solidFill>
              </a:rPr>
              <a:t>8% with 11 picks (more than double that of 6 picks)</a:t>
            </a:r>
          </a:p>
          <a:p>
            <a:pPr marL="285750" indent="-285750">
              <a:buFont typeface="Arial" panose="020B0604020202020204" pitchFamily="34" charset="0"/>
              <a:buChar char="•"/>
            </a:pPr>
            <a:r>
              <a:rPr lang="en-US" b="1">
                <a:solidFill>
                  <a:schemeClr val="accent1"/>
                </a:solidFill>
              </a:rPr>
              <a:t>21% with 16 picks</a:t>
            </a:r>
          </a:p>
          <a:p>
            <a:pPr marL="285750" indent="-285750">
              <a:buFont typeface="Arial" panose="020B0604020202020204" pitchFamily="34" charset="0"/>
              <a:buChar char="•"/>
            </a:pPr>
            <a:r>
              <a:rPr lang="en-US" b="1">
                <a:solidFill>
                  <a:schemeClr val="accent1"/>
                </a:solidFill>
              </a:rPr>
              <a:t>23% with 21 picks</a:t>
            </a:r>
          </a:p>
        </p:txBody>
      </p:sp>
      <p:sp>
        <p:nvSpPr>
          <p:cNvPr id="5" name="Title 1">
            <a:extLst>
              <a:ext uri="{FF2B5EF4-FFF2-40B4-BE49-F238E27FC236}">
                <a16:creationId xmlns:a16="http://schemas.microsoft.com/office/drawing/2014/main" id="{3775F152-E0F6-F0FE-D24B-9B882A1D6275}"/>
              </a:ext>
            </a:extLst>
          </p:cNvPr>
          <p:cNvSpPr>
            <a:spLocks noGrp="1"/>
          </p:cNvSpPr>
          <p:nvPr>
            <p:ph type="title"/>
          </p:nvPr>
        </p:nvSpPr>
        <p:spPr>
          <a:xfrm>
            <a:off x="4723972" y="99958"/>
            <a:ext cx="2439256" cy="816403"/>
          </a:xfrm>
        </p:spPr>
        <p:txBody>
          <a:bodyPr/>
          <a:lstStyle/>
          <a:p>
            <a:r>
              <a:rPr lang="en-US"/>
              <a:t> Results</a:t>
            </a:r>
          </a:p>
        </p:txBody>
      </p:sp>
    </p:spTree>
    <p:extLst>
      <p:ext uri="{BB962C8B-B14F-4D97-AF65-F5344CB8AC3E}">
        <p14:creationId xmlns:p14="http://schemas.microsoft.com/office/powerpoint/2010/main" val="1797142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different sizes and colors&#10;&#10;Description automatically generated with medium confidence">
            <a:extLst>
              <a:ext uri="{FF2B5EF4-FFF2-40B4-BE49-F238E27FC236}">
                <a16:creationId xmlns:a16="http://schemas.microsoft.com/office/drawing/2014/main" id="{9519EB5F-9642-BBCB-3524-50B2061D24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584" y="405354"/>
            <a:ext cx="11103569" cy="6244648"/>
          </a:xfrm>
          <a:prstGeom prst="rect">
            <a:avLst/>
          </a:prstGeom>
        </p:spPr>
      </p:pic>
      <p:pic>
        <p:nvPicPr>
          <p:cNvPr id="9" name="Picture 8" descr="A blue rectangular sign with white letters&#10;&#10;Description automatically generated">
            <a:extLst>
              <a:ext uri="{FF2B5EF4-FFF2-40B4-BE49-F238E27FC236}">
                <a16:creationId xmlns:a16="http://schemas.microsoft.com/office/drawing/2014/main" id="{3EAEFED1-D47C-EDE4-11C9-932468877C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0791" y="140145"/>
            <a:ext cx="927511" cy="1075913"/>
          </a:xfrm>
          <a:prstGeom prst="rect">
            <a:avLst/>
          </a:prstGeom>
        </p:spPr>
      </p:pic>
      <p:sp>
        <p:nvSpPr>
          <p:cNvPr id="16" name="Title 1">
            <a:extLst>
              <a:ext uri="{FF2B5EF4-FFF2-40B4-BE49-F238E27FC236}">
                <a16:creationId xmlns:a16="http://schemas.microsoft.com/office/drawing/2014/main" id="{976C54B9-42B8-2551-12B1-885CD507476D}"/>
              </a:ext>
            </a:extLst>
          </p:cNvPr>
          <p:cNvSpPr>
            <a:spLocks noGrp="1"/>
          </p:cNvSpPr>
          <p:nvPr>
            <p:ph type="title"/>
          </p:nvPr>
        </p:nvSpPr>
        <p:spPr>
          <a:xfrm>
            <a:off x="4723972" y="99958"/>
            <a:ext cx="2439256" cy="816403"/>
          </a:xfrm>
        </p:spPr>
        <p:txBody>
          <a:bodyPr/>
          <a:lstStyle/>
          <a:p>
            <a:r>
              <a:rPr lang="en-US" dirty="0"/>
              <a:t> Results</a:t>
            </a:r>
          </a:p>
        </p:txBody>
      </p:sp>
    </p:spTree>
    <p:extLst>
      <p:ext uri="{BB962C8B-B14F-4D97-AF65-F5344CB8AC3E}">
        <p14:creationId xmlns:p14="http://schemas.microsoft.com/office/powerpoint/2010/main" val="1564062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532E64E-D045-FAAD-DC23-03C25164CEBB}"/>
              </a:ext>
            </a:extLst>
          </p:cNvPr>
          <p:cNvSpPr>
            <a:spLocks noGrp="1"/>
          </p:cNvSpPr>
          <p:nvPr>
            <p:ph type="title"/>
          </p:nvPr>
        </p:nvSpPr>
        <p:spPr>
          <a:xfrm>
            <a:off x="142875" y="205733"/>
            <a:ext cx="10972800" cy="751237"/>
          </a:xfrm>
        </p:spPr>
        <p:txBody>
          <a:bodyPr>
            <a:noAutofit/>
          </a:bodyPr>
          <a:lstStyle/>
          <a:p>
            <a:r>
              <a:rPr lang="en-US" sz="3600" dirty="0">
                <a:latin typeface="Helvetica"/>
                <a:cs typeface="Helvetica"/>
              </a:rPr>
              <a:t>Swab Diversity Study </a:t>
            </a:r>
            <a:endParaRPr lang="en-US" sz="3600" dirty="0">
              <a:solidFill>
                <a:schemeClr val="accent1"/>
              </a:solidFill>
            </a:endParaRPr>
          </a:p>
        </p:txBody>
      </p:sp>
      <p:sp>
        <p:nvSpPr>
          <p:cNvPr id="2" name="TextBox 1">
            <a:extLst>
              <a:ext uri="{FF2B5EF4-FFF2-40B4-BE49-F238E27FC236}">
                <a16:creationId xmlns:a16="http://schemas.microsoft.com/office/drawing/2014/main" id="{FD071540-B468-543B-3B90-F66EC9824442}"/>
              </a:ext>
            </a:extLst>
          </p:cNvPr>
          <p:cNvSpPr txBox="1"/>
          <p:nvPr/>
        </p:nvSpPr>
        <p:spPr>
          <a:xfrm>
            <a:off x="506821" y="1512398"/>
            <a:ext cx="10972801" cy="5139869"/>
          </a:xfrm>
          <a:prstGeom prst="rect">
            <a:avLst/>
          </a:prstGeom>
          <a:noFill/>
        </p:spPr>
        <p:txBody>
          <a:bodyPr wrap="square" lIns="91440" tIns="45720" rIns="91440" bIns="45720" rtlCol="0" anchor="t">
            <a:spAutoFit/>
          </a:bodyPr>
          <a:lstStyle/>
          <a:p>
            <a:pPr marL="457200" indent="-457200">
              <a:buFont typeface="Wingdings" panose="05000000000000000000" pitchFamily="2" charset="2"/>
              <a:buChar char="Ø"/>
            </a:pPr>
            <a:r>
              <a:rPr lang="en-US" sz="3000" b="1" dirty="0">
                <a:solidFill>
                  <a:schemeClr val="accent1"/>
                </a:solidFill>
                <a:cs typeface="Helvetica"/>
              </a:rPr>
              <a:t>Conclusions to date, based on 3 SNP threshold</a:t>
            </a:r>
          </a:p>
          <a:p>
            <a:endParaRPr lang="en-US" sz="3000" dirty="0">
              <a:solidFill>
                <a:schemeClr val="accent1"/>
              </a:solidFill>
            </a:endParaRPr>
          </a:p>
          <a:p>
            <a:pPr marL="285750" indent="-285750">
              <a:buFont typeface="Arial" panose="020B0604020202020204" pitchFamily="34" charset="0"/>
              <a:buChar char="•"/>
            </a:pPr>
            <a:r>
              <a:rPr lang="en-US" sz="2500" dirty="0">
                <a:solidFill>
                  <a:schemeClr val="accent1"/>
                </a:solidFill>
              </a:rPr>
              <a:t>Picking at least 11 colonies per swab dramatically improves the # of different strains observed per swab.</a:t>
            </a:r>
            <a:endParaRPr lang="en-US" sz="2500" dirty="0">
              <a:solidFill>
                <a:schemeClr val="accent1"/>
              </a:solidFill>
              <a:ea typeface="Calibri"/>
              <a:cs typeface="Calibri"/>
            </a:endParaRPr>
          </a:p>
          <a:p>
            <a:pPr marL="800100" lvl="1" indent="-342900">
              <a:buFont typeface="Courier New" panose="020B0604020202020204" pitchFamily="34" charset="0"/>
              <a:buChar char="o"/>
            </a:pPr>
            <a:r>
              <a:rPr lang="en-US" sz="2500" dirty="0">
                <a:solidFill>
                  <a:schemeClr val="accent1"/>
                </a:solidFill>
                <a:ea typeface="Calibri"/>
                <a:cs typeface="Calibri"/>
              </a:rPr>
              <a:t>The likelihood of observing 2 or 3 strains increases dramatically (doubles) when the number of picks increases from 6 to 11. </a:t>
            </a:r>
          </a:p>
          <a:p>
            <a:endParaRPr lang="en-US" sz="2500" dirty="0">
              <a:solidFill>
                <a:schemeClr val="accent1"/>
              </a:solidFill>
              <a:ea typeface="Calibri"/>
              <a:cs typeface="Calibri"/>
            </a:endParaRPr>
          </a:p>
          <a:p>
            <a:pPr marL="285750" indent="-285750">
              <a:buFont typeface="Arial" panose="020B0604020202020204" pitchFamily="34" charset="0"/>
              <a:buChar char="•"/>
            </a:pPr>
            <a:r>
              <a:rPr lang="en-US" sz="2500" dirty="0">
                <a:solidFill>
                  <a:schemeClr val="accent1"/>
                </a:solidFill>
              </a:rPr>
              <a:t>The likelihood of observing 4 strains increases dramatically (6-fold) when the # of picks increases from 11 to 16. </a:t>
            </a:r>
            <a:endParaRPr lang="en-US" sz="2500" dirty="0">
              <a:solidFill>
                <a:schemeClr val="accent1"/>
              </a:solidFill>
              <a:ea typeface="Calibri"/>
              <a:cs typeface="Calibri"/>
            </a:endParaRPr>
          </a:p>
          <a:p>
            <a:endParaRPr lang="en-US" sz="2500" dirty="0">
              <a:solidFill>
                <a:schemeClr val="accent1"/>
              </a:solidFill>
              <a:ea typeface="Calibri"/>
              <a:cs typeface="Calibri"/>
            </a:endParaRPr>
          </a:p>
          <a:p>
            <a:pPr marL="285750" indent="-285750">
              <a:buFont typeface="Arial" panose="020B0604020202020204" pitchFamily="34" charset="0"/>
              <a:buChar char="•"/>
            </a:pPr>
            <a:r>
              <a:rPr lang="en-US" sz="2500" dirty="0">
                <a:solidFill>
                  <a:schemeClr val="accent1"/>
                </a:solidFill>
                <a:ea typeface="Calibri"/>
                <a:cs typeface="Calibri"/>
              </a:rPr>
              <a:t>Listeria+ swabs with at least 11 picks appear more diverse than Salmonella+ swabs with at least 11 picks.</a:t>
            </a:r>
          </a:p>
          <a:p>
            <a:endParaRPr lang="en-US" dirty="0">
              <a:solidFill>
                <a:schemeClr val="accent1"/>
              </a:solidFill>
              <a:ea typeface="Calibri"/>
              <a:cs typeface="Calibri"/>
            </a:endParaRPr>
          </a:p>
        </p:txBody>
      </p:sp>
    </p:spTree>
    <p:extLst>
      <p:ext uri="{BB962C8B-B14F-4D97-AF65-F5344CB8AC3E}">
        <p14:creationId xmlns:p14="http://schemas.microsoft.com/office/powerpoint/2010/main" val="2918076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AA518-8F62-F01D-A955-6C4262B800A7}"/>
              </a:ext>
            </a:extLst>
          </p:cNvPr>
          <p:cNvSpPr>
            <a:spLocks noGrp="1"/>
          </p:cNvSpPr>
          <p:nvPr>
            <p:ph type="title"/>
          </p:nvPr>
        </p:nvSpPr>
        <p:spPr/>
        <p:txBody>
          <a:bodyPr/>
          <a:lstStyle/>
          <a:p>
            <a:r>
              <a:rPr lang="en-US">
                <a:latin typeface="+mj-lt"/>
              </a:rPr>
              <a:t>Swab Diversity Study		</a:t>
            </a:r>
          </a:p>
        </p:txBody>
      </p:sp>
      <p:sp>
        <p:nvSpPr>
          <p:cNvPr id="3" name="Content Placeholder 2">
            <a:extLst>
              <a:ext uri="{FF2B5EF4-FFF2-40B4-BE49-F238E27FC236}">
                <a16:creationId xmlns:a16="http://schemas.microsoft.com/office/drawing/2014/main" id="{0A60A1A6-5551-04D8-5171-D833AEDD7F9E}"/>
              </a:ext>
            </a:extLst>
          </p:cNvPr>
          <p:cNvSpPr>
            <a:spLocks noGrp="1"/>
          </p:cNvSpPr>
          <p:nvPr>
            <p:ph idx="1"/>
          </p:nvPr>
        </p:nvSpPr>
        <p:spPr>
          <a:xfrm>
            <a:off x="914400" y="1418254"/>
            <a:ext cx="10862877" cy="4877567"/>
          </a:xfrm>
        </p:spPr>
        <p:txBody>
          <a:bodyPr>
            <a:normAutofit fontScale="92500" lnSpcReduction="10000"/>
          </a:bodyPr>
          <a:lstStyle/>
          <a:p>
            <a:pPr>
              <a:buFont typeface="Wingdings" panose="05000000000000000000" pitchFamily="2" charset="2"/>
              <a:buChar char="Ø"/>
            </a:pPr>
            <a:endParaRPr lang="en-US">
              <a:solidFill>
                <a:schemeClr val="accent1"/>
              </a:solidFill>
            </a:endParaRPr>
          </a:p>
          <a:p>
            <a:pPr>
              <a:buFont typeface="Wingdings" panose="05000000000000000000" pitchFamily="2" charset="2"/>
              <a:buChar char="Ø"/>
            </a:pPr>
            <a:r>
              <a:rPr lang="en-US">
                <a:solidFill>
                  <a:schemeClr val="accent1"/>
                </a:solidFill>
              </a:rPr>
              <a:t>Background</a:t>
            </a:r>
          </a:p>
          <a:p>
            <a:pPr>
              <a:buFont typeface="Wingdings" panose="05000000000000000000" pitchFamily="2" charset="2"/>
              <a:buChar char="Ø"/>
            </a:pPr>
            <a:r>
              <a:rPr lang="en-US">
                <a:solidFill>
                  <a:schemeClr val="accent1"/>
                </a:solidFill>
              </a:rPr>
              <a:t>Timeline</a:t>
            </a:r>
          </a:p>
          <a:p>
            <a:pPr>
              <a:buFont typeface="Wingdings" panose="05000000000000000000" pitchFamily="2" charset="2"/>
              <a:buChar char="Ø"/>
            </a:pPr>
            <a:r>
              <a:rPr lang="en-US">
                <a:solidFill>
                  <a:schemeClr val="accent1"/>
                </a:solidFill>
              </a:rPr>
              <a:t>Collaborators</a:t>
            </a:r>
          </a:p>
          <a:p>
            <a:pPr>
              <a:buFont typeface="Wingdings" panose="05000000000000000000" pitchFamily="2" charset="2"/>
              <a:buChar char="Ø"/>
            </a:pPr>
            <a:r>
              <a:rPr lang="en-US">
                <a:solidFill>
                  <a:schemeClr val="accent1"/>
                </a:solidFill>
              </a:rPr>
              <a:t>Study Design</a:t>
            </a:r>
          </a:p>
          <a:p>
            <a:pPr>
              <a:buFont typeface="Wingdings" panose="05000000000000000000" pitchFamily="2" charset="2"/>
              <a:buChar char="Ø"/>
            </a:pPr>
            <a:r>
              <a:rPr lang="en-US">
                <a:solidFill>
                  <a:schemeClr val="accent1"/>
                </a:solidFill>
              </a:rPr>
              <a:t>Results</a:t>
            </a:r>
          </a:p>
          <a:p>
            <a:pPr>
              <a:buFont typeface="Wingdings" panose="05000000000000000000" pitchFamily="2" charset="2"/>
              <a:buChar char="Ø"/>
            </a:pPr>
            <a:r>
              <a:rPr lang="en-US">
                <a:solidFill>
                  <a:schemeClr val="accent1"/>
                </a:solidFill>
              </a:rPr>
              <a:t>Conclusions</a:t>
            </a:r>
          </a:p>
          <a:p>
            <a:endParaRPr lang="en-US"/>
          </a:p>
        </p:txBody>
      </p:sp>
    </p:spTree>
    <p:extLst>
      <p:ext uri="{BB962C8B-B14F-4D97-AF65-F5344CB8AC3E}">
        <p14:creationId xmlns:p14="http://schemas.microsoft.com/office/powerpoint/2010/main" val="3517832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532E64E-D045-FAAD-DC23-03C25164CEBB}"/>
              </a:ext>
            </a:extLst>
          </p:cNvPr>
          <p:cNvSpPr>
            <a:spLocks noGrp="1"/>
          </p:cNvSpPr>
          <p:nvPr>
            <p:ph type="title"/>
          </p:nvPr>
        </p:nvSpPr>
        <p:spPr>
          <a:xfrm>
            <a:off x="142875" y="205733"/>
            <a:ext cx="10972800" cy="751237"/>
          </a:xfrm>
        </p:spPr>
        <p:txBody>
          <a:bodyPr>
            <a:noAutofit/>
          </a:bodyPr>
          <a:lstStyle/>
          <a:p>
            <a:r>
              <a:rPr lang="en-US" sz="3600" dirty="0">
                <a:latin typeface="Helvetica"/>
                <a:cs typeface="Helvetica"/>
              </a:rPr>
              <a:t>Swab Diversity Study</a:t>
            </a:r>
            <a:endParaRPr lang="en-US" sz="3600" dirty="0">
              <a:solidFill>
                <a:schemeClr val="accent1"/>
              </a:solidFill>
            </a:endParaRPr>
          </a:p>
        </p:txBody>
      </p:sp>
      <p:sp>
        <p:nvSpPr>
          <p:cNvPr id="2" name="TextBox 1">
            <a:extLst>
              <a:ext uri="{FF2B5EF4-FFF2-40B4-BE49-F238E27FC236}">
                <a16:creationId xmlns:a16="http://schemas.microsoft.com/office/drawing/2014/main" id="{FD071540-B468-543B-3B90-F66EC9824442}"/>
              </a:ext>
            </a:extLst>
          </p:cNvPr>
          <p:cNvSpPr txBox="1"/>
          <p:nvPr/>
        </p:nvSpPr>
        <p:spPr>
          <a:xfrm>
            <a:off x="393699" y="1389743"/>
            <a:ext cx="10972801" cy="4524315"/>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endParaRPr lang="en-US" sz="3000" dirty="0">
              <a:solidFill>
                <a:schemeClr val="accent1"/>
              </a:solidFill>
              <a:ea typeface="Calibri"/>
              <a:cs typeface="Calibri"/>
            </a:endParaRPr>
          </a:p>
          <a:p>
            <a:pPr marL="457200" indent="-457200">
              <a:buFont typeface="Wingdings"/>
              <a:buChar char="Ø"/>
            </a:pPr>
            <a:r>
              <a:rPr lang="en-US" sz="3000" b="1" dirty="0">
                <a:solidFill>
                  <a:schemeClr val="accent1"/>
                </a:solidFill>
                <a:ea typeface="Calibri"/>
                <a:cs typeface="Calibri"/>
              </a:rPr>
              <a:t>Next steps</a:t>
            </a:r>
          </a:p>
          <a:p>
            <a:pPr marL="457200" indent="-457200">
              <a:buFont typeface="Arial" panose="020B0604020202020204" pitchFamily="34" charset="0"/>
              <a:buChar char="•"/>
            </a:pPr>
            <a:endParaRPr lang="en-US" sz="3000" dirty="0">
              <a:solidFill>
                <a:schemeClr val="accent1"/>
              </a:solidFill>
              <a:ea typeface="Calibri"/>
              <a:cs typeface="Calibri"/>
            </a:endParaRPr>
          </a:p>
          <a:p>
            <a:pPr marL="914400" lvl="1" indent="-457200">
              <a:buFont typeface="Arial" panose="020B0604020202020204" pitchFamily="34" charset="0"/>
              <a:buChar char="•"/>
            </a:pPr>
            <a:r>
              <a:rPr lang="en-US" sz="3000" dirty="0">
                <a:solidFill>
                  <a:schemeClr val="accent1"/>
                </a:solidFill>
                <a:ea typeface="Calibri"/>
                <a:cs typeface="Calibri"/>
              </a:rPr>
              <a:t>Perform analysis considering additional metadata collected</a:t>
            </a:r>
          </a:p>
          <a:p>
            <a:pPr marL="914400" lvl="1" indent="-457200">
              <a:buFont typeface="Arial" panose="020B0604020202020204" pitchFamily="34" charset="0"/>
              <a:buChar char="•"/>
            </a:pPr>
            <a:endParaRPr lang="en-US" sz="3000" dirty="0">
              <a:solidFill>
                <a:schemeClr val="accent1"/>
              </a:solidFill>
              <a:ea typeface="Calibri"/>
              <a:cs typeface="Calibri"/>
            </a:endParaRPr>
          </a:p>
          <a:p>
            <a:pPr marL="914400" lvl="1" indent="-457200">
              <a:buFont typeface="Arial" panose="020B0604020202020204" pitchFamily="34" charset="0"/>
              <a:buChar char="•"/>
            </a:pPr>
            <a:r>
              <a:rPr lang="en-US" sz="3000" dirty="0">
                <a:solidFill>
                  <a:schemeClr val="accent1"/>
                </a:solidFill>
                <a:ea typeface="Calibri"/>
                <a:cs typeface="Calibri"/>
              </a:rPr>
              <a:t>Look into the actual SNP differences – serovars, clonal complex </a:t>
            </a:r>
            <a:endParaRPr lang="en-US" dirty="0">
              <a:solidFill>
                <a:schemeClr val="accent1"/>
              </a:solidFill>
              <a:ea typeface="Calibri"/>
              <a:cs typeface="Calibri"/>
            </a:endParaRPr>
          </a:p>
          <a:p>
            <a:pPr marL="914400" lvl="1" indent="-457200">
              <a:buFont typeface="Arial" panose="020B0604020202020204" pitchFamily="34" charset="0"/>
              <a:buChar char="•"/>
            </a:pPr>
            <a:endParaRPr lang="en-US" sz="3000" dirty="0">
              <a:solidFill>
                <a:schemeClr val="accent1"/>
              </a:solidFill>
              <a:ea typeface="Calibri"/>
              <a:cs typeface="Calibri"/>
            </a:endParaRPr>
          </a:p>
          <a:p>
            <a:pPr marL="914400" lvl="1" indent="-457200">
              <a:buFont typeface="Arial" panose="020B0604020202020204" pitchFamily="34" charset="0"/>
              <a:buChar char="•"/>
            </a:pPr>
            <a:r>
              <a:rPr lang="en-US" sz="3000" dirty="0">
                <a:solidFill>
                  <a:schemeClr val="accent1"/>
                </a:solidFill>
                <a:ea typeface="Calibri"/>
                <a:cs typeface="Calibri"/>
              </a:rPr>
              <a:t>Study to continue - Is 3 SNPs the correct threshold to determine same/different bacteria? Should it be 10 or 20?</a:t>
            </a:r>
          </a:p>
          <a:p>
            <a:pPr marL="285750" indent="-285750">
              <a:buFont typeface="Arial" panose="020B0604020202020204" pitchFamily="34" charset="0"/>
              <a:buChar char="•"/>
            </a:pPr>
            <a:endParaRPr lang="en-US" dirty="0">
              <a:solidFill>
                <a:schemeClr val="accent1"/>
              </a:solidFill>
              <a:ea typeface="Calibri"/>
              <a:cs typeface="Calibri"/>
            </a:endParaRPr>
          </a:p>
        </p:txBody>
      </p:sp>
    </p:spTree>
    <p:extLst>
      <p:ext uri="{BB962C8B-B14F-4D97-AF65-F5344CB8AC3E}">
        <p14:creationId xmlns:p14="http://schemas.microsoft.com/office/powerpoint/2010/main" val="3313490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532E64E-D045-FAAD-DC23-03C25164CEBB}"/>
              </a:ext>
            </a:extLst>
          </p:cNvPr>
          <p:cNvSpPr>
            <a:spLocks noGrp="1"/>
          </p:cNvSpPr>
          <p:nvPr>
            <p:ph type="title"/>
          </p:nvPr>
        </p:nvSpPr>
        <p:spPr>
          <a:xfrm>
            <a:off x="142875" y="205733"/>
            <a:ext cx="10972800" cy="751237"/>
          </a:xfrm>
        </p:spPr>
        <p:txBody>
          <a:bodyPr>
            <a:noAutofit/>
          </a:bodyPr>
          <a:lstStyle/>
          <a:p>
            <a:r>
              <a:rPr lang="en-US" sz="3600" b="1">
                <a:latin typeface="Helvetica"/>
                <a:cs typeface="Helvetica"/>
              </a:rPr>
              <a:t>Acknowledgements - Thank you!</a:t>
            </a:r>
            <a:endParaRPr lang="en-US" sz="3600" b="1">
              <a:solidFill>
                <a:schemeClr val="accent1"/>
              </a:solidFill>
            </a:endParaRPr>
          </a:p>
        </p:txBody>
      </p:sp>
      <p:graphicFrame>
        <p:nvGraphicFramePr>
          <p:cNvPr id="3" name="Table 2">
            <a:extLst>
              <a:ext uri="{FF2B5EF4-FFF2-40B4-BE49-F238E27FC236}">
                <a16:creationId xmlns:a16="http://schemas.microsoft.com/office/drawing/2014/main" id="{BE7213AF-6F09-6E57-D738-4D7782431080}"/>
              </a:ext>
            </a:extLst>
          </p:cNvPr>
          <p:cNvGraphicFramePr>
            <a:graphicFrameLocks noGrp="1"/>
          </p:cNvGraphicFramePr>
          <p:nvPr>
            <p:extLst>
              <p:ext uri="{D42A27DB-BD31-4B8C-83A1-F6EECF244321}">
                <p14:modId xmlns:p14="http://schemas.microsoft.com/office/powerpoint/2010/main" val="2116909275"/>
              </p:ext>
            </p:extLst>
          </p:nvPr>
        </p:nvGraphicFramePr>
        <p:xfrm>
          <a:off x="230643" y="952160"/>
          <a:ext cx="6116078" cy="5586040"/>
        </p:xfrm>
        <a:graphic>
          <a:graphicData uri="http://schemas.openxmlformats.org/drawingml/2006/table">
            <a:tbl>
              <a:tblPr firstRow="1" bandRow="1">
                <a:tableStyleId>{5C22544A-7EE6-4342-B048-85BDC9FD1C3A}</a:tableStyleId>
              </a:tblPr>
              <a:tblGrid>
                <a:gridCol w="6116078">
                  <a:extLst>
                    <a:ext uri="{9D8B030D-6E8A-4147-A177-3AD203B41FA5}">
                      <a16:colId xmlns:a16="http://schemas.microsoft.com/office/drawing/2014/main" val="4022021790"/>
                    </a:ext>
                  </a:extLst>
                </a:gridCol>
              </a:tblGrid>
              <a:tr h="488500">
                <a:tc>
                  <a:txBody>
                    <a:bodyPr/>
                    <a:lstStyle/>
                    <a:p>
                      <a:r>
                        <a:rPr lang="en-US" sz="2000" b="1"/>
                        <a:t>Collaborating Laboratories</a:t>
                      </a:r>
                    </a:p>
                  </a:txBody>
                  <a:tcPr/>
                </a:tc>
                <a:extLst>
                  <a:ext uri="{0D108BD9-81ED-4DB2-BD59-A6C34878D82A}">
                    <a16:rowId xmlns:a16="http://schemas.microsoft.com/office/drawing/2014/main" val="1405306063"/>
                  </a:ext>
                </a:extLst>
              </a:tr>
              <a:tr h="488500">
                <a:tc>
                  <a:txBody>
                    <a:bodyPr/>
                    <a:lstStyle/>
                    <a:p>
                      <a:r>
                        <a:rPr lang="en-US" sz="2000" b="1"/>
                        <a:t>Maryland Department of Health</a:t>
                      </a:r>
                    </a:p>
                  </a:txBody>
                  <a:tcPr/>
                </a:tc>
                <a:extLst>
                  <a:ext uri="{0D108BD9-81ED-4DB2-BD59-A6C34878D82A}">
                    <a16:rowId xmlns:a16="http://schemas.microsoft.com/office/drawing/2014/main" val="2688645438"/>
                  </a:ext>
                </a:extLst>
              </a:tr>
              <a:tr h="488500">
                <a:tc>
                  <a:txBody>
                    <a:bodyPr/>
                    <a:lstStyle/>
                    <a:p>
                      <a:r>
                        <a:rPr lang="en-US" sz="2000" b="1"/>
                        <a:t>Michigan Department of Agriculture and Rural Development</a:t>
                      </a:r>
                    </a:p>
                  </a:txBody>
                  <a:tcPr/>
                </a:tc>
                <a:extLst>
                  <a:ext uri="{0D108BD9-81ED-4DB2-BD59-A6C34878D82A}">
                    <a16:rowId xmlns:a16="http://schemas.microsoft.com/office/drawing/2014/main" val="3314601010"/>
                  </a:ext>
                </a:extLst>
              </a:tr>
              <a:tr h="488500">
                <a:tc>
                  <a:txBody>
                    <a:bodyPr/>
                    <a:lstStyle/>
                    <a:p>
                      <a:r>
                        <a:rPr lang="en-US" sz="2000" b="1"/>
                        <a:t>Michigan Department of Health and Human Services</a:t>
                      </a:r>
                    </a:p>
                  </a:txBody>
                  <a:tcPr/>
                </a:tc>
                <a:extLst>
                  <a:ext uri="{0D108BD9-81ED-4DB2-BD59-A6C34878D82A}">
                    <a16:rowId xmlns:a16="http://schemas.microsoft.com/office/drawing/2014/main" val="1043608408"/>
                  </a:ext>
                </a:extLst>
              </a:tr>
              <a:tr h="488500">
                <a:tc>
                  <a:txBody>
                    <a:bodyPr/>
                    <a:lstStyle/>
                    <a:p>
                      <a:r>
                        <a:rPr lang="en-US" sz="2000" b="1"/>
                        <a:t>Missouri Department of Health and Senior Services</a:t>
                      </a:r>
                    </a:p>
                  </a:txBody>
                  <a:tcPr/>
                </a:tc>
                <a:extLst>
                  <a:ext uri="{0D108BD9-81ED-4DB2-BD59-A6C34878D82A}">
                    <a16:rowId xmlns:a16="http://schemas.microsoft.com/office/drawing/2014/main" val="1640416333"/>
                  </a:ext>
                </a:extLst>
              </a:tr>
              <a:tr h="488500">
                <a:tc>
                  <a:txBody>
                    <a:bodyPr/>
                    <a:lstStyle/>
                    <a:p>
                      <a:r>
                        <a:rPr lang="en-US" sz="2000" b="1"/>
                        <a:t>New Jersey Department of Agriculture</a:t>
                      </a:r>
                    </a:p>
                  </a:txBody>
                  <a:tcPr/>
                </a:tc>
                <a:extLst>
                  <a:ext uri="{0D108BD9-81ED-4DB2-BD59-A6C34878D82A}">
                    <a16:rowId xmlns:a16="http://schemas.microsoft.com/office/drawing/2014/main" val="2439120821"/>
                  </a:ext>
                </a:extLst>
              </a:tr>
              <a:tr h="488500">
                <a:tc>
                  <a:txBody>
                    <a:bodyPr/>
                    <a:lstStyle/>
                    <a:p>
                      <a:r>
                        <a:rPr lang="en-US" sz="2000" b="1"/>
                        <a:t>NH Department of Health &amp; Human Services</a:t>
                      </a:r>
                    </a:p>
                  </a:txBody>
                  <a:tcPr/>
                </a:tc>
                <a:extLst>
                  <a:ext uri="{0D108BD9-81ED-4DB2-BD59-A6C34878D82A}">
                    <a16:rowId xmlns:a16="http://schemas.microsoft.com/office/drawing/2014/main" val="2942786717"/>
                  </a:ext>
                </a:extLst>
              </a:tr>
              <a:tr h="488500">
                <a:tc>
                  <a:txBody>
                    <a:bodyPr/>
                    <a:lstStyle/>
                    <a:p>
                      <a:r>
                        <a:rPr lang="en-US" sz="2000" b="1"/>
                        <a:t>Rhode Island Department of Health</a:t>
                      </a:r>
                    </a:p>
                  </a:txBody>
                  <a:tcPr/>
                </a:tc>
                <a:extLst>
                  <a:ext uri="{0D108BD9-81ED-4DB2-BD59-A6C34878D82A}">
                    <a16:rowId xmlns:a16="http://schemas.microsoft.com/office/drawing/2014/main" val="161944037"/>
                  </a:ext>
                </a:extLst>
              </a:tr>
              <a:tr h="488500">
                <a:tc>
                  <a:txBody>
                    <a:bodyPr/>
                    <a:lstStyle/>
                    <a:p>
                      <a:r>
                        <a:rPr lang="en-US" sz="2000" b="1"/>
                        <a:t>Texas Department of State Health Services</a:t>
                      </a:r>
                    </a:p>
                  </a:txBody>
                  <a:tcPr/>
                </a:tc>
                <a:extLst>
                  <a:ext uri="{0D108BD9-81ED-4DB2-BD59-A6C34878D82A}">
                    <a16:rowId xmlns:a16="http://schemas.microsoft.com/office/drawing/2014/main" val="1190395458"/>
                  </a:ext>
                </a:extLst>
              </a:tr>
              <a:tr h="488500">
                <a:tc>
                  <a:txBody>
                    <a:bodyPr/>
                    <a:lstStyle/>
                    <a:p>
                      <a:r>
                        <a:rPr lang="en-US" sz="2000" b="1"/>
                        <a:t>Virginia Division of Consolidated Laboratory Services</a:t>
                      </a:r>
                    </a:p>
                  </a:txBody>
                  <a:tcPr/>
                </a:tc>
                <a:extLst>
                  <a:ext uri="{0D108BD9-81ED-4DB2-BD59-A6C34878D82A}">
                    <a16:rowId xmlns:a16="http://schemas.microsoft.com/office/drawing/2014/main" val="2094870072"/>
                  </a:ext>
                </a:extLst>
              </a:tr>
              <a:tr h="488500">
                <a:tc>
                  <a:txBody>
                    <a:bodyPr/>
                    <a:lstStyle/>
                    <a:p>
                      <a:r>
                        <a:rPr lang="en-US" sz="2000" b="1"/>
                        <a:t>West Virginia Department of Agriculture</a:t>
                      </a:r>
                    </a:p>
                  </a:txBody>
                  <a:tcPr/>
                </a:tc>
                <a:extLst>
                  <a:ext uri="{0D108BD9-81ED-4DB2-BD59-A6C34878D82A}">
                    <a16:rowId xmlns:a16="http://schemas.microsoft.com/office/drawing/2014/main" val="1685968305"/>
                  </a:ext>
                </a:extLst>
              </a:tr>
            </a:tbl>
          </a:graphicData>
        </a:graphic>
      </p:graphicFrame>
      <p:sp>
        <p:nvSpPr>
          <p:cNvPr id="5" name="TextBox 4">
            <a:extLst>
              <a:ext uri="{FF2B5EF4-FFF2-40B4-BE49-F238E27FC236}">
                <a16:creationId xmlns:a16="http://schemas.microsoft.com/office/drawing/2014/main" id="{34351F28-E673-C8A2-81AF-F58728CA28A7}"/>
              </a:ext>
            </a:extLst>
          </p:cNvPr>
          <p:cNvSpPr txBox="1"/>
          <p:nvPr/>
        </p:nvSpPr>
        <p:spPr>
          <a:xfrm>
            <a:off x="6215743" y="1574646"/>
            <a:ext cx="5651045" cy="3708708"/>
          </a:xfrm>
          <a:prstGeom prst="rect">
            <a:avLst/>
          </a:prstGeom>
          <a:noFill/>
        </p:spPr>
        <p:txBody>
          <a:bodyPr wrap="square">
            <a:spAutoFit/>
          </a:bodyPr>
          <a:lstStyle/>
          <a:p>
            <a:pPr lvl="1">
              <a:buClr>
                <a:srgbClr val="0070C0"/>
              </a:buClr>
              <a:buSzPct val="100000"/>
            </a:pPr>
            <a:r>
              <a:rPr lang="en-US" sz="2500" b="1" kern="100">
                <a:solidFill>
                  <a:schemeClr val="accent1"/>
                </a:solidFill>
                <a:latin typeface="+mj-lt"/>
                <a:ea typeface="Yu Gothic Light" panose="020B0300000000000000" pitchFamily="34" charset="-128"/>
                <a:cs typeface="Arial" panose="020B0604020202020204" pitchFamily="34" charset="0"/>
              </a:rPr>
              <a:t>HFP/Office of Surveillance Strategy and Risk Prioritization/Division of Surveillance &amp; Data Integration</a:t>
            </a:r>
          </a:p>
          <a:p>
            <a:pPr marL="1257300" lvl="2" indent="-342900">
              <a:buFont typeface="Arial" panose="020B0604020202020204" pitchFamily="34" charset="0"/>
              <a:buChar char="•"/>
            </a:pPr>
            <a:r>
              <a:rPr lang="en-US" sz="2000" b="1">
                <a:solidFill>
                  <a:schemeClr val="accent1"/>
                </a:solidFill>
                <a:effectLst/>
                <a:latin typeface="+mj-lt"/>
                <a:ea typeface="Times New Roman" panose="02020603050405020304" pitchFamily="18" charset="0"/>
                <a:cs typeface="Aptos" panose="020B0004020202020204" pitchFamily="34" charset="0"/>
              </a:rPr>
              <a:t>Jamie Pettengill, PhD – </a:t>
            </a:r>
            <a:r>
              <a:rPr lang="en-US" sz="2000">
                <a:solidFill>
                  <a:schemeClr val="accent1"/>
                </a:solidFill>
                <a:effectLst/>
                <a:latin typeface="+mj-lt"/>
                <a:ea typeface="Times New Roman" panose="02020603050405020304" pitchFamily="18" charset="0"/>
                <a:cs typeface="Aptos" panose="020B0004020202020204" pitchFamily="34" charset="0"/>
              </a:rPr>
              <a:t>Director, Division of Surveillance &amp; Data Integration</a:t>
            </a:r>
            <a:endParaRPr lang="en-US" sz="2000">
              <a:solidFill>
                <a:schemeClr val="accent1"/>
              </a:solidFill>
              <a:effectLst/>
              <a:latin typeface="+mj-lt"/>
              <a:ea typeface="Aptos" panose="020B0004020202020204" pitchFamily="34" charset="0"/>
              <a:cs typeface="Aptos" panose="020B0004020202020204" pitchFamily="34" charset="0"/>
            </a:endParaRPr>
          </a:p>
          <a:p>
            <a:pPr marL="1257300" lvl="2" indent="-342900">
              <a:buFont typeface="Arial" panose="020B0604020202020204" pitchFamily="34" charset="0"/>
              <a:buChar char="•"/>
            </a:pPr>
            <a:r>
              <a:rPr lang="en-US" sz="2000" b="1">
                <a:solidFill>
                  <a:schemeClr val="accent1"/>
                </a:solidFill>
                <a:effectLst/>
                <a:latin typeface="+mj-lt"/>
                <a:ea typeface="Times New Roman" panose="02020603050405020304" pitchFamily="18" charset="0"/>
                <a:cs typeface="Aptos" panose="020B0004020202020204" pitchFamily="34" charset="0"/>
              </a:rPr>
              <a:t>Martine Ferguson, MS - </a:t>
            </a:r>
            <a:r>
              <a:rPr lang="en-US" sz="2000">
                <a:solidFill>
                  <a:schemeClr val="accent1"/>
                </a:solidFill>
                <a:effectLst/>
                <a:latin typeface="+mj-lt"/>
                <a:ea typeface="Times New Roman" panose="02020603050405020304" pitchFamily="18" charset="0"/>
                <a:cs typeface="Aptos" panose="020B0004020202020204" pitchFamily="34" charset="0"/>
              </a:rPr>
              <a:t>Signal Detection &amp; Bioinformatics Branch</a:t>
            </a:r>
            <a:endParaRPr lang="en-US" sz="2000">
              <a:solidFill>
                <a:schemeClr val="accent1"/>
              </a:solidFill>
              <a:effectLst/>
              <a:latin typeface="+mj-lt"/>
              <a:ea typeface="Aptos" panose="020B0004020202020204" pitchFamily="34" charset="0"/>
              <a:cs typeface="Aptos" panose="020B0004020202020204" pitchFamily="34" charset="0"/>
            </a:endParaRPr>
          </a:p>
          <a:p>
            <a:pPr marL="1257300" lvl="2" indent="-342900">
              <a:buFont typeface="Arial" panose="020B0604020202020204" pitchFamily="34" charset="0"/>
              <a:buChar char="•"/>
            </a:pPr>
            <a:r>
              <a:rPr lang="en-US" sz="2000" b="1">
                <a:solidFill>
                  <a:schemeClr val="accent1"/>
                </a:solidFill>
                <a:effectLst/>
                <a:latin typeface="+mj-lt"/>
                <a:ea typeface="Times New Roman" panose="02020603050405020304" pitchFamily="18" charset="0"/>
                <a:cs typeface="Aptos" panose="020B0004020202020204" pitchFamily="34" charset="0"/>
              </a:rPr>
              <a:t>Jayanthi Gangiredla – </a:t>
            </a:r>
            <a:r>
              <a:rPr lang="en-US" sz="2000">
                <a:solidFill>
                  <a:schemeClr val="accent1"/>
                </a:solidFill>
                <a:effectLst/>
                <a:latin typeface="+mj-lt"/>
                <a:ea typeface="Times New Roman" panose="02020603050405020304" pitchFamily="18" charset="0"/>
                <a:cs typeface="Aptos" panose="020B0004020202020204" pitchFamily="34" charset="0"/>
              </a:rPr>
              <a:t>Bioinformatics Team Lead (Detail)    </a:t>
            </a:r>
            <a:r>
              <a:rPr lang="en-US" sz="2000" b="1">
                <a:solidFill>
                  <a:schemeClr val="accent1"/>
                </a:solidFill>
                <a:effectLst/>
                <a:latin typeface="+mj-lt"/>
                <a:ea typeface="Times New Roman" panose="02020603050405020304" pitchFamily="18" charset="0"/>
                <a:cs typeface="Aptos" panose="020B0004020202020204" pitchFamily="34" charset="0"/>
              </a:rPr>
              <a:t>                             </a:t>
            </a:r>
          </a:p>
          <a:p>
            <a:pPr marL="1257300" lvl="2" indent="-342900">
              <a:buFont typeface="Arial" panose="020B0604020202020204" pitchFamily="34" charset="0"/>
              <a:buChar char="•"/>
            </a:pPr>
            <a:r>
              <a:rPr lang="en-US" sz="2000" b="1">
                <a:solidFill>
                  <a:schemeClr val="accent1"/>
                </a:solidFill>
                <a:effectLst/>
                <a:latin typeface="+mj-lt"/>
                <a:ea typeface="Times New Roman" panose="02020603050405020304" pitchFamily="18" charset="0"/>
                <a:cs typeface="Aptos" panose="020B0004020202020204" pitchFamily="34" charset="0"/>
              </a:rPr>
              <a:t>Tim Muruvanda - </a:t>
            </a:r>
            <a:r>
              <a:rPr lang="en-US" sz="2000">
                <a:solidFill>
                  <a:schemeClr val="accent1"/>
                </a:solidFill>
                <a:effectLst/>
                <a:latin typeface="+mj-lt"/>
                <a:ea typeface="Times New Roman" panose="02020603050405020304" pitchFamily="18" charset="0"/>
                <a:cs typeface="Aptos" panose="020B0004020202020204" pitchFamily="34" charset="0"/>
              </a:rPr>
              <a:t>Signal Detection &amp; Bioinformatics Branch</a:t>
            </a:r>
            <a:r>
              <a:rPr lang="en-US" sz="2000">
                <a:solidFill>
                  <a:schemeClr val="accent1"/>
                </a:solidFill>
                <a:latin typeface="+mj-lt"/>
                <a:ea typeface="Times New Roman" panose="02020603050405020304" pitchFamily="18" charset="0"/>
                <a:cs typeface="Aptos" panose="020B0004020202020204" pitchFamily="34" charset="0"/>
              </a:rPr>
              <a:t>.</a:t>
            </a:r>
          </a:p>
        </p:txBody>
      </p:sp>
    </p:spTree>
    <p:extLst>
      <p:ext uri="{BB962C8B-B14F-4D97-AF65-F5344CB8AC3E}">
        <p14:creationId xmlns:p14="http://schemas.microsoft.com/office/powerpoint/2010/main" val="1807641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372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AA518-8F62-F01D-A955-6C4262B800A7}"/>
              </a:ext>
            </a:extLst>
          </p:cNvPr>
          <p:cNvSpPr>
            <a:spLocks noGrp="1"/>
          </p:cNvSpPr>
          <p:nvPr>
            <p:ph type="title"/>
          </p:nvPr>
        </p:nvSpPr>
        <p:spPr/>
        <p:txBody>
          <a:bodyPr/>
          <a:lstStyle/>
          <a:p>
            <a:r>
              <a:rPr lang="en-US">
                <a:latin typeface="+mj-lt"/>
              </a:rPr>
              <a:t>Swab Diversity Study		</a:t>
            </a:r>
          </a:p>
        </p:txBody>
      </p:sp>
      <p:sp>
        <p:nvSpPr>
          <p:cNvPr id="3" name="Content Placeholder 2">
            <a:extLst>
              <a:ext uri="{FF2B5EF4-FFF2-40B4-BE49-F238E27FC236}">
                <a16:creationId xmlns:a16="http://schemas.microsoft.com/office/drawing/2014/main" id="{0A60A1A6-5551-04D8-5171-D833AEDD7F9E}"/>
              </a:ext>
            </a:extLst>
          </p:cNvPr>
          <p:cNvSpPr>
            <a:spLocks noGrp="1"/>
          </p:cNvSpPr>
          <p:nvPr>
            <p:ph idx="1"/>
          </p:nvPr>
        </p:nvSpPr>
        <p:spPr>
          <a:xfrm>
            <a:off x="275622" y="1418254"/>
            <a:ext cx="10754757" cy="4877567"/>
          </a:xfrm>
        </p:spPr>
        <p:txBody>
          <a:bodyPr vert="horz" lIns="91440" tIns="45720" rIns="91440" bIns="45720" rtlCol="0" anchor="t">
            <a:normAutofit/>
          </a:bodyPr>
          <a:lstStyle/>
          <a:p>
            <a:pPr marL="456565" indent="-456565">
              <a:buFont typeface="Wingdings" panose="05000000000000000000" pitchFamily="2" charset="2"/>
              <a:buChar char="Ø"/>
            </a:pPr>
            <a:r>
              <a:rPr lang="en-US" sz="3000" b="1">
                <a:solidFill>
                  <a:schemeClr val="accent1"/>
                </a:solidFill>
              </a:rPr>
              <a:t>Background</a:t>
            </a:r>
            <a:endParaRPr lang="en-US"/>
          </a:p>
          <a:p>
            <a:pPr marL="0" indent="0">
              <a:buNone/>
            </a:pPr>
            <a:endParaRPr lang="en-US" sz="3000">
              <a:solidFill>
                <a:schemeClr val="accent1"/>
              </a:solidFill>
            </a:endParaRPr>
          </a:p>
          <a:p>
            <a:pPr marL="0" indent="0">
              <a:buNone/>
            </a:pPr>
            <a:r>
              <a:rPr lang="en-US" sz="3000" kern="100">
                <a:solidFill>
                  <a:schemeClr val="accent1"/>
                </a:solidFill>
                <a:ea typeface="+mn-lt"/>
                <a:cs typeface="+mn-lt"/>
              </a:rPr>
              <a:t>Sampling is a resource-intensive activity. To ensure we  are getting the most information we can, we conducted enhanced sequencing of colonies to determine whether the current number typically sequenced was sufficient to capture the diversity in the sample.</a:t>
            </a:r>
            <a:endParaRPr lang="en-US" sz="3000">
              <a:solidFill>
                <a:schemeClr val="accent1"/>
              </a:solidFill>
              <a:ea typeface="+mn-lt"/>
              <a:cs typeface="+mn-lt"/>
            </a:endParaRPr>
          </a:p>
          <a:p>
            <a:pPr marL="0" indent="0">
              <a:buNone/>
            </a:pPr>
            <a:endParaRPr lang="en-US"/>
          </a:p>
        </p:txBody>
      </p:sp>
    </p:spTree>
    <p:extLst>
      <p:ext uri="{BB962C8B-B14F-4D97-AF65-F5344CB8AC3E}">
        <p14:creationId xmlns:p14="http://schemas.microsoft.com/office/powerpoint/2010/main" val="273346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60A1A6-5551-04D8-5171-D833AEDD7F9E}"/>
              </a:ext>
            </a:extLst>
          </p:cNvPr>
          <p:cNvSpPr>
            <a:spLocks noGrp="1"/>
          </p:cNvSpPr>
          <p:nvPr>
            <p:ph idx="1"/>
          </p:nvPr>
        </p:nvSpPr>
        <p:spPr/>
        <p:txBody>
          <a:bodyPr vert="horz" lIns="91440" tIns="45720" rIns="91440" bIns="45720" rtlCol="0" anchor="t">
            <a:normAutofit/>
          </a:bodyPr>
          <a:lstStyle/>
          <a:p>
            <a:pPr marL="456565" indent="-456565">
              <a:buFont typeface="Wingdings" panose="05000000000000000000" pitchFamily="2" charset="2"/>
              <a:buChar char="Ø"/>
            </a:pPr>
            <a:r>
              <a:rPr lang="en-US" sz="2900" b="1">
                <a:solidFill>
                  <a:schemeClr val="accent1"/>
                </a:solidFill>
                <a:latin typeface="+mj-lt"/>
              </a:rPr>
              <a:t>Timeline</a:t>
            </a:r>
            <a:endParaRPr lang="en-US"/>
          </a:p>
          <a:p>
            <a:pPr marL="0" indent="0">
              <a:buNone/>
            </a:pPr>
            <a:endParaRPr lang="en-US" sz="2900">
              <a:solidFill>
                <a:schemeClr val="accent1"/>
              </a:solidFill>
            </a:endParaRPr>
          </a:p>
          <a:p>
            <a:pPr marL="456565" indent="-456565"/>
            <a:r>
              <a:rPr lang="en-US" sz="2900" b="1">
                <a:solidFill>
                  <a:schemeClr val="accent1"/>
                </a:solidFill>
              </a:rPr>
              <a:t>Early 2024 </a:t>
            </a:r>
            <a:r>
              <a:rPr lang="en-US" sz="2900">
                <a:solidFill>
                  <a:schemeClr val="accent1"/>
                </a:solidFill>
              </a:rPr>
              <a:t>- Asked for LFFM lab volunteers</a:t>
            </a:r>
            <a:endParaRPr lang="en-US" sz="2900">
              <a:solidFill>
                <a:schemeClr val="accent1"/>
              </a:solidFill>
              <a:ea typeface="Calibri"/>
            </a:endParaRPr>
          </a:p>
          <a:p>
            <a:pPr marL="456565" indent="-456565"/>
            <a:r>
              <a:rPr lang="en-US" sz="2900" b="1">
                <a:solidFill>
                  <a:schemeClr val="accent1"/>
                </a:solidFill>
              </a:rPr>
              <a:t>February 2024 </a:t>
            </a:r>
            <a:r>
              <a:rPr lang="en-US" sz="2900">
                <a:solidFill>
                  <a:schemeClr val="accent1"/>
                </a:solidFill>
              </a:rPr>
              <a:t>- Held kick-off call with participating laboratories</a:t>
            </a:r>
            <a:endParaRPr lang="en-US" sz="2900">
              <a:solidFill>
                <a:schemeClr val="accent1"/>
              </a:solidFill>
              <a:ea typeface="Calibri"/>
            </a:endParaRPr>
          </a:p>
          <a:p>
            <a:pPr marL="456565" indent="-456565"/>
            <a:r>
              <a:rPr lang="en-US" sz="2900" b="1">
                <a:solidFill>
                  <a:schemeClr val="accent1"/>
                </a:solidFill>
                <a:cs typeface="Helvetica"/>
              </a:rPr>
              <a:t>February – present </a:t>
            </a:r>
            <a:r>
              <a:rPr lang="en-US" sz="2900">
                <a:solidFill>
                  <a:schemeClr val="accent1"/>
                </a:solidFill>
                <a:cs typeface="Helvetica"/>
              </a:rPr>
              <a:t>– labs pick additional colonies as part of their normal workflow and uploaded them to NCBI</a:t>
            </a:r>
            <a:endParaRPr lang="en-US" sz="2900">
              <a:solidFill>
                <a:schemeClr val="accent1"/>
              </a:solidFill>
              <a:ea typeface="Calibri"/>
              <a:cs typeface="Helvetica"/>
            </a:endParaRPr>
          </a:p>
          <a:p>
            <a:pPr marL="456565" indent="-456565"/>
            <a:r>
              <a:rPr lang="en-US" sz="2900" b="1">
                <a:solidFill>
                  <a:schemeClr val="accent1"/>
                </a:solidFill>
                <a:cs typeface="Helvetica"/>
              </a:rPr>
              <a:t>March 2025 </a:t>
            </a:r>
            <a:r>
              <a:rPr lang="en-US" sz="2900">
                <a:solidFill>
                  <a:schemeClr val="accent1"/>
                </a:solidFill>
                <a:cs typeface="Helvetica"/>
              </a:rPr>
              <a:t>– tentative project end date</a:t>
            </a:r>
            <a:endParaRPr lang="en-US" sz="2900">
              <a:solidFill>
                <a:schemeClr val="accent1"/>
              </a:solidFill>
              <a:ea typeface="Calibri"/>
              <a:cs typeface="Helvetica"/>
            </a:endParaRPr>
          </a:p>
          <a:p>
            <a:pPr marL="456565" indent="-456565"/>
            <a:r>
              <a:rPr lang="en-US" sz="2900" b="1">
                <a:solidFill>
                  <a:schemeClr val="accent1"/>
                </a:solidFill>
                <a:cs typeface="Helvetica"/>
              </a:rPr>
              <a:t>Fall 2024 - Spring 2025 </a:t>
            </a:r>
            <a:r>
              <a:rPr lang="en-US" sz="2900">
                <a:solidFill>
                  <a:schemeClr val="accent1"/>
                </a:solidFill>
                <a:cs typeface="Helvetica"/>
              </a:rPr>
              <a:t>– Analyze data </a:t>
            </a:r>
            <a:endParaRPr lang="en-US" sz="2900">
              <a:solidFill>
                <a:schemeClr val="accent1"/>
              </a:solidFill>
              <a:ea typeface="Calibri"/>
              <a:cs typeface="Helvetica"/>
            </a:endParaRPr>
          </a:p>
          <a:p>
            <a:pPr marL="0" indent="0">
              <a:buNone/>
            </a:pPr>
            <a:endParaRPr lang="en-US"/>
          </a:p>
          <a:p>
            <a:pPr marL="0" indent="0">
              <a:buNone/>
            </a:pPr>
            <a:endParaRPr lang="en-US"/>
          </a:p>
        </p:txBody>
      </p:sp>
      <p:sp>
        <p:nvSpPr>
          <p:cNvPr id="7" name="Title 1">
            <a:extLst>
              <a:ext uri="{FF2B5EF4-FFF2-40B4-BE49-F238E27FC236}">
                <a16:creationId xmlns:a16="http://schemas.microsoft.com/office/drawing/2014/main" id="{B55F8EDF-B03D-65AD-DD6C-748AB7FEAB3E}"/>
              </a:ext>
            </a:extLst>
          </p:cNvPr>
          <p:cNvSpPr>
            <a:spLocks noGrp="1"/>
          </p:cNvSpPr>
          <p:nvPr>
            <p:ph type="title"/>
          </p:nvPr>
        </p:nvSpPr>
        <p:spPr>
          <a:xfrm>
            <a:off x="275622" y="177803"/>
            <a:ext cx="10551113" cy="926020"/>
          </a:xfrm>
        </p:spPr>
        <p:txBody>
          <a:bodyPr/>
          <a:lstStyle/>
          <a:p>
            <a:r>
              <a:rPr lang="en-US">
                <a:latin typeface="+mj-lt"/>
              </a:rPr>
              <a:t>Swab Diversity Study		</a:t>
            </a:r>
          </a:p>
        </p:txBody>
      </p:sp>
    </p:spTree>
    <p:extLst>
      <p:ext uri="{BB962C8B-B14F-4D97-AF65-F5344CB8AC3E}">
        <p14:creationId xmlns:p14="http://schemas.microsoft.com/office/powerpoint/2010/main" val="1565479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0B04EE-526D-A649-0BD6-AE016EE33FBA}"/>
              </a:ext>
            </a:extLst>
          </p:cNvPr>
          <p:cNvSpPr txBox="1"/>
          <p:nvPr/>
        </p:nvSpPr>
        <p:spPr>
          <a:xfrm>
            <a:off x="275622" y="1281626"/>
            <a:ext cx="10412361" cy="5663089"/>
          </a:xfrm>
          <a:prstGeom prst="rect">
            <a:avLst/>
          </a:prstGeom>
          <a:noFill/>
        </p:spPr>
        <p:txBody>
          <a:bodyPr wrap="square" lIns="91440" tIns="45720" rIns="91440" bIns="45720" rtlCol="0" anchor="t">
            <a:spAutoFit/>
          </a:bodyPr>
          <a:lstStyle/>
          <a:p>
            <a:pPr marL="342900" marR="0" lvl="0" indent="-342900">
              <a:spcBef>
                <a:spcPts val="0"/>
              </a:spcBef>
              <a:spcAft>
                <a:spcPts val="0"/>
              </a:spcAft>
              <a:buClr>
                <a:srgbClr val="0070C0"/>
              </a:buClr>
              <a:buSzPct val="100000"/>
              <a:buFont typeface="Wingdings" panose="05000000000000000000" pitchFamily="2" charset="2"/>
              <a:buChar char="Ø"/>
            </a:pPr>
            <a:r>
              <a:rPr lang="en-US" sz="2900" b="1" kern="100" dirty="0">
                <a:solidFill>
                  <a:schemeClr val="accent1"/>
                </a:solidFill>
                <a:effectLst/>
                <a:latin typeface="+mj-lt"/>
                <a:ea typeface="Yu Gothic Light" panose="020B0300000000000000" pitchFamily="34" charset="-128"/>
                <a:cs typeface="Arial" panose="020B0604020202020204" pitchFamily="34" charset="0"/>
              </a:rPr>
              <a:t>Collaborators</a:t>
            </a:r>
            <a:endParaRPr lang="en-US" sz="2900" b="1" kern="100" dirty="0">
              <a:solidFill>
                <a:schemeClr val="accent1"/>
              </a:solidFill>
              <a:latin typeface="+mj-lt"/>
              <a:ea typeface="Yu Gothic Light" panose="020B0300000000000000" pitchFamily="34" charset="-128"/>
              <a:cs typeface="Arial" panose="020B0604020202020204" pitchFamily="34" charset="0"/>
            </a:endParaRPr>
          </a:p>
          <a:p>
            <a:pPr marR="0" lvl="0">
              <a:spcBef>
                <a:spcPts val="0"/>
              </a:spcBef>
              <a:spcAft>
                <a:spcPts val="0"/>
              </a:spcAft>
              <a:buClr>
                <a:srgbClr val="0070C0"/>
              </a:buClr>
              <a:buSzPts val="1300"/>
            </a:pPr>
            <a:endParaRPr lang="en-US" sz="2500" b="1" kern="100" dirty="0">
              <a:solidFill>
                <a:schemeClr val="accent1"/>
              </a:solidFill>
              <a:effectLst/>
              <a:latin typeface="+mj-lt"/>
              <a:ea typeface="Yu Gothic Light" panose="020B0300000000000000" pitchFamily="34" charset="-128"/>
              <a:cs typeface="Arial" panose="020B0604020202020204" pitchFamily="34" charset="0"/>
            </a:endParaRPr>
          </a:p>
          <a:p>
            <a:pPr marL="800100" lvl="1" indent="-342900">
              <a:buClr>
                <a:srgbClr val="0070C0"/>
              </a:buClr>
              <a:buSzPct val="100000"/>
              <a:buFont typeface="Wingdings" panose="05000000000000000000" pitchFamily="2" charset="2"/>
              <a:buChar char="v"/>
            </a:pPr>
            <a:r>
              <a:rPr lang="en-US" sz="2500" b="1" kern="100" dirty="0">
                <a:solidFill>
                  <a:schemeClr val="accent1"/>
                </a:solidFill>
                <a:latin typeface="+mj-lt"/>
                <a:ea typeface="Yu Gothic Light"/>
                <a:cs typeface="Arial"/>
              </a:rPr>
              <a:t>HFP GenomeTrakr</a:t>
            </a:r>
            <a:r>
              <a:rPr lang="en-US" sz="2500" b="1" kern="100" dirty="0">
                <a:solidFill>
                  <a:schemeClr val="accent1"/>
                </a:solidFill>
                <a:effectLst/>
                <a:latin typeface="+mj-lt"/>
                <a:ea typeface="Yu Gothic Light"/>
                <a:cs typeface="Arial"/>
              </a:rPr>
              <a:t> Team</a:t>
            </a:r>
            <a:endParaRPr lang="en-US" sz="2500" b="1" kern="100" dirty="0">
              <a:solidFill>
                <a:schemeClr val="accent1"/>
              </a:solidFill>
              <a:latin typeface="+mj-lt"/>
              <a:ea typeface="Yu Gothic Light"/>
              <a:cs typeface="Arial"/>
            </a:endParaRPr>
          </a:p>
          <a:p>
            <a:pPr marL="1257300" lvl="2" indent="-342900">
              <a:buClr>
                <a:srgbClr val="0070C0"/>
              </a:buClr>
              <a:buSzPct val="100000"/>
              <a:buFont typeface="Arial" panose="020B0604020202020204" pitchFamily="34" charset="0"/>
              <a:buChar char="•"/>
            </a:pPr>
            <a:r>
              <a:rPr lang="en-US" sz="2000" b="1" kern="100" dirty="0">
                <a:solidFill>
                  <a:schemeClr val="accent1"/>
                </a:solidFill>
                <a:latin typeface="+mj-lt"/>
                <a:ea typeface="Yu Gothic Light"/>
                <a:cs typeface="Arial"/>
              </a:rPr>
              <a:t>Tina Pfefer, MSPH, PMP – Project Manager</a:t>
            </a:r>
            <a:endParaRPr lang="en-US" sz="2000" b="1" kern="100" dirty="0">
              <a:solidFill>
                <a:schemeClr val="accent1"/>
              </a:solidFill>
              <a:latin typeface="+mj-lt"/>
              <a:ea typeface="Yu Gothic Light" panose="020B0300000000000000" pitchFamily="34" charset="-128"/>
              <a:cs typeface="Arial" panose="020B0604020202020204" pitchFamily="34" charset="0"/>
            </a:endParaRPr>
          </a:p>
          <a:p>
            <a:pPr marL="1257300" lvl="2" indent="-342900">
              <a:buClr>
                <a:srgbClr val="0070C0"/>
              </a:buClr>
              <a:buSzPct val="100000"/>
              <a:buFont typeface="Arial" panose="020B0604020202020204" pitchFamily="34" charset="0"/>
              <a:buChar char="•"/>
            </a:pPr>
            <a:r>
              <a:rPr lang="en-US" sz="2000" b="1" kern="100" dirty="0">
                <a:solidFill>
                  <a:schemeClr val="accent1"/>
                </a:solidFill>
                <a:effectLst/>
                <a:latin typeface="+mj-lt"/>
                <a:ea typeface="Yu Gothic Light"/>
                <a:cs typeface="Arial"/>
              </a:rPr>
              <a:t>Ruth Timme</a:t>
            </a:r>
            <a:r>
              <a:rPr lang="en-US" sz="2000" b="1" kern="100" dirty="0">
                <a:solidFill>
                  <a:schemeClr val="accent1"/>
                </a:solidFill>
                <a:latin typeface="+mj-lt"/>
                <a:ea typeface="Yu Gothic Light"/>
                <a:cs typeface="Arial"/>
              </a:rPr>
              <a:t>, PhD - Team Lead</a:t>
            </a:r>
            <a:endParaRPr lang="en-US" sz="2000" b="1" kern="100" dirty="0">
              <a:solidFill>
                <a:schemeClr val="accent1"/>
              </a:solidFill>
              <a:effectLst/>
              <a:latin typeface="+mj-lt"/>
              <a:ea typeface="Yu Gothic Light" panose="020B0300000000000000" pitchFamily="34" charset="-128"/>
              <a:cs typeface="Arial" panose="020B0604020202020204" pitchFamily="34" charset="0"/>
            </a:endParaRPr>
          </a:p>
          <a:p>
            <a:pPr lvl="1">
              <a:buClr>
                <a:srgbClr val="0070C0"/>
              </a:buClr>
              <a:buSzPts val="1300"/>
            </a:pPr>
            <a:endParaRPr lang="en-US" sz="2500" b="1" kern="100" dirty="0">
              <a:solidFill>
                <a:schemeClr val="accent1"/>
              </a:solidFill>
              <a:latin typeface="+mj-lt"/>
              <a:ea typeface="Yu Gothic Light" panose="020B0300000000000000" pitchFamily="34" charset="-128"/>
              <a:cs typeface="Arial" panose="020B0604020202020204" pitchFamily="34" charset="0"/>
            </a:endParaRPr>
          </a:p>
          <a:p>
            <a:pPr marL="800100" lvl="1" indent="-342900">
              <a:buClr>
                <a:srgbClr val="0070C0"/>
              </a:buClr>
              <a:buSzPct val="100000"/>
              <a:buFont typeface="Wingdings" panose="05000000000000000000" pitchFamily="2" charset="2"/>
              <a:buChar char="v"/>
            </a:pPr>
            <a:r>
              <a:rPr lang="en-US" sz="2500" b="1" kern="100" dirty="0">
                <a:solidFill>
                  <a:schemeClr val="accent1"/>
                </a:solidFill>
                <a:latin typeface="+mj-lt"/>
                <a:ea typeface="Yu Gothic Light" panose="020B0300000000000000" pitchFamily="34" charset="-128"/>
                <a:cs typeface="Arial" panose="020B0604020202020204" pitchFamily="34" charset="0"/>
              </a:rPr>
              <a:t>HFP/Office of Surveillance Strategy and Risk Prioritization/Division of Surveillance &amp; Data Integration</a:t>
            </a:r>
          </a:p>
          <a:p>
            <a:pPr marL="1257300" lvl="2" indent="-342900">
              <a:buFont typeface="Arial" panose="020B0604020202020204" pitchFamily="34" charset="0"/>
              <a:buChar char="•"/>
            </a:pPr>
            <a:r>
              <a:rPr lang="en-US" sz="2000" b="1" dirty="0">
                <a:solidFill>
                  <a:schemeClr val="accent1"/>
                </a:solidFill>
                <a:effectLst/>
                <a:latin typeface="+mj-lt"/>
                <a:ea typeface="Times New Roman" panose="02020603050405020304" pitchFamily="18" charset="0"/>
                <a:cs typeface="Aptos" panose="020B0004020202020204" pitchFamily="34" charset="0"/>
              </a:rPr>
              <a:t>Jamie Pettengill, PhD – </a:t>
            </a:r>
            <a:r>
              <a:rPr lang="en-US" sz="2000" dirty="0">
                <a:solidFill>
                  <a:schemeClr val="accent1"/>
                </a:solidFill>
                <a:effectLst/>
                <a:latin typeface="+mj-lt"/>
                <a:ea typeface="Times New Roman" panose="02020603050405020304" pitchFamily="18" charset="0"/>
                <a:cs typeface="Aptos" panose="020B0004020202020204" pitchFamily="34" charset="0"/>
              </a:rPr>
              <a:t>Director, Division of Surveillance &amp; Data Integration</a:t>
            </a:r>
            <a:endParaRPr lang="en-US" sz="2000" dirty="0">
              <a:solidFill>
                <a:schemeClr val="accent1"/>
              </a:solidFill>
              <a:effectLst/>
              <a:latin typeface="+mj-lt"/>
              <a:ea typeface="Aptos" panose="020B0004020202020204" pitchFamily="34" charset="0"/>
              <a:cs typeface="Aptos" panose="020B0004020202020204" pitchFamily="34" charset="0"/>
            </a:endParaRPr>
          </a:p>
          <a:p>
            <a:pPr marL="1257300" lvl="2" indent="-342900">
              <a:buFont typeface="Arial" panose="020B0604020202020204" pitchFamily="34" charset="0"/>
              <a:buChar char="•"/>
            </a:pPr>
            <a:r>
              <a:rPr lang="en-US" sz="2000" b="1" dirty="0">
                <a:solidFill>
                  <a:schemeClr val="accent1"/>
                </a:solidFill>
                <a:effectLst/>
                <a:latin typeface="+mj-lt"/>
                <a:ea typeface="Times New Roman" panose="02020603050405020304" pitchFamily="18" charset="0"/>
                <a:cs typeface="Aptos" panose="020B0004020202020204" pitchFamily="34" charset="0"/>
              </a:rPr>
              <a:t>Martine Ferguson</a:t>
            </a:r>
            <a:r>
              <a:rPr lang="en-US" sz="2000" b="1">
                <a:solidFill>
                  <a:schemeClr val="accent1"/>
                </a:solidFill>
                <a:effectLst/>
                <a:latin typeface="+mj-lt"/>
                <a:ea typeface="Times New Roman" panose="02020603050405020304" pitchFamily="18" charset="0"/>
                <a:cs typeface="Aptos" panose="020B0004020202020204" pitchFamily="34" charset="0"/>
              </a:rPr>
              <a:t>, MS - </a:t>
            </a:r>
            <a:r>
              <a:rPr lang="en-US" sz="2000">
                <a:solidFill>
                  <a:schemeClr val="accent1"/>
                </a:solidFill>
                <a:effectLst/>
                <a:latin typeface="+mj-lt"/>
                <a:ea typeface="Times New Roman" panose="02020603050405020304" pitchFamily="18" charset="0"/>
                <a:cs typeface="Aptos" panose="020B0004020202020204" pitchFamily="34" charset="0"/>
              </a:rPr>
              <a:t>Signal </a:t>
            </a:r>
            <a:r>
              <a:rPr lang="en-US" sz="2000" dirty="0">
                <a:solidFill>
                  <a:schemeClr val="accent1"/>
                </a:solidFill>
                <a:effectLst/>
                <a:latin typeface="+mj-lt"/>
                <a:ea typeface="Times New Roman" panose="02020603050405020304" pitchFamily="18" charset="0"/>
                <a:cs typeface="Aptos" panose="020B0004020202020204" pitchFamily="34" charset="0"/>
              </a:rPr>
              <a:t>Detection &amp; Bioinformatics Branch</a:t>
            </a:r>
            <a:endParaRPr lang="en-US" sz="2000" dirty="0">
              <a:solidFill>
                <a:schemeClr val="accent1"/>
              </a:solidFill>
              <a:effectLst/>
              <a:latin typeface="+mj-lt"/>
              <a:ea typeface="Aptos" panose="020B0004020202020204" pitchFamily="34" charset="0"/>
              <a:cs typeface="Aptos" panose="020B0004020202020204" pitchFamily="34" charset="0"/>
            </a:endParaRPr>
          </a:p>
          <a:p>
            <a:pPr marL="1257300" lvl="2" indent="-342900">
              <a:buFont typeface="Arial" panose="020B0604020202020204" pitchFamily="34" charset="0"/>
              <a:buChar char="•"/>
            </a:pPr>
            <a:r>
              <a:rPr lang="en-US" sz="2000" b="1" dirty="0">
                <a:solidFill>
                  <a:schemeClr val="accent1"/>
                </a:solidFill>
                <a:effectLst/>
                <a:latin typeface="+mj-lt"/>
                <a:ea typeface="Times New Roman" panose="02020603050405020304" pitchFamily="18" charset="0"/>
                <a:cs typeface="Aptos" panose="020B0004020202020204" pitchFamily="34" charset="0"/>
              </a:rPr>
              <a:t>Jayanthi Gangiredla – </a:t>
            </a:r>
            <a:r>
              <a:rPr lang="en-US" sz="2000" dirty="0">
                <a:solidFill>
                  <a:schemeClr val="accent1"/>
                </a:solidFill>
                <a:effectLst/>
                <a:latin typeface="+mj-lt"/>
                <a:ea typeface="Times New Roman" panose="02020603050405020304" pitchFamily="18" charset="0"/>
                <a:cs typeface="Aptos" panose="020B0004020202020204" pitchFamily="34" charset="0"/>
              </a:rPr>
              <a:t>Bioinformatics Team Lead (Detail), Signal Detection &amp; Bioinformatics Branch </a:t>
            </a:r>
            <a:r>
              <a:rPr lang="en-US" sz="2000" dirty="0">
                <a:solidFill>
                  <a:schemeClr val="accent1"/>
                </a:solidFill>
                <a:latin typeface="+mj-lt"/>
                <a:ea typeface="Times New Roman" panose="02020603050405020304" pitchFamily="18" charset="0"/>
                <a:cs typeface="Aptos" panose="020B0004020202020204" pitchFamily="34" charset="0"/>
              </a:rPr>
              <a:t>  </a:t>
            </a:r>
            <a:r>
              <a:rPr lang="en-US" sz="2000" dirty="0">
                <a:solidFill>
                  <a:schemeClr val="accent1"/>
                </a:solidFill>
                <a:effectLst/>
                <a:latin typeface="+mj-lt"/>
                <a:ea typeface="Times New Roman" panose="02020603050405020304" pitchFamily="18" charset="0"/>
                <a:cs typeface="Aptos" panose="020B0004020202020204" pitchFamily="34" charset="0"/>
              </a:rPr>
              <a:t>                              </a:t>
            </a:r>
            <a:endParaRPr lang="en-US" sz="2000" dirty="0">
              <a:solidFill>
                <a:schemeClr val="accent1"/>
              </a:solidFill>
            </a:endParaRPr>
          </a:p>
          <a:p>
            <a:pPr marL="1257300" lvl="2" indent="-342900">
              <a:buFont typeface="Arial" panose="020B0604020202020204" pitchFamily="34" charset="0"/>
              <a:buChar char="•"/>
            </a:pPr>
            <a:r>
              <a:rPr lang="en-US" sz="2000" b="1" dirty="0">
                <a:solidFill>
                  <a:schemeClr val="accent1"/>
                </a:solidFill>
                <a:effectLst/>
                <a:latin typeface="+mj-lt"/>
                <a:ea typeface="Times New Roman" panose="02020603050405020304" pitchFamily="18" charset="0"/>
                <a:cs typeface="Aptos" panose="020B0004020202020204" pitchFamily="34" charset="0"/>
              </a:rPr>
              <a:t>Tim Muruvanda - </a:t>
            </a:r>
            <a:r>
              <a:rPr lang="en-US" sz="2000" dirty="0">
                <a:solidFill>
                  <a:schemeClr val="accent1"/>
                </a:solidFill>
                <a:effectLst/>
                <a:latin typeface="+mj-lt"/>
                <a:ea typeface="Times New Roman" panose="02020603050405020304" pitchFamily="18" charset="0"/>
                <a:cs typeface="Aptos" panose="020B0004020202020204" pitchFamily="34" charset="0"/>
              </a:rPr>
              <a:t>Signal Detection &amp; Bioinformatics Branch</a:t>
            </a:r>
            <a:r>
              <a:rPr lang="en-US" sz="2000" dirty="0">
                <a:solidFill>
                  <a:schemeClr val="accent1"/>
                </a:solidFill>
                <a:latin typeface="+mj-lt"/>
                <a:ea typeface="Times New Roman" panose="02020603050405020304" pitchFamily="18" charset="0"/>
                <a:cs typeface="Aptos" panose="020B0004020202020204" pitchFamily="34" charset="0"/>
              </a:rPr>
              <a:t>.</a:t>
            </a:r>
          </a:p>
          <a:p>
            <a:pPr marL="1257300" lvl="2" indent="-342900">
              <a:buFont typeface="Arial" panose="020B0604020202020204" pitchFamily="34" charset="0"/>
              <a:buChar char="•"/>
            </a:pPr>
            <a:endParaRPr lang="en-US" sz="2500" dirty="0">
              <a:solidFill>
                <a:schemeClr val="accent1"/>
              </a:solidFill>
              <a:latin typeface="+mj-lt"/>
              <a:ea typeface="Times New Roman" panose="02020603050405020304" pitchFamily="18" charset="0"/>
              <a:cs typeface="Aptos" panose="020B0004020202020204" pitchFamily="34" charset="0"/>
            </a:endParaRPr>
          </a:p>
          <a:p>
            <a:pPr marL="800100" lvl="1" indent="-342900">
              <a:buFont typeface="Wingdings" panose="05000000000000000000" pitchFamily="2" charset="2"/>
              <a:buChar char="v"/>
            </a:pPr>
            <a:r>
              <a:rPr lang="en-US" sz="2500" b="1" dirty="0">
                <a:solidFill>
                  <a:schemeClr val="accent1"/>
                </a:solidFill>
                <a:latin typeface="+mj-lt"/>
                <a:ea typeface="Times New Roman" panose="02020603050405020304" pitchFamily="18" charset="0"/>
                <a:cs typeface="Aptos" panose="020B0004020202020204" pitchFamily="34" charset="0"/>
              </a:rPr>
              <a:t>10 GenomeTrakr Laboratories</a:t>
            </a:r>
          </a:p>
          <a:p>
            <a:endParaRPr lang="en-US" dirty="0"/>
          </a:p>
        </p:txBody>
      </p:sp>
      <p:sp>
        <p:nvSpPr>
          <p:cNvPr id="6" name="Title 1">
            <a:extLst>
              <a:ext uri="{FF2B5EF4-FFF2-40B4-BE49-F238E27FC236}">
                <a16:creationId xmlns:a16="http://schemas.microsoft.com/office/drawing/2014/main" id="{F1482DC3-8E09-4FBA-555A-E4C95650C1E1}"/>
              </a:ext>
            </a:extLst>
          </p:cNvPr>
          <p:cNvSpPr>
            <a:spLocks noGrp="1"/>
          </p:cNvSpPr>
          <p:nvPr>
            <p:ph type="title"/>
          </p:nvPr>
        </p:nvSpPr>
        <p:spPr>
          <a:xfrm>
            <a:off x="275622" y="177803"/>
            <a:ext cx="10551113" cy="926020"/>
          </a:xfrm>
        </p:spPr>
        <p:txBody>
          <a:bodyPr/>
          <a:lstStyle/>
          <a:p>
            <a:r>
              <a:rPr lang="en-US">
                <a:latin typeface="+mj-lt"/>
              </a:rPr>
              <a:t>Swab Diversity Study		</a:t>
            </a:r>
          </a:p>
        </p:txBody>
      </p:sp>
    </p:spTree>
    <p:extLst>
      <p:ext uri="{BB962C8B-B14F-4D97-AF65-F5344CB8AC3E}">
        <p14:creationId xmlns:p14="http://schemas.microsoft.com/office/powerpoint/2010/main" val="1045624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41D2A618-2E76-A769-5C2F-CFD373F23155}"/>
              </a:ext>
            </a:extLst>
          </p:cNvPr>
          <p:cNvGraphicFramePr>
            <a:graphicFrameLocks noGrp="1"/>
          </p:cNvGraphicFramePr>
          <p:nvPr>
            <p:extLst>
              <p:ext uri="{D42A27DB-BD31-4B8C-83A1-F6EECF244321}">
                <p14:modId xmlns:p14="http://schemas.microsoft.com/office/powerpoint/2010/main" val="1475389378"/>
              </p:ext>
            </p:extLst>
          </p:nvPr>
        </p:nvGraphicFramePr>
        <p:xfrm>
          <a:off x="842295" y="1162702"/>
          <a:ext cx="8940801" cy="5385578"/>
        </p:xfrm>
        <a:graphic>
          <a:graphicData uri="http://schemas.openxmlformats.org/drawingml/2006/table">
            <a:tbl>
              <a:tblPr firstRow="1" bandRow="1">
                <a:tableStyleId>{5C22544A-7EE6-4342-B048-85BDC9FD1C3A}</a:tableStyleId>
              </a:tblPr>
              <a:tblGrid>
                <a:gridCol w="8940801">
                  <a:extLst>
                    <a:ext uri="{9D8B030D-6E8A-4147-A177-3AD203B41FA5}">
                      <a16:colId xmlns:a16="http://schemas.microsoft.com/office/drawing/2014/main" val="4022021790"/>
                    </a:ext>
                  </a:extLst>
                </a:gridCol>
              </a:tblGrid>
              <a:tr h="489598">
                <a:tc>
                  <a:txBody>
                    <a:bodyPr/>
                    <a:lstStyle/>
                    <a:p>
                      <a:r>
                        <a:rPr lang="en-US"/>
                        <a:t>Collaborating Laboratories</a:t>
                      </a:r>
                    </a:p>
                  </a:txBody>
                  <a:tcPr/>
                </a:tc>
                <a:extLst>
                  <a:ext uri="{0D108BD9-81ED-4DB2-BD59-A6C34878D82A}">
                    <a16:rowId xmlns:a16="http://schemas.microsoft.com/office/drawing/2014/main" val="1405306063"/>
                  </a:ext>
                </a:extLst>
              </a:tr>
              <a:tr h="489598">
                <a:tc>
                  <a:txBody>
                    <a:bodyPr/>
                    <a:lstStyle/>
                    <a:p>
                      <a:r>
                        <a:rPr lang="en-US"/>
                        <a:t>Maryland Department of Health</a:t>
                      </a:r>
                    </a:p>
                  </a:txBody>
                  <a:tcPr/>
                </a:tc>
                <a:extLst>
                  <a:ext uri="{0D108BD9-81ED-4DB2-BD59-A6C34878D82A}">
                    <a16:rowId xmlns:a16="http://schemas.microsoft.com/office/drawing/2014/main" val="2688645438"/>
                  </a:ext>
                </a:extLst>
              </a:tr>
              <a:tr h="489598">
                <a:tc>
                  <a:txBody>
                    <a:bodyPr/>
                    <a:lstStyle/>
                    <a:p>
                      <a:r>
                        <a:rPr lang="en-US"/>
                        <a:t>Michigan Department of Agriculture and Rural Development</a:t>
                      </a:r>
                    </a:p>
                  </a:txBody>
                  <a:tcPr/>
                </a:tc>
                <a:extLst>
                  <a:ext uri="{0D108BD9-81ED-4DB2-BD59-A6C34878D82A}">
                    <a16:rowId xmlns:a16="http://schemas.microsoft.com/office/drawing/2014/main" val="3314601010"/>
                  </a:ext>
                </a:extLst>
              </a:tr>
              <a:tr h="489598">
                <a:tc>
                  <a:txBody>
                    <a:bodyPr/>
                    <a:lstStyle/>
                    <a:p>
                      <a:r>
                        <a:rPr lang="en-US"/>
                        <a:t>Michigan Department of Health and Human Services</a:t>
                      </a:r>
                    </a:p>
                  </a:txBody>
                  <a:tcPr/>
                </a:tc>
                <a:extLst>
                  <a:ext uri="{0D108BD9-81ED-4DB2-BD59-A6C34878D82A}">
                    <a16:rowId xmlns:a16="http://schemas.microsoft.com/office/drawing/2014/main" val="1043608408"/>
                  </a:ext>
                </a:extLst>
              </a:tr>
              <a:tr h="489598">
                <a:tc>
                  <a:txBody>
                    <a:bodyPr/>
                    <a:lstStyle/>
                    <a:p>
                      <a:r>
                        <a:rPr lang="en-US"/>
                        <a:t>Missouri Department of Health and Senior Services</a:t>
                      </a:r>
                    </a:p>
                  </a:txBody>
                  <a:tcPr/>
                </a:tc>
                <a:extLst>
                  <a:ext uri="{0D108BD9-81ED-4DB2-BD59-A6C34878D82A}">
                    <a16:rowId xmlns:a16="http://schemas.microsoft.com/office/drawing/2014/main" val="1640416333"/>
                  </a:ext>
                </a:extLst>
              </a:tr>
              <a:tr h="489598">
                <a:tc>
                  <a:txBody>
                    <a:bodyPr/>
                    <a:lstStyle/>
                    <a:p>
                      <a:r>
                        <a:rPr lang="en-US"/>
                        <a:t>New Jersey Department of Agriculture</a:t>
                      </a:r>
                    </a:p>
                  </a:txBody>
                  <a:tcPr/>
                </a:tc>
                <a:extLst>
                  <a:ext uri="{0D108BD9-81ED-4DB2-BD59-A6C34878D82A}">
                    <a16:rowId xmlns:a16="http://schemas.microsoft.com/office/drawing/2014/main" val="2439120821"/>
                  </a:ext>
                </a:extLst>
              </a:tr>
              <a:tr h="489598">
                <a:tc>
                  <a:txBody>
                    <a:bodyPr/>
                    <a:lstStyle/>
                    <a:p>
                      <a:r>
                        <a:rPr lang="en-US"/>
                        <a:t>NH Department of Health &amp; Human Services</a:t>
                      </a:r>
                    </a:p>
                  </a:txBody>
                  <a:tcPr/>
                </a:tc>
                <a:extLst>
                  <a:ext uri="{0D108BD9-81ED-4DB2-BD59-A6C34878D82A}">
                    <a16:rowId xmlns:a16="http://schemas.microsoft.com/office/drawing/2014/main" val="2942786717"/>
                  </a:ext>
                </a:extLst>
              </a:tr>
              <a:tr h="489598">
                <a:tc>
                  <a:txBody>
                    <a:bodyPr/>
                    <a:lstStyle/>
                    <a:p>
                      <a:r>
                        <a:rPr lang="en-US"/>
                        <a:t>Rhode Island Department of Health</a:t>
                      </a:r>
                    </a:p>
                  </a:txBody>
                  <a:tcPr/>
                </a:tc>
                <a:extLst>
                  <a:ext uri="{0D108BD9-81ED-4DB2-BD59-A6C34878D82A}">
                    <a16:rowId xmlns:a16="http://schemas.microsoft.com/office/drawing/2014/main" val="161944037"/>
                  </a:ext>
                </a:extLst>
              </a:tr>
              <a:tr h="489598">
                <a:tc>
                  <a:txBody>
                    <a:bodyPr/>
                    <a:lstStyle/>
                    <a:p>
                      <a:r>
                        <a:rPr lang="en-US"/>
                        <a:t>Texas Department of State Health Services</a:t>
                      </a:r>
                    </a:p>
                  </a:txBody>
                  <a:tcPr/>
                </a:tc>
                <a:extLst>
                  <a:ext uri="{0D108BD9-81ED-4DB2-BD59-A6C34878D82A}">
                    <a16:rowId xmlns:a16="http://schemas.microsoft.com/office/drawing/2014/main" val="1190395458"/>
                  </a:ext>
                </a:extLst>
              </a:tr>
              <a:tr h="489598">
                <a:tc>
                  <a:txBody>
                    <a:bodyPr/>
                    <a:lstStyle/>
                    <a:p>
                      <a:r>
                        <a:rPr lang="en-US"/>
                        <a:t>Virginia Division of Consolidated Laboratory Services</a:t>
                      </a:r>
                    </a:p>
                  </a:txBody>
                  <a:tcPr/>
                </a:tc>
                <a:extLst>
                  <a:ext uri="{0D108BD9-81ED-4DB2-BD59-A6C34878D82A}">
                    <a16:rowId xmlns:a16="http://schemas.microsoft.com/office/drawing/2014/main" val="2094870072"/>
                  </a:ext>
                </a:extLst>
              </a:tr>
              <a:tr h="489598">
                <a:tc>
                  <a:txBody>
                    <a:bodyPr/>
                    <a:lstStyle/>
                    <a:p>
                      <a:r>
                        <a:rPr lang="en-US"/>
                        <a:t>West Virginia Department of Agriculture</a:t>
                      </a:r>
                    </a:p>
                  </a:txBody>
                  <a:tcPr/>
                </a:tc>
                <a:extLst>
                  <a:ext uri="{0D108BD9-81ED-4DB2-BD59-A6C34878D82A}">
                    <a16:rowId xmlns:a16="http://schemas.microsoft.com/office/drawing/2014/main" val="1685968305"/>
                  </a:ext>
                </a:extLst>
              </a:tr>
            </a:tbl>
          </a:graphicData>
        </a:graphic>
      </p:graphicFrame>
      <p:sp>
        <p:nvSpPr>
          <p:cNvPr id="4" name="Title 1">
            <a:extLst>
              <a:ext uri="{FF2B5EF4-FFF2-40B4-BE49-F238E27FC236}">
                <a16:creationId xmlns:a16="http://schemas.microsoft.com/office/drawing/2014/main" id="{31861FC2-DA1B-1BFB-39A8-51C23574081C}"/>
              </a:ext>
            </a:extLst>
          </p:cNvPr>
          <p:cNvSpPr>
            <a:spLocks noGrp="1"/>
          </p:cNvSpPr>
          <p:nvPr>
            <p:ph type="title"/>
          </p:nvPr>
        </p:nvSpPr>
        <p:spPr>
          <a:xfrm>
            <a:off x="275622" y="177803"/>
            <a:ext cx="10551113" cy="926020"/>
          </a:xfrm>
        </p:spPr>
        <p:txBody>
          <a:bodyPr/>
          <a:lstStyle/>
          <a:p>
            <a:r>
              <a:rPr lang="en-US">
                <a:latin typeface="+mj-lt"/>
              </a:rPr>
              <a:t>Swab Diversity Study		</a:t>
            </a:r>
          </a:p>
        </p:txBody>
      </p:sp>
    </p:spTree>
    <p:extLst>
      <p:ext uri="{BB962C8B-B14F-4D97-AF65-F5344CB8AC3E}">
        <p14:creationId xmlns:p14="http://schemas.microsoft.com/office/powerpoint/2010/main" val="3719031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0B04EE-526D-A649-0BD6-AE016EE33FBA}"/>
              </a:ext>
            </a:extLst>
          </p:cNvPr>
          <p:cNvSpPr txBox="1"/>
          <p:nvPr/>
        </p:nvSpPr>
        <p:spPr>
          <a:xfrm>
            <a:off x="489692" y="1262743"/>
            <a:ext cx="10551113" cy="5170646"/>
          </a:xfrm>
          <a:prstGeom prst="rect">
            <a:avLst/>
          </a:prstGeom>
          <a:noFill/>
        </p:spPr>
        <p:txBody>
          <a:bodyPr wrap="square" lIns="91440" tIns="45720" rIns="91440" bIns="45720" rtlCol="0" anchor="t">
            <a:spAutoFit/>
          </a:bodyPr>
          <a:lstStyle/>
          <a:p>
            <a:pPr marL="457200" indent="-457200">
              <a:buSzPct val="100000"/>
              <a:buFont typeface="Wingdings" panose="05000000000000000000" pitchFamily="2" charset="2"/>
              <a:buChar char="Ø"/>
            </a:pPr>
            <a:r>
              <a:rPr lang="en-US" sz="3000" b="1" kern="100">
                <a:solidFill>
                  <a:srgbClr val="0070C0"/>
                </a:solidFill>
                <a:latin typeface="+mj-lt"/>
                <a:ea typeface="Yu Gothic Light"/>
                <a:cs typeface="Arial"/>
              </a:rPr>
              <a:t>Study Design</a:t>
            </a:r>
          </a:p>
          <a:p>
            <a:pPr marR="0" lvl="0">
              <a:spcBef>
                <a:spcPts val="0"/>
              </a:spcBef>
              <a:spcAft>
                <a:spcPts val="0"/>
              </a:spcAft>
              <a:buSzPts val="1300"/>
            </a:pPr>
            <a:endParaRPr lang="en-US" sz="3000" b="1" kern="100">
              <a:solidFill>
                <a:schemeClr val="accent1"/>
              </a:solidFill>
              <a:latin typeface="+mj-lt"/>
              <a:ea typeface="Yu Gothic Light"/>
              <a:cs typeface="Arial"/>
            </a:endParaRPr>
          </a:p>
          <a:p>
            <a:pPr marR="0" lvl="0">
              <a:spcBef>
                <a:spcPts val="0"/>
              </a:spcBef>
              <a:spcAft>
                <a:spcPts val="0"/>
              </a:spcAft>
              <a:buSzPts val="1300"/>
            </a:pPr>
            <a:r>
              <a:rPr lang="en-US" sz="3000" b="1" kern="100">
                <a:solidFill>
                  <a:schemeClr val="accent1"/>
                </a:solidFill>
                <a:latin typeface="+mj-lt"/>
                <a:ea typeface="Yu Gothic Light"/>
                <a:cs typeface="Arial"/>
              </a:rPr>
              <a:t>Goal</a:t>
            </a:r>
            <a:r>
              <a:rPr lang="en-US" sz="3000" b="1" kern="100">
                <a:solidFill>
                  <a:schemeClr val="accent1"/>
                </a:solidFill>
                <a:effectLst/>
                <a:latin typeface="+mj-lt"/>
                <a:ea typeface="Yu Gothic Light"/>
                <a:cs typeface="Arial"/>
              </a:rPr>
              <a:t>:</a:t>
            </a:r>
            <a:r>
              <a:rPr lang="en-US" sz="3000" kern="100">
                <a:solidFill>
                  <a:schemeClr val="accent1"/>
                </a:solidFill>
                <a:effectLst/>
                <a:latin typeface="+mj-lt"/>
                <a:ea typeface="Calibri" panose="020F0502020204030204" pitchFamily="34" charset="0"/>
                <a:cs typeface="Arial"/>
              </a:rPr>
              <a:t> </a:t>
            </a:r>
            <a:endParaRPr lang="en-US" sz="3000">
              <a:solidFill>
                <a:schemeClr val="accent1"/>
              </a:solidFill>
              <a:latin typeface="+mj-lt"/>
              <a:ea typeface="Calibri" panose="020F0502020204030204" pitchFamily="34" charset="0"/>
              <a:cs typeface="Arial" panose="020B0604020202020204" pitchFamily="34" charset="0"/>
            </a:endParaRPr>
          </a:p>
          <a:p>
            <a:pPr marR="0" lvl="0">
              <a:spcBef>
                <a:spcPts val="0"/>
              </a:spcBef>
              <a:spcAft>
                <a:spcPts val="0"/>
              </a:spcAft>
              <a:buClr>
                <a:srgbClr val="0070C0"/>
              </a:buClr>
              <a:buSzPts val="1300"/>
            </a:pPr>
            <a:r>
              <a:rPr lang="en-US" sz="3000" kern="100">
                <a:solidFill>
                  <a:schemeClr val="accent1"/>
                </a:solidFill>
                <a:effectLst/>
                <a:latin typeface="+mj-lt"/>
                <a:ea typeface="Calibri" panose="020F0502020204030204" pitchFamily="34" charset="0"/>
                <a:cs typeface="Arial"/>
              </a:rPr>
              <a:t>To sequence a target number of colonies of either </a:t>
            </a:r>
            <a:r>
              <a:rPr lang="en-US" sz="3000" i="1" kern="100">
                <a:solidFill>
                  <a:schemeClr val="accent1"/>
                </a:solidFill>
                <a:effectLst/>
                <a:latin typeface="+mj-lt"/>
                <a:ea typeface="Calibri" panose="020F0502020204030204" pitchFamily="34" charset="0"/>
                <a:cs typeface="Arial"/>
              </a:rPr>
              <a:t>Salmonella spp. </a:t>
            </a:r>
            <a:r>
              <a:rPr lang="en-US" sz="3000" kern="100">
                <a:solidFill>
                  <a:schemeClr val="accent1"/>
                </a:solidFill>
                <a:effectLst/>
                <a:latin typeface="+mj-lt"/>
                <a:ea typeface="Calibri" panose="020F0502020204030204" pitchFamily="34" charset="0"/>
                <a:cs typeface="Arial"/>
              </a:rPr>
              <a:t>and/or </a:t>
            </a:r>
            <a:r>
              <a:rPr lang="en-US" sz="3000" i="1" kern="100">
                <a:solidFill>
                  <a:schemeClr val="accent1"/>
                </a:solidFill>
                <a:effectLst/>
                <a:latin typeface="+mj-lt"/>
                <a:ea typeface="Calibri" panose="020F0502020204030204" pitchFamily="34" charset="0"/>
                <a:cs typeface="Arial"/>
              </a:rPr>
              <a:t>Listeria spp. </a:t>
            </a:r>
            <a:r>
              <a:rPr lang="en-US" sz="3000" kern="100">
                <a:solidFill>
                  <a:schemeClr val="accent1"/>
                </a:solidFill>
                <a:effectLst/>
                <a:latin typeface="+mj-lt"/>
                <a:ea typeface="Calibri" panose="020F0502020204030204" pitchFamily="34" charset="0"/>
                <a:cs typeface="Arial"/>
              </a:rPr>
              <a:t>to capture all the genetic diversity (i.e., unique strains) present on an environmental swab or product sample. </a:t>
            </a:r>
          </a:p>
          <a:p>
            <a:pPr marL="0" marR="0">
              <a:spcBef>
                <a:spcPts val="0"/>
              </a:spcBef>
              <a:spcAft>
                <a:spcPts val="0"/>
              </a:spcAft>
              <a:buClr>
                <a:srgbClr val="0070C0"/>
              </a:buClr>
              <a:buSzPts val="1300"/>
            </a:pPr>
            <a:endParaRPr lang="en-US" sz="3000" b="1" kern="100">
              <a:solidFill>
                <a:schemeClr val="accent1"/>
              </a:solidFill>
              <a:effectLst/>
              <a:latin typeface="+mj-lt"/>
              <a:ea typeface="Calibri" panose="020F0502020204030204" pitchFamily="34" charset="0"/>
              <a:cs typeface="Arial" panose="020B0604020202020204" pitchFamily="34" charset="0"/>
            </a:endParaRPr>
          </a:p>
          <a:p>
            <a:pPr>
              <a:buSzPts val="1300"/>
            </a:pPr>
            <a:r>
              <a:rPr lang="en-US" sz="3000" b="1" kern="100">
                <a:solidFill>
                  <a:schemeClr val="accent1"/>
                </a:solidFill>
                <a:latin typeface="+mj-lt"/>
                <a:ea typeface="Calibri" panose="020F0502020204030204" pitchFamily="34" charset="0"/>
                <a:cs typeface="Arial"/>
              </a:rPr>
              <a:t>Design:</a:t>
            </a:r>
          </a:p>
          <a:p>
            <a:pPr marR="0" lvl="0">
              <a:spcBef>
                <a:spcPts val="0"/>
              </a:spcBef>
              <a:spcAft>
                <a:spcPts val="0"/>
              </a:spcAft>
              <a:buClr>
                <a:srgbClr val="0070C0"/>
              </a:buClr>
              <a:buSzPts val="1300"/>
            </a:pPr>
            <a:r>
              <a:rPr lang="en-US" sz="3000" kern="100">
                <a:solidFill>
                  <a:schemeClr val="accent1"/>
                </a:solidFill>
                <a:effectLst/>
                <a:latin typeface="+mj-lt"/>
                <a:ea typeface="Calibri" panose="020F0502020204030204" pitchFamily="34" charset="0"/>
                <a:cs typeface="Arial"/>
              </a:rPr>
              <a:t>Labs targeted 11 total colonies per species to be sequenced per food/environmental sample for 7-10 samples from all selection media.  This provides a high probability to detect 3 strains. </a:t>
            </a:r>
            <a:endParaRPr lang="en-US" sz="3000">
              <a:solidFill>
                <a:schemeClr val="accent1"/>
              </a:solidFill>
              <a:latin typeface="+mj-lt"/>
              <a:cs typeface="Arial"/>
            </a:endParaRPr>
          </a:p>
        </p:txBody>
      </p:sp>
      <p:sp>
        <p:nvSpPr>
          <p:cNvPr id="12" name="Title 1">
            <a:extLst>
              <a:ext uri="{FF2B5EF4-FFF2-40B4-BE49-F238E27FC236}">
                <a16:creationId xmlns:a16="http://schemas.microsoft.com/office/drawing/2014/main" id="{E79D75B8-3CFA-0770-4B9F-B5FD26E6764F}"/>
              </a:ext>
            </a:extLst>
          </p:cNvPr>
          <p:cNvSpPr>
            <a:spLocks noGrp="1"/>
          </p:cNvSpPr>
          <p:nvPr>
            <p:ph type="title"/>
          </p:nvPr>
        </p:nvSpPr>
        <p:spPr>
          <a:xfrm>
            <a:off x="275622" y="177803"/>
            <a:ext cx="10551113" cy="926020"/>
          </a:xfrm>
        </p:spPr>
        <p:txBody>
          <a:bodyPr/>
          <a:lstStyle/>
          <a:p>
            <a:r>
              <a:rPr lang="en-US">
                <a:latin typeface="+mj-lt"/>
              </a:rPr>
              <a:t>Swab Diversity Study		</a:t>
            </a:r>
          </a:p>
        </p:txBody>
      </p:sp>
    </p:spTree>
    <p:extLst>
      <p:ext uri="{BB962C8B-B14F-4D97-AF65-F5344CB8AC3E}">
        <p14:creationId xmlns:p14="http://schemas.microsoft.com/office/powerpoint/2010/main" val="3371636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445D33-EFD1-1799-5ECA-A27FC2A7F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114" y="1877451"/>
            <a:ext cx="10369597" cy="4730912"/>
          </a:xfrm>
          <a:prstGeom prst="rect">
            <a:avLst/>
          </a:prstGeom>
        </p:spPr>
      </p:pic>
      <p:sp>
        <p:nvSpPr>
          <p:cNvPr id="5" name="Title 1">
            <a:extLst>
              <a:ext uri="{FF2B5EF4-FFF2-40B4-BE49-F238E27FC236}">
                <a16:creationId xmlns:a16="http://schemas.microsoft.com/office/drawing/2014/main" id="{E91CCF60-DDB1-6D24-3FA2-68EE6568CA3C}"/>
              </a:ext>
            </a:extLst>
          </p:cNvPr>
          <p:cNvSpPr>
            <a:spLocks noGrp="1"/>
          </p:cNvSpPr>
          <p:nvPr>
            <p:ph type="title"/>
          </p:nvPr>
        </p:nvSpPr>
        <p:spPr>
          <a:xfrm>
            <a:off x="275622" y="177803"/>
            <a:ext cx="10551113" cy="926020"/>
          </a:xfrm>
        </p:spPr>
        <p:txBody>
          <a:bodyPr/>
          <a:lstStyle/>
          <a:p>
            <a:r>
              <a:rPr lang="en-US">
                <a:latin typeface="+mj-lt"/>
              </a:rPr>
              <a:t>Swab Diversity Study		</a:t>
            </a:r>
          </a:p>
        </p:txBody>
      </p:sp>
      <p:sp>
        <p:nvSpPr>
          <p:cNvPr id="9" name="TextBox 8">
            <a:extLst>
              <a:ext uri="{FF2B5EF4-FFF2-40B4-BE49-F238E27FC236}">
                <a16:creationId xmlns:a16="http://schemas.microsoft.com/office/drawing/2014/main" id="{00F9C720-78F2-9B60-6A4D-3762E362005A}"/>
              </a:ext>
            </a:extLst>
          </p:cNvPr>
          <p:cNvSpPr txBox="1"/>
          <p:nvPr/>
        </p:nvSpPr>
        <p:spPr>
          <a:xfrm>
            <a:off x="489692" y="1262743"/>
            <a:ext cx="10551113" cy="553998"/>
          </a:xfrm>
          <a:prstGeom prst="rect">
            <a:avLst/>
          </a:prstGeom>
          <a:noFill/>
        </p:spPr>
        <p:txBody>
          <a:bodyPr wrap="square" lIns="91440" tIns="45720" rIns="91440" bIns="45720" rtlCol="0" anchor="t">
            <a:spAutoFit/>
          </a:bodyPr>
          <a:lstStyle/>
          <a:p>
            <a:pPr marL="457200" indent="-457200">
              <a:buSzPct val="100000"/>
              <a:buFont typeface="Wingdings" panose="05000000000000000000" pitchFamily="2" charset="2"/>
              <a:buChar char="Ø"/>
            </a:pPr>
            <a:r>
              <a:rPr lang="en-US" sz="3000" b="1" kern="100">
                <a:solidFill>
                  <a:srgbClr val="0070C0"/>
                </a:solidFill>
                <a:latin typeface="+mj-lt"/>
                <a:ea typeface="Yu Gothic Light"/>
                <a:cs typeface="Arial"/>
              </a:rPr>
              <a:t>Study Design: Metadata Submission Workflow</a:t>
            </a:r>
          </a:p>
        </p:txBody>
      </p:sp>
    </p:spTree>
    <p:extLst>
      <p:ext uri="{BB962C8B-B14F-4D97-AF65-F5344CB8AC3E}">
        <p14:creationId xmlns:p14="http://schemas.microsoft.com/office/powerpoint/2010/main" val="1302286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063935DE-F12E-F92B-E731-3AA5F33ADEA9}"/>
              </a:ext>
            </a:extLst>
          </p:cNvPr>
          <p:cNvSpPr>
            <a:spLocks noChangeArrowheads="1"/>
          </p:cNvSpPr>
          <p:nvPr/>
        </p:nvSpPr>
        <p:spPr bwMode="auto">
          <a:xfrm>
            <a:off x="489692" y="1978565"/>
            <a:ext cx="10972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000" b="1" i="0" u="none" strike="noStrike" cap="none" normalizeH="0" baseline="0">
                <a:ln>
                  <a:noFill/>
                </a:ln>
                <a:solidFill>
                  <a:srgbClr val="0070C0"/>
                </a:solidFill>
                <a:effectLst/>
                <a:latin typeface="Arial" panose="020B0604020202020204" pitchFamily="34" charset="0"/>
                <a:ea typeface="Yu Gothic Light" panose="020B0300000000000000" pitchFamily="34" charset="-128"/>
                <a:cs typeface="Arial" panose="020B0604020202020204" pitchFamily="34" charset="0"/>
              </a:rPr>
              <a:t>Increased Metadata Capture:</a:t>
            </a:r>
            <a:r>
              <a:rPr kumimoji="0" lang="en-US" altLang="en-US" sz="2000" b="0" i="0" u="none" strike="noStrike" cap="none" normalizeH="0" baseline="0">
                <a:ln>
                  <a:noFill/>
                </a:ln>
                <a:solidFill>
                  <a:srgbClr val="0070C0"/>
                </a:solidFill>
                <a:effectLst/>
                <a:latin typeface="Arial" panose="020B0604020202020204" pitchFamily="34" charset="0"/>
                <a:ea typeface="Yu Gothic Light" panose="020B0300000000000000" pitchFamily="34" charset="-128"/>
                <a:cs typeface="Arial" panose="020B0604020202020204" pitchFamily="34" charset="0"/>
              </a:rPr>
              <a:t> </a:t>
            </a:r>
            <a:r>
              <a:rPr kumimoji="0" lang="en-US" altLang="en-US" sz="20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The following two attributes were added to the One Health Enteric package to capture the sample and individual colony pick information.</a:t>
            </a:r>
            <a:endParaRPr kumimoji="0" lang="en-US" altLang="en-US" sz="2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809A0BBB-F6F9-919C-C031-B4129A20EF93}"/>
              </a:ext>
            </a:extLst>
          </p:cNvPr>
          <p:cNvGraphicFramePr>
            <a:graphicFrameLocks noGrp="1"/>
          </p:cNvGraphicFramePr>
          <p:nvPr>
            <p:extLst>
              <p:ext uri="{D42A27DB-BD31-4B8C-83A1-F6EECF244321}">
                <p14:modId xmlns:p14="http://schemas.microsoft.com/office/powerpoint/2010/main" val="3410756017"/>
              </p:ext>
            </p:extLst>
          </p:nvPr>
        </p:nvGraphicFramePr>
        <p:xfrm>
          <a:off x="474254" y="2686451"/>
          <a:ext cx="10751880" cy="3956529"/>
        </p:xfrm>
        <a:graphic>
          <a:graphicData uri="http://schemas.openxmlformats.org/drawingml/2006/table">
            <a:tbl>
              <a:tblPr firstRow="1" bandRow="1">
                <a:tableStyleId>{5C22544A-7EE6-4342-B048-85BDC9FD1C3A}</a:tableStyleId>
              </a:tblPr>
              <a:tblGrid>
                <a:gridCol w="3234995">
                  <a:extLst>
                    <a:ext uri="{9D8B030D-6E8A-4147-A177-3AD203B41FA5}">
                      <a16:colId xmlns:a16="http://schemas.microsoft.com/office/drawing/2014/main" val="779521197"/>
                    </a:ext>
                  </a:extLst>
                </a:gridCol>
                <a:gridCol w="5092996">
                  <a:extLst>
                    <a:ext uri="{9D8B030D-6E8A-4147-A177-3AD203B41FA5}">
                      <a16:colId xmlns:a16="http://schemas.microsoft.com/office/drawing/2014/main" val="3707696239"/>
                    </a:ext>
                  </a:extLst>
                </a:gridCol>
                <a:gridCol w="2423889">
                  <a:extLst>
                    <a:ext uri="{9D8B030D-6E8A-4147-A177-3AD203B41FA5}">
                      <a16:colId xmlns:a16="http://schemas.microsoft.com/office/drawing/2014/main" val="2978345504"/>
                    </a:ext>
                  </a:extLst>
                </a:gridCol>
              </a:tblGrid>
              <a:tr h="365585">
                <a:tc>
                  <a:txBody>
                    <a:bodyPr/>
                    <a:lstStyle/>
                    <a:p>
                      <a:r>
                        <a:rPr lang="en-US" sz="2000">
                          <a:latin typeface="Arial" panose="020B0604020202020204" pitchFamily="34" charset="0"/>
                          <a:cs typeface="Arial" panose="020B0604020202020204" pitchFamily="34" charset="0"/>
                        </a:rPr>
                        <a:t>New attributes</a:t>
                      </a:r>
                    </a:p>
                  </a:txBody>
                  <a:tcPr/>
                </a:tc>
                <a:tc>
                  <a:txBody>
                    <a:bodyPr/>
                    <a:lstStyle/>
                    <a:p>
                      <a:r>
                        <a:rPr lang="en-US" sz="2000">
                          <a:latin typeface="Arial" panose="020B0604020202020204" pitchFamily="34" charset="0"/>
                          <a:cs typeface="Arial" panose="020B0604020202020204" pitchFamily="34" charset="0"/>
                        </a:rPr>
                        <a:t>Definition</a:t>
                      </a:r>
                    </a:p>
                  </a:txBody>
                  <a:tcPr/>
                </a:tc>
                <a:tc>
                  <a:txBody>
                    <a:bodyPr/>
                    <a:lstStyle/>
                    <a:p>
                      <a:r>
                        <a:rPr lang="en-US" sz="2000">
                          <a:latin typeface="Arial" panose="020B0604020202020204" pitchFamily="34" charset="0"/>
                          <a:cs typeface="Arial" panose="020B0604020202020204" pitchFamily="34" charset="0"/>
                        </a:rPr>
                        <a:t>Example</a:t>
                      </a:r>
                    </a:p>
                  </a:txBody>
                  <a:tcPr/>
                </a:tc>
                <a:extLst>
                  <a:ext uri="{0D108BD9-81ED-4DB2-BD59-A6C34878D82A}">
                    <a16:rowId xmlns:a16="http://schemas.microsoft.com/office/drawing/2014/main" val="1745016010"/>
                  </a:ext>
                </a:extLst>
              </a:tr>
              <a:tr h="1920556">
                <a:tc>
                  <a:txBody>
                    <a:bodyPr/>
                    <a:lstStyle/>
                    <a:p>
                      <a:r>
                        <a:rPr lang="en-US" sz="1800" err="1">
                          <a:latin typeface="Arial" panose="020B0604020202020204" pitchFamily="34" charset="0"/>
                          <a:cs typeface="Arial" panose="020B0604020202020204" pitchFamily="34" charset="0"/>
                        </a:rPr>
                        <a:t>Experimental_specimen_type</a:t>
                      </a:r>
                      <a:endParaRPr lang="en-US" sz="1800">
                        <a:latin typeface="Arial" panose="020B0604020202020204" pitchFamily="34" charset="0"/>
                        <a:cs typeface="Arial" panose="020B0604020202020204" pitchFamily="34" charset="0"/>
                      </a:endParaRPr>
                    </a:p>
                  </a:txBody>
                  <a:tcPr/>
                </a:tc>
                <a:tc>
                  <a:txBody>
                    <a:bodyPr/>
                    <a:lstStyle/>
                    <a:p>
                      <a:pPr marL="0" marR="0">
                        <a:spcBef>
                          <a:spcPts val="0"/>
                        </a:spcBef>
                        <a:spcAft>
                          <a:spcPts val="0"/>
                        </a:spcAft>
                      </a:pPr>
                      <a:r>
                        <a:rPr lang="en-US" sz="1800"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laboratory sample ("specimen”) derived from a biological sample or swab. For our project, this term applies to an individual colony pick. For other projects these specimens can be any type of replicate or pooled product within a laboratory workflow, ranging from enrichment broths to individual colony picks.</a:t>
                      </a:r>
                    </a:p>
                    <a:p>
                      <a:pPr marL="0" marR="0">
                        <a:spcBef>
                          <a:spcPts val="0"/>
                        </a:spcBef>
                        <a:spcAft>
                          <a:spcPts val="0"/>
                        </a:spcAft>
                      </a:pPr>
                      <a:endParaRPr lang="en-US" sz="1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1800">
                          <a:latin typeface="Arial" panose="020B0604020202020204" pitchFamily="34" charset="0"/>
                          <a:cs typeface="Arial" panose="020B0604020202020204" pitchFamily="34" charset="0"/>
                        </a:rPr>
                        <a:t>Individual colony pick</a:t>
                      </a:r>
                    </a:p>
                  </a:txBody>
                  <a:tcPr/>
                </a:tc>
                <a:extLst>
                  <a:ext uri="{0D108BD9-81ED-4DB2-BD59-A6C34878D82A}">
                    <a16:rowId xmlns:a16="http://schemas.microsoft.com/office/drawing/2014/main" val="4235686892"/>
                  </a:ext>
                </a:extLst>
              </a:tr>
              <a:tr h="1365729">
                <a:tc>
                  <a:txBody>
                    <a:bodyPr/>
                    <a:lstStyle/>
                    <a:p>
                      <a:r>
                        <a:rPr lang="en-US" sz="1800">
                          <a:latin typeface="Arial" panose="020B0604020202020204" pitchFamily="34" charset="0"/>
                          <a:cs typeface="Arial" panose="020B0604020202020204" pitchFamily="34" charset="0"/>
                        </a:rPr>
                        <a:t>Specimen_source_id</a:t>
                      </a:r>
                    </a:p>
                  </a:txBody>
                  <a:tcPr/>
                </a:tc>
                <a:tc>
                  <a:txBody>
                    <a:bodyPr/>
                    <a:lstStyle/>
                    <a:p>
                      <a:r>
                        <a:rPr lang="en-US" sz="1800" kern="1200">
                          <a:solidFill>
                            <a:schemeClr val="dk1"/>
                          </a:solidFill>
                          <a:effectLst/>
                          <a:latin typeface="Arial" panose="020B0604020202020204" pitchFamily="34" charset="0"/>
                          <a:ea typeface="+mn-ea"/>
                          <a:cs typeface="Arial" panose="020B0604020202020204" pitchFamily="34" charset="0"/>
                        </a:rPr>
                        <a:t>An identifier that links together all items classified under "</a:t>
                      </a:r>
                      <a:r>
                        <a:rPr lang="en-US" sz="1800" kern="1200" err="1">
                          <a:solidFill>
                            <a:schemeClr val="dk1"/>
                          </a:solidFill>
                          <a:effectLst/>
                          <a:latin typeface="Arial" panose="020B0604020202020204" pitchFamily="34" charset="0"/>
                          <a:ea typeface="+mn-ea"/>
                          <a:cs typeface="Arial" panose="020B0604020202020204" pitchFamily="34" charset="0"/>
                        </a:rPr>
                        <a:t>experimental_specimen_type</a:t>
                      </a:r>
                      <a:r>
                        <a:rPr lang="en-US" sz="1800" kern="1200">
                          <a:solidFill>
                            <a:schemeClr val="dk1"/>
                          </a:solidFill>
                          <a:effectLst/>
                          <a:latin typeface="Arial" panose="020B0604020202020204" pitchFamily="34" charset="0"/>
                          <a:ea typeface="+mn-ea"/>
                          <a:cs typeface="Arial" panose="020B0604020202020204" pitchFamily="34" charset="0"/>
                        </a:rPr>
                        <a:t>". This ID represents the biological sample or  specimen from which the replicates are derived.</a:t>
                      </a:r>
                      <a:endParaRPr lang="en-US" sz="1800">
                        <a:latin typeface="Arial" panose="020B0604020202020204" pitchFamily="34" charset="0"/>
                        <a:cs typeface="Arial" panose="020B0604020202020204" pitchFamily="34" charset="0"/>
                      </a:endParaRPr>
                    </a:p>
                  </a:txBody>
                  <a:tcPr/>
                </a:tc>
                <a:tc>
                  <a:txBody>
                    <a:bodyPr/>
                    <a:lstStyle/>
                    <a:p>
                      <a:r>
                        <a:rPr lang="en-US" sz="1800" kern="1200">
                          <a:solidFill>
                            <a:schemeClr val="dk1"/>
                          </a:solidFill>
                          <a:effectLst/>
                          <a:latin typeface="Arial" panose="020B0604020202020204" pitchFamily="34" charset="0"/>
                          <a:ea typeface="+mn-ea"/>
                          <a:cs typeface="Arial" panose="020B0604020202020204" pitchFamily="34" charset="0"/>
                        </a:rPr>
                        <a:t>FDA1216050-S001</a:t>
                      </a: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60066619"/>
                  </a:ext>
                </a:extLst>
              </a:tr>
            </a:tbl>
          </a:graphicData>
        </a:graphic>
      </p:graphicFrame>
      <p:sp>
        <p:nvSpPr>
          <p:cNvPr id="3" name="TextBox 2">
            <a:extLst>
              <a:ext uri="{FF2B5EF4-FFF2-40B4-BE49-F238E27FC236}">
                <a16:creationId xmlns:a16="http://schemas.microsoft.com/office/drawing/2014/main" id="{61584679-A6C0-9945-F602-E81C69CF94C0}"/>
              </a:ext>
            </a:extLst>
          </p:cNvPr>
          <p:cNvSpPr txBox="1"/>
          <p:nvPr/>
        </p:nvSpPr>
        <p:spPr>
          <a:xfrm>
            <a:off x="489692" y="1262743"/>
            <a:ext cx="10551113" cy="553998"/>
          </a:xfrm>
          <a:prstGeom prst="rect">
            <a:avLst/>
          </a:prstGeom>
          <a:noFill/>
        </p:spPr>
        <p:txBody>
          <a:bodyPr wrap="square" lIns="91440" tIns="45720" rIns="91440" bIns="45720" rtlCol="0" anchor="t">
            <a:spAutoFit/>
          </a:bodyPr>
          <a:lstStyle/>
          <a:p>
            <a:pPr marL="457200" indent="-457200">
              <a:buSzPct val="100000"/>
              <a:buFont typeface="Wingdings" panose="05000000000000000000" pitchFamily="2" charset="2"/>
              <a:buChar char="Ø"/>
            </a:pPr>
            <a:r>
              <a:rPr lang="en-US" sz="3000" b="1" kern="100">
                <a:solidFill>
                  <a:srgbClr val="0070C0"/>
                </a:solidFill>
                <a:latin typeface="+mj-lt"/>
                <a:ea typeface="Yu Gothic Light"/>
                <a:cs typeface="Arial"/>
              </a:rPr>
              <a:t>Study Design: Custom One Health Enteric metadata package</a:t>
            </a:r>
          </a:p>
        </p:txBody>
      </p:sp>
      <p:sp>
        <p:nvSpPr>
          <p:cNvPr id="9" name="Title 1">
            <a:extLst>
              <a:ext uri="{FF2B5EF4-FFF2-40B4-BE49-F238E27FC236}">
                <a16:creationId xmlns:a16="http://schemas.microsoft.com/office/drawing/2014/main" id="{8A7CFB7F-5946-9DC6-2A07-265719F80B10}"/>
              </a:ext>
            </a:extLst>
          </p:cNvPr>
          <p:cNvSpPr>
            <a:spLocks noGrp="1"/>
          </p:cNvSpPr>
          <p:nvPr>
            <p:ph type="title"/>
          </p:nvPr>
        </p:nvSpPr>
        <p:spPr>
          <a:xfrm>
            <a:off x="275622" y="177803"/>
            <a:ext cx="10551113" cy="926020"/>
          </a:xfrm>
        </p:spPr>
        <p:txBody>
          <a:bodyPr/>
          <a:lstStyle/>
          <a:p>
            <a:r>
              <a:rPr lang="en-US">
                <a:latin typeface="+mj-lt"/>
              </a:rPr>
              <a:t>Swab Diversity Study		</a:t>
            </a:r>
          </a:p>
        </p:txBody>
      </p:sp>
    </p:spTree>
    <p:extLst>
      <p:ext uri="{BB962C8B-B14F-4D97-AF65-F5344CB8AC3E}">
        <p14:creationId xmlns:p14="http://schemas.microsoft.com/office/powerpoint/2010/main" val="2029796537"/>
      </p:ext>
    </p:extLst>
  </p:cSld>
  <p:clrMapOvr>
    <a:masterClrMapping/>
  </p:clrMapOvr>
</p:sld>
</file>

<file path=ppt/theme/theme1.xml><?xml version="1.0" encoding="utf-8"?>
<a:theme xmlns:a="http://schemas.openxmlformats.org/drawingml/2006/main" name="1_Office Theme">
  <a:themeElements>
    <a:clrScheme name="FDA Color Palette">
      <a:dk1>
        <a:sysClr val="windowText" lastClr="000000"/>
      </a:dk1>
      <a:lt1>
        <a:sysClr val="window" lastClr="FFFFFF"/>
      </a:lt1>
      <a:dk2>
        <a:srgbClr val="222C67"/>
      </a:dk2>
      <a:lt2>
        <a:srgbClr val="EEECE1"/>
      </a:lt2>
      <a:accent1>
        <a:srgbClr val="007CBA"/>
      </a:accent1>
      <a:accent2>
        <a:srgbClr val="222C67"/>
      </a:accent2>
      <a:accent3>
        <a:srgbClr val="000000"/>
      </a:accent3>
      <a:accent4>
        <a:srgbClr val="A0A0A3"/>
      </a:accent4>
      <a:accent5>
        <a:srgbClr val="E5B611"/>
      </a:accent5>
      <a:accent6>
        <a:srgbClr val="D6003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DA widescreen template" id="{03F0B1F8-0414-2A43-B09E-CA6CE328E534}" vid="{65957048-C73A-0248-BAE5-DD8D7AD8B0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D15D93-FF64-4AE7-8812-400F9C73182C}"/>
</file>

<file path=customXml/itemProps2.xml><?xml version="1.0" encoding="utf-8"?>
<ds:datastoreItem xmlns:ds="http://schemas.openxmlformats.org/officeDocument/2006/customXml" ds:itemID="{14148AF4-3252-4AB5-83AC-7347A2B1BC2D}">
  <ds:schemaRefs>
    <ds:schemaRef ds:uri="20867c8d-1cc9-4acd-a073-94634f6a764f"/>
    <ds:schemaRef ds:uri="6b2698ac-5319-4dc7-aad5-eaac0afd0944"/>
    <ds:schemaRef ds:uri="8fb7fb06-e54e-4d8c-baa3-8346aac141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DBD346C-7F4A-4889-A3A1-7074577F2346}">
  <ds:schemaRefs>
    <ds:schemaRef ds:uri="http://schemas.microsoft.com/sharepoint/v3/contenttype/forms"/>
  </ds:schemaRefs>
</ds:datastoreItem>
</file>

<file path=docMetadata/LabelInfo.xml><?xml version="1.0" encoding="utf-8"?>
<clbl:labelList xmlns:clbl="http://schemas.microsoft.com/office/2020/mipLabelMetadata">
  <clbl:label id="{7d2fdb41-339c-4257-87f2-a665730b31fc}" enabled="0" method="" siteId="{7d2fdb41-339c-4257-87f2-a665730b31fc}" removed="1"/>
</clbl:labelList>
</file>

<file path=docProps/app.xml><?xml version="1.0" encoding="utf-8"?>
<Properties xmlns="http://schemas.openxmlformats.org/officeDocument/2006/extended-properties" xmlns:vt="http://schemas.openxmlformats.org/officeDocument/2006/docPropsVTypes">
  <Template>1_Office Theme</Template>
  <TotalTime>12</TotalTime>
  <Words>1463</Words>
  <Application>Microsoft Office PowerPoint</Application>
  <PresentationFormat>Widescreen</PresentationFormat>
  <Paragraphs>186</Paragraphs>
  <Slides>22</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Aptos</vt:lpstr>
      <vt:lpstr>Aptos Narrow</vt:lpstr>
      <vt:lpstr>Arial</vt:lpstr>
      <vt:lpstr>Arial,Sans-Serif</vt:lpstr>
      <vt:lpstr>Calibri</vt:lpstr>
      <vt:lpstr>Courier New</vt:lpstr>
      <vt:lpstr>Helvetica</vt:lpstr>
      <vt:lpstr>Segoe UI</vt:lpstr>
      <vt:lpstr>Wingdings</vt:lpstr>
      <vt:lpstr>1_Office Theme</vt:lpstr>
      <vt:lpstr>PowerPoint Presentation</vt:lpstr>
      <vt:lpstr>Swab Diversity Study  </vt:lpstr>
      <vt:lpstr>Swab Diversity Study  </vt:lpstr>
      <vt:lpstr>Swab Diversity Study  </vt:lpstr>
      <vt:lpstr>Swab Diversity Study  </vt:lpstr>
      <vt:lpstr>Swab Diversity Study  </vt:lpstr>
      <vt:lpstr>Swab Diversity Study  </vt:lpstr>
      <vt:lpstr>Swab Diversity Study  </vt:lpstr>
      <vt:lpstr>Swab Diversity Study  </vt:lpstr>
      <vt:lpstr>Swab Diversity Study  </vt:lpstr>
      <vt:lpstr>Swab Diversity Study  </vt:lpstr>
      <vt:lpstr>Analysis - Methods and Results to date</vt:lpstr>
      <vt:lpstr>Bioinformatics methods</vt:lpstr>
      <vt:lpstr>Bioinformatics methods</vt:lpstr>
      <vt:lpstr> Results</vt:lpstr>
      <vt:lpstr> Results</vt:lpstr>
      <vt:lpstr> Results</vt:lpstr>
      <vt:lpstr> Results</vt:lpstr>
      <vt:lpstr>Swab Diversity Study </vt:lpstr>
      <vt:lpstr>Swab Diversity Study</vt:lpstr>
      <vt:lpstr>Acknowledgements - 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Timme, Ruth</dc:creator>
  <cp:lastModifiedBy>Pfefer, Tina</cp:lastModifiedBy>
  <cp:revision>42</cp:revision>
  <cp:lastPrinted>2024-09-05T16:39:26Z</cp:lastPrinted>
  <dcterms:created xsi:type="dcterms:W3CDTF">2021-09-14T15:06:58Z</dcterms:created>
  <dcterms:modified xsi:type="dcterms:W3CDTF">2024-10-14T13:37:11Z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b38df491-3c91-483c-87c6-9ce675552c8d</vt:lpwstr>
  </property>
  <property fmtid="{D5CDD505-2E9C-101B-9397-08002B2CF9AE}" pid="4" name="MediaServiceImageTags">
    <vt:lpwstr/>
  </property>
</Properties>
</file>