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5"/>
    <p:sldMasterId id="2147483664" r:id="rId6"/>
  </p:sldMasterIdLst>
  <p:notesMasterIdLst>
    <p:notesMasterId r:id="rId22"/>
  </p:notesMasterIdLst>
  <p:sldIdLst>
    <p:sldId id="278" r:id="rId7"/>
    <p:sldId id="258" r:id="rId8"/>
    <p:sldId id="259" r:id="rId9"/>
    <p:sldId id="279" r:id="rId10"/>
    <p:sldId id="280" r:id="rId11"/>
    <p:sldId id="281" r:id="rId12"/>
    <p:sldId id="282" r:id="rId13"/>
    <p:sldId id="283" r:id="rId14"/>
    <p:sldId id="285" r:id="rId15"/>
    <p:sldId id="284" r:id="rId16"/>
    <p:sldId id="288" r:id="rId17"/>
    <p:sldId id="289" r:id="rId18"/>
    <p:sldId id="286" r:id="rId19"/>
    <p:sldId id="287" r:id="rId20"/>
    <p:sldId id="290" r:id="rId2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9" d="100"/>
          <a:sy n="119" d="100"/>
        </p:scale>
        <p:origin x="96"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22" Type="http://schemas.openxmlformats.org/officeDocument/2006/relationships/notesMaster" Target="notesMasters/notesMaster1.xml"/><Relationship Id="rId9" Type="http://schemas.openxmlformats.org/officeDocument/2006/relationships/slide" Target="slides/slide3.xml"/><Relationship Id="rId14"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48DD2F-3DDC-4069-9B95-A3BEAD8BBF24}" type="doc">
      <dgm:prSet loTypeId="urn:microsoft.com/office/officeart/2005/8/layout/hProcess11" loCatId="process" qsTypeId="urn:microsoft.com/office/officeart/2005/8/quickstyle/simple1" qsCatId="simple" csTypeId="urn:microsoft.com/office/officeart/2005/8/colors/accent1_2" csCatId="accent1" phldr="1"/>
      <dgm:spPr/>
    </dgm:pt>
    <dgm:pt modelId="{BC07AE5E-E481-4636-B4F4-E0C92F6F4795}">
      <dgm:prSet phldrT="[Text]" custT="1"/>
      <dgm:spPr/>
      <dgm:t>
        <a:bodyPr/>
        <a:lstStyle/>
        <a:p>
          <a:r>
            <a:rPr lang="en-US" sz="3200" dirty="0"/>
            <a:t>Where it all began (Year 1)</a:t>
          </a:r>
        </a:p>
      </dgm:t>
    </dgm:pt>
    <dgm:pt modelId="{4E225B6E-E280-445E-B118-9BC21576B744}" type="parTrans" cxnId="{E7D6E7D5-B575-42E6-93BB-DFE72392A8AF}">
      <dgm:prSet/>
      <dgm:spPr/>
      <dgm:t>
        <a:bodyPr/>
        <a:lstStyle/>
        <a:p>
          <a:endParaRPr lang="en-US"/>
        </a:p>
      </dgm:t>
    </dgm:pt>
    <dgm:pt modelId="{4880C213-2930-41A5-9D0A-9D6838811F2F}" type="sibTrans" cxnId="{E7D6E7D5-B575-42E6-93BB-DFE72392A8AF}">
      <dgm:prSet/>
      <dgm:spPr/>
      <dgm:t>
        <a:bodyPr/>
        <a:lstStyle/>
        <a:p>
          <a:endParaRPr lang="en-US"/>
        </a:p>
      </dgm:t>
    </dgm:pt>
    <dgm:pt modelId="{79953855-6A2A-4AF4-B20A-5B8DE2ED4276}">
      <dgm:prSet phldrT="[Text]" custT="1"/>
      <dgm:spPr/>
      <dgm:t>
        <a:bodyPr/>
        <a:lstStyle/>
        <a:p>
          <a:r>
            <a:rPr lang="en-US" sz="3600" dirty="0"/>
            <a:t>Our current partnership (Year 2-Present)</a:t>
          </a:r>
        </a:p>
      </dgm:t>
    </dgm:pt>
    <dgm:pt modelId="{B924AF11-8004-44FE-BA6D-2283F9D2623D}" type="parTrans" cxnId="{88584BC9-450D-467D-8064-7850D65AE55D}">
      <dgm:prSet/>
      <dgm:spPr/>
      <dgm:t>
        <a:bodyPr/>
        <a:lstStyle/>
        <a:p>
          <a:endParaRPr lang="en-US"/>
        </a:p>
      </dgm:t>
    </dgm:pt>
    <dgm:pt modelId="{56A9A1E6-4EA8-41C4-BEDE-330325C5B52E}" type="sibTrans" cxnId="{88584BC9-450D-467D-8064-7850D65AE55D}">
      <dgm:prSet/>
      <dgm:spPr/>
      <dgm:t>
        <a:bodyPr/>
        <a:lstStyle/>
        <a:p>
          <a:endParaRPr lang="en-US"/>
        </a:p>
      </dgm:t>
    </dgm:pt>
    <dgm:pt modelId="{AC2048D3-9D54-4C06-BB49-E5837F5A910F}">
      <dgm:prSet phldrT="[Text]" custT="1"/>
      <dgm:spPr/>
      <dgm:t>
        <a:bodyPr/>
        <a:lstStyle/>
        <a:p>
          <a:r>
            <a:rPr lang="en-US" sz="3200" dirty="0"/>
            <a:t>Lessons Learned</a:t>
          </a:r>
        </a:p>
      </dgm:t>
    </dgm:pt>
    <dgm:pt modelId="{D1F31CA8-818E-4FDD-B5E8-B7E78D9A6306}" type="parTrans" cxnId="{F580B952-A9B4-4F1C-90AF-20484B5EA910}">
      <dgm:prSet/>
      <dgm:spPr/>
      <dgm:t>
        <a:bodyPr/>
        <a:lstStyle/>
        <a:p>
          <a:endParaRPr lang="en-US"/>
        </a:p>
      </dgm:t>
    </dgm:pt>
    <dgm:pt modelId="{8327212B-6012-4B62-817F-D689D9B5B632}" type="sibTrans" cxnId="{F580B952-A9B4-4F1C-90AF-20484B5EA910}">
      <dgm:prSet/>
      <dgm:spPr/>
      <dgm:t>
        <a:bodyPr/>
        <a:lstStyle/>
        <a:p>
          <a:endParaRPr lang="en-US"/>
        </a:p>
      </dgm:t>
    </dgm:pt>
    <dgm:pt modelId="{58D840FD-C0FA-4145-B942-9045795DCC5B}" type="pres">
      <dgm:prSet presAssocID="{5748DD2F-3DDC-4069-9B95-A3BEAD8BBF24}" presName="Name0" presStyleCnt="0">
        <dgm:presLayoutVars>
          <dgm:dir/>
          <dgm:resizeHandles val="exact"/>
        </dgm:presLayoutVars>
      </dgm:prSet>
      <dgm:spPr/>
    </dgm:pt>
    <dgm:pt modelId="{D394A8F4-EF14-48D4-887B-7EAE23DE8BFA}" type="pres">
      <dgm:prSet presAssocID="{5748DD2F-3DDC-4069-9B95-A3BEAD8BBF24}" presName="arrow" presStyleLbl="bgShp" presStyleIdx="0" presStyleCnt="1"/>
      <dgm:spPr/>
    </dgm:pt>
    <dgm:pt modelId="{3A8A5420-0883-4C99-8049-0E9F2B5129F5}" type="pres">
      <dgm:prSet presAssocID="{5748DD2F-3DDC-4069-9B95-A3BEAD8BBF24}" presName="points" presStyleCnt="0"/>
      <dgm:spPr/>
    </dgm:pt>
    <dgm:pt modelId="{BDCFA418-A769-477C-889A-4C8C1E53D866}" type="pres">
      <dgm:prSet presAssocID="{BC07AE5E-E481-4636-B4F4-E0C92F6F4795}" presName="compositeA" presStyleCnt="0"/>
      <dgm:spPr/>
    </dgm:pt>
    <dgm:pt modelId="{2B13B75B-1FF8-42C7-A3F2-00F6FB3F768D}" type="pres">
      <dgm:prSet presAssocID="{BC07AE5E-E481-4636-B4F4-E0C92F6F4795}" presName="textA" presStyleLbl="revTx" presStyleIdx="0" presStyleCnt="3" custScaleX="138834">
        <dgm:presLayoutVars>
          <dgm:bulletEnabled val="1"/>
        </dgm:presLayoutVars>
      </dgm:prSet>
      <dgm:spPr/>
    </dgm:pt>
    <dgm:pt modelId="{A9E6D70D-3A10-4E14-9316-9A5C5068589F}" type="pres">
      <dgm:prSet presAssocID="{BC07AE5E-E481-4636-B4F4-E0C92F6F4795}" presName="circleA" presStyleLbl="node1" presStyleIdx="0" presStyleCnt="3"/>
      <dgm:spPr/>
    </dgm:pt>
    <dgm:pt modelId="{F8E319DC-7304-4179-B450-B05B1CE4DBF1}" type="pres">
      <dgm:prSet presAssocID="{BC07AE5E-E481-4636-B4F4-E0C92F6F4795}" presName="spaceA" presStyleCnt="0"/>
      <dgm:spPr/>
    </dgm:pt>
    <dgm:pt modelId="{E05251F8-ED09-4431-807F-B2602193567C}" type="pres">
      <dgm:prSet presAssocID="{4880C213-2930-41A5-9D0A-9D6838811F2F}" presName="space" presStyleCnt="0"/>
      <dgm:spPr/>
    </dgm:pt>
    <dgm:pt modelId="{19616EDC-85AC-4867-BFB4-ECBE083E2188}" type="pres">
      <dgm:prSet presAssocID="{79953855-6A2A-4AF4-B20A-5B8DE2ED4276}" presName="compositeB" presStyleCnt="0"/>
      <dgm:spPr/>
    </dgm:pt>
    <dgm:pt modelId="{EB482AE8-7249-47FE-BF8F-2C4CA5DE6E40}" type="pres">
      <dgm:prSet presAssocID="{79953855-6A2A-4AF4-B20A-5B8DE2ED4276}" presName="textB" presStyleLbl="revTx" presStyleIdx="1" presStyleCnt="3" custScaleX="154979">
        <dgm:presLayoutVars>
          <dgm:bulletEnabled val="1"/>
        </dgm:presLayoutVars>
      </dgm:prSet>
      <dgm:spPr/>
    </dgm:pt>
    <dgm:pt modelId="{B52B6D7C-25C9-486A-B17C-AC3CB259CE51}" type="pres">
      <dgm:prSet presAssocID="{79953855-6A2A-4AF4-B20A-5B8DE2ED4276}" presName="circleB" presStyleLbl="node1" presStyleIdx="1" presStyleCnt="3"/>
      <dgm:spPr/>
    </dgm:pt>
    <dgm:pt modelId="{3B2FFBD2-24A4-4BA5-8C30-87BE7FF12378}" type="pres">
      <dgm:prSet presAssocID="{79953855-6A2A-4AF4-B20A-5B8DE2ED4276}" presName="spaceB" presStyleCnt="0"/>
      <dgm:spPr/>
    </dgm:pt>
    <dgm:pt modelId="{BEDB1079-8F0C-4279-B5AA-D53BBAEEEA08}" type="pres">
      <dgm:prSet presAssocID="{56A9A1E6-4EA8-41C4-BEDE-330325C5B52E}" presName="space" presStyleCnt="0"/>
      <dgm:spPr/>
    </dgm:pt>
    <dgm:pt modelId="{7A64EBC9-EB83-4C60-9DAB-648DE27370D3}" type="pres">
      <dgm:prSet presAssocID="{AC2048D3-9D54-4C06-BB49-E5837F5A910F}" presName="compositeA" presStyleCnt="0"/>
      <dgm:spPr/>
    </dgm:pt>
    <dgm:pt modelId="{D77CC49B-EA8D-4035-B8B3-063C487FCF31}" type="pres">
      <dgm:prSet presAssocID="{AC2048D3-9D54-4C06-BB49-E5837F5A910F}" presName="textA" presStyleLbl="revTx" presStyleIdx="2" presStyleCnt="3">
        <dgm:presLayoutVars>
          <dgm:bulletEnabled val="1"/>
        </dgm:presLayoutVars>
      </dgm:prSet>
      <dgm:spPr/>
    </dgm:pt>
    <dgm:pt modelId="{A0C2D386-C971-434A-92D3-23773EF6483C}" type="pres">
      <dgm:prSet presAssocID="{AC2048D3-9D54-4C06-BB49-E5837F5A910F}" presName="circleA" presStyleLbl="node1" presStyleIdx="2" presStyleCnt="3"/>
      <dgm:spPr/>
    </dgm:pt>
    <dgm:pt modelId="{3193D00F-0186-457D-8D8B-298DBBB5F556}" type="pres">
      <dgm:prSet presAssocID="{AC2048D3-9D54-4C06-BB49-E5837F5A910F}" presName="spaceA" presStyleCnt="0"/>
      <dgm:spPr/>
    </dgm:pt>
  </dgm:ptLst>
  <dgm:cxnLst>
    <dgm:cxn modelId="{D6BD3464-BCB0-4542-A915-990C8C7C6D83}" type="presOf" srcId="{BC07AE5E-E481-4636-B4F4-E0C92F6F4795}" destId="{2B13B75B-1FF8-42C7-A3F2-00F6FB3F768D}" srcOrd="0" destOrd="0" presId="urn:microsoft.com/office/officeart/2005/8/layout/hProcess11"/>
    <dgm:cxn modelId="{E0F93664-1C1D-4509-A2F9-2B7F6865F84C}" type="presOf" srcId="{AC2048D3-9D54-4C06-BB49-E5837F5A910F}" destId="{D77CC49B-EA8D-4035-B8B3-063C487FCF31}" srcOrd="0" destOrd="0" presId="urn:microsoft.com/office/officeart/2005/8/layout/hProcess11"/>
    <dgm:cxn modelId="{F580B952-A9B4-4F1C-90AF-20484B5EA910}" srcId="{5748DD2F-3DDC-4069-9B95-A3BEAD8BBF24}" destId="{AC2048D3-9D54-4C06-BB49-E5837F5A910F}" srcOrd="2" destOrd="0" parTransId="{D1F31CA8-818E-4FDD-B5E8-B7E78D9A6306}" sibTransId="{8327212B-6012-4B62-817F-D689D9B5B632}"/>
    <dgm:cxn modelId="{74172AC8-1C3D-4F43-8D1C-3845C0EFB24F}" type="presOf" srcId="{79953855-6A2A-4AF4-B20A-5B8DE2ED4276}" destId="{EB482AE8-7249-47FE-BF8F-2C4CA5DE6E40}" srcOrd="0" destOrd="0" presId="urn:microsoft.com/office/officeart/2005/8/layout/hProcess11"/>
    <dgm:cxn modelId="{88584BC9-450D-467D-8064-7850D65AE55D}" srcId="{5748DD2F-3DDC-4069-9B95-A3BEAD8BBF24}" destId="{79953855-6A2A-4AF4-B20A-5B8DE2ED4276}" srcOrd="1" destOrd="0" parTransId="{B924AF11-8004-44FE-BA6D-2283F9D2623D}" sibTransId="{56A9A1E6-4EA8-41C4-BEDE-330325C5B52E}"/>
    <dgm:cxn modelId="{E7D6E7D5-B575-42E6-93BB-DFE72392A8AF}" srcId="{5748DD2F-3DDC-4069-9B95-A3BEAD8BBF24}" destId="{BC07AE5E-E481-4636-B4F4-E0C92F6F4795}" srcOrd="0" destOrd="0" parTransId="{4E225B6E-E280-445E-B118-9BC21576B744}" sibTransId="{4880C213-2930-41A5-9D0A-9D6838811F2F}"/>
    <dgm:cxn modelId="{62BBF2E3-0217-4F0F-8C97-0A2CD2FDF2D9}" type="presOf" srcId="{5748DD2F-3DDC-4069-9B95-A3BEAD8BBF24}" destId="{58D840FD-C0FA-4145-B942-9045795DCC5B}" srcOrd="0" destOrd="0" presId="urn:microsoft.com/office/officeart/2005/8/layout/hProcess11"/>
    <dgm:cxn modelId="{7F26BABE-E940-439E-B6F0-05B409387F9A}" type="presParOf" srcId="{58D840FD-C0FA-4145-B942-9045795DCC5B}" destId="{D394A8F4-EF14-48D4-887B-7EAE23DE8BFA}" srcOrd="0" destOrd="0" presId="urn:microsoft.com/office/officeart/2005/8/layout/hProcess11"/>
    <dgm:cxn modelId="{DFC0311B-1F9A-4288-857F-D888B97D94B2}" type="presParOf" srcId="{58D840FD-C0FA-4145-B942-9045795DCC5B}" destId="{3A8A5420-0883-4C99-8049-0E9F2B5129F5}" srcOrd="1" destOrd="0" presId="urn:microsoft.com/office/officeart/2005/8/layout/hProcess11"/>
    <dgm:cxn modelId="{F9E93909-1D57-447B-8CA5-63AE7E389945}" type="presParOf" srcId="{3A8A5420-0883-4C99-8049-0E9F2B5129F5}" destId="{BDCFA418-A769-477C-889A-4C8C1E53D866}" srcOrd="0" destOrd="0" presId="urn:microsoft.com/office/officeart/2005/8/layout/hProcess11"/>
    <dgm:cxn modelId="{D3832498-5AD4-42CC-AEE9-318BCE0D66B4}" type="presParOf" srcId="{BDCFA418-A769-477C-889A-4C8C1E53D866}" destId="{2B13B75B-1FF8-42C7-A3F2-00F6FB3F768D}" srcOrd="0" destOrd="0" presId="urn:microsoft.com/office/officeart/2005/8/layout/hProcess11"/>
    <dgm:cxn modelId="{C8AC7FC6-02C1-4E98-97F2-AEFDBFB145EC}" type="presParOf" srcId="{BDCFA418-A769-477C-889A-4C8C1E53D866}" destId="{A9E6D70D-3A10-4E14-9316-9A5C5068589F}" srcOrd="1" destOrd="0" presId="urn:microsoft.com/office/officeart/2005/8/layout/hProcess11"/>
    <dgm:cxn modelId="{B5653E68-2DDE-47F3-9857-F9839FC6493E}" type="presParOf" srcId="{BDCFA418-A769-477C-889A-4C8C1E53D866}" destId="{F8E319DC-7304-4179-B450-B05B1CE4DBF1}" srcOrd="2" destOrd="0" presId="urn:microsoft.com/office/officeart/2005/8/layout/hProcess11"/>
    <dgm:cxn modelId="{4F44311B-C712-4314-AFE5-5AB35705A5D5}" type="presParOf" srcId="{3A8A5420-0883-4C99-8049-0E9F2B5129F5}" destId="{E05251F8-ED09-4431-807F-B2602193567C}" srcOrd="1" destOrd="0" presId="urn:microsoft.com/office/officeart/2005/8/layout/hProcess11"/>
    <dgm:cxn modelId="{92347925-1C11-4E28-8A55-ED37F10BDC26}" type="presParOf" srcId="{3A8A5420-0883-4C99-8049-0E9F2B5129F5}" destId="{19616EDC-85AC-4867-BFB4-ECBE083E2188}" srcOrd="2" destOrd="0" presId="urn:microsoft.com/office/officeart/2005/8/layout/hProcess11"/>
    <dgm:cxn modelId="{7F380060-2F70-492C-8E8D-79887FA18200}" type="presParOf" srcId="{19616EDC-85AC-4867-BFB4-ECBE083E2188}" destId="{EB482AE8-7249-47FE-BF8F-2C4CA5DE6E40}" srcOrd="0" destOrd="0" presId="urn:microsoft.com/office/officeart/2005/8/layout/hProcess11"/>
    <dgm:cxn modelId="{2058ED38-E1B8-4531-BF5A-D4D7411DD8AC}" type="presParOf" srcId="{19616EDC-85AC-4867-BFB4-ECBE083E2188}" destId="{B52B6D7C-25C9-486A-B17C-AC3CB259CE51}" srcOrd="1" destOrd="0" presId="urn:microsoft.com/office/officeart/2005/8/layout/hProcess11"/>
    <dgm:cxn modelId="{31E92BA4-08D1-48AC-A1D7-83211DD128AF}" type="presParOf" srcId="{19616EDC-85AC-4867-BFB4-ECBE083E2188}" destId="{3B2FFBD2-24A4-4BA5-8C30-87BE7FF12378}" srcOrd="2" destOrd="0" presId="urn:microsoft.com/office/officeart/2005/8/layout/hProcess11"/>
    <dgm:cxn modelId="{86C01696-0BFD-4C7F-B219-3A6958BB52AA}" type="presParOf" srcId="{3A8A5420-0883-4C99-8049-0E9F2B5129F5}" destId="{BEDB1079-8F0C-4279-B5AA-D53BBAEEEA08}" srcOrd="3" destOrd="0" presId="urn:microsoft.com/office/officeart/2005/8/layout/hProcess11"/>
    <dgm:cxn modelId="{AF03974A-4BC4-4B40-9A6B-33730B0CAC69}" type="presParOf" srcId="{3A8A5420-0883-4C99-8049-0E9F2B5129F5}" destId="{7A64EBC9-EB83-4C60-9DAB-648DE27370D3}" srcOrd="4" destOrd="0" presId="urn:microsoft.com/office/officeart/2005/8/layout/hProcess11"/>
    <dgm:cxn modelId="{E69C741F-7BEB-4D09-8CC5-05382887456A}" type="presParOf" srcId="{7A64EBC9-EB83-4C60-9DAB-648DE27370D3}" destId="{D77CC49B-EA8D-4035-B8B3-063C487FCF31}" srcOrd="0" destOrd="0" presId="urn:microsoft.com/office/officeart/2005/8/layout/hProcess11"/>
    <dgm:cxn modelId="{8225253F-23C2-4A0F-9E14-2E0468498258}" type="presParOf" srcId="{7A64EBC9-EB83-4C60-9DAB-648DE27370D3}" destId="{A0C2D386-C971-434A-92D3-23773EF6483C}" srcOrd="1" destOrd="0" presId="urn:microsoft.com/office/officeart/2005/8/layout/hProcess11"/>
    <dgm:cxn modelId="{D0565011-A186-48C1-97DA-2739D4DE23D4}" type="presParOf" srcId="{7A64EBC9-EB83-4C60-9DAB-648DE27370D3}" destId="{3193D00F-0186-457D-8D8B-298DBBB5F556}"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94A8F4-EF14-48D4-887B-7EAE23DE8BFA}">
      <dsp:nvSpPr>
        <dsp:cNvPr id="0" name=""/>
        <dsp:cNvSpPr/>
      </dsp:nvSpPr>
      <dsp:spPr>
        <a:xfrm>
          <a:off x="0" y="1305401"/>
          <a:ext cx="10515600" cy="1740535"/>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13B75B-1FF8-42C7-A3F2-00F6FB3F768D}">
      <dsp:nvSpPr>
        <dsp:cNvPr id="0" name=""/>
        <dsp:cNvSpPr/>
      </dsp:nvSpPr>
      <dsp:spPr>
        <a:xfrm>
          <a:off x="1543" y="0"/>
          <a:ext cx="3252747"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b" anchorCtr="0">
          <a:noAutofit/>
        </a:bodyPr>
        <a:lstStyle/>
        <a:p>
          <a:pPr marL="0" lvl="0" indent="0" algn="ctr" defTabSz="1422400">
            <a:lnSpc>
              <a:spcPct val="90000"/>
            </a:lnSpc>
            <a:spcBef>
              <a:spcPct val="0"/>
            </a:spcBef>
            <a:spcAft>
              <a:spcPct val="35000"/>
            </a:spcAft>
            <a:buNone/>
          </a:pPr>
          <a:r>
            <a:rPr lang="en-US" sz="3200" kern="1200" dirty="0"/>
            <a:t>Where it all began (Year 1)</a:t>
          </a:r>
        </a:p>
      </dsp:txBody>
      <dsp:txXfrm>
        <a:off x="1543" y="0"/>
        <a:ext cx="3252747" cy="1740535"/>
      </dsp:txXfrm>
    </dsp:sp>
    <dsp:sp modelId="{A9E6D70D-3A10-4E14-9316-9A5C5068589F}">
      <dsp:nvSpPr>
        <dsp:cNvPr id="0" name=""/>
        <dsp:cNvSpPr/>
      </dsp:nvSpPr>
      <dsp:spPr>
        <a:xfrm>
          <a:off x="1410350" y="1958102"/>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482AE8-7249-47FE-BF8F-2C4CA5DE6E40}">
      <dsp:nvSpPr>
        <dsp:cNvPr id="0" name=""/>
        <dsp:cNvSpPr/>
      </dsp:nvSpPr>
      <dsp:spPr>
        <a:xfrm>
          <a:off x="3371436" y="2610802"/>
          <a:ext cx="3631009"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t" anchorCtr="0">
          <a:noAutofit/>
        </a:bodyPr>
        <a:lstStyle/>
        <a:p>
          <a:pPr marL="0" lvl="0" indent="0" algn="ctr" defTabSz="1600200">
            <a:lnSpc>
              <a:spcPct val="90000"/>
            </a:lnSpc>
            <a:spcBef>
              <a:spcPct val="0"/>
            </a:spcBef>
            <a:spcAft>
              <a:spcPct val="35000"/>
            </a:spcAft>
            <a:buNone/>
          </a:pPr>
          <a:r>
            <a:rPr lang="en-US" sz="3600" kern="1200" dirty="0"/>
            <a:t>Our current partnership (Year 2-Present)</a:t>
          </a:r>
        </a:p>
      </dsp:txBody>
      <dsp:txXfrm>
        <a:off x="3371436" y="2610802"/>
        <a:ext cx="3631009" cy="1740535"/>
      </dsp:txXfrm>
    </dsp:sp>
    <dsp:sp modelId="{B52B6D7C-25C9-486A-B17C-AC3CB259CE51}">
      <dsp:nvSpPr>
        <dsp:cNvPr id="0" name=""/>
        <dsp:cNvSpPr/>
      </dsp:nvSpPr>
      <dsp:spPr>
        <a:xfrm>
          <a:off x="4969374" y="1958102"/>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7CC49B-EA8D-4035-B8B3-063C487FCF31}">
      <dsp:nvSpPr>
        <dsp:cNvPr id="0" name=""/>
        <dsp:cNvSpPr/>
      </dsp:nvSpPr>
      <dsp:spPr>
        <a:xfrm>
          <a:off x="7119591" y="0"/>
          <a:ext cx="2342904"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b" anchorCtr="0">
          <a:noAutofit/>
        </a:bodyPr>
        <a:lstStyle/>
        <a:p>
          <a:pPr marL="0" lvl="0" indent="0" algn="ctr" defTabSz="1422400">
            <a:lnSpc>
              <a:spcPct val="90000"/>
            </a:lnSpc>
            <a:spcBef>
              <a:spcPct val="0"/>
            </a:spcBef>
            <a:spcAft>
              <a:spcPct val="35000"/>
            </a:spcAft>
            <a:buNone/>
          </a:pPr>
          <a:r>
            <a:rPr lang="en-US" sz="3200" kern="1200" dirty="0"/>
            <a:t>Lessons Learned</a:t>
          </a:r>
        </a:p>
      </dsp:txBody>
      <dsp:txXfrm>
        <a:off x="7119591" y="0"/>
        <a:ext cx="2342904" cy="1740535"/>
      </dsp:txXfrm>
    </dsp:sp>
    <dsp:sp modelId="{A0C2D386-C971-434A-92D3-23773EF6483C}">
      <dsp:nvSpPr>
        <dsp:cNvPr id="0" name=""/>
        <dsp:cNvSpPr/>
      </dsp:nvSpPr>
      <dsp:spPr>
        <a:xfrm>
          <a:off x="8073477" y="1958102"/>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7E249CFA-ED21-4D73-9AE8-2B99149E4F98}" type="datetimeFigureOut">
              <a:rPr lang="en-US" smtClean="0"/>
              <a:t>10/19/2023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507BB18D-BBAE-4F1F-A0A3-CA4B9F4D498F}" type="slidenum">
              <a:rPr lang="en-US" smtClean="0"/>
              <a:t>‹#›</a:t>
            </a:fld>
            <a:endParaRPr lang="en-US"/>
          </a:p>
        </p:txBody>
      </p:sp>
    </p:spTree>
    <p:extLst>
      <p:ext uri="{BB962C8B-B14F-4D97-AF65-F5344CB8AC3E}">
        <p14:creationId xmlns:p14="http://schemas.microsoft.com/office/powerpoint/2010/main" val="1403902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plit Screen Title Slide">
    <p:spTree>
      <p:nvGrpSpPr>
        <p:cNvPr id="1" name=""/>
        <p:cNvGrpSpPr/>
        <p:nvPr/>
      </p:nvGrpSpPr>
      <p:grpSpPr>
        <a:xfrm>
          <a:off x="0" y="0"/>
          <a:ext cx="0" cy="0"/>
          <a:chOff x="0" y="0"/>
          <a:chExt cx="0" cy="0"/>
        </a:xfrm>
      </p:grpSpPr>
      <p:sp>
        <p:nvSpPr>
          <p:cNvPr id="12" name="Content Placeholder 21">
            <a:extLst>
              <a:ext uri="{FF2B5EF4-FFF2-40B4-BE49-F238E27FC236}">
                <a16:creationId xmlns:a16="http://schemas.microsoft.com/office/drawing/2014/main" id="{48A7FCA1-3FE6-48AC-95C0-55D266CB5DB0}"/>
              </a:ext>
            </a:extLst>
          </p:cNvPr>
          <p:cNvSpPr>
            <a:spLocks noGrp="1"/>
          </p:cNvSpPr>
          <p:nvPr>
            <p:ph sz="quarter" idx="13" hasCustomPrompt="1"/>
          </p:nvPr>
        </p:nvSpPr>
        <p:spPr>
          <a:xfrm>
            <a:off x="2" y="0"/>
            <a:ext cx="4456671" cy="6858000"/>
          </a:xfrm>
        </p:spPr>
        <p:txBody>
          <a:bodyPr/>
          <a:lstStyle>
            <a:lvl1pPr>
              <a:defRPr/>
            </a:lvl1pPr>
          </a:lstStyle>
          <a:p>
            <a:pPr lvl="0"/>
            <a:r>
              <a:rPr lang="en-US" dirty="0"/>
              <a:t>Put an image or icon on this side that is related to your presentation.</a:t>
            </a:r>
          </a:p>
        </p:txBody>
      </p:sp>
      <p:sp>
        <p:nvSpPr>
          <p:cNvPr id="2" name="Title 1">
            <a:extLst>
              <a:ext uri="{FF2B5EF4-FFF2-40B4-BE49-F238E27FC236}">
                <a16:creationId xmlns:a16="http://schemas.microsoft.com/office/drawing/2014/main" id="{510B863C-96B9-4115-9C08-E71570C5F37E}"/>
              </a:ext>
            </a:extLst>
          </p:cNvPr>
          <p:cNvSpPr>
            <a:spLocks noGrp="1"/>
          </p:cNvSpPr>
          <p:nvPr>
            <p:ph type="ctrTitle" hasCustomPrompt="1"/>
          </p:nvPr>
        </p:nvSpPr>
        <p:spPr>
          <a:xfrm>
            <a:off x="4880008" y="480469"/>
            <a:ext cx="6375133" cy="2387600"/>
          </a:xfrm>
        </p:spPr>
        <p:txBody>
          <a:bodyPr anchor="b">
            <a:normAutofit/>
          </a:bodyPr>
          <a:lstStyle>
            <a:lvl1pPr algn="l">
              <a:defRPr sz="4000">
                <a:latin typeface="Franklin Gothic Demi Cond" panose="020B0706030402020204" pitchFamily="34" charset="0"/>
              </a:defRPr>
            </a:lvl1pPr>
          </a:lstStyle>
          <a:p>
            <a:r>
              <a:rPr lang="en-US" dirty="0"/>
              <a:t>Presentation Title</a:t>
            </a:r>
          </a:p>
        </p:txBody>
      </p:sp>
      <p:sp>
        <p:nvSpPr>
          <p:cNvPr id="3" name="Subtitle 2">
            <a:extLst>
              <a:ext uri="{FF2B5EF4-FFF2-40B4-BE49-F238E27FC236}">
                <a16:creationId xmlns:a16="http://schemas.microsoft.com/office/drawing/2014/main" id="{0BE84404-6AAE-4713-8412-14D5B6FB51C5}"/>
              </a:ext>
            </a:extLst>
          </p:cNvPr>
          <p:cNvSpPr>
            <a:spLocks noGrp="1"/>
          </p:cNvSpPr>
          <p:nvPr>
            <p:ph type="subTitle" idx="1" hasCustomPrompt="1"/>
          </p:nvPr>
        </p:nvSpPr>
        <p:spPr>
          <a:xfrm>
            <a:off x="4880011" y="2960144"/>
            <a:ext cx="6375133" cy="1294974"/>
          </a:xfrm>
        </p:spPr>
        <p:txBody>
          <a:bodyPr>
            <a:noAutofit/>
          </a:bodyPr>
          <a:lstStyle>
            <a:lvl1pPr marL="0" indent="0" algn="l">
              <a:buNone/>
              <a:defRPr sz="2400">
                <a:solidFill>
                  <a:schemeClr val="tx1"/>
                </a:solidFill>
                <a:latin typeface="Franklin Gothic Medium" panose="020B06030201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Put a subtitle here if needed.</a:t>
            </a:r>
          </a:p>
        </p:txBody>
      </p:sp>
      <p:pic>
        <p:nvPicPr>
          <p:cNvPr id="8" name="Picture 7">
            <a:extLst>
              <a:ext uri="{FF2B5EF4-FFF2-40B4-BE49-F238E27FC236}">
                <a16:creationId xmlns:a16="http://schemas.microsoft.com/office/drawing/2014/main" id="{02251580-7171-4B22-A86F-641F2D0E14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71367" y="5925744"/>
            <a:ext cx="1683774" cy="451787"/>
          </a:xfrm>
          <a:prstGeom prst="rect">
            <a:avLst/>
          </a:prstGeom>
        </p:spPr>
      </p:pic>
      <p:sp>
        <p:nvSpPr>
          <p:cNvPr id="7" name="Text Placeholder 6">
            <a:extLst>
              <a:ext uri="{FF2B5EF4-FFF2-40B4-BE49-F238E27FC236}">
                <a16:creationId xmlns:a16="http://schemas.microsoft.com/office/drawing/2014/main" id="{6D956C2A-1D08-4F7E-8F15-F176BB2D6502}"/>
              </a:ext>
            </a:extLst>
          </p:cNvPr>
          <p:cNvSpPr>
            <a:spLocks noGrp="1"/>
          </p:cNvSpPr>
          <p:nvPr>
            <p:ph type="body" sz="quarter" idx="14" hasCustomPrompt="1"/>
          </p:nvPr>
        </p:nvSpPr>
        <p:spPr>
          <a:xfrm>
            <a:off x="4880011" y="4530726"/>
            <a:ext cx="6375367" cy="359930"/>
          </a:xfrm>
        </p:spPr>
        <p:txBody>
          <a:bodyPr>
            <a:normAutofit/>
          </a:bodyPr>
          <a:lstStyle>
            <a:lvl1pPr>
              <a:defRPr sz="1013"/>
            </a:lvl1pPr>
          </a:lstStyle>
          <a:p>
            <a:pPr lvl="0"/>
            <a:r>
              <a:rPr lang="en-US" dirty="0"/>
              <a:t>Date</a:t>
            </a:r>
          </a:p>
        </p:txBody>
      </p:sp>
    </p:spTree>
    <p:extLst>
      <p:ext uri="{BB962C8B-B14F-4D97-AF65-F5344CB8AC3E}">
        <p14:creationId xmlns:p14="http://schemas.microsoft.com/office/powerpoint/2010/main" val="529291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5317015-F85D-4753-B5BA-F9F1A37347C3}"/>
              </a:ext>
            </a:extLst>
          </p:cNvPr>
          <p:cNvSpPr/>
          <p:nvPr userDrawn="1"/>
        </p:nvSpPr>
        <p:spPr>
          <a:xfrm>
            <a:off x="-1" y="3484008"/>
            <a:ext cx="12192001" cy="3373992"/>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pic>
        <p:nvPicPr>
          <p:cNvPr id="23" name="Picture 22">
            <a:extLst>
              <a:ext uri="{FF2B5EF4-FFF2-40B4-BE49-F238E27FC236}">
                <a16:creationId xmlns:a16="http://schemas.microsoft.com/office/drawing/2014/main" id="{19C2C04E-98F3-4E37-95CF-3F1927C4FF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2317" y="743409"/>
            <a:ext cx="2380239" cy="638661"/>
          </a:xfrm>
          <a:prstGeom prst="rect">
            <a:avLst/>
          </a:prstGeom>
        </p:spPr>
      </p:pic>
      <p:sp>
        <p:nvSpPr>
          <p:cNvPr id="25" name="Text Placeholder 11">
            <a:extLst>
              <a:ext uri="{FF2B5EF4-FFF2-40B4-BE49-F238E27FC236}">
                <a16:creationId xmlns:a16="http://schemas.microsoft.com/office/drawing/2014/main" id="{31EC38E7-90DC-4240-BB07-17CB10FC0E81}"/>
              </a:ext>
            </a:extLst>
          </p:cNvPr>
          <p:cNvSpPr>
            <a:spLocks noGrp="1"/>
          </p:cNvSpPr>
          <p:nvPr>
            <p:ph type="body" sz="quarter" idx="12"/>
          </p:nvPr>
        </p:nvSpPr>
        <p:spPr>
          <a:xfrm>
            <a:off x="5028557" y="4919056"/>
            <a:ext cx="5606428" cy="439738"/>
          </a:xfrm>
        </p:spPr>
        <p:txBody>
          <a:bodyPr>
            <a:normAutofit/>
          </a:bodyPr>
          <a:lstStyle>
            <a:lvl1pPr marL="0" indent="0">
              <a:buFont typeface="Arial" panose="020B0604020202020204" pitchFamily="34" charset="0"/>
              <a:buNone/>
              <a:defRPr sz="2400">
                <a:solidFill>
                  <a:schemeClr val="bg1"/>
                </a:solidFill>
              </a:defRPr>
            </a:lvl1pPr>
            <a:lvl2pPr marL="257175" indent="0">
              <a:buNone/>
              <a:defRPr/>
            </a:lvl2pPr>
            <a:lvl3pPr marL="514350" indent="0">
              <a:buNone/>
              <a:defRPr/>
            </a:lvl3pPr>
            <a:lvl4pPr marL="771525" indent="0">
              <a:buNone/>
              <a:defRPr/>
            </a:lvl4pPr>
            <a:lvl5pPr marL="1028700" indent="0">
              <a:buNone/>
              <a:defRPr/>
            </a:lvl5pPr>
          </a:lstStyle>
          <a:p>
            <a:pPr lvl="0"/>
            <a:r>
              <a:rPr lang="en-US"/>
              <a:t>Click to edit Master text styles</a:t>
            </a:r>
          </a:p>
        </p:txBody>
      </p:sp>
      <p:sp>
        <p:nvSpPr>
          <p:cNvPr id="26" name="Title 1">
            <a:extLst>
              <a:ext uri="{FF2B5EF4-FFF2-40B4-BE49-F238E27FC236}">
                <a16:creationId xmlns:a16="http://schemas.microsoft.com/office/drawing/2014/main" id="{888AF295-1154-4875-880B-78365AB7D58E}"/>
              </a:ext>
            </a:extLst>
          </p:cNvPr>
          <p:cNvSpPr>
            <a:spLocks noGrp="1"/>
          </p:cNvSpPr>
          <p:nvPr>
            <p:ph type="title" hasCustomPrompt="1"/>
          </p:nvPr>
        </p:nvSpPr>
        <p:spPr>
          <a:xfrm>
            <a:off x="4026115" y="1607392"/>
            <a:ext cx="6608934" cy="1600200"/>
          </a:xfrm>
        </p:spPr>
        <p:txBody>
          <a:bodyPr anchor="b">
            <a:normAutofit/>
          </a:bodyPr>
          <a:lstStyle>
            <a:lvl1pPr>
              <a:defRPr sz="4000">
                <a:solidFill>
                  <a:schemeClr val="tx1"/>
                </a:solidFill>
              </a:defRPr>
            </a:lvl1pPr>
          </a:lstStyle>
          <a:p>
            <a:r>
              <a:rPr lang="en-US" dirty="0"/>
              <a:t>Thank you!</a:t>
            </a:r>
          </a:p>
        </p:txBody>
      </p:sp>
      <p:sp>
        <p:nvSpPr>
          <p:cNvPr id="27" name="Text Placeholder 4">
            <a:extLst>
              <a:ext uri="{FF2B5EF4-FFF2-40B4-BE49-F238E27FC236}">
                <a16:creationId xmlns:a16="http://schemas.microsoft.com/office/drawing/2014/main" id="{3C5D7E38-A48C-4E81-A5DB-A88FFB1D56A9}"/>
              </a:ext>
            </a:extLst>
          </p:cNvPr>
          <p:cNvSpPr>
            <a:spLocks noGrp="1"/>
          </p:cNvSpPr>
          <p:nvPr>
            <p:ph type="body" sz="quarter" idx="13" hasCustomPrompt="1"/>
          </p:nvPr>
        </p:nvSpPr>
        <p:spPr>
          <a:xfrm>
            <a:off x="4026115" y="4172109"/>
            <a:ext cx="6608552" cy="509503"/>
          </a:xfrm>
        </p:spPr>
        <p:txBody>
          <a:bodyPr>
            <a:normAutofit/>
          </a:bodyPr>
          <a:lstStyle>
            <a:lvl1pPr>
              <a:defRPr sz="3200">
                <a:solidFill>
                  <a:schemeClr val="bg1"/>
                </a:solidFill>
                <a:latin typeface="+mj-lt"/>
              </a:defRPr>
            </a:lvl1pPr>
          </a:lstStyle>
          <a:p>
            <a:pPr lvl="0"/>
            <a:r>
              <a:rPr lang="en-US" dirty="0"/>
              <a:t>Let’s stay in touch.</a:t>
            </a:r>
          </a:p>
        </p:txBody>
      </p:sp>
      <p:sp>
        <p:nvSpPr>
          <p:cNvPr id="28" name="Text Placeholder 11">
            <a:extLst>
              <a:ext uri="{FF2B5EF4-FFF2-40B4-BE49-F238E27FC236}">
                <a16:creationId xmlns:a16="http://schemas.microsoft.com/office/drawing/2014/main" id="{FA6E5943-7075-4F81-B9DA-EFBF6C7EA548}"/>
              </a:ext>
            </a:extLst>
          </p:cNvPr>
          <p:cNvSpPr>
            <a:spLocks noGrp="1"/>
          </p:cNvSpPr>
          <p:nvPr>
            <p:ph type="body" sz="quarter" idx="14" hasCustomPrompt="1"/>
          </p:nvPr>
        </p:nvSpPr>
        <p:spPr>
          <a:xfrm>
            <a:off x="4025796" y="4919056"/>
            <a:ext cx="1002443" cy="439738"/>
          </a:xfrm>
        </p:spPr>
        <p:txBody>
          <a:bodyPr>
            <a:normAutofit/>
          </a:bodyPr>
          <a:lstStyle>
            <a:lvl1pPr marL="0" indent="0">
              <a:buFont typeface="Arial" panose="020B0604020202020204" pitchFamily="34" charset="0"/>
              <a:buNone/>
              <a:defRPr sz="2400">
                <a:solidFill>
                  <a:schemeClr val="bg1"/>
                </a:solidFill>
                <a:latin typeface="+mj-lt"/>
              </a:defRPr>
            </a:lvl1pPr>
            <a:lvl2pPr marL="257175" indent="0">
              <a:buNone/>
              <a:defRPr/>
            </a:lvl2pPr>
            <a:lvl3pPr marL="514350" indent="0">
              <a:buNone/>
              <a:defRPr/>
            </a:lvl3pPr>
            <a:lvl4pPr marL="771525" indent="0">
              <a:buNone/>
              <a:defRPr/>
            </a:lvl4pPr>
            <a:lvl5pPr marL="1028700" indent="0">
              <a:buNone/>
              <a:defRPr/>
            </a:lvl5pPr>
          </a:lstStyle>
          <a:p>
            <a:pPr lvl="0"/>
            <a:r>
              <a:rPr lang="en-US" dirty="0"/>
              <a:t>Email:</a:t>
            </a:r>
          </a:p>
        </p:txBody>
      </p:sp>
      <p:sp>
        <p:nvSpPr>
          <p:cNvPr id="29" name="Text Placeholder 11">
            <a:extLst>
              <a:ext uri="{FF2B5EF4-FFF2-40B4-BE49-F238E27FC236}">
                <a16:creationId xmlns:a16="http://schemas.microsoft.com/office/drawing/2014/main" id="{1C7F5132-370C-4BF1-9F89-384CFC67F03D}"/>
              </a:ext>
            </a:extLst>
          </p:cNvPr>
          <p:cNvSpPr>
            <a:spLocks noGrp="1"/>
          </p:cNvSpPr>
          <p:nvPr>
            <p:ph type="body" sz="quarter" idx="15" hasCustomPrompt="1"/>
          </p:nvPr>
        </p:nvSpPr>
        <p:spPr>
          <a:xfrm>
            <a:off x="4025796" y="5384394"/>
            <a:ext cx="1002443" cy="439738"/>
          </a:xfrm>
        </p:spPr>
        <p:txBody>
          <a:bodyPr>
            <a:normAutofit/>
          </a:bodyPr>
          <a:lstStyle>
            <a:lvl1pPr marL="0" indent="0">
              <a:buFont typeface="Arial" panose="020B0604020202020204" pitchFamily="34" charset="0"/>
              <a:buNone/>
              <a:defRPr sz="2400">
                <a:solidFill>
                  <a:schemeClr val="bg1"/>
                </a:solidFill>
                <a:latin typeface="+mj-lt"/>
              </a:defRPr>
            </a:lvl1pPr>
            <a:lvl2pPr marL="257175" indent="0">
              <a:buNone/>
              <a:defRPr/>
            </a:lvl2pPr>
            <a:lvl3pPr marL="514350" indent="0">
              <a:buNone/>
              <a:defRPr/>
            </a:lvl3pPr>
            <a:lvl4pPr marL="771525" indent="0">
              <a:buNone/>
              <a:defRPr/>
            </a:lvl4pPr>
            <a:lvl5pPr marL="1028700" indent="0">
              <a:buNone/>
              <a:defRPr/>
            </a:lvl5pPr>
          </a:lstStyle>
          <a:p>
            <a:pPr lvl="0"/>
            <a:r>
              <a:rPr lang="en-US" dirty="0"/>
              <a:t>Web:</a:t>
            </a:r>
          </a:p>
        </p:txBody>
      </p:sp>
      <p:sp>
        <p:nvSpPr>
          <p:cNvPr id="30" name="Text Placeholder 11">
            <a:extLst>
              <a:ext uri="{FF2B5EF4-FFF2-40B4-BE49-F238E27FC236}">
                <a16:creationId xmlns:a16="http://schemas.microsoft.com/office/drawing/2014/main" id="{F5E824F4-6790-40DA-BF23-AC14B8A48591}"/>
              </a:ext>
            </a:extLst>
          </p:cNvPr>
          <p:cNvSpPr>
            <a:spLocks noGrp="1"/>
          </p:cNvSpPr>
          <p:nvPr>
            <p:ph type="body" sz="quarter" idx="16" hasCustomPrompt="1"/>
          </p:nvPr>
        </p:nvSpPr>
        <p:spPr>
          <a:xfrm>
            <a:off x="4025796" y="5824132"/>
            <a:ext cx="1002443" cy="439738"/>
          </a:xfrm>
        </p:spPr>
        <p:txBody>
          <a:bodyPr>
            <a:normAutofit/>
          </a:bodyPr>
          <a:lstStyle>
            <a:lvl1pPr marL="0" indent="0">
              <a:buFont typeface="Arial" panose="020B0604020202020204" pitchFamily="34" charset="0"/>
              <a:buNone/>
              <a:defRPr sz="2400">
                <a:solidFill>
                  <a:schemeClr val="bg1"/>
                </a:solidFill>
                <a:latin typeface="+mj-lt"/>
              </a:defRPr>
            </a:lvl1pPr>
            <a:lvl2pPr marL="257175" indent="0">
              <a:buNone/>
              <a:defRPr/>
            </a:lvl2pPr>
            <a:lvl3pPr marL="514350" indent="0">
              <a:buNone/>
              <a:defRPr/>
            </a:lvl3pPr>
            <a:lvl4pPr marL="771525" indent="0">
              <a:buNone/>
              <a:defRPr/>
            </a:lvl4pPr>
            <a:lvl5pPr marL="1028700" indent="0">
              <a:buNone/>
              <a:defRPr/>
            </a:lvl5pPr>
          </a:lstStyle>
          <a:p>
            <a:pPr lvl="0"/>
            <a:r>
              <a:rPr lang="en-US" dirty="0"/>
              <a:t>Social:</a:t>
            </a:r>
          </a:p>
        </p:txBody>
      </p:sp>
      <p:sp>
        <p:nvSpPr>
          <p:cNvPr id="31" name="Text Placeholder 11">
            <a:extLst>
              <a:ext uri="{FF2B5EF4-FFF2-40B4-BE49-F238E27FC236}">
                <a16:creationId xmlns:a16="http://schemas.microsoft.com/office/drawing/2014/main" id="{4C596046-DA51-49D0-8BCC-BDCE7C4D0FA6}"/>
              </a:ext>
            </a:extLst>
          </p:cNvPr>
          <p:cNvSpPr>
            <a:spLocks noGrp="1"/>
          </p:cNvSpPr>
          <p:nvPr>
            <p:ph type="body" sz="quarter" idx="17" hasCustomPrompt="1"/>
          </p:nvPr>
        </p:nvSpPr>
        <p:spPr>
          <a:xfrm>
            <a:off x="5028239" y="5378960"/>
            <a:ext cx="5606428" cy="439738"/>
          </a:xfrm>
        </p:spPr>
        <p:txBody>
          <a:bodyPr>
            <a:normAutofit/>
          </a:bodyPr>
          <a:lstStyle>
            <a:lvl1pPr marL="0" indent="0">
              <a:buFont typeface="Arial" panose="020B0604020202020204" pitchFamily="34" charset="0"/>
              <a:buNone/>
              <a:defRPr sz="2400">
                <a:solidFill>
                  <a:schemeClr val="bg1"/>
                </a:solidFill>
              </a:defRPr>
            </a:lvl1pPr>
            <a:lvl2pPr marL="257175" indent="0">
              <a:buNone/>
              <a:defRPr/>
            </a:lvl2pPr>
            <a:lvl3pPr marL="514350" indent="0">
              <a:buNone/>
              <a:defRPr/>
            </a:lvl3pPr>
            <a:lvl4pPr marL="771525" indent="0">
              <a:buNone/>
              <a:defRPr/>
            </a:lvl4pPr>
            <a:lvl5pPr marL="1028700" indent="0">
              <a:buNone/>
              <a:defRPr/>
            </a:lvl5pPr>
          </a:lstStyle>
          <a:p>
            <a:pPr lvl="0"/>
            <a:r>
              <a:rPr lang="en-US" dirty="0"/>
              <a:t>healthvermont.gov</a:t>
            </a:r>
          </a:p>
        </p:txBody>
      </p:sp>
      <p:sp>
        <p:nvSpPr>
          <p:cNvPr id="32" name="Text Placeholder 11">
            <a:extLst>
              <a:ext uri="{FF2B5EF4-FFF2-40B4-BE49-F238E27FC236}">
                <a16:creationId xmlns:a16="http://schemas.microsoft.com/office/drawing/2014/main" id="{28633B5A-E5E2-4F24-B8B2-96ED4105C5FD}"/>
              </a:ext>
            </a:extLst>
          </p:cNvPr>
          <p:cNvSpPr>
            <a:spLocks noGrp="1"/>
          </p:cNvSpPr>
          <p:nvPr>
            <p:ph type="body" sz="quarter" idx="18" hasCustomPrompt="1"/>
          </p:nvPr>
        </p:nvSpPr>
        <p:spPr>
          <a:xfrm>
            <a:off x="5028239" y="5824132"/>
            <a:ext cx="5606428" cy="439738"/>
          </a:xfrm>
        </p:spPr>
        <p:txBody>
          <a:bodyPr>
            <a:normAutofit/>
          </a:bodyPr>
          <a:lstStyle>
            <a:lvl1pPr marL="0" indent="0">
              <a:buFont typeface="Arial" panose="020B0604020202020204" pitchFamily="34" charset="0"/>
              <a:buNone/>
              <a:defRPr sz="2400">
                <a:solidFill>
                  <a:schemeClr val="bg1"/>
                </a:solidFill>
              </a:defRPr>
            </a:lvl1pPr>
            <a:lvl2pPr marL="257175" indent="0">
              <a:buNone/>
              <a:defRPr/>
            </a:lvl2pPr>
            <a:lvl3pPr marL="514350" indent="0">
              <a:buNone/>
              <a:defRPr/>
            </a:lvl3pPr>
            <a:lvl4pPr marL="771525" indent="0">
              <a:buNone/>
              <a:defRPr/>
            </a:lvl4pPr>
            <a:lvl5pPr marL="1028700" indent="0">
              <a:buNone/>
              <a:defRPr/>
            </a:lvl5pPr>
          </a:lstStyle>
          <a:p>
            <a:pPr lvl="0"/>
            <a:r>
              <a:rPr lang="en-US" dirty="0"/>
              <a:t>@</a:t>
            </a:r>
            <a:r>
              <a:rPr lang="en-US" dirty="0" err="1"/>
              <a:t>healthvermont</a:t>
            </a:r>
            <a:endParaRPr lang="en-US" dirty="0"/>
          </a:p>
        </p:txBody>
      </p:sp>
    </p:spTree>
    <p:extLst>
      <p:ext uri="{BB962C8B-B14F-4D97-AF65-F5344CB8AC3E}">
        <p14:creationId xmlns:p14="http://schemas.microsoft.com/office/powerpoint/2010/main" val="97548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plit Screen Title Slide">
    <p:spTree>
      <p:nvGrpSpPr>
        <p:cNvPr id="1" name=""/>
        <p:cNvGrpSpPr/>
        <p:nvPr/>
      </p:nvGrpSpPr>
      <p:grpSpPr>
        <a:xfrm>
          <a:off x="0" y="0"/>
          <a:ext cx="0" cy="0"/>
          <a:chOff x="0" y="0"/>
          <a:chExt cx="0" cy="0"/>
        </a:xfrm>
      </p:grpSpPr>
      <p:sp>
        <p:nvSpPr>
          <p:cNvPr id="12" name="Content Placeholder 21">
            <a:extLst>
              <a:ext uri="{FF2B5EF4-FFF2-40B4-BE49-F238E27FC236}">
                <a16:creationId xmlns:a16="http://schemas.microsoft.com/office/drawing/2014/main" id="{48A7FCA1-3FE6-48AC-95C0-55D266CB5DB0}"/>
              </a:ext>
            </a:extLst>
          </p:cNvPr>
          <p:cNvSpPr>
            <a:spLocks noGrp="1"/>
          </p:cNvSpPr>
          <p:nvPr>
            <p:ph sz="quarter" idx="13" hasCustomPrompt="1"/>
          </p:nvPr>
        </p:nvSpPr>
        <p:spPr>
          <a:xfrm>
            <a:off x="3" y="0"/>
            <a:ext cx="4577362" cy="6858000"/>
          </a:xfrm>
        </p:spPr>
        <p:txBody>
          <a:bodyPr/>
          <a:lstStyle>
            <a:lvl1pPr>
              <a:defRPr/>
            </a:lvl1pPr>
          </a:lstStyle>
          <a:p>
            <a:pPr lvl="0"/>
            <a:r>
              <a:rPr lang="en-US" dirty="0"/>
              <a:t>Put an image or icon on this side that is related to your presentation.</a:t>
            </a:r>
          </a:p>
        </p:txBody>
      </p:sp>
      <p:sp>
        <p:nvSpPr>
          <p:cNvPr id="2" name="Title 1">
            <a:extLst>
              <a:ext uri="{FF2B5EF4-FFF2-40B4-BE49-F238E27FC236}">
                <a16:creationId xmlns:a16="http://schemas.microsoft.com/office/drawing/2014/main" id="{510B863C-96B9-4115-9C08-E71570C5F37E}"/>
              </a:ext>
            </a:extLst>
          </p:cNvPr>
          <p:cNvSpPr>
            <a:spLocks noGrp="1"/>
          </p:cNvSpPr>
          <p:nvPr>
            <p:ph type="ctrTitle" hasCustomPrompt="1"/>
          </p:nvPr>
        </p:nvSpPr>
        <p:spPr>
          <a:xfrm>
            <a:off x="4880008" y="480469"/>
            <a:ext cx="6375133" cy="2387600"/>
          </a:xfrm>
        </p:spPr>
        <p:txBody>
          <a:bodyPr anchor="b">
            <a:normAutofit/>
          </a:bodyPr>
          <a:lstStyle>
            <a:lvl1pPr algn="l">
              <a:defRPr sz="4000">
                <a:latin typeface="Franklin Gothic Demi Cond" panose="020B0706030402020204" pitchFamily="34" charset="0"/>
              </a:defRPr>
            </a:lvl1pPr>
          </a:lstStyle>
          <a:p>
            <a:r>
              <a:rPr lang="en-US" dirty="0"/>
              <a:t>Presentation Title</a:t>
            </a:r>
          </a:p>
        </p:txBody>
      </p:sp>
      <p:sp>
        <p:nvSpPr>
          <p:cNvPr id="3" name="Subtitle 2">
            <a:extLst>
              <a:ext uri="{FF2B5EF4-FFF2-40B4-BE49-F238E27FC236}">
                <a16:creationId xmlns:a16="http://schemas.microsoft.com/office/drawing/2014/main" id="{0BE84404-6AAE-4713-8412-14D5B6FB51C5}"/>
              </a:ext>
            </a:extLst>
          </p:cNvPr>
          <p:cNvSpPr>
            <a:spLocks noGrp="1"/>
          </p:cNvSpPr>
          <p:nvPr>
            <p:ph type="subTitle" idx="1" hasCustomPrompt="1"/>
          </p:nvPr>
        </p:nvSpPr>
        <p:spPr>
          <a:xfrm>
            <a:off x="4880012" y="2960144"/>
            <a:ext cx="6375133" cy="1294974"/>
          </a:xfrm>
        </p:spPr>
        <p:txBody>
          <a:bodyPr>
            <a:noAutofit/>
          </a:bodyPr>
          <a:lstStyle>
            <a:lvl1pPr marL="0" indent="0" algn="l">
              <a:buNone/>
              <a:defRPr sz="2400">
                <a:solidFill>
                  <a:schemeClr val="tx1"/>
                </a:solidFill>
                <a:latin typeface="Franklin Gothic Medium" panose="020B0603020102020204" pitchFamily="34" charset="0"/>
              </a:defRPr>
            </a:lvl1pPr>
            <a:lvl2pPr marL="257168" indent="0" algn="ctr">
              <a:buNone/>
              <a:defRPr sz="1125"/>
            </a:lvl2pPr>
            <a:lvl3pPr marL="514338" indent="0" algn="ctr">
              <a:buNone/>
              <a:defRPr sz="1013"/>
            </a:lvl3pPr>
            <a:lvl4pPr marL="771506" indent="0" algn="ctr">
              <a:buNone/>
              <a:defRPr sz="900"/>
            </a:lvl4pPr>
            <a:lvl5pPr marL="1028674" indent="0" algn="ctr">
              <a:buNone/>
              <a:defRPr sz="900"/>
            </a:lvl5pPr>
            <a:lvl6pPr marL="1285843" indent="0" algn="ctr">
              <a:buNone/>
              <a:defRPr sz="900"/>
            </a:lvl6pPr>
            <a:lvl7pPr marL="1543012" indent="0" algn="ctr">
              <a:buNone/>
              <a:defRPr sz="900"/>
            </a:lvl7pPr>
            <a:lvl8pPr marL="1800180" indent="0" algn="ctr">
              <a:buNone/>
              <a:defRPr sz="900"/>
            </a:lvl8pPr>
            <a:lvl9pPr marL="2057349" indent="0" algn="ctr">
              <a:buNone/>
              <a:defRPr sz="900"/>
            </a:lvl9pPr>
          </a:lstStyle>
          <a:p>
            <a:r>
              <a:rPr lang="en-US" dirty="0"/>
              <a:t>Put a subtitle here if needed.</a:t>
            </a:r>
          </a:p>
        </p:txBody>
      </p:sp>
      <p:sp>
        <p:nvSpPr>
          <p:cNvPr id="7" name="Text Placeholder 6">
            <a:extLst>
              <a:ext uri="{FF2B5EF4-FFF2-40B4-BE49-F238E27FC236}">
                <a16:creationId xmlns:a16="http://schemas.microsoft.com/office/drawing/2014/main" id="{6D956C2A-1D08-4F7E-8F15-F176BB2D6502}"/>
              </a:ext>
            </a:extLst>
          </p:cNvPr>
          <p:cNvSpPr>
            <a:spLocks noGrp="1"/>
          </p:cNvSpPr>
          <p:nvPr>
            <p:ph type="body" sz="quarter" idx="14" hasCustomPrompt="1"/>
          </p:nvPr>
        </p:nvSpPr>
        <p:spPr>
          <a:xfrm>
            <a:off x="4880013" y="4530726"/>
            <a:ext cx="6375367" cy="359930"/>
          </a:xfrm>
        </p:spPr>
        <p:txBody>
          <a:bodyPr>
            <a:normAutofit/>
          </a:bodyPr>
          <a:lstStyle>
            <a:lvl1pPr>
              <a:defRPr sz="1013"/>
            </a:lvl1pPr>
          </a:lstStyle>
          <a:p>
            <a:pPr lvl="0"/>
            <a:r>
              <a:rPr lang="en-US" dirty="0"/>
              <a:t>Date</a:t>
            </a:r>
          </a:p>
        </p:txBody>
      </p:sp>
      <p:pic>
        <p:nvPicPr>
          <p:cNvPr id="5" name="Picture 4">
            <a:extLst>
              <a:ext uri="{FF2B5EF4-FFF2-40B4-BE49-F238E27FC236}">
                <a16:creationId xmlns:a16="http://schemas.microsoft.com/office/drawing/2014/main" id="{73CEEE23-775D-244D-BFDD-5EC3D4E013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11361" y="5930044"/>
            <a:ext cx="2110740" cy="567594"/>
          </a:xfrm>
          <a:prstGeom prst="rect">
            <a:avLst/>
          </a:prstGeom>
        </p:spPr>
      </p:pic>
    </p:spTree>
    <p:extLst>
      <p:ext uri="{BB962C8B-B14F-4D97-AF65-F5344CB8AC3E}">
        <p14:creationId xmlns:p14="http://schemas.microsoft.com/office/powerpoint/2010/main" val="880055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A5769B8-9AC8-44C2-92EE-6502E01B8D95}"/>
              </a:ext>
            </a:extLst>
          </p:cNvPr>
          <p:cNvSpPr/>
          <p:nvPr userDrawn="1"/>
        </p:nvSpPr>
        <p:spPr>
          <a:xfrm>
            <a:off x="0" y="0"/>
            <a:ext cx="12192000" cy="169068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2" name="Title 1">
            <a:extLst>
              <a:ext uri="{FF2B5EF4-FFF2-40B4-BE49-F238E27FC236}">
                <a16:creationId xmlns:a16="http://schemas.microsoft.com/office/drawing/2014/main" id="{361FF16F-32E0-4B65-A384-AF4601536E5D}"/>
              </a:ext>
            </a:extLst>
          </p:cNvPr>
          <p:cNvSpPr>
            <a:spLocks noGrp="1"/>
          </p:cNvSpPr>
          <p:nvPr>
            <p:ph type="title" hasCustomPrompt="1"/>
          </p:nvPr>
        </p:nvSpPr>
        <p:spPr/>
        <p:txBody>
          <a:bodyPr>
            <a:normAutofit/>
          </a:bodyPr>
          <a:lstStyle>
            <a:lvl1pPr>
              <a:defRPr sz="3200">
                <a:solidFill>
                  <a:schemeClr val="bg1"/>
                </a:solidFill>
              </a:defRPr>
            </a:lvl1pPr>
          </a:lstStyle>
          <a:p>
            <a:r>
              <a:rPr lang="en-US" dirty="0"/>
              <a:t>Put your key takeaway here in a full sentence.</a:t>
            </a:r>
          </a:p>
        </p:txBody>
      </p:sp>
      <p:sp>
        <p:nvSpPr>
          <p:cNvPr id="3" name="Content Placeholder 2">
            <a:extLst>
              <a:ext uri="{FF2B5EF4-FFF2-40B4-BE49-F238E27FC236}">
                <a16:creationId xmlns:a16="http://schemas.microsoft.com/office/drawing/2014/main" id="{984D45EB-D754-4138-B747-9B757AF45E50}"/>
              </a:ext>
            </a:extLst>
          </p:cNvPr>
          <p:cNvSpPr>
            <a:spLocks noGrp="1"/>
          </p:cNvSpPr>
          <p:nvPr>
            <p:ph idx="1" hasCustomPrompt="1"/>
          </p:nvPr>
        </p:nvSpPr>
        <p:spPr/>
        <p:txBody>
          <a:bodyPr>
            <a:normAutofit/>
          </a:bodyPr>
          <a:lstStyle>
            <a:lvl1pPr marL="0" indent="0">
              <a:buNone/>
              <a:defRPr sz="2400"/>
            </a:lvl1pPr>
          </a:lstStyle>
          <a:p>
            <a:pPr lvl="0"/>
            <a:r>
              <a:rPr lang="en-US" dirty="0"/>
              <a:t>This is a slide layout for general purposes. Use it for some simple text or a large data visualization.</a:t>
            </a:r>
          </a:p>
          <a:p>
            <a:pPr lvl="0"/>
            <a:endParaRPr lang="en-US" dirty="0"/>
          </a:p>
          <a:p>
            <a:pPr lvl="0"/>
            <a:r>
              <a:rPr lang="en-US" dirty="0"/>
              <a:t>Remember: don’t fill your slides with text! Use your slides to reinforce the key messages of your presentation, but don’t overwhelm the viewer by giving them too much to read.</a:t>
            </a:r>
          </a:p>
        </p:txBody>
      </p:sp>
      <p:sp>
        <p:nvSpPr>
          <p:cNvPr id="8" name="Slide Number Placeholder 3">
            <a:extLst>
              <a:ext uri="{FF2B5EF4-FFF2-40B4-BE49-F238E27FC236}">
                <a16:creationId xmlns:a16="http://schemas.microsoft.com/office/drawing/2014/main" id="{A0565F52-8E19-4DCE-802C-1F74B0DFFD26}"/>
              </a:ext>
            </a:extLst>
          </p:cNvPr>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20DBD16-8F52-45AC-8998-73485FE4613D}" type="slidenum">
              <a:rPr lang="en-US" smtClean="0"/>
              <a:pPr/>
              <a:t>‹#›</a:t>
            </a:fld>
            <a:endParaRPr lang="en-US" dirty="0"/>
          </a:p>
        </p:txBody>
      </p:sp>
      <p:sp>
        <p:nvSpPr>
          <p:cNvPr id="9" name="Footer Placeholder 4">
            <a:extLst>
              <a:ext uri="{FF2B5EF4-FFF2-40B4-BE49-F238E27FC236}">
                <a16:creationId xmlns:a16="http://schemas.microsoft.com/office/drawing/2014/main" id="{2115853A-89C4-4567-A46A-6995F8939070}"/>
              </a:ext>
            </a:extLst>
          </p:cNvPr>
          <p:cNvSpPr>
            <a:spLocks noGrp="1"/>
          </p:cNvSpPr>
          <p:nvPr>
            <p:ph type="ftr" sz="quarter" idx="3"/>
          </p:nvPr>
        </p:nvSpPr>
        <p:spPr>
          <a:xfrm>
            <a:off x="838200" y="6356356"/>
            <a:ext cx="41148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a:t>Vermont Department of Health</a:t>
            </a:r>
          </a:p>
        </p:txBody>
      </p:sp>
    </p:spTree>
    <p:extLst>
      <p:ext uri="{BB962C8B-B14F-4D97-AF65-F5344CB8AC3E}">
        <p14:creationId xmlns:p14="http://schemas.microsoft.com/office/powerpoint/2010/main" val="10363443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ECD12-6501-4514-912A-11CD1708F2D6}"/>
              </a:ext>
            </a:extLst>
          </p:cNvPr>
          <p:cNvSpPr>
            <a:spLocks noGrp="1"/>
          </p:cNvSpPr>
          <p:nvPr>
            <p:ph type="title" hasCustomPrompt="1"/>
          </p:nvPr>
        </p:nvSpPr>
        <p:spPr>
          <a:xfrm>
            <a:off x="831851" y="1709744"/>
            <a:ext cx="10515600" cy="2852737"/>
          </a:xfrm>
        </p:spPr>
        <p:txBody>
          <a:bodyPr anchor="b">
            <a:normAutofit/>
          </a:bodyPr>
          <a:lstStyle>
            <a:lvl1pPr>
              <a:defRPr sz="4000">
                <a:solidFill>
                  <a:schemeClr val="accent1"/>
                </a:solidFill>
              </a:defRPr>
            </a:lvl1pPr>
          </a:lstStyle>
          <a:p>
            <a:r>
              <a:rPr lang="en-US" dirty="0"/>
              <a:t>Section Title</a:t>
            </a:r>
          </a:p>
        </p:txBody>
      </p:sp>
      <p:sp>
        <p:nvSpPr>
          <p:cNvPr id="3" name="Text Placeholder 2">
            <a:extLst>
              <a:ext uri="{FF2B5EF4-FFF2-40B4-BE49-F238E27FC236}">
                <a16:creationId xmlns:a16="http://schemas.microsoft.com/office/drawing/2014/main" id="{13AA1ECA-ED70-4B31-993D-12E5981F492C}"/>
              </a:ext>
            </a:extLst>
          </p:cNvPr>
          <p:cNvSpPr>
            <a:spLocks noGrp="1"/>
          </p:cNvSpPr>
          <p:nvPr>
            <p:ph type="body" idx="1" hasCustomPrompt="1"/>
          </p:nvPr>
        </p:nvSpPr>
        <p:spPr>
          <a:xfrm>
            <a:off x="831851" y="4589469"/>
            <a:ext cx="10515600" cy="1500187"/>
          </a:xfrm>
        </p:spPr>
        <p:txBody>
          <a:bodyPr>
            <a:normAutofit/>
          </a:bodyPr>
          <a:lstStyle>
            <a:lvl1pPr marL="0" indent="0">
              <a:buNone/>
              <a:defRPr sz="2400">
                <a:solidFill>
                  <a:schemeClr val="tx1"/>
                </a:solidFill>
              </a:defRPr>
            </a:lvl1pPr>
            <a:lvl2pPr marL="257168" indent="0">
              <a:buNone/>
              <a:defRPr sz="1125">
                <a:solidFill>
                  <a:schemeClr val="tx1">
                    <a:tint val="75000"/>
                  </a:schemeClr>
                </a:solidFill>
              </a:defRPr>
            </a:lvl2pPr>
            <a:lvl3pPr marL="514338" indent="0">
              <a:buNone/>
              <a:defRPr sz="1013">
                <a:solidFill>
                  <a:schemeClr val="tx1">
                    <a:tint val="75000"/>
                  </a:schemeClr>
                </a:solidFill>
              </a:defRPr>
            </a:lvl3pPr>
            <a:lvl4pPr marL="771506" indent="0">
              <a:buNone/>
              <a:defRPr sz="900">
                <a:solidFill>
                  <a:schemeClr val="tx1">
                    <a:tint val="75000"/>
                  </a:schemeClr>
                </a:solidFill>
              </a:defRPr>
            </a:lvl4pPr>
            <a:lvl5pPr marL="1028674" indent="0">
              <a:buNone/>
              <a:defRPr sz="900">
                <a:solidFill>
                  <a:schemeClr val="tx1">
                    <a:tint val="75000"/>
                  </a:schemeClr>
                </a:solidFill>
              </a:defRPr>
            </a:lvl5pPr>
            <a:lvl6pPr marL="1285843" indent="0">
              <a:buNone/>
              <a:defRPr sz="900">
                <a:solidFill>
                  <a:schemeClr val="tx1">
                    <a:tint val="75000"/>
                  </a:schemeClr>
                </a:solidFill>
              </a:defRPr>
            </a:lvl6pPr>
            <a:lvl7pPr marL="1543012" indent="0">
              <a:buNone/>
              <a:defRPr sz="900">
                <a:solidFill>
                  <a:schemeClr val="tx1">
                    <a:tint val="75000"/>
                  </a:schemeClr>
                </a:solidFill>
              </a:defRPr>
            </a:lvl7pPr>
            <a:lvl8pPr marL="1800180" indent="0">
              <a:buNone/>
              <a:defRPr sz="900">
                <a:solidFill>
                  <a:schemeClr val="tx1">
                    <a:tint val="75000"/>
                  </a:schemeClr>
                </a:solidFill>
              </a:defRPr>
            </a:lvl8pPr>
            <a:lvl9pPr marL="2057349" indent="0">
              <a:buNone/>
              <a:defRPr sz="900">
                <a:solidFill>
                  <a:schemeClr val="tx1">
                    <a:tint val="75000"/>
                  </a:schemeClr>
                </a:solidFill>
              </a:defRPr>
            </a:lvl9pPr>
          </a:lstStyle>
          <a:p>
            <a:pPr lvl="0"/>
            <a:r>
              <a:rPr lang="en-US" dirty="0"/>
              <a:t>Use this slide to create a break between sections of your presentation. You can include subtext in this space if needed.</a:t>
            </a:r>
          </a:p>
        </p:txBody>
      </p:sp>
    </p:spTree>
    <p:extLst>
      <p:ext uri="{BB962C8B-B14F-4D97-AF65-F5344CB8AC3E}">
        <p14:creationId xmlns:p14="http://schemas.microsoft.com/office/powerpoint/2010/main" val="13287468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8FDB5CC-2978-43FA-A375-024F0648C1F4}"/>
              </a:ext>
            </a:extLst>
          </p:cNvPr>
          <p:cNvSpPr/>
          <p:nvPr userDrawn="1"/>
        </p:nvSpPr>
        <p:spPr>
          <a:xfrm>
            <a:off x="0" y="0"/>
            <a:ext cx="12192000" cy="169068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2" name="Title 1">
            <a:extLst>
              <a:ext uri="{FF2B5EF4-FFF2-40B4-BE49-F238E27FC236}">
                <a16:creationId xmlns:a16="http://schemas.microsoft.com/office/drawing/2014/main" id="{8582F355-E948-42EE-A677-0FCC9BED4D53}"/>
              </a:ext>
            </a:extLst>
          </p:cNvPr>
          <p:cNvSpPr>
            <a:spLocks noGrp="1"/>
          </p:cNvSpPr>
          <p:nvPr>
            <p:ph type="title" hasCustomPrompt="1"/>
          </p:nvPr>
        </p:nvSpPr>
        <p:spPr/>
        <p:txBody>
          <a:bodyPr>
            <a:normAutofit/>
          </a:bodyPr>
          <a:lstStyle>
            <a:lvl1pPr>
              <a:defRPr sz="3200">
                <a:solidFill>
                  <a:schemeClr val="bg1"/>
                </a:solidFill>
              </a:defRPr>
            </a:lvl1pPr>
          </a:lstStyle>
          <a:p>
            <a:r>
              <a:rPr lang="en-US" dirty="0"/>
              <a:t>Put your key takeaway here in a short sentence.</a:t>
            </a:r>
          </a:p>
        </p:txBody>
      </p:sp>
      <p:sp>
        <p:nvSpPr>
          <p:cNvPr id="3" name="Content Placeholder 2">
            <a:extLst>
              <a:ext uri="{FF2B5EF4-FFF2-40B4-BE49-F238E27FC236}">
                <a16:creationId xmlns:a16="http://schemas.microsoft.com/office/drawing/2014/main" id="{3A36713B-3791-4932-8705-79F9316DC928}"/>
              </a:ext>
            </a:extLst>
          </p:cNvPr>
          <p:cNvSpPr>
            <a:spLocks noGrp="1"/>
          </p:cNvSpPr>
          <p:nvPr>
            <p:ph sz="half" idx="1" hasCustomPrompt="1"/>
          </p:nvPr>
        </p:nvSpPr>
        <p:spPr>
          <a:xfrm>
            <a:off x="838200" y="1825625"/>
            <a:ext cx="5181600" cy="4351338"/>
          </a:xfrm>
        </p:spPr>
        <p:txBody>
          <a:bodyPr>
            <a:normAutofit/>
          </a:bodyPr>
          <a:lstStyle>
            <a:lvl1pPr>
              <a:defRPr sz="2400"/>
            </a:lvl1pPr>
          </a:lstStyle>
          <a:p>
            <a:pPr lvl="0"/>
            <a:r>
              <a:rPr lang="en-US" dirty="0"/>
              <a:t>Text or data visualization here</a:t>
            </a:r>
          </a:p>
        </p:txBody>
      </p:sp>
      <p:sp>
        <p:nvSpPr>
          <p:cNvPr id="4" name="Content Placeholder 3">
            <a:extLst>
              <a:ext uri="{FF2B5EF4-FFF2-40B4-BE49-F238E27FC236}">
                <a16:creationId xmlns:a16="http://schemas.microsoft.com/office/drawing/2014/main" id="{8470189A-3AF6-4E59-AA0F-3F10CB7E7A19}"/>
              </a:ext>
            </a:extLst>
          </p:cNvPr>
          <p:cNvSpPr>
            <a:spLocks noGrp="1"/>
          </p:cNvSpPr>
          <p:nvPr>
            <p:ph sz="half" idx="2" hasCustomPrompt="1"/>
          </p:nvPr>
        </p:nvSpPr>
        <p:spPr>
          <a:xfrm>
            <a:off x="6172200" y="1825625"/>
            <a:ext cx="5181600" cy="4351338"/>
          </a:xfrm>
        </p:spPr>
        <p:txBody>
          <a:bodyPr>
            <a:normAutofit/>
          </a:bodyPr>
          <a:lstStyle>
            <a:lvl1pPr>
              <a:defRPr sz="2400"/>
            </a:lvl1pPr>
          </a:lstStyle>
          <a:p>
            <a:pPr lvl="0"/>
            <a:r>
              <a:rPr lang="en-US" dirty="0"/>
              <a:t>Text or data visualization here</a:t>
            </a:r>
          </a:p>
        </p:txBody>
      </p:sp>
      <p:sp>
        <p:nvSpPr>
          <p:cNvPr id="13" name="Slide Number Placeholder 3">
            <a:extLst>
              <a:ext uri="{FF2B5EF4-FFF2-40B4-BE49-F238E27FC236}">
                <a16:creationId xmlns:a16="http://schemas.microsoft.com/office/drawing/2014/main" id="{A97C5068-ED4B-4E8D-8D2B-2EAB2AE44054}"/>
              </a:ext>
            </a:extLst>
          </p:cNvPr>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20DBD16-8F52-45AC-8998-73485FE4613D}" type="slidenum">
              <a:rPr lang="en-US" smtClean="0"/>
              <a:pPr/>
              <a:t>‹#›</a:t>
            </a:fld>
            <a:endParaRPr lang="en-US" dirty="0"/>
          </a:p>
        </p:txBody>
      </p:sp>
      <p:sp>
        <p:nvSpPr>
          <p:cNvPr id="14" name="Footer Placeholder 4">
            <a:extLst>
              <a:ext uri="{FF2B5EF4-FFF2-40B4-BE49-F238E27FC236}">
                <a16:creationId xmlns:a16="http://schemas.microsoft.com/office/drawing/2014/main" id="{5E436CFF-E5C4-4E0E-9D88-4FDBD8E2ED2A}"/>
              </a:ext>
            </a:extLst>
          </p:cNvPr>
          <p:cNvSpPr>
            <a:spLocks noGrp="1"/>
          </p:cNvSpPr>
          <p:nvPr>
            <p:ph type="ftr" sz="quarter" idx="3"/>
          </p:nvPr>
        </p:nvSpPr>
        <p:spPr>
          <a:xfrm>
            <a:off x="838200" y="6356356"/>
            <a:ext cx="41148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a:t>Vermont Department of Health</a:t>
            </a:r>
          </a:p>
        </p:txBody>
      </p:sp>
    </p:spTree>
    <p:extLst>
      <p:ext uri="{BB962C8B-B14F-4D97-AF65-F5344CB8AC3E}">
        <p14:creationId xmlns:p14="http://schemas.microsoft.com/office/powerpoint/2010/main" val="26496605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CDE78A0C-6B5E-46AE-B27D-A51E59A88FBD}"/>
              </a:ext>
            </a:extLst>
          </p:cNvPr>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20DBD16-8F52-45AC-8998-73485FE4613D}" type="slidenum">
              <a:rPr lang="en-US" smtClean="0"/>
              <a:pPr/>
              <a:t>‹#›</a:t>
            </a:fld>
            <a:endParaRPr lang="en-US" dirty="0"/>
          </a:p>
        </p:txBody>
      </p:sp>
      <p:sp>
        <p:nvSpPr>
          <p:cNvPr id="7" name="Footer Placeholder 4">
            <a:extLst>
              <a:ext uri="{FF2B5EF4-FFF2-40B4-BE49-F238E27FC236}">
                <a16:creationId xmlns:a16="http://schemas.microsoft.com/office/drawing/2014/main" id="{40F792BE-FFC2-4C14-9A28-B52AC8226735}"/>
              </a:ext>
            </a:extLst>
          </p:cNvPr>
          <p:cNvSpPr>
            <a:spLocks noGrp="1"/>
          </p:cNvSpPr>
          <p:nvPr>
            <p:ph type="ftr" sz="quarter" idx="3"/>
          </p:nvPr>
        </p:nvSpPr>
        <p:spPr>
          <a:xfrm>
            <a:off x="838200" y="6356356"/>
            <a:ext cx="41148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a:t>Vermont Department of Health</a:t>
            </a:r>
          </a:p>
        </p:txBody>
      </p:sp>
    </p:spTree>
    <p:extLst>
      <p:ext uri="{BB962C8B-B14F-4D97-AF65-F5344CB8AC3E}">
        <p14:creationId xmlns:p14="http://schemas.microsoft.com/office/powerpoint/2010/main" val="156588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7918DDE9-B18C-4318-898F-FF5C7A92DB5F}"/>
              </a:ext>
            </a:extLst>
          </p:cNvPr>
          <p:cNvSpPr>
            <a:spLocks noGrp="1"/>
          </p:cNvSpPr>
          <p:nvPr>
            <p:ph idx="1" hasCustomPrompt="1"/>
          </p:nvPr>
        </p:nvSpPr>
        <p:spPr>
          <a:xfrm>
            <a:off x="838200" y="963827"/>
            <a:ext cx="10515600" cy="5213136"/>
          </a:xfrm>
        </p:spPr>
        <p:txBody>
          <a:bodyPr/>
          <a:lstStyle>
            <a:lvl1pPr marL="0" indent="0" algn="r">
              <a:buNone/>
              <a:defRPr sz="3200">
                <a:latin typeface="Franklin Gothic Demi Cond" panose="020B0706030402020204" pitchFamily="34" charset="0"/>
              </a:defRPr>
            </a:lvl1pPr>
          </a:lstStyle>
          <a:p>
            <a:pPr lvl="0"/>
            <a:r>
              <a:rPr lang="en-US" dirty="0"/>
              <a:t>“Quotes can help bring a human lens to the information you’re sharing. You can use color to highlight key words that drive your key messages home. Keep the font large but don’t fill the entire slide with text. Leave some white space!”</a:t>
            </a:r>
          </a:p>
          <a:p>
            <a:pPr lvl="0"/>
            <a:endParaRPr lang="en-US" dirty="0"/>
          </a:p>
          <a:p>
            <a:pPr lvl="0"/>
            <a:r>
              <a:rPr lang="en-US" dirty="0"/>
              <a:t>–Attribution</a:t>
            </a:r>
          </a:p>
        </p:txBody>
      </p:sp>
      <p:sp>
        <p:nvSpPr>
          <p:cNvPr id="6" name="Slide Number Placeholder 3">
            <a:extLst>
              <a:ext uri="{FF2B5EF4-FFF2-40B4-BE49-F238E27FC236}">
                <a16:creationId xmlns:a16="http://schemas.microsoft.com/office/drawing/2014/main" id="{2AB13E42-2D86-4131-B601-6F078CA98F4A}"/>
              </a:ext>
            </a:extLst>
          </p:cNvPr>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20DBD16-8F52-45AC-8998-73485FE4613D}" type="slidenum">
              <a:rPr lang="en-US" smtClean="0"/>
              <a:pPr/>
              <a:t>‹#›</a:t>
            </a:fld>
            <a:endParaRPr lang="en-US" dirty="0"/>
          </a:p>
        </p:txBody>
      </p:sp>
      <p:sp>
        <p:nvSpPr>
          <p:cNvPr id="7" name="Footer Placeholder 4">
            <a:extLst>
              <a:ext uri="{FF2B5EF4-FFF2-40B4-BE49-F238E27FC236}">
                <a16:creationId xmlns:a16="http://schemas.microsoft.com/office/drawing/2014/main" id="{F8A30E44-A09F-4D0F-98E8-D9E1E5FC68F5}"/>
              </a:ext>
            </a:extLst>
          </p:cNvPr>
          <p:cNvSpPr>
            <a:spLocks noGrp="1"/>
          </p:cNvSpPr>
          <p:nvPr>
            <p:ph type="ftr" sz="quarter" idx="3"/>
          </p:nvPr>
        </p:nvSpPr>
        <p:spPr>
          <a:xfrm>
            <a:off x="838200" y="6356356"/>
            <a:ext cx="41148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a:t>Vermont Department of Health</a:t>
            </a:r>
          </a:p>
        </p:txBody>
      </p:sp>
    </p:spTree>
    <p:extLst>
      <p:ext uri="{BB962C8B-B14F-4D97-AF65-F5344CB8AC3E}">
        <p14:creationId xmlns:p14="http://schemas.microsoft.com/office/powerpoint/2010/main" val="11132836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Slide 2">
    <p:bg>
      <p:bgPr>
        <a:solidFill>
          <a:schemeClr val="accent1"/>
        </a:solidFill>
        <a:effectLst/>
      </p:bgPr>
    </p:bg>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7918DDE9-B18C-4318-898F-FF5C7A92DB5F}"/>
              </a:ext>
            </a:extLst>
          </p:cNvPr>
          <p:cNvSpPr>
            <a:spLocks noGrp="1"/>
          </p:cNvSpPr>
          <p:nvPr>
            <p:ph idx="1" hasCustomPrompt="1"/>
          </p:nvPr>
        </p:nvSpPr>
        <p:spPr>
          <a:xfrm>
            <a:off x="838200" y="963827"/>
            <a:ext cx="10515600" cy="5213136"/>
          </a:xfrm>
        </p:spPr>
        <p:txBody>
          <a:bodyPr>
            <a:normAutofit/>
          </a:bodyPr>
          <a:lstStyle>
            <a:lvl1pPr marL="0" indent="0" algn="r">
              <a:buNone/>
              <a:defRPr sz="3200">
                <a:solidFill>
                  <a:schemeClr val="bg1"/>
                </a:solidFill>
                <a:latin typeface="Franklin Gothic Demi Cond" panose="020B0706030402020204" pitchFamily="34" charset="0"/>
              </a:defRPr>
            </a:lvl1pPr>
          </a:lstStyle>
          <a:p>
            <a:pPr lvl="0"/>
            <a:r>
              <a:rPr lang="en-US" dirty="0"/>
              <a:t>“Quotes can help bring a human lens to the information you’re sharing. You can use color to highlight key words that drive your key messages home. Keep the font large but don’t fill the entire slide with text. Leave some white space!”</a:t>
            </a:r>
          </a:p>
          <a:p>
            <a:pPr lvl="0"/>
            <a:endParaRPr lang="en-US" dirty="0"/>
          </a:p>
          <a:p>
            <a:pPr lvl="0"/>
            <a:r>
              <a:rPr lang="en-US" dirty="0"/>
              <a:t>–Attribution</a:t>
            </a:r>
          </a:p>
        </p:txBody>
      </p:sp>
      <p:sp>
        <p:nvSpPr>
          <p:cNvPr id="10" name="Slide Number Placeholder 3">
            <a:extLst>
              <a:ext uri="{FF2B5EF4-FFF2-40B4-BE49-F238E27FC236}">
                <a16:creationId xmlns:a16="http://schemas.microsoft.com/office/drawing/2014/main" id="{5B509990-F7C6-4D6A-8711-A4EBAE1BAED5}"/>
              </a:ext>
            </a:extLst>
          </p:cNvPr>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000">
                <a:solidFill>
                  <a:schemeClr val="bg1"/>
                </a:solidFill>
              </a:defRPr>
            </a:lvl1pPr>
          </a:lstStyle>
          <a:p>
            <a:fld id="{820DBD16-8F52-45AC-8998-73485FE4613D}" type="slidenum">
              <a:rPr lang="en-US" smtClean="0"/>
              <a:pPr/>
              <a:t>‹#›</a:t>
            </a:fld>
            <a:endParaRPr lang="en-US" dirty="0"/>
          </a:p>
        </p:txBody>
      </p:sp>
      <p:sp>
        <p:nvSpPr>
          <p:cNvPr id="11" name="Footer Placeholder 4">
            <a:extLst>
              <a:ext uri="{FF2B5EF4-FFF2-40B4-BE49-F238E27FC236}">
                <a16:creationId xmlns:a16="http://schemas.microsoft.com/office/drawing/2014/main" id="{735839DA-177B-439B-A35C-142DA0BF5ECB}"/>
              </a:ext>
            </a:extLst>
          </p:cNvPr>
          <p:cNvSpPr>
            <a:spLocks noGrp="1"/>
          </p:cNvSpPr>
          <p:nvPr>
            <p:ph type="ftr" sz="quarter" idx="3"/>
          </p:nvPr>
        </p:nvSpPr>
        <p:spPr>
          <a:xfrm>
            <a:off x="838200" y="6356356"/>
            <a:ext cx="4114800" cy="365125"/>
          </a:xfrm>
          <a:prstGeom prst="rect">
            <a:avLst/>
          </a:prstGeom>
        </p:spPr>
        <p:txBody>
          <a:bodyPr vert="horz" lIns="91440" tIns="45720" rIns="91440" bIns="45720" rtlCol="0" anchor="ctr"/>
          <a:lstStyle>
            <a:lvl1pPr algn="l">
              <a:defRPr sz="1000">
                <a:solidFill>
                  <a:schemeClr val="bg1"/>
                </a:solidFill>
              </a:defRPr>
            </a:lvl1pPr>
          </a:lstStyle>
          <a:p>
            <a:r>
              <a:rPr lang="en-US"/>
              <a:t>Vermont Department of Health</a:t>
            </a:r>
            <a:endParaRPr lang="en-US" dirty="0"/>
          </a:p>
        </p:txBody>
      </p:sp>
    </p:spTree>
    <p:extLst>
      <p:ext uri="{BB962C8B-B14F-4D97-AF65-F5344CB8AC3E}">
        <p14:creationId xmlns:p14="http://schemas.microsoft.com/office/powerpoint/2010/main" val="25936422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Half Pag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BF316-2029-4109-AD44-4D3259B84309}"/>
              </a:ext>
            </a:extLst>
          </p:cNvPr>
          <p:cNvSpPr>
            <a:spLocks noGrp="1"/>
          </p:cNvSpPr>
          <p:nvPr>
            <p:ph type="title" hasCustomPrompt="1"/>
          </p:nvPr>
        </p:nvSpPr>
        <p:spPr>
          <a:xfrm>
            <a:off x="839788" y="987425"/>
            <a:ext cx="3932237" cy="1600200"/>
          </a:xfrm>
        </p:spPr>
        <p:txBody>
          <a:bodyPr anchor="b">
            <a:normAutofit/>
          </a:bodyPr>
          <a:lstStyle>
            <a:lvl1pPr>
              <a:defRPr sz="3200">
                <a:solidFill>
                  <a:schemeClr val="tx1"/>
                </a:solidFill>
              </a:defRPr>
            </a:lvl1pPr>
          </a:lstStyle>
          <a:p>
            <a:r>
              <a:rPr lang="en-US" dirty="0"/>
              <a:t>Put your key takeaway here in a short sentence.</a:t>
            </a:r>
          </a:p>
        </p:txBody>
      </p:sp>
      <p:sp>
        <p:nvSpPr>
          <p:cNvPr id="3" name="Content Placeholder 2">
            <a:extLst>
              <a:ext uri="{FF2B5EF4-FFF2-40B4-BE49-F238E27FC236}">
                <a16:creationId xmlns:a16="http://schemas.microsoft.com/office/drawing/2014/main" id="{A65F0E9F-F7D2-4151-9EFB-AA2749E8A8B0}"/>
              </a:ext>
            </a:extLst>
          </p:cNvPr>
          <p:cNvSpPr>
            <a:spLocks noGrp="1"/>
          </p:cNvSpPr>
          <p:nvPr>
            <p:ph idx="1"/>
          </p:nvPr>
        </p:nvSpPr>
        <p:spPr>
          <a:xfrm>
            <a:off x="5183188" y="987431"/>
            <a:ext cx="6172200" cy="4873625"/>
          </a:xfrm>
        </p:spPr>
        <p:txBody>
          <a:bodyPr>
            <a:normAutofit/>
          </a:bodyPr>
          <a:lstStyle>
            <a:lvl1pPr marL="0" indent="0">
              <a:buNone/>
              <a:defRPr sz="2400"/>
            </a:lvl1pPr>
            <a:lvl2pPr>
              <a:defRPr sz="1575"/>
            </a:lvl2pPr>
            <a:lvl3pPr>
              <a:defRPr sz="1351"/>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p:txBody>
      </p:sp>
      <p:sp>
        <p:nvSpPr>
          <p:cNvPr id="4" name="Text Placeholder 3">
            <a:extLst>
              <a:ext uri="{FF2B5EF4-FFF2-40B4-BE49-F238E27FC236}">
                <a16:creationId xmlns:a16="http://schemas.microsoft.com/office/drawing/2014/main" id="{C231308B-BE6E-4047-ABF5-41A9E7F11AC8}"/>
              </a:ext>
            </a:extLst>
          </p:cNvPr>
          <p:cNvSpPr>
            <a:spLocks noGrp="1"/>
          </p:cNvSpPr>
          <p:nvPr>
            <p:ph type="body" sz="half" idx="2" hasCustomPrompt="1"/>
          </p:nvPr>
        </p:nvSpPr>
        <p:spPr>
          <a:xfrm>
            <a:off x="839788" y="2587630"/>
            <a:ext cx="3932237" cy="3281363"/>
          </a:xfrm>
        </p:spPr>
        <p:txBody>
          <a:bodyPr>
            <a:normAutofit/>
          </a:bodyPr>
          <a:lstStyle>
            <a:lvl1pPr marL="0" indent="0">
              <a:buNone/>
              <a:defRPr sz="2400">
                <a:solidFill>
                  <a:schemeClr val="tx1"/>
                </a:solidFill>
              </a:defRPr>
            </a:lvl1pPr>
            <a:lvl2pPr marL="257168" indent="0">
              <a:buNone/>
              <a:defRPr sz="788"/>
            </a:lvl2pPr>
            <a:lvl3pPr marL="514338" indent="0">
              <a:buNone/>
              <a:defRPr sz="675"/>
            </a:lvl3pPr>
            <a:lvl4pPr marL="771506" indent="0">
              <a:buNone/>
              <a:defRPr sz="563"/>
            </a:lvl4pPr>
            <a:lvl5pPr marL="1028674" indent="0">
              <a:buNone/>
              <a:defRPr sz="563"/>
            </a:lvl5pPr>
            <a:lvl6pPr marL="1285843" indent="0">
              <a:buNone/>
              <a:defRPr sz="563"/>
            </a:lvl6pPr>
            <a:lvl7pPr marL="1543012" indent="0">
              <a:buNone/>
              <a:defRPr sz="563"/>
            </a:lvl7pPr>
            <a:lvl8pPr marL="1800180" indent="0">
              <a:buNone/>
              <a:defRPr sz="563"/>
            </a:lvl8pPr>
            <a:lvl9pPr marL="2057349" indent="0">
              <a:buNone/>
              <a:defRPr sz="563"/>
            </a:lvl9pPr>
          </a:lstStyle>
          <a:p>
            <a:pPr lvl="0"/>
            <a:r>
              <a:rPr lang="en-US" dirty="0"/>
              <a:t>Put supporting text here, but not too much!</a:t>
            </a:r>
          </a:p>
        </p:txBody>
      </p:sp>
      <p:sp>
        <p:nvSpPr>
          <p:cNvPr id="8" name="Slide Number Placeholder 3">
            <a:extLst>
              <a:ext uri="{FF2B5EF4-FFF2-40B4-BE49-F238E27FC236}">
                <a16:creationId xmlns:a16="http://schemas.microsoft.com/office/drawing/2014/main" id="{5CC2A6E0-B1D5-4D40-9212-034A623B267F}"/>
              </a:ext>
            </a:extLst>
          </p:cNvPr>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20DBD16-8F52-45AC-8998-73485FE4613D}" type="slidenum">
              <a:rPr lang="en-US" smtClean="0"/>
              <a:pPr/>
              <a:t>‹#›</a:t>
            </a:fld>
            <a:endParaRPr lang="en-US" dirty="0"/>
          </a:p>
        </p:txBody>
      </p:sp>
      <p:sp>
        <p:nvSpPr>
          <p:cNvPr id="10" name="Footer Placeholder 4">
            <a:extLst>
              <a:ext uri="{FF2B5EF4-FFF2-40B4-BE49-F238E27FC236}">
                <a16:creationId xmlns:a16="http://schemas.microsoft.com/office/drawing/2014/main" id="{FAE77D1F-1547-478F-8ED2-2A92205F895F}"/>
              </a:ext>
            </a:extLst>
          </p:cNvPr>
          <p:cNvSpPr>
            <a:spLocks noGrp="1"/>
          </p:cNvSpPr>
          <p:nvPr>
            <p:ph type="ftr" sz="quarter" idx="3"/>
          </p:nvPr>
        </p:nvSpPr>
        <p:spPr>
          <a:xfrm>
            <a:off x="838200" y="6356356"/>
            <a:ext cx="41148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a:t>Vermont Department of Health</a:t>
            </a:r>
          </a:p>
        </p:txBody>
      </p:sp>
    </p:spTree>
    <p:extLst>
      <p:ext uri="{BB962C8B-B14F-4D97-AF65-F5344CB8AC3E}">
        <p14:creationId xmlns:p14="http://schemas.microsoft.com/office/powerpoint/2010/main" val="34388086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71B5C-CBC5-4813-B9F4-1E4BD2B87BDD}"/>
              </a:ext>
            </a:extLst>
          </p:cNvPr>
          <p:cNvSpPr>
            <a:spLocks noGrp="1"/>
          </p:cNvSpPr>
          <p:nvPr>
            <p:ph type="title" hasCustomPrompt="1"/>
          </p:nvPr>
        </p:nvSpPr>
        <p:spPr/>
        <p:txBody>
          <a:bodyPr>
            <a:normAutofit/>
          </a:bodyPr>
          <a:lstStyle>
            <a:lvl1pPr>
              <a:defRPr sz="3200"/>
            </a:lvl1pPr>
          </a:lstStyle>
          <a:p>
            <a:r>
              <a:rPr lang="en-US" dirty="0"/>
              <a:t>A Quick Recap</a:t>
            </a:r>
          </a:p>
        </p:txBody>
      </p:sp>
      <p:sp>
        <p:nvSpPr>
          <p:cNvPr id="6" name="Text Placeholder 5">
            <a:extLst>
              <a:ext uri="{FF2B5EF4-FFF2-40B4-BE49-F238E27FC236}">
                <a16:creationId xmlns:a16="http://schemas.microsoft.com/office/drawing/2014/main" id="{71337633-62BA-440A-8490-978F90888F01}"/>
              </a:ext>
            </a:extLst>
          </p:cNvPr>
          <p:cNvSpPr>
            <a:spLocks noGrp="1"/>
          </p:cNvSpPr>
          <p:nvPr>
            <p:ph type="body" sz="quarter" idx="12" hasCustomPrompt="1"/>
          </p:nvPr>
        </p:nvSpPr>
        <p:spPr>
          <a:xfrm>
            <a:off x="1993561" y="2137719"/>
            <a:ext cx="9362303" cy="1154112"/>
          </a:xfrm>
        </p:spPr>
        <p:txBody>
          <a:bodyPr/>
          <a:lstStyle>
            <a:lvl1pPr>
              <a:defRPr sz="2400"/>
            </a:lvl1pPr>
          </a:lstStyle>
          <a:p>
            <a:pPr lvl="0"/>
            <a:r>
              <a:rPr lang="en-US" dirty="0"/>
              <a:t>Use these points </a:t>
            </a:r>
            <a:r>
              <a:rPr lang="en-US"/>
              <a:t>to share </a:t>
            </a:r>
            <a:r>
              <a:rPr lang="en-US" dirty="0"/>
              <a:t>key takeaways from your presentation.</a:t>
            </a:r>
          </a:p>
        </p:txBody>
      </p:sp>
      <p:sp>
        <p:nvSpPr>
          <p:cNvPr id="8" name="Text Placeholder 5">
            <a:extLst>
              <a:ext uri="{FF2B5EF4-FFF2-40B4-BE49-F238E27FC236}">
                <a16:creationId xmlns:a16="http://schemas.microsoft.com/office/drawing/2014/main" id="{44FF4757-61B2-411F-981B-09DDFCB67737}"/>
              </a:ext>
            </a:extLst>
          </p:cNvPr>
          <p:cNvSpPr>
            <a:spLocks noGrp="1"/>
          </p:cNvSpPr>
          <p:nvPr>
            <p:ph type="body" sz="quarter" idx="13" hasCustomPrompt="1"/>
          </p:nvPr>
        </p:nvSpPr>
        <p:spPr>
          <a:xfrm>
            <a:off x="1991501" y="3420762"/>
            <a:ext cx="9362303" cy="1154112"/>
          </a:xfrm>
        </p:spPr>
        <p:txBody>
          <a:bodyPr/>
          <a:lstStyle>
            <a:lvl1pPr algn="l">
              <a:defRPr sz="2400"/>
            </a:lvl1pPr>
          </a:lstStyle>
          <a:p>
            <a:pPr lvl="0"/>
            <a:r>
              <a:rPr lang="en-US" dirty="0"/>
              <a:t>Points should be no longer than one sentence – the more boiled down and digestible, the better!</a:t>
            </a:r>
          </a:p>
        </p:txBody>
      </p:sp>
      <p:sp>
        <p:nvSpPr>
          <p:cNvPr id="9" name="Text Placeholder 5">
            <a:extLst>
              <a:ext uri="{FF2B5EF4-FFF2-40B4-BE49-F238E27FC236}">
                <a16:creationId xmlns:a16="http://schemas.microsoft.com/office/drawing/2014/main" id="{3675A2CB-5BCC-42DC-AB4C-85E0423997B4}"/>
              </a:ext>
            </a:extLst>
          </p:cNvPr>
          <p:cNvSpPr>
            <a:spLocks noGrp="1"/>
          </p:cNvSpPr>
          <p:nvPr>
            <p:ph type="body" sz="quarter" idx="14" hasCustomPrompt="1"/>
          </p:nvPr>
        </p:nvSpPr>
        <p:spPr>
          <a:xfrm>
            <a:off x="1991501" y="4703806"/>
            <a:ext cx="9362303" cy="1154112"/>
          </a:xfrm>
        </p:spPr>
        <p:txBody>
          <a:bodyPr>
            <a:normAutofit/>
          </a:bodyPr>
          <a:lstStyle>
            <a:lvl1pPr>
              <a:defRPr sz="2400"/>
            </a:lvl1pPr>
          </a:lstStyle>
          <a:p>
            <a:pPr lvl="0"/>
            <a:r>
              <a:rPr lang="en-US" dirty="0"/>
              <a:t>This final point should bring it all home – this is what will stick in people’s minds.</a:t>
            </a:r>
          </a:p>
        </p:txBody>
      </p:sp>
      <p:sp>
        <p:nvSpPr>
          <p:cNvPr id="10" name="TextBox 9">
            <a:extLst>
              <a:ext uri="{FF2B5EF4-FFF2-40B4-BE49-F238E27FC236}">
                <a16:creationId xmlns:a16="http://schemas.microsoft.com/office/drawing/2014/main" id="{3DCF7EA1-3A3E-4DD8-8050-FA5A3A498069}"/>
              </a:ext>
            </a:extLst>
          </p:cNvPr>
          <p:cNvSpPr txBox="1"/>
          <p:nvPr userDrawn="1"/>
        </p:nvSpPr>
        <p:spPr>
          <a:xfrm>
            <a:off x="879392" y="1872426"/>
            <a:ext cx="1376817" cy="784830"/>
          </a:xfrm>
          <a:prstGeom prst="rect">
            <a:avLst/>
          </a:prstGeom>
          <a:noFill/>
        </p:spPr>
        <p:txBody>
          <a:bodyPr wrap="square" rtlCol="0">
            <a:spAutoFit/>
          </a:bodyPr>
          <a:lstStyle/>
          <a:p>
            <a:r>
              <a:rPr lang="en-US" sz="4500" dirty="0">
                <a:solidFill>
                  <a:schemeClr val="accent1"/>
                </a:solidFill>
                <a:latin typeface="+mj-lt"/>
              </a:rPr>
              <a:t>1</a:t>
            </a:r>
          </a:p>
        </p:txBody>
      </p:sp>
      <p:sp>
        <p:nvSpPr>
          <p:cNvPr id="11" name="TextBox 10">
            <a:extLst>
              <a:ext uri="{FF2B5EF4-FFF2-40B4-BE49-F238E27FC236}">
                <a16:creationId xmlns:a16="http://schemas.microsoft.com/office/drawing/2014/main" id="{28B074D7-5222-44F8-BB3F-E5728699E8EB}"/>
              </a:ext>
            </a:extLst>
          </p:cNvPr>
          <p:cNvSpPr txBox="1"/>
          <p:nvPr userDrawn="1"/>
        </p:nvSpPr>
        <p:spPr>
          <a:xfrm>
            <a:off x="838204" y="3155468"/>
            <a:ext cx="1376817" cy="784830"/>
          </a:xfrm>
          <a:prstGeom prst="rect">
            <a:avLst/>
          </a:prstGeom>
          <a:noFill/>
        </p:spPr>
        <p:txBody>
          <a:bodyPr wrap="square" rtlCol="0">
            <a:spAutoFit/>
          </a:bodyPr>
          <a:lstStyle/>
          <a:p>
            <a:r>
              <a:rPr lang="en-US" sz="4500" dirty="0">
                <a:solidFill>
                  <a:schemeClr val="accent1"/>
                </a:solidFill>
                <a:latin typeface="+mj-lt"/>
              </a:rPr>
              <a:t>2</a:t>
            </a:r>
          </a:p>
        </p:txBody>
      </p:sp>
      <p:sp>
        <p:nvSpPr>
          <p:cNvPr id="12" name="TextBox 11">
            <a:extLst>
              <a:ext uri="{FF2B5EF4-FFF2-40B4-BE49-F238E27FC236}">
                <a16:creationId xmlns:a16="http://schemas.microsoft.com/office/drawing/2014/main" id="{463AEF0F-7350-45D4-94C7-679A13CA7CB7}"/>
              </a:ext>
            </a:extLst>
          </p:cNvPr>
          <p:cNvSpPr txBox="1"/>
          <p:nvPr userDrawn="1"/>
        </p:nvSpPr>
        <p:spPr>
          <a:xfrm>
            <a:off x="838204" y="4438513"/>
            <a:ext cx="1376817" cy="784830"/>
          </a:xfrm>
          <a:prstGeom prst="rect">
            <a:avLst/>
          </a:prstGeom>
          <a:noFill/>
        </p:spPr>
        <p:txBody>
          <a:bodyPr wrap="square" rtlCol="0">
            <a:spAutoFit/>
          </a:bodyPr>
          <a:lstStyle/>
          <a:p>
            <a:r>
              <a:rPr lang="en-US" sz="4500" dirty="0">
                <a:solidFill>
                  <a:schemeClr val="accent1"/>
                </a:solidFill>
                <a:latin typeface="+mj-lt"/>
              </a:rPr>
              <a:t>3</a:t>
            </a:r>
          </a:p>
        </p:txBody>
      </p:sp>
      <p:sp>
        <p:nvSpPr>
          <p:cNvPr id="13" name="Slide Number Placeholder 3">
            <a:extLst>
              <a:ext uri="{FF2B5EF4-FFF2-40B4-BE49-F238E27FC236}">
                <a16:creationId xmlns:a16="http://schemas.microsoft.com/office/drawing/2014/main" id="{2D8250ED-B23E-4F43-AE50-FD67383E9C23}"/>
              </a:ext>
            </a:extLst>
          </p:cNvPr>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20DBD16-8F52-45AC-8998-73485FE4613D}" type="slidenum">
              <a:rPr lang="en-US" smtClean="0"/>
              <a:pPr/>
              <a:t>‹#›</a:t>
            </a:fld>
            <a:endParaRPr lang="en-US" dirty="0"/>
          </a:p>
        </p:txBody>
      </p:sp>
      <p:sp>
        <p:nvSpPr>
          <p:cNvPr id="14" name="Footer Placeholder 4">
            <a:extLst>
              <a:ext uri="{FF2B5EF4-FFF2-40B4-BE49-F238E27FC236}">
                <a16:creationId xmlns:a16="http://schemas.microsoft.com/office/drawing/2014/main" id="{5165246F-2EF3-4711-AA1E-8B42840B69BE}"/>
              </a:ext>
            </a:extLst>
          </p:cNvPr>
          <p:cNvSpPr>
            <a:spLocks noGrp="1"/>
          </p:cNvSpPr>
          <p:nvPr>
            <p:ph type="ftr" sz="quarter" idx="3"/>
          </p:nvPr>
        </p:nvSpPr>
        <p:spPr>
          <a:xfrm>
            <a:off x="838200" y="6356356"/>
            <a:ext cx="41148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a:t>Vermont Department of Health</a:t>
            </a:r>
          </a:p>
        </p:txBody>
      </p:sp>
    </p:spTree>
    <p:extLst>
      <p:ext uri="{BB962C8B-B14F-4D97-AF65-F5344CB8AC3E}">
        <p14:creationId xmlns:p14="http://schemas.microsoft.com/office/powerpoint/2010/main" val="2734088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A5769B8-9AC8-44C2-92EE-6502E01B8D95}"/>
              </a:ext>
            </a:extLst>
          </p:cNvPr>
          <p:cNvSpPr/>
          <p:nvPr userDrawn="1"/>
        </p:nvSpPr>
        <p:spPr>
          <a:xfrm>
            <a:off x="0" y="0"/>
            <a:ext cx="12192000" cy="169068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2" name="Title 1">
            <a:extLst>
              <a:ext uri="{FF2B5EF4-FFF2-40B4-BE49-F238E27FC236}">
                <a16:creationId xmlns:a16="http://schemas.microsoft.com/office/drawing/2014/main" id="{361FF16F-32E0-4B65-A384-AF4601536E5D}"/>
              </a:ext>
            </a:extLst>
          </p:cNvPr>
          <p:cNvSpPr>
            <a:spLocks noGrp="1"/>
          </p:cNvSpPr>
          <p:nvPr>
            <p:ph type="title" hasCustomPrompt="1"/>
          </p:nvPr>
        </p:nvSpPr>
        <p:spPr/>
        <p:txBody>
          <a:bodyPr>
            <a:normAutofit/>
          </a:bodyPr>
          <a:lstStyle>
            <a:lvl1pPr>
              <a:defRPr sz="3200">
                <a:solidFill>
                  <a:schemeClr val="bg1"/>
                </a:solidFill>
              </a:defRPr>
            </a:lvl1pPr>
          </a:lstStyle>
          <a:p>
            <a:r>
              <a:rPr lang="en-US" dirty="0"/>
              <a:t>Put your key takeaway here in a full sentence.</a:t>
            </a:r>
          </a:p>
        </p:txBody>
      </p:sp>
      <p:sp>
        <p:nvSpPr>
          <p:cNvPr id="3" name="Content Placeholder 2">
            <a:extLst>
              <a:ext uri="{FF2B5EF4-FFF2-40B4-BE49-F238E27FC236}">
                <a16:creationId xmlns:a16="http://schemas.microsoft.com/office/drawing/2014/main" id="{984D45EB-D754-4138-B747-9B757AF45E50}"/>
              </a:ext>
            </a:extLst>
          </p:cNvPr>
          <p:cNvSpPr>
            <a:spLocks noGrp="1"/>
          </p:cNvSpPr>
          <p:nvPr>
            <p:ph idx="1" hasCustomPrompt="1"/>
          </p:nvPr>
        </p:nvSpPr>
        <p:spPr/>
        <p:txBody>
          <a:bodyPr>
            <a:normAutofit/>
          </a:bodyPr>
          <a:lstStyle>
            <a:lvl1pPr marL="0" indent="0">
              <a:buNone/>
              <a:defRPr sz="2400"/>
            </a:lvl1pPr>
          </a:lstStyle>
          <a:p>
            <a:pPr lvl="0"/>
            <a:r>
              <a:rPr lang="en-US" dirty="0"/>
              <a:t>This is a slide layout for general purposes. Use it for some simple text or a large data visualization.</a:t>
            </a:r>
          </a:p>
          <a:p>
            <a:pPr lvl="0"/>
            <a:endParaRPr lang="en-US" dirty="0"/>
          </a:p>
          <a:p>
            <a:pPr lvl="0"/>
            <a:r>
              <a:rPr lang="en-US" dirty="0"/>
              <a:t>Remember: don’t fill your slides with text! Use your slides to reinforce the key messages of your presentation, but don’t overwhelm the viewer by giving them too much to read.</a:t>
            </a:r>
          </a:p>
        </p:txBody>
      </p:sp>
      <p:sp>
        <p:nvSpPr>
          <p:cNvPr id="8" name="Slide Number Placeholder 3">
            <a:extLst>
              <a:ext uri="{FF2B5EF4-FFF2-40B4-BE49-F238E27FC236}">
                <a16:creationId xmlns:a16="http://schemas.microsoft.com/office/drawing/2014/main" id="{A0565F52-8E19-4DCE-802C-1F74B0DFFD26}"/>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20DBD16-8F52-45AC-8998-73485FE4613D}" type="slidenum">
              <a:rPr lang="en-US" smtClean="0"/>
              <a:pPr/>
              <a:t>‹#›</a:t>
            </a:fld>
            <a:endParaRPr lang="en-US" dirty="0"/>
          </a:p>
        </p:txBody>
      </p:sp>
      <p:sp>
        <p:nvSpPr>
          <p:cNvPr id="9" name="Footer Placeholder 4">
            <a:extLst>
              <a:ext uri="{FF2B5EF4-FFF2-40B4-BE49-F238E27FC236}">
                <a16:creationId xmlns:a16="http://schemas.microsoft.com/office/drawing/2014/main" id="{2115853A-89C4-4567-A46A-6995F8939070}"/>
              </a:ext>
            </a:extLst>
          </p:cNvPr>
          <p:cNvSpPr>
            <a:spLocks noGrp="1"/>
          </p:cNvSpPr>
          <p:nvPr>
            <p:ph type="ftr" sz="quarter" idx="3"/>
          </p:nvPr>
        </p:nvSpPr>
        <p:spPr>
          <a:xfrm>
            <a:off x="838200" y="6356354"/>
            <a:ext cx="41148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a:t>Vermont Department of Health</a:t>
            </a:r>
          </a:p>
        </p:txBody>
      </p:sp>
    </p:spTree>
    <p:extLst>
      <p:ext uri="{BB962C8B-B14F-4D97-AF65-F5344CB8AC3E}">
        <p14:creationId xmlns:p14="http://schemas.microsoft.com/office/powerpoint/2010/main" val="29698000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5317015-F85D-4753-B5BA-F9F1A37347C3}"/>
              </a:ext>
            </a:extLst>
          </p:cNvPr>
          <p:cNvSpPr/>
          <p:nvPr userDrawn="1"/>
        </p:nvSpPr>
        <p:spPr>
          <a:xfrm>
            <a:off x="0" y="3484008"/>
            <a:ext cx="12192000" cy="3373992"/>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8" name="TextBox 7">
            <a:extLst>
              <a:ext uri="{FF2B5EF4-FFF2-40B4-BE49-F238E27FC236}">
                <a16:creationId xmlns:a16="http://schemas.microsoft.com/office/drawing/2014/main" id="{302C32B7-3E12-480A-8F27-5D1BEE5C1B73}"/>
              </a:ext>
            </a:extLst>
          </p:cNvPr>
          <p:cNvSpPr txBox="1"/>
          <p:nvPr userDrawn="1"/>
        </p:nvSpPr>
        <p:spPr>
          <a:xfrm>
            <a:off x="4072063" y="4894350"/>
            <a:ext cx="1336589" cy="461665"/>
          </a:xfrm>
          <a:prstGeom prst="rect">
            <a:avLst/>
          </a:prstGeom>
          <a:noFill/>
        </p:spPr>
        <p:txBody>
          <a:bodyPr wrap="square" rtlCol="0">
            <a:spAutoFit/>
          </a:bodyPr>
          <a:lstStyle/>
          <a:p>
            <a:r>
              <a:rPr lang="en-US" sz="2400" dirty="0">
                <a:solidFill>
                  <a:schemeClr val="bg1"/>
                </a:solidFill>
                <a:latin typeface="+mj-lt"/>
              </a:rPr>
              <a:t>Email:</a:t>
            </a:r>
          </a:p>
        </p:txBody>
      </p:sp>
      <p:sp>
        <p:nvSpPr>
          <p:cNvPr id="12" name="Text Placeholder 11">
            <a:extLst>
              <a:ext uri="{FF2B5EF4-FFF2-40B4-BE49-F238E27FC236}">
                <a16:creationId xmlns:a16="http://schemas.microsoft.com/office/drawing/2014/main" id="{716C321D-8800-4AE1-9811-1532F052EDF8}"/>
              </a:ext>
            </a:extLst>
          </p:cNvPr>
          <p:cNvSpPr>
            <a:spLocks noGrp="1"/>
          </p:cNvSpPr>
          <p:nvPr>
            <p:ph type="body" sz="quarter" idx="12"/>
          </p:nvPr>
        </p:nvSpPr>
        <p:spPr>
          <a:xfrm>
            <a:off x="5408653" y="4975267"/>
            <a:ext cx="6021775" cy="439738"/>
          </a:xfrm>
        </p:spPr>
        <p:txBody>
          <a:bodyPr>
            <a:normAutofit/>
          </a:bodyPr>
          <a:lstStyle>
            <a:lvl1pPr marL="0" indent="0">
              <a:buFont typeface="Arial" panose="020B0604020202020204" pitchFamily="34" charset="0"/>
              <a:buNone/>
              <a:defRPr sz="2400">
                <a:solidFill>
                  <a:schemeClr val="bg1"/>
                </a:solidFill>
              </a:defRPr>
            </a:lvl1pPr>
            <a:lvl2pPr marL="257168" indent="0">
              <a:buNone/>
              <a:defRPr/>
            </a:lvl2pPr>
            <a:lvl3pPr marL="514338" indent="0">
              <a:buNone/>
              <a:defRPr/>
            </a:lvl3pPr>
            <a:lvl4pPr marL="771506" indent="0">
              <a:buNone/>
              <a:defRPr/>
            </a:lvl4pPr>
            <a:lvl5pPr marL="1028674" indent="0">
              <a:buNone/>
              <a:defRPr/>
            </a:lvl5pPr>
          </a:lstStyle>
          <a:p>
            <a:pPr lvl="0"/>
            <a:r>
              <a:rPr lang="en-US"/>
              <a:t>Click to edit Master text styles</a:t>
            </a:r>
          </a:p>
        </p:txBody>
      </p:sp>
      <p:sp>
        <p:nvSpPr>
          <p:cNvPr id="10" name="TextBox 9">
            <a:extLst>
              <a:ext uri="{FF2B5EF4-FFF2-40B4-BE49-F238E27FC236}">
                <a16:creationId xmlns:a16="http://schemas.microsoft.com/office/drawing/2014/main" id="{0432328D-8FB7-4D37-BB46-ABB27C092FEA}"/>
              </a:ext>
            </a:extLst>
          </p:cNvPr>
          <p:cNvSpPr txBox="1"/>
          <p:nvPr userDrawn="1"/>
        </p:nvSpPr>
        <p:spPr>
          <a:xfrm>
            <a:off x="4072060" y="5745292"/>
            <a:ext cx="1336589" cy="461665"/>
          </a:xfrm>
          <a:prstGeom prst="rect">
            <a:avLst/>
          </a:prstGeom>
          <a:noFill/>
        </p:spPr>
        <p:txBody>
          <a:bodyPr wrap="square" rtlCol="0">
            <a:spAutoFit/>
          </a:bodyPr>
          <a:lstStyle/>
          <a:p>
            <a:r>
              <a:rPr lang="en-US" sz="2400" dirty="0">
                <a:solidFill>
                  <a:schemeClr val="bg1"/>
                </a:solidFill>
                <a:latin typeface="+mj-lt"/>
              </a:rPr>
              <a:t>Social:</a:t>
            </a:r>
          </a:p>
        </p:txBody>
      </p:sp>
      <p:sp>
        <p:nvSpPr>
          <p:cNvPr id="15" name="TextBox 14">
            <a:extLst>
              <a:ext uri="{FF2B5EF4-FFF2-40B4-BE49-F238E27FC236}">
                <a16:creationId xmlns:a16="http://schemas.microsoft.com/office/drawing/2014/main" id="{9DE19F1C-28DA-4D54-B6D2-4056BA75B6AC}"/>
              </a:ext>
            </a:extLst>
          </p:cNvPr>
          <p:cNvSpPr txBox="1"/>
          <p:nvPr userDrawn="1"/>
        </p:nvSpPr>
        <p:spPr>
          <a:xfrm>
            <a:off x="5408653" y="5779917"/>
            <a:ext cx="6021775" cy="461665"/>
          </a:xfrm>
          <a:prstGeom prst="rect">
            <a:avLst/>
          </a:prstGeom>
          <a:noFill/>
        </p:spPr>
        <p:txBody>
          <a:bodyPr wrap="square" rtlCol="0">
            <a:spAutoFit/>
          </a:bodyPr>
          <a:lstStyle/>
          <a:p>
            <a:r>
              <a:rPr lang="en-US" sz="2400" dirty="0">
                <a:solidFill>
                  <a:schemeClr val="bg1"/>
                </a:solidFill>
                <a:latin typeface="+mn-lt"/>
              </a:rPr>
              <a:t>@healthvermont</a:t>
            </a:r>
          </a:p>
        </p:txBody>
      </p:sp>
      <p:sp>
        <p:nvSpPr>
          <p:cNvPr id="9" name="TextBox 8">
            <a:extLst>
              <a:ext uri="{FF2B5EF4-FFF2-40B4-BE49-F238E27FC236}">
                <a16:creationId xmlns:a16="http://schemas.microsoft.com/office/drawing/2014/main" id="{C28A37A6-290F-4516-8E5F-15010C782EE8}"/>
              </a:ext>
            </a:extLst>
          </p:cNvPr>
          <p:cNvSpPr txBox="1"/>
          <p:nvPr userDrawn="1"/>
        </p:nvSpPr>
        <p:spPr>
          <a:xfrm>
            <a:off x="4072060" y="5319821"/>
            <a:ext cx="1336589" cy="461665"/>
          </a:xfrm>
          <a:prstGeom prst="rect">
            <a:avLst/>
          </a:prstGeom>
          <a:noFill/>
        </p:spPr>
        <p:txBody>
          <a:bodyPr wrap="square" rtlCol="0">
            <a:spAutoFit/>
          </a:bodyPr>
          <a:lstStyle/>
          <a:p>
            <a:r>
              <a:rPr lang="en-US" sz="2400" dirty="0">
                <a:solidFill>
                  <a:schemeClr val="bg1"/>
                </a:solidFill>
                <a:latin typeface="+mj-lt"/>
              </a:rPr>
              <a:t>Web:</a:t>
            </a:r>
          </a:p>
        </p:txBody>
      </p:sp>
      <p:sp>
        <p:nvSpPr>
          <p:cNvPr id="16" name="TextBox 15">
            <a:extLst>
              <a:ext uri="{FF2B5EF4-FFF2-40B4-BE49-F238E27FC236}">
                <a16:creationId xmlns:a16="http://schemas.microsoft.com/office/drawing/2014/main" id="{C5164602-4102-4B53-9748-D020C1A48C9F}"/>
              </a:ext>
            </a:extLst>
          </p:cNvPr>
          <p:cNvSpPr txBox="1"/>
          <p:nvPr userDrawn="1"/>
        </p:nvSpPr>
        <p:spPr>
          <a:xfrm>
            <a:off x="5408653" y="5376108"/>
            <a:ext cx="6021775" cy="461665"/>
          </a:xfrm>
          <a:prstGeom prst="rect">
            <a:avLst/>
          </a:prstGeom>
          <a:noFill/>
        </p:spPr>
        <p:txBody>
          <a:bodyPr wrap="square" rtlCol="0">
            <a:spAutoFit/>
          </a:bodyPr>
          <a:lstStyle/>
          <a:p>
            <a:r>
              <a:rPr lang="en-US" sz="2400" dirty="0">
                <a:solidFill>
                  <a:schemeClr val="bg1"/>
                </a:solidFill>
                <a:latin typeface="+mn-lt"/>
              </a:rPr>
              <a:t>www.healthvermont.gov</a:t>
            </a:r>
          </a:p>
        </p:txBody>
      </p:sp>
      <p:sp>
        <p:nvSpPr>
          <p:cNvPr id="21" name="Title 1">
            <a:extLst>
              <a:ext uri="{FF2B5EF4-FFF2-40B4-BE49-F238E27FC236}">
                <a16:creationId xmlns:a16="http://schemas.microsoft.com/office/drawing/2014/main" id="{3E7E678B-652B-4389-9AE2-42282FFAB7B3}"/>
              </a:ext>
            </a:extLst>
          </p:cNvPr>
          <p:cNvSpPr txBox="1">
            <a:spLocks/>
          </p:cNvSpPr>
          <p:nvPr userDrawn="1"/>
        </p:nvSpPr>
        <p:spPr>
          <a:xfrm>
            <a:off x="4072060" y="2158448"/>
            <a:ext cx="3394581" cy="1325563"/>
          </a:xfrm>
          <a:prstGeom prst="rect">
            <a:avLst/>
          </a:prstGeom>
        </p:spPr>
        <p:txBody>
          <a:bodyPr vert="horz" lIns="51435" tIns="25719" rIns="51435" bIns="25719"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en-US" sz="4000" dirty="0"/>
              <a:t>Thank you!</a:t>
            </a:r>
          </a:p>
        </p:txBody>
      </p:sp>
      <p:sp>
        <p:nvSpPr>
          <p:cNvPr id="22" name="Title 1">
            <a:extLst>
              <a:ext uri="{FF2B5EF4-FFF2-40B4-BE49-F238E27FC236}">
                <a16:creationId xmlns:a16="http://schemas.microsoft.com/office/drawing/2014/main" id="{2FE7A6EB-5248-4683-87A4-62A44C91BC0B}"/>
              </a:ext>
            </a:extLst>
          </p:cNvPr>
          <p:cNvSpPr txBox="1">
            <a:spLocks/>
          </p:cNvSpPr>
          <p:nvPr userDrawn="1"/>
        </p:nvSpPr>
        <p:spPr>
          <a:xfrm>
            <a:off x="4072061" y="3748590"/>
            <a:ext cx="8119939" cy="1325563"/>
          </a:xfrm>
          <a:prstGeom prst="rect">
            <a:avLst/>
          </a:prstGeom>
        </p:spPr>
        <p:txBody>
          <a:bodyPr vert="horz" lIns="51435" tIns="25719" rIns="51435" bIns="25719"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en-US" sz="3200" dirty="0">
                <a:solidFill>
                  <a:schemeClr val="bg1"/>
                </a:solidFill>
              </a:rPr>
              <a:t>Let’s stay in touch.</a:t>
            </a:r>
          </a:p>
        </p:txBody>
      </p:sp>
      <p:pic>
        <p:nvPicPr>
          <p:cNvPr id="23" name="Picture 22">
            <a:extLst>
              <a:ext uri="{FF2B5EF4-FFF2-40B4-BE49-F238E27FC236}">
                <a16:creationId xmlns:a16="http://schemas.microsoft.com/office/drawing/2014/main" id="{19C2C04E-98F3-4E37-95CF-3F1927C4FF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2318" y="743411"/>
            <a:ext cx="2380239" cy="638661"/>
          </a:xfrm>
          <a:prstGeom prst="rect">
            <a:avLst/>
          </a:prstGeom>
        </p:spPr>
      </p:pic>
    </p:spTree>
    <p:extLst>
      <p:ext uri="{BB962C8B-B14F-4D97-AF65-F5344CB8AC3E}">
        <p14:creationId xmlns:p14="http://schemas.microsoft.com/office/powerpoint/2010/main" val="1456715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ECD12-6501-4514-912A-11CD1708F2D6}"/>
              </a:ext>
            </a:extLst>
          </p:cNvPr>
          <p:cNvSpPr>
            <a:spLocks noGrp="1"/>
          </p:cNvSpPr>
          <p:nvPr>
            <p:ph type="title" hasCustomPrompt="1"/>
          </p:nvPr>
        </p:nvSpPr>
        <p:spPr>
          <a:xfrm>
            <a:off x="831851" y="1709742"/>
            <a:ext cx="10515600" cy="2852737"/>
          </a:xfrm>
        </p:spPr>
        <p:txBody>
          <a:bodyPr anchor="b">
            <a:normAutofit/>
          </a:bodyPr>
          <a:lstStyle>
            <a:lvl1pPr>
              <a:defRPr sz="4000">
                <a:solidFill>
                  <a:schemeClr val="accent1"/>
                </a:solidFill>
              </a:defRPr>
            </a:lvl1pPr>
          </a:lstStyle>
          <a:p>
            <a:r>
              <a:rPr lang="en-US" dirty="0"/>
              <a:t>Section Title</a:t>
            </a:r>
          </a:p>
        </p:txBody>
      </p:sp>
      <p:sp>
        <p:nvSpPr>
          <p:cNvPr id="3" name="Text Placeholder 2">
            <a:extLst>
              <a:ext uri="{FF2B5EF4-FFF2-40B4-BE49-F238E27FC236}">
                <a16:creationId xmlns:a16="http://schemas.microsoft.com/office/drawing/2014/main" id="{13AA1ECA-ED70-4B31-993D-12E5981F492C}"/>
              </a:ext>
            </a:extLst>
          </p:cNvPr>
          <p:cNvSpPr>
            <a:spLocks noGrp="1"/>
          </p:cNvSpPr>
          <p:nvPr>
            <p:ph type="body" idx="1" hasCustomPrompt="1"/>
          </p:nvPr>
        </p:nvSpPr>
        <p:spPr>
          <a:xfrm>
            <a:off x="831851" y="4589467"/>
            <a:ext cx="10515600" cy="1500187"/>
          </a:xfrm>
        </p:spPr>
        <p:txBody>
          <a:bodyPr>
            <a:normAutofit/>
          </a:bodyPr>
          <a:lstStyle>
            <a:lvl1pPr marL="0" indent="0">
              <a:buNone/>
              <a:defRPr sz="2400">
                <a:solidFill>
                  <a:schemeClr val="tx1"/>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dirty="0"/>
              <a:t>Use this slide to create a break between sections of your presentation. You can include subtext in this space if needed.</a:t>
            </a:r>
          </a:p>
        </p:txBody>
      </p:sp>
    </p:spTree>
    <p:extLst>
      <p:ext uri="{BB962C8B-B14F-4D97-AF65-F5344CB8AC3E}">
        <p14:creationId xmlns:p14="http://schemas.microsoft.com/office/powerpoint/2010/main" val="2037410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8FDB5CC-2978-43FA-A375-024F0648C1F4}"/>
              </a:ext>
            </a:extLst>
          </p:cNvPr>
          <p:cNvSpPr/>
          <p:nvPr userDrawn="1"/>
        </p:nvSpPr>
        <p:spPr>
          <a:xfrm>
            <a:off x="0" y="0"/>
            <a:ext cx="12192000" cy="169068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2" name="Title 1">
            <a:extLst>
              <a:ext uri="{FF2B5EF4-FFF2-40B4-BE49-F238E27FC236}">
                <a16:creationId xmlns:a16="http://schemas.microsoft.com/office/drawing/2014/main" id="{8582F355-E948-42EE-A677-0FCC9BED4D53}"/>
              </a:ext>
            </a:extLst>
          </p:cNvPr>
          <p:cNvSpPr>
            <a:spLocks noGrp="1"/>
          </p:cNvSpPr>
          <p:nvPr>
            <p:ph type="title" hasCustomPrompt="1"/>
          </p:nvPr>
        </p:nvSpPr>
        <p:spPr/>
        <p:txBody>
          <a:bodyPr>
            <a:normAutofit/>
          </a:bodyPr>
          <a:lstStyle>
            <a:lvl1pPr>
              <a:defRPr sz="3200">
                <a:solidFill>
                  <a:schemeClr val="bg1"/>
                </a:solidFill>
              </a:defRPr>
            </a:lvl1pPr>
          </a:lstStyle>
          <a:p>
            <a:r>
              <a:rPr lang="en-US" dirty="0"/>
              <a:t>Put your key takeaway here in a short sentence.</a:t>
            </a:r>
          </a:p>
        </p:txBody>
      </p:sp>
      <p:sp>
        <p:nvSpPr>
          <p:cNvPr id="3" name="Content Placeholder 2">
            <a:extLst>
              <a:ext uri="{FF2B5EF4-FFF2-40B4-BE49-F238E27FC236}">
                <a16:creationId xmlns:a16="http://schemas.microsoft.com/office/drawing/2014/main" id="{3A36713B-3791-4932-8705-79F9316DC928}"/>
              </a:ext>
            </a:extLst>
          </p:cNvPr>
          <p:cNvSpPr>
            <a:spLocks noGrp="1"/>
          </p:cNvSpPr>
          <p:nvPr>
            <p:ph sz="half" idx="1" hasCustomPrompt="1"/>
          </p:nvPr>
        </p:nvSpPr>
        <p:spPr>
          <a:xfrm>
            <a:off x="838200" y="1825625"/>
            <a:ext cx="5181600" cy="4351338"/>
          </a:xfrm>
        </p:spPr>
        <p:txBody>
          <a:bodyPr>
            <a:normAutofit/>
          </a:bodyPr>
          <a:lstStyle>
            <a:lvl1pPr>
              <a:defRPr sz="2400"/>
            </a:lvl1pPr>
          </a:lstStyle>
          <a:p>
            <a:pPr lvl="0"/>
            <a:r>
              <a:rPr lang="en-US" dirty="0"/>
              <a:t>Text or data visualization here</a:t>
            </a:r>
          </a:p>
        </p:txBody>
      </p:sp>
      <p:sp>
        <p:nvSpPr>
          <p:cNvPr id="4" name="Content Placeholder 3">
            <a:extLst>
              <a:ext uri="{FF2B5EF4-FFF2-40B4-BE49-F238E27FC236}">
                <a16:creationId xmlns:a16="http://schemas.microsoft.com/office/drawing/2014/main" id="{8470189A-3AF6-4E59-AA0F-3F10CB7E7A19}"/>
              </a:ext>
            </a:extLst>
          </p:cNvPr>
          <p:cNvSpPr>
            <a:spLocks noGrp="1"/>
          </p:cNvSpPr>
          <p:nvPr>
            <p:ph sz="half" idx="2" hasCustomPrompt="1"/>
          </p:nvPr>
        </p:nvSpPr>
        <p:spPr>
          <a:xfrm>
            <a:off x="6172200" y="1825625"/>
            <a:ext cx="5181600" cy="4351338"/>
          </a:xfrm>
        </p:spPr>
        <p:txBody>
          <a:bodyPr>
            <a:normAutofit/>
          </a:bodyPr>
          <a:lstStyle>
            <a:lvl1pPr>
              <a:defRPr sz="2400"/>
            </a:lvl1pPr>
          </a:lstStyle>
          <a:p>
            <a:pPr lvl="0"/>
            <a:r>
              <a:rPr lang="en-US" dirty="0"/>
              <a:t>Text or data visualization here</a:t>
            </a:r>
          </a:p>
        </p:txBody>
      </p:sp>
      <p:sp>
        <p:nvSpPr>
          <p:cNvPr id="13" name="Slide Number Placeholder 3">
            <a:extLst>
              <a:ext uri="{FF2B5EF4-FFF2-40B4-BE49-F238E27FC236}">
                <a16:creationId xmlns:a16="http://schemas.microsoft.com/office/drawing/2014/main" id="{A97C5068-ED4B-4E8D-8D2B-2EAB2AE44054}"/>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20DBD16-8F52-45AC-8998-73485FE4613D}" type="slidenum">
              <a:rPr lang="en-US" smtClean="0"/>
              <a:pPr/>
              <a:t>‹#›</a:t>
            </a:fld>
            <a:endParaRPr lang="en-US" dirty="0"/>
          </a:p>
        </p:txBody>
      </p:sp>
      <p:sp>
        <p:nvSpPr>
          <p:cNvPr id="14" name="Footer Placeholder 4">
            <a:extLst>
              <a:ext uri="{FF2B5EF4-FFF2-40B4-BE49-F238E27FC236}">
                <a16:creationId xmlns:a16="http://schemas.microsoft.com/office/drawing/2014/main" id="{5E436CFF-E5C4-4E0E-9D88-4FDBD8E2ED2A}"/>
              </a:ext>
            </a:extLst>
          </p:cNvPr>
          <p:cNvSpPr>
            <a:spLocks noGrp="1"/>
          </p:cNvSpPr>
          <p:nvPr>
            <p:ph type="ftr" sz="quarter" idx="3"/>
          </p:nvPr>
        </p:nvSpPr>
        <p:spPr>
          <a:xfrm>
            <a:off x="838200" y="6356354"/>
            <a:ext cx="41148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a:t>Vermont Department of Health</a:t>
            </a:r>
          </a:p>
        </p:txBody>
      </p:sp>
    </p:spTree>
    <p:extLst>
      <p:ext uri="{BB962C8B-B14F-4D97-AF65-F5344CB8AC3E}">
        <p14:creationId xmlns:p14="http://schemas.microsoft.com/office/powerpoint/2010/main" val="2573866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CDE78A0C-6B5E-46AE-B27D-A51E59A88FBD}"/>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20DBD16-8F52-45AC-8998-73485FE4613D}" type="slidenum">
              <a:rPr lang="en-US" smtClean="0"/>
              <a:pPr/>
              <a:t>‹#›</a:t>
            </a:fld>
            <a:endParaRPr lang="en-US" dirty="0"/>
          </a:p>
        </p:txBody>
      </p:sp>
      <p:sp>
        <p:nvSpPr>
          <p:cNvPr id="7" name="Footer Placeholder 4">
            <a:extLst>
              <a:ext uri="{FF2B5EF4-FFF2-40B4-BE49-F238E27FC236}">
                <a16:creationId xmlns:a16="http://schemas.microsoft.com/office/drawing/2014/main" id="{40F792BE-FFC2-4C14-9A28-B52AC8226735}"/>
              </a:ext>
            </a:extLst>
          </p:cNvPr>
          <p:cNvSpPr>
            <a:spLocks noGrp="1"/>
          </p:cNvSpPr>
          <p:nvPr>
            <p:ph type="ftr" sz="quarter" idx="3"/>
          </p:nvPr>
        </p:nvSpPr>
        <p:spPr>
          <a:xfrm>
            <a:off x="838200" y="6356354"/>
            <a:ext cx="41148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a:t>Vermont Department of Health</a:t>
            </a:r>
          </a:p>
        </p:txBody>
      </p:sp>
    </p:spTree>
    <p:extLst>
      <p:ext uri="{BB962C8B-B14F-4D97-AF65-F5344CB8AC3E}">
        <p14:creationId xmlns:p14="http://schemas.microsoft.com/office/powerpoint/2010/main" val="3928038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7918DDE9-B18C-4318-898F-FF5C7A92DB5F}"/>
              </a:ext>
            </a:extLst>
          </p:cNvPr>
          <p:cNvSpPr>
            <a:spLocks noGrp="1"/>
          </p:cNvSpPr>
          <p:nvPr>
            <p:ph idx="1" hasCustomPrompt="1"/>
          </p:nvPr>
        </p:nvSpPr>
        <p:spPr>
          <a:xfrm>
            <a:off x="838200" y="963827"/>
            <a:ext cx="10515600" cy="5213136"/>
          </a:xfrm>
        </p:spPr>
        <p:txBody>
          <a:bodyPr/>
          <a:lstStyle>
            <a:lvl1pPr marL="0" indent="0" algn="r">
              <a:buNone/>
              <a:defRPr sz="3200">
                <a:latin typeface="Franklin Gothic Demi Cond" panose="020B0706030402020204" pitchFamily="34" charset="0"/>
              </a:defRPr>
            </a:lvl1pPr>
          </a:lstStyle>
          <a:p>
            <a:pPr lvl="0"/>
            <a:r>
              <a:rPr lang="en-US" dirty="0"/>
              <a:t>“Quotes can help bring a human lens to the information you’re sharing. You can use color to highlight key words that drive your key messages home. Keep the font large but don’t fill the entire slide with text. Leave some white space!”</a:t>
            </a:r>
          </a:p>
          <a:p>
            <a:pPr lvl="0"/>
            <a:endParaRPr lang="en-US" dirty="0"/>
          </a:p>
          <a:p>
            <a:pPr lvl="0"/>
            <a:r>
              <a:rPr lang="en-US" dirty="0"/>
              <a:t>–Attribution</a:t>
            </a:r>
          </a:p>
        </p:txBody>
      </p:sp>
      <p:sp>
        <p:nvSpPr>
          <p:cNvPr id="6" name="Slide Number Placeholder 3">
            <a:extLst>
              <a:ext uri="{FF2B5EF4-FFF2-40B4-BE49-F238E27FC236}">
                <a16:creationId xmlns:a16="http://schemas.microsoft.com/office/drawing/2014/main" id="{2AB13E42-2D86-4131-B601-6F078CA98F4A}"/>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20DBD16-8F52-45AC-8998-73485FE4613D}" type="slidenum">
              <a:rPr lang="en-US" smtClean="0"/>
              <a:pPr/>
              <a:t>‹#›</a:t>
            </a:fld>
            <a:endParaRPr lang="en-US" dirty="0"/>
          </a:p>
        </p:txBody>
      </p:sp>
      <p:sp>
        <p:nvSpPr>
          <p:cNvPr id="7" name="Footer Placeholder 4">
            <a:extLst>
              <a:ext uri="{FF2B5EF4-FFF2-40B4-BE49-F238E27FC236}">
                <a16:creationId xmlns:a16="http://schemas.microsoft.com/office/drawing/2014/main" id="{F8A30E44-A09F-4D0F-98E8-D9E1E5FC68F5}"/>
              </a:ext>
            </a:extLst>
          </p:cNvPr>
          <p:cNvSpPr>
            <a:spLocks noGrp="1"/>
          </p:cNvSpPr>
          <p:nvPr>
            <p:ph type="ftr" sz="quarter" idx="3"/>
          </p:nvPr>
        </p:nvSpPr>
        <p:spPr>
          <a:xfrm>
            <a:off x="838200" y="6356354"/>
            <a:ext cx="41148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a:t>Vermont Department of Health</a:t>
            </a:r>
          </a:p>
        </p:txBody>
      </p:sp>
    </p:spTree>
    <p:extLst>
      <p:ext uri="{BB962C8B-B14F-4D97-AF65-F5344CB8AC3E}">
        <p14:creationId xmlns:p14="http://schemas.microsoft.com/office/powerpoint/2010/main" val="586023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2">
    <p:bg>
      <p:bgPr>
        <a:solidFill>
          <a:schemeClr val="accent1"/>
        </a:solidFill>
        <a:effectLst/>
      </p:bgPr>
    </p:bg>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7918DDE9-B18C-4318-898F-FF5C7A92DB5F}"/>
              </a:ext>
            </a:extLst>
          </p:cNvPr>
          <p:cNvSpPr>
            <a:spLocks noGrp="1"/>
          </p:cNvSpPr>
          <p:nvPr>
            <p:ph idx="1" hasCustomPrompt="1"/>
          </p:nvPr>
        </p:nvSpPr>
        <p:spPr>
          <a:xfrm>
            <a:off x="838200" y="963827"/>
            <a:ext cx="10515600" cy="5213136"/>
          </a:xfrm>
        </p:spPr>
        <p:txBody>
          <a:bodyPr>
            <a:normAutofit/>
          </a:bodyPr>
          <a:lstStyle>
            <a:lvl1pPr marL="0" indent="0" algn="r">
              <a:buNone/>
              <a:defRPr sz="3200">
                <a:solidFill>
                  <a:schemeClr val="bg1"/>
                </a:solidFill>
                <a:latin typeface="Franklin Gothic Demi Cond" panose="020B0706030402020204" pitchFamily="34" charset="0"/>
              </a:defRPr>
            </a:lvl1pPr>
          </a:lstStyle>
          <a:p>
            <a:pPr lvl="0"/>
            <a:r>
              <a:rPr lang="en-US" dirty="0"/>
              <a:t>“Quotes can help bring a human lens to the information you’re sharing. You can use color to highlight key words that drive your key messages home. Keep the font large but don’t fill the entire slide with text. Leave some white space!”</a:t>
            </a:r>
          </a:p>
          <a:p>
            <a:pPr lvl="0"/>
            <a:endParaRPr lang="en-US" dirty="0"/>
          </a:p>
          <a:p>
            <a:pPr lvl="0"/>
            <a:r>
              <a:rPr lang="en-US" dirty="0"/>
              <a:t>–Attribution</a:t>
            </a:r>
          </a:p>
        </p:txBody>
      </p:sp>
      <p:sp>
        <p:nvSpPr>
          <p:cNvPr id="10" name="Slide Number Placeholder 3">
            <a:extLst>
              <a:ext uri="{FF2B5EF4-FFF2-40B4-BE49-F238E27FC236}">
                <a16:creationId xmlns:a16="http://schemas.microsoft.com/office/drawing/2014/main" id="{5B509990-F7C6-4D6A-8711-A4EBAE1BAED5}"/>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000">
                <a:solidFill>
                  <a:schemeClr val="bg1"/>
                </a:solidFill>
              </a:defRPr>
            </a:lvl1pPr>
          </a:lstStyle>
          <a:p>
            <a:fld id="{820DBD16-8F52-45AC-8998-73485FE4613D}" type="slidenum">
              <a:rPr lang="en-US" smtClean="0"/>
              <a:pPr/>
              <a:t>‹#›</a:t>
            </a:fld>
            <a:endParaRPr lang="en-US" dirty="0"/>
          </a:p>
        </p:txBody>
      </p:sp>
      <p:sp>
        <p:nvSpPr>
          <p:cNvPr id="11" name="Footer Placeholder 4">
            <a:extLst>
              <a:ext uri="{FF2B5EF4-FFF2-40B4-BE49-F238E27FC236}">
                <a16:creationId xmlns:a16="http://schemas.microsoft.com/office/drawing/2014/main" id="{735839DA-177B-439B-A35C-142DA0BF5ECB}"/>
              </a:ext>
            </a:extLst>
          </p:cNvPr>
          <p:cNvSpPr>
            <a:spLocks noGrp="1"/>
          </p:cNvSpPr>
          <p:nvPr>
            <p:ph type="ftr" sz="quarter" idx="3"/>
          </p:nvPr>
        </p:nvSpPr>
        <p:spPr>
          <a:xfrm>
            <a:off x="838200" y="6356354"/>
            <a:ext cx="4114800" cy="365125"/>
          </a:xfrm>
          <a:prstGeom prst="rect">
            <a:avLst/>
          </a:prstGeom>
        </p:spPr>
        <p:txBody>
          <a:bodyPr vert="horz" lIns="91440" tIns="45720" rIns="91440" bIns="45720" rtlCol="0" anchor="ctr"/>
          <a:lstStyle>
            <a:lvl1pPr algn="l">
              <a:defRPr sz="1000">
                <a:solidFill>
                  <a:schemeClr val="bg1"/>
                </a:solidFill>
              </a:defRPr>
            </a:lvl1pPr>
          </a:lstStyle>
          <a:p>
            <a:r>
              <a:rPr lang="en-US"/>
              <a:t>Vermont Department of Health</a:t>
            </a:r>
            <a:endParaRPr lang="en-US" dirty="0"/>
          </a:p>
        </p:txBody>
      </p:sp>
    </p:spTree>
    <p:extLst>
      <p:ext uri="{BB962C8B-B14F-4D97-AF65-F5344CB8AC3E}">
        <p14:creationId xmlns:p14="http://schemas.microsoft.com/office/powerpoint/2010/main" val="735683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Half Pag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BF316-2029-4109-AD44-4D3259B84309}"/>
              </a:ext>
            </a:extLst>
          </p:cNvPr>
          <p:cNvSpPr>
            <a:spLocks noGrp="1"/>
          </p:cNvSpPr>
          <p:nvPr>
            <p:ph type="title" hasCustomPrompt="1"/>
          </p:nvPr>
        </p:nvSpPr>
        <p:spPr>
          <a:xfrm>
            <a:off x="839788" y="987425"/>
            <a:ext cx="3932237" cy="1600200"/>
          </a:xfrm>
        </p:spPr>
        <p:txBody>
          <a:bodyPr anchor="b">
            <a:normAutofit/>
          </a:bodyPr>
          <a:lstStyle>
            <a:lvl1pPr>
              <a:defRPr sz="3200">
                <a:solidFill>
                  <a:schemeClr val="tx1"/>
                </a:solidFill>
              </a:defRPr>
            </a:lvl1pPr>
          </a:lstStyle>
          <a:p>
            <a:r>
              <a:rPr lang="en-US" dirty="0"/>
              <a:t>Put your key takeaway here in a short sentence.</a:t>
            </a:r>
          </a:p>
        </p:txBody>
      </p:sp>
      <p:sp>
        <p:nvSpPr>
          <p:cNvPr id="3" name="Content Placeholder 2">
            <a:extLst>
              <a:ext uri="{FF2B5EF4-FFF2-40B4-BE49-F238E27FC236}">
                <a16:creationId xmlns:a16="http://schemas.microsoft.com/office/drawing/2014/main" id="{A65F0E9F-F7D2-4151-9EFB-AA2749E8A8B0}"/>
              </a:ext>
            </a:extLst>
          </p:cNvPr>
          <p:cNvSpPr>
            <a:spLocks noGrp="1"/>
          </p:cNvSpPr>
          <p:nvPr>
            <p:ph idx="1"/>
          </p:nvPr>
        </p:nvSpPr>
        <p:spPr>
          <a:xfrm>
            <a:off x="5183188" y="987429"/>
            <a:ext cx="6172200" cy="4873625"/>
          </a:xfrm>
        </p:spPr>
        <p:txBody>
          <a:bodyPr>
            <a:normAutofit/>
          </a:bodyPr>
          <a:lstStyle>
            <a:lvl1pPr marL="0" indent="0">
              <a:buNone/>
              <a:defRPr sz="24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p:txBody>
      </p:sp>
      <p:sp>
        <p:nvSpPr>
          <p:cNvPr id="4" name="Text Placeholder 3">
            <a:extLst>
              <a:ext uri="{FF2B5EF4-FFF2-40B4-BE49-F238E27FC236}">
                <a16:creationId xmlns:a16="http://schemas.microsoft.com/office/drawing/2014/main" id="{C231308B-BE6E-4047-ABF5-41A9E7F11AC8}"/>
              </a:ext>
            </a:extLst>
          </p:cNvPr>
          <p:cNvSpPr>
            <a:spLocks noGrp="1"/>
          </p:cNvSpPr>
          <p:nvPr>
            <p:ph type="body" sz="half" idx="2" hasCustomPrompt="1"/>
          </p:nvPr>
        </p:nvSpPr>
        <p:spPr>
          <a:xfrm>
            <a:off x="839788" y="2587628"/>
            <a:ext cx="3932237" cy="3281363"/>
          </a:xfrm>
        </p:spPr>
        <p:txBody>
          <a:bodyPr>
            <a:normAutofit/>
          </a:bodyPr>
          <a:lstStyle>
            <a:lvl1pPr marL="0" indent="0">
              <a:buNone/>
              <a:defRPr sz="2400">
                <a:solidFill>
                  <a:schemeClr val="tx1"/>
                </a:solidFill>
              </a:defRPr>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dirty="0"/>
              <a:t>Put supporting text here, but not too much!</a:t>
            </a:r>
          </a:p>
        </p:txBody>
      </p:sp>
      <p:sp>
        <p:nvSpPr>
          <p:cNvPr id="8" name="Slide Number Placeholder 3">
            <a:extLst>
              <a:ext uri="{FF2B5EF4-FFF2-40B4-BE49-F238E27FC236}">
                <a16:creationId xmlns:a16="http://schemas.microsoft.com/office/drawing/2014/main" id="{5CC2A6E0-B1D5-4D40-9212-034A623B267F}"/>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20DBD16-8F52-45AC-8998-73485FE4613D}" type="slidenum">
              <a:rPr lang="en-US" smtClean="0"/>
              <a:pPr/>
              <a:t>‹#›</a:t>
            </a:fld>
            <a:endParaRPr lang="en-US" dirty="0"/>
          </a:p>
        </p:txBody>
      </p:sp>
      <p:sp>
        <p:nvSpPr>
          <p:cNvPr id="10" name="Footer Placeholder 4">
            <a:extLst>
              <a:ext uri="{FF2B5EF4-FFF2-40B4-BE49-F238E27FC236}">
                <a16:creationId xmlns:a16="http://schemas.microsoft.com/office/drawing/2014/main" id="{FAE77D1F-1547-478F-8ED2-2A92205F895F}"/>
              </a:ext>
            </a:extLst>
          </p:cNvPr>
          <p:cNvSpPr>
            <a:spLocks noGrp="1"/>
          </p:cNvSpPr>
          <p:nvPr>
            <p:ph type="ftr" sz="quarter" idx="3"/>
          </p:nvPr>
        </p:nvSpPr>
        <p:spPr>
          <a:xfrm>
            <a:off x="838200" y="6356354"/>
            <a:ext cx="41148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a:t>Vermont Department of Health</a:t>
            </a:r>
          </a:p>
        </p:txBody>
      </p:sp>
    </p:spTree>
    <p:extLst>
      <p:ext uri="{BB962C8B-B14F-4D97-AF65-F5344CB8AC3E}">
        <p14:creationId xmlns:p14="http://schemas.microsoft.com/office/powerpoint/2010/main" val="2737563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71B5C-CBC5-4813-B9F4-1E4BD2B87BDD}"/>
              </a:ext>
            </a:extLst>
          </p:cNvPr>
          <p:cNvSpPr>
            <a:spLocks noGrp="1"/>
          </p:cNvSpPr>
          <p:nvPr>
            <p:ph type="title" hasCustomPrompt="1"/>
          </p:nvPr>
        </p:nvSpPr>
        <p:spPr/>
        <p:txBody>
          <a:bodyPr>
            <a:normAutofit/>
          </a:bodyPr>
          <a:lstStyle>
            <a:lvl1pPr>
              <a:defRPr sz="3200"/>
            </a:lvl1pPr>
          </a:lstStyle>
          <a:p>
            <a:r>
              <a:rPr lang="en-US" dirty="0"/>
              <a:t>A Quick Recap</a:t>
            </a:r>
          </a:p>
        </p:txBody>
      </p:sp>
      <p:sp>
        <p:nvSpPr>
          <p:cNvPr id="6" name="Text Placeholder 5">
            <a:extLst>
              <a:ext uri="{FF2B5EF4-FFF2-40B4-BE49-F238E27FC236}">
                <a16:creationId xmlns:a16="http://schemas.microsoft.com/office/drawing/2014/main" id="{71337633-62BA-440A-8490-978F90888F01}"/>
              </a:ext>
            </a:extLst>
          </p:cNvPr>
          <p:cNvSpPr>
            <a:spLocks noGrp="1"/>
          </p:cNvSpPr>
          <p:nvPr>
            <p:ph type="body" sz="quarter" idx="12" hasCustomPrompt="1"/>
          </p:nvPr>
        </p:nvSpPr>
        <p:spPr>
          <a:xfrm>
            <a:off x="1993559" y="2137719"/>
            <a:ext cx="9362303" cy="1154112"/>
          </a:xfrm>
        </p:spPr>
        <p:txBody>
          <a:bodyPr/>
          <a:lstStyle>
            <a:lvl1pPr>
              <a:defRPr sz="2400"/>
            </a:lvl1pPr>
          </a:lstStyle>
          <a:p>
            <a:pPr lvl="0"/>
            <a:r>
              <a:rPr lang="en-US" dirty="0"/>
              <a:t>Use these points </a:t>
            </a:r>
            <a:r>
              <a:rPr lang="en-US"/>
              <a:t>to share </a:t>
            </a:r>
            <a:r>
              <a:rPr lang="en-US" dirty="0"/>
              <a:t>key takeaways from your presentation.</a:t>
            </a:r>
          </a:p>
        </p:txBody>
      </p:sp>
      <p:sp>
        <p:nvSpPr>
          <p:cNvPr id="8" name="Text Placeholder 5">
            <a:extLst>
              <a:ext uri="{FF2B5EF4-FFF2-40B4-BE49-F238E27FC236}">
                <a16:creationId xmlns:a16="http://schemas.microsoft.com/office/drawing/2014/main" id="{44FF4757-61B2-411F-981B-09DDFCB67737}"/>
              </a:ext>
            </a:extLst>
          </p:cNvPr>
          <p:cNvSpPr>
            <a:spLocks noGrp="1"/>
          </p:cNvSpPr>
          <p:nvPr>
            <p:ph type="body" sz="quarter" idx="13" hasCustomPrompt="1"/>
          </p:nvPr>
        </p:nvSpPr>
        <p:spPr>
          <a:xfrm>
            <a:off x="1991499" y="3420762"/>
            <a:ext cx="9362303" cy="1154112"/>
          </a:xfrm>
        </p:spPr>
        <p:txBody>
          <a:bodyPr/>
          <a:lstStyle>
            <a:lvl1pPr algn="l">
              <a:defRPr sz="2400"/>
            </a:lvl1pPr>
          </a:lstStyle>
          <a:p>
            <a:pPr lvl="0"/>
            <a:r>
              <a:rPr lang="en-US" dirty="0"/>
              <a:t>Points should be no longer than one sentence – the more boiled down and digestible, the better!</a:t>
            </a:r>
          </a:p>
        </p:txBody>
      </p:sp>
      <p:sp>
        <p:nvSpPr>
          <p:cNvPr id="9" name="Text Placeholder 5">
            <a:extLst>
              <a:ext uri="{FF2B5EF4-FFF2-40B4-BE49-F238E27FC236}">
                <a16:creationId xmlns:a16="http://schemas.microsoft.com/office/drawing/2014/main" id="{3675A2CB-5BCC-42DC-AB4C-85E0423997B4}"/>
              </a:ext>
            </a:extLst>
          </p:cNvPr>
          <p:cNvSpPr>
            <a:spLocks noGrp="1"/>
          </p:cNvSpPr>
          <p:nvPr>
            <p:ph type="body" sz="quarter" idx="14" hasCustomPrompt="1"/>
          </p:nvPr>
        </p:nvSpPr>
        <p:spPr>
          <a:xfrm>
            <a:off x="1991499" y="4703806"/>
            <a:ext cx="9362303" cy="1154112"/>
          </a:xfrm>
        </p:spPr>
        <p:txBody>
          <a:bodyPr>
            <a:normAutofit/>
          </a:bodyPr>
          <a:lstStyle>
            <a:lvl1pPr>
              <a:defRPr sz="2400"/>
            </a:lvl1pPr>
          </a:lstStyle>
          <a:p>
            <a:pPr lvl="0"/>
            <a:r>
              <a:rPr lang="en-US" dirty="0"/>
              <a:t>This final point should bring it all home – this is what will stick in people’s minds.</a:t>
            </a:r>
          </a:p>
        </p:txBody>
      </p:sp>
      <p:sp>
        <p:nvSpPr>
          <p:cNvPr id="10" name="TextBox 9">
            <a:extLst>
              <a:ext uri="{FF2B5EF4-FFF2-40B4-BE49-F238E27FC236}">
                <a16:creationId xmlns:a16="http://schemas.microsoft.com/office/drawing/2014/main" id="{3DCF7EA1-3A3E-4DD8-8050-FA5A3A498069}"/>
              </a:ext>
            </a:extLst>
          </p:cNvPr>
          <p:cNvSpPr txBox="1"/>
          <p:nvPr userDrawn="1"/>
        </p:nvSpPr>
        <p:spPr>
          <a:xfrm>
            <a:off x="879390" y="1872426"/>
            <a:ext cx="1376817" cy="784830"/>
          </a:xfrm>
          <a:prstGeom prst="rect">
            <a:avLst/>
          </a:prstGeom>
          <a:noFill/>
        </p:spPr>
        <p:txBody>
          <a:bodyPr wrap="square" rtlCol="0">
            <a:spAutoFit/>
          </a:bodyPr>
          <a:lstStyle/>
          <a:p>
            <a:r>
              <a:rPr lang="en-US" sz="4500" dirty="0">
                <a:solidFill>
                  <a:schemeClr val="accent1"/>
                </a:solidFill>
                <a:latin typeface="+mj-lt"/>
              </a:rPr>
              <a:t>1</a:t>
            </a:r>
          </a:p>
        </p:txBody>
      </p:sp>
      <p:sp>
        <p:nvSpPr>
          <p:cNvPr id="11" name="TextBox 10">
            <a:extLst>
              <a:ext uri="{FF2B5EF4-FFF2-40B4-BE49-F238E27FC236}">
                <a16:creationId xmlns:a16="http://schemas.microsoft.com/office/drawing/2014/main" id="{28B074D7-5222-44F8-BB3F-E5728699E8EB}"/>
              </a:ext>
            </a:extLst>
          </p:cNvPr>
          <p:cNvSpPr txBox="1"/>
          <p:nvPr userDrawn="1"/>
        </p:nvSpPr>
        <p:spPr>
          <a:xfrm>
            <a:off x="838202" y="3155468"/>
            <a:ext cx="1376817" cy="784830"/>
          </a:xfrm>
          <a:prstGeom prst="rect">
            <a:avLst/>
          </a:prstGeom>
          <a:noFill/>
        </p:spPr>
        <p:txBody>
          <a:bodyPr wrap="square" rtlCol="0">
            <a:spAutoFit/>
          </a:bodyPr>
          <a:lstStyle/>
          <a:p>
            <a:r>
              <a:rPr lang="en-US" sz="4500" dirty="0">
                <a:solidFill>
                  <a:schemeClr val="accent1"/>
                </a:solidFill>
                <a:latin typeface="+mj-lt"/>
              </a:rPr>
              <a:t>2</a:t>
            </a:r>
          </a:p>
        </p:txBody>
      </p:sp>
      <p:sp>
        <p:nvSpPr>
          <p:cNvPr id="12" name="TextBox 11">
            <a:extLst>
              <a:ext uri="{FF2B5EF4-FFF2-40B4-BE49-F238E27FC236}">
                <a16:creationId xmlns:a16="http://schemas.microsoft.com/office/drawing/2014/main" id="{463AEF0F-7350-45D4-94C7-679A13CA7CB7}"/>
              </a:ext>
            </a:extLst>
          </p:cNvPr>
          <p:cNvSpPr txBox="1"/>
          <p:nvPr userDrawn="1"/>
        </p:nvSpPr>
        <p:spPr>
          <a:xfrm>
            <a:off x="838202" y="4438513"/>
            <a:ext cx="1376817" cy="784830"/>
          </a:xfrm>
          <a:prstGeom prst="rect">
            <a:avLst/>
          </a:prstGeom>
          <a:noFill/>
        </p:spPr>
        <p:txBody>
          <a:bodyPr wrap="square" rtlCol="0">
            <a:spAutoFit/>
          </a:bodyPr>
          <a:lstStyle/>
          <a:p>
            <a:r>
              <a:rPr lang="en-US" sz="4500" dirty="0">
                <a:solidFill>
                  <a:schemeClr val="accent1"/>
                </a:solidFill>
                <a:latin typeface="+mj-lt"/>
              </a:rPr>
              <a:t>3</a:t>
            </a:r>
          </a:p>
        </p:txBody>
      </p:sp>
      <p:sp>
        <p:nvSpPr>
          <p:cNvPr id="13" name="Slide Number Placeholder 3">
            <a:extLst>
              <a:ext uri="{FF2B5EF4-FFF2-40B4-BE49-F238E27FC236}">
                <a16:creationId xmlns:a16="http://schemas.microsoft.com/office/drawing/2014/main" id="{2D8250ED-B23E-4F43-AE50-FD67383E9C23}"/>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20DBD16-8F52-45AC-8998-73485FE4613D}" type="slidenum">
              <a:rPr lang="en-US" smtClean="0"/>
              <a:pPr/>
              <a:t>‹#›</a:t>
            </a:fld>
            <a:endParaRPr lang="en-US" dirty="0"/>
          </a:p>
        </p:txBody>
      </p:sp>
      <p:sp>
        <p:nvSpPr>
          <p:cNvPr id="14" name="Footer Placeholder 4">
            <a:extLst>
              <a:ext uri="{FF2B5EF4-FFF2-40B4-BE49-F238E27FC236}">
                <a16:creationId xmlns:a16="http://schemas.microsoft.com/office/drawing/2014/main" id="{5165246F-2EF3-4711-AA1E-8B42840B69BE}"/>
              </a:ext>
            </a:extLst>
          </p:cNvPr>
          <p:cNvSpPr>
            <a:spLocks noGrp="1"/>
          </p:cNvSpPr>
          <p:nvPr>
            <p:ph type="ftr" sz="quarter" idx="3"/>
          </p:nvPr>
        </p:nvSpPr>
        <p:spPr>
          <a:xfrm>
            <a:off x="838200" y="6356354"/>
            <a:ext cx="41148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a:t>Vermont Department of Health</a:t>
            </a:r>
          </a:p>
        </p:txBody>
      </p:sp>
    </p:spTree>
    <p:extLst>
      <p:ext uri="{BB962C8B-B14F-4D97-AF65-F5344CB8AC3E}">
        <p14:creationId xmlns:p14="http://schemas.microsoft.com/office/powerpoint/2010/main" val="949763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4B1A1B-D138-4C0D-8129-C12085219626}"/>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1646339-AB4D-403F-8C57-1C6D39546D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51673B80-304C-4942-9670-CD64AB9DB5E4}"/>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20DBD16-8F52-45AC-8998-73485FE4613D}" type="slidenum">
              <a:rPr lang="en-US" smtClean="0"/>
              <a:pPr/>
              <a:t>‹#›</a:t>
            </a:fld>
            <a:endParaRPr lang="en-US" dirty="0"/>
          </a:p>
        </p:txBody>
      </p:sp>
      <p:sp>
        <p:nvSpPr>
          <p:cNvPr id="5" name="Footer Placeholder 4">
            <a:extLst>
              <a:ext uri="{FF2B5EF4-FFF2-40B4-BE49-F238E27FC236}">
                <a16:creationId xmlns:a16="http://schemas.microsoft.com/office/drawing/2014/main" id="{0ECC9936-B2F4-4849-B5D6-1047A5351FE0}"/>
              </a:ext>
            </a:extLst>
          </p:cNvPr>
          <p:cNvSpPr>
            <a:spLocks noGrp="1"/>
          </p:cNvSpPr>
          <p:nvPr>
            <p:ph type="ftr" sz="quarter" idx="3"/>
          </p:nvPr>
        </p:nvSpPr>
        <p:spPr>
          <a:xfrm>
            <a:off x="838200" y="6356354"/>
            <a:ext cx="41148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a:t>Vermont Department of Health</a:t>
            </a:r>
          </a:p>
        </p:txBody>
      </p:sp>
    </p:spTree>
    <p:extLst>
      <p:ext uri="{BB962C8B-B14F-4D97-AF65-F5344CB8AC3E}">
        <p14:creationId xmlns:p14="http://schemas.microsoft.com/office/powerpoint/2010/main" val="15515888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5" r:id="rId5"/>
    <p:sldLayoutId id="2147483658" r:id="rId6"/>
    <p:sldLayoutId id="2147483660" r:id="rId7"/>
    <p:sldLayoutId id="2147483656" r:id="rId8"/>
    <p:sldLayoutId id="2147483663" r:id="rId9"/>
    <p:sldLayoutId id="2147483662" r:id="rId10"/>
  </p:sldLayoutIdLst>
  <p:hf hdr="0" dt="0"/>
  <p:txStyles>
    <p:titleStyle>
      <a:lvl1pPr algn="l" defTabSz="51435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514350" rtl="0" eaLnBrk="1" latinLnBrk="0" hangingPunct="1">
        <a:lnSpc>
          <a:spcPct val="90000"/>
        </a:lnSpc>
        <a:spcBef>
          <a:spcPts val="563"/>
        </a:spcBef>
        <a:buFont typeface="Arial" panose="020B0604020202020204" pitchFamily="34" charset="0"/>
        <a:buNone/>
        <a:defRPr sz="2400"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4B1A1B-D138-4C0D-8129-C12085219626}"/>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1646339-AB4D-403F-8C57-1C6D39546D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51673B80-304C-4942-9670-CD64AB9DB5E4}"/>
              </a:ext>
            </a:extLst>
          </p:cNvPr>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20DBD16-8F52-45AC-8998-73485FE4613D}" type="slidenum">
              <a:rPr lang="en-US" smtClean="0"/>
              <a:pPr/>
              <a:t>‹#›</a:t>
            </a:fld>
            <a:endParaRPr lang="en-US" dirty="0"/>
          </a:p>
        </p:txBody>
      </p:sp>
      <p:sp>
        <p:nvSpPr>
          <p:cNvPr id="5" name="Footer Placeholder 4">
            <a:extLst>
              <a:ext uri="{FF2B5EF4-FFF2-40B4-BE49-F238E27FC236}">
                <a16:creationId xmlns:a16="http://schemas.microsoft.com/office/drawing/2014/main" id="{0ECC9936-B2F4-4849-B5D6-1047A5351FE0}"/>
              </a:ext>
            </a:extLst>
          </p:cNvPr>
          <p:cNvSpPr>
            <a:spLocks noGrp="1"/>
          </p:cNvSpPr>
          <p:nvPr>
            <p:ph type="ftr" sz="quarter" idx="3"/>
          </p:nvPr>
        </p:nvSpPr>
        <p:spPr>
          <a:xfrm>
            <a:off x="838200" y="6356356"/>
            <a:ext cx="41148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a:t>Vermont Department of Health</a:t>
            </a:r>
          </a:p>
        </p:txBody>
      </p:sp>
    </p:spTree>
    <p:extLst>
      <p:ext uri="{BB962C8B-B14F-4D97-AF65-F5344CB8AC3E}">
        <p14:creationId xmlns:p14="http://schemas.microsoft.com/office/powerpoint/2010/main" val="3153975208"/>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Lst>
  <p:hf hdr="0" dt="0"/>
  <p:txStyles>
    <p:titleStyle>
      <a:lvl1pPr algn="l" defTabSz="514338"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514338" rtl="0" eaLnBrk="1" latinLnBrk="0" hangingPunct="1">
        <a:lnSpc>
          <a:spcPct val="90000"/>
        </a:lnSpc>
        <a:spcBef>
          <a:spcPts val="563"/>
        </a:spcBef>
        <a:buFont typeface="Arial" panose="020B0604020202020204" pitchFamily="34" charset="0"/>
        <a:buNone/>
        <a:defRPr sz="2400" kern="1200">
          <a:solidFill>
            <a:schemeClr val="tx1"/>
          </a:solidFill>
          <a:latin typeface="+mn-lt"/>
          <a:ea typeface="+mn-ea"/>
          <a:cs typeface="+mn-cs"/>
        </a:defRPr>
      </a:lvl1pPr>
      <a:lvl2pPr marL="385753" indent="-128585" algn="l" defTabSz="514338"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2pPr>
      <a:lvl3pPr marL="642923" indent="-128585" algn="l" defTabSz="514338"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3pPr>
      <a:lvl4pPr marL="900091" indent="-128585" algn="l" defTabSz="514338"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4pPr>
      <a:lvl5pPr marL="1157259" indent="-128585" algn="l" defTabSz="514338"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5pPr>
      <a:lvl6pPr marL="1414427" indent="-128585" algn="l" defTabSz="514338"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7" indent="-128585" algn="l" defTabSz="514338"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8"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8"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38" rtl="0" eaLnBrk="1" latinLnBrk="0" hangingPunct="1">
        <a:defRPr sz="1013" kern="1200">
          <a:solidFill>
            <a:schemeClr val="tx1"/>
          </a:solidFill>
          <a:latin typeface="+mn-lt"/>
          <a:ea typeface="+mn-ea"/>
          <a:cs typeface="+mn-cs"/>
        </a:defRPr>
      </a:lvl1pPr>
      <a:lvl2pPr marL="257168" algn="l" defTabSz="514338" rtl="0" eaLnBrk="1" latinLnBrk="0" hangingPunct="1">
        <a:defRPr sz="1013" kern="1200">
          <a:solidFill>
            <a:schemeClr val="tx1"/>
          </a:solidFill>
          <a:latin typeface="+mn-lt"/>
          <a:ea typeface="+mn-ea"/>
          <a:cs typeface="+mn-cs"/>
        </a:defRPr>
      </a:lvl2pPr>
      <a:lvl3pPr marL="514338" algn="l" defTabSz="514338" rtl="0" eaLnBrk="1" latinLnBrk="0" hangingPunct="1">
        <a:defRPr sz="1013" kern="1200">
          <a:solidFill>
            <a:schemeClr val="tx1"/>
          </a:solidFill>
          <a:latin typeface="+mn-lt"/>
          <a:ea typeface="+mn-ea"/>
          <a:cs typeface="+mn-cs"/>
        </a:defRPr>
      </a:lvl3pPr>
      <a:lvl4pPr marL="771506" algn="l" defTabSz="514338" rtl="0" eaLnBrk="1" latinLnBrk="0" hangingPunct="1">
        <a:defRPr sz="1013" kern="1200">
          <a:solidFill>
            <a:schemeClr val="tx1"/>
          </a:solidFill>
          <a:latin typeface="+mn-lt"/>
          <a:ea typeface="+mn-ea"/>
          <a:cs typeface="+mn-cs"/>
        </a:defRPr>
      </a:lvl4pPr>
      <a:lvl5pPr marL="1028674" algn="l" defTabSz="514338" rtl="0" eaLnBrk="1" latinLnBrk="0" hangingPunct="1">
        <a:defRPr sz="1013" kern="1200">
          <a:solidFill>
            <a:schemeClr val="tx1"/>
          </a:solidFill>
          <a:latin typeface="+mn-lt"/>
          <a:ea typeface="+mn-ea"/>
          <a:cs typeface="+mn-cs"/>
        </a:defRPr>
      </a:lvl5pPr>
      <a:lvl6pPr marL="1285843" algn="l" defTabSz="514338" rtl="0" eaLnBrk="1" latinLnBrk="0" hangingPunct="1">
        <a:defRPr sz="1013" kern="1200">
          <a:solidFill>
            <a:schemeClr val="tx1"/>
          </a:solidFill>
          <a:latin typeface="+mn-lt"/>
          <a:ea typeface="+mn-ea"/>
          <a:cs typeface="+mn-cs"/>
        </a:defRPr>
      </a:lvl6pPr>
      <a:lvl7pPr marL="1543012" algn="l" defTabSz="514338" rtl="0" eaLnBrk="1" latinLnBrk="0" hangingPunct="1">
        <a:defRPr sz="1013" kern="1200">
          <a:solidFill>
            <a:schemeClr val="tx1"/>
          </a:solidFill>
          <a:latin typeface="+mn-lt"/>
          <a:ea typeface="+mn-ea"/>
          <a:cs typeface="+mn-cs"/>
        </a:defRPr>
      </a:lvl7pPr>
      <a:lvl8pPr marL="1800180" algn="l" defTabSz="514338" rtl="0" eaLnBrk="1" latinLnBrk="0" hangingPunct="1">
        <a:defRPr sz="1013" kern="1200">
          <a:solidFill>
            <a:schemeClr val="tx1"/>
          </a:solidFill>
          <a:latin typeface="+mn-lt"/>
          <a:ea typeface="+mn-ea"/>
          <a:cs typeface="+mn-cs"/>
        </a:defRPr>
      </a:lvl8pPr>
      <a:lvl9pPr marL="2057349" algn="l" defTabSz="514338"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www.uvm.edu/vtaes/whatisvtaes.htm" TargetMode="External"/><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hyperlink" Target="mailto:Kelcey.Harper@vermont.gov"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F6ADE9-EA22-154D-8E3D-DA2F31FD30A8}"/>
              </a:ext>
            </a:extLst>
          </p:cNvPr>
          <p:cNvSpPr>
            <a:spLocks noGrp="1"/>
          </p:cNvSpPr>
          <p:nvPr>
            <p:ph type="ctrTitle"/>
          </p:nvPr>
        </p:nvSpPr>
        <p:spPr>
          <a:xfrm>
            <a:off x="4576763" y="480469"/>
            <a:ext cx="7310437" cy="2387600"/>
          </a:xfrm>
        </p:spPr>
        <p:txBody>
          <a:bodyPr/>
          <a:lstStyle/>
          <a:p>
            <a:pPr algn="ctr"/>
            <a:r>
              <a:rPr lang="en-US" dirty="0"/>
              <a:t>VDHL Collaborations for </a:t>
            </a:r>
            <a:r>
              <a:rPr lang="en-US" dirty="0" err="1"/>
              <a:t>GenomeTrakr</a:t>
            </a:r>
            <a:r>
              <a:rPr lang="en-US" dirty="0"/>
              <a:t> Isolates</a:t>
            </a:r>
          </a:p>
        </p:txBody>
      </p:sp>
      <p:sp>
        <p:nvSpPr>
          <p:cNvPr id="4" name="Subtitle 3">
            <a:extLst>
              <a:ext uri="{FF2B5EF4-FFF2-40B4-BE49-F238E27FC236}">
                <a16:creationId xmlns:a16="http://schemas.microsoft.com/office/drawing/2014/main" id="{315ED24D-928A-DF4A-A91F-AB0D9BDD021D}"/>
              </a:ext>
            </a:extLst>
          </p:cNvPr>
          <p:cNvSpPr>
            <a:spLocks noGrp="1"/>
          </p:cNvSpPr>
          <p:nvPr>
            <p:ph type="subTitle" idx="1"/>
          </p:nvPr>
        </p:nvSpPr>
        <p:spPr/>
        <p:txBody>
          <a:bodyPr/>
          <a:lstStyle/>
          <a:p>
            <a:pPr algn="ctr"/>
            <a:r>
              <a:rPr lang="en-US" dirty="0"/>
              <a:t>Kelcey E. Harper, MS, MLS(ASCP)</a:t>
            </a:r>
            <a:r>
              <a:rPr lang="en-US" baseline="30000" dirty="0"/>
              <a:t>cm</a:t>
            </a:r>
          </a:p>
          <a:p>
            <a:pPr algn="ctr"/>
            <a:r>
              <a:rPr lang="en-US" dirty="0"/>
              <a:t>Public Health Microbiologist IV</a:t>
            </a:r>
          </a:p>
          <a:p>
            <a:pPr algn="ctr"/>
            <a:r>
              <a:rPr lang="en-US" dirty="0"/>
              <a:t>Vermont Department of Health Laboratory</a:t>
            </a:r>
          </a:p>
        </p:txBody>
      </p:sp>
      <p:sp>
        <p:nvSpPr>
          <p:cNvPr id="5" name="Text Placeholder 4">
            <a:extLst>
              <a:ext uri="{FF2B5EF4-FFF2-40B4-BE49-F238E27FC236}">
                <a16:creationId xmlns:a16="http://schemas.microsoft.com/office/drawing/2014/main" id="{5E92515D-4D40-5C45-889D-5C9A30A2127D}"/>
              </a:ext>
            </a:extLst>
          </p:cNvPr>
          <p:cNvSpPr>
            <a:spLocks noGrp="1"/>
          </p:cNvSpPr>
          <p:nvPr>
            <p:ph type="body" sz="quarter" idx="14"/>
          </p:nvPr>
        </p:nvSpPr>
        <p:spPr>
          <a:xfrm>
            <a:off x="4879774" y="5132305"/>
            <a:ext cx="6375367" cy="359930"/>
          </a:xfrm>
        </p:spPr>
        <p:txBody>
          <a:bodyPr>
            <a:normAutofit/>
          </a:bodyPr>
          <a:lstStyle/>
          <a:p>
            <a:pPr algn="ctr"/>
            <a:r>
              <a:rPr lang="en-US" sz="1800" b="1" dirty="0"/>
              <a:t>October 25</a:t>
            </a:r>
            <a:r>
              <a:rPr lang="en-US" sz="1800" b="1" baseline="30000" dirty="0"/>
              <a:t>th</a:t>
            </a:r>
            <a:r>
              <a:rPr lang="en-US" sz="1800" b="1" dirty="0"/>
              <a:t> 2023</a:t>
            </a:r>
          </a:p>
        </p:txBody>
      </p:sp>
      <p:pic>
        <p:nvPicPr>
          <p:cNvPr id="1030" name="Picture 6" descr="7 things you need to properly experience fall in Vermont">
            <a:extLst>
              <a:ext uri="{FF2B5EF4-FFF2-40B4-BE49-F238E27FC236}">
                <a16:creationId xmlns:a16="http://schemas.microsoft.com/office/drawing/2014/main" id="{4D0F5F44-6F5E-CEA3-C876-B64ECE6B339A}"/>
              </a:ext>
            </a:extLst>
          </p:cNvPr>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0" y="0"/>
            <a:ext cx="45767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8395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2BF55-FAF2-E7F3-B60D-4C204756C117}"/>
              </a:ext>
            </a:extLst>
          </p:cNvPr>
          <p:cNvSpPr>
            <a:spLocks noGrp="1"/>
          </p:cNvSpPr>
          <p:nvPr>
            <p:ph type="title"/>
          </p:nvPr>
        </p:nvSpPr>
        <p:spPr>
          <a:xfrm>
            <a:off x="838200" y="365129"/>
            <a:ext cx="10515600" cy="1325563"/>
          </a:xfrm>
        </p:spPr>
        <p:txBody>
          <a:bodyPr anchor="ctr">
            <a:normAutofit/>
          </a:bodyPr>
          <a:lstStyle/>
          <a:p>
            <a:r>
              <a:rPr lang="en-US" sz="3200" i="1" dirty="0"/>
              <a:t>S. enterica </a:t>
            </a:r>
            <a:r>
              <a:rPr lang="en-US" sz="3200" dirty="0"/>
              <a:t>in hatchling &amp; adult poultry from Vermont</a:t>
            </a:r>
            <a:endParaRPr lang="en-US" dirty="0"/>
          </a:p>
        </p:txBody>
      </p:sp>
      <p:sp>
        <p:nvSpPr>
          <p:cNvPr id="3" name="Content Placeholder 2">
            <a:extLst>
              <a:ext uri="{FF2B5EF4-FFF2-40B4-BE49-F238E27FC236}">
                <a16:creationId xmlns:a16="http://schemas.microsoft.com/office/drawing/2014/main" id="{0900FACD-93F7-320A-10A1-A27B19648EC4}"/>
              </a:ext>
            </a:extLst>
          </p:cNvPr>
          <p:cNvSpPr>
            <a:spLocks noGrp="1"/>
          </p:cNvSpPr>
          <p:nvPr>
            <p:ph sz="half" idx="1"/>
          </p:nvPr>
        </p:nvSpPr>
        <p:spPr>
          <a:xfrm>
            <a:off x="209549" y="1825625"/>
            <a:ext cx="8078399" cy="4667246"/>
          </a:xfrm>
        </p:spPr>
        <p:txBody>
          <a:bodyPr>
            <a:normAutofit fontScale="92500" lnSpcReduction="20000"/>
          </a:bodyPr>
          <a:lstStyle/>
          <a:p>
            <a:pPr>
              <a:buFont typeface="Arial" panose="020B0604020202020204" pitchFamily="34" charset="0"/>
              <a:buChar char="•"/>
            </a:pPr>
            <a:r>
              <a:rPr lang="en-US" dirty="0"/>
              <a:t> The Etter lab has been sampling adult backyard poultry and chick shipping boxes at Vermont agriculture supply stores since 2019/2020</a:t>
            </a:r>
          </a:p>
          <a:p>
            <a:pPr lvl="1">
              <a:buFont typeface="Arial" panose="020B0604020202020204" pitchFamily="34" charset="0"/>
              <a:buChar char="•"/>
            </a:pPr>
            <a:r>
              <a:rPr lang="en-US" dirty="0"/>
              <a:t>~90 backyard flocks and ~25 stores/local hatcheries</a:t>
            </a:r>
          </a:p>
          <a:p>
            <a:pPr lvl="1">
              <a:buFont typeface="Arial" panose="020B0604020202020204" pitchFamily="34" charset="0"/>
              <a:buChar char="•"/>
            </a:pPr>
            <a:r>
              <a:rPr lang="en-US" dirty="0"/>
              <a:t>~200 </a:t>
            </a:r>
            <a:r>
              <a:rPr lang="en-US" i="1" dirty="0"/>
              <a:t>S. enterica </a:t>
            </a:r>
            <a:r>
              <a:rPr lang="en-US" dirty="0"/>
              <a:t>isolates</a:t>
            </a:r>
            <a:br>
              <a:rPr lang="en-US" dirty="0"/>
            </a:br>
            <a:endParaRPr lang="en-US" i="1" dirty="0"/>
          </a:p>
          <a:p>
            <a:pPr>
              <a:buFont typeface="Arial" panose="020B0604020202020204" pitchFamily="34" charset="0"/>
              <a:buChar char="•"/>
            </a:pPr>
            <a:r>
              <a:rPr lang="en-US" dirty="0"/>
              <a:t> Etter lab research on backyard poultry funded entirely by Vermont Experiment Station Funds (~$24k/</a:t>
            </a:r>
            <a:r>
              <a:rPr lang="en-US" dirty="0" err="1"/>
              <a:t>yr</a:t>
            </a:r>
            <a:r>
              <a:rPr lang="en-US" dirty="0"/>
              <a:t> for research supplies/services)</a:t>
            </a:r>
          </a:p>
          <a:p>
            <a:pPr lvl="1">
              <a:buFont typeface="Arial" panose="020B0604020202020204" pitchFamily="34" charset="0"/>
              <a:buChar char="•"/>
            </a:pPr>
            <a:r>
              <a:rPr lang="en-US" dirty="0"/>
              <a:t>This is not adequate for sequencing 200 isolates commercially or through UVM</a:t>
            </a:r>
          </a:p>
          <a:p>
            <a:pPr lvl="1">
              <a:buFont typeface="Arial" panose="020B0604020202020204" pitchFamily="34" charset="0"/>
              <a:buChar char="•"/>
            </a:pPr>
            <a:r>
              <a:rPr lang="en-US" dirty="0"/>
              <a:t>Etter lab doesn’t have consistent personnel to prep libraries to reduce costs</a:t>
            </a:r>
            <a:br>
              <a:rPr lang="en-US" dirty="0"/>
            </a:br>
            <a:endParaRPr lang="en-US" dirty="0"/>
          </a:p>
          <a:p>
            <a:pPr>
              <a:buFont typeface="Arial" panose="020B0604020202020204" pitchFamily="34" charset="0"/>
              <a:buChar char="•"/>
            </a:pPr>
            <a:r>
              <a:rPr lang="en-US" dirty="0"/>
              <a:t> VDH sequencing arrangement has been a lifesaver</a:t>
            </a:r>
          </a:p>
          <a:p>
            <a:pPr lvl="1">
              <a:buFont typeface="Arial" panose="020B0604020202020204" pitchFamily="34" charset="0"/>
              <a:buChar char="•"/>
            </a:pPr>
            <a:r>
              <a:rPr lang="en-US" dirty="0"/>
              <a:t>“Free” sequencing </a:t>
            </a:r>
            <a:r>
              <a:rPr lang="en-US" dirty="0">
                <a:sym typeface="Wingdings" panose="05000000000000000000" pitchFamily="2" charset="2"/>
              </a:rPr>
              <a:t> expanded sampling capacity, sampling for </a:t>
            </a:r>
            <a:r>
              <a:rPr lang="en-US" i="1" dirty="0">
                <a:sym typeface="Wingdings" panose="05000000000000000000" pitchFamily="2" charset="2"/>
              </a:rPr>
              <a:t>Campylobacter</a:t>
            </a:r>
            <a:endParaRPr lang="en-US" dirty="0"/>
          </a:p>
          <a:p>
            <a:pPr lvl="2">
              <a:buFont typeface="Arial" panose="020B0604020202020204" pitchFamily="34" charset="0"/>
              <a:buChar char="•"/>
            </a:pPr>
            <a:r>
              <a:rPr lang="en-US" dirty="0"/>
              <a:t>Automatically uploaded to NCBI, so the Etter lab can easily access it for serovar info and downstream analysis</a:t>
            </a:r>
          </a:p>
          <a:p>
            <a:pPr>
              <a:buFont typeface="Arial" panose="020B0604020202020204" pitchFamily="34" charset="0"/>
              <a:buChar char="•"/>
            </a:pPr>
            <a:endParaRPr lang="en-US" sz="1500" dirty="0"/>
          </a:p>
          <a:p>
            <a:endParaRPr lang="en-US" sz="1500" dirty="0"/>
          </a:p>
          <a:p>
            <a:endParaRPr lang="en-US" sz="1500" dirty="0"/>
          </a:p>
        </p:txBody>
      </p:sp>
      <p:sp>
        <p:nvSpPr>
          <p:cNvPr id="5" name="Slide Number Placeholder 4">
            <a:extLst>
              <a:ext uri="{FF2B5EF4-FFF2-40B4-BE49-F238E27FC236}">
                <a16:creationId xmlns:a16="http://schemas.microsoft.com/office/drawing/2014/main" id="{B2015161-3167-0ADB-336D-BF9EC982BC4F}"/>
              </a:ext>
            </a:extLst>
          </p:cNvPr>
          <p:cNvSpPr>
            <a:spLocks noGrp="1"/>
          </p:cNvSpPr>
          <p:nvPr>
            <p:ph type="sldNum" sz="quarter" idx="4"/>
          </p:nvPr>
        </p:nvSpPr>
        <p:spPr>
          <a:xfrm>
            <a:off x="8610600" y="6356354"/>
            <a:ext cx="2743200" cy="365125"/>
          </a:xfrm>
        </p:spPr>
        <p:txBody>
          <a:bodyPr anchor="ctr">
            <a:normAutofit/>
          </a:bodyPr>
          <a:lstStyle/>
          <a:p>
            <a:pPr>
              <a:spcAft>
                <a:spcPts val="600"/>
              </a:spcAft>
            </a:pPr>
            <a:fld id="{820DBD16-8F52-45AC-8998-73485FE4613D}" type="slidenum">
              <a:rPr lang="en-US" smtClean="0"/>
              <a:pPr>
                <a:spcAft>
                  <a:spcPts val="600"/>
                </a:spcAft>
              </a:pPr>
              <a:t>10</a:t>
            </a:fld>
            <a:endParaRPr lang="en-US" dirty="0"/>
          </a:p>
        </p:txBody>
      </p:sp>
      <p:sp>
        <p:nvSpPr>
          <p:cNvPr id="6" name="Footer Placeholder 5">
            <a:extLst>
              <a:ext uri="{FF2B5EF4-FFF2-40B4-BE49-F238E27FC236}">
                <a16:creationId xmlns:a16="http://schemas.microsoft.com/office/drawing/2014/main" id="{9DBBB716-3A52-300D-7171-FE3F95787526}"/>
              </a:ext>
            </a:extLst>
          </p:cNvPr>
          <p:cNvSpPr>
            <a:spLocks noGrp="1"/>
          </p:cNvSpPr>
          <p:nvPr>
            <p:ph type="ftr" sz="quarter" idx="3"/>
          </p:nvPr>
        </p:nvSpPr>
        <p:spPr>
          <a:xfrm>
            <a:off x="838200" y="6356354"/>
            <a:ext cx="4114800" cy="365125"/>
          </a:xfrm>
        </p:spPr>
        <p:txBody>
          <a:bodyPr anchor="ctr">
            <a:normAutofit/>
          </a:bodyPr>
          <a:lstStyle/>
          <a:p>
            <a:pPr>
              <a:spcAft>
                <a:spcPts val="600"/>
              </a:spcAft>
            </a:pPr>
            <a:r>
              <a:rPr lang="en-US" dirty="0"/>
              <a:t>Vermont Department of Health</a:t>
            </a:r>
          </a:p>
        </p:txBody>
      </p:sp>
      <p:pic>
        <p:nvPicPr>
          <p:cNvPr id="7" name="Picture 6">
            <a:extLst>
              <a:ext uri="{FF2B5EF4-FFF2-40B4-BE49-F238E27FC236}">
                <a16:creationId xmlns:a16="http://schemas.microsoft.com/office/drawing/2014/main" id="{DA487D6D-DCB6-4E6C-6449-4477616B1127}"/>
              </a:ext>
            </a:extLst>
          </p:cNvPr>
          <p:cNvPicPr>
            <a:picLocks noChangeAspect="1"/>
          </p:cNvPicPr>
          <p:nvPr/>
        </p:nvPicPr>
        <p:blipFill>
          <a:blip r:embed="rId2"/>
          <a:stretch>
            <a:fillRect/>
          </a:stretch>
        </p:blipFill>
        <p:spPr>
          <a:xfrm>
            <a:off x="8318232" y="2463258"/>
            <a:ext cx="3664219" cy="2750426"/>
          </a:xfrm>
          <a:prstGeom prst="rect">
            <a:avLst/>
          </a:prstGeom>
        </p:spPr>
      </p:pic>
      <p:sp>
        <p:nvSpPr>
          <p:cNvPr id="8" name="TextBox 7">
            <a:extLst>
              <a:ext uri="{FF2B5EF4-FFF2-40B4-BE49-F238E27FC236}">
                <a16:creationId xmlns:a16="http://schemas.microsoft.com/office/drawing/2014/main" id="{4D466426-A2CB-FAE6-4540-A7B02C62AD6A}"/>
              </a:ext>
            </a:extLst>
          </p:cNvPr>
          <p:cNvSpPr txBox="1"/>
          <p:nvPr/>
        </p:nvSpPr>
        <p:spPr>
          <a:xfrm>
            <a:off x="10285245" y="5213684"/>
            <a:ext cx="3933825" cy="307777"/>
          </a:xfrm>
          <a:prstGeom prst="rect">
            <a:avLst/>
          </a:prstGeom>
          <a:noFill/>
        </p:spPr>
        <p:txBody>
          <a:bodyPr wrap="square" rtlCol="0">
            <a:spAutoFit/>
          </a:bodyPr>
          <a:lstStyle/>
          <a:p>
            <a:r>
              <a:rPr lang="en-US" sz="1400" i="1" dirty="0">
                <a:latin typeface="Calibri" panose="020F0502020204030204" pitchFamily="34" charset="0"/>
                <a:cs typeface="Calibri" panose="020F0502020204030204" pitchFamily="34" charset="0"/>
              </a:rPr>
              <a:t>Credit: Dr. Etter/UVM</a:t>
            </a:r>
          </a:p>
        </p:txBody>
      </p:sp>
    </p:spTree>
    <p:extLst>
      <p:ext uri="{BB962C8B-B14F-4D97-AF65-F5344CB8AC3E}">
        <p14:creationId xmlns:p14="http://schemas.microsoft.com/office/powerpoint/2010/main" val="3464276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2BF55-FAF2-E7F3-B60D-4C204756C117}"/>
              </a:ext>
            </a:extLst>
          </p:cNvPr>
          <p:cNvSpPr>
            <a:spLocks noGrp="1"/>
          </p:cNvSpPr>
          <p:nvPr>
            <p:ph type="title"/>
          </p:nvPr>
        </p:nvSpPr>
        <p:spPr>
          <a:xfrm>
            <a:off x="838200" y="365129"/>
            <a:ext cx="10515600" cy="1325563"/>
          </a:xfrm>
        </p:spPr>
        <p:txBody>
          <a:bodyPr anchor="ctr">
            <a:normAutofit/>
          </a:bodyPr>
          <a:lstStyle/>
          <a:p>
            <a:r>
              <a:rPr lang="en-US" dirty="0"/>
              <a:t>Vermont Agricultural Experiment Station (VT-AES) History</a:t>
            </a:r>
          </a:p>
        </p:txBody>
      </p:sp>
      <p:sp>
        <p:nvSpPr>
          <p:cNvPr id="3" name="Content Placeholder 2">
            <a:extLst>
              <a:ext uri="{FF2B5EF4-FFF2-40B4-BE49-F238E27FC236}">
                <a16:creationId xmlns:a16="http://schemas.microsoft.com/office/drawing/2014/main" id="{0900FACD-93F7-320A-10A1-A27B19648EC4}"/>
              </a:ext>
            </a:extLst>
          </p:cNvPr>
          <p:cNvSpPr>
            <a:spLocks noGrp="1"/>
          </p:cNvSpPr>
          <p:nvPr>
            <p:ph sz="half" idx="1"/>
          </p:nvPr>
        </p:nvSpPr>
        <p:spPr>
          <a:xfrm>
            <a:off x="838200" y="1825625"/>
            <a:ext cx="5181600" cy="4351338"/>
          </a:xfrm>
        </p:spPr>
        <p:txBody>
          <a:bodyPr>
            <a:normAutofit/>
          </a:bodyPr>
          <a:lstStyle/>
          <a:p>
            <a:pPr>
              <a:buFont typeface="Arial" panose="020B0604020202020204" pitchFamily="34" charset="0"/>
              <a:buChar char="•"/>
            </a:pPr>
            <a:endParaRPr lang="en-US" dirty="0"/>
          </a:p>
          <a:p>
            <a:endParaRPr lang="en-US" dirty="0"/>
          </a:p>
          <a:p>
            <a:endParaRPr lang="en-US" dirty="0"/>
          </a:p>
        </p:txBody>
      </p:sp>
      <p:pic>
        <p:nvPicPr>
          <p:cNvPr id="2050" name="Picture 6">
            <a:extLst>
              <a:ext uri="{FF2B5EF4-FFF2-40B4-BE49-F238E27FC236}">
                <a16:creationId xmlns:a16="http://schemas.microsoft.com/office/drawing/2014/main" id="{15EFAAFB-8FD0-E3ED-FB05-55C4561C318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777" r="-4" b="11454"/>
          <a:stretch/>
        </p:blipFill>
        <p:spPr bwMode="auto">
          <a:xfrm>
            <a:off x="7595659" y="2085975"/>
            <a:ext cx="4054919" cy="34051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a:extLst>
              <a:ext uri="{FF2B5EF4-FFF2-40B4-BE49-F238E27FC236}">
                <a16:creationId xmlns:a16="http://schemas.microsoft.com/office/drawing/2014/main" id="{B2015161-3167-0ADB-336D-BF9EC982BC4F}"/>
              </a:ext>
            </a:extLst>
          </p:cNvPr>
          <p:cNvSpPr>
            <a:spLocks noGrp="1"/>
          </p:cNvSpPr>
          <p:nvPr>
            <p:ph type="sldNum" sz="quarter" idx="4"/>
          </p:nvPr>
        </p:nvSpPr>
        <p:spPr>
          <a:xfrm>
            <a:off x="8610600" y="6356354"/>
            <a:ext cx="2743200" cy="365125"/>
          </a:xfrm>
        </p:spPr>
        <p:txBody>
          <a:bodyPr anchor="ctr">
            <a:normAutofit/>
          </a:bodyPr>
          <a:lstStyle/>
          <a:p>
            <a:pPr>
              <a:spcAft>
                <a:spcPts val="600"/>
              </a:spcAft>
            </a:pPr>
            <a:fld id="{820DBD16-8F52-45AC-8998-73485FE4613D}" type="slidenum">
              <a:rPr lang="en-US" smtClean="0"/>
              <a:pPr>
                <a:spcAft>
                  <a:spcPts val="600"/>
                </a:spcAft>
              </a:pPr>
              <a:t>11</a:t>
            </a:fld>
            <a:endParaRPr lang="en-US" dirty="0"/>
          </a:p>
        </p:txBody>
      </p:sp>
      <p:sp>
        <p:nvSpPr>
          <p:cNvPr id="6" name="Footer Placeholder 5">
            <a:extLst>
              <a:ext uri="{FF2B5EF4-FFF2-40B4-BE49-F238E27FC236}">
                <a16:creationId xmlns:a16="http://schemas.microsoft.com/office/drawing/2014/main" id="{9DBBB716-3A52-300D-7171-FE3F95787526}"/>
              </a:ext>
            </a:extLst>
          </p:cNvPr>
          <p:cNvSpPr>
            <a:spLocks noGrp="1"/>
          </p:cNvSpPr>
          <p:nvPr>
            <p:ph type="ftr" sz="quarter" idx="3"/>
          </p:nvPr>
        </p:nvSpPr>
        <p:spPr>
          <a:xfrm>
            <a:off x="838200" y="6356354"/>
            <a:ext cx="4114800" cy="365125"/>
          </a:xfrm>
        </p:spPr>
        <p:txBody>
          <a:bodyPr anchor="ctr">
            <a:normAutofit/>
          </a:bodyPr>
          <a:lstStyle/>
          <a:p>
            <a:pPr>
              <a:spcAft>
                <a:spcPts val="600"/>
              </a:spcAft>
            </a:pPr>
            <a:r>
              <a:rPr lang="en-US" dirty="0"/>
              <a:t>Vermont Department of Health</a:t>
            </a:r>
          </a:p>
        </p:txBody>
      </p:sp>
      <p:sp>
        <p:nvSpPr>
          <p:cNvPr id="4" name="TextBox 3">
            <a:extLst>
              <a:ext uri="{FF2B5EF4-FFF2-40B4-BE49-F238E27FC236}">
                <a16:creationId xmlns:a16="http://schemas.microsoft.com/office/drawing/2014/main" id="{5700FEED-8DB2-5291-9CE1-306A1B74FA96}"/>
              </a:ext>
            </a:extLst>
          </p:cNvPr>
          <p:cNvSpPr txBox="1"/>
          <p:nvPr/>
        </p:nvSpPr>
        <p:spPr>
          <a:xfrm>
            <a:off x="628650" y="2085974"/>
            <a:ext cx="6534150" cy="4093428"/>
          </a:xfrm>
          <a:prstGeom prst="rect">
            <a:avLst/>
          </a:prstGeom>
          <a:noFill/>
        </p:spPr>
        <p:txBody>
          <a:bodyPr wrap="square" rtlCol="0">
            <a:spAutoFit/>
          </a:bodyPr>
          <a:lstStyle/>
          <a:p>
            <a:pPr marL="285750" indent="-285750">
              <a:buFont typeface="Arial" panose="020B0604020202020204" pitchFamily="34" charset="0"/>
              <a:buChar char="•"/>
            </a:pPr>
            <a:r>
              <a:rPr lang="en-US" sz="2000" dirty="0"/>
              <a:t>VT-AES (established in 1886) is comprised of 43 world-respected researchers tackling issues of agriculture, environment, nutrition, food safety, health, community and economic development</a:t>
            </a:r>
          </a:p>
          <a:p>
            <a:pPr marL="285750" indent="-285750">
              <a:buFont typeface="Arial" panose="020B0604020202020204" pitchFamily="34" charset="0"/>
              <a:buChar char="•"/>
            </a:pPr>
            <a:r>
              <a:rPr lang="en-US" sz="2000" dirty="0"/>
              <a:t>In addition to their research which adds new and exciting information to their fields, their work aims to provide practical solutions for rural and urban Vermonters</a:t>
            </a:r>
          </a:p>
          <a:p>
            <a:pPr marL="285750" indent="-285750">
              <a:buFont typeface="Arial" panose="020B0604020202020204" pitchFamily="34" charset="0"/>
              <a:buChar char="•"/>
            </a:pPr>
            <a:r>
              <a:rPr lang="en-US" sz="2000" dirty="0"/>
              <a:t>Funding for VT-AES comes from a mix of USDA and UVM, via the State of Vermont’s appropriation funds</a:t>
            </a:r>
          </a:p>
          <a:p>
            <a:pPr marL="285750" indent="-285750">
              <a:buFont typeface="Arial" panose="020B0604020202020204" pitchFamily="34" charset="0"/>
              <a:buChar char="•"/>
            </a:pPr>
            <a:r>
              <a:rPr lang="en-US" sz="2000" b="1" dirty="0"/>
              <a:t>Every state and territory has an agricultural experiment station! (Great place to look for collaborations…)</a:t>
            </a:r>
          </a:p>
          <a:p>
            <a:pPr marL="285750" indent="-285750">
              <a:buFont typeface="Arial" panose="020B0604020202020204" pitchFamily="34" charset="0"/>
              <a:buChar char="•"/>
            </a:pPr>
            <a:endParaRPr lang="en-US" sz="2000" dirty="0"/>
          </a:p>
        </p:txBody>
      </p:sp>
      <p:sp>
        <p:nvSpPr>
          <p:cNvPr id="10" name="TextBox 9">
            <a:extLst>
              <a:ext uri="{FF2B5EF4-FFF2-40B4-BE49-F238E27FC236}">
                <a16:creationId xmlns:a16="http://schemas.microsoft.com/office/drawing/2014/main" id="{85E2AB4E-171F-8072-DB82-1DABEF3D7A70}"/>
              </a:ext>
            </a:extLst>
          </p:cNvPr>
          <p:cNvSpPr txBox="1"/>
          <p:nvPr/>
        </p:nvSpPr>
        <p:spPr>
          <a:xfrm>
            <a:off x="1042737" y="6039853"/>
            <a:ext cx="4977063" cy="646331"/>
          </a:xfrm>
          <a:prstGeom prst="rect">
            <a:avLst/>
          </a:prstGeom>
          <a:noFill/>
        </p:spPr>
        <p:txBody>
          <a:bodyPr wrap="square" rtlCol="0">
            <a:spAutoFit/>
          </a:bodyPr>
          <a:lstStyle/>
          <a:p>
            <a:r>
              <a:rPr lang="en-US" dirty="0"/>
              <a:t>Source: </a:t>
            </a:r>
            <a:r>
              <a:rPr lang="en-US" dirty="0">
                <a:hlinkClick r:id="rId3"/>
              </a:rPr>
              <a:t>www.uvm.edu/vtaes/whatisvtaes.htm</a:t>
            </a:r>
            <a:endParaRPr lang="en-US" dirty="0"/>
          </a:p>
          <a:p>
            <a:endParaRPr lang="en-US" dirty="0"/>
          </a:p>
        </p:txBody>
      </p:sp>
      <p:sp>
        <p:nvSpPr>
          <p:cNvPr id="12" name="TextBox 11">
            <a:extLst>
              <a:ext uri="{FF2B5EF4-FFF2-40B4-BE49-F238E27FC236}">
                <a16:creationId xmlns:a16="http://schemas.microsoft.com/office/drawing/2014/main" id="{E8116E20-EAAE-178A-29EB-3E954E315600}"/>
              </a:ext>
            </a:extLst>
          </p:cNvPr>
          <p:cNvSpPr txBox="1"/>
          <p:nvPr/>
        </p:nvSpPr>
        <p:spPr>
          <a:xfrm>
            <a:off x="9982200" y="5491163"/>
            <a:ext cx="3933825" cy="307777"/>
          </a:xfrm>
          <a:prstGeom prst="rect">
            <a:avLst/>
          </a:prstGeom>
          <a:noFill/>
        </p:spPr>
        <p:txBody>
          <a:bodyPr wrap="square" rtlCol="0">
            <a:spAutoFit/>
          </a:bodyPr>
          <a:lstStyle/>
          <a:p>
            <a:r>
              <a:rPr lang="en-US" sz="1400" i="1" dirty="0">
                <a:latin typeface="Calibri" panose="020F0502020204030204" pitchFamily="34" charset="0"/>
                <a:cs typeface="Calibri" panose="020F0502020204030204" pitchFamily="34" charset="0"/>
              </a:rPr>
              <a:t>Credit: VT-AES/UVM</a:t>
            </a:r>
          </a:p>
        </p:txBody>
      </p:sp>
    </p:spTree>
    <p:extLst>
      <p:ext uri="{BB962C8B-B14F-4D97-AF65-F5344CB8AC3E}">
        <p14:creationId xmlns:p14="http://schemas.microsoft.com/office/powerpoint/2010/main" val="1065043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1D537-43A8-A1E7-6B70-9CBF882CD6BD}"/>
              </a:ext>
            </a:extLst>
          </p:cNvPr>
          <p:cNvSpPr>
            <a:spLocks noGrp="1"/>
          </p:cNvSpPr>
          <p:nvPr>
            <p:ph type="title"/>
          </p:nvPr>
        </p:nvSpPr>
        <p:spPr>
          <a:xfrm>
            <a:off x="838200" y="365129"/>
            <a:ext cx="10515600" cy="1325563"/>
          </a:xfrm>
        </p:spPr>
        <p:txBody>
          <a:bodyPr anchor="ctr">
            <a:normAutofit/>
          </a:bodyPr>
          <a:lstStyle/>
          <a:p>
            <a:r>
              <a:rPr lang="en-US" dirty="0"/>
              <a:t>Additional Support from FDA for sourcing isolates</a:t>
            </a:r>
          </a:p>
        </p:txBody>
      </p:sp>
      <p:pic>
        <p:nvPicPr>
          <p:cNvPr id="3074" name="Picture 1">
            <a:extLst>
              <a:ext uri="{FF2B5EF4-FFF2-40B4-BE49-F238E27FC236}">
                <a16:creationId xmlns:a16="http://schemas.microsoft.com/office/drawing/2014/main" id="{A5AAEF7D-69A9-F5C3-1D7E-9965410EEB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7017"/>
          <a:stretch/>
        </p:blipFill>
        <p:spPr bwMode="auto">
          <a:xfrm>
            <a:off x="838200" y="1825625"/>
            <a:ext cx="5181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83C4696D-2578-3E04-9B2F-1140300E60E8}"/>
              </a:ext>
            </a:extLst>
          </p:cNvPr>
          <p:cNvSpPr>
            <a:spLocks noGrp="1"/>
          </p:cNvSpPr>
          <p:nvPr>
            <p:ph sz="half" idx="2"/>
          </p:nvPr>
        </p:nvSpPr>
        <p:spPr>
          <a:xfrm>
            <a:off x="6172200" y="1825625"/>
            <a:ext cx="5638800" cy="4351338"/>
          </a:xfrm>
        </p:spPr>
        <p:txBody>
          <a:bodyPr>
            <a:normAutofit lnSpcReduction="10000"/>
          </a:bodyPr>
          <a:lstStyle/>
          <a:p>
            <a:pPr marL="342900" indent="-342900">
              <a:buFont typeface="Arial" panose="020B0604020202020204" pitchFamily="34" charset="0"/>
              <a:buChar char="•"/>
            </a:pPr>
            <a:r>
              <a:rPr lang="en-US" sz="2000" dirty="0"/>
              <a:t>Throughout our experience, we’ve had the continuous support from Marc Allard (FDA)</a:t>
            </a:r>
          </a:p>
          <a:p>
            <a:pPr marL="342900" indent="-342900">
              <a:buFont typeface="Arial" panose="020B0604020202020204" pitchFamily="34" charset="0"/>
              <a:buChar char="•"/>
            </a:pPr>
            <a:r>
              <a:rPr lang="en-US" sz="2000" dirty="0"/>
              <a:t>Marc attended meetings with our team and collaborator-- listened to issues we were having and offered suggestions for improvement. He has always been a great resource for us!</a:t>
            </a:r>
          </a:p>
          <a:p>
            <a:pPr marL="342900" indent="-342900">
              <a:buFont typeface="Arial" panose="020B0604020202020204" pitchFamily="34" charset="0"/>
              <a:buChar char="•"/>
            </a:pPr>
            <a:r>
              <a:rPr lang="en-US" sz="2000" dirty="0"/>
              <a:t>In 2022, Marc sent us a photo from a local VT newspaper about grant funding for VT farms for on-farm improvement projects that would have a positive impact on water quality (manure, nutrient management)</a:t>
            </a:r>
          </a:p>
          <a:p>
            <a:pPr marL="342900" indent="-342900">
              <a:buFont typeface="Arial" panose="020B0604020202020204" pitchFamily="34" charset="0"/>
              <a:buChar char="•"/>
            </a:pPr>
            <a:r>
              <a:rPr lang="en-US" sz="2000" dirty="0"/>
              <a:t>Although we didn’t pursue this opportunity, it could have been another avenue for us to pursue had we not been able to obtain enough isolates for the year</a:t>
            </a:r>
          </a:p>
        </p:txBody>
      </p:sp>
      <p:sp>
        <p:nvSpPr>
          <p:cNvPr id="5" name="Slide Number Placeholder 4">
            <a:extLst>
              <a:ext uri="{FF2B5EF4-FFF2-40B4-BE49-F238E27FC236}">
                <a16:creationId xmlns:a16="http://schemas.microsoft.com/office/drawing/2014/main" id="{30EBB367-F445-5ED1-2074-5C7BA854CDD4}"/>
              </a:ext>
            </a:extLst>
          </p:cNvPr>
          <p:cNvSpPr>
            <a:spLocks noGrp="1"/>
          </p:cNvSpPr>
          <p:nvPr>
            <p:ph type="sldNum" sz="quarter" idx="4"/>
          </p:nvPr>
        </p:nvSpPr>
        <p:spPr>
          <a:xfrm>
            <a:off x="8610600" y="6356354"/>
            <a:ext cx="2743200" cy="365125"/>
          </a:xfrm>
        </p:spPr>
        <p:txBody>
          <a:bodyPr anchor="ctr">
            <a:normAutofit/>
          </a:bodyPr>
          <a:lstStyle/>
          <a:p>
            <a:pPr>
              <a:spcAft>
                <a:spcPts val="600"/>
              </a:spcAft>
            </a:pPr>
            <a:fld id="{820DBD16-8F52-45AC-8998-73485FE4613D}" type="slidenum">
              <a:rPr lang="en-US" smtClean="0"/>
              <a:pPr>
                <a:spcAft>
                  <a:spcPts val="600"/>
                </a:spcAft>
              </a:pPr>
              <a:t>12</a:t>
            </a:fld>
            <a:endParaRPr lang="en-US" dirty="0"/>
          </a:p>
        </p:txBody>
      </p:sp>
      <p:sp>
        <p:nvSpPr>
          <p:cNvPr id="6" name="Footer Placeholder 5">
            <a:extLst>
              <a:ext uri="{FF2B5EF4-FFF2-40B4-BE49-F238E27FC236}">
                <a16:creationId xmlns:a16="http://schemas.microsoft.com/office/drawing/2014/main" id="{11111CC7-7A4E-8B23-71C0-2706AC3E09A7}"/>
              </a:ext>
            </a:extLst>
          </p:cNvPr>
          <p:cNvSpPr>
            <a:spLocks noGrp="1"/>
          </p:cNvSpPr>
          <p:nvPr>
            <p:ph type="ftr" sz="quarter" idx="3"/>
          </p:nvPr>
        </p:nvSpPr>
        <p:spPr>
          <a:xfrm>
            <a:off x="838200" y="6356354"/>
            <a:ext cx="4114800" cy="365125"/>
          </a:xfrm>
        </p:spPr>
        <p:txBody>
          <a:bodyPr anchor="ctr">
            <a:normAutofit/>
          </a:bodyPr>
          <a:lstStyle/>
          <a:p>
            <a:pPr>
              <a:spcAft>
                <a:spcPts val="600"/>
              </a:spcAft>
            </a:pPr>
            <a:r>
              <a:rPr lang="en-US"/>
              <a:t>Vermont Department of Health</a:t>
            </a:r>
          </a:p>
        </p:txBody>
      </p:sp>
      <p:sp>
        <p:nvSpPr>
          <p:cNvPr id="7" name="TextBox 6">
            <a:extLst>
              <a:ext uri="{FF2B5EF4-FFF2-40B4-BE49-F238E27FC236}">
                <a16:creationId xmlns:a16="http://schemas.microsoft.com/office/drawing/2014/main" id="{E03E9BC7-A56C-AF5C-2B55-B50E87E6CB53}"/>
              </a:ext>
            </a:extLst>
          </p:cNvPr>
          <p:cNvSpPr txBox="1"/>
          <p:nvPr/>
        </p:nvSpPr>
        <p:spPr>
          <a:xfrm>
            <a:off x="3581401" y="6176963"/>
            <a:ext cx="3933825" cy="307777"/>
          </a:xfrm>
          <a:prstGeom prst="rect">
            <a:avLst/>
          </a:prstGeom>
          <a:noFill/>
        </p:spPr>
        <p:txBody>
          <a:bodyPr wrap="square" rtlCol="0">
            <a:spAutoFit/>
          </a:bodyPr>
          <a:lstStyle/>
          <a:p>
            <a:r>
              <a:rPr lang="en-US" sz="1400" i="1" dirty="0">
                <a:latin typeface="Calibri" panose="020F0502020204030204" pitchFamily="34" charset="0"/>
                <a:cs typeface="Calibri" panose="020F0502020204030204" pitchFamily="34" charset="0"/>
              </a:rPr>
              <a:t>Credit: Marc Allard/FDA</a:t>
            </a:r>
          </a:p>
        </p:txBody>
      </p:sp>
    </p:spTree>
    <p:extLst>
      <p:ext uri="{BB962C8B-B14F-4D97-AF65-F5344CB8AC3E}">
        <p14:creationId xmlns:p14="http://schemas.microsoft.com/office/powerpoint/2010/main" val="4207702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FA0FE-D633-3BFD-D3CE-06C2F129A151}"/>
              </a:ext>
            </a:extLst>
          </p:cNvPr>
          <p:cNvSpPr>
            <a:spLocks noGrp="1"/>
          </p:cNvSpPr>
          <p:nvPr>
            <p:ph type="title"/>
          </p:nvPr>
        </p:nvSpPr>
        <p:spPr>
          <a:xfrm>
            <a:off x="838200" y="365129"/>
            <a:ext cx="10515600" cy="1325563"/>
          </a:xfrm>
        </p:spPr>
        <p:txBody>
          <a:bodyPr anchor="ctr">
            <a:normAutofit/>
          </a:bodyPr>
          <a:lstStyle/>
          <a:p>
            <a:r>
              <a:rPr lang="en-US" dirty="0"/>
              <a:t>Lessons Learned &amp; Key Takeaways</a:t>
            </a:r>
          </a:p>
        </p:txBody>
      </p:sp>
      <p:sp>
        <p:nvSpPr>
          <p:cNvPr id="3" name="Content Placeholder 2">
            <a:extLst>
              <a:ext uri="{FF2B5EF4-FFF2-40B4-BE49-F238E27FC236}">
                <a16:creationId xmlns:a16="http://schemas.microsoft.com/office/drawing/2014/main" id="{644B3DA7-A6F5-634B-A853-EDF6DDA873D5}"/>
              </a:ext>
            </a:extLst>
          </p:cNvPr>
          <p:cNvSpPr>
            <a:spLocks noGrp="1"/>
          </p:cNvSpPr>
          <p:nvPr>
            <p:ph sz="half" idx="1"/>
          </p:nvPr>
        </p:nvSpPr>
        <p:spPr>
          <a:xfrm>
            <a:off x="285750" y="1825625"/>
            <a:ext cx="7515225" cy="4175125"/>
          </a:xfrm>
        </p:spPr>
        <p:txBody>
          <a:bodyPr>
            <a:normAutofit/>
          </a:bodyPr>
          <a:lstStyle/>
          <a:p>
            <a:pPr marL="342900" indent="-342900">
              <a:buFont typeface="Arial" panose="020B0604020202020204" pitchFamily="34" charset="0"/>
              <a:buChar char="•"/>
            </a:pPr>
            <a:r>
              <a:rPr lang="en-US" sz="2200" b="1" dirty="0"/>
              <a:t>Know your lab’s workload capacity</a:t>
            </a:r>
          </a:p>
          <a:p>
            <a:pPr marL="342900" indent="-342900">
              <a:buFont typeface="Arial" panose="020B0604020202020204" pitchFamily="34" charset="0"/>
              <a:buChar char="•"/>
            </a:pPr>
            <a:r>
              <a:rPr lang="en-US" sz="2200" b="1" dirty="0"/>
              <a:t>Familiarize yourself with your collaborator’s needs and expectations</a:t>
            </a:r>
          </a:p>
          <a:p>
            <a:pPr marL="342900" indent="-342900">
              <a:buFont typeface="Arial" panose="020B0604020202020204" pitchFamily="34" charset="0"/>
              <a:buChar char="•"/>
            </a:pPr>
            <a:r>
              <a:rPr lang="en-US" sz="2200" b="1" dirty="0"/>
              <a:t>Academic laboratories are great places for collaboration</a:t>
            </a:r>
          </a:p>
          <a:p>
            <a:pPr marL="728663" lvl="1" indent="-342900"/>
            <a:r>
              <a:rPr lang="en-US" sz="2200" dirty="0"/>
              <a:t>Funding in academia, especially for newer labs and investigators, can be difficult to obtain</a:t>
            </a:r>
          </a:p>
          <a:p>
            <a:pPr marL="728663" lvl="1" indent="-342900"/>
            <a:r>
              <a:rPr lang="en-US" sz="2200" dirty="0"/>
              <a:t>Being able to help their research move forward, provide them with data, frees up resources for use in other areas</a:t>
            </a:r>
          </a:p>
          <a:p>
            <a:pPr marL="457200" indent="-457200">
              <a:buFont typeface="Arial" panose="020B0604020202020204" pitchFamily="34" charset="0"/>
              <a:buChar char="•"/>
            </a:pPr>
            <a:r>
              <a:rPr lang="en-US" sz="2200" b="1" dirty="0"/>
              <a:t>Look to Agricultural Experiment Stations for collaboration</a:t>
            </a:r>
          </a:p>
        </p:txBody>
      </p:sp>
      <p:pic>
        <p:nvPicPr>
          <p:cNvPr id="7" name="Picture 6">
            <a:extLst>
              <a:ext uri="{FF2B5EF4-FFF2-40B4-BE49-F238E27FC236}">
                <a16:creationId xmlns:a16="http://schemas.microsoft.com/office/drawing/2014/main" id="{16627395-2396-AFF3-DF40-7455D93E569B}"/>
              </a:ext>
            </a:extLst>
          </p:cNvPr>
          <p:cNvPicPr>
            <a:picLocks noChangeAspect="1"/>
          </p:cNvPicPr>
          <p:nvPr/>
        </p:nvPicPr>
        <p:blipFill>
          <a:blip r:embed="rId2"/>
          <a:stretch>
            <a:fillRect/>
          </a:stretch>
        </p:blipFill>
        <p:spPr>
          <a:xfrm>
            <a:off x="7800975" y="1825625"/>
            <a:ext cx="3790950" cy="3881438"/>
          </a:xfrm>
          <a:prstGeom prst="rect">
            <a:avLst/>
          </a:prstGeom>
          <a:noFill/>
        </p:spPr>
      </p:pic>
      <p:sp>
        <p:nvSpPr>
          <p:cNvPr id="5" name="Slide Number Placeholder 4">
            <a:extLst>
              <a:ext uri="{FF2B5EF4-FFF2-40B4-BE49-F238E27FC236}">
                <a16:creationId xmlns:a16="http://schemas.microsoft.com/office/drawing/2014/main" id="{06DF8914-8C29-9DCF-70C7-72B0CE841F5C}"/>
              </a:ext>
            </a:extLst>
          </p:cNvPr>
          <p:cNvSpPr>
            <a:spLocks noGrp="1"/>
          </p:cNvSpPr>
          <p:nvPr>
            <p:ph type="sldNum" sz="quarter" idx="4"/>
          </p:nvPr>
        </p:nvSpPr>
        <p:spPr>
          <a:xfrm>
            <a:off x="8610600" y="6356354"/>
            <a:ext cx="2743200" cy="365125"/>
          </a:xfrm>
        </p:spPr>
        <p:txBody>
          <a:bodyPr anchor="ctr">
            <a:normAutofit/>
          </a:bodyPr>
          <a:lstStyle/>
          <a:p>
            <a:pPr>
              <a:spcAft>
                <a:spcPts val="600"/>
              </a:spcAft>
            </a:pPr>
            <a:fld id="{820DBD16-8F52-45AC-8998-73485FE4613D}" type="slidenum">
              <a:rPr lang="en-US" smtClean="0"/>
              <a:pPr>
                <a:spcAft>
                  <a:spcPts val="600"/>
                </a:spcAft>
              </a:pPr>
              <a:t>13</a:t>
            </a:fld>
            <a:endParaRPr lang="en-US"/>
          </a:p>
        </p:txBody>
      </p:sp>
      <p:sp>
        <p:nvSpPr>
          <p:cNvPr id="6" name="Footer Placeholder 5">
            <a:extLst>
              <a:ext uri="{FF2B5EF4-FFF2-40B4-BE49-F238E27FC236}">
                <a16:creationId xmlns:a16="http://schemas.microsoft.com/office/drawing/2014/main" id="{F30E3361-A5C2-249A-9789-0FBC98D47D8D}"/>
              </a:ext>
            </a:extLst>
          </p:cNvPr>
          <p:cNvSpPr>
            <a:spLocks noGrp="1"/>
          </p:cNvSpPr>
          <p:nvPr>
            <p:ph type="ftr" sz="quarter" idx="3"/>
          </p:nvPr>
        </p:nvSpPr>
        <p:spPr>
          <a:xfrm>
            <a:off x="838200" y="6356354"/>
            <a:ext cx="4114800" cy="365125"/>
          </a:xfrm>
        </p:spPr>
        <p:txBody>
          <a:bodyPr anchor="ctr">
            <a:normAutofit/>
          </a:bodyPr>
          <a:lstStyle/>
          <a:p>
            <a:pPr>
              <a:spcAft>
                <a:spcPts val="600"/>
              </a:spcAft>
            </a:pPr>
            <a:r>
              <a:rPr lang="en-US" dirty="0"/>
              <a:t>Vermont Department of Health</a:t>
            </a:r>
          </a:p>
        </p:txBody>
      </p:sp>
    </p:spTree>
    <p:extLst>
      <p:ext uri="{BB962C8B-B14F-4D97-AF65-F5344CB8AC3E}">
        <p14:creationId xmlns:p14="http://schemas.microsoft.com/office/powerpoint/2010/main" val="1694711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722EB-AC6D-60C0-5B46-5809A6EC9038}"/>
              </a:ext>
            </a:extLst>
          </p:cNvPr>
          <p:cNvSpPr>
            <a:spLocks noGrp="1"/>
          </p:cNvSpPr>
          <p:nvPr>
            <p:ph type="title"/>
          </p:nvPr>
        </p:nvSpPr>
        <p:spPr/>
        <p:txBody>
          <a:bodyPr/>
          <a:lstStyle/>
          <a:p>
            <a:r>
              <a:rPr lang="en-US" dirty="0"/>
              <a:t>Acknowledgements</a:t>
            </a:r>
          </a:p>
        </p:txBody>
      </p:sp>
      <p:sp>
        <p:nvSpPr>
          <p:cNvPr id="3" name="Content Placeholder 2">
            <a:extLst>
              <a:ext uri="{FF2B5EF4-FFF2-40B4-BE49-F238E27FC236}">
                <a16:creationId xmlns:a16="http://schemas.microsoft.com/office/drawing/2014/main" id="{FC668DBF-8E7E-767A-FDF8-B651007BBD82}"/>
              </a:ext>
            </a:extLst>
          </p:cNvPr>
          <p:cNvSpPr>
            <a:spLocks noGrp="1"/>
          </p:cNvSpPr>
          <p:nvPr>
            <p:ph sz="half" idx="1"/>
          </p:nvPr>
        </p:nvSpPr>
        <p:spPr>
          <a:xfrm>
            <a:off x="838200" y="1915321"/>
            <a:ext cx="5181600" cy="1513679"/>
          </a:xfrm>
        </p:spPr>
        <p:txBody>
          <a:bodyPr>
            <a:normAutofit fontScale="92500"/>
          </a:bodyPr>
          <a:lstStyle/>
          <a:p>
            <a:pPr marL="342900" indent="-342900">
              <a:buFont typeface="Arial" panose="020B0604020202020204" pitchFamily="34" charset="0"/>
              <a:buChar char="•"/>
            </a:pPr>
            <a:r>
              <a:rPr lang="en-US" b="1" dirty="0"/>
              <a:t>Vermont Dept. of Health Laboratory</a:t>
            </a:r>
          </a:p>
          <a:p>
            <a:pPr marL="728663" lvl="1" indent="-342900"/>
            <a:r>
              <a:rPr lang="en-US" dirty="0"/>
              <a:t>Valarie Devlin (WGS Lab)</a:t>
            </a:r>
          </a:p>
          <a:p>
            <a:pPr marL="728663" lvl="1" indent="-342900"/>
            <a:r>
              <a:rPr lang="en-US" dirty="0"/>
              <a:t>Lorrie Blais (Food Lab)</a:t>
            </a:r>
          </a:p>
          <a:p>
            <a:pPr marL="728663" lvl="1" indent="-342900"/>
            <a:r>
              <a:rPr lang="en-US" dirty="0"/>
              <a:t>Rachel Cruise (Bacteriology Lab)</a:t>
            </a:r>
          </a:p>
          <a:p>
            <a:endParaRPr lang="en-US" dirty="0"/>
          </a:p>
        </p:txBody>
      </p:sp>
      <p:sp>
        <p:nvSpPr>
          <p:cNvPr id="4" name="Content Placeholder 3">
            <a:extLst>
              <a:ext uri="{FF2B5EF4-FFF2-40B4-BE49-F238E27FC236}">
                <a16:creationId xmlns:a16="http://schemas.microsoft.com/office/drawing/2014/main" id="{7E171DF7-6C05-BF40-C627-09AFE527EC45}"/>
              </a:ext>
            </a:extLst>
          </p:cNvPr>
          <p:cNvSpPr>
            <a:spLocks noGrp="1"/>
          </p:cNvSpPr>
          <p:nvPr>
            <p:ph sz="half" idx="2"/>
          </p:nvPr>
        </p:nvSpPr>
        <p:spPr>
          <a:xfrm>
            <a:off x="6019800" y="1915321"/>
            <a:ext cx="5719011" cy="442868"/>
          </a:xfrm>
        </p:spPr>
        <p:txBody>
          <a:bodyPr>
            <a:normAutofit fontScale="92500"/>
          </a:bodyPr>
          <a:lstStyle/>
          <a:p>
            <a:pPr marL="342900" indent="-342900">
              <a:buFont typeface="Arial" panose="020B0604020202020204" pitchFamily="34" charset="0"/>
              <a:buChar char="•"/>
            </a:pPr>
            <a:r>
              <a:rPr lang="en-US" b="1" dirty="0"/>
              <a:t>The Etter Lab at the University of Vermont</a:t>
            </a:r>
          </a:p>
        </p:txBody>
      </p:sp>
      <p:sp>
        <p:nvSpPr>
          <p:cNvPr id="5" name="Slide Number Placeholder 4">
            <a:extLst>
              <a:ext uri="{FF2B5EF4-FFF2-40B4-BE49-F238E27FC236}">
                <a16:creationId xmlns:a16="http://schemas.microsoft.com/office/drawing/2014/main" id="{6FF961F3-29BE-B3A6-FAFA-D10B0EBC1BDF}"/>
              </a:ext>
            </a:extLst>
          </p:cNvPr>
          <p:cNvSpPr>
            <a:spLocks noGrp="1"/>
          </p:cNvSpPr>
          <p:nvPr>
            <p:ph type="sldNum" sz="quarter" idx="4"/>
          </p:nvPr>
        </p:nvSpPr>
        <p:spPr/>
        <p:txBody>
          <a:bodyPr/>
          <a:lstStyle/>
          <a:p>
            <a:fld id="{820DBD16-8F52-45AC-8998-73485FE4613D}" type="slidenum">
              <a:rPr lang="en-US" smtClean="0"/>
              <a:pPr/>
              <a:t>14</a:t>
            </a:fld>
            <a:endParaRPr lang="en-US" dirty="0"/>
          </a:p>
        </p:txBody>
      </p:sp>
      <p:sp>
        <p:nvSpPr>
          <p:cNvPr id="6" name="Footer Placeholder 5">
            <a:extLst>
              <a:ext uri="{FF2B5EF4-FFF2-40B4-BE49-F238E27FC236}">
                <a16:creationId xmlns:a16="http://schemas.microsoft.com/office/drawing/2014/main" id="{E1141B45-4271-6D5F-D200-0E0F8E6100E3}"/>
              </a:ext>
            </a:extLst>
          </p:cNvPr>
          <p:cNvSpPr>
            <a:spLocks noGrp="1"/>
          </p:cNvSpPr>
          <p:nvPr>
            <p:ph type="ftr" sz="quarter" idx="3"/>
          </p:nvPr>
        </p:nvSpPr>
        <p:spPr/>
        <p:txBody>
          <a:bodyPr/>
          <a:lstStyle/>
          <a:p>
            <a:r>
              <a:rPr lang="en-US"/>
              <a:t>Vermont Department of Health</a:t>
            </a:r>
            <a:endParaRPr lang="en-US" dirty="0"/>
          </a:p>
        </p:txBody>
      </p:sp>
      <p:sp>
        <p:nvSpPr>
          <p:cNvPr id="8" name="Content Placeholder 3">
            <a:extLst>
              <a:ext uri="{FF2B5EF4-FFF2-40B4-BE49-F238E27FC236}">
                <a16:creationId xmlns:a16="http://schemas.microsoft.com/office/drawing/2014/main" id="{8BE2BAFA-3331-0027-86AF-7A46704CB388}"/>
              </a:ext>
            </a:extLst>
          </p:cNvPr>
          <p:cNvSpPr txBox="1">
            <a:spLocks/>
          </p:cNvSpPr>
          <p:nvPr/>
        </p:nvSpPr>
        <p:spPr>
          <a:xfrm>
            <a:off x="1267327" y="4618046"/>
            <a:ext cx="9881937" cy="834189"/>
          </a:xfrm>
          <a:prstGeom prst="rect">
            <a:avLst/>
          </a:prstGeom>
        </p:spPr>
        <p:txBody>
          <a:bodyPr vert="horz" lIns="91440" tIns="45720" rIns="91440" bIns="45720" rtlCol="0">
            <a:normAutofit/>
          </a:bodyPr>
          <a:lstStyle>
            <a:lvl1pPr marL="0" indent="0" algn="l" defTabSz="514350" rtl="0" eaLnBrk="1" latinLnBrk="0" hangingPunct="1">
              <a:lnSpc>
                <a:spcPct val="90000"/>
              </a:lnSpc>
              <a:spcBef>
                <a:spcPts val="563"/>
              </a:spcBef>
              <a:buFont typeface="Arial" panose="020B0604020202020204" pitchFamily="34" charset="0"/>
              <a:buNone/>
              <a:defRPr sz="2400"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b="1" dirty="0"/>
              <a:t>Special thank you to Marc Allard and the rest of our FDA partners for their support and expertise in helping make our program successful!</a:t>
            </a:r>
          </a:p>
        </p:txBody>
      </p:sp>
    </p:spTree>
    <p:extLst>
      <p:ext uri="{BB962C8B-B14F-4D97-AF65-F5344CB8AC3E}">
        <p14:creationId xmlns:p14="http://schemas.microsoft.com/office/powerpoint/2010/main" val="3938580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BF737-6CBA-A546-F5EC-2610DBEFE96A}"/>
              </a:ext>
            </a:extLst>
          </p:cNvPr>
          <p:cNvSpPr>
            <a:spLocks noGrp="1"/>
          </p:cNvSpPr>
          <p:nvPr>
            <p:ph type="title"/>
          </p:nvPr>
        </p:nvSpPr>
        <p:spPr/>
        <p:txBody>
          <a:bodyPr/>
          <a:lstStyle/>
          <a:p>
            <a:r>
              <a:rPr lang="en-US" dirty="0"/>
              <a:t>Questions &amp; Contact Information</a:t>
            </a:r>
          </a:p>
        </p:txBody>
      </p:sp>
      <p:sp>
        <p:nvSpPr>
          <p:cNvPr id="3" name="Content Placeholder 2">
            <a:extLst>
              <a:ext uri="{FF2B5EF4-FFF2-40B4-BE49-F238E27FC236}">
                <a16:creationId xmlns:a16="http://schemas.microsoft.com/office/drawing/2014/main" id="{80B8F44D-1241-17C2-A72B-1C433C17E7FE}"/>
              </a:ext>
            </a:extLst>
          </p:cNvPr>
          <p:cNvSpPr>
            <a:spLocks noGrp="1"/>
          </p:cNvSpPr>
          <p:nvPr>
            <p:ph sz="half" idx="1"/>
          </p:nvPr>
        </p:nvSpPr>
        <p:spPr>
          <a:xfrm>
            <a:off x="6096000" y="2716338"/>
            <a:ext cx="5181600" cy="2569912"/>
          </a:xfrm>
        </p:spPr>
        <p:txBody>
          <a:bodyPr>
            <a:normAutofit lnSpcReduction="10000"/>
          </a:bodyPr>
          <a:lstStyle/>
          <a:p>
            <a:pPr algn="ctr"/>
            <a:r>
              <a:rPr lang="en-US" dirty="0"/>
              <a:t>Contact Information:</a:t>
            </a:r>
          </a:p>
          <a:p>
            <a:endParaRPr lang="en-US" dirty="0"/>
          </a:p>
          <a:p>
            <a:pPr algn="ctr"/>
            <a:r>
              <a:rPr lang="en-US" dirty="0"/>
              <a:t>Kelcey Harper, MS, MLS(ASCP)</a:t>
            </a:r>
            <a:r>
              <a:rPr lang="en-US" baseline="30000" dirty="0"/>
              <a:t>cm</a:t>
            </a:r>
          </a:p>
          <a:p>
            <a:pPr algn="ctr"/>
            <a:r>
              <a:rPr lang="en-US" dirty="0"/>
              <a:t>VT Dept of Health Lab</a:t>
            </a:r>
          </a:p>
          <a:p>
            <a:pPr algn="ctr"/>
            <a:r>
              <a:rPr lang="en-US" dirty="0"/>
              <a:t>Email: </a:t>
            </a:r>
            <a:r>
              <a:rPr lang="en-US" dirty="0">
                <a:hlinkClick r:id="rId2"/>
              </a:rPr>
              <a:t>Kelcey.Harper@vermont.gov</a:t>
            </a:r>
            <a:endParaRPr lang="en-US" dirty="0"/>
          </a:p>
          <a:p>
            <a:pPr algn="ctr"/>
            <a:r>
              <a:rPr lang="en-US" dirty="0"/>
              <a:t>Phone: (802)338-4721</a:t>
            </a:r>
          </a:p>
        </p:txBody>
      </p:sp>
      <p:sp>
        <p:nvSpPr>
          <p:cNvPr id="4" name="Content Placeholder 3">
            <a:extLst>
              <a:ext uri="{FF2B5EF4-FFF2-40B4-BE49-F238E27FC236}">
                <a16:creationId xmlns:a16="http://schemas.microsoft.com/office/drawing/2014/main" id="{2C55FE32-F317-A71A-3AA5-CE55E32406D9}"/>
              </a:ext>
            </a:extLst>
          </p:cNvPr>
          <p:cNvSpPr>
            <a:spLocks noGrp="1"/>
          </p:cNvSpPr>
          <p:nvPr>
            <p:ph sz="half" idx="2"/>
          </p:nvPr>
        </p:nvSpPr>
        <p:spPr>
          <a:xfrm>
            <a:off x="1720516" y="3545142"/>
            <a:ext cx="5181600" cy="673932"/>
          </a:xfrm>
        </p:spPr>
        <p:txBody>
          <a:bodyPr>
            <a:normAutofit lnSpcReduction="10000"/>
          </a:bodyPr>
          <a:lstStyle/>
          <a:p>
            <a:r>
              <a:rPr lang="en-US" sz="4400" dirty="0"/>
              <a:t>Questions?</a:t>
            </a:r>
          </a:p>
        </p:txBody>
      </p:sp>
      <p:sp>
        <p:nvSpPr>
          <p:cNvPr id="5" name="Slide Number Placeholder 4">
            <a:extLst>
              <a:ext uri="{FF2B5EF4-FFF2-40B4-BE49-F238E27FC236}">
                <a16:creationId xmlns:a16="http://schemas.microsoft.com/office/drawing/2014/main" id="{39EE6893-0AAC-A667-ECD1-4E37A848B81F}"/>
              </a:ext>
            </a:extLst>
          </p:cNvPr>
          <p:cNvSpPr>
            <a:spLocks noGrp="1"/>
          </p:cNvSpPr>
          <p:nvPr>
            <p:ph type="sldNum" sz="quarter" idx="4"/>
          </p:nvPr>
        </p:nvSpPr>
        <p:spPr/>
        <p:txBody>
          <a:bodyPr/>
          <a:lstStyle/>
          <a:p>
            <a:fld id="{820DBD16-8F52-45AC-8998-73485FE4613D}" type="slidenum">
              <a:rPr lang="en-US" smtClean="0"/>
              <a:pPr/>
              <a:t>15</a:t>
            </a:fld>
            <a:endParaRPr lang="en-US" dirty="0"/>
          </a:p>
        </p:txBody>
      </p:sp>
      <p:sp>
        <p:nvSpPr>
          <p:cNvPr id="6" name="Footer Placeholder 5">
            <a:extLst>
              <a:ext uri="{FF2B5EF4-FFF2-40B4-BE49-F238E27FC236}">
                <a16:creationId xmlns:a16="http://schemas.microsoft.com/office/drawing/2014/main" id="{D2C1136A-23BD-6FD6-82FC-3F014E07DFA5}"/>
              </a:ext>
            </a:extLst>
          </p:cNvPr>
          <p:cNvSpPr>
            <a:spLocks noGrp="1"/>
          </p:cNvSpPr>
          <p:nvPr>
            <p:ph type="ftr" sz="quarter" idx="3"/>
          </p:nvPr>
        </p:nvSpPr>
        <p:spPr/>
        <p:txBody>
          <a:bodyPr/>
          <a:lstStyle/>
          <a:p>
            <a:r>
              <a:rPr lang="en-US"/>
              <a:t>Vermont Department of Health</a:t>
            </a:r>
            <a:endParaRPr lang="en-US" dirty="0"/>
          </a:p>
        </p:txBody>
      </p:sp>
    </p:spTree>
    <p:extLst>
      <p:ext uri="{BB962C8B-B14F-4D97-AF65-F5344CB8AC3E}">
        <p14:creationId xmlns:p14="http://schemas.microsoft.com/office/powerpoint/2010/main" val="3568096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6D59C-F719-45AC-9CED-62DA060315B9}"/>
              </a:ext>
            </a:extLst>
          </p:cNvPr>
          <p:cNvSpPr>
            <a:spLocks noGrp="1"/>
          </p:cNvSpPr>
          <p:nvPr>
            <p:ph type="title"/>
          </p:nvPr>
        </p:nvSpPr>
        <p:spPr/>
        <p:txBody>
          <a:bodyPr/>
          <a:lstStyle/>
          <a:p>
            <a:r>
              <a:rPr lang="en-US" dirty="0"/>
              <a:t>Overview</a:t>
            </a:r>
          </a:p>
        </p:txBody>
      </p:sp>
      <p:graphicFrame>
        <p:nvGraphicFramePr>
          <p:cNvPr id="6" name="Content Placeholder 5">
            <a:extLst>
              <a:ext uri="{FF2B5EF4-FFF2-40B4-BE49-F238E27FC236}">
                <a16:creationId xmlns:a16="http://schemas.microsoft.com/office/drawing/2014/main" id="{00CFD5D2-5DE4-470E-13A4-A8A5F16E17B4}"/>
              </a:ext>
            </a:extLst>
          </p:cNvPr>
          <p:cNvGraphicFramePr>
            <a:graphicFrameLocks noGrp="1"/>
          </p:cNvGraphicFramePr>
          <p:nvPr>
            <p:ph idx="1"/>
            <p:extLst>
              <p:ext uri="{D42A27DB-BD31-4B8C-83A1-F6EECF244321}">
                <p14:modId xmlns:p14="http://schemas.microsoft.com/office/powerpoint/2010/main" val="243567302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F3C2586C-96C3-4585-8FEB-F913B88384BC}"/>
              </a:ext>
            </a:extLst>
          </p:cNvPr>
          <p:cNvSpPr>
            <a:spLocks noGrp="1"/>
          </p:cNvSpPr>
          <p:nvPr>
            <p:ph type="sldNum" sz="quarter" idx="4"/>
          </p:nvPr>
        </p:nvSpPr>
        <p:spPr/>
        <p:txBody>
          <a:bodyPr/>
          <a:lstStyle/>
          <a:p>
            <a:fld id="{820DBD16-8F52-45AC-8998-73485FE4613D}" type="slidenum">
              <a:rPr lang="en-US" smtClean="0"/>
              <a:pPr/>
              <a:t>2</a:t>
            </a:fld>
            <a:endParaRPr lang="en-US" dirty="0"/>
          </a:p>
        </p:txBody>
      </p:sp>
      <p:sp>
        <p:nvSpPr>
          <p:cNvPr id="5" name="Footer Placeholder 4">
            <a:extLst>
              <a:ext uri="{FF2B5EF4-FFF2-40B4-BE49-F238E27FC236}">
                <a16:creationId xmlns:a16="http://schemas.microsoft.com/office/drawing/2014/main" id="{D92647FB-2678-494A-877E-C7D409D137A7}"/>
              </a:ext>
            </a:extLst>
          </p:cNvPr>
          <p:cNvSpPr>
            <a:spLocks noGrp="1"/>
          </p:cNvSpPr>
          <p:nvPr>
            <p:ph type="ftr" sz="quarter" idx="3"/>
          </p:nvPr>
        </p:nvSpPr>
        <p:spPr/>
        <p:txBody>
          <a:bodyPr/>
          <a:lstStyle/>
          <a:p>
            <a:r>
              <a:rPr lang="en-US"/>
              <a:t>Vermont Department of Health</a:t>
            </a:r>
            <a:endParaRPr lang="en-US" dirty="0"/>
          </a:p>
        </p:txBody>
      </p:sp>
    </p:spTree>
    <p:extLst>
      <p:ext uri="{BB962C8B-B14F-4D97-AF65-F5344CB8AC3E}">
        <p14:creationId xmlns:p14="http://schemas.microsoft.com/office/powerpoint/2010/main" val="3870886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9D325-AB46-4115-AFCF-8D30BBA7C251}"/>
              </a:ext>
            </a:extLst>
          </p:cNvPr>
          <p:cNvSpPr>
            <a:spLocks noGrp="1"/>
          </p:cNvSpPr>
          <p:nvPr>
            <p:ph type="title"/>
          </p:nvPr>
        </p:nvSpPr>
        <p:spPr>
          <a:xfrm>
            <a:off x="838200" y="365129"/>
            <a:ext cx="10515600" cy="1325563"/>
          </a:xfrm>
        </p:spPr>
        <p:txBody>
          <a:bodyPr anchor="ctr">
            <a:normAutofit/>
          </a:bodyPr>
          <a:lstStyle/>
          <a:p>
            <a:r>
              <a:rPr lang="en-US" dirty="0"/>
              <a:t>Year 1: The beginning</a:t>
            </a:r>
          </a:p>
        </p:txBody>
      </p:sp>
      <p:sp>
        <p:nvSpPr>
          <p:cNvPr id="3" name="Content Placeholder 2">
            <a:extLst>
              <a:ext uri="{FF2B5EF4-FFF2-40B4-BE49-F238E27FC236}">
                <a16:creationId xmlns:a16="http://schemas.microsoft.com/office/drawing/2014/main" id="{31F2C633-FAFA-4478-B081-0773D9BC7CCD}"/>
              </a:ext>
            </a:extLst>
          </p:cNvPr>
          <p:cNvSpPr>
            <a:spLocks noGrp="1"/>
          </p:cNvSpPr>
          <p:nvPr>
            <p:ph sz="half" idx="1"/>
          </p:nvPr>
        </p:nvSpPr>
        <p:spPr>
          <a:xfrm>
            <a:off x="390525" y="1825625"/>
            <a:ext cx="5629275" cy="4351338"/>
          </a:xfrm>
        </p:spPr>
        <p:txBody>
          <a:bodyPr>
            <a:normAutofit/>
          </a:bodyPr>
          <a:lstStyle/>
          <a:p>
            <a:pPr marL="342900" indent="-342900">
              <a:buFont typeface="Arial" panose="020B0604020202020204" pitchFamily="34" charset="0"/>
              <a:buChar char="•"/>
            </a:pPr>
            <a:r>
              <a:rPr lang="en-US" dirty="0"/>
              <a:t>FDA assisted our lab in finding a partnership for sourcing our GT isolates</a:t>
            </a:r>
          </a:p>
          <a:p>
            <a:pPr marL="728663" lvl="1" indent="-342900"/>
            <a:r>
              <a:rPr lang="en-US" dirty="0"/>
              <a:t>International partner lab located in Ghana</a:t>
            </a:r>
          </a:p>
          <a:p>
            <a:pPr marL="728663" lvl="1" indent="-342900"/>
            <a:r>
              <a:rPr lang="en-US" dirty="0"/>
              <a:t>Provided 78 isolates of </a:t>
            </a:r>
            <a:r>
              <a:rPr lang="en-US" i="1" dirty="0"/>
              <a:t>Salmonella</a:t>
            </a:r>
            <a:r>
              <a:rPr lang="en-US" dirty="0"/>
              <a:t> &amp; </a:t>
            </a:r>
            <a:r>
              <a:rPr lang="en-US" i="1" dirty="0"/>
              <a:t>E.coli </a:t>
            </a:r>
            <a:r>
              <a:rPr lang="en-US" dirty="0"/>
              <a:t>for sequencing</a:t>
            </a:r>
          </a:p>
          <a:p>
            <a:pPr marL="457200" indent="-457200">
              <a:buFont typeface="Arial" panose="020B0604020202020204" pitchFamily="34" charset="0"/>
              <a:buChar char="•"/>
            </a:pPr>
            <a:r>
              <a:rPr lang="en-US" dirty="0"/>
              <a:t>To get new labs off the ground for the LFFM grant, FDA had our collaborator send isolates directly to us</a:t>
            </a:r>
          </a:p>
        </p:txBody>
      </p:sp>
      <p:pic>
        <p:nvPicPr>
          <p:cNvPr id="1030" name="Picture 6" descr="ESBL E coli bacterium">
            <a:extLst>
              <a:ext uri="{FF2B5EF4-FFF2-40B4-BE49-F238E27FC236}">
                <a16:creationId xmlns:a16="http://schemas.microsoft.com/office/drawing/2014/main" id="{4DF0A8EE-3DD6-F6B0-8FA3-539AD33ECAD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01" r="2" b="2"/>
          <a:stretch/>
        </p:blipFill>
        <p:spPr bwMode="auto">
          <a:xfrm>
            <a:off x="6172200" y="1825625"/>
            <a:ext cx="5181600" cy="4351338"/>
          </a:xfrm>
          <a:prstGeom prst="rect">
            <a:avLst/>
          </a:prstGeom>
          <a:solidFill>
            <a:srgbClr val="FFFFFF"/>
          </a:solidFill>
        </p:spPr>
      </p:pic>
      <p:sp>
        <p:nvSpPr>
          <p:cNvPr id="4" name="Slide Number Placeholder 3">
            <a:extLst>
              <a:ext uri="{FF2B5EF4-FFF2-40B4-BE49-F238E27FC236}">
                <a16:creationId xmlns:a16="http://schemas.microsoft.com/office/drawing/2014/main" id="{030D0E90-7FCA-4193-B3E2-963222C15CDF}"/>
              </a:ext>
            </a:extLst>
          </p:cNvPr>
          <p:cNvSpPr>
            <a:spLocks noGrp="1"/>
          </p:cNvSpPr>
          <p:nvPr>
            <p:ph type="sldNum" sz="quarter" idx="4"/>
          </p:nvPr>
        </p:nvSpPr>
        <p:spPr>
          <a:xfrm>
            <a:off x="8610600" y="6356354"/>
            <a:ext cx="2743200" cy="365125"/>
          </a:xfrm>
        </p:spPr>
        <p:txBody>
          <a:bodyPr anchor="ctr">
            <a:normAutofit/>
          </a:bodyPr>
          <a:lstStyle/>
          <a:p>
            <a:pPr>
              <a:spcAft>
                <a:spcPts val="600"/>
              </a:spcAft>
            </a:pPr>
            <a:fld id="{820DBD16-8F52-45AC-8998-73485FE4613D}" type="slidenum">
              <a:rPr lang="en-US" smtClean="0"/>
              <a:pPr>
                <a:spcAft>
                  <a:spcPts val="600"/>
                </a:spcAft>
              </a:pPr>
              <a:t>3</a:t>
            </a:fld>
            <a:endParaRPr lang="en-US"/>
          </a:p>
        </p:txBody>
      </p:sp>
      <p:sp>
        <p:nvSpPr>
          <p:cNvPr id="5" name="Footer Placeholder 4">
            <a:extLst>
              <a:ext uri="{FF2B5EF4-FFF2-40B4-BE49-F238E27FC236}">
                <a16:creationId xmlns:a16="http://schemas.microsoft.com/office/drawing/2014/main" id="{984DDCDC-6E4D-4B24-9442-7EE8CA88DB9D}"/>
              </a:ext>
            </a:extLst>
          </p:cNvPr>
          <p:cNvSpPr>
            <a:spLocks noGrp="1"/>
          </p:cNvSpPr>
          <p:nvPr>
            <p:ph type="ftr" sz="quarter" idx="3"/>
          </p:nvPr>
        </p:nvSpPr>
        <p:spPr>
          <a:xfrm>
            <a:off x="838200" y="6356354"/>
            <a:ext cx="4114800" cy="365125"/>
          </a:xfrm>
        </p:spPr>
        <p:txBody>
          <a:bodyPr anchor="ctr">
            <a:normAutofit/>
          </a:bodyPr>
          <a:lstStyle/>
          <a:p>
            <a:pPr>
              <a:spcAft>
                <a:spcPts val="600"/>
              </a:spcAft>
            </a:pPr>
            <a:r>
              <a:rPr lang="en-US"/>
              <a:t>Vermont Department of Health</a:t>
            </a:r>
          </a:p>
        </p:txBody>
      </p:sp>
      <p:sp>
        <p:nvSpPr>
          <p:cNvPr id="6" name="TextBox 5">
            <a:extLst>
              <a:ext uri="{FF2B5EF4-FFF2-40B4-BE49-F238E27FC236}">
                <a16:creationId xmlns:a16="http://schemas.microsoft.com/office/drawing/2014/main" id="{9827FB18-D7EE-500D-6AE8-F6582E2AFD51}"/>
              </a:ext>
            </a:extLst>
          </p:cNvPr>
          <p:cNvSpPr txBox="1"/>
          <p:nvPr/>
        </p:nvSpPr>
        <p:spPr>
          <a:xfrm>
            <a:off x="9382125" y="6110490"/>
            <a:ext cx="2524125" cy="307777"/>
          </a:xfrm>
          <a:prstGeom prst="rect">
            <a:avLst/>
          </a:prstGeom>
          <a:noFill/>
        </p:spPr>
        <p:txBody>
          <a:bodyPr wrap="square" rtlCol="0">
            <a:spAutoFit/>
          </a:bodyPr>
          <a:lstStyle/>
          <a:p>
            <a:r>
              <a:rPr lang="en-US" sz="1400" i="1" dirty="0">
                <a:latin typeface="Calibri" panose="020F0502020204030204" pitchFamily="34" charset="0"/>
                <a:cs typeface="Calibri" panose="020F0502020204030204" pitchFamily="34" charset="0"/>
              </a:rPr>
              <a:t>Credit: CDC/Alissa Eckert</a:t>
            </a:r>
          </a:p>
        </p:txBody>
      </p:sp>
    </p:spTree>
    <p:extLst>
      <p:ext uri="{BB962C8B-B14F-4D97-AF65-F5344CB8AC3E}">
        <p14:creationId xmlns:p14="http://schemas.microsoft.com/office/powerpoint/2010/main" val="3529926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2BF55-FAF2-E7F3-B60D-4C204756C117}"/>
              </a:ext>
            </a:extLst>
          </p:cNvPr>
          <p:cNvSpPr>
            <a:spLocks noGrp="1"/>
          </p:cNvSpPr>
          <p:nvPr>
            <p:ph type="title"/>
          </p:nvPr>
        </p:nvSpPr>
        <p:spPr>
          <a:xfrm>
            <a:off x="838200" y="365129"/>
            <a:ext cx="10515600" cy="1325563"/>
          </a:xfrm>
        </p:spPr>
        <p:txBody>
          <a:bodyPr anchor="ctr">
            <a:normAutofit/>
          </a:bodyPr>
          <a:lstStyle/>
          <a:p>
            <a:r>
              <a:rPr lang="en-US" dirty="0"/>
              <a:t>Year 1 Challenges</a:t>
            </a:r>
          </a:p>
        </p:txBody>
      </p:sp>
      <p:sp>
        <p:nvSpPr>
          <p:cNvPr id="3" name="Content Placeholder 2">
            <a:extLst>
              <a:ext uri="{FF2B5EF4-FFF2-40B4-BE49-F238E27FC236}">
                <a16:creationId xmlns:a16="http://schemas.microsoft.com/office/drawing/2014/main" id="{0900FACD-93F7-320A-10A1-A27B19648EC4}"/>
              </a:ext>
            </a:extLst>
          </p:cNvPr>
          <p:cNvSpPr>
            <a:spLocks noGrp="1"/>
          </p:cNvSpPr>
          <p:nvPr>
            <p:ph sz="half" idx="1"/>
          </p:nvPr>
        </p:nvSpPr>
        <p:spPr>
          <a:xfrm>
            <a:off x="838200" y="1825625"/>
            <a:ext cx="5181600" cy="4351338"/>
          </a:xfrm>
        </p:spPr>
        <p:txBody>
          <a:bodyPr>
            <a:normAutofit/>
          </a:bodyPr>
          <a:lstStyle/>
          <a:p>
            <a:pPr marL="342900" indent="-342900">
              <a:buFont typeface="Arial" panose="020B0604020202020204" pitchFamily="34" charset="0"/>
              <a:buChar char="•"/>
            </a:pPr>
            <a:r>
              <a:rPr lang="en-US" dirty="0"/>
              <a:t>VDHL was required to apply for a Dept. of Health and Human Services permit to receive isolates from an international source</a:t>
            </a:r>
          </a:p>
          <a:p>
            <a:pPr marL="342900" indent="-342900">
              <a:buFont typeface="Arial" panose="020B0604020202020204" pitchFamily="34" charset="0"/>
              <a:buChar char="•"/>
            </a:pPr>
            <a:r>
              <a:rPr lang="en-US" dirty="0"/>
              <a:t>Our collaborator’s lab was slated to send 100 isolates</a:t>
            </a:r>
          </a:p>
          <a:p>
            <a:pPr marL="342900" indent="-342900">
              <a:buFont typeface="Arial" panose="020B0604020202020204" pitchFamily="34" charset="0"/>
              <a:buChar char="•"/>
            </a:pPr>
            <a:r>
              <a:rPr lang="en-US" dirty="0"/>
              <a:t>Of those 100 isolates, only 78 were provided</a:t>
            </a:r>
          </a:p>
          <a:p>
            <a:pPr marL="728663" lvl="1" indent="-342900"/>
            <a:r>
              <a:rPr lang="en-US" sz="2400" dirty="0"/>
              <a:t>42 for </a:t>
            </a:r>
            <a:r>
              <a:rPr lang="en-US" sz="2400" i="1" dirty="0"/>
              <a:t>E.coli </a:t>
            </a:r>
            <a:r>
              <a:rPr lang="en-US" sz="2400" dirty="0"/>
              <a:t>/ 36 for </a:t>
            </a:r>
            <a:r>
              <a:rPr lang="en-US" sz="2400" i="1" dirty="0"/>
              <a:t>Salmonella</a:t>
            </a:r>
          </a:p>
        </p:txBody>
      </p:sp>
      <p:pic>
        <p:nvPicPr>
          <p:cNvPr id="8" name="Content Placeholder 7" descr="A close-up of pink bacteria&#10;&#10;Description automatically generated">
            <a:extLst>
              <a:ext uri="{FF2B5EF4-FFF2-40B4-BE49-F238E27FC236}">
                <a16:creationId xmlns:a16="http://schemas.microsoft.com/office/drawing/2014/main" id="{B3BE2462-CCE1-BDDB-F0D5-BECA0ED501E1}"/>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r="8010"/>
          <a:stretch/>
        </p:blipFill>
        <p:spPr>
          <a:xfrm>
            <a:off x="6172200" y="1825625"/>
            <a:ext cx="5181600" cy="4351338"/>
          </a:xfrm>
          <a:noFill/>
        </p:spPr>
      </p:pic>
      <p:sp>
        <p:nvSpPr>
          <p:cNvPr id="5" name="Slide Number Placeholder 4">
            <a:extLst>
              <a:ext uri="{FF2B5EF4-FFF2-40B4-BE49-F238E27FC236}">
                <a16:creationId xmlns:a16="http://schemas.microsoft.com/office/drawing/2014/main" id="{B2015161-3167-0ADB-336D-BF9EC982BC4F}"/>
              </a:ext>
            </a:extLst>
          </p:cNvPr>
          <p:cNvSpPr>
            <a:spLocks noGrp="1"/>
          </p:cNvSpPr>
          <p:nvPr>
            <p:ph type="sldNum" sz="quarter" idx="4"/>
          </p:nvPr>
        </p:nvSpPr>
        <p:spPr>
          <a:xfrm>
            <a:off x="8610600" y="6356354"/>
            <a:ext cx="2743200" cy="365125"/>
          </a:xfrm>
        </p:spPr>
        <p:txBody>
          <a:bodyPr anchor="ctr">
            <a:normAutofit/>
          </a:bodyPr>
          <a:lstStyle/>
          <a:p>
            <a:pPr>
              <a:spcAft>
                <a:spcPts val="600"/>
              </a:spcAft>
            </a:pPr>
            <a:fld id="{820DBD16-8F52-45AC-8998-73485FE4613D}" type="slidenum">
              <a:rPr lang="en-US" smtClean="0"/>
              <a:pPr>
                <a:spcAft>
                  <a:spcPts val="600"/>
                </a:spcAft>
              </a:pPr>
              <a:t>4</a:t>
            </a:fld>
            <a:endParaRPr lang="en-US"/>
          </a:p>
        </p:txBody>
      </p:sp>
      <p:sp>
        <p:nvSpPr>
          <p:cNvPr id="6" name="Footer Placeholder 5">
            <a:extLst>
              <a:ext uri="{FF2B5EF4-FFF2-40B4-BE49-F238E27FC236}">
                <a16:creationId xmlns:a16="http://schemas.microsoft.com/office/drawing/2014/main" id="{9DBBB716-3A52-300D-7171-FE3F95787526}"/>
              </a:ext>
            </a:extLst>
          </p:cNvPr>
          <p:cNvSpPr>
            <a:spLocks noGrp="1"/>
          </p:cNvSpPr>
          <p:nvPr>
            <p:ph type="ftr" sz="quarter" idx="3"/>
          </p:nvPr>
        </p:nvSpPr>
        <p:spPr>
          <a:xfrm>
            <a:off x="838200" y="6356354"/>
            <a:ext cx="4114800" cy="365125"/>
          </a:xfrm>
        </p:spPr>
        <p:txBody>
          <a:bodyPr anchor="ctr">
            <a:normAutofit/>
          </a:bodyPr>
          <a:lstStyle/>
          <a:p>
            <a:pPr>
              <a:spcAft>
                <a:spcPts val="600"/>
              </a:spcAft>
            </a:pPr>
            <a:r>
              <a:rPr lang="en-US"/>
              <a:t>Vermont Department of Health</a:t>
            </a:r>
          </a:p>
        </p:txBody>
      </p:sp>
      <p:sp>
        <p:nvSpPr>
          <p:cNvPr id="9" name="TextBox 8">
            <a:extLst>
              <a:ext uri="{FF2B5EF4-FFF2-40B4-BE49-F238E27FC236}">
                <a16:creationId xmlns:a16="http://schemas.microsoft.com/office/drawing/2014/main" id="{E774805B-D114-0305-4DCB-F170E65218F0}"/>
              </a:ext>
            </a:extLst>
          </p:cNvPr>
          <p:cNvSpPr txBox="1"/>
          <p:nvPr/>
        </p:nvSpPr>
        <p:spPr>
          <a:xfrm>
            <a:off x="9386887" y="6158007"/>
            <a:ext cx="3933825" cy="307777"/>
          </a:xfrm>
          <a:prstGeom prst="rect">
            <a:avLst/>
          </a:prstGeom>
          <a:noFill/>
        </p:spPr>
        <p:txBody>
          <a:bodyPr wrap="square" rtlCol="0">
            <a:spAutoFit/>
          </a:bodyPr>
          <a:lstStyle/>
          <a:p>
            <a:r>
              <a:rPr lang="en-US" sz="1400" i="1" dirty="0">
                <a:latin typeface="Calibri" panose="020F0502020204030204" pitchFamily="34" charset="0"/>
                <a:cs typeface="Calibri" panose="020F0502020204030204" pitchFamily="34" charset="0"/>
              </a:rPr>
              <a:t>Credit: CDC/James Archer</a:t>
            </a:r>
          </a:p>
        </p:txBody>
      </p:sp>
    </p:spTree>
    <p:extLst>
      <p:ext uri="{BB962C8B-B14F-4D97-AF65-F5344CB8AC3E}">
        <p14:creationId xmlns:p14="http://schemas.microsoft.com/office/powerpoint/2010/main" val="3254157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2BF55-FAF2-E7F3-B60D-4C204756C117}"/>
              </a:ext>
            </a:extLst>
          </p:cNvPr>
          <p:cNvSpPr>
            <a:spLocks noGrp="1"/>
          </p:cNvSpPr>
          <p:nvPr>
            <p:ph type="title"/>
          </p:nvPr>
        </p:nvSpPr>
        <p:spPr>
          <a:xfrm>
            <a:off x="838200" y="365129"/>
            <a:ext cx="10515600" cy="1325563"/>
          </a:xfrm>
        </p:spPr>
        <p:txBody>
          <a:bodyPr anchor="ctr">
            <a:normAutofit/>
          </a:bodyPr>
          <a:lstStyle/>
          <a:p>
            <a:r>
              <a:rPr lang="en-US" dirty="0"/>
              <a:t>Year 1 Challenges</a:t>
            </a:r>
          </a:p>
        </p:txBody>
      </p:sp>
      <p:sp>
        <p:nvSpPr>
          <p:cNvPr id="3" name="Content Placeholder 2">
            <a:extLst>
              <a:ext uri="{FF2B5EF4-FFF2-40B4-BE49-F238E27FC236}">
                <a16:creationId xmlns:a16="http://schemas.microsoft.com/office/drawing/2014/main" id="{0900FACD-93F7-320A-10A1-A27B19648EC4}"/>
              </a:ext>
            </a:extLst>
          </p:cNvPr>
          <p:cNvSpPr>
            <a:spLocks noGrp="1"/>
          </p:cNvSpPr>
          <p:nvPr>
            <p:ph sz="half" idx="1"/>
          </p:nvPr>
        </p:nvSpPr>
        <p:spPr>
          <a:xfrm>
            <a:off x="838200" y="1825625"/>
            <a:ext cx="10877550" cy="4351338"/>
          </a:xfrm>
        </p:spPr>
        <p:txBody>
          <a:bodyPr>
            <a:normAutofit/>
          </a:bodyPr>
          <a:lstStyle/>
          <a:p>
            <a:pPr marL="342900" indent="-342900">
              <a:buFont typeface="Arial" panose="020B0604020202020204" pitchFamily="34" charset="0"/>
              <a:buChar char="•"/>
            </a:pPr>
            <a:r>
              <a:rPr lang="en-US" sz="2400" b="1" dirty="0"/>
              <a:t>Only 27/42</a:t>
            </a:r>
            <a:r>
              <a:rPr lang="en-US" sz="2400" dirty="0"/>
              <a:t> </a:t>
            </a:r>
            <a:r>
              <a:rPr lang="en-US" sz="2400" i="1" dirty="0"/>
              <a:t>E.coli</a:t>
            </a:r>
            <a:r>
              <a:rPr lang="en-US" sz="2400" dirty="0"/>
              <a:t> sent sequenced as </a:t>
            </a:r>
            <a:r>
              <a:rPr lang="en-US" sz="2400" i="1" dirty="0"/>
              <a:t>E.coli</a:t>
            </a:r>
          </a:p>
          <a:p>
            <a:pPr marL="342900" indent="-342900">
              <a:buFont typeface="Arial" panose="020B0604020202020204" pitchFamily="34" charset="0"/>
              <a:buChar char="•"/>
            </a:pPr>
            <a:r>
              <a:rPr lang="en-US" b="1" dirty="0"/>
              <a:t>Only 19/36</a:t>
            </a:r>
            <a:r>
              <a:rPr lang="en-US" dirty="0"/>
              <a:t> </a:t>
            </a:r>
            <a:r>
              <a:rPr lang="en-US" i="1" dirty="0"/>
              <a:t>Salmonella</a:t>
            </a:r>
            <a:r>
              <a:rPr lang="en-US" dirty="0"/>
              <a:t> sent sequenced as </a:t>
            </a:r>
            <a:r>
              <a:rPr lang="en-US" i="1" dirty="0"/>
              <a:t>Salmonella</a:t>
            </a:r>
            <a:r>
              <a:rPr lang="en-US" dirty="0"/>
              <a:t> </a:t>
            </a:r>
            <a:endParaRPr lang="en-US" sz="2400" dirty="0"/>
          </a:p>
          <a:p>
            <a:pPr marL="342900" indent="-342900">
              <a:buFont typeface="Arial" panose="020B0604020202020204" pitchFamily="34" charset="0"/>
              <a:buChar char="•"/>
            </a:pPr>
            <a:r>
              <a:rPr lang="en-US" b="1" dirty="0"/>
              <a:t>Many cultures were mixed or overgrown </a:t>
            </a:r>
            <a:r>
              <a:rPr lang="en-US" dirty="0"/>
              <a:t>with suspect </a:t>
            </a:r>
            <a:r>
              <a:rPr lang="en-US" i="1" dirty="0"/>
              <a:t>Proteus</a:t>
            </a:r>
            <a:r>
              <a:rPr lang="en-US" dirty="0"/>
              <a:t>, </a:t>
            </a:r>
            <a:r>
              <a:rPr lang="en-US" i="1" dirty="0" err="1"/>
              <a:t>Pantoea</a:t>
            </a:r>
            <a:r>
              <a:rPr lang="en-US" dirty="0"/>
              <a:t>, </a:t>
            </a:r>
            <a:r>
              <a:rPr lang="en-US" i="1" dirty="0"/>
              <a:t>Klebsiella</a:t>
            </a:r>
            <a:r>
              <a:rPr lang="en-US" dirty="0"/>
              <a:t>, </a:t>
            </a:r>
            <a:r>
              <a:rPr lang="en-US" i="1" dirty="0"/>
              <a:t>Enterobacter</a:t>
            </a:r>
            <a:r>
              <a:rPr lang="en-US" dirty="0"/>
              <a:t>, </a:t>
            </a:r>
            <a:r>
              <a:rPr lang="en-US" i="1" dirty="0" err="1"/>
              <a:t>Raoultella</a:t>
            </a:r>
            <a:r>
              <a:rPr lang="en-US" dirty="0"/>
              <a:t>, </a:t>
            </a:r>
            <a:r>
              <a:rPr lang="en-US" i="1" dirty="0" err="1"/>
              <a:t>Kluyvera</a:t>
            </a:r>
            <a:r>
              <a:rPr lang="en-US" dirty="0"/>
              <a:t>, </a:t>
            </a:r>
            <a:r>
              <a:rPr lang="en-US" i="1" dirty="0"/>
              <a:t>Serratia</a:t>
            </a:r>
            <a:r>
              <a:rPr lang="en-US" dirty="0"/>
              <a:t>, and </a:t>
            </a:r>
            <a:r>
              <a:rPr lang="en-US" i="1" dirty="0"/>
              <a:t>Citrobacter</a:t>
            </a:r>
          </a:p>
          <a:p>
            <a:pPr marL="342900" indent="-342900">
              <a:buFont typeface="Arial" panose="020B0604020202020204" pitchFamily="34" charset="0"/>
              <a:buChar char="•"/>
            </a:pPr>
            <a:r>
              <a:rPr lang="en-US" sz="2400" dirty="0"/>
              <a:t>This took A LOT of extra time and resources to confirm viability and tease out the growth we wanted– something we were not anticipating needing to do</a:t>
            </a:r>
          </a:p>
          <a:p>
            <a:pPr marL="728663" lvl="1" indent="-342900"/>
            <a:r>
              <a:rPr lang="en-US" dirty="0"/>
              <a:t>In some instances, there were two morphologies of </a:t>
            </a:r>
            <a:r>
              <a:rPr lang="en-US" i="1" dirty="0"/>
              <a:t>Salmonella</a:t>
            </a:r>
            <a:r>
              <a:rPr lang="en-US" dirty="0"/>
              <a:t> in the same culture which required additional workup to determine if they were the same serotype or not</a:t>
            </a:r>
          </a:p>
        </p:txBody>
      </p:sp>
      <p:sp>
        <p:nvSpPr>
          <p:cNvPr id="5" name="Slide Number Placeholder 4">
            <a:extLst>
              <a:ext uri="{FF2B5EF4-FFF2-40B4-BE49-F238E27FC236}">
                <a16:creationId xmlns:a16="http://schemas.microsoft.com/office/drawing/2014/main" id="{B2015161-3167-0ADB-336D-BF9EC982BC4F}"/>
              </a:ext>
            </a:extLst>
          </p:cNvPr>
          <p:cNvSpPr>
            <a:spLocks noGrp="1"/>
          </p:cNvSpPr>
          <p:nvPr>
            <p:ph type="sldNum" sz="quarter" idx="4"/>
          </p:nvPr>
        </p:nvSpPr>
        <p:spPr>
          <a:xfrm>
            <a:off x="8610600" y="6356354"/>
            <a:ext cx="2743200" cy="365125"/>
          </a:xfrm>
        </p:spPr>
        <p:txBody>
          <a:bodyPr anchor="ctr">
            <a:normAutofit/>
          </a:bodyPr>
          <a:lstStyle/>
          <a:p>
            <a:pPr>
              <a:spcAft>
                <a:spcPts val="600"/>
              </a:spcAft>
            </a:pPr>
            <a:fld id="{820DBD16-8F52-45AC-8998-73485FE4613D}" type="slidenum">
              <a:rPr lang="en-US" smtClean="0"/>
              <a:pPr>
                <a:spcAft>
                  <a:spcPts val="600"/>
                </a:spcAft>
              </a:pPr>
              <a:t>5</a:t>
            </a:fld>
            <a:endParaRPr lang="en-US"/>
          </a:p>
        </p:txBody>
      </p:sp>
      <p:sp>
        <p:nvSpPr>
          <p:cNvPr id="6" name="Footer Placeholder 5">
            <a:extLst>
              <a:ext uri="{FF2B5EF4-FFF2-40B4-BE49-F238E27FC236}">
                <a16:creationId xmlns:a16="http://schemas.microsoft.com/office/drawing/2014/main" id="{9DBBB716-3A52-300D-7171-FE3F95787526}"/>
              </a:ext>
            </a:extLst>
          </p:cNvPr>
          <p:cNvSpPr>
            <a:spLocks noGrp="1"/>
          </p:cNvSpPr>
          <p:nvPr>
            <p:ph type="ftr" sz="quarter" idx="3"/>
          </p:nvPr>
        </p:nvSpPr>
        <p:spPr>
          <a:xfrm>
            <a:off x="838200" y="6356354"/>
            <a:ext cx="4114800" cy="365125"/>
          </a:xfrm>
        </p:spPr>
        <p:txBody>
          <a:bodyPr anchor="ctr">
            <a:normAutofit/>
          </a:bodyPr>
          <a:lstStyle/>
          <a:p>
            <a:pPr>
              <a:spcAft>
                <a:spcPts val="600"/>
              </a:spcAft>
            </a:pPr>
            <a:r>
              <a:rPr lang="en-US"/>
              <a:t>Vermont Department of Health</a:t>
            </a:r>
          </a:p>
        </p:txBody>
      </p:sp>
      <p:sp>
        <p:nvSpPr>
          <p:cNvPr id="9" name="TextBox 8">
            <a:extLst>
              <a:ext uri="{FF2B5EF4-FFF2-40B4-BE49-F238E27FC236}">
                <a16:creationId xmlns:a16="http://schemas.microsoft.com/office/drawing/2014/main" id="{E774805B-D114-0305-4DCB-F170E65218F0}"/>
              </a:ext>
            </a:extLst>
          </p:cNvPr>
          <p:cNvSpPr txBox="1"/>
          <p:nvPr/>
        </p:nvSpPr>
        <p:spPr>
          <a:xfrm>
            <a:off x="9296400" y="6158007"/>
            <a:ext cx="3933825" cy="307777"/>
          </a:xfrm>
          <a:prstGeom prst="rect">
            <a:avLst/>
          </a:prstGeom>
          <a:noFill/>
        </p:spPr>
        <p:txBody>
          <a:bodyPr wrap="square" rtlCol="0">
            <a:spAutoFit/>
          </a:bodyPr>
          <a:lstStyle/>
          <a:p>
            <a:r>
              <a:rPr lang="en-US" sz="1400" i="1" dirty="0">
                <a:latin typeface="Calibri" panose="020F0502020204030204" pitchFamily="34" charset="0"/>
                <a:cs typeface="Calibri" panose="020F0502020204030204" pitchFamily="34" charset="0"/>
              </a:rPr>
              <a:t>Credit: CDC/James Archer</a:t>
            </a:r>
          </a:p>
        </p:txBody>
      </p:sp>
    </p:spTree>
    <p:extLst>
      <p:ext uri="{BB962C8B-B14F-4D97-AF65-F5344CB8AC3E}">
        <p14:creationId xmlns:p14="http://schemas.microsoft.com/office/powerpoint/2010/main" val="3181706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2BF55-FAF2-E7F3-B60D-4C204756C117}"/>
              </a:ext>
            </a:extLst>
          </p:cNvPr>
          <p:cNvSpPr>
            <a:spLocks noGrp="1"/>
          </p:cNvSpPr>
          <p:nvPr>
            <p:ph type="title"/>
          </p:nvPr>
        </p:nvSpPr>
        <p:spPr>
          <a:xfrm>
            <a:off x="838200" y="365129"/>
            <a:ext cx="10515600" cy="1325563"/>
          </a:xfrm>
        </p:spPr>
        <p:txBody>
          <a:bodyPr anchor="ctr">
            <a:normAutofit/>
          </a:bodyPr>
          <a:lstStyle/>
          <a:p>
            <a:r>
              <a:rPr lang="en-US" dirty="0"/>
              <a:t>Year 1 Challenges</a:t>
            </a:r>
          </a:p>
        </p:txBody>
      </p:sp>
      <p:sp>
        <p:nvSpPr>
          <p:cNvPr id="3" name="Content Placeholder 2">
            <a:extLst>
              <a:ext uri="{FF2B5EF4-FFF2-40B4-BE49-F238E27FC236}">
                <a16:creationId xmlns:a16="http://schemas.microsoft.com/office/drawing/2014/main" id="{0900FACD-93F7-320A-10A1-A27B19648EC4}"/>
              </a:ext>
            </a:extLst>
          </p:cNvPr>
          <p:cNvSpPr>
            <a:spLocks noGrp="1"/>
          </p:cNvSpPr>
          <p:nvPr>
            <p:ph sz="half" idx="1"/>
          </p:nvPr>
        </p:nvSpPr>
        <p:spPr>
          <a:xfrm>
            <a:off x="838200" y="1825625"/>
            <a:ext cx="10877550" cy="4351338"/>
          </a:xfrm>
        </p:spPr>
        <p:txBody>
          <a:bodyPr>
            <a:normAutofit/>
          </a:bodyPr>
          <a:lstStyle/>
          <a:p>
            <a:pPr marL="342900" indent="-342900">
              <a:buFont typeface="Arial" panose="020B0604020202020204" pitchFamily="34" charset="0"/>
              <a:buChar char="•"/>
            </a:pPr>
            <a:r>
              <a:rPr lang="en-US" dirty="0"/>
              <a:t>There was miscommunication regarding the expectations for data analysis once uploaded to NCBI</a:t>
            </a:r>
          </a:p>
          <a:p>
            <a:pPr marL="342900" indent="-342900">
              <a:buFont typeface="Arial" panose="020B0604020202020204" pitchFamily="34" charset="0"/>
              <a:buChar char="•"/>
            </a:pPr>
            <a:r>
              <a:rPr lang="en-US" dirty="0"/>
              <a:t>Our lab found that FDA would perform an extra step to provide analyzed data to international labs that we were not made aware of, so when our partner lab asked for data, our response was that it was located on NCBI</a:t>
            </a:r>
          </a:p>
        </p:txBody>
      </p:sp>
      <p:sp>
        <p:nvSpPr>
          <p:cNvPr id="5" name="Slide Number Placeholder 4">
            <a:extLst>
              <a:ext uri="{FF2B5EF4-FFF2-40B4-BE49-F238E27FC236}">
                <a16:creationId xmlns:a16="http://schemas.microsoft.com/office/drawing/2014/main" id="{B2015161-3167-0ADB-336D-BF9EC982BC4F}"/>
              </a:ext>
            </a:extLst>
          </p:cNvPr>
          <p:cNvSpPr>
            <a:spLocks noGrp="1"/>
          </p:cNvSpPr>
          <p:nvPr>
            <p:ph type="sldNum" sz="quarter" idx="4"/>
          </p:nvPr>
        </p:nvSpPr>
        <p:spPr>
          <a:xfrm>
            <a:off x="8610600" y="6356354"/>
            <a:ext cx="2743200" cy="365125"/>
          </a:xfrm>
        </p:spPr>
        <p:txBody>
          <a:bodyPr anchor="ctr">
            <a:normAutofit/>
          </a:bodyPr>
          <a:lstStyle/>
          <a:p>
            <a:pPr>
              <a:spcAft>
                <a:spcPts val="600"/>
              </a:spcAft>
            </a:pPr>
            <a:fld id="{820DBD16-8F52-45AC-8998-73485FE4613D}" type="slidenum">
              <a:rPr lang="en-US" smtClean="0"/>
              <a:pPr>
                <a:spcAft>
                  <a:spcPts val="600"/>
                </a:spcAft>
              </a:pPr>
              <a:t>6</a:t>
            </a:fld>
            <a:endParaRPr lang="en-US"/>
          </a:p>
        </p:txBody>
      </p:sp>
      <p:sp>
        <p:nvSpPr>
          <p:cNvPr id="6" name="Footer Placeholder 5">
            <a:extLst>
              <a:ext uri="{FF2B5EF4-FFF2-40B4-BE49-F238E27FC236}">
                <a16:creationId xmlns:a16="http://schemas.microsoft.com/office/drawing/2014/main" id="{9DBBB716-3A52-300D-7171-FE3F95787526}"/>
              </a:ext>
            </a:extLst>
          </p:cNvPr>
          <p:cNvSpPr>
            <a:spLocks noGrp="1"/>
          </p:cNvSpPr>
          <p:nvPr>
            <p:ph type="ftr" sz="quarter" idx="3"/>
          </p:nvPr>
        </p:nvSpPr>
        <p:spPr>
          <a:xfrm>
            <a:off x="838200" y="6356354"/>
            <a:ext cx="4114800" cy="365125"/>
          </a:xfrm>
        </p:spPr>
        <p:txBody>
          <a:bodyPr anchor="ctr">
            <a:normAutofit/>
          </a:bodyPr>
          <a:lstStyle/>
          <a:p>
            <a:pPr>
              <a:spcAft>
                <a:spcPts val="600"/>
              </a:spcAft>
            </a:pPr>
            <a:r>
              <a:rPr lang="en-US"/>
              <a:t>Vermont Department of Health</a:t>
            </a:r>
          </a:p>
        </p:txBody>
      </p:sp>
      <p:sp>
        <p:nvSpPr>
          <p:cNvPr id="9" name="TextBox 8">
            <a:extLst>
              <a:ext uri="{FF2B5EF4-FFF2-40B4-BE49-F238E27FC236}">
                <a16:creationId xmlns:a16="http://schemas.microsoft.com/office/drawing/2014/main" id="{E774805B-D114-0305-4DCB-F170E65218F0}"/>
              </a:ext>
            </a:extLst>
          </p:cNvPr>
          <p:cNvSpPr txBox="1"/>
          <p:nvPr/>
        </p:nvSpPr>
        <p:spPr>
          <a:xfrm>
            <a:off x="9296400" y="6158007"/>
            <a:ext cx="3933825" cy="307777"/>
          </a:xfrm>
          <a:prstGeom prst="rect">
            <a:avLst/>
          </a:prstGeom>
          <a:noFill/>
        </p:spPr>
        <p:txBody>
          <a:bodyPr wrap="square" rtlCol="0">
            <a:spAutoFit/>
          </a:bodyPr>
          <a:lstStyle/>
          <a:p>
            <a:r>
              <a:rPr lang="en-US" sz="1400" i="1" dirty="0">
                <a:latin typeface="Calibri" panose="020F0502020204030204" pitchFamily="34" charset="0"/>
                <a:cs typeface="Calibri" panose="020F0502020204030204" pitchFamily="34" charset="0"/>
              </a:rPr>
              <a:t>Credit: CDC/James Archer</a:t>
            </a:r>
          </a:p>
        </p:txBody>
      </p:sp>
    </p:spTree>
    <p:extLst>
      <p:ext uri="{BB962C8B-B14F-4D97-AF65-F5344CB8AC3E}">
        <p14:creationId xmlns:p14="http://schemas.microsoft.com/office/powerpoint/2010/main" val="934539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2BF55-FAF2-E7F3-B60D-4C204756C117}"/>
              </a:ext>
            </a:extLst>
          </p:cNvPr>
          <p:cNvSpPr>
            <a:spLocks noGrp="1"/>
          </p:cNvSpPr>
          <p:nvPr>
            <p:ph type="title"/>
          </p:nvPr>
        </p:nvSpPr>
        <p:spPr>
          <a:xfrm>
            <a:off x="838200" y="365129"/>
            <a:ext cx="10515600" cy="1325563"/>
          </a:xfrm>
        </p:spPr>
        <p:txBody>
          <a:bodyPr anchor="ctr">
            <a:normAutofit/>
          </a:bodyPr>
          <a:lstStyle/>
          <a:p>
            <a:r>
              <a:rPr lang="en-US" dirty="0"/>
              <a:t>Post- Year 1</a:t>
            </a:r>
          </a:p>
        </p:txBody>
      </p:sp>
      <p:sp>
        <p:nvSpPr>
          <p:cNvPr id="3" name="Content Placeholder 2">
            <a:extLst>
              <a:ext uri="{FF2B5EF4-FFF2-40B4-BE49-F238E27FC236}">
                <a16:creationId xmlns:a16="http://schemas.microsoft.com/office/drawing/2014/main" id="{0900FACD-93F7-320A-10A1-A27B19648EC4}"/>
              </a:ext>
            </a:extLst>
          </p:cNvPr>
          <p:cNvSpPr>
            <a:spLocks noGrp="1"/>
          </p:cNvSpPr>
          <p:nvPr>
            <p:ph sz="half" idx="1"/>
          </p:nvPr>
        </p:nvSpPr>
        <p:spPr>
          <a:xfrm>
            <a:off x="838200" y="1825625"/>
            <a:ext cx="10877550" cy="4351338"/>
          </a:xfrm>
        </p:spPr>
        <p:txBody>
          <a:bodyPr>
            <a:normAutofit/>
          </a:bodyPr>
          <a:lstStyle/>
          <a:p>
            <a:pPr marL="342900" indent="-342900">
              <a:buFont typeface="Arial" panose="020B0604020202020204" pitchFamily="34" charset="0"/>
              <a:buChar char="•"/>
            </a:pPr>
            <a:r>
              <a:rPr lang="en-US" dirty="0"/>
              <a:t>After this experience, our lab decided to move towards domestic isolates.</a:t>
            </a:r>
          </a:p>
          <a:p>
            <a:pPr marL="342900" indent="-342900">
              <a:buFont typeface="Arial" panose="020B0604020202020204" pitchFamily="34" charset="0"/>
              <a:buChar char="•"/>
            </a:pPr>
            <a:r>
              <a:rPr lang="en-US" dirty="0"/>
              <a:t>Collaborating internationally was more work than anticipated for a small team, with other testing responsibilities in addition to sequencing</a:t>
            </a:r>
          </a:p>
          <a:p>
            <a:endParaRPr lang="en-US" dirty="0"/>
          </a:p>
          <a:p>
            <a:pPr algn="ctr"/>
            <a:r>
              <a:rPr lang="en-US" sz="2800" dirty="0"/>
              <a:t>And so our partnership with Dr. Andrea </a:t>
            </a:r>
            <a:r>
              <a:rPr lang="en-US" sz="2800" dirty="0" err="1"/>
              <a:t>Etter’s</a:t>
            </a:r>
            <a:r>
              <a:rPr lang="en-US" sz="2800" dirty="0"/>
              <a:t> lab </a:t>
            </a:r>
          </a:p>
          <a:p>
            <a:pPr algn="ctr"/>
            <a:r>
              <a:rPr lang="en-US" sz="2800" dirty="0"/>
              <a:t>at the University of Vermont was formed…</a:t>
            </a:r>
          </a:p>
          <a:p>
            <a:endParaRPr lang="en-US" dirty="0"/>
          </a:p>
          <a:p>
            <a:endParaRPr lang="en-US" dirty="0"/>
          </a:p>
          <a:p>
            <a:endParaRPr lang="en-US" dirty="0"/>
          </a:p>
        </p:txBody>
      </p:sp>
      <p:sp>
        <p:nvSpPr>
          <p:cNvPr id="5" name="Slide Number Placeholder 4">
            <a:extLst>
              <a:ext uri="{FF2B5EF4-FFF2-40B4-BE49-F238E27FC236}">
                <a16:creationId xmlns:a16="http://schemas.microsoft.com/office/drawing/2014/main" id="{B2015161-3167-0ADB-336D-BF9EC982BC4F}"/>
              </a:ext>
            </a:extLst>
          </p:cNvPr>
          <p:cNvSpPr>
            <a:spLocks noGrp="1"/>
          </p:cNvSpPr>
          <p:nvPr>
            <p:ph type="sldNum" sz="quarter" idx="4"/>
          </p:nvPr>
        </p:nvSpPr>
        <p:spPr>
          <a:xfrm>
            <a:off x="8610600" y="6356354"/>
            <a:ext cx="2743200" cy="365125"/>
          </a:xfrm>
        </p:spPr>
        <p:txBody>
          <a:bodyPr anchor="ctr">
            <a:normAutofit/>
          </a:bodyPr>
          <a:lstStyle/>
          <a:p>
            <a:pPr>
              <a:spcAft>
                <a:spcPts val="600"/>
              </a:spcAft>
            </a:pPr>
            <a:fld id="{820DBD16-8F52-45AC-8998-73485FE4613D}" type="slidenum">
              <a:rPr lang="en-US" smtClean="0"/>
              <a:pPr>
                <a:spcAft>
                  <a:spcPts val="600"/>
                </a:spcAft>
              </a:pPr>
              <a:t>7</a:t>
            </a:fld>
            <a:endParaRPr lang="en-US"/>
          </a:p>
        </p:txBody>
      </p:sp>
      <p:sp>
        <p:nvSpPr>
          <p:cNvPr id="6" name="Footer Placeholder 5">
            <a:extLst>
              <a:ext uri="{FF2B5EF4-FFF2-40B4-BE49-F238E27FC236}">
                <a16:creationId xmlns:a16="http://schemas.microsoft.com/office/drawing/2014/main" id="{9DBBB716-3A52-300D-7171-FE3F95787526}"/>
              </a:ext>
            </a:extLst>
          </p:cNvPr>
          <p:cNvSpPr>
            <a:spLocks noGrp="1"/>
          </p:cNvSpPr>
          <p:nvPr>
            <p:ph type="ftr" sz="quarter" idx="3"/>
          </p:nvPr>
        </p:nvSpPr>
        <p:spPr>
          <a:xfrm>
            <a:off x="838200" y="6356354"/>
            <a:ext cx="4114800" cy="365125"/>
          </a:xfrm>
        </p:spPr>
        <p:txBody>
          <a:bodyPr anchor="ctr">
            <a:normAutofit/>
          </a:bodyPr>
          <a:lstStyle/>
          <a:p>
            <a:pPr>
              <a:spcAft>
                <a:spcPts val="600"/>
              </a:spcAft>
            </a:pPr>
            <a:r>
              <a:rPr lang="en-US" dirty="0"/>
              <a:t>Vermont Department of Health</a:t>
            </a:r>
          </a:p>
        </p:txBody>
      </p:sp>
      <p:pic>
        <p:nvPicPr>
          <p:cNvPr id="3076" name="Picture 4" descr="Apply to University of Vermont">
            <a:extLst>
              <a:ext uri="{FF2B5EF4-FFF2-40B4-BE49-F238E27FC236}">
                <a16:creationId xmlns:a16="http://schemas.microsoft.com/office/drawing/2014/main" id="{A2F6184B-8F7B-4ACF-A146-60816F576D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6975" y="4619823"/>
            <a:ext cx="3933825" cy="155713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951EE106-D6D6-3321-51E4-7770BD62D5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1211" y="4619822"/>
            <a:ext cx="3963815" cy="1557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4091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2BF55-FAF2-E7F3-B60D-4C204756C117}"/>
              </a:ext>
            </a:extLst>
          </p:cNvPr>
          <p:cNvSpPr>
            <a:spLocks noGrp="1"/>
          </p:cNvSpPr>
          <p:nvPr>
            <p:ph type="title"/>
          </p:nvPr>
        </p:nvSpPr>
        <p:spPr>
          <a:xfrm>
            <a:off x="838200" y="365129"/>
            <a:ext cx="10515600" cy="1325563"/>
          </a:xfrm>
        </p:spPr>
        <p:txBody>
          <a:bodyPr anchor="ctr">
            <a:normAutofit/>
          </a:bodyPr>
          <a:lstStyle/>
          <a:p>
            <a:r>
              <a:rPr lang="en-US" dirty="0"/>
              <a:t>Year 1- Present</a:t>
            </a:r>
          </a:p>
        </p:txBody>
      </p:sp>
      <p:sp>
        <p:nvSpPr>
          <p:cNvPr id="3" name="Content Placeholder 2">
            <a:extLst>
              <a:ext uri="{FF2B5EF4-FFF2-40B4-BE49-F238E27FC236}">
                <a16:creationId xmlns:a16="http://schemas.microsoft.com/office/drawing/2014/main" id="{0900FACD-93F7-320A-10A1-A27B19648EC4}"/>
              </a:ext>
            </a:extLst>
          </p:cNvPr>
          <p:cNvSpPr>
            <a:spLocks noGrp="1"/>
          </p:cNvSpPr>
          <p:nvPr>
            <p:ph sz="half" idx="1"/>
          </p:nvPr>
        </p:nvSpPr>
        <p:spPr>
          <a:xfrm>
            <a:off x="285750" y="1935958"/>
            <a:ext cx="6362700" cy="4422779"/>
          </a:xfrm>
        </p:spPr>
        <p:txBody>
          <a:bodyPr>
            <a:normAutofit/>
          </a:bodyPr>
          <a:lstStyle/>
          <a:p>
            <a:pPr marL="342900" indent="-342900">
              <a:buFont typeface="Arial" panose="020B0604020202020204" pitchFamily="34" charset="0"/>
              <a:buChar char="•"/>
            </a:pPr>
            <a:r>
              <a:rPr lang="en-US" dirty="0"/>
              <a:t>An artisan cheese food safety committee brought the VDHL together with Dr. Catherine Donnelly, a UVM researcher who after 40 years was retiring</a:t>
            </a:r>
          </a:p>
          <a:p>
            <a:pPr marL="342900" indent="-342900">
              <a:buFont typeface="Arial" panose="020B0604020202020204" pitchFamily="34" charset="0"/>
              <a:buChar char="•"/>
            </a:pPr>
            <a:r>
              <a:rPr lang="en-US" dirty="0"/>
              <a:t>Dr. Donnelly was interested in using our lab for bacterial isolates from artisan cheese and she had a stockpile of </a:t>
            </a:r>
            <a:r>
              <a:rPr lang="en-US" i="1" dirty="0"/>
              <a:t>Listeria</a:t>
            </a:r>
            <a:r>
              <a:rPr lang="en-US" dirty="0"/>
              <a:t> isolates that she was willing to share. </a:t>
            </a:r>
          </a:p>
          <a:p>
            <a:pPr marL="342900" indent="-342900">
              <a:buFont typeface="Arial" panose="020B0604020202020204" pitchFamily="34" charset="0"/>
              <a:buChar char="•"/>
            </a:pPr>
            <a:r>
              <a:rPr lang="en-US" dirty="0"/>
              <a:t>After her retirement, the isolates were transferred over to Dr. Andrea Etter, who joined UVM in 2019</a:t>
            </a:r>
          </a:p>
          <a:p>
            <a:pPr marL="342900" indent="-342900">
              <a:buFont typeface="Arial" panose="020B0604020202020204" pitchFamily="34" charset="0"/>
              <a:buChar char="•"/>
            </a:pPr>
            <a:endParaRPr lang="en-US" dirty="0"/>
          </a:p>
          <a:p>
            <a:endParaRPr lang="en-US" dirty="0"/>
          </a:p>
          <a:p>
            <a:endParaRPr lang="en-US" dirty="0"/>
          </a:p>
        </p:txBody>
      </p:sp>
      <p:sp>
        <p:nvSpPr>
          <p:cNvPr id="5" name="Slide Number Placeholder 4">
            <a:extLst>
              <a:ext uri="{FF2B5EF4-FFF2-40B4-BE49-F238E27FC236}">
                <a16:creationId xmlns:a16="http://schemas.microsoft.com/office/drawing/2014/main" id="{B2015161-3167-0ADB-336D-BF9EC982BC4F}"/>
              </a:ext>
            </a:extLst>
          </p:cNvPr>
          <p:cNvSpPr>
            <a:spLocks noGrp="1"/>
          </p:cNvSpPr>
          <p:nvPr>
            <p:ph type="sldNum" sz="quarter" idx="4"/>
          </p:nvPr>
        </p:nvSpPr>
        <p:spPr>
          <a:xfrm>
            <a:off x="8610600" y="6356354"/>
            <a:ext cx="2743200" cy="365125"/>
          </a:xfrm>
        </p:spPr>
        <p:txBody>
          <a:bodyPr anchor="ctr">
            <a:normAutofit/>
          </a:bodyPr>
          <a:lstStyle/>
          <a:p>
            <a:pPr>
              <a:spcAft>
                <a:spcPts val="600"/>
              </a:spcAft>
            </a:pPr>
            <a:fld id="{820DBD16-8F52-45AC-8998-73485FE4613D}" type="slidenum">
              <a:rPr lang="en-US" smtClean="0"/>
              <a:pPr>
                <a:spcAft>
                  <a:spcPts val="600"/>
                </a:spcAft>
              </a:pPr>
              <a:t>8</a:t>
            </a:fld>
            <a:endParaRPr lang="en-US"/>
          </a:p>
        </p:txBody>
      </p:sp>
      <p:sp>
        <p:nvSpPr>
          <p:cNvPr id="6" name="Footer Placeholder 5">
            <a:extLst>
              <a:ext uri="{FF2B5EF4-FFF2-40B4-BE49-F238E27FC236}">
                <a16:creationId xmlns:a16="http://schemas.microsoft.com/office/drawing/2014/main" id="{9DBBB716-3A52-300D-7171-FE3F95787526}"/>
              </a:ext>
            </a:extLst>
          </p:cNvPr>
          <p:cNvSpPr>
            <a:spLocks noGrp="1"/>
          </p:cNvSpPr>
          <p:nvPr>
            <p:ph type="ftr" sz="quarter" idx="3"/>
          </p:nvPr>
        </p:nvSpPr>
        <p:spPr>
          <a:xfrm>
            <a:off x="838200" y="6356354"/>
            <a:ext cx="4114800" cy="365125"/>
          </a:xfrm>
        </p:spPr>
        <p:txBody>
          <a:bodyPr anchor="ctr">
            <a:normAutofit/>
          </a:bodyPr>
          <a:lstStyle/>
          <a:p>
            <a:pPr>
              <a:spcAft>
                <a:spcPts val="600"/>
              </a:spcAft>
            </a:pPr>
            <a:r>
              <a:rPr lang="en-US" dirty="0"/>
              <a:t>Vermont Department of Health</a:t>
            </a:r>
          </a:p>
        </p:txBody>
      </p:sp>
      <p:pic>
        <p:nvPicPr>
          <p:cNvPr id="7" name="Picture 6" descr="A round white cheese on a cutting board&#10;&#10;Description automatically generated">
            <a:extLst>
              <a:ext uri="{FF2B5EF4-FFF2-40B4-BE49-F238E27FC236}">
                <a16:creationId xmlns:a16="http://schemas.microsoft.com/office/drawing/2014/main" id="{0C4427E9-4A5E-C5E7-B29A-A44545E3FC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9766" y="2391127"/>
            <a:ext cx="4887409" cy="3264789"/>
          </a:xfrm>
          <a:prstGeom prst="rect">
            <a:avLst/>
          </a:prstGeom>
        </p:spPr>
      </p:pic>
      <p:sp>
        <p:nvSpPr>
          <p:cNvPr id="8" name="TextBox 7">
            <a:extLst>
              <a:ext uri="{FF2B5EF4-FFF2-40B4-BE49-F238E27FC236}">
                <a16:creationId xmlns:a16="http://schemas.microsoft.com/office/drawing/2014/main" id="{C76B6235-66D4-42EA-A193-B424B77E044C}"/>
              </a:ext>
            </a:extLst>
          </p:cNvPr>
          <p:cNvSpPr txBox="1"/>
          <p:nvPr/>
        </p:nvSpPr>
        <p:spPr>
          <a:xfrm>
            <a:off x="8443370" y="5655916"/>
            <a:ext cx="3933825" cy="307777"/>
          </a:xfrm>
          <a:prstGeom prst="rect">
            <a:avLst/>
          </a:prstGeom>
          <a:noFill/>
        </p:spPr>
        <p:txBody>
          <a:bodyPr wrap="square" rtlCol="0">
            <a:spAutoFit/>
          </a:bodyPr>
          <a:lstStyle/>
          <a:p>
            <a:r>
              <a:rPr lang="en-US" sz="1400" i="1" dirty="0">
                <a:latin typeface="Calibri" panose="020F0502020204030204" pitchFamily="34" charset="0"/>
                <a:cs typeface="Calibri" panose="020F0502020204030204" pitchFamily="34" charset="0"/>
              </a:rPr>
              <a:t>Credit: UVM Professional &amp; Continuing Ed</a:t>
            </a:r>
          </a:p>
        </p:txBody>
      </p:sp>
    </p:spTree>
    <p:extLst>
      <p:ext uri="{BB962C8B-B14F-4D97-AF65-F5344CB8AC3E}">
        <p14:creationId xmlns:p14="http://schemas.microsoft.com/office/powerpoint/2010/main" val="832973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2BF55-FAF2-E7F3-B60D-4C204756C117}"/>
              </a:ext>
            </a:extLst>
          </p:cNvPr>
          <p:cNvSpPr>
            <a:spLocks noGrp="1"/>
          </p:cNvSpPr>
          <p:nvPr>
            <p:ph type="title"/>
          </p:nvPr>
        </p:nvSpPr>
        <p:spPr>
          <a:xfrm>
            <a:off x="838200" y="365129"/>
            <a:ext cx="10515600" cy="1325563"/>
          </a:xfrm>
        </p:spPr>
        <p:txBody>
          <a:bodyPr anchor="ctr">
            <a:normAutofit/>
          </a:bodyPr>
          <a:lstStyle/>
          <a:p>
            <a:r>
              <a:rPr lang="en-US" dirty="0"/>
              <a:t>Historic </a:t>
            </a:r>
            <a:r>
              <a:rPr lang="en-US" i="1" dirty="0"/>
              <a:t>Listeria monocytogenes</a:t>
            </a:r>
          </a:p>
        </p:txBody>
      </p:sp>
      <p:sp>
        <p:nvSpPr>
          <p:cNvPr id="3" name="Content Placeholder 2">
            <a:extLst>
              <a:ext uri="{FF2B5EF4-FFF2-40B4-BE49-F238E27FC236}">
                <a16:creationId xmlns:a16="http://schemas.microsoft.com/office/drawing/2014/main" id="{0900FACD-93F7-320A-10A1-A27B19648EC4}"/>
              </a:ext>
            </a:extLst>
          </p:cNvPr>
          <p:cNvSpPr>
            <a:spLocks noGrp="1"/>
          </p:cNvSpPr>
          <p:nvPr>
            <p:ph sz="half" idx="1"/>
          </p:nvPr>
        </p:nvSpPr>
        <p:spPr>
          <a:xfrm>
            <a:off x="838200" y="1825625"/>
            <a:ext cx="11191874" cy="4351338"/>
          </a:xfrm>
        </p:spPr>
        <p:txBody>
          <a:bodyPr>
            <a:normAutofit fontScale="92500"/>
          </a:bodyPr>
          <a:lstStyle/>
          <a:p>
            <a:pPr>
              <a:buFont typeface="Arial" panose="020B0604020202020204" pitchFamily="34" charset="0"/>
              <a:buChar char="•"/>
            </a:pPr>
            <a:r>
              <a:rPr lang="en-US" sz="2200" dirty="0"/>
              <a:t> ~1,000 </a:t>
            </a:r>
            <a:r>
              <a:rPr lang="en-US" sz="2200" i="1" dirty="0"/>
              <a:t>L. monocytogenes</a:t>
            </a:r>
            <a:r>
              <a:rPr lang="en-US" sz="2200" dirty="0"/>
              <a:t> from 1980s-2010s (Cathy Donnelly collection)</a:t>
            </a:r>
          </a:p>
          <a:p>
            <a:pPr lvl="1">
              <a:buFont typeface="Arial" panose="020B0604020202020204" pitchFamily="34" charset="0"/>
              <a:buChar char="•"/>
            </a:pPr>
            <a:r>
              <a:rPr lang="en-US" sz="2200" dirty="0"/>
              <a:t> ~200 from US food products</a:t>
            </a:r>
          </a:p>
          <a:p>
            <a:pPr lvl="1">
              <a:buFont typeface="Arial" panose="020B0604020202020204" pitchFamily="34" charset="0"/>
              <a:buChar char="•"/>
            </a:pPr>
            <a:r>
              <a:rPr lang="en-US" sz="2200" dirty="0"/>
              <a:t> ~150 from artisan cheese environment (under study for biofilm capacity &amp; sanitizer tolerance)</a:t>
            </a:r>
          </a:p>
          <a:p>
            <a:pPr lvl="1">
              <a:buFont typeface="Arial" panose="020B0604020202020204" pitchFamily="34" charset="0"/>
              <a:buChar char="•"/>
            </a:pPr>
            <a:r>
              <a:rPr lang="en-US" sz="2200" dirty="0"/>
              <a:t> Never sequenced</a:t>
            </a:r>
            <a:br>
              <a:rPr lang="en-US" sz="2200" dirty="0"/>
            </a:br>
            <a:endParaRPr lang="en-US" sz="2200" dirty="0"/>
          </a:p>
          <a:p>
            <a:pPr>
              <a:buFont typeface="Arial" panose="020B0604020202020204" pitchFamily="34" charset="0"/>
              <a:buChar char="•"/>
            </a:pPr>
            <a:r>
              <a:rPr lang="en-US" sz="2200" dirty="0"/>
              <a:t> VDH collaboration allowed for sequencing of 168 </a:t>
            </a:r>
            <a:r>
              <a:rPr lang="en-US" sz="2200" i="1" dirty="0"/>
              <a:t>L. monocytogenes</a:t>
            </a:r>
          </a:p>
          <a:p>
            <a:pPr lvl="1">
              <a:buFont typeface="Arial" panose="020B0604020202020204" pitchFamily="34" charset="0"/>
              <a:buChar char="•"/>
            </a:pPr>
            <a:r>
              <a:rPr lang="en-US" sz="2200" dirty="0"/>
              <a:t> Assessing for virulence mutations (</a:t>
            </a:r>
            <a:r>
              <a:rPr lang="en-US" sz="2200" i="1" dirty="0" err="1"/>
              <a:t>inlA</a:t>
            </a:r>
            <a:r>
              <a:rPr lang="en-US" sz="2200" i="1" dirty="0"/>
              <a:t> </a:t>
            </a:r>
            <a:r>
              <a:rPr lang="en-US" sz="2200" dirty="0"/>
              <a:t>PMSCs, </a:t>
            </a:r>
            <a:r>
              <a:rPr lang="en-US" sz="2200" i="1" dirty="0" err="1"/>
              <a:t>inlB</a:t>
            </a:r>
            <a:r>
              <a:rPr lang="en-US" sz="2200" dirty="0"/>
              <a:t> deletions); QAC genes; </a:t>
            </a:r>
            <a:r>
              <a:rPr lang="en-US" sz="2200" dirty="0" err="1"/>
              <a:t>etc</a:t>
            </a:r>
            <a:endParaRPr lang="en-US" sz="2200" dirty="0"/>
          </a:p>
          <a:p>
            <a:pPr lvl="2">
              <a:buFont typeface="Arial" panose="020B0604020202020204" pitchFamily="34" charset="0"/>
              <a:buChar char="•"/>
            </a:pPr>
            <a:r>
              <a:rPr lang="en-US" sz="2200" dirty="0"/>
              <a:t> Undergraduate researcher currently doing thesis on genomic characteristics of these isolates</a:t>
            </a:r>
            <a:br>
              <a:rPr lang="en-US" sz="2200" dirty="0"/>
            </a:br>
            <a:endParaRPr lang="en-US" sz="2200" dirty="0"/>
          </a:p>
          <a:p>
            <a:pPr>
              <a:buFont typeface="Arial" panose="020B0604020202020204" pitchFamily="34" charset="0"/>
              <a:buChar char="•"/>
            </a:pPr>
            <a:r>
              <a:rPr lang="en-US" sz="2200" dirty="0"/>
              <a:t> VDH partnership allowed the Etter Lab to sequence far more isolates than they could have afforded to otherwise</a:t>
            </a:r>
          </a:p>
          <a:p>
            <a:pPr lvl="1">
              <a:buFont typeface="Arial" panose="020B0604020202020204" pitchFamily="34" charset="0"/>
              <a:buChar char="•"/>
            </a:pPr>
            <a:r>
              <a:rPr lang="en-US" sz="2200" dirty="0"/>
              <a:t> Allowed them to choose isolates for further investigations of sanitizer tolerance</a:t>
            </a:r>
          </a:p>
          <a:p>
            <a:pPr lvl="1">
              <a:buFont typeface="Arial" panose="020B0604020202020204" pitchFamily="34" charset="0"/>
              <a:buChar char="•"/>
            </a:pPr>
            <a:r>
              <a:rPr lang="en-US" sz="2200" dirty="0"/>
              <a:t> Can assess distribution of virulence mutations, sanitizer tolerance genes across different foodstuffs</a:t>
            </a:r>
          </a:p>
          <a:p>
            <a:pPr marL="342900" indent="-342900">
              <a:buFont typeface="Arial" panose="020B0604020202020204" pitchFamily="34" charset="0"/>
              <a:buChar char="•"/>
            </a:pPr>
            <a:endParaRPr lang="en-US" sz="1500" dirty="0"/>
          </a:p>
          <a:p>
            <a:endParaRPr lang="en-US" sz="1500" dirty="0"/>
          </a:p>
          <a:p>
            <a:endParaRPr lang="en-US" sz="1500" dirty="0"/>
          </a:p>
        </p:txBody>
      </p:sp>
      <p:sp>
        <p:nvSpPr>
          <p:cNvPr id="5" name="Slide Number Placeholder 4">
            <a:extLst>
              <a:ext uri="{FF2B5EF4-FFF2-40B4-BE49-F238E27FC236}">
                <a16:creationId xmlns:a16="http://schemas.microsoft.com/office/drawing/2014/main" id="{B2015161-3167-0ADB-336D-BF9EC982BC4F}"/>
              </a:ext>
            </a:extLst>
          </p:cNvPr>
          <p:cNvSpPr>
            <a:spLocks noGrp="1"/>
          </p:cNvSpPr>
          <p:nvPr>
            <p:ph type="sldNum" sz="quarter" idx="4"/>
          </p:nvPr>
        </p:nvSpPr>
        <p:spPr>
          <a:xfrm>
            <a:off x="8610600" y="6356354"/>
            <a:ext cx="2743200" cy="365125"/>
          </a:xfrm>
        </p:spPr>
        <p:txBody>
          <a:bodyPr anchor="ctr">
            <a:normAutofit/>
          </a:bodyPr>
          <a:lstStyle/>
          <a:p>
            <a:pPr>
              <a:spcAft>
                <a:spcPts val="600"/>
              </a:spcAft>
            </a:pPr>
            <a:fld id="{820DBD16-8F52-45AC-8998-73485FE4613D}" type="slidenum">
              <a:rPr lang="en-US" smtClean="0"/>
              <a:pPr>
                <a:spcAft>
                  <a:spcPts val="600"/>
                </a:spcAft>
              </a:pPr>
              <a:t>9</a:t>
            </a:fld>
            <a:endParaRPr lang="en-US" dirty="0"/>
          </a:p>
        </p:txBody>
      </p:sp>
      <p:sp>
        <p:nvSpPr>
          <p:cNvPr id="6" name="Footer Placeholder 5">
            <a:extLst>
              <a:ext uri="{FF2B5EF4-FFF2-40B4-BE49-F238E27FC236}">
                <a16:creationId xmlns:a16="http://schemas.microsoft.com/office/drawing/2014/main" id="{9DBBB716-3A52-300D-7171-FE3F95787526}"/>
              </a:ext>
            </a:extLst>
          </p:cNvPr>
          <p:cNvSpPr>
            <a:spLocks noGrp="1"/>
          </p:cNvSpPr>
          <p:nvPr>
            <p:ph type="ftr" sz="quarter" idx="3"/>
          </p:nvPr>
        </p:nvSpPr>
        <p:spPr>
          <a:xfrm>
            <a:off x="838200" y="6356354"/>
            <a:ext cx="4114800" cy="365125"/>
          </a:xfrm>
        </p:spPr>
        <p:txBody>
          <a:bodyPr anchor="ctr">
            <a:normAutofit/>
          </a:bodyPr>
          <a:lstStyle/>
          <a:p>
            <a:pPr>
              <a:spcAft>
                <a:spcPts val="600"/>
              </a:spcAft>
            </a:pPr>
            <a:r>
              <a:rPr lang="en-US" dirty="0"/>
              <a:t>Vermont Department of Health</a:t>
            </a:r>
          </a:p>
        </p:txBody>
      </p:sp>
    </p:spTree>
    <p:extLst>
      <p:ext uri="{BB962C8B-B14F-4D97-AF65-F5344CB8AC3E}">
        <p14:creationId xmlns:p14="http://schemas.microsoft.com/office/powerpoint/2010/main" val="3890824686"/>
      </p:ext>
    </p:extLst>
  </p:cSld>
  <p:clrMapOvr>
    <a:masterClrMapping/>
  </p:clrMapOvr>
</p:sld>
</file>

<file path=ppt/theme/theme1.xml><?xml version="1.0" encoding="utf-8"?>
<a:theme xmlns:a="http://schemas.openxmlformats.org/drawingml/2006/main" name="Office Theme">
  <a:themeElements>
    <a:clrScheme name="Vermont Department of Health 1">
      <a:dk1>
        <a:sysClr val="windowText" lastClr="000000"/>
      </a:dk1>
      <a:lt1>
        <a:sysClr val="window" lastClr="FFFFFF"/>
      </a:lt1>
      <a:dk2>
        <a:srgbClr val="44546A"/>
      </a:dk2>
      <a:lt2>
        <a:srgbClr val="E7E6E6"/>
      </a:lt2>
      <a:accent1>
        <a:srgbClr val="3095B4"/>
      </a:accent1>
      <a:accent2>
        <a:srgbClr val="6A1A41"/>
      </a:accent2>
      <a:accent3>
        <a:srgbClr val="B6BF0B"/>
      </a:accent3>
      <a:accent4>
        <a:srgbClr val="263F6A"/>
      </a:accent4>
      <a:accent5>
        <a:srgbClr val="E17000"/>
      </a:accent5>
      <a:accent6>
        <a:srgbClr val="8B8178"/>
      </a:accent6>
      <a:hlink>
        <a:srgbClr val="0563C1"/>
      </a:hlink>
      <a:folHlink>
        <a:srgbClr val="954F72"/>
      </a:folHlink>
    </a:clrScheme>
    <a:fontScheme name="Health Department 1">
      <a:majorFont>
        <a:latin typeface="Franklin Gothic Demi Cond"/>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alth_SlideDeck_Template_Widescreen.potx" id="{4E80DA15-4EB4-4552-8373-B6110B7BEBE3}" vid="{BE6E9066-6610-4119-9B1F-DFFD335570B2}"/>
    </a:ext>
  </a:extLst>
</a:theme>
</file>

<file path=ppt/theme/theme2.xml><?xml version="1.0" encoding="utf-8"?>
<a:theme xmlns:a="http://schemas.openxmlformats.org/drawingml/2006/main" name="1_Office Theme">
  <a:themeElements>
    <a:clrScheme name="Vermont Department of Health 1">
      <a:dk1>
        <a:sysClr val="windowText" lastClr="000000"/>
      </a:dk1>
      <a:lt1>
        <a:sysClr val="window" lastClr="FFFFFF"/>
      </a:lt1>
      <a:dk2>
        <a:srgbClr val="44546A"/>
      </a:dk2>
      <a:lt2>
        <a:srgbClr val="E7E6E6"/>
      </a:lt2>
      <a:accent1>
        <a:srgbClr val="3095B4"/>
      </a:accent1>
      <a:accent2>
        <a:srgbClr val="6A1A41"/>
      </a:accent2>
      <a:accent3>
        <a:srgbClr val="B6BF0B"/>
      </a:accent3>
      <a:accent4>
        <a:srgbClr val="263F6A"/>
      </a:accent4>
      <a:accent5>
        <a:srgbClr val="E17000"/>
      </a:accent5>
      <a:accent6>
        <a:srgbClr val="8B8178"/>
      </a:accent6>
      <a:hlink>
        <a:srgbClr val="0563C1"/>
      </a:hlink>
      <a:folHlink>
        <a:srgbClr val="954F72"/>
      </a:folHlink>
    </a:clrScheme>
    <a:fontScheme name="Health Department 1">
      <a:majorFont>
        <a:latin typeface="Franklin Gothic Demi Cond"/>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alth_SlideDeck_Template_Widescreen.potx" id="{A9C57CC5-0543-42F4-B5D6-C4D11589E775}" vid="{B47162DB-859E-423A-B462-D15C99D0847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spe:Receivers>
</file>

<file path=customXml/itemProps1.xml><?xml version="1.0" encoding="utf-8"?>
<ds:datastoreItem xmlns:ds="http://schemas.openxmlformats.org/officeDocument/2006/customXml" ds:itemID="{A379A1F7-3AE4-49C6-91E8-BBEDF6C6CA60}">
  <ds:schemaRefs>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2beb649e-e330-493c-826b-dcbb35d1ffec"/>
    <ds:schemaRef ds:uri="http://www.w3.org/XML/1998/namespace"/>
    <ds:schemaRef ds:uri="http://purl.org/dc/dcmitype/"/>
    <ds:schemaRef ds:uri="bfc7ab43-a351-4688-aca3-bf166918b94c"/>
    <ds:schemaRef ds:uri="046f9449-3d25-46ac-9a39-b41fdb973d2f"/>
  </ds:schemaRefs>
</ds:datastoreItem>
</file>

<file path=customXml/itemProps2.xml><?xml version="1.0" encoding="utf-8"?>
<ds:datastoreItem xmlns:ds="http://schemas.openxmlformats.org/officeDocument/2006/customXml" ds:itemID="{FAAF854B-64DA-443F-9BEC-4726975D2D39}"/>
</file>

<file path=customXml/itemProps3.xml><?xml version="1.0" encoding="utf-8"?>
<ds:datastoreItem xmlns:ds="http://schemas.openxmlformats.org/officeDocument/2006/customXml" ds:itemID="{F24517C6-1693-494B-8D53-44D782E1911F}">
  <ds:schemaRefs>
    <ds:schemaRef ds:uri="http://schemas.microsoft.com/sharepoint/v3/contenttype/forms"/>
  </ds:schemaRefs>
</ds:datastoreItem>
</file>

<file path=customXml/itemProps4.xml><?xml version="1.0" encoding="utf-8"?>
<ds:datastoreItem xmlns:ds="http://schemas.openxmlformats.org/officeDocument/2006/customXml" ds:itemID="{EFCB2FFD-79F3-44BE-A616-15D4ED80DEEB}">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Health_SlideDeck_Template_Widescreen</Template>
  <TotalTime>10127</TotalTime>
  <Words>1232</Words>
  <Application>Microsoft Office PowerPoint</Application>
  <PresentationFormat>Widescreen</PresentationFormat>
  <Paragraphs>133</Paragraphs>
  <Slides>15</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Arial</vt:lpstr>
      <vt:lpstr>Calibri</vt:lpstr>
      <vt:lpstr>Franklin Gothic Book</vt:lpstr>
      <vt:lpstr>Franklin Gothic Demi Cond</vt:lpstr>
      <vt:lpstr>Franklin Gothic Medium</vt:lpstr>
      <vt:lpstr>Office Theme</vt:lpstr>
      <vt:lpstr>1_Office Theme</vt:lpstr>
      <vt:lpstr>VDHL Collaborations for GenomeTrakr Isolates</vt:lpstr>
      <vt:lpstr>Overview</vt:lpstr>
      <vt:lpstr>Year 1: The beginning</vt:lpstr>
      <vt:lpstr>Year 1 Challenges</vt:lpstr>
      <vt:lpstr>Year 1 Challenges</vt:lpstr>
      <vt:lpstr>Year 1 Challenges</vt:lpstr>
      <vt:lpstr>Post- Year 1</vt:lpstr>
      <vt:lpstr>Year 1- Present</vt:lpstr>
      <vt:lpstr>Historic Listeria monocytogenes</vt:lpstr>
      <vt:lpstr>S. enterica in hatchling &amp; adult poultry from Vermont</vt:lpstr>
      <vt:lpstr>Vermont Agricultural Experiment Station (VT-AES) History</vt:lpstr>
      <vt:lpstr>Additional Support from FDA for sourcing isolates</vt:lpstr>
      <vt:lpstr>Lessons Learned &amp; Key Takeaways</vt:lpstr>
      <vt:lpstr>Acknowledgements</vt:lpstr>
      <vt:lpstr>Questions &amp; 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Instructions &amp; Tips (delete after reading)</dc:title>
  <dc:creator>Harper, Kelcey</dc:creator>
  <cp:lastModifiedBy>Harper, Kelcey (they/them)</cp:lastModifiedBy>
  <cp:revision>23</cp:revision>
  <cp:lastPrinted>2019-04-12T12:56:40Z</cp:lastPrinted>
  <dcterms:created xsi:type="dcterms:W3CDTF">2022-03-17T17:44:32Z</dcterms:created>
  <dcterms:modified xsi:type="dcterms:W3CDTF">2023-10-19T13:10:39Z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_dlc_policyId">
    <vt:lpwstr/>
  </property>
  <property fmtid="{D5CDD505-2E9C-101B-9397-08002B2CF9AE}" pid="4" name="ItemRetentionFormula">
    <vt:lpwstr/>
  </property>
</Properties>
</file>