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diagrams/data1.xml" ContentType="application/vnd.openxmlformats-officedocument.drawingml.diagramData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drawing1.xml" ContentType="application/vnd.ms-office.drawingml.diagramDrawing+xml"/>
  <Override PartName="/ppt/authors.xml" ContentType="application/vnd.ms-powerpoint.auth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3"/>
  </p:sldMasterIdLst>
  <p:notesMasterIdLst>
    <p:notesMasterId r:id="rId14"/>
  </p:notesMasterIdLst>
  <p:sldIdLst>
    <p:sldId id="1122" r:id="rId4"/>
    <p:sldId id="1121" r:id="rId5"/>
    <p:sldId id="856" r:id="rId6"/>
    <p:sldId id="1063" r:id="rId7"/>
    <p:sldId id="1116" r:id="rId8"/>
    <p:sldId id="1123" r:id="rId9"/>
    <p:sldId id="1064" r:id="rId10"/>
    <p:sldId id="1118" r:id="rId11"/>
    <p:sldId id="1120" r:id="rId12"/>
    <p:sldId id="25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E86C09-9DD2-81B1-6805-38C20C77F2ED}" name="Yeung, Lauren V" initials="YLV" userId="S::Lauren.Lane@fda.gov::688d3c4e-4bfe-456e-98cb-960e38251060" providerId="AD"/>
  <p188:author id="{CA657910-5AA4-BAE5-3F67-2B6FEED22743}" name="Hirneisen, Kirsten" initials="HK" userId="S::kirsten.hirneisen@fda.gov::21278511-10aa-46e3-8b90-2aaebe3c7c4e" providerId="AD"/>
  <p188:author id="{640DDE74-0191-8E8B-4649-BC4A2C7D0416}" name="Chrysogelos, Christina" initials="CC" userId="S::christina.chrysogelos@fda.gov::a74b0623-656c-4391-9349-51f1b28838b5" providerId="AD"/>
  <p188:author id="{31BB80C9-4366-68DA-C247-18E44785F85C}" name="Yeung, Lauren V" initials="YV" userId="S::lauren.lane@fda.gov::688d3c4e-4bfe-456e-98cb-960e38251060" providerId="AD"/>
  <p188:author id="{BAA153DD-498C-E476-B0F5-B7F2A1F8C55B}" name="Chrysogelos, Christina" initials="CC" userId="S::Christina.Chrysogelos@fda.gov::a74b0623-656c-4391-9349-51f1b28838b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7ED9AF-A687-41F9-B669-A239344008F2}" v="3" dt="2024-10-15T10:33:53.578"/>
    <p1510:client id="{88BE104B-4FAB-2FA3-4800-D3980ABC555C}" v="7" dt="2024-10-15T10:19:09.790"/>
    <p1510:client id="{A56E656C-7B53-2111-6A62-897AD973C254}" v="3" dt="2024-10-14T18:49:45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2" autoAdjust="0"/>
    <p:restoredTop sz="88317" autoAdjust="0"/>
  </p:normalViewPr>
  <p:slideViewPr>
    <p:cSldViewPr snapToGrid="0">
      <p:cViewPr varScale="1">
        <p:scale>
          <a:sx n="76" d="100"/>
          <a:sy n="76" d="100"/>
        </p:scale>
        <p:origin x="71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customXml" Target="../customXml/item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240CEB-A74C-4A04-8FEA-5E6D42329C6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9BFAF91-68FF-4DAF-B2E5-FC9D9E8464B9}">
      <dgm:prSet phldrT="[Text]"/>
      <dgm:spPr>
        <a:solidFill>
          <a:schemeClr val="tx1">
            <a:lumMod val="95000"/>
            <a:lumOff val="5000"/>
          </a:schemeClr>
        </a:solidFill>
      </dgm:spPr>
      <dgm:t>
        <a:bodyPr/>
        <a:lstStyle/>
        <a:p>
          <a:r>
            <a:rPr lang="en-US" dirty="0"/>
            <a:t>13</a:t>
          </a:r>
        </a:p>
      </dgm:t>
    </dgm:pt>
    <dgm:pt modelId="{23916400-199B-4F4F-B8A1-3665C36F33DC}" type="parTrans" cxnId="{243E0A6D-E9A5-40B0-BEBA-AE2F8104DA36}">
      <dgm:prSet/>
      <dgm:spPr/>
      <dgm:t>
        <a:bodyPr/>
        <a:lstStyle/>
        <a:p>
          <a:endParaRPr lang="en-US"/>
        </a:p>
      </dgm:t>
    </dgm:pt>
    <dgm:pt modelId="{0D7A0556-9A08-49EB-8912-C316A687F695}" type="sibTrans" cxnId="{243E0A6D-E9A5-40B0-BEBA-AE2F8104DA36}">
      <dgm:prSet/>
      <dgm:spPr/>
      <dgm:t>
        <a:bodyPr/>
        <a:lstStyle/>
        <a:p>
          <a:endParaRPr lang="en-US"/>
        </a:p>
      </dgm:t>
    </dgm:pt>
    <dgm:pt modelId="{7957C963-2963-4B09-8593-AA2EC2527B8B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/>
            <a:t>55</a:t>
          </a:r>
        </a:p>
      </dgm:t>
    </dgm:pt>
    <dgm:pt modelId="{08514B1A-E593-43B8-B004-F5A40F61F342}" type="parTrans" cxnId="{4E7EFEC9-262A-4151-8294-ECF46ACEB0A1}">
      <dgm:prSet/>
      <dgm:spPr/>
      <dgm:t>
        <a:bodyPr/>
        <a:lstStyle/>
        <a:p>
          <a:endParaRPr lang="en-US"/>
        </a:p>
      </dgm:t>
    </dgm:pt>
    <dgm:pt modelId="{56C73C87-CA6D-4BA4-A3E6-BA9CE8098CA6}" type="sibTrans" cxnId="{4E7EFEC9-262A-4151-8294-ECF46ACEB0A1}">
      <dgm:prSet/>
      <dgm:spPr/>
      <dgm:t>
        <a:bodyPr/>
        <a:lstStyle/>
        <a:p>
          <a:endParaRPr lang="en-US"/>
        </a:p>
      </dgm:t>
    </dgm:pt>
    <dgm:pt modelId="{197BFA50-598F-4C1F-8281-2FDF8885749A}">
      <dgm:prSet phldrT="[Text]"/>
      <dgm:spPr>
        <a:solidFill>
          <a:srgbClr val="4473C5"/>
        </a:solidFill>
      </dgm:spPr>
      <dgm:t>
        <a:bodyPr/>
        <a:lstStyle/>
        <a:p>
          <a:r>
            <a:rPr lang="en-US" dirty="0"/>
            <a:t>40</a:t>
          </a:r>
        </a:p>
      </dgm:t>
    </dgm:pt>
    <dgm:pt modelId="{A7DE09F9-3D37-4F4A-8B21-42E05489BABB}" type="parTrans" cxnId="{E595142C-08E6-4C5F-B019-DAFD13D4AF5B}">
      <dgm:prSet/>
      <dgm:spPr/>
      <dgm:t>
        <a:bodyPr/>
        <a:lstStyle/>
        <a:p>
          <a:endParaRPr lang="en-US"/>
        </a:p>
      </dgm:t>
    </dgm:pt>
    <dgm:pt modelId="{8A8F973F-6984-498C-B4E3-05D491EA3717}" type="sibTrans" cxnId="{E595142C-08E6-4C5F-B019-DAFD13D4AF5B}">
      <dgm:prSet/>
      <dgm:spPr/>
      <dgm:t>
        <a:bodyPr/>
        <a:lstStyle/>
        <a:p>
          <a:endParaRPr lang="en-US"/>
        </a:p>
      </dgm:t>
    </dgm:pt>
    <dgm:pt modelId="{DD56B9E1-60C8-416B-AFFD-D1E22642392B}" type="pres">
      <dgm:prSet presAssocID="{28240CEB-A74C-4A04-8FEA-5E6D42329C68}" presName="diagram" presStyleCnt="0">
        <dgm:presLayoutVars>
          <dgm:dir/>
          <dgm:resizeHandles val="exact"/>
        </dgm:presLayoutVars>
      </dgm:prSet>
      <dgm:spPr/>
    </dgm:pt>
    <dgm:pt modelId="{78676E67-6260-4B22-9C5D-34660FFD3D93}" type="pres">
      <dgm:prSet presAssocID="{A9BFAF91-68FF-4DAF-B2E5-FC9D9E8464B9}" presName="node" presStyleLbl="node1" presStyleIdx="0" presStyleCnt="3" custScaleX="65161" custLinFactNeighborX="4830" custLinFactNeighborY="-75000">
        <dgm:presLayoutVars>
          <dgm:bulletEnabled val="1"/>
        </dgm:presLayoutVars>
      </dgm:prSet>
      <dgm:spPr>
        <a:prstGeom prst="flowChartConnector">
          <a:avLst/>
        </a:prstGeom>
      </dgm:spPr>
    </dgm:pt>
    <dgm:pt modelId="{FBBFB8F2-0EA7-4719-A09F-C9C98AFDDC6C}" type="pres">
      <dgm:prSet presAssocID="{0D7A0556-9A08-49EB-8912-C316A687F695}" presName="sibTrans" presStyleCnt="0"/>
      <dgm:spPr/>
    </dgm:pt>
    <dgm:pt modelId="{00EE3E11-74DD-404A-B6F0-B2E3F817BFD8}" type="pres">
      <dgm:prSet presAssocID="{7957C963-2963-4B09-8593-AA2EC2527B8B}" presName="node" presStyleLbl="node1" presStyleIdx="1" presStyleCnt="3" custScaleX="65161" custLinFactNeighborX="4830" custLinFactNeighborY="-30562">
        <dgm:presLayoutVars>
          <dgm:bulletEnabled val="1"/>
        </dgm:presLayoutVars>
      </dgm:prSet>
      <dgm:spPr>
        <a:prstGeom prst="flowChartConnector">
          <a:avLst/>
        </a:prstGeom>
      </dgm:spPr>
    </dgm:pt>
    <dgm:pt modelId="{1AC6C987-547E-466E-9329-76EB92F584DA}" type="pres">
      <dgm:prSet presAssocID="{56C73C87-CA6D-4BA4-A3E6-BA9CE8098CA6}" presName="sibTrans" presStyleCnt="0"/>
      <dgm:spPr/>
    </dgm:pt>
    <dgm:pt modelId="{E85AA4BF-EFE1-43C7-9B40-480C6AF92F04}" type="pres">
      <dgm:prSet presAssocID="{197BFA50-598F-4C1F-8281-2FDF8885749A}" presName="node" presStyleLbl="node1" presStyleIdx="2" presStyleCnt="3" custScaleX="65161" custLinFactNeighborX="4830" custLinFactNeighborY="13823">
        <dgm:presLayoutVars>
          <dgm:bulletEnabled val="1"/>
        </dgm:presLayoutVars>
      </dgm:prSet>
      <dgm:spPr>
        <a:prstGeom prst="flowChartConnector">
          <a:avLst/>
        </a:prstGeom>
      </dgm:spPr>
    </dgm:pt>
  </dgm:ptLst>
  <dgm:cxnLst>
    <dgm:cxn modelId="{E595142C-08E6-4C5F-B019-DAFD13D4AF5B}" srcId="{28240CEB-A74C-4A04-8FEA-5E6D42329C68}" destId="{197BFA50-598F-4C1F-8281-2FDF8885749A}" srcOrd="2" destOrd="0" parTransId="{A7DE09F9-3D37-4F4A-8B21-42E05489BABB}" sibTransId="{8A8F973F-6984-498C-B4E3-05D491EA3717}"/>
    <dgm:cxn modelId="{70394B67-A255-46DC-A4C7-CE2F48413250}" type="presOf" srcId="{A9BFAF91-68FF-4DAF-B2E5-FC9D9E8464B9}" destId="{78676E67-6260-4B22-9C5D-34660FFD3D93}" srcOrd="0" destOrd="0" presId="urn:microsoft.com/office/officeart/2005/8/layout/default"/>
    <dgm:cxn modelId="{60546A6B-D3ED-4D93-A6C9-C003E12548B1}" type="presOf" srcId="{7957C963-2963-4B09-8593-AA2EC2527B8B}" destId="{00EE3E11-74DD-404A-B6F0-B2E3F817BFD8}" srcOrd="0" destOrd="0" presId="urn:microsoft.com/office/officeart/2005/8/layout/default"/>
    <dgm:cxn modelId="{243E0A6D-E9A5-40B0-BEBA-AE2F8104DA36}" srcId="{28240CEB-A74C-4A04-8FEA-5E6D42329C68}" destId="{A9BFAF91-68FF-4DAF-B2E5-FC9D9E8464B9}" srcOrd="0" destOrd="0" parTransId="{23916400-199B-4F4F-B8A1-3665C36F33DC}" sibTransId="{0D7A0556-9A08-49EB-8912-C316A687F695}"/>
    <dgm:cxn modelId="{3EEB77A7-52E4-4DEB-BAB2-9B71235CD5E0}" type="presOf" srcId="{28240CEB-A74C-4A04-8FEA-5E6D42329C68}" destId="{DD56B9E1-60C8-416B-AFFD-D1E22642392B}" srcOrd="0" destOrd="0" presId="urn:microsoft.com/office/officeart/2005/8/layout/default"/>
    <dgm:cxn modelId="{4E7EFEC9-262A-4151-8294-ECF46ACEB0A1}" srcId="{28240CEB-A74C-4A04-8FEA-5E6D42329C68}" destId="{7957C963-2963-4B09-8593-AA2EC2527B8B}" srcOrd="1" destOrd="0" parTransId="{08514B1A-E593-43B8-B004-F5A40F61F342}" sibTransId="{56C73C87-CA6D-4BA4-A3E6-BA9CE8098CA6}"/>
    <dgm:cxn modelId="{D5C9EAE9-EF2F-406E-BC04-1846CDEF6A42}" type="presOf" srcId="{197BFA50-598F-4C1F-8281-2FDF8885749A}" destId="{E85AA4BF-EFE1-43C7-9B40-480C6AF92F04}" srcOrd="0" destOrd="0" presId="urn:microsoft.com/office/officeart/2005/8/layout/default"/>
    <dgm:cxn modelId="{A99A001B-870A-4D25-92FB-AE51551AA867}" type="presParOf" srcId="{DD56B9E1-60C8-416B-AFFD-D1E22642392B}" destId="{78676E67-6260-4B22-9C5D-34660FFD3D93}" srcOrd="0" destOrd="0" presId="urn:microsoft.com/office/officeart/2005/8/layout/default"/>
    <dgm:cxn modelId="{30AD1A59-9FA8-4CE6-B0D3-59CCBF9124E9}" type="presParOf" srcId="{DD56B9E1-60C8-416B-AFFD-D1E22642392B}" destId="{FBBFB8F2-0EA7-4719-A09F-C9C98AFDDC6C}" srcOrd="1" destOrd="0" presId="urn:microsoft.com/office/officeart/2005/8/layout/default"/>
    <dgm:cxn modelId="{FB5D56FA-A47D-4957-937F-7C91DF97E218}" type="presParOf" srcId="{DD56B9E1-60C8-416B-AFFD-D1E22642392B}" destId="{00EE3E11-74DD-404A-B6F0-B2E3F817BFD8}" srcOrd="2" destOrd="0" presId="urn:microsoft.com/office/officeart/2005/8/layout/default"/>
    <dgm:cxn modelId="{76163E77-AF38-4E80-A02B-E23FFC8E52BD}" type="presParOf" srcId="{DD56B9E1-60C8-416B-AFFD-D1E22642392B}" destId="{1AC6C987-547E-466E-9329-76EB92F584DA}" srcOrd="3" destOrd="0" presId="urn:microsoft.com/office/officeart/2005/8/layout/default"/>
    <dgm:cxn modelId="{7372DBB2-DB45-4F74-B9F0-7C1BE67A35EB}" type="presParOf" srcId="{DD56B9E1-60C8-416B-AFFD-D1E22642392B}" destId="{E85AA4BF-EFE1-43C7-9B40-480C6AF92F04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76E67-6260-4B22-9C5D-34660FFD3D93}">
      <dsp:nvSpPr>
        <dsp:cNvPr id="0" name=""/>
        <dsp:cNvSpPr/>
      </dsp:nvSpPr>
      <dsp:spPr>
        <a:xfrm>
          <a:off x="251889" y="1"/>
          <a:ext cx="737696" cy="679268"/>
        </a:xfrm>
        <a:prstGeom prst="flowChartConnector">
          <a:avLst/>
        </a:prstGeom>
        <a:solidFill>
          <a:schemeClr val="tx1">
            <a:lumMod val="95000"/>
            <a:lumOff val="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13</a:t>
          </a:r>
        </a:p>
      </dsp:txBody>
      <dsp:txXfrm>
        <a:off x="359922" y="99477"/>
        <a:ext cx="521630" cy="480316"/>
      </dsp:txXfrm>
    </dsp:sp>
    <dsp:sp modelId="{00EE3E11-74DD-404A-B6F0-B2E3F817BFD8}">
      <dsp:nvSpPr>
        <dsp:cNvPr id="0" name=""/>
        <dsp:cNvSpPr/>
      </dsp:nvSpPr>
      <dsp:spPr>
        <a:xfrm>
          <a:off x="251889" y="1094334"/>
          <a:ext cx="737696" cy="679268"/>
        </a:xfrm>
        <a:prstGeom prst="flowChartConnector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55</a:t>
          </a:r>
        </a:p>
      </dsp:txBody>
      <dsp:txXfrm>
        <a:off x="359922" y="1193810"/>
        <a:ext cx="521630" cy="480316"/>
      </dsp:txXfrm>
    </dsp:sp>
    <dsp:sp modelId="{E85AA4BF-EFE1-43C7-9B40-480C6AF92F04}">
      <dsp:nvSpPr>
        <dsp:cNvPr id="0" name=""/>
        <dsp:cNvSpPr/>
      </dsp:nvSpPr>
      <dsp:spPr>
        <a:xfrm>
          <a:off x="251889" y="2188307"/>
          <a:ext cx="737696" cy="679268"/>
        </a:xfrm>
        <a:prstGeom prst="flowChartConnector">
          <a:avLst/>
        </a:prstGeom>
        <a:solidFill>
          <a:srgbClr val="4473C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40</a:t>
          </a:r>
        </a:p>
      </dsp:txBody>
      <dsp:txXfrm>
        <a:off x="359922" y="2287783"/>
        <a:ext cx="521630" cy="480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F9558-48B3-44EC-8456-D64B29B44112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EFB98-E271-4441-A048-B1D89015E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628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87C629-4CC3-42D5-8CF3-D802F656A0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B7A45D0-B509-41E1-AB07-718EA7CB6D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309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16 labs are also approved for product testing tracks;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A61FA9-60E9-4135-8182-966A48D9DC6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51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87C629-4CC3-42D5-8CF3-D802F656A0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1446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LFFM labs enter the </a:t>
            </a:r>
            <a:r>
              <a:rPr lang="en-US" dirty="0" err="1"/>
              <a:t>Project_name</a:t>
            </a:r>
            <a:r>
              <a:rPr lang="en-US" dirty="0"/>
              <a:t> using a drop-down box. Although compliance wasn’t expected until FY2 – we highly encourage labs to populate the FY1 nomenclature for those sequences.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A61FA9-60E9-4135-8182-966A48D9DC6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472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EFB98-E271-4441-A048-B1D89015E9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16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31475" y="6355261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025" y="217736"/>
            <a:ext cx="377190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44175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40321" y="6356351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78718" y="5167321"/>
            <a:ext cx="620543" cy="990773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066696" y="1390340"/>
            <a:ext cx="2895600" cy="486833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218095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86417528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533" y="6354124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61942" y="5184030"/>
            <a:ext cx="620543" cy="99077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4646747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981" y="2648602"/>
            <a:ext cx="5598024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1499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1023679"/>
            <a:ext cx="11345471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2009776"/>
            <a:ext cx="11345471" cy="4286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200" y="6375401"/>
            <a:ext cx="28448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0860504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016500" y="6334126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10364701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13112" y="6349337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69796"/>
            <a:ext cx="827391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9705734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85743" y="6380337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861542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81600" y="6384926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1777298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4913" y="6391750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5893616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20684" y="6349338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6278121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8685" y="6384926"/>
            <a:ext cx="28448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pPr algn="l"/>
            <a:r>
              <a:rPr lang="en-US" b="1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3256557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da.gov/federal-state-local-tribal-and-territorial-officials/grants-and-cooperative-agreements/laboratory-flexible-funding-model-cooperative-agreement-progra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1D19637-DF71-D96E-FA9D-FFA7291823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Laboratory Flexible Funding Model (LFFM)</a:t>
            </a:r>
            <a:br>
              <a:rPr lang="en-US" dirty="0"/>
            </a:br>
            <a:r>
              <a:rPr lang="en-US" dirty="0"/>
              <a:t>Updates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A41FD56-4D28-71C7-095B-B2BD59B62F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Lauren Yeung, FDA HFP OLOAS ORTS</a:t>
            </a:r>
          </a:p>
          <a:p>
            <a:r>
              <a:rPr lang="en-US" dirty="0"/>
              <a:t>GenomeTrakr Annual Meeting</a:t>
            </a:r>
          </a:p>
          <a:p>
            <a:r>
              <a:rPr lang="en-US" dirty="0"/>
              <a:t>October 17, 2024</a:t>
            </a:r>
          </a:p>
        </p:txBody>
      </p:sp>
    </p:spTree>
    <p:extLst>
      <p:ext uri="{BB962C8B-B14F-4D97-AF65-F5344CB8AC3E}">
        <p14:creationId xmlns:p14="http://schemas.microsoft.com/office/powerpoint/2010/main" val="2501645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1C4FB-0C53-2955-0D96-CF2A12A1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64" y="197893"/>
            <a:ext cx="11345471" cy="926020"/>
          </a:xfrm>
        </p:spPr>
        <p:txBody>
          <a:bodyPr/>
          <a:lstStyle/>
          <a:p>
            <a:r>
              <a:rPr lang="en-US" dirty="0"/>
              <a:t>LFFM – next 5 years – current thinking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F4140-6A29-6DA7-C2D0-F4D372F37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1" y="1389726"/>
            <a:ext cx="11209934" cy="5459525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US" dirty="0"/>
              <a:t>NOFO is anticipated to be posted in November (fingers crossed)</a:t>
            </a:r>
          </a:p>
          <a:p>
            <a:r>
              <a:rPr lang="en-US" dirty="0"/>
              <a:t>20.88 required for any labs in product surveillance or food defense tracks</a:t>
            </a:r>
          </a:p>
          <a:p>
            <a:r>
              <a:rPr lang="en-US">
                <a:cs typeface="Calibri"/>
              </a:rPr>
              <a:t>ISO 17025 accreditation required for labs in product testing tracks</a:t>
            </a:r>
            <a:endParaRPr lang="en-US"/>
          </a:p>
          <a:p>
            <a:r>
              <a:rPr lang="en-US" dirty="0"/>
              <a:t>FERN membership required for all applicants</a:t>
            </a:r>
          </a:p>
          <a:p>
            <a:r>
              <a:rPr lang="en-US" dirty="0"/>
              <a:t>Two WGS Tracks (either/or, not both)</a:t>
            </a:r>
            <a:r>
              <a:rPr lang="en-US"/>
              <a:t> —</a:t>
            </a:r>
            <a:r>
              <a:rPr lang="en-US" dirty="0"/>
              <a:t> current thinking/what we anticipate</a:t>
            </a:r>
            <a:endParaRPr lang="en-US">
              <a:cs typeface="Calibri"/>
            </a:endParaRPr>
          </a:p>
          <a:p>
            <a:pPr lvl="1"/>
            <a:r>
              <a:rPr lang="en-US" dirty="0"/>
              <a:t>Maintenance</a:t>
            </a:r>
            <a:r>
              <a:rPr lang="en-US"/>
              <a:t> </a:t>
            </a:r>
            <a:r>
              <a:rPr lang="en-US" sz="3000"/>
              <a:t>—</a:t>
            </a:r>
            <a:r>
              <a:rPr lang="en-US"/>
              <a:t> </a:t>
            </a:r>
            <a:r>
              <a:rPr lang="en-US" dirty="0"/>
              <a:t>sequence isolates from LFFM M-HAF surveillance, outbreaks, LFFM NARMS, state samples</a:t>
            </a:r>
          </a:p>
          <a:p>
            <a:pPr lvl="2"/>
            <a:r>
              <a:rPr lang="en-US" dirty="0"/>
              <a:t>This track is for labs in a M-HAF or LFFM NARMS track</a:t>
            </a:r>
          </a:p>
          <a:p>
            <a:pPr lvl="2"/>
            <a:r>
              <a:rPr lang="en-US" dirty="0"/>
              <a:t>No isolate quota</a:t>
            </a:r>
          </a:p>
          <a:p>
            <a:pPr lvl="2"/>
            <a:r>
              <a:rPr lang="en-US" dirty="0"/>
              <a:t>We hope that WGS laboratories not currently participating in a product testing track, but who have a relationship with a regulatory program will apply to the product testing track (with WGS maintenance support) in the next LFFM NOFO.</a:t>
            </a:r>
          </a:p>
          <a:p>
            <a:pPr lvl="1"/>
            <a:r>
              <a:rPr lang="en-US" dirty="0"/>
              <a:t>Throughput testing</a:t>
            </a:r>
            <a:r>
              <a:rPr lang="en-US"/>
              <a:t> </a:t>
            </a:r>
            <a:r>
              <a:rPr lang="en-US" sz="3000"/>
              <a:t>—</a:t>
            </a:r>
            <a:r>
              <a:rPr lang="en-US"/>
              <a:t> </a:t>
            </a:r>
            <a:r>
              <a:rPr lang="en-US" dirty="0"/>
              <a:t>two options</a:t>
            </a:r>
            <a:endParaRPr lang="en-US">
              <a:cs typeface="Calibri"/>
            </a:endParaRPr>
          </a:p>
          <a:p>
            <a:pPr lvl="2"/>
            <a:r>
              <a:rPr lang="en-US" dirty="0"/>
              <a:t>Sequencing an annual quota of isolates from collaborations (400/year)</a:t>
            </a:r>
          </a:p>
          <a:p>
            <a:pPr lvl="2"/>
            <a:r>
              <a:rPr lang="en-US" dirty="0"/>
              <a:t>Conducting/supporting environmental pathogen surveillance, including the collection, microbiological analysis, isolation, and sequencing of enteric pathogens from routine samples, like water, in agricultural growing regions.</a:t>
            </a:r>
          </a:p>
          <a:p>
            <a:pPr lvl="2"/>
            <a:r>
              <a:rPr lang="en-US" dirty="0"/>
              <a:t>Both labs in micro human or animal food surveillance tracks and labs with no product testing track participation are eligible to apply </a:t>
            </a:r>
          </a:p>
          <a:p>
            <a:pPr lvl="2"/>
            <a:r>
              <a:rPr lang="en-US" dirty="0"/>
              <a:t>We anticipate making a limited number of awards based on the strength of the proposed projects </a:t>
            </a:r>
          </a:p>
          <a:p>
            <a:pPr lvl="1"/>
            <a:r>
              <a:rPr lang="en-US" dirty="0"/>
              <a:t>If a laboratory in a product testing track applies to the throughput option but is not selected, the WGS maintenance track will be awarded.</a:t>
            </a:r>
          </a:p>
        </p:txBody>
      </p:sp>
    </p:spTree>
    <p:extLst>
      <p:ext uri="{BB962C8B-B14F-4D97-AF65-F5344CB8AC3E}">
        <p14:creationId xmlns:p14="http://schemas.microsoft.com/office/powerpoint/2010/main" val="123913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F2F72-E3A6-0408-7476-A3074663D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63" y="358389"/>
            <a:ext cx="11345471" cy="926020"/>
          </a:xfrm>
        </p:spPr>
        <p:txBody>
          <a:bodyPr/>
          <a:lstStyle/>
          <a:p>
            <a:r>
              <a:rPr lang="en-US" dirty="0"/>
              <a:t>Where are we in the re-org?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D0B3F9-4740-DA4A-F595-6B7B63C01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90ECA3-5380-7AB0-30DC-69BA77BE7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69" y="1434611"/>
            <a:ext cx="9911861" cy="513336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C5FD5CC-34A0-F9BB-E83A-6A4543103E13}"/>
              </a:ext>
            </a:extLst>
          </p:cNvPr>
          <p:cNvSpPr/>
          <p:nvPr/>
        </p:nvSpPr>
        <p:spPr>
          <a:xfrm>
            <a:off x="5142557" y="5376130"/>
            <a:ext cx="1336431" cy="104164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78E5FEA-095C-70F0-C420-9116E70DFBBB}"/>
              </a:ext>
            </a:extLst>
          </p:cNvPr>
          <p:cNvSpPr/>
          <p:nvPr/>
        </p:nvSpPr>
        <p:spPr>
          <a:xfrm>
            <a:off x="8040876" y="5376130"/>
            <a:ext cx="1336431" cy="1041644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060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B5A88FD7-8E08-46A1-234C-311837113D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" t="7862" r="11333" b="16360"/>
          <a:stretch/>
        </p:blipFill>
        <p:spPr>
          <a:xfrm>
            <a:off x="4542274" y="2615691"/>
            <a:ext cx="5949589" cy="3772002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6DE453A2-569A-4EAA-9172-7A76E4924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3389" y="787773"/>
            <a:ext cx="8090263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LABORATORY FLEXIBLE</a:t>
            </a:r>
            <a:br>
              <a:rPr lang="en-US" sz="3600" b="1" cap="sm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cap="small" dirty="0">
                <a:latin typeface="Arial" panose="020B0604020202020204" pitchFamily="34" charset="0"/>
                <a:cs typeface="Arial" panose="020B0604020202020204" pitchFamily="34" charset="0"/>
              </a:rPr>
              <a:t> FUNDING MODEL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5F59902-7EB8-4901-B817-30CE4191B4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3584" y="2928833"/>
            <a:ext cx="2359143" cy="3145721"/>
          </a:xfrm>
          <a:noFill/>
        </p:spPr>
        <p:txBody>
          <a:bodyPr>
            <a:normAutofit/>
          </a:bodyPr>
          <a:lstStyle/>
          <a:p>
            <a:pPr marL="0" indent="0" defTabSz="314325">
              <a:spcAft>
                <a:spcPts val="450"/>
              </a:spcAft>
              <a:buNone/>
              <a:tabLst>
                <a:tab pos="227013" algn="l"/>
              </a:tabLs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TRACKS</a:t>
            </a:r>
            <a:r>
              <a:rPr lang="en-US" sz="1800" dirty="0">
                <a:cs typeface="Calibri"/>
              </a:rPr>
              <a:t>	 </a:t>
            </a:r>
            <a:r>
              <a:rPr lang="en-US" sz="1600" dirty="0">
                <a:latin typeface="Arial Nova Cond Light" panose="020B0604020202020204" pitchFamily="34" charset="0"/>
                <a:cs typeface="Calibri"/>
              </a:rPr>
              <a:t>across chemistry, microbiology, and radiochemistry disciplines </a:t>
            </a:r>
          </a:p>
          <a:p>
            <a:pPr marL="0" indent="0" defTabSz="314325">
              <a:spcAft>
                <a:spcPts val="450"/>
              </a:spcAft>
              <a:buNone/>
              <a:tabLst>
                <a:tab pos="227013" algn="l"/>
              </a:tabLst>
            </a:pPr>
            <a:endParaRPr lang="en-US" sz="1600" dirty="0">
              <a:latin typeface="Arial Nova Cond Light" panose="020B0604020202020204" pitchFamily="34" charset="0"/>
              <a:cs typeface="Calibri"/>
            </a:endParaRPr>
          </a:p>
          <a:p>
            <a:pPr marL="0" indent="0" defTabSz="461963">
              <a:spcAft>
                <a:spcPts val="450"/>
              </a:spcAft>
              <a:buNone/>
              <a:tabLst>
                <a:tab pos="627063" algn="l"/>
              </a:tabLst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LABORATORIES </a:t>
            </a:r>
            <a:r>
              <a:rPr lang="en-US" sz="1600" dirty="0">
                <a:latin typeface="Arial Nova Cond Light" panose="020B0306020202020204" pitchFamily="34" charset="0"/>
                <a:cs typeface="Arial" panose="020B0604020202020204" pitchFamily="34" charset="0"/>
              </a:rPr>
              <a:t>participating in at least one track</a:t>
            </a:r>
          </a:p>
          <a:p>
            <a:pPr marL="0" indent="0" defTabSz="461963">
              <a:spcAft>
                <a:spcPts val="450"/>
              </a:spcAft>
              <a:buNone/>
              <a:tabLst>
                <a:tab pos="627063" algn="l"/>
              </a:tabLst>
            </a:pPr>
            <a:endParaRPr lang="en-US" sz="1600" dirty="0"/>
          </a:p>
          <a:p>
            <a:pPr marL="0" indent="0" defTabSz="627063">
              <a:spcAft>
                <a:spcPts val="450"/>
              </a:spcAft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STATES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6867A2-F6B1-6E63-7B14-22ECBB4F7B3B}"/>
              </a:ext>
            </a:extLst>
          </p:cNvPr>
          <p:cNvSpPr txBox="1"/>
          <p:nvPr/>
        </p:nvSpPr>
        <p:spPr>
          <a:xfrm>
            <a:off x="2880902" y="1790522"/>
            <a:ext cx="6400801" cy="6796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Year 5 of a 5-Year Cooperative Agreement Program</a:t>
            </a:r>
          </a:p>
          <a:p>
            <a:pPr algn="ctr">
              <a:spcAft>
                <a:spcPts val="450"/>
              </a:spcAft>
            </a:pPr>
            <a:r>
              <a:rPr lang="en-US" sz="1600" dirty="0">
                <a:latin typeface="Arial Nova Light" panose="020B0304020202020204" pitchFamily="34" charset="0"/>
                <a:cs typeface="Arial" panose="020B0604020202020204" pitchFamily="34" charset="0"/>
              </a:rPr>
              <a:t>July 1, 2024 – June 30, 2025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EAAFF04B-8DD5-9DBB-EC21-1B37D6AC75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4026570"/>
              </p:ext>
            </p:extLst>
          </p:nvPr>
        </p:nvGraphicFramePr>
        <p:xfrm>
          <a:off x="1470114" y="2860126"/>
          <a:ext cx="1132114" cy="3283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2528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Map&#10;&#10;Description automatically generated">
            <a:extLst>
              <a:ext uri="{FF2B5EF4-FFF2-40B4-BE49-F238E27FC236}">
                <a16:creationId xmlns:a16="http://schemas.microsoft.com/office/drawing/2014/main" id="{7E783B2D-D594-6A87-B26F-29AFBE7640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t="8386" b="16355"/>
          <a:stretch/>
        </p:blipFill>
        <p:spPr>
          <a:xfrm>
            <a:off x="1005840" y="1215637"/>
            <a:ext cx="9717029" cy="53998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592603-B37B-A08A-DD24-8C6282A7C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448" y="353553"/>
            <a:ext cx="8509103" cy="926020"/>
          </a:xfrm>
        </p:spPr>
        <p:txBody>
          <a:bodyPr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LFFM WGS TRACK TIERS BY STATE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2770E0-52EF-F17B-AEE0-CC9AF6654EDD}"/>
              </a:ext>
            </a:extLst>
          </p:cNvPr>
          <p:cNvSpPr txBox="1"/>
          <p:nvPr/>
        </p:nvSpPr>
        <p:spPr>
          <a:xfrm>
            <a:off x="8967931" y="2785322"/>
            <a:ext cx="3177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RI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75389A-E086-7952-E6B2-B352FB924D8B}"/>
              </a:ext>
            </a:extLst>
          </p:cNvPr>
          <p:cNvSpPr txBox="1"/>
          <p:nvPr/>
        </p:nvSpPr>
        <p:spPr>
          <a:xfrm>
            <a:off x="8445591" y="1857563"/>
            <a:ext cx="346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VT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68FF28-E912-7283-4F9E-C0D491D4B560}"/>
              </a:ext>
            </a:extLst>
          </p:cNvPr>
          <p:cNvSpPr txBox="1"/>
          <p:nvPr/>
        </p:nvSpPr>
        <p:spPr>
          <a:xfrm>
            <a:off x="8708097" y="3020839"/>
            <a:ext cx="3449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NJ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544560-9744-05C1-220E-092F48F2C75D}"/>
              </a:ext>
            </a:extLst>
          </p:cNvPr>
          <p:cNvSpPr txBox="1"/>
          <p:nvPr/>
        </p:nvSpPr>
        <p:spPr>
          <a:xfrm>
            <a:off x="8609263" y="3638572"/>
            <a:ext cx="4106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MD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A80FD76-CAFC-E292-84A3-61419B24E3C3}"/>
              </a:ext>
            </a:extLst>
          </p:cNvPr>
          <p:cNvCxnSpPr/>
          <p:nvPr/>
        </p:nvCxnSpPr>
        <p:spPr>
          <a:xfrm flipV="1">
            <a:off x="8684793" y="3435795"/>
            <a:ext cx="410690" cy="106302"/>
          </a:xfrm>
          <a:prstGeom prst="lin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6B8B9F2-60E5-927A-A3F9-AFA4F5B79C8D}"/>
              </a:ext>
            </a:extLst>
          </p:cNvPr>
          <p:cNvSpPr txBox="1"/>
          <p:nvPr/>
        </p:nvSpPr>
        <p:spPr>
          <a:xfrm>
            <a:off x="8619616" y="3435795"/>
            <a:ext cx="375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361F83-CD35-A7C2-C148-9086B553B6BD}"/>
              </a:ext>
            </a:extLst>
          </p:cNvPr>
          <p:cNvSpPr txBox="1"/>
          <p:nvPr/>
        </p:nvSpPr>
        <p:spPr>
          <a:xfrm>
            <a:off x="8445591" y="6014798"/>
            <a:ext cx="28326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High Tier: </a:t>
            </a:r>
            <a:r>
              <a:rPr lang="en-US" sz="1400" dirty="0"/>
              <a:t>400 isolates/year</a:t>
            </a:r>
          </a:p>
          <a:p>
            <a:pPr algn="ctr"/>
            <a:r>
              <a:rPr lang="en-US" sz="1400" b="1" dirty="0"/>
              <a:t>Medium Tier: </a:t>
            </a:r>
            <a:r>
              <a:rPr lang="en-US" sz="1400" dirty="0"/>
              <a:t>250 isolates/year</a:t>
            </a:r>
          </a:p>
          <a:p>
            <a:pPr algn="ctr"/>
            <a:r>
              <a:rPr lang="en-US" sz="1400" b="1" dirty="0"/>
              <a:t>Low Tier: </a:t>
            </a:r>
            <a:r>
              <a:rPr lang="en-US" sz="1400" dirty="0"/>
              <a:t>100 isolates/year</a:t>
            </a:r>
          </a:p>
        </p:txBody>
      </p:sp>
    </p:spTree>
    <p:extLst>
      <p:ext uri="{BB962C8B-B14F-4D97-AF65-F5344CB8AC3E}">
        <p14:creationId xmlns:p14="http://schemas.microsoft.com/office/powerpoint/2010/main" val="1857852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EA434A47-AC09-4B5E-BFDF-3762BAB2C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738" y="404940"/>
            <a:ext cx="10463881" cy="926020"/>
          </a:xfrm>
        </p:spPr>
        <p:txBody>
          <a:bodyPr/>
          <a:lstStyle/>
          <a:p>
            <a:r>
              <a:rPr lang="en-US" dirty="0"/>
              <a:t>Accomplishments – WGS Track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B7440C6-3AEE-4ED6-AB37-3DAAC2CB76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5164416"/>
              </p:ext>
            </p:extLst>
          </p:nvPr>
        </p:nvGraphicFramePr>
        <p:xfrm>
          <a:off x="5330179" y="1737360"/>
          <a:ext cx="581744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3">
                  <a:extLst>
                    <a:ext uri="{9D8B030D-6E8A-4147-A177-3AD203B41FA5}">
                      <a16:colId xmlns:a16="http://schemas.microsoft.com/office/drawing/2014/main" val="4130871242"/>
                    </a:ext>
                  </a:extLst>
                </a:gridCol>
                <a:gridCol w="935927">
                  <a:extLst>
                    <a:ext uri="{9D8B030D-6E8A-4147-A177-3AD203B41FA5}">
                      <a16:colId xmlns:a16="http://schemas.microsoft.com/office/drawing/2014/main" val="2805067351"/>
                    </a:ext>
                  </a:extLst>
                </a:gridCol>
                <a:gridCol w="1599311">
                  <a:extLst>
                    <a:ext uri="{9D8B030D-6E8A-4147-A177-3AD203B41FA5}">
                      <a16:colId xmlns:a16="http://schemas.microsoft.com/office/drawing/2014/main" val="1550200506"/>
                    </a:ext>
                  </a:extLst>
                </a:gridCol>
                <a:gridCol w="1842199">
                  <a:extLst>
                    <a:ext uri="{9D8B030D-6E8A-4147-A177-3AD203B41FA5}">
                      <a16:colId xmlns:a16="http://schemas.microsoft.com/office/drawing/2014/main" val="1373246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# of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Planned isolates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Sequenced Isolates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178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alibri" panose="020F0502020204030204" pitchFamily="34" charset="0"/>
                        </a:rPr>
                        <a:t>28</a:t>
                      </a:r>
                      <a:endParaRPr lang="en-US" sz="1600" dirty="0">
                        <a:effectLst/>
                        <a:latin typeface="+mj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7,900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3,566 (45%)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048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8,050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5,824 (72%)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0969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YR3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7,900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5,980 (75%)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071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YR4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7,300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6,354 (87%)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60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YR5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7,150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Year in progress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38152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CE8B7EE-5ACE-6E89-1499-106C3120E10C}"/>
              </a:ext>
            </a:extLst>
          </p:cNvPr>
          <p:cNvSpPr txBox="1"/>
          <p:nvPr/>
        </p:nvSpPr>
        <p:spPr>
          <a:xfrm>
            <a:off x="5330179" y="4151368"/>
            <a:ext cx="64122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WGS Tracks labs are also in M-HAF tracks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YR2: 121 isolates from M-HAF surveillance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YR3: 111 isolates from M-HAF surveillance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YR4: 107 isolates from M-HAF surveillance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/>
              <a:t>Shout out to labs who have assisted with sequencing isolates from M-HAF labs who lack sequencing capabilities (MI Dept of Health, VA Division of Consolidated Lab Services!!)</a:t>
            </a:r>
            <a:endParaRPr lang="en-US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05012C-BDDF-A533-B7F5-AD3467CDDC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5478186"/>
              </p:ext>
            </p:extLst>
          </p:nvPr>
        </p:nvGraphicFramePr>
        <p:xfrm>
          <a:off x="483671" y="1737360"/>
          <a:ext cx="3796229" cy="169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4341">
                  <a:extLst>
                    <a:ext uri="{9D8B030D-6E8A-4147-A177-3AD203B41FA5}">
                      <a16:colId xmlns:a16="http://schemas.microsoft.com/office/drawing/2014/main" val="4130871242"/>
                    </a:ext>
                  </a:extLst>
                </a:gridCol>
                <a:gridCol w="1157696">
                  <a:extLst>
                    <a:ext uri="{9D8B030D-6E8A-4147-A177-3AD203B41FA5}">
                      <a16:colId xmlns:a16="http://schemas.microsoft.com/office/drawing/2014/main" val="307476986"/>
                    </a:ext>
                  </a:extLst>
                </a:gridCol>
                <a:gridCol w="1704192">
                  <a:extLst>
                    <a:ext uri="{9D8B030D-6E8A-4147-A177-3AD203B41FA5}">
                      <a16:colId xmlns:a16="http://schemas.microsoft.com/office/drawing/2014/main" val="2805067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# Labs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WGS Track Total Funding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178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YR3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$2.8M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071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YR4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$2.8M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60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YR5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j-lt"/>
                          <a:ea typeface="Calibri" panose="020F0502020204030204" pitchFamily="34" charset="0"/>
                        </a:rPr>
                        <a:t>$2.7M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238152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F04E2525-935F-CDEE-7436-C18C3A29094F}"/>
              </a:ext>
            </a:extLst>
          </p:cNvPr>
          <p:cNvSpPr/>
          <p:nvPr/>
        </p:nvSpPr>
        <p:spPr>
          <a:xfrm>
            <a:off x="483671" y="3835400"/>
            <a:ext cx="3796229" cy="262429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/>
              <a:t>Annual objectives:</a:t>
            </a:r>
          </a:p>
          <a:p>
            <a:endParaRPr lang="en-US" sz="11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Annual GenomeTrakr 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Sequence food/env isolates from surveillance, outbreaks, collaborations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equipment, supplies, personnel, training associated with sequencing food/env isolates</a:t>
            </a:r>
          </a:p>
        </p:txBody>
      </p:sp>
    </p:spTree>
    <p:extLst>
      <p:ext uri="{BB962C8B-B14F-4D97-AF65-F5344CB8AC3E}">
        <p14:creationId xmlns:p14="http://schemas.microsoft.com/office/powerpoint/2010/main" val="328773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A229D-7607-DAEE-8F92-CDDD47F70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WGS related MDV and C/C projects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F7173-CC2C-22D5-2F85-9C3C86134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Year 1: 6 labs developed WGS capabilities</a:t>
            </a:r>
          </a:p>
          <a:p>
            <a:pPr lvl="1"/>
            <a:r>
              <a:rPr lang="en-US" dirty="0"/>
              <a:t>5 of 6 labs rolled over to WGS Track and have sequenced 523 isolates in YR2-3. </a:t>
            </a:r>
          </a:p>
          <a:p>
            <a:r>
              <a:rPr lang="en-US" dirty="0"/>
              <a:t>Year 4-5: Multi-lab project to implement and/or validate portable Oxford Nanopore Technology (ONT) for real-time sequencing of foodborne bacterial pathogen</a:t>
            </a:r>
          </a:p>
          <a:p>
            <a:pPr lvl="1"/>
            <a:r>
              <a:rPr lang="en-US" dirty="0"/>
              <a:t>5 labs in YR4, 4 joined in YR5</a:t>
            </a:r>
          </a:p>
          <a:p>
            <a:pPr lvl="1"/>
            <a:r>
              <a:rPr lang="en-US" dirty="0"/>
              <a:t>Labs currently purchasing </a:t>
            </a:r>
            <a:r>
              <a:rPr lang="en-US" dirty="0" err="1"/>
              <a:t>GridION</a:t>
            </a:r>
            <a:r>
              <a:rPr lang="en-US" dirty="0"/>
              <a:t>, training week of GenomeTrakr, PT samples sent out afterwards</a:t>
            </a:r>
          </a:p>
          <a:p>
            <a:pPr lvl="1"/>
            <a:r>
              <a:rPr lang="en-US" dirty="0"/>
              <a:t>Labs will use the ONT capability at their discretion; on deck for MLV down the road</a:t>
            </a:r>
          </a:p>
        </p:txBody>
      </p:sp>
    </p:spTree>
    <p:extLst>
      <p:ext uri="{BB962C8B-B14F-4D97-AF65-F5344CB8AC3E}">
        <p14:creationId xmlns:p14="http://schemas.microsoft.com/office/powerpoint/2010/main" val="3516792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D22FF-28AF-303B-7C3F-03859F7FC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ISOLATE TRACKING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13889-9C1D-9D37-2F71-FE6B2D9CC0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Project_name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 for tracking isolate in NCBI:</a:t>
            </a:r>
          </a:p>
          <a:p>
            <a:pPr marL="342900" lvl="1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GenomeTrakr-LFFM;FY1</a:t>
            </a:r>
          </a:p>
          <a:p>
            <a:pPr marL="342900" lvl="1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GenomeTrakr-LFFM;FY2</a:t>
            </a:r>
          </a:p>
          <a:p>
            <a:pPr marL="342900" lvl="1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GenomeTrakr-LFFM;FY3</a:t>
            </a:r>
          </a:p>
          <a:p>
            <a:pPr marL="342900" lvl="1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GenomeTrakr-LFFM;FY4</a:t>
            </a:r>
          </a:p>
          <a:p>
            <a:pPr marL="342900" lvl="1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GenomeTrakr-LFFM;FY5</a:t>
            </a:r>
          </a:p>
          <a:p>
            <a:pPr marL="342900" lvl="1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862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“Sequenced_by” to identify sequencing laboratory</a:t>
            </a:r>
          </a:p>
          <a:p>
            <a:pPr marL="342900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Content Placeholder 8" descr="Multicolored fiber cables">
            <a:extLst>
              <a:ext uri="{FF2B5EF4-FFF2-40B4-BE49-F238E27FC236}">
                <a16:creationId xmlns:a16="http://schemas.microsoft.com/office/drawing/2014/main" id="{C64B190D-30DF-304F-B36E-9C71C88730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/>
        </p:blipFill>
        <p:spPr>
          <a:xfrm>
            <a:off x="6172200" y="2522240"/>
            <a:ext cx="4038600" cy="268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44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68452-7467-C6F3-0D03-4487A5EE7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95" y="287079"/>
            <a:ext cx="11345471" cy="926020"/>
          </a:xfrm>
        </p:spPr>
        <p:txBody>
          <a:bodyPr/>
          <a:lstStyle/>
          <a:p>
            <a:r>
              <a:rPr lang="en-US" dirty="0"/>
              <a:t>Isolate Tracking Dashboard</a:t>
            </a:r>
            <a:r>
              <a:rPr lang="en-US"/>
              <a:t> (EXAMPLE)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E546EA2-8C23-6C54-D07C-D804D903C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7002" y="1220299"/>
            <a:ext cx="8681171" cy="5341762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22B048-D293-AE51-95DB-41C73DAFEA7F}"/>
              </a:ext>
            </a:extLst>
          </p:cNvPr>
          <p:cNvSpPr/>
          <p:nvPr/>
        </p:nvSpPr>
        <p:spPr>
          <a:xfrm>
            <a:off x="338495" y="1895640"/>
            <a:ext cx="2467160" cy="398516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b="1"/>
              <a:t>Isolate Sources:</a:t>
            </a:r>
          </a:p>
          <a:p>
            <a:endParaRPr lang="en-US" sz="11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LFFM M-HAF surveillance</a:t>
            </a:r>
            <a:endParaRPr lang="en-US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State surveillance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Outbreak sampling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Domestic and international  collaborations</a:t>
            </a:r>
            <a:endParaRPr lang="en-US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Wastewater samples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cs typeface="Calibri"/>
              </a:rPr>
              <a:t>Genomic diversity study (multiple isolate picks from same sample)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20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C63E0-5662-30D6-5A64-E2627B23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306293"/>
            <a:ext cx="11345471" cy="926020"/>
          </a:xfrm>
        </p:spPr>
        <p:txBody>
          <a:bodyPr/>
          <a:lstStyle/>
          <a:p>
            <a:r>
              <a:rPr lang="en-US" dirty="0"/>
              <a:t>Publicly posted LFFM documents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AD2C4-D8AD-5199-8D70-F39CD9A7D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285978"/>
            <a:ext cx="11345471" cy="428604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ea typeface="+mn-lt"/>
                <a:cs typeface="+mn-lt"/>
                <a:hlinkClick r:id="rId3"/>
              </a:rPr>
              <a:t>Laboratory Flexible Funding Model Cooperative Agreement Program | FDA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271E28-69AF-30E9-EF23-1902EB3F4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5797" y="2057804"/>
            <a:ext cx="7991475" cy="38004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CFD8CB-9665-CFCC-6E31-B3AB468DD0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01" y="4621393"/>
            <a:ext cx="5575299" cy="200858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23544550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7D41439-8BB5-411F-93C1-B6B76BD03382}"/>
</file>

<file path=customXml/itemProps2.xml><?xml version="1.0" encoding="utf-8"?>
<ds:datastoreItem xmlns:ds="http://schemas.openxmlformats.org/officeDocument/2006/customXml" ds:itemID="{2CEB24F1-2348-4555-BD0F-D1747EA143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4F93FF-D140-4BC2-88EA-416D1CE98285}"/>
</file>

<file path=docMetadata/LabelInfo.xml><?xml version="1.0" encoding="utf-8"?>
<clbl:labelList xmlns:clbl="http://schemas.microsoft.com/office/2020/mipLabelMetadata"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</TotalTime>
  <Words>748</Words>
  <Application>Microsoft Office PowerPoint</Application>
  <PresentationFormat>Widescreen</PresentationFormat>
  <Paragraphs>125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Nova Cond Light</vt:lpstr>
      <vt:lpstr>Arial Nova Light</vt:lpstr>
      <vt:lpstr>Calibri</vt:lpstr>
      <vt:lpstr>Helvetica</vt:lpstr>
      <vt:lpstr>4_Office Theme</vt:lpstr>
      <vt:lpstr>Laboratory Flexible Funding Model (LFFM) Updates</vt:lpstr>
      <vt:lpstr>Where are we in the re-org?</vt:lpstr>
      <vt:lpstr>LABORATORY FLEXIBLE  FUNDING MODEL</vt:lpstr>
      <vt:lpstr>LFFM WGS TRACK TIERS BY STATE</vt:lpstr>
      <vt:lpstr>Accomplishments – WGS Track </vt:lpstr>
      <vt:lpstr>WGS related MDV and C/C projects</vt:lpstr>
      <vt:lpstr>ISOLATE TRACKING</vt:lpstr>
      <vt:lpstr>Isolate Tracking Dashboard (EXAMPLE)</vt:lpstr>
      <vt:lpstr>Publicly posted LFFM documents</vt:lpstr>
      <vt:lpstr>LFFM – next 5 years – current thinking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Yeung, Lauren V</dc:creator>
  <cp:lastModifiedBy>Yeung, Lauren V</cp:lastModifiedBy>
  <cp:revision>12</cp:revision>
  <dcterms:created xsi:type="dcterms:W3CDTF">2024-09-06T01:33:06Z</dcterms:created>
  <dcterms:modified xsi:type="dcterms:W3CDTF">2024-10-15T10:33:54Z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