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entation.xml" ContentType="application/vnd.openxmlformats-officedocument.presentationml.presentation.main+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slideMasters/slideMaster1.xml" ContentType="application/vnd.openxmlformats-officedocument.presentationml.slideMaster+xml"/>
  <Override PartName="/ppt/notesSlides/notesSlide2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79" r:id="rId1"/>
  </p:sldMasterIdLst>
  <p:notesMasterIdLst>
    <p:notesMasterId r:id="rId34"/>
  </p:notesMasterIdLst>
  <p:sldIdLst>
    <p:sldId id="258" r:id="rId2"/>
    <p:sldId id="455" r:id="rId3"/>
    <p:sldId id="456" r:id="rId4"/>
    <p:sldId id="261" r:id="rId5"/>
    <p:sldId id="262" r:id="rId6"/>
    <p:sldId id="430" r:id="rId7"/>
    <p:sldId id="399" r:id="rId8"/>
    <p:sldId id="264" r:id="rId9"/>
    <p:sldId id="265" r:id="rId10"/>
    <p:sldId id="446" r:id="rId11"/>
    <p:sldId id="420" r:id="rId12"/>
    <p:sldId id="421" r:id="rId13"/>
    <p:sldId id="447" r:id="rId14"/>
    <p:sldId id="441" r:id="rId15"/>
    <p:sldId id="437" r:id="rId16"/>
    <p:sldId id="449" r:id="rId17"/>
    <p:sldId id="442" r:id="rId18"/>
    <p:sldId id="448" r:id="rId19"/>
    <p:sldId id="454" r:id="rId20"/>
    <p:sldId id="403" r:id="rId21"/>
    <p:sldId id="426" r:id="rId22"/>
    <p:sldId id="435" r:id="rId23"/>
    <p:sldId id="452" r:id="rId24"/>
    <p:sldId id="450" r:id="rId25"/>
    <p:sldId id="453" r:id="rId26"/>
    <p:sldId id="458" r:id="rId27"/>
    <p:sldId id="460" r:id="rId28"/>
    <p:sldId id="404" r:id="rId29"/>
    <p:sldId id="388" r:id="rId30"/>
    <p:sldId id="294" r:id="rId31"/>
    <p:sldId id="283" r:id="rId32"/>
    <p:sldId id="286" r:id="rId3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880" userDrawn="1">
          <p15:clr>
            <a:srgbClr val="A4A3A4"/>
          </p15:clr>
        </p15:guide>
        <p15:guide id="2" orient="horz"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FF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10"/>
    <p:restoredTop sz="84686"/>
  </p:normalViewPr>
  <p:slideViewPr>
    <p:cSldViewPr snapToGrid="0" snapToObjects="1">
      <p:cViewPr varScale="1">
        <p:scale>
          <a:sx n="126" d="100"/>
          <a:sy n="126" d="100"/>
        </p:scale>
        <p:origin x="488" y="184"/>
      </p:cViewPr>
      <p:guideLst>
        <p:guide pos="288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0127B8-CCC8-B041-9D14-15482B3A80CE}" type="datetimeFigureOut">
              <a:rPr lang="en-US" smtClean="0"/>
              <a:t>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D020B5-D4E1-0E44-A942-03C4C129CCFC}" type="slidenum">
              <a:rPr lang="en-US" smtClean="0"/>
              <a:t>‹#›</a:t>
            </a:fld>
            <a:endParaRPr lang="en-US"/>
          </a:p>
        </p:txBody>
      </p:sp>
    </p:spTree>
    <p:extLst>
      <p:ext uri="{BB962C8B-B14F-4D97-AF65-F5344CB8AC3E}">
        <p14:creationId xmlns:p14="http://schemas.microsoft.com/office/powerpoint/2010/main" val="3064417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rontiersin.org/articles/10.3389/fmicb.2021.592422/full#B12"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frontiersin.org/articles/10.3389/fmicb.2021.592422/full#B71"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0D020B5-D4E1-0E44-A942-03C4C129CCFC}" type="slidenum">
              <a:rPr lang="en-US" smtClean="0"/>
              <a:t>1</a:t>
            </a:fld>
            <a:endParaRPr lang="en-US"/>
          </a:p>
        </p:txBody>
      </p:sp>
    </p:spTree>
    <p:extLst>
      <p:ext uri="{BB962C8B-B14F-4D97-AF65-F5344CB8AC3E}">
        <p14:creationId xmlns:p14="http://schemas.microsoft.com/office/powerpoint/2010/main" val="564295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0D020B5-D4E1-0E44-A942-03C4C129CCFC}" type="slidenum">
              <a:rPr lang="en-US" smtClean="0"/>
              <a:t>15</a:t>
            </a:fld>
            <a:endParaRPr lang="en-US"/>
          </a:p>
        </p:txBody>
      </p:sp>
    </p:spTree>
    <p:extLst>
      <p:ext uri="{BB962C8B-B14F-4D97-AF65-F5344CB8AC3E}">
        <p14:creationId xmlns:p14="http://schemas.microsoft.com/office/powerpoint/2010/main" val="817083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D020B5-D4E1-0E44-A942-03C4C129CCFC}" type="slidenum">
              <a:rPr lang="en-US" smtClean="0"/>
              <a:t>16</a:t>
            </a:fld>
            <a:endParaRPr lang="en-US"/>
          </a:p>
        </p:txBody>
      </p:sp>
    </p:spTree>
    <p:extLst>
      <p:ext uri="{BB962C8B-B14F-4D97-AF65-F5344CB8AC3E}">
        <p14:creationId xmlns:p14="http://schemas.microsoft.com/office/powerpoint/2010/main" val="1462287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Can visualize by phylogenetic relationship, serotype, source, etc.</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In our case, we had broad diversity of serotypes and core-genome </a:t>
            </a:r>
            <a:r>
              <a:rPr lang="en-US" dirty="0" err="1"/>
              <a:t>multilocus</a:t>
            </a:r>
            <a:r>
              <a:rPr lang="en-US" dirty="0"/>
              <a:t> sequence types, with 7 of the serotypes falling in the </a:t>
            </a:r>
            <a:r>
              <a:rPr lang="en-US" sz="1200" dirty="0">
                <a:solidFill>
                  <a:schemeClr val="bg1"/>
                </a:solidFill>
              </a:rPr>
              <a:t>top 20 human disease-causing serotypes (CDC)</a:t>
            </a:r>
            <a:endParaRPr lang="en-US" dirty="0"/>
          </a:p>
        </p:txBody>
      </p:sp>
      <p:sp>
        <p:nvSpPr>
          <p:cNvPr id="4" name="Slide Number Placeholder 3"/>
          <p:cNvSpPr>
            <a:spLocks noGrp="1"/>
          </p:cNvSpPr>
          <p:nvPr>
            <p:ph type="sldNum" sz="quarter" idx="5"/>
          </p:nvPr>
        </p:nvSpPr>
        <p:spPr/>
        <p:txBody>
          <a:bodyPr/>
          <a:lstStyle/>
          <a:p>
            <a:fld id="{F8E78EE2-71AB-461E-962B-A586AE44870C}" type="slidenum">
              <a:rPr lang="en-US" smtClean="0"/>
              <a:t>20</a:t>
            </a:fld>
            <a:endParaRPr lang="en-US"/>
          </a:p>
        </p:txBody>
      </p:sp>
    </p:spTree>
    <p:extLst>
      <p:ext uri="{BB962C8B-B14F-4D97-AF65-F5344CB8AC3E}">
        <p14:creationId xmlns:p14="http://schemas.microsoft.com/office/powerpoint/2010/main" val="660269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very useful interactive, web-based application from the </a:t>
            </a:r>
            <a:r>
              <a:rPr lang="en-US" dirty="0" err="1"/>
              <a:t>Wellcome</a:t>
            </a:r>
            <a:r>
              <a:rPr lang="en-US" dirty="0"/>
              <a:t> Sanger </a:t>
            </a:r>
            <a:r>
              <a:rPr lang="en-US" dirty="0" err="1"/>
              <a:t>Instiute</a:t>
            </a:r>
            <a:r>
              <a:rPr lang="en-US" dirty="0"/>
              <a:t> then allows us to look at the distribution of these </a:t>
            </a:r>
            <a:r>
              <a:rPr lang="en-US" i="1" dirty="0"/>
              <a:t>Salmonella</a:t>
            </a:r>
            <a:r>
              <a:rPr lang="en-US" i="0" dirty="0"/>
              <a:t> isolates across both the geographic space and the time in which they’re collected.</a:t>
            </a:r>
          </a:p>
          <a:p>
            <a:pPr marL="171450" indent="-171450">
              <a:buFont typeface="Arial" panose="020B0604020202020204" pitchFamily="34" charset="0"/>
              <a:buChar char="•"/>
            </a:pPr>
            <a:endParaRPr lang="en-US" i="0" dirty="0"/>
          </a:p>
          <a:p>
            <a:pPr marL="171450" indent="-171450">
              <a:buFont typeface="Arial" panose="020B0604020202020204" pitchFamily="34" charset="0"/>
              <a:buChar char="•"/>
            </a:pPr>
            <a:r>
              <a:rPr lang="en-US" dirty="0"/>
              <a:t>Can look at everything isolated from your sites, then their serotype and placement on a phylogenetic tree, and see when they were isolated.</a:t>
            </a:r>
          </a:p>
        </p:txBody>
      </p:sp>
      <p:sp>
        <p:nvSpPr>
          <p:cNvPr id="4" name="Slide Number Placeholder 3"/>
          <p:cNvSpPr>
            <a:spLocks noGrp="1"/>
          </p:cNvSpPr>
          <p:nvPr>
            <p:ph type="sldNum" sz="quarter" idx="5"/>
          </p:nvPr>
        </p:nvSpPr>
        <p:spPr/>
        <p:txBody>
          <a:bodyPr/>
          <a:lstStyle/>
          <a:p>
            <a:fld id="{A0D020B5-D4E1-0E44-A942-03C4C129CCFC}" type="slidenum">
              <a:rPr lang="en-US" smtClean="0"/>
              <a:t>21</a:t>
            </a:fld>
            <a:endParaRPr lang="en-US"/>
          </a:p>
        </p:txBody>
      </p:sp>
    </p:spTree>
    <p:extLst>
      <p:ext uri="{BB962C8B-B14F-4D97-AF65-F5344CB8AC3E}">
        <p14:creationId xmlns:p14="http://schemas.microsoft.com/office/powerpoint/2010/main" val="2415765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One can look at any data or metadata related to the isolates, for example MLST, </a:t>
            </a:r>
            <a:r>
              <a:rPr lang="en-US" dirty="0" err="1"/>
              <a:t>rMLST</a:t>
            </a:r>
            <a:r>
              <a:rPr lang="en-US" dirty="0"/>
              <a:t>, </a:t>
            </a:r>
            <a:r>
              <a:rPr lang="en-US" dirty="0" err="1"/>
              <a:t>cgMLST</a:t>
            </a:r>
            <a:r>
              <a:rPr lang="en-US" dirty="0"/>
              <a:t>, AR phenotypes.</a:t>
            </a:r>
          </a:p>
        </p:txBody>
      </p:sp>
      <p:sp>
        <p:nvSpPr>
          <p:cNvPr id="4" name="Slide Number Placeholder 3"/>
          <p:cNvSpPr>
            <a:spLocks noGrp="1"/>
          </p:cNvSpPr>
          <p:nvPr>
            <p:ph type="sldNum" sz="quarter" idx="5"/>
          </p:nvPr>
        </p:nvSpPr>
        <p:spPr/>
        <p:txBody>
          <a:bodyPr/>
          <a:lstStyle/>
          <a:p>
            <a:fld id="{A0D020B5-D4E1-0E44-A942-03C4C129CCFC}" type="slidenum">
              <a:rPr lang="en-US" smtClean="0"/>
              <a:t>22</a:t>
            </a:fld>
            <a:endParaRPr lang="en-US"/>
          </a:p>
        </p:txBody>
      </p:sp>
    </p:spTree>
    <p:extLst>
      <p:ext uri="{BB962C8B-B14F-4D97-AF65-F5344CB8AC3E}">
        <p14:creationId xmlns:p14="http://schemas.microsoft.com/office/powerpoint/2010/main" val="2658026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Mark </a:t>
            </a:r>
            <a:r>
              <a:rPr lang="en-US" dirty="0" err="1"/>
              <a:t>Achtman</a:t>
            </a:r>
            <a:r>
              <a:rPr lang="en-US" dirty="0"/>
              <a:t> (</a:t>
            </a:r>
            <a:r>
              <a:rPr lang="en-US" dirty="0" err="1"/>
              <a:t>Enterobase</a:t>
            </a:r>
            <a:r>
              <a:rPr lang="en-US" dirty="0"/>
              <a:t>, Warwick U.): “</a:t>
            </a:r>
            <a:r>
              <a:rPr lang="en-US" sz="1200" b="0" i="0" kern="1200" dirty="0">
                <a:solidFill>
                  <a:schemeClr val="tx1"/>
                </a:solidFill>
                <a:effectLst/>
                <a:latin typeface="+mn-lt"/>
                <a:ea typeface="+mn-ea"/>
                <a:cs typeface="+mn-cs"/>
              </a:rPr>
              <a:t>What the tree shows is that your 6 isolates were part of a cluster of very tightly related strains isolated between 2011 and 2018 in Maryland and Virginia. It looks like they were present in rivers and sediments throughout both states and the water from those streams was used for watering cucumbers and bell peppers, some of which resulted in rare human infections. Most of these related strains were from 2015 but there was a resurgence in 2018.”</a:t>
            </a:r>
            <a:endParaRPr lang="en-US" dirty="0"/>
          </a:p>
          <a:p>
            <a:endParaRPr lang="en-US" dirty="0"/>
          </a:p>
        </p:txBody>
      </p:sp>
      <p:sp>
        <p:nvSpPr>
          <p:cNvPr id="4" name="Slide Number Placeholder 3"/>
          <p:cNvSpPr>
            <a:spLocks noGrp="1"/>
          </p:cNvSpPr>
          <p:nvPr>
            <p:ph type="sldNum" sz="quarter" idx="5"/>
          </p:nvPr>
        </p:nvSpPr>
        <p:spPr/>
        <p:txBody>
          <a:bodyPr/>
          <a:lstStyle/>
          <a:p>
            <a:fld id="{A0D020B5-D4E1-0E44-A942-03C4C129CCFC}" type="slidenum">
              <a:rPr lang="en-US" smtClean="0"/>
              <a:t>23</a:t>
            </a:fld>
            <a:endParaRPr lang="en-US"/>
          </a:p>
        </p:txBody>
      </p:sp>
    </p:spTree>
    <p:extLst>
      <p:ext uri="{BB962C8B-B14F-4D97-AF65-F5344CB8AC3E}">
        <p14:creationId xmlns:p14="http://schemas.microsoft.com/office/powerpoint/2010/main" val="3646646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0D020B5-D4E1-0E44-A942-03C4C129CCFC}" type="slidenum">
              <a:rPr lang="en-US" smtClean="0"/>
              <a:t>24</a:t>
            </a:fld>
            <a:endParaRPr lang="en-US"/>
          </a:p>
        </p:txBody>
      </p:sp>
    </p:spTree>
    <p:extLst>
      <p:ext uri="{BB962C8B-B14F-4D97-AF65-F5344CB8AC3E}">
        <p14:creationId xmlns:p14="http://schemas.microsoft.com/office/powerpoint/2010/main" val="1537642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Strain WORT-01 carries the serine beta-lactamase SHV-27, an ESBL </a:t>
            </a:r>
          </a:p>
          <a:p>
            <a:endParaRPr lang="en-US" dirty="0"/>
          </a:p>
          <a:p>
            <a:pPr marL="171450" indent="-171450">
              <a:buFontTx/>
              <a:buChar char="-"/>
            </a:pPr>
            <a:r>
              <a:rPr lang="en-US" dirty="0"/>
              <a:t>Encodes resistance to 3</a:t>
            </a:r>
            <a:r>
              <a:rPr lang="en-US" baseline="30000" dirty="0"/>
              <a:t>rd</a:t>
            </a:r>
            <a:r>
              <a:rPr lang="en-US" dirty="0"/>
              <a:t> generation cephalosporins (cefotaxime, ceftazidime) and aztreonam (a monobactam)</a:t>
            </a:r>
          </a:p>
          <a:p>
            <a:pPr marL="171450" indent="-171450">
              <a:buFontTx/>
              <a:buChar char="-"/>
            </a:pPr>
            <a:r>
              <a:rPr lang="en-US" dirty="0"/>
              <a:t>Identical gene found in a K. pneumoniae (also ST661) isolate (SASK-01) downstream about a mile, 1 ½ years later</a:t>
            </a:r>
          </a:p>
          <a:p>
            <a:endParaRPr lang="en-US" dirty="0"/>
          </a:p>
        </p:txBody>
      </p:sp>
      <p:sp>
        <p:nvSpPr>
          <p:cNvPr id="4" name="Slide Number Placeholder 3"/>
          <p:cNvSpPr>
            <a:spLocks noGrp="1"/>
          </p:cNvSpPr>
          <p:nvPr>
            <p:ph type="sldNum" sz="quarter" idx="5"/>
          </p:nvPr>
        </p:nvSpPr>
        <p:spPr/>
        <p:txBody>
          <a:bodyPr/>
          <a:lstStyle/>
          <a:p>
            <a:fld id="{A0D020B5-D4E1-0E44-A942-03C4C129CCFC}" type="slidenum">
              <a:rPr lang="en-US" smtClean="0"/>
              <a:t>25</a:t>
            </a:fld>
            <a:endParaRPr lang="en-US"/>
          </a:p>
        </p:txBody>
      </p:sp>
    </p:spTree>
    <p:extLst>
      <p:ext uri="{BB962C8B-B14F-4D97-AF65-F5344CB8AC3E}">
        <p14:creationId xmlns:p14="http://schemas.microsoft.com/office/powerpoint/2010/main" val="3898718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Developed protocols for enrichment and isolation from environmental and manure samples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Rappaport-Vassiliadis (RV) medium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Tetrathionate (TT) broth</a:t>
            </a:r>
            <a:endParaRPr lang="en-US" sz="1200" kern="1200" noProof="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0D020B5-D4E1-0E44-A942-03C4C129CCFC}" type="slidenum">
              <a:rPr lang="en-US" smtClean="0"/>
              <a:t>26</a:t>
            </a:fld>
            <a:endParaRPr lang="en-US"/>
          </a:p>
        </p:txBody>
      </p:sp>
    </p:spTree>
    <p:extLst>
      <p:ext uri="{BB962C8B-B14F-4D97-AF65-F5344CB8AC3E}">
        <p14:creationId xmlns:p14="http://schemas.microsoft.com/office/powerpoint/2010/main" val="2825486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Our lab has a particular interest in plasmids. We have developed a very easy, efficient method for isolating large, self-transmissible plasmids.</a:t>
            </a:r>
          </a:p>
          <a:p>
            <a:pPr marL="171450" indent="-171450">
              <a:buFont typeface="Arial" panose="020B0604020202020204" pitchFamily="34" charset="0"/>
              <a:buChar char="•"/>
            </a:pPr>
            <a:r>
              <a:rPr lang="en-US" dirty="0"/>
              <a:t>These isolated by students in the class.</a:t>
            </a:r>
          </a:p>
          <a:p>
            <a:pPr marL="171450" indent="-171450">
              <a:buFont typeface="Arial" panose="020B0604020202020204" pitchFamily="34" charset="0"/>
              <a:buChar char="•"/>
            </a:pPr>
            <a:r>
              <a:rPr lang="en-US" dirty="0"/>
              <a:t>Particular interest in transmissible antibiotic resistance</a:t>
            </a:r>
          </a:p>
        </p:txBody>
      </p:sp>
      <p:sp>
        <p:nvSpPr>
          <p:cNvPr id="4" name="Slide Number Placeholder 3"/>
          <p:cNvSpPr>
            <a:spLocks noGrp="1"/>
          </p:cNvSpPr>
          <p:nvPr>
            <p:ph type="sldNum" sz="quarter" idx="5"/>
          </p:nvPr>
        </p:nvSpPr>
        <p:spPr/>
        <p:txBody>
          <a:bodyPr/>
          <a:lstStyle/>
          <a:p>
            <a:fld id="{A48FD11D-80CD-3B40-8A70-C839F9F41632}" type="slidenum">
              <a:rPr lang="en-US" smtClean="0">
                <a:uFillTx/>
              </a:rPr>
              <a:t>28</a:t>
            </a:fld>
            <a:endParaRPr lang="en-US">
              <a:uFillTx/>
            </a:endParaRPr>
          </a:p>
        </p:txBody>
      </p:sp>
    </p:spTree>
    <p:extLst>
      <p:ext uri="{BB962C8B-B14F-4D97-AF65-F5344CB8AC3E}">
        <p14:creationId xmlns:p14="http://schemas.microsoft.com/office/powerpoint/2010/main" val="1880365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uFillTx/>
            </a:endParaRPr>
          </a:p>
        </p:txBody>
      </p:sp>
      <p:sp>
        <p:nvSpPr>
          <p:cNvPr id="4" name="Slide Number Placeholder 3"/>
          <p:cNvSpPr>
            <a:spLocks noGrp="1"/>
          </p:cNvSpPr>
          <p:nvPr>
            <p:ph type="sldNum" sz="quarter" idx="10"/>
          </p:nvPr>
        </p:nvSpPr>
        <p:spPr/>
        <p:txBody>
          <a:bodyPr/>
          <a:lstStyle/>
          <a:p>
            <a:fld id="{A48FD11D-80CD-3B40-8A70-C839F9F41632}" type="slidenum">
              <a:rPr lang="en-US" smtClean="0">
                <a:uFillTx/>
              </a:rPr>
              <a:t>4</a:t>
            </a:fld>
            <a:endParaRPr lang="en-US">
              <a:uFillTx/>
            </a:endParaRPr>
          </a:p>
        </p:txBody>
      </p:sp>
    </p:spTree>
    <p:extLst>
      <p:ext uri="{BB962C8B-B14F-4D97-AF65-F5344CB8AC3E}">
        <p14:creationId xmlns:p14="http://schemas.microsoft.com/office/powerpoint/2010/main" val="906476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is a very large, self-transmissible plasmid from a student isolate, which one of my research lab students assembled using a hybrid approach.</a:t>
            </a:r>
          </a:p>
          <a:p>
            <a:endParaRPr lang="en-US" dirty="0"/>
          </a:p>
          <a:p>
            <a:pPr marL="171450" indent="-171450">
              <a:buFont typeface="Arial" panose="020B0604020202020204" pitchFamily="34" charset="0"/>
              <a:buChar char="•"/>
            </a:pPr>
            <a:r>
              <a:rPr lang="en-US" dirty="0"/>
              <a:t>Appears to be related to </a:t>
            </a:r>
            <a:r>
              <a:rPr lang="en-US" dirty="0" err="1"/>
              <a:t>pESI</a:t>
            </a:r>
            <a:r>
              <a:rPr lang="en-US" dirty="0"/>
              <a:t>, which may play a key role in the successful spread of an emergent </a:t>
            </a:r>
            <a:r>
              <a:rPr lang="en-US" i="1" dirty="0"/>
              <a:t>S. </a:t>
            </a:r>
            <a:r>
              <a:rPr lang="en-US" i="0" dirty="0" err="1"/>
              <a:t>Infantis</a:t>
            </a:r>
            <a:r>
              <a:rPr lang="en-US" i="0" dirty="0"/>
              <a:t> clone in Israel and elsewhere.</a:t>
            </a:r>
            <a:endParaRPr lang="en-US" dirty="0"/>
          </a:p>
        </p:txBody>
      </p:sp>
      <p:sp>
        <p:nvSpPr>
          <p:cNvPr id="4" name="Slide Number Placeholder 3"/>
          <p:cNvSpPr>
            <a:spLocks noGrp="1"/>
          </p:cNvSpPr>
          <p:nvPr>
            <p:ph type="sldNum" sz="quarter" idx="5"/>
          </p:nvPr>
        </p:nvSpPr>
        <p:spPr/>
        <p:txBody>
          <a:bodyPr/>
          <a:lstStyle/>
          <a:p>
            <a:fld id="{F8E78EE2-71AB-461E-962B-A586AE44870C}" type="slidenum">
              <a:rPr lang="en-US" smtClean="0"/>
              <a:t>29</a:t>
            </a:fld>
            <a:endParaRPr lang="en-US"/>
          </a:p>
        </p:txBody>
      </p:sp>
    </p:spTree>
    <p:extLst>
      <p:ext uri="{BB962C8B-B14F-4D97-AF65-F5344CB8AC3E}">
        <p14:creationId xmlns:p14="http://schemas.microsoft.com/office/powerpoint/2010/main" val="6172335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Has an amazing number of AR genes, of metal resistance genes, of transposons and IS elements, and even a virulence gene </a:t>
            </a:r>
            <a:r>
              <a:rPr lang="en-US" i="1" dirty="0" err="1"/>
              <a:t>gipA</a:t>
            </a:r>
            <a:r>
              <a:rPr lang="en-US" dirty="0"/>
              <a: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sz="4000" b="0" i="0" dirty="0">
                <a:solidFill>
                  <a:srgbClr val="282828"/>
                </a:solidFill>
                <a:effectLst/>
                <a:latin typeface="MuseoSans"/>
              </a:rPr>
              <a:t>Along with </a:t>
            </a:r>
            <a:r>
              <a:rPr lang="en-US" sz="4000" b="0" i="1" dirty="0" err="1">
                <a:solidFill>
                  <a:srgbClr val="282828"/>
                </a:solidFill>
                <a:effectLst/>
                <a:latin typeface="MuseoSans"/>
              </a:rPr>
              <a:t>tra</a:t>
            </a:r>
            <a:r>
              <a:rPr lang="en-US" sz="4000" b="0" i="0" dirty="0">
                <a:solidFill>
                  <a:srgbClr val="282828"/>
                </a:solidFill>
                <a:effectLst/>
                <a:latin typeface="MuseoSans"/>
              </a:rPr>
              <a:t> genes, </a:t>
            </a:r>
            <a:r>
              <a:rPr lang="en-US" sz="4000" b="0" i="1" dirty="0" err="1">
                <a:solidFill>
                  <a:srgbClr val="282828"/>
                </a:solidFill>
                <a:effectLst/>
                <a:latin typeface="MuseoSans"/>
              </a:rPr>
              <a:t>pil</a:t>
            </a:r>
            <a:r>
              <a:rPr lang="en-US" sz="4000" b="0" i="0" dirty="0">
                <a:solidFill>
                  <a:srgbClr val="282828"/>
                </a:solidFill>
                <a:effectLst/>
                <a:latin typeface="MuseoSans"/>
              </a:rPr>
              <a:t> genes were also present. These genes encode a different pilus than those typically encoded by </a:t>
            </a:r>
            <a:r>
              <a:rPr lang="en-US" sz="4000" b="0" i="1" dirty="0" err="1">
                <a:solidFill>
                  <a:srgbClr val="282828"/>
                </a:solidFill>
                <a:effectLst/>
                <a:latin typeface="MuseoSans"/>
              </a:rPr>
              <a:t>tra</a:t>
            </a:r>
            <a:r>
              <a:rPr lang="en-US" sz="4000" b="0" i="0" dirty="0">
                <a:solidFill>
                  <a:srgbClr val="282828"/>
                </a:solidFill>
                <a:effectLst/>
                <a:latin typeface="MuseoSans"/>
              </a:rPr>
              <a:t> genes, </a:t>
            </a:r>
            <a:r>
              <a:rPr lang="en-US" sz="4000" b="1" i="0" dirty="0">
                <a:solidFill>
                  <a:srgbClr val="282828"/>
                </a:solidFill>
                <a:effectLst/>
                <a:latin typeface="MuseoSans"/>
              </a:rPr>
              <a:t>one usually associated with conjugation in liquid environments</a:t>
            </a:r>
            <a:r>
              <a:rPr lang="en-US" sz="4000" b="0" i="0" dirty="0">
                <a:solidFill>
                  <a:srgbClr val="282828"/>
                </a:solidFill>
                <a:effectLst/>
                <a:latin typeface="MuseoSans"/>
              </a:rPr>
              <a:t> (</a:t>
            </a:r>
            <a:r>
              <a:rPr lang="en-US" sz="4000" b="0" i="0" u="none" strike="noStrike" dirty="0">
                <a:solidFill>
                  <a:srgbClr val="1DB5C3"/>
                </a:solidFill>
                <a:effectLst/>
                <a:latin typeface="MuseoSans"/>
                <a:hlinkClick r:id="rId3"/>
              </a:rPr>
              <a:t>Bradley, 1984</a:t>
            </a:r>
            <a:r>
              <a:rPr lang="en-US" sz="4000" b="0" i="0" dirty="0">
                <a:solidFill>
                  <a:srgbClr val="282828"/>
                </a:solidFill>
                <a:effectLst/>
                <a:latin typeface="MuseoSans"/>
              </a:rPr>
              <a:t>; </a:t>
            </a:r>
            <a:r>
              <a:rPr lang="en-US" sz="4000" b="0" i="0" u="none" strike="noStrike" dirty="0">
                <a:solidFill>
                  <a:srgbClr val="1DB5C3"/>
                </a:solidFill>
                <a:effectLst/>
                <a:latin typeface="MuseoSans"/>
                <a:hlinkClick r:id="rId4"/>
              </a:rPr>
              <a:t>Zatyka and Thomas, 1998</a:t>
            </a:r>
            <a:r>
              <a:rPr lang="en-US" sz="4000" b="0" i="0" dirty="0">
                <a:solidFill>
                  <a:srgbClr val="282828"/>
                </a:solidFill>
                <a:effectLst/>
                <a:latin typeface="MuseoSans"/>
              </a:rPr>
              <a:t>).</a:t>
            </a:r>
            <a:endParaRPr lang="en-US" sz="2800" kern="1200" cap="small" baseline="0" dirty="0">
              <a:solidFill>
                <a:schemeClr val="tx2"/>
              </a:solidFill>
              <a:latin typeface="+mj-lt"/>
              <a:ea typeface="+mj-ea"/>
              <a:cs typeface="+mj-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Has great potential for mobilizing resistance genes to and from other pathogens and to other bacteria in the stream where it was found.</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a:t>
            </a:r>
            <a:r>
              <a:rPr lang="en-US" dirty="0" err="1"/>
              <a:t>retron</a:t>
            </a:r>
            <a:r>
              <a:rPr lang="en-US" dirty="0"/>
              <a:t>” gene (</a:t>
            </a:r>
            <a:r>
              <a:rPr lang="en-US" i="0" dirty="0"/>
              <a:t>rvt-1) is </a:t>
            </a:r>
            <a:r>
              <a:rPr lang="en-US" dirty="0"/>
              <a:t>encoded on fragment 4. It encodes a bacterial reverse transcriptase, a relatively rare gene (especially in </a:t>
            </a:r>
            <a:r>
              <a:rPr lang="en-US" i="1" dirty="0"/>
              <a:t>Salmonella</a:t>
            </a:r>
            <a:r>
              <a:rPr lang="en-US" i="0" dirty="0"/>
              <a:t>) and</a:t>
            </a:r>
            <a:r>
              <a:rPr lang="en-US" dirty="0"/>
              <a:t> perhaps previously unknown on transmissible plasmids. “</a:t>
            </a:r>
            <a:r>
              <a:rPr lang="en-US" b="0" i="0" dirty="0">
                <a:solidFill>
                  <a:srgbClr val="2A2A2A"/>
                </a:solidFill>
                <a:effectLst/>
                <a:latin typeface="Merriweather" panose="020F0502020204030204" pitchFamily="34" charset="0"/>
              </a:rPr>
              <a:t>Although </a:t>
            </a:r>
            <a:r>
              <a:rPr lang="en-US" b="0" i="0" dirty="0" err="1">
                <a:solidFill>
                  <a:srgbClr val="2A2A2A"/>
                </a:solidFill>
                <a:effectLst/>
                <a:latin typeface="Merriweather" panose="020F0502020204030204" pitchFamily="34" charset="0"/>
              </a:rPr>
              <a:t>retrons</a:t>
            </a:r>
            <a:r>
              <a:rPr lang="en-US" b="0" i="0" dirty="0">
                <a:solidFill>
                  <a:srgbClr val="2A2A2A"/>
                </a:solidFill>
                <a:effectLst/>
                <a:latin typeface="Merriweather" panose="020F0502020204030204" pitchFamily="34" charset="0"/>
              </a:rPr>
              <a:t> were discovered three decades ago, their function remained unknown until recently that they were found to function as phage defense mechanisms (</a:t>
            </a:r>
            <a:r>
              <a:rPr lang="en-US" b="0" i="0" u="none" strike="noStrike" dirty="0">
                <a:solidFill>
                  <a:srgbClr val="006FB7"/>
                </a:solidFill>
                <a:effectLst/>
                <a:latin typeface="Merriweather" panose="020F0502020204030204" pitchFamily="34" charset="0"/>
              </a:rPr>
              <a:t>12</a:t>
            </a:r>
            <a:r>
              <a:rPr lang="en-US" b="0" i="0" dirty="0">
                <a:solidFill>
                  <a:srgbClr val="2A2A2A"/>
                </a:solidFill>
                <a:effectLst/>
                <a:latin typeface="Merriweather" panose="020F0502020204030204" pitchFamily="34" charset="0"/>
              </a:rPr>
              <a:t>,</a:t>
            </a:r>
            <a:r>
              <a:rPr lang="en-US" b="0" i="0" u="none" strike="noStrike" dirty="0">
                <a:solidFill>
                  <a:srgbClr val="006FB7"/>
                </a:solidFill>
                <a:effectLst/>
                <a:latin typeface="Merriweather" panose="020F0502020204030204" pitchFamily="34" charset="0"/>
              </a:rPr>
              <a:t>13</a:t>
            </a:r>
            <a:r>
              <a:rPr lang="en-US" b="0" i="0" dirty="0">
                <a:solidFill>
                  <a:srgbClr val="2A2A2A"/>
                </a:solidFill>
                <a:effectLst/>
                <a:latin typeface="Merriweather" panose="020F0502020204030204" pitchFamily="34" charset="0"/>
              </a:rPr>
              <a:t>).” (</a:t>
            </a:r>
            <a:r>
              <a:rPr lang="en-US" b="0" i="0" dirty="0">
                <a:solidFill>
                  <a:srgbClr val="2A2A2A"/>
                </a:solidFill>
                <a:effectLst/>
                <a:latin typeface="Source Sans Pro" panose="020F0502020204030204" pitchFamily="34" charset="0"/>
              </a:rPr>
              <a:t>Fatemeh Sharifi, Yuzhen Ye, Identification and classification of reverse </a:t>
            </a:r>
            <a:r>
              <a:rPr lang="en-US" b="0" i="0" dirty="0" err="1">
                <a:solidFill>
                  <a:srgbClr val="2A2A2A"/>
                </a:solidFill>
                <a:effectLst/>
                <a:latin typeface="Source Sans Pro" panose="020F0502020204030204" pitchFamily="34" charset="0"/>
              </a:rPr>
              <a:t>transcriptases</a:t>
            </a:r>
            <a:r>
              <a:rPr lang="en-US" b="0" i="0" dirty="0">
                <a:solidFill>
                  <a:srgbClr val="2A2A2A"/>
                </a:solidFill>
                <a:effectLst/>
                <a:latin typeface="Source Sans Pro" panose="020F0502020204030204" pitchFamily="34" charset="0"/>
              </a:rPr>
              <a:t> in bacterial genomes and metagenomes, </a:t>
            </a:r>
            <a:r>
              <a:rPr lang="en-US" b="0" i="1" dirty="0">
                <a:solidFill>
                  <a:srgbClr val="2A2A2A"/>
                </a:solidFill>
                <a:effectLst/>
                <a:latin typeface="Source Sans Pro" panose="020B0503030403020204" pitchFamily="34" charset="0"/>
              </a:rPr>
              <a:t>Nucleic Acids Research</a:t>
            </a:r>
            <a:r>
              <a:rPr lang="en-US" b="0" i="0" dirty="0">
                <a:solidFill>
                  <a:srgbClr val="2A2A2A"/>
                </a:solidFill>
                <a:effectLst/>
                <a:latin typeface="Source Sans Pro" panose="020B0503030403020204" pitchFamily="34" charset="0"/>
              </a:rPr>
              <a:t>, Volume 50, Issue 5, 21 March 2022, Page e29).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A2A2A"/>
              </a:solidFill>
              <a:effectLst/>
              <a:latin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err="1">
                <a:solidFill>
                  <a:srgbClr val="2A2A2A"/>
                </a:solidFill>
                <a:effectLst/>
                <a:latin typeface="Source Sans Pro" panose="020B0503030403020204" pitchFamily="34" charset="0"/>
              </a:rPr>
              <a:t>Retrons</a:t>
            </a:r>
            <a:r>
              <a:rPr lang="en-US" b="0" i="0" dirty="0">
                <a:solidFill>
                  <a:srgbClr val="2A2A2A"/>
                </a:solidFill>
                <a:effectLst/>
                <a:latin typeface="Source Sans Pro" panose="020B0503030403020204" pitchFamily="34" charset="0"/>
              </a:rPr>
              <a:t> have advantages over CRISPR as gene-editing tools (https://</a:t>
            </a:r>
            <a:r>
              <a:rPr lang="en-US" b="0" i="0" dirty="0" err="1">
                <a:solidFill>
                  <a:srgbClr val="2A2A2A"/>
                </a:solidFill>
                <a:effectLst/>
                <a:latin typeface="Source Sans Pro" panose="020B0503030403020204" pitchFamily="34" charset="0"/>
              </a:rPr>
              <a:t>wyss.harvard.edu</a:t>
            </a:r>
            <a:r>
              <a:rPr lang="en-US" b="0" i="0" dirty="0">
                <a:solidFill>
                  <a:srgbClr val="2A2A2A"/>
                </a:solidFill>
                <a:effectLst/>
                <a:latin typeface="Source Sans Pro" panose="020B0503030403020204" pitchFamily="34" charset="0"/>
              </a:rPr>
              <a:t>/news/move-over-</a:t>
            </a:r>
            <a:r>
              <a:rPr lang="en-US" b="0" i="0" dirty="0" err="1">
                <a:solidFill>
                  <a:srgbClr val="2A2A2A"/>
                </a:solidFill>
                <a:effectLst/>
                <a:latin typeface="Source Sans Pro" panose="020B0503030403020204" pitchFamily="34" charset="0"/>
              </a:rPr>
              <a:t>crispr</a:t>
            </a:r>
            <a:r>
              <a:rPr lang="en-US" b="0" i="0" dirty="0">
                <a:solidFill>
                  <a:srgbClr val="2A2A2A"/>
                </a:solidFill>
                <a:effectLst/>
                <a:latin typeface="Source Sans Pro" panose="020B0503030403020204" pitchFamily="34" charset="0"/>
              </a:rPr>
              <a:t>-the-</a:t>
            </a:r>
            <a:r>
              <a:rPr lang="en-US" b="0" i="0" dirty="0" err="1">
                <a:solidFill>
                  <a:srgbClr val="2A2A2A"/>
                </a:solidFill>
                <a:effectLst/>
                <a:latin typeface="Source Sans Pro" panose="020B0503030403020204" pitchFamily="34" charset="0"/>
              </a:rPr>
              <a:t>retrons</a:t>
            </a:r>
            <a:r>
              <a:rPr lang="en-US" b="0" i="0" dirty="0">
                <a:solidFill>
                  <a:srgbClr val="2A2A2A"/>
                </a:solidFill>
                <a:effectLst/>
                <a:latin typeface="Source Sans Pro" panose="020B0503030403020204" pitchFamily="34" charset="0"/>
              </a:rPr>
              <a:t>-are-coming/)</a:t>
            </a:r>
            <a:endParaRPr lang="en-US" dirty="0"/>
          </a:p>
        </p:txBody>
      </p:sp>
      <p:sp>
        <p:nvSpPr>
          <p:cNvPr id="4" name="Slide Number Placeholder 3"/>
          <p:cNvSpPr>
            <a:spLocks noGrp="1"/>
          </p:cNvSpPr>
          <p:nvPr>
            <p:ph type="sldNum" sz="quarter" idx="5"/>
          </p:nvPr>
        </p:nvSpPr>
        <p:spPr/>
        <p:txBody>
          <a:bodyPr/>
          <a:lstStyle/>
          <a:p>
            <a:fld id="{A48FD11D-80CD-3B40-8A70-C839F9F41632}" type="slidenum">
              <a:rPr lang="en-US" smtClean="0">
                <a:uFillTx/>
              </a:rPr>
              <a:t>30</a:t>
            </a:fld>
            <a:endParaRPr lang="en-US">
              <a:uFillTx/>
            </a:endParaRPr>
          </a:p>
        </p:txBody>
      </p:sp>
    </p:spTree>
    <p:extLst>
      <p:ext uri="{BB962C8B-B14F-4D97-AF65-F5344CB8AC3E}">
        <p14:creationId xmlns:p14="http://schemas.microsoft.com/office/powerpoint/2010/main" val="1449580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uFillTx/>
            </a:endParaRPr>
          </a:p>
        </p:txBody>
      </p:sp>
      <p:sp>
        <p:nvSpPr>
          <p:cNvPr id="4" name="Slide Number Placeholder 3"/>
          <p:cNvSpPr>
            <a:spLocks noGrp="1"/>
          </p:cNvSpPr>
          <p:nvPr>
            <p:ph type="sldNum" sz="quarter" idx="10"/>
          </p:nvPr>
        </p:nvSpPr>
        <p:spPr/>
        <p:txBody>
          <a:bodyPr/>
          <a:lstStyle/>
          <a:p>
            <a:fld id="{A48FD11D-80CD-3B40-8A70-C839F9F41632}" type="slidenum">
              <a:rPr lang="en-US" smtClean="0">
                <a:uFillTx/>
              </a:rPr>
              <a:t>31</a:t>
            </a:fld>
            <a:endParaRPr lang="en-US">
              <a:uFillTx/>
            </a:endParaRPr>
          </a:p>
        </p:txBody>
      </p:sp>
    </p:spTree>
    <p:extLst>
      <p:ext uri="{BB962C8B-B14F-4D97-AF65-F5344CB8AC3E}">
        <p14:creationId xmlns:p14="http://schemas.microsoft.com/office/powerpoint/2010/main" val="4043462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uFillTx/>
            </a:endParaRPr>
          </a:p>
        </p:txBody>
      </p:sp>
      <p:sp>
        <p:nvSpPr>
          <p:cNvPr id="4" name="Slide Number Placeholder 3"/>
          <p:cNvSpPr>
            <a:spLocks noGrp="1"/>
          </p:cNvSpPr>
          <p:nvPr>
            <p:ph type="sldNum" sz="quarter" idx="10"/>
          </p:nvPr>
        </p:nvSpPr>
        <p:spPr/>
        <p:txBody>
          <a:bodyPr/>
          <a:lstStyle/>
          <a:p>
            <a:fld id="{A48FD11D-80CD-3B40-8A70-C839F9F41632}" type="slidenum">
              <a:rPr lang="en-US" smtClean="0">
                <a:uFillTx/>
              </a:rPr>
              <a:t>5</a:t>
            </a:fld>
            <a:endParaRPr lang="en-US">
              <a:uFillTx/>
            </a:endParaRPr>
          </a:p>
        </p:txBody>
      </p:sp>
    </p:spTree>
    <p:extLst>
      <p:ext uri="{BB962C8B-B14F-4D97-AF65-F5344CB8AC3E}">
        <p14:creationId xmlns:p14="http://schemas.microsoft.com/office/powerpoint/2010/main" val="97127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i="0" dirty="0"/>
          </a:p>
        </p:txBody>
      </p:sp>
      <p:sp>
        <p:nvSpPr>
          <p:cNvPr id="4" name="Slide Number Placeholder 3"/>
          <p:cNvSpPr>
            <a:spLocks noGrp="1"/>
          </p:cNvSpPr>
          <p:nvPr>
            <p:ph type="sldNum" sz="quarter" idx="5"/>
          </p:nvPr>
        </p:nvSpPr>
        <p:spPr/>
        <p:txBody>
          <a:bodyPr/>
          <a:lstStyle/>
          <a:p>
            <a:fld id="{A0D020B5-D4E1-0E44-A942-03C4C129CCFC}" type="slidenum">
              <a:rPr lang="en-US" smtClean="0"/>
              <a:t>7</a:t>
            </a:fld>
            <a:endParaRPr lang="en-US"/>
          </a:p>
        </p:txBody>
      </p:sp>
    </p:spTree>
    <p:extLst>
      <p:ext uri="{BB962C8B-B14F-4D97-AF65-F5344CB8AC3E}">
        <p14:creationId xmlns:p14="http://schemas.microsoft.com/office/powerpoint/2010/main" val="1623758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uFillTx/>
            </a:endParaRPr>
          </a:p>
        </p:txBody>
      </p:sp>
      <p:sp>
        <p:nvSpPr>
          <p:cNvPr id="4" name="Slide Number Placeholder 3"/>
          <p:cNvSpPr>
            <a:spLocks noGrp="1"/>
          </p:cNvSpPr>
          <p:nvPr>
            <p:ph type="sldNum" sz="quarter" idx="10"/>
          </p:nvPr>
        </p:nvSpPr>
        <p:spPr/>
        <p:txBody>
          <a:bodyPr/>
          <a:lstStyle/>
          <a:p>
            <a:fld id="{A48FD11D-80CD-3B40-8A70-C839F9F41632}" type="slidenum">
              <a:rPr lang="en-US" smtClean="0">
                <a:uFillTx/>
              </a:rPr>
              <a:t>8</a:t>
            </a:fld>
            <a:endParaRPr lang="en-US">
              <a:uFillTx/>
            </a:endParaRPr>
          </a:p>
        </p:txBody>
      </p:sp>
    </p:spTree>
    <p:extLst>
      <p:ext uri="{BB962C8B-B14F-4D97-AF65-F5344CB8AC3E}">
        <p14:creationId xmlns:p14="http://schemas.microsoft.com/office/powerpoint/2010/main" val="1821881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uFillTx/>
            </a:endParaRPr>
          </a:p>
        </p:txBody>
      </p:sp>
      <p:sp>
        <p:nvSpPr>
          <p:cNvPr id="4" name="Slide Number Placeholder 3"/>
          <p:cNvSpPr>
            <a:spLocks noGrp="1"/>
          </p:cNvSpPr>
          <p:nvPr>
            <p:ph type="sldNum" sz="quarter" idx="10"/>
          </p:nvPr>
        </p:nvSpPr>
        <p:spPr/>
        <p:txBody>
          <a:bodyPr/>
          <a:lstStyle/>
          <a:p>
            <a:fld id="{A48FD11D-80CD-3B40-8A70-C839F9F41632}" type="slidenum">
              <a:rPr lang="en-US" smtClean="0">
                <a:uFillTx/>
              </a:rPr>
              <a:t>9</a:t>
            </a:fld>
            <a:endParaRPr lang="en-US">
              <a:uFillTx/>
            </a:endParaRPr>
          </a:p>
        </p:txBody>
      </p:sp>
    </p:spTree>
    <p:extLst>
      <p:ext uri="{BB962C8B-B14F-4D97-AF65-F5344CB8AC3E}">
        <p14:creationId xmlns:p14="http://schemas.microsoft.com/office/powerpoint/2010/main" val="439067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Developed protocols for enrichment and isolation from environmental and manure samples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Rappaport-Vassiliadis (RV) medium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Tetrathionate (TT) broth</a:t>
            </a:r>
            <a:endParaRPr lang="en-US" sz="1200" kern="1200" noProof="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0D020B5-D4E1-0E44-A942-03C4C129CCFC}" type="slidenum">
              <a:rPr lang="en-US" smtClean="0"/>
              <a:t>10</a:t>
            </a:fld>
            <a:endParaRPr lang="en-US"/>
          </a:p>
        </p:txBody>
      </p:sp>
    </p:spTree>
    <p:extLst>
      <p:ext uri="{BB962C8B-B14F-4D97-AF65-F5344CB8AC3E}">
        <p14:creationId xmlns:p14="http://schemas.microsoft.com/office/powerpoint/2010/main" val="3420016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Laboratory course taught to junior and senior college students each semester: </a:t>
            </a:r>
            <a:r>
              <a:rPr lang="en-US" sz="1200" cap="none" dirty="0">
                <a:solidFill>
                  <a:schemeClr val="tx2"/>
                </a:solidFill>
              </a:rPr>
              <a:t>Student isolation, identification, and basic genomics of waterborne pathogens</a:t>
            </a:r>
            <a:endParaRPr lang="en-US" dirty="0"/>
          </a:p>
          <a:p>
            <a:pPr fontAlgn="b"/>
            <a:endParaRPr lang="en-US" u="sng" dirty="0"/>
          </a:p>
          <a:p>
            <a:pPr fontAlgn="b"/>
            <a:r>
              <a:rPr lang="en-US" u="sng" dirty="0"/>
              <a:t>Other implementations of this model</a:t>
            </a:r>
            <a:r>
              <a:rPr lang="en-US" u="none" dirty="0"/>
              <a:t>:</a:t>
            </a:r>
            <a:endParaRPr lang="en-US" u="sng" dirty="0"/>
          </a:p>
          <a:p>
            <a:pPr marL="171450" indent="-171450" fontAlgn="b">
              <a:buFont typeface="Arial" panose="020B0604020202020204" pitchFamily="34" charset="0"/>
              <a:buChar char="•"/>
            </a:pPr>
            <a:r>
              <a:rPr lang="en-US" dirty="0"/>
              <a:t>Kansas State University: </a:t>
            </a:r>
            <a:r>
              <a:rPr lang="en-US" sz="1200" b="1" i="1" kern="1200" dirty="0">
                <a:solidFill>
                  <a:schemeClr val="tx1"/>
                </a:solidFill>
                <a:effectLst/>
                <a:latin typeface="+mn-lt"/>
                <a:ea typeface="+mn-ea"/>
                <a:cs typeface="+mn-cs"/>
              </a:rPr>
              <a:t>Valentina Trinetta</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Longwood University (microbial genomics only): </a:t>
            </a:r>
            <a:r>
              <a:rPr lang="en-US" b="1" i="1" dirty="0"/>
              <a:t>Dale Beach</a:t>
            </a:r>
            <a:endParaRPr lang="en-US" dirty="0"/>
          </a:p>
          <a:p>
            <a:pPr marL="171450" indent="-171450">
              <a:buFont typeface="Arial" panose="020B0604020202020204" pitchFamily="34" charset="0"/>
              <a:buChar char="•"/>
            </a:pPr>
            <a:endParaRPr lang="en-US" i="1" dirty="0"/>
          </a:p>
          <a:p>
            <a:pPr marL="171450" indent="-171450">
              <a:buFont typeface="Arial" panose="020B0604020202020204" pitchFamily="34" charset="0"/>
              <a:buChar char="•"/>
            </a:pPr>
            <a:endParaRPr lang="en-US" i="1" dirty="0"/>
          </a:p>
        </p:txBody>
      </p:sp>
      <p:sp>
        <p:nvSpPr>
          <p:cNvPr id="4" name="Slide Number Placeholder 3"/>
          <p:cNvSpPr>
            <a:spLocks noGrp="1"/>
          </p:cNvSpPr>
          <p:nvPr>
            <p:ph type="sldNum" sz="quarter" idx="5"/>
          </p:nvPr>
        </p:nvSpPr>
        <p:spPr/>
        <p:txBody>
          <a:bodyPr/>
          <a:lstStyle/>
          <a:p>
            <a:fld id="{A0D020B5-D4E1-0E44-A942-03C4C129CCFC}" type="slidenum">
              <a:rPr lang="en-US" smtClean="0"/>
              <a:t>11</a:t>
            </a:fld>
            <a:endParaRPr lang="en-US"/>
          </a:p>
        </p:txBody>
      </p:sp>
    </p:spTree>
    <p:extLst>
      <p:ext uri="{BB962C8B-B14F-4D97-AF65-F5344CB8AC3E}">
        <p14:creationId xmlns:p14="http://schemas.microsoft.com/office/powerpoint/2010/main" val="2507878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students collect their stream samples, they also collect </a:t>
            </a:r>
            <a:r>
              <a:rPr lang="en-US"/>
              <a:t>metadata using </a:t>
            </a:r>
            <a:r>
              <a:rPr lang="en-US" dirty="0"/>
              <a:t>their phones, e.g. time/date, latitude/longitude, various abiotic site characteristics such as water temperature, pH, salinity, etc.</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Compiled using the app “EpiCollect5”</a:t>
            </a:r>
          </a:p>
        </p:txBody>
      </p:sp>
      <p:sp>
        <p:nvSpPr>
          <p:cNvPr id="4" name="Slide Number Placeholder 3"/>
          <p:cNvSpPr>
            <a:spLocks noGrp="1"/>
          </p:cNvSpPr>
          <p:nvPr>
            <p:ph type="sldNum" sz="quarter" idx="5"/>
          </p:nvPr>
        </p:nvSpPr>
        <p:spPr/>
        <p:txBody>
          <a:bodyPr/>
          <a:lstStyle/>
          <a:p>
            <a:fld id="{A0D020B5-D4E1-0E44-A942-03C4C129CCFC}" type="slidenum">
              <a:rPr lang="en-US" smtClean="0"/>
              <a:t>12</a:t>
            </a:fld>
            <a:endParaRPr lang="en-US"/>
          </a:p>
        </p:txBody>
      </p:sp>
    </p:spTree>
    <p:extLst>
      <p:ext uri="{BB962C8B-B14F-4D97-AF65-F5344CB8AC3E}">
        <p14:creationId xmlns:p14="http://schemas.microsoft.com/office/powerpoint/2010/main" val="26983360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cstate="screen">
            <a:alphaModFix amt="30000"/>
            <a:extLst>
              <a:ext uri="{28A0092B-C50C-407E-A947-70E740481C1C}">
                <a14:useLocalDpi xmlns:a14="http://schemas.microsoft.com/office/drawing/2010/main"/>
              </a:ext>
            </a:extLst>
          </a:blip>
          <a:srcRect/>
          <a:stretch>
            <a:fillRect/>
          </a:stretch>
        </p:blipFill>
        <p:spPr bwMode="auto">
          <a:xfrm>
            <a:off x="1" y="-1"/>
            <a:ext cx="9144002" cy="51435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1" y="0"/>
            <a:ext cx="1728788" cy="51435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407319" y="841772"/>
            <a:ext cx="6593681" cy="1790700"/>
          </a:xfrm>
        </p:spPr>
        <p:txBody>
          <a:bodyPr anchor="b">
            <a:normAutofit/>
          </a:bodyPr>
          <a:lstStyle>
            <a:lvl1pPr algn="l">
              <a:defRPr sz="3600"/>
            </a:lvl1pPr>
          </a:lstStyle>
          <a:p>
            <a:r>
              <a:rPr lang="en-US"/>
              <a:t>Click to edit Master title style</a:t>
            </a:r>
            <a:endParaRPr lang="en-US" dirty="0"/>
          </a:p>
        </p:txBody>
      </p:sp>
      <p:sp>
        <p:nvSpPr>
          <p:cNvPr id="3" name="Subtitle 2"/>
          <p:cNvSpPr>
            <a:spLocks noGrp="1"/>
          </p:cNvSpPr>
          <p:nvPr>
            <p:ph type="subTitle" idx="1"/>
          </p:nvPr>
        </p:nvSpPr>
        <p:spPr>
          <a:xfrm>
            <a:off x="1407319" y="2701528"/>
            <a:ext cx="6593681" cy="1241822"/>
          </a:xfrm>
        </p:spPr>
        <p:txBody>
          <a:bodyPr>
            <a:normAutofit/>
          </a:bodyPr>
          <a:lstStyle>
            <a:lvl1pPr marL="0" indent="0" algn="l">
              <a:buNone/>
              <a:defRPr sz="1500" cap="all"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5308133" y="4057651"/>
            <a:ext cx="2057400" cy="273844"/>
          </a:xfrm>
        </p:spPr>
        <p:txBody>
          <a:bodyPr/>
          <a:lstStyle/>
          <a:p>
            <a:pPr>
              <a:defRPr/>
            </a:pPr>
            <a:endParaRPr lang="en-US"/>
          </a:p>
        </p:txBody>
      </p:sp>
      <p:sp>
        <p:nvSpPr>
          <p:cNvPr id="5" name="Footer Placeholder 4"/>
          <p:cNvSpPr>
            <a:spLocks noGrp="1"/>
          </p:cNvSpPr>
          <p:nvPr>
            <p:ph type="ftr" sz="quarter" idx="11"/>
          </p:nvPr>
        </p:nvSpPr>
        <p:spPr>
          <a:xfrm>
            <a:off x="1407318" y="4057651"/>
            <a:ext cx="3843665" cy="273844"/>
          </a:xfrm>
        </p:spPr>
        <p:txBody>
          <a:bodyPr/>
          <a:lstStyle/>
          <a:p>
            <a:pPr>
              <a:defRPr/>
            </a:pPr>
            <a:endParaRPr lang="en-US"/>
          </a:p>
        </p:txBody>
      </p:sp>
      <p:sp>
        <p:nvSpPr>
          <p:cNvPr id="6" name="Slide Number Placeholder 5"/>
          <p:cNvSpPr>
            <a:spLocks noGrp="1"/>
          </p:cNvSpPr>
          <p:nvPr>
            <p:ph type="sldNum" sz="quarter" idx="12"/>
          </p:nvPr>
        </p:nvSpPr>
        <p:spPr>
          <a:xfrm>
            <a:off x="7422684" y="4057650"/>
            <a:ext cx="578317" cy="273844"/>
          </a:xfrm>
        </p:spPr>
        <p:txBody>
          <a:bodyPr/>
          <a:lstStyle/>
          <a:p>
            <a:pPr>
              <a:defRPr/>
            </a:pPr>
            <a:fld id="{59189805-2195-8E48-9BDF-34EE975C2E51}" type="slidenum">
              <a:rPr lang="en-US" smtClean="0"/>
              <a:pPr>
                <a:defRPr/>
              </a:pPr>
              <a:t>‹#›</a:t>
            </a:fld>
            <a:endParaRPr lang="en-US"/>
          </a:p>
        </p:txBody>
      </p:sp>
    </p:spTree>
    <p:extLst>
      <p:ext uri="{BB962C8B-B14F-4D97-AF65-F5344CB8AC3E}">
        <p14:creationId xmlns:p14="http://schemas.microsoft.com/office/powerpoint/2010/main" val="2484185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58" y="3228499"/>
            <a:ext cx="7434266" cy="614516"/>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56058" y="454819"/>
            <a:ext cx="7434266" cy="2474834"/>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4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856024" y="3843015"/>
            <a:ext cx="7433144" cy="511854"/>
          </a:xfrm>
        </p:spPr>
        <p:txBody>
          <a:bodyP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A1B810E-F728-B74F-BF5D-186474918154}" type="slidenum">
              <a:rPr lang="en-US" smtClean="0"/>
              <a:pPr>
                <a:defRPr/>
              </a:pPr>
              <a:t>‹#›</a:t>
            </a:fld>
            <a:endParaRPr lang="en-US"/>
          </a:p>
        </p:txBody>
      </p:sp>
    </p:spTree>
    <p:extLst>
      <p:ext uri="{BB962C8B-B14F-4D97-AF65-F5344CB8AC3E}">
        <p14:creationId xmlns:p14="http://schemas.microsoft.com/office/powerpoint/2010/main" val="2945287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93" y="457200"/>
            <a:ext cx="7429466" cy="2571750"/>
          </a:xfrm>
        </p:spPr>
        <p:txBody>
          <a:bodyPr anchor="ctr">
            <a:normAutofit/>
          </a:bodyPr>
          <a:lstStyle>
            <a:lvl1pPr>
              <a:defRPr sz="2700"/>
            </a:lvl1pPr>
          </a:lstStyle>
          <a:p>
            <a:r>
              <a:rPr lang="en-US"/>
              <a:t>Click to edit Master title style</a:t>
            </a:r>
            <a:endParaRPr lang="en-US" dirty="0"/>
          </a:p>
        </p:txBody>
      </p:sp>
      <p:sp>
        <p:nvSpPr>
          <p:cNvPr id="4" name="Text Placeholder 3"/>
          <p:cNvSpPr>
            <a:spLocks noGrp="1"/>
          </p:cNvSpPr>
          <p:nvPr>
            <p:ph type="body" sz="half" idx="2"/>
          </p:nvPr>
        </p:nvSpPr>
        <p:spPr>
          <a:xfrm>
            <a:off x="856058" y="3314700"/>
            <a:ext cx="7428344" cy="1028699"/>
          </a:xfrm>
        </p:spPr>
        <p:txBody>
          <a:bodyPr anchor="ctr">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A1B810E-F728-B74F-BF5D-186474918154}" type="slidenum">
              <a:rPr lang="en-US" smtClean="0"/>
              <a:pPr>
                <a:defRPr/>
              </a:pPr>
              <a:t>‹#›</a:t>
            </a:fld>
            <a:endParaRPr lang="en-US"/>
          </a:p>
        </p:txBody>
      </p:sp>
    </p:spTree>
    <p:extLst>
      <p:ext uri="{BB962C8B-B14F-4D97-AF65-F5344CB8AC3E}">
        <p14:creationId xmlns:p14="http://schemas.microsoft.com/office/powerpoint/2010/main" val="2418738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457200"/>
            <a:ext cx="6977064" cy="2061322"/>
          </a:xfrm>
        </p:spPr>
        <p:txBody>
          <a:bodyPr anchor="ctr">
            <a:normAutofit/>
          </a:bodyPr>
          <a:lstStyle>
            <a:lvl1pPr>
              <a:defRPr sz="2700"/>
            </a:lvl1pPr>
          </a:lstStyle>
          <a:p>
            <a:r>
              <a:rPr lang="en-US"/>
              <a:t>Click to edit Master title style</a:t>
            </a:r>
            <a:endParaRPr lang="en-US" dirty="0"/>
          </a:p>
        </p:txBody>
      </p:sp>
      <p:sp>
        <p:nvSpPr>
          <p:cNvPr id="12" name="Text Placeholder 3"/>
          <p:cNvSpPr>
            <a:spLocks noGrp="1"/>
          </p:cNvSpPr>
          <p:nvPr>
            <p:ph type="body" sz="half" idx="13"/>
          </p:nvPr>
        </p:nvSpPr>
        <p:spPr>
          <a:xfrm>
            <a:off x="1290484" y="2524168"/>
            <a:ext cx="6564224" cy="411726"/>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856058" y="3232439"/>
            <a:ext cx="7429502" cy="1117122"/>
          </a:xfrm>
        </p:spPr>
        <p:txBody>
          <a:bodyPr anchor="ctr">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A1B810E-F728-B74F-BF5D-186474918154}" type="slidenum">
              <a:rPr lang="en-US" smtClean="0"/>
              <a:pPr>
                <a:defRPr/>
              </a:pPr>
              <a:t>‹#›</a:t>
            </a:fld>
            <a:endParaRPr lang="en-US"/>
          </a:p>
        </p:txBody>
      </p:sp>
      <p:sp>
        <p:nvSpPr>
          <p:cNvPr id="60" name="TextBox 59"/>
          <p:cNvSpPr txBox="1"/>
          <p:nvPr/>
        </p:nvSpPr>
        <p:spPr>
          <a:xfrm>
            <a:off x="677634" y="549295"/>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61" name="TextBox 60"/>
          <p:cNvSpPr txBox="1"/>
          <p:nvPr/>
        </p:nvSpPr>
        <p:spPr>
          <a:xfrm>
            <a:off x="7903028" y="2073729"/>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2612121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058" y="1600531"/>
            <a:ext cx="7429501" cy="1883876"/>
          </a:xfrm>
        </p:spPr>
        <p:txBody>
          <a:bodyPr anchor="b">
            <a:normAutofit/>
          </a:bodyPr>
          <a:lstStyle>
            <a:lvl1pPr>
              <a:defRPr sz="2700"/>
            </a:lvl1pPr>
          </a:lstStyle>
          <a:p>
            <a:r>
              <a:rPr lang="en-US"/>
              <a:t>Click to edit Master title style</a:t>
            </a:r>
            <a:endParaRPr lang="en-US" dirty="0"/>
          </a:p>
        </p:txBody>
      </p:sp>
      <p:sp>
        <p:nvSpPr>
          <p:cNvPr id="4" name="Text Placeholder 3"/>
          <p:cNvSpPr>
            <a:spLocks noGrp="1"/>
          </p:cNvSpPr>
          <p:nvPr>
            <p:ph type="body" sz="half" idx="2"/>
          </p:nvPr>
        </p:nvSpPr>
        <p:spPr>
          <a:xfrm>
            <a:off x="856023" y="3493241"/>
            <a:ext cx="7428379" cy="855483"/>
          </a:xfrm>
        </p:spPr>
        <p:txBody>
          <a:bodyPr anchor="t">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A1B810E-F728-B74F-BF5D-186474918154}" type="slidenum">
              <a:rPr lang="en-US" smtClean="0"/>
              <a:pPr>
                <a:defRPr/>
              </a:pPr>
              <a:t>‹#›</a:t>
            </a:fld>
            <a:endParaRPr lang="en-US"/>
          </a:p>
        </p:txBody>
      </p:sp>
    </p:spTree>
    <p:extLst>
      <p:ext uri="{BB962C8B-B14F-4D97-AF65-F5344CB8AC3E}">
        <p14:creationId xmlns:p14="http://schemas.microsoft.com/office/powerpoint/2010/main" val="4139146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56060" y="457200"/>
            <a:ext cx="7429499" cy="14287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856058" y="2005847"/>
            <a:ext cx="2397674" cy="514350"/>
          </a:xfrm>
        </p:spPr>
        <p:txBody>
          <a:bodyPr anchor="b">
            <a:noAutofit/>
          </a:bodyPr>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845939" y="2520197"/>
            <a:ext cx="2406551" cy="182320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386075" y="2008226"/>
            <a:ext cx="2388289" cy="514350"/>
          </a:xfrm>
        </p:spPr>
        <p:txBody>
          <a:bodyPr anchor="b">
            <a:noAutofit/>
          </a:bodyPr>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0" name="Text Placeholder 3"/>
          <p:cNvSpPr>
            <a:spLocks noGrp="1"/>
          </p:cNvSpPr>
          <p:nvPr>
            <p:ph type="body" sz="half" idx="16"/>
          </p:nvPr>
        </p:nvSpPr>
        <p:spPr>
          <a:xfrm>
            <a:off x="3378160" y="2522576"/>
            <a:ext cx="2396873" cy="182320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89332" y="2005847"/>
            <a:ext cx="2396226" cy="514350"/>
          </a:xfrm>
        </p:spPr>
        <p:txBody>
          <a:bodyPr anchor="b">
            <a:noAutofit/>
          </a:bodyPr>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Text Placeholder 3"/>
          <p:cNvSpPr>
            <a:spLocks noGrp="1"/>
          </p:cNvSpPr>
          <p:nvPr>
            <p:ph type="body" sz="half" idx="17"/>
          </p:nvPr>
        </p:nvSpPr>
        <p:spPr>
          <a:xfrm>
            <a:off x="5889332" y="2520197"/>
            <a:ext cx="2396226" cy="182320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3A1B810E-F728-B74F-BF5D-186474918154}" type="slidenum">
              <a:rPr lang="en-US" smtClean="0"/>
              <a:pPr>
                <a:defRPr/>
              </a:pPr>
              <a:t>‹#›</a:t>
            </a:fld>
            <a:endParaRPr lang="en-US"/>
          </a:p>
        </p:txBody>
      </p:sp>
    </p:spTree>
    <p:extLst>
      <p:ext uri="{BB962C8B-B14F-4D97-AF65-F5344CB8AC3E}">
        <p14:creationId xmlns:p14="http://schemas.microsoft.com/office/powerpoint/2010/main" val="153229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56059" y="457200"/>
            <a:ext cx="7429499" cy="14287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856060" y="3303447"/>
            <a:ext cx="2396430" cy="432197"/>
          </a:xfrm>
        </p:spPr>
        <p:txBody>
          <a:bodyPr anchor="b">
            <a:noAutofit/>
          </a:bodyPr>
          <a:lstStyle>
            <a:lvl1pPr marL="0" indent="0">
              <a:lnSpc>
                <a:spcPct val="90000"/>
              </a:lnSpc>
              <a:buNone/>
              <a:defRPr sz="15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856060" y="2000249"/>
            <a:ext cx="2396430" cy="1143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5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856060" y="3735644"/>
            <a:ext cx="2396430" cy="61338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366790" y="3303447"/>
            <a:ext cx="2400300" cy="432197"/>
          </a:xfrm>
        </p:spPr>
        <p:txBody>
          <a:bodyPr anchor="b">
            <a:noAutofit/>
          </a:bodyPr>
          <a:lstStyle>
            <a:lvl1pPr marL="0" indent="0">
              <a:lnSpc>
                <a:spcPct val="90000"/>
              </a:lnSpc>
              <a:buNone/>
              <a:defRPr sz="15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366790" y="2000249"/>
            <a:ext cx="2399205" cy="1143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5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3365695" y="3735643"/>
            <a:ext cx="2400300" cy="607757"/>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89426" y="3303446"/>
            <a:ext cx="2393056" cy="432197"/>
          </a:xfrm>
        </p:spPr>
        <p:txBody>
          <a:bodyPr anchor="b">
            <a:noAutofit/>
          </a:bodyPr>
          <a:lstStyle>
            <a:lvl1pPr marL="0" indent="0">
              <a:lnSpc>
                <a:spcPct val="90000"/>
              </a:lnSpc>
              <a:buNone/>
              <a:defRPr sz="15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89332" y="2000249"/>
            <a:ext cx="2396227" cy="1143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5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5889332" y="3735641"/>
            <a:ext cx="2396226" cy="60775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3A1B810E-F728-B74F-BF5D-186474918154}" type="slidenum">
              <a:rPr lang="en-US" smtClean="0"/>
              <a:pPr>
                <a:defRPr/>
              </a:pPr>
              <a:t>‹#›</a:t>
            </a:fld>
            <a:endParaRPr lang="en-US"/>
          </a:p>
        </p:txBody>
      </p:sp>
    </p:spTree>
    <p:extLst>
      <p:ext uri="{BB962C8B-B14F-4D97-AF65-F5344CB8AC3E}">
        <p14:creationId xmlns:p14="http://schemas.microsoft.com/office/powerpoint/2010/main" val="136442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CACC0CD-D7F4-D046-BB22-06EE1A776195}" type="slidenum">
              <a:rPr lang="en-US" smtClean="0"/>
              <a:pPr>
                <a:defRPr/>
              </a:pPr>
              <a:t>‹#›</a:t>
            </a:fld>
            <a:endParaRPr lang="en-US"/>
          </a:p>
        </p:txBody>
      </p:sp>
    </p:spTree>
    <p:extLst>
      <p:ext uri="{BB962C8B-B14F-4D97-AF65-F5344CB8AC3E}">
        <p14:creationId xmlns:p14="http://schemas.microsoft.com/office/powerpoint/2010/main" val="39821094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457200"/>
            <a:ext cx="1503758" cy="38862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6057" y="457200"/>
            <a:ext cx="5811443" cy="3886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320C615-DEE8-434A-9227-FF3992B774B4}" type="slidenum">
              <a:rPr lang="en-US" smtClean="0"/>
              <a:pPr>
                <a:defRPr/>
              </a:pPr>
              <a:t>‹#›</a:t>
            </a:fld>
            <a:endParaRPr lang="en-US"/>
          </a:p>
        </p:txBody>
      </p:sp>
    </p:spTree>
    <p:extLst>
      <p:ext uri="{BB962C8B-B14F-4D97-AF65-F5344CB8AC3E}">
        <p14:creationId xmlns:p14="http://schemas.microsoft.com/office/powerpoint/2010/main" val="2716510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FF30F28-92E2-FF4B-B878-90E91BCAA07F}" type="slidenum">
              <a:rPr lang="en-US" smtClean="0"/>
              <a:pPr>
                <a:defRPr/>
              </a:pPr>
              <a:t>‹#›</a:t>
            </a:fld>
            <a:endParaRPr lang="en-US"/>
          </a:p>
        </p:txBody>
      </p:sp>
    </p:spTree>
    <p:extLst>
      <p:ext uri="{BB962C8B-B14F-4D97-AF65-F5344CB8AC3E}">
        <p14:creationId xmlns:p14="http://schemas.microsoft.com/office/powerpoint/2010/main" val="1685397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6058" y="1064420"/>
            <a:ext cx="7429500" cy="2139553"/>
          </a:xfrm>
        </p:spPr>
        <p:txBody>
          <a:bodyPr anchor="b">
            <a:normAutofit/>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a:xfrm>
            <a:off x="856058" y="3318272"/>
            <a:ext cx="7429500" cy="1031082"/>
          </a:xfrm>
        </p:spPr>
        <p:txBody>
          <a:bodyPr>
            <a:normAutofit/>
          </a:bodyPr>
          <a:lstStyle>
            <a:lvl1pPr marL="0" indent="0">
              <a:buNone/>
              <a:defRPr sz="1350" cap="all" baseline="0">
                <a:solidFill>
                  <a:schemeClr val="tx1">
                    <a:tint val="75000"/>
                  </a:schemeClr>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4343377-A05F-E34A-B98D-48A3EBEC89EC}" type="slidenum">
              <a:rPr lang="en-US" smtClean="0"/>
              <a:pPr>
                <a:defRPr/>
              </a:pPr>
              <a:t>‹#›</a:t>
            </a:fld>
            <a:endParaRPr lang="en-US"/>
          </a:p>
        </p:txBody>
      </p:sp>
    </p:spTree>
    <p:extLst>
      <p:ext uri="{BB962C8B-B14F-4D97-AF65-F5344CB8AC3E}">
        <p14:creationId xmlns:p14="http://schemas.microsoft.com/office/powerpoint/2010/main" val="1245928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6058" y="1687114"/>
            <a:ext cx="3658792" cy="2656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1" y="1687114"/>
            <a:ext cx="3656408" cy="2656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08D9890-F4C1-214B-B978-3C49F8A61B82}" type="slidenum">
              <a:rPr lang="en-US" smtClean="0"/>
              <a:pPr>
                <a:defRPr/>
              </a:pPr>
              <a:t>‹#›</a:t>
            </a:fld>
            <a:endParaRPr lang="en-US"/>
          </a:p>
        </p:txBody>
      </p:sp>
    </p:spTree>
    <p:extLst>
      <p:ext uri="{BB962C8B-B14F-4D97-AF65-F5344CB8AC3E}">
        <p14:creationId xmlns:p14="http://schemas.microsoft.com/office/powerpoint/2010/main" val="3898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6058" y="464345"/>
            <a:ext cx="7429500" cy="110847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7515" y="1687115"/>
            <a:ext cx="3487337" cy="617934"/>
          </a:xfrm>
        </p:spPr>
        <p:txBody>
          <a:bodyPr anchor="b"/>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56058" y="2305048"/>
            <a:ext cx="3658793" cy="2038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606" y="1687114"/>
            <a:ext cx="3484952" cy="617934"/>
          </a:xfrm>
        </p:spPr>
        <p:txBody>
          <a:bodyPr anchor="b"/>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305048"/>
            <a:ext cx="3656408" cy="2038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A1B810E-F728-B74F-BF5D-186474918154}" type="slidenum">
              <a:rPr lang="en-US" smtClean="0"/>
              <a:pPr>
                <a:defRPr/>
              </a:pPr>
              <a:t>‹#›</a:t>
            </a:fld>
            <a:endParaRPr lang="en-US"/>
          </a:p>
        </p:txBody>
      </p:sp>
    </p:spTree>
    <p:extLst>
      <p:ext uri="{BB962C8B-B14F-4D97-AF65-F5344CB8AC3E}">
        <p14:creationId xmlns:p14="http://schemas.microsoft.com/office/powerpoint/2010/main" val="773521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ABA461D-E476-FE45-A8B3-4E0AF79B8296}" type="slidenum">
              <a:rPr lang="en-US" smtClean="0"/>
              <a:pPr>
                <a:defRPr/>
              </a:pPr>
              <a:t>‹#›</a:t>
            </a:fld>
            <a:endParaRPr lang="en-US"/>
          </a:p>
        </p:txBody>
      </p:sp>
    </p:spTree>
    <p:extLst>
      <p:ext uri="{BB962C8B-B14F-4D97-AF65-F5344CB8AC3E}">
        <p14:creationId xmlns:p14="http://schemas.microsoft.com/office/powerpoint/2010/main" val="454801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005B1B32-5D4C-F341-BBF3-766F03D57594}" type="slidenum">
              <a:rPr lang="en-US" smtClean="0"/>
              <a:pPr>
                <a:defRPr/>
              </a:pPr>
              <a:t>‹#›</a:t>
            </a:fld>
            <a:endParaRPr lang="en-US"/>
          </a:p>
        </p:txBody>
      </p:sp>
    </p:spTree>
    <p:extLst>
      <p:ext uri="{BB962C8B-B14F-4D97-AF65-F5344CB8AC3E}">
        <p14:creationId xmlns:p14="http://schemas.microsoft.com/office/powerpoint/2010/main" val="2542391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029" y="457201"/>
            <a:ext cx="2892028" cy="1229913"/>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67150" y="444499"/>
            <a:ext cx="4418407" cy="389890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0029" y="1687114"/>
            <a:ext cx="2892028" cy="26562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E217F2D-A345-3746-9E46-EDBC7A0B13F5}" type="slidenum">
              <a:rPr lang="en-US" smtClean="0"/>
              <a:pPr>
                <a:defRPr/>
              </a:pPr>
              <a:t>‹#›</a:t>
            </a:fld>
            <a:endParaRPr lang="en-US"/>
          </a:p>
        </p:txBody>
      </p:sp>
    </p:spTree>
    <p:extLst>
      <p:ext uri="{BB962C8B-B14F-4D97-AF65-F5344CB8AC3E}">
        <p14:creationId xmlns:p14="http://schemas.microsoft.com/office/powerpoint/2010/main" val="4017959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60" y="457200"/>
            <a:ext cx="4450881" cy="122991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5541" y="457201"/>
            <a:ext cx="2750018" cy="38861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56058" y="1687114"/>
            <a:ext cx="4450883" cy="26562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A1B810E-F728-B74F-BF5D-186474918154}" type="slidenum">
              <a:rPr lang="en-US" smtClean="0"/>
              <a:pPr>
                <a:defRPr/>
              </a:pPr>
              <a:t>‹#›</a:t>
            </a:fld>
            <a:endParaRPr lang="en-US"/>
          </a:p>
        </p:txBody>
      </p:sp>
    </p:spTree>
    <p:extLst>
      <p:ext uri="{BB962C8B-B14F-4D97-AF65-F5344CB8AC3E}">
        <p14:creationId xmlns:p14="http://schemas.microsoft.com/office/powerpoint/2010/main" val="3836024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16000"/>
              </a:schemeClr>
            </a:gs>
            <a:gs pos="0">
              <a:schemeClr val="accent5">
                <a:lumMod val="95000"/>
                <a:lumOff val="5000"/>
              </a:schemeClr>
            </a:gs>
            <a:gs pos="35000">
              <a:schemeClr val="accent5">
                <a:lumMod val="0"/>
              </a:schemeClr>
            </a:gs>
          </a:gsLst>
          <a:lin ang="16200000" scaled="0"/>
          <a:tileRect/>
        </a:grad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cstate="screen">
            <a:alphaModFix amt="30000"/>
            <a:extLst>
              <a:ext uri="{28A0092B-C50C-407E-A947-70E740481C1C}">
                <a14:useLocalDpi xmlns:a14="http://schemas.microsoft.com/office/drawing/2010/main"/>
              </a:ext>
            </a:extLst>
          </a:blip>
          <a:srcRect/>
          <a:stretch>
            <a:fillRect/>
          </a:stretch>
        </p:blipFill>
        <p:spPr bwMode="auto">
          <a:xfrm>
            <a:off x="1" y="-1"/>
            <a:ext cx="9144002" cy="51435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0716" y="0"/>
            <a:ext cx="9040416" cy="51435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856060" y="463888"/>
            <a:ext cx="7429499" cy="1108928"/>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0" y="1687115"/>
            <a:ext cx="7429499" cy="26562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92691" y="4412457"/>
            <a:ext cx="2057400" cy="273844"/>
          </a:xfrm>
          <a:prstGeom prst="rect">
            <a:avLst/>
          </a:prstGeom>
        </p:spPr>
        <p:txBody>
          <a:bodyPr vert="horz" lIns="91440" tIns="45720" rIns="91440" bIns="45720" rtlCol="0" anchor="ctr"/>
          <a:lstStyle>
            <a:lvl1pPr algn="r">
              <a:defRPr sz="788">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856059" y="4412457"/>
            <a:ext cx="4679482" cy="273844"/>
          </a:xfrm>
          <a:prstGeom prst="rect">
            <a:avLst/>
          </a:prstGeom>
        </p:spPr>
        <p:txBody>
          <a:bodyPr vert="horz" lIns="91440" tIns="45720" rIns="91440" bIns="45720" rtlCol="0" anchor="ctr"/>
          <a:lstStyle>
            <a:lvl1pPr algn="l">
              <a:defRPr sz="788" cap="all" baseline="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7707241" y="4412456"/>
            <a:ext cx="578317" cy="273844"/>
          </a:xfrm>
          <a:prstGeom prst="rect">
            <a:avLst/>
          </a:prstGeom>
        </p:spPr>
        <p:txBody>
          <a:bodyPr vert="horz" lIns="91440" tIns="45720" rIns="91440" bIns="45720" rtlCol="0" anchor="ctr"/>
          <a:lstStyle>
            <a:lvl1pPr algn="r">
              <a:defRPr sz="788">
                <a:solidFill>
                  <a:schemeClr val="tx1">
                    <a:tint val="75000"/>
                  </a:schemeClr>
                </a:solidFill>
              </a:defRPr>
            </a:lvl1pPr>
          </a:lstStyle>
          <a:p>
            <a:pPr>
              <a:defRPr/>
            </a:pPr>
            <a:fld id="{3A1B810E-F728-B74F-BF5D-186474918154}" type="slidenum">
              <a:rPr lang="en-US" smtClean="0"/>
              <a:pPr>
                <a:defRPr/>
              </a:pPr>
              <a:t>‹#›</a:t>
            </a:fld>
            <a:endParaRPr lang="en-US"/>
          </a:p>
        </p:txBody>
      </p:sp>
    </p:spTree>
    <p:extLst>
      <p:ext uri="{BB962C8B-B14F-4D97-AF65-F5344CB8AC3E}">
        <p14:creationId xmlns:p14="http://schemas.microsoft.com/office/powerpoint/2010/main" val="845644635"/>
      </p:ext>
    </p:extLst>
  </p:cSld>
  <p:clrMap bg1="dk1" tx1="lt1" bg2="dk2" tx2="lt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 id="2147483896" r:id="rId17"/>
  </p:sldLayoutIdLst>
  <p:txStyles>
    <p:titleStyle>
      <a:lvl1pPr algn="l" defTabSz="685800" rtl="0" eaLnBrk="1" latinLnBrk="0" hangingPunct="1">
        <a:lnSpc>
          <a:spcPct val="90000"/>
        </a:lnSpc>
        <a:spcBef>
          <a:spcPct val="0"/>
        </a:spcBef>
        <a:buNone/>
        <a:defRPr sz="2700" kern="1200" cap="all" baseline="0">
          <a:solidFill>
            <a:schemeClr val="tx1"/>
          </a:solidFill>
          <a:latin typeface="+mj-lt"/>
          <a:ea typeface="+mj-ea"/>
          <a:cs typeface="+mj-cs"/>
        </a:defRPr>
      </a:lvl1pPr>
    </p:titleStyle>
    <p:bodyStyle>
      <a:lvl1pPr marL="171450" indent="-171450" algn="l" defTabSz="685800" rtl="0" eaLnBrk="1" latinLnBrk="0" hangingPunct="1">
        <a:lnSpc>
          <a:spcPct val="120000"/>
        </a:lnSpc>
        <a:spcBef>
          <a:spcPts val="750"/>
        </a:spcBef>
        <a:buSzPct val="125000"/>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20000"/>
        </a:lnSpc>
        <a:spcBef>
          <a:spcPts val="375"/>
        </a:spcBef>
        <a:buSzPct val="125000"/>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20000"/>
        </a:lnSpc>
        <a:spcBef>
          <a:spcPts val="375"/>
        </a:spcBef>
        <a:buSzPct val="125000"/>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20000"/>
        </a:lnSpc>
        <a:spcBef>
          <a:spcPts val="375"/>
        </a:spcBef>
        <a:buSzPct val="125000"/>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20000"/>
        </a:lnSpc>
        <a:spcBef>
          <a:spcPts val="375"/>
        </a:spcBef>
        <a:buSzPct val="125000"/>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6pPr>
      <a:lvl7pPr marL="22288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7pPr>
      <a:lvl8pPr marL="25717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8pPr>
      <a:lvl9pPr marL="29146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hyperlink" Target="https://five.epicollect.net/project/bacterial-discovery/data"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jpeg"/><Relationship Id="rId1" Type="http://schemas.openxmlformats.org/officeDocument/2006/relationships/slideLayout" Target="../slideLayouts/slideLayout3.xml"/><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410468" y="0"/>
            <a:ext cx="8323063" cy="1979521"/>
          </a:xfrm>
        </p:spPr>
        <p:txBody>
          <a:bodyPr>
            <a:noAutofit/>
          </a:bodyPr>
          <a:lstStyle/>
          <a:p>
            <a:pPr algn="ctr"/>
            <a:r>
              <a:rPr lang="en-US" b="1" cap="small" dirty="0"/>
              <a:t>Surveillance of Environmental Pathogens: An Academic/Virginia State Lab Collaboration</a:t>
            </a:r>
            <a:endParaRPr lang="en-US" cap="none" dirty="0"/>
          </a:p>
        </p:txBody>
      </p:sp>
      <p:sp>
        <p:nvSpPr>
          <p:cNvPr id="3" name="Subtitle 2"/>
          <p:cNvSpPr>
            <a:spLocks noGrp="1"/>
          </p:cNvSpPr>
          <p:nvPr>
            <p:ph type="subTitle" idx="1"/>
          </p:nvPr>
        </p:nvSpPr>
        <p:spPr>
          <a:xfrm>
            <a:off x="1048871" y="2208095"/>
            <a:ext cx="7022479" cy="1388423"/>
          </a:xfrm>
        </p:spPr>
        <p:txBody>
          <a:bodyPr>
            <a:noAutofit/>
          </a:bodyPr>
          <a:lstStyle/>
          <a:p>
            <a:pPr algn="ctr">
              <a:lnSpc>
                <a:spcPct val="100000"/>
              </a:lnSpc>
              <a:spcBef>
                <a:spcPts val="350"/>
              </a:spcBef>
            </a:pPr>
            <a:r>
              <a:rPr lang="en-US" sz="2400" cap="small" dirty="0">
                <a:uFillTx/>
              </a:rPr>
              <a:t>James B. Herrick</a:t>
            </a:r>
            <a:r>
              <a:rPr lang="en-US" sz="2400" dirty="0">
                <a:uFillTx/>
              </a:rPr>
              <a:t>, P</a:t>
            </a:r>
            <a:r>
              <a:rPr lang="en-US" sz="2400" cap="none" dirty="0">
                <a:uFillTx/>
              </a:rPr>
              <a:t>h</a:t>
            </a:r>
            <a:r>
              <a:rPr lang="en-US" sz="2400" dirty="0">
                <a:uFillTx/>
              </a:rPr>
              <a:t>.D.</a:t>
            </a:r>
          </a:p>
          <a:p>
            <a:pPr algn="ctr">
              <a:lnSpc>
                <a:spcPct val="100000"/>
              </a:lnSpc>
              <a:spcBef>
                <a:spcPts val="350"/>
              </a:spcBef>
            </a:pPr>
            <a:r>
              <a:rPr lang="en-US" sz="2000" i="1" cap="none" dirty="0"/>
              <a:t>James Madison University</a:t>
            </a:r>
            <a:r>
              <a:rPr lang="en-US" sz="2000" cap="none" dirty="0"/>
              <a:t> </a:t>
            </a:r>
          </a:p>
          <a:p>
            <a:pPr algn="ctr">
              <a:lnSpc>
                <a:spcPct val="100000"/>
              </a:lnSpc>
              <a:spcBef>
                <a:spcPts val="350"/>
              </a:spcBef>
            </a:pPr>
            <a:r>
              <a:rPr lang="en-US" sz="2000" cap="none" dirty="0"/>
              <a:t>Harrisonburg, Virginia USA</a:t>
            </a:r>
          </a:p>
          <a:p>
            <a:pPr algn="ctr">
              <a:lnSpc>
                <a:spcPct val="100000"/>
              </a:lnSpc>
              <a:spcBef>
                <a:spcPts val="350"/>
              </a:spcBef>
            </a:pPr>
            <a:r>
              <a:rPr lang="en-US" sz="2000" i="1" cap="none" dirty="0" err="1"/>
              <a:t>herricjb@jmu.edu</a:t>
            </a:r>
            <a:endParaRPr lang="en-US" sz="2000" i="1" cap="none" dirty="0"/>
          </a:p>
        </p:txBody>
      </p:sp>
      <p:pic>
        <p:nvPicPr>
          <p:cNvPr id="5" name="Picture 4">
            <a:extLst>
              <a:ext uri="{FF2B5EF4-FFF2-40B4-BE49-F238E27FC236}">
                <a16:creationId xmlns:a16="http://schemas.microsoft.com/office/drawing/2014/main" id="{5BEDF03F-CE42-B849-A673-D7E030CF2C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7427" y="4157551"/>
            <a:ext cx="2498323" cy="819123"/>
          </a:xfrm>
          <a:prstGeom prst="rect">
            <a:avLst/>
          </a:prstGeom>
        </p:spPr>
      </p:pic>
      <p:pic>
        <p:nvPicPr>
          <p:cNvPr id="7" name="Picture 6">
            <a:extLst>
              <a:ext uri="{FF2B5EF4-FFF2-40B4-BE49-F238E27FC236}">
                <a16:creationId xmlns:a16="http://schemas.microsoft.com/office/drawing/2014/main" id="{A9BDFC91-6DBD-484F-A9A5-3A890276EC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2874" y="3320875"/>
            <a:ext cx="2483699" cy="1655799"/>
          </a:xfrm>
          <a:prstGeom prst="rect">
            <a:avLst/>
          </a:prstGeom>
        </p:spPr>
      </p:pic>
    </p:spTree>
    <p:extLst>
      <p:ext uri="{BB962C8B-B14F-4D97-AF65-F5344CB8AC3E}">
        <p14:creationId xmlns:p14="http://schemas.microsoft.com/office/powerpoint/2010/main" val="2591641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B16FC7D-4F0B-7F42-B96A-6882CE00EC21}"/>
              </a:ext>
            </a:extLst>
          </p:cNvPr>
          <p:cNvSpPr>
            <a:spLocks noGrp="1"/>
          </p:cNvSpPr>
          <p:nvPr>
            <p:ph type="title"/>
          </p:nvPr>
        </p:nvSpPr>
        <p:spPr>
          <a:xfrm>
            <a:off x="1364381" y="61072"/>
            <a:ext cx="6415238" cy="653714"/>
          </a:xfrm>
        </p:spPr>
        <p:txBody>
          <a:bodyPr>
            <a:noAutofit/>
          </a:bodyPr>
          <a:lstStyle/>
          <a:p>
            <a:pPr algn="ctr"/>
            <a:r>
              <a:rPr lang="en-US" sz="2800" i="1" cap="small" dirty="0">
                <a:solidFill>
                  <a:schemeClr val="tx2"/>
                </a:solidFill>
              </a:rPr>
              <a:t>Salmonella</a:t>
            </a:r>
            <a:r>
              <a:rPr lang="en-US" sz="2800" cap="small" dirty="0">
                <a:solidFill>
                  <a:schemeClr val="tx2"/>
                </a:solidFill>
              </a:rPr>
              <a:t> Isolation and Identification</a:t>
            </a:r>
            <a:br>
              <a:rPr lang="en-US" sz="2800" cap="small" dirty="0">
                <a:solidFill>
                  <a:schemeClr val="tx2"/>
                </a:solidFill>
              </a:rPr>
            </a:br>
            <a:r>
              <a:rPr lang="en-US" sz="2800" cap="small" dirty="0">
                <a:solidFill>
                  <a:schemeClr val="tx2"/>
                </a:solidFill>
              </a:rPr>
              <a:t>Workflow</a:t>
            </a:r>
          </a:p>
        </p:txBody>
      </p:sp>
      <p:pic>
        <p:nvPicPr>
          <p:cNvPr id="2" name="Picture 1">
            <a:extLst>
              <a:ext uri="{FF2B5EF4-FFF2-40B4-BE49-F238E27FC236}">
                <a16:creationId xmlns:a16="http://schemas.microsoft.com/office/drawing/2014/main" id="{E6A71F93-E8D8-3140-93DD-665AFF08FD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1381" y="853440"/>
            <a:ext cx="8701238" cy="3575274"/>
          </a:xfrm>
          <a:prstGeom prst="rect">
            <a:avLst/>
          </a:prstGeom>
        </p:spPr>
      </p:pic>
      <p:grpSp>
        <p:nvGrpSpPr>
          <p:cNvPr id="17" name="Group 16">
            <a:extLst>
              <a:ext uri="{FF2B5EF4-FFF2-40B4-BE49-F238E27FC236}">
                <a16:creationId xmlns:a16="http://schemas.microsoft.com/office/drawing/2014/main" id="{3E333702-8DF1-FE4B-876B-69BEEFEE6ADD}"/>
              </a:ext>
            </a:extLst>
          </p:cNvPr>
          <p:cNvGrpSpPr>
            <a:grpSpLocks noChangeAspect="1"/>
          </p:cNvGrpSpPr>
          <p:nvPr/>
        </p:nvGrpSpPr>
        <p:grpSpPr>
          <a:xfrm>
            <a:off x="4766178" y="3189416"/>
            <a:ext cx="1699960" cy="1946464"/>
            <a:chOff x="406579" y="3766455"/>
            <a:chExt cx="2641419" cy="3024440"/>
          </a:xfrm>
        </p:grpSpPr>
        <p:pic>
          <p:nvPicPr>
            <p:cNvPr id="15" name="Picture 14">
              <a:extLst>
                <a:ext uri="{FF2B5EF4-FFF2-40B4-BE49-F238E27FC236}">
                  <a16:creationId xmlns:a16="http://schemas.microsoft.com/office/drawing/2014/main" id="{12F6A6BF-F698-F94B-B473-28E011C0C3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6579" y="3766455"/>
              <a:ext cx="2641419" cy="2614117"/>
            </a:xfrm>
            <a:prstGeom prst="rect">
              <a:avLst/>
            </a:prstGeom>
          </p:spPr>
        </p:pic>
        <p:sp>
          <p:nvSpPr>
            <p:cNvPr id="16" name="TextBox 15">
              <a:extLst>
                <a:ext uri="{FF2B5EF4-FFF2-40B4-BE49-F238E27FC236}">
                  <a16:creationId xmlns:a16="http://schemas.microsoft.com/office/drawing/2014/main" id="{0F3A321D-A28E-C540-90AD-61150383D1A2}"/>
                </a:ext>
              </a:extLst>
            </p:cNvPr>
            <p:cNvSpPr txBox="1"/>
            <p:nvPr/>
          </p:nvSpPr>
          <p:spPr>
            <a:xfrm>
              <a:off x="612454" y="6324624"/>
              <a:ext cx="2229666" cy="466271"/>
            </a:xfrm>
            <a:prstGeom prst="rect">
              <a:avLst/>
            </a:prstGeom>
            <a:noFill/>
          </p:spPr>
          <p:txBody>
            <a:bodyPr wrap="square" rtlCol="0">
              <a:spAutoFit/>
            </a:bodyPr>
            <a:lstStyle/>
            <a:p>
              <a:pPr algn="ctr"/>
              <a:r>
                <a:rPr lang="en-US" sz="1350" dirty="0" err="1"/>
                <a:t>ChromAgar</a:t>
              </a:r>
              <a:r>
                <a:rPr lang="en-US" sz="1350" dirty="0"/>
                <a:t> Plus</a:t>
              </a:r>
            </a:p>
          </p:txBody>
        </p:sp>
      </p:grpSp>
    </p:spTree>
    <p:extLst>
      <p:ext uri="{BB962C8B-B14F-4D97-AF65-F5344CB8AC3E}">
        <p14:creationId xmlns:p14="http://schemas.microsoft.com/office/powerpoint/2010/main" val="3831914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475C3-F524-6F44-91B3-70A604C10296}"/>
              </a:ext>
            </a:extLst>
          </p:cNvPr>
          <p:cNvSpPr>
            <a:spLocks noGrp="1"/>
          </p:cNvSpPr>
          <p:nvPr>
            <p:ph type="title"/>
          </p:nvPr>
        </p:nvSpPr>
        <p:spPr>
          <a:xfrm>
            <a:off x="313355" y="93010"/>
            <a:ext cx="8686955" cy="568735"/>
          </a:xfrm>
        </p:spPr>
        <p:txBody>
          <a:bodyPr>
            <a:noAutofit/>
          </a:bodyPr>
          <a:lstStyle/>
          <a:p>
            <a:pPr algn="ctr"/>
            <a:r>
              <a:rPr lang="en-US" sz="2800" cap="none" dirty="0">
                <a:solidFill>
                  <a:schemeClr val="tx2"/>
                </a:solidFill>
              </a:rPr>
              <a:t>BIO346. </a:t>
            </a:r>
            <a:r>
              <a:rPr lang="en-US" sz="2800" i="1" cap="none" dirty="0">
                <a:solidFill>
                  <a:schemeClr val="tx2"/>
                </a:solidFill>
              </a:rPr>
              <a:t>Laboratory in Bacterial </a:t>
            </a:r>
            <a:r>
              <a:rPr lang="en-US" sz="2800" i="1" cap="none" dirty="0" err="1">
                <a:solidFill>
                  <a:schemeClr val="tx2"/>
                </a:solidFill>
              </a:rPr>
              <a:t>Pathogenomics</a:t>
            </a:r>
            <a:endParaRPr lang="en-US" sz="2800" i="1" cap="none" dirty="0">
              <a:solidFill>
                <a:schemeClr val="tx2"/>
              </a:solidFill>
            </a:endParaRPr>
          </a:p>
        </p:txBody>
      </p:sp>
      <p:pic>
        <p:nvPicPr>
          <p:cNvPr id="5" name="Picture 4">
            <a:extLst>
              <a:ext uri="{FF2B5EF4-FFF2-40B4-BE49-F238E27FC236}">
                <a16:creationId xmlns:a16="http://schemas.microsoft.com/office/drawing/2014/main" id="{B995D667-17F5-E34E-9493-C28C189FF9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45505" y="676009"/>
            <a:ext cx="3171385" cy="2114041"/>
          </a:xfrm>
          <a:prstGeom prst="rect">
            <a:avLst/>
          </a:prstGeom>
          <a:effectLst>
            <a:softEdge rad="76200"/>
          </a:effectLst>
        </p:spPr>
      </p:pic>
      <p:pic>
        <p:nvPicPr>
          <p:cNvPr id="7" name="Picture 6">
            <a:extLst>
              <a:ext uri="{FF2B5EF4-FFF2-40B4-BE49-F238E27FC236}">
                <a16:creationId xmlns:a16="http://schemas.microsoft.com/office/drawing/2014/main" id="{3BA1D115-BD71-3740-9254-88E63F3205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45505" y="2783916"/>
            <a:ext cx="3177277" cy="2382958"/>
          </a:xfrm>
          <a:prstGeom prst="rect">
            <a:avLst/>
          </a:prstGeom>
          <a:effectLst>
            <a:softEdge rad="76200"/>
          </a:effectLst>
        </p:spPr>
      </p:pic>
      <p:pic>
        <p:nvPicPr>
          <p:cNvPr id="9" name="Picture 8">
            <a:extLst>
              <a:ext uri="{FF2B5EF4-FFF2-40B4-BE49-F238E27FC236}">
                <a16:creationId xmlns:a16="http://schemas.microsoft.com/office/drawing/2014/main" id="{1EA45006-F9F1-0E4B-967A-874E3997A8C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120" y="671968"/>
            <a:ext cx="3171385" cy="2113021"/>
          </a:xfrm>
          <a:prstGeom prst="rect">
            <a:avLst/>
          </a:prstGeom>
          <a:effectLst>
            <a:softEdge rad="76200"/>
          </a:effectLst>
        </p:spPr>
      </p:pic>
      <p:pic>
        <p:nvPicPr>
          <p:cNvPr id="11" name="Picture 10">
            <a:extLst>
              <a:ext uri="{FF2B5EF4-FFF2-40B4-BE49-F238E27FC236}">
                <a16:creationId xmlns:a16="http://schemas.microsoft.com/office/drawing/2014/main" id="{84F8CDF1-DA3E-4A4B-9B3B-8D8A9D16589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5878" y="2784989"/>
            <a:ext cx="1583740" cy="2375610"/>
          </a:xfrm>
          <a:prstGeom prst="rect">
            <a:avLst/>
          </a:prstGeom>
          <a:effectLst>
            <a:softEdge rad="76200"/>
          </a:effectLst>
        </p:spPr>
      </p:pic>
      <p:pic>
        <p:nvPicPr>
          <p:cNvPr id="13" name="Picture 12">
            <a:extLst>
              <a:ext uri="{FF2B5EF4-FFF2-40B4-BE49-F238E27FC236}">
                <a16:creationId xmlns:a16="http://schemas.microsoft.com/office/drawing/2014/main" id="{D194E110-487B-9348-ADB2-6E526833D2C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86916" y="681486"/>
            <a:ext cx="2641206" cy="3961808"/>
          </a:xfrm>
          <a:prstGeom prst="rect">
            <a:avLst/>
          </a:prstGeom>
          <a:effectLst>
            <a:softEdge rad="76200"/>
          </a:effectLst>
        </p:spPr>
      </p:pic>
      <p:pic>
        <p:nvPicPr>
          <p:cNvPr id="15" name="Picture 14">
            <a:extLst>
              <a:ext uri="{FF2B5EF4-FFF2-40B4-BE49-F238E27FC236}">
                <a16:creationId xmlns:a16="http://schemas.microsoft.com/office/drawing/2014/main" id="{3082F575-DE1E-C54E-8E4E-C4C4B3B0CFE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6200000">
            <a:off x="1375179" y="3273174"/>
            <a:ext cx="2290545" cy="1450107"/>
          </a:xfrm>
          <a:prstGeom prst="rect">
            <a:avLst/>
          </a:prstGeom>
          <a:effectLst>
            <a:softEdge rad="76200"/>
          </a:effectLst>
        </p:spPr>
      </p:pic>
      <p:sp>
        <p:nvSpPr>
          <p:cNvPr id="3" name="TextBox 2">
            <a:extLst>
              <a:ext uri="{FF2B5EF4-FFF2-40B4-BE49-F238E27FC236}">
                <a16:creationId xmlns:a16="http://schemas.microsoft.com/office/drawing/2014/main" id="{85ABFD87-C653-DA42-AC71-D238143E0667}"/>
              </a:ext>
            </a:extLst>
          </p:cNvPr>
          <p:cNvSpPr txBox="1">
            <a:spLocks/>
          </p:cNvSpPr>
          <p:nvPr/>
        </p:nvSpPr>
        <p:spPr>
          <a:xfrm>
            <a:off x="6525927" y="4279809"/>
            <a:ext cx="2502195" cy="769441"/>
          </a:xfrm>
          <a:prstGeom prst="rect">
            <a:avLst/>
          </a:prstGeom>
          <a:noFill/>
        </p:spPr>
        <p:txBody>
          <a:bodyPr wrap="square" rtlCol="0">
            <a:spAutoFit/>
          </a:bodyPr>
          <a:lstStyle/>
          <a:p>
            <a:r>
              <a:rPr lang="en-US" sz="1100" dirty="0"/>
              <a:t>Jurgensen SK, Harsh J, Herrick JB. 2021. A CURE for </a:t>
            </a:r>
            <a:r>
              <a:rPr lang="en-US" sz="1100" i="1" dirty="0"/>
              <a:t>Salmonella</a:t>
            </a:r>
            <a:r>
              <a:rPr lang="en-US" sz="1100" dirty="0"/>
              <a:t>: A laboratory course in pathogen microbiology and genomics. </a:t>
            </a:r>
            <a:r>
              <a:rPr lang="en-US" sz="1100" dirty="0" err="1"/>
              <a:t>CourseSource</a:t>
            </a:r>
            <a:r>
              <a:rPr lang="en-US" sz="1100" dirty="0"/>
              <a:t> 8.</a:t>
            </a:r>
            <a:endParaRPr lang="en-US" sz="1100" i="1" dirty="0"/>
          </a:p>
        </p:txBody>
      </p:sp>
    </p:spTree>
    <p:extLst>
      <p:ext uri="{BB962C8B-B14F-4D97-AF65-F5344CB8AC3E}">
        <p14:creationId xmlns:p14="http://schemas.microsoft.com/office/powerpoint/2010/main" val="126389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96027-0707-2240-89F2-49E923773BFD}"/>
              </a:ext>
            </a:extLst>
          </p:cNvPr>
          <p:cNvSpPr>
            <a:spLocks noGrp="1"/>
          </p:cNvSpPr>
          <p:nvPr>
            <p:ph type="title"/>
          </p:nvPr>
        </p:nvSpPr>
        <p:spPr>
          <a:xfrm>
            <a:off x="718459" y="-695929"/>
            <a:ext cx="7707087" cy="700831"/>
          </a:xfrm>
        </p:spPr>
        <p:txBody>
          <a:bodyPr vert="horz" lIns="91440" tIns="45720" rIns="91440" bIns="45720" rtlCol="0" anchor="ctr">
            <a:noAutofit/>
          </a:bodyPr>
          <a:lstStyle/>
          <a:p>
            <a:pPr algn="ctr"/>
            <a:r>
              <a:rPr lang="en-US" cap="small" dirty="0">
                <a:solidFill>
                  <a:schemeClr val="tx2"/>
                </a:solidFill>
              </a:rPr>
              <a:t>Sampling &amp; Metadata (Epicollect5)</a:t>
            </a:r>
          </a:p>
        </p:txBody>
      </p:sp>
      <p:pic>
        <p:nvPicPr>
          <p:cNvPr id="10" name="Picture 9">
            <a:hlinkClick r:id="rId3"/>
            <a:extLst>
              <a:ext uri="{FF2B5EF4-FFF2-40B4-BE49-F238E27FC236}">
                <a16:creationId xmlns:a16="http://schemas.microsoft.com/office/drawing/2014/main" id="{243CC56F-5EE8-5847-8F2D-79C3BC92E3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9228" y="793851"/>
            <a:ext cx="8425543" cy="4349649"/>
          </a:xfrm>
          <a:prstGeom prst="rect">
            <a:avLst/>
          </a:prstGeom>
        </p:spPr>
      </p:pic>
      <p:sp>
        <p:nvSpPr>
          <p:cNvPr id="3" name="TextBox 2">
            <a:extLst>
              <a:ext uri="{FF2B5EF4-FFF2-40B4-BE49-F238E27FC236}">
                <a16:creationId xmlns:a16="http://schemas.microsoft.com/office/drawing/2014/main" id="{BA4F2095-9F10-A643-B521-773F15550D6B}"/>
              </a:ext>
            </a:extLst>
          </p:cNvPr>
          <p:cNvSpPr txBox="1"/>
          <p:nvPr/>
        </p:nvSpPr>
        <p:spPr>
          <a:xfrm>
            <a:off x="2847704" y="5424197"/>
            <a:ext cx="3448595" cy="369332"/>
          </a:xfrm>
          <a:prstGeom prst="rect">
            <a:avLst/>
          </a:prstGeom>
          <a:noFill/>
        </p:spPr>
        <p:txBody>
          <a:bodyPr wrap="square" rtlCol="0">
            <a:spAutoFit/>
          </a:bodyPr>
          <a:lstStyle/>
          <a:p>
            <a:pPr algn="ctr"/>
            <a:r>
              <a:rPr lang="en-US" dirty="0"/>
              <a:t>https://five.epicollect.net</a:t>
            </a:r>
          </a:p>
        </p:txBody>
      </p:sp>
      <p:sp>
        <p:nvSpPr>
          <p:cNvPr id="5" name="Title 1">
            <a:extLst>
              <a:ext uri="{FF2B5EF4-FFF2-40B4-BE49-F238E27FC236}">
                <a16:creationId xmlns:a16="http://schemas.microsoft.com/office/drawing/2014/main" id="{CAD2286B-8F23-7B49-9EBC-96CA40F21526}"/>
              </a:ext>
            </a:extLst>
          </p:cNvPr>
          <p:cNvSpPr txBox="1">
            <a:spLocks/>
          </p:cNvSpPr>
          <p:nvPr/>
        </p:nvSpPr>
        <p:spPr>
          <a:xfrm>
            <a:off x="718457" y="84318"/>
            <a:ext cx="7707086" cy="70083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2700" kern="1200" cap="all" baseline="0">
                <a:solidFill>
                  <a:schemeClr val="tx1"/>
                </a:solidFill>
                <a:latin typeface="+mj-lt"/>
                <a:ea typeface="+mj-ea"/>
                <a:cs typeface="+mj-cs"/>
              </a:defRPr>
            </a:lvl1pPr>
          </a:lstStyle>
          <a:p>
            <a:pPr algn="ctr"/>
            <a:r>
              <a:rPr lang="en-US" cap="small" dirty="0">
                <a:solidFill>
                  <a:schemeClr val="tx2"/>
                </a:solidFill>
              </a:rPr>
              <a:t>Sampling &amp; Metadata (Epicollect5)</a:t>
            </a:r>
          </a:p>
        </p:txBody>
      </p:sp>
    </p:spTree>
    <p:extLst>
      <p:ext uri="{BB962C8B-B14F-4D97-AF65-F5344CB8AC3E}">
        <p14:creationId xmlns:p14="http://schemas.microsoft.com/office/powerpoint/2010/main" val="3539018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D687C9-DADA-8546-B31C-114698D420C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92332" y="-11179"/>
            <a:ext cx="5647406" cy="5154679"/>
          </a:xfrm>
          <a:prstGeom prst="rect">
            <a:avLst/>
          </a:prstGeom>
        </p:spPr>
      </p:pic>
      <p:sp>
        <p:nvSpPr>
          <p:cNvPr id="8" name="Title 3">
            <a:extLst>
              <a:ext uri="{FF2B5EF4-FFF2-40B4-BE49-F238E27FC236}">
                <a16:creationId xmlns:a16="http://schemas.microsoft.com/office/drawing/2014/main" id="{E75B562F-8552-A64D-B323-FE926CC85142}"/>
              </a:ext>
            </a:extLst>
          </p:cNvPr>
          <p:cNvSpPr>
            <a:spLocks noGrp="1"/>
          </p:cNvSpPr>
          <p:nvPr>
            <p:ph type="title"/>
          </p:nvPr>
        </p:nvSpPr>
        <p:spPr>
          <a:xfrm>
            <a:off x="316089" y="124033"/>
            <a:ext cx="2630311" cy="1941834"/>
          </a:xfrm>
        </p:spPr>
        <p:txBody>
          <a:bodyPr vert="horz" lIns="91440" tIns="45720" rIns="91440" bIns="45720" rtlCol="0" anchor="ctr">
            <a:noAutofit/>
          </a:bodyPr>
          <a:lstStyle/>
          <a:p>
            <a:r>
              <a:rPr lang="en-US" sz="3600" cap="small" dirty="0">
                <a:solidFill>
                  <a:schemeClr val="tx2"/>
                </a:solidFill>
              </a:rPr>
              <a:t>Wet lab protocols</a:t>
            </a:r>
          </a:p>
        </p:txBody>
      </p:sp>
    </p:spTree>
    <p:extLst>
      <p:ext uri="{BB962C8B-B14F-4D97-AF65-F5344CB8AC3E}">
        <p14:creationId xmlns:p14="http://schemas.microsoft.com/office/powerpoint/2010/main" val="3591246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8D62A5-AC15-1C43-9977-4D6B06A5892A}"/>
              </a:ext>
            </a:extLst>
          </p:cNvPr>
          <p:cNvSpPr txBox="1"/>
          <p:nvPr/>
        </p:nvSpPr>
        <p:spPr>
          <a:xfrm>
            <a:off x="6181578" y="3912996"/>
            <a:ext cx="2556024" cy="110589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600" dirty="0">
                <a:solidFill>
                  <a:schemeClr val="bg1"/>
                </a:solidFill>
              </a:rPr>
              <a:t>Up-to-date protocols &amp; guides available on </a:t>
            </a:r>
            <a:r>
              <a:rPr lang="en-US" sz="1600" i="1" dirty="0">
                <a:solidFill>
                  <a:schemeClr val="bg1"/>
                </a:solidFill>
              </a:rPr>
              <a:t>Open Science Framework</a:t>
            </a:r>
            <a:r>
              <a:rPr lang="en-US" sz="1600" dirty="0">
                <a:solidFill>
                  <a:schemeClr val="bg1"/>
                </a:solidFill>
              </a:rPr>
              <a:t> at: https://</a:t>
            </a:r>
            <a:r>
              <a:rPr lang="en-US" sz="1600" dirty="0" err="1">
                <a:solidFill>
                  <a:schemeClr val="bg1"/>
                </a:solidFill>
              </a:rPr>
              <a:t>osf.io</a:t>
            </a:r>
            <a:r>
              <a:rPr lang="en-US" sz="1600" dirty="0">
                <a:solidFill>
                  <a:schemeClr val="bg1"/>
                </a:solidFill>
              </a:rPr>
              <a:t>/e2hqu/</a:t>
            </a:r>
          </a:p>
        </p:txBody>
      </p:sp>
      <p:pic>
        <p:nvPicPr>
          <p:cNvPr id="8" name="Picture 7">
            <a:extLst>
              <a:ext uri="{FF2B5EF4-FFF2-40B4-BE49-F238E27FC236}">
                <a16:creationId xmlns:a16="http://schemas.microsoft.com/office/drawing/2014/main" id="{4DDB80E7-4C74-AF42-A961-FCA90299786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1299" y="0"/>
            <a:ext cx="4745579" cy="5143500"/>
          </a:xfrm>
          <a:prstGeom prst="rect">
            <a:avLst/>
          </a:prstGeom>
        </p:spPr>
      </p:pic>
    </p:spTree>
    <p:extLst>
      <p:ext uri="{BB962C8B-B14F-4D97-AF65-F5344CB8AC3E}">
        <p14:creationId xmlns:p14="http://schemas.microsoft.com/office/powerpoint/2010/main" val="2458726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642775-4267-C243-81CD-D2E5C8DBCE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127" y="70205"/>
            <a:ext cx="8099746" cy="4356904"/>
          </a:xfrm>
          <a:prstGeom prst="rect">
            <a:avLst/>
          </a:prstGeom>
        </p:spPr>
      </p:pic>
      <p:sp>
        <p:nvSpPr>
          <p:cNvPr id="2" name="TextBox 1">
            <a:extLst>
              <a:ext uri="{FF2B5EF4-FFF2-40B4-BE49-F238E27FC236}">
                <a16:creationId xmlns:a16="http://schemas.microsoft.com/office/drawing/2014/main" id="{3E2AAFD7-9505-FC45-B1F2-79215171CEF9}"/>
              </a:ext>
            </a:extLst>
          </p:cNvPr>
          <p:cNvSpPr txBox="1"/>
          <p:nvPr/>
        </p:nvSpPr>
        <p:spPr>
          <a:xfrm>
            <a:off x="338609" y="4477581"/>
            <a:ext cx="8456877" cy="600164"/>
          </a:xfrm>
          <a:prstGeom prst="rect">
            <a:avLst/>
          </a:prstGeom>
          <a:noFill/>
        </p:spPr>
        <p:txBody>
          <a:bodyPr wrap="square" rtlCol="0">
            <a:spAutoFit/>
          </a:bodyPr>
          <a:lstStyle/>
          <a:p>
            <a:r>
              <a:rPr lang="en-US" sz="1100" dirty="0" err="1"/>
              <a:t>Gangiredla</a:t>
            </a:r>
            <a:r>
              <a:rPr lang="en-US" sz="1100" dirty="0"/>
              <a:t> J, Rand H, </a:t>
            </a:r>
            <a:r>
              <a:rPr lang="en-US" sz="1100" dirty="0" err="1"/>
              <a:t>Benisatto</a:t>
            </a:r>
            <a:r>
              <a:rPr lang="en-US" sz="1100" dirty="0"/>
              <a:t> D, Payne J, </a:t>
            </a:r>
            <a:r>
              <a:rPr lang="en-US" sz="1100" dirty="0" err="1"/>
              <a:t>Strittmatter</a:t>
            </a:r>
            <a:r>
              <a:rPr lang="en-US" sz="1100" dirty="0"/>
              <a:t> C, Sanders J, Wolfgang WJ, </a:t>
            </a:r>
            <a:r>
              <a:rPr lang="en-US" sz="1100" dirty="0" err="1"/>
              <a:t>Libuit</a:t>
            </a:r>
            <a:r>
              <a:rPr lang="en-US" sz="1100" dirty="0"/>
              <a:t> K, Herrick JB, </a:t>
            </a:r>
            <a:r>
              <a:rPr lang="en-US" sz="1100" dirty="0" err="1"/>
              <a:t>Prarat</a:t>
            </a:r>
            <a:r>
              <a:rPr lang="en-US" sz="1100" dirty="0"/>
              <a:t> M, Toro M, Farrell T, Strain E. 2021. </a:t>
            </a:r>
            <a:r>
              <a:rPr lang="en-US" sz="1100" dirty="0" err="1"/>
              <a:t>GalaxyTrakr</a:t>
            </a:r>
            <a:r>
              <a:rPr lang="en-US" sz="1100" dirty="0"/>
              <a:t>: a distributed analysis tool for public health whole genome sequence data accessible to non-bioinformaticians. BMC Genomics 22:114.</a:t>
            </a:r>
            <a:endParaRPr lang="en-US" sz="1100" b="1" dirty="0"/>
          </a:p>
        </p:txBody>
      </p:sp>
      <p:sp>
        <p:nvSpPr>
          <p:cNvPr id="5" name="Title 2">
            <a:extLst>
              <a:ext uri="{FF2B5EF4-FFF2-40B4-BE49-F238E27FC236}">
                <a16:creationId xmlns:a16="http://schemas.microsoft.com/office/drawing/2014/main" id="{A2913FB1-D38D-734F-A378-9FD27E4D007A}"/>
              </a:ext>
            </a:extLst>
          </p:cNvPr>
          <p:cNvSpPr>
            <a:spLocks noGrp="1"/>
          </p:cNvSpPr>
          <p:nvPr>
            <p:ph type="title"/>
          </p:nvPr>
        </p:nvSpPr>
        <p:spPr>
          <a:xfrm>
            <a:off x="0" y="-845373"/>
            <a:ext cx="9144000" cy="957819"/>
          </a:xfrm>
        </p:spPr>
        <p:txBody>
          <a:bodyPr vert="horz" lIns="91440" tIns="45720" rIns="91440" bIns="45720" rtlCol="0" anchor="ctr">
            <a:noAutofit/>
          </a:bodyPr>
          <a:lstStyle/>
          <a:p>
            <a:pPr algn="ctr"/>
            <a:r>
              <a:rPr lang="en-US" sz="3200" cap="small" dirty="0" err="1">
                <a:solidFill>
                  <a:schemeClr val="tx2"/>
                </a:solidFill>
              </a:rPr>
              <a:t>GalaxyTrakr</a:t>
            </a:r>
            <a:r>
              <a:rPr lang="en-US" sz="3200" cap="small" dirty="0">
                <a:solidFill>
                  <a:schemeClr val="tx2"/>
                </a:solidFill>
              </a:rPr>
              <a:t>, a genomics tool box ideal for teaching &amp; training</a:t>
            </a:r>
          </a:p>
        </p:txBody>
      </p:sp>
    </p:spTree>
    <p:extLst>
      <p:ext uri="{BB962C8B-B14F-4D97-AF65-F5344CB8AC3E}">
        <p14:creationId xmlns:p14="http://schemas.microsoft.com/office/powerpoint/2010/main" val="1456049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ECEACB-7D7C-2C45-90B1-19FB823409C7}"/>
              </a:ext>
            </a:extLst>
          </p:cNvPr>
          <p:cNvSpPr>
            <a:spLocks noGrp="1"/>
          </p:cNvSpPr>
          <p:nvPr>
            <p:ph type="title"/>
          </p:nvPr>
        </p:nvSpPr>
        <p:spPr>
          <a:xfrm>
            <a:off x="259644" y="64269"/>
            <a:ext cx="3104445" cy="1545608"/>
          </a:xfrm>
        </p:spPr>
        <p:txBody>
          <a:bodyPr vert="horz" lIns="68580" tIns="34290" rIns="68580" bIns="34290" rtlCol="0" anchor="ctr">
            <a:noAutofit/>
          </a:bodyPr>
          <a:lstStyle/>
          <a:p>
            <a:r>
              <a:rPr lang="en-US" sz="3600" cap="small" dirty="0">
                <a:solidFill>
                  <a:schemeClr val="tx2"/>
                </a:solidFill>
              </a:rPr>
              <a:t>Bioinformatics Workflow</a:t>
            </a:r>
          </a:p>
        </p:txBody>
      </p:sp>
      <p:pic>
        <p:nvPicPr>
          <p:cNvPr id="5" name="Picture 4">
            <a:extLst>
              <a:ext uri="{FF2B5EF4-FFF2-40B4-BE49-F238E27FC236}">
                <a16:creationId xmlns:a16="http://schemas.microsoft.com/office/drawing/2014/main" id="{580841C7-F7C1-5D47-B64D-F21E499725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0"/>
            <a:ext cx="2731062" cy="5143500"/>
          </a:xfrm>
          <a:prstGeom prst="rect">
            <a:avLst/>
          </a:prstGeom>
        </p:spPr>
      </p:pic>
      <p:sp>
        <p:nvSpPr>
          <p:cNvPr id="2" name="TextBox 1">
            <a:extLst>
              <a:ext uri="{FF2B5EF4-FFF2-40B4-BE49-F238E27FC236}">
                <a16:creationId xmlns:a16="http://schemas.microsoft.com/office/drawing/2014/main" id="{D80086A3-47AB-564B-9D6E-EC4877BE2F8D}"/>
              </a:ext>
            </a:extLst>
          </p:cNvPr>
          <p:cNvSpPr txBox="1"/>
          <p:nvPr/>
        </p:nvSpPr>
        <p:spPr>
          <a:xfrm>
            <a:off x="7303062" y="4175760"/>
            <a:ext cx="1840938" cy="646331"/>
          </a:xfrm>
          <a:prstGeom prst="rect">
            <a:avLst/>
          </a:prstGeom>
          <a:noFill/>
        </p:spPr>
        <p:txBody>
          <a:bodyPr wrap="square" rtlCol="0">
            <a:spAutoFit/>
          </a:bodyPr>
          <a:lstStyle/>
          <a:p>
            <a:r>
              <a:rPr lang="en-US" sz="1200" dirty="0"/>
              <a:t>Also prophages, genomic islands, virulence genes, MLST, etc.</a:t>
            </a:r>
          </a:p>
        </p:txBody>
      </p:sp>
      <p:cxnSp>
        <p:nvCxnSpPr>
          <p:cNvPr id="6" name="Straight Arrow Connector 5">
            <a:extLst>
              <a:ext uri="{FF2B5EF4-FFF2-40B4-BE49-F238E27FC236}">
                <a16:creationId xmlns:a16="http://schemas.microsoft.com/office/drawing/2014/main" id="{AB8C0681-687C-8946-9A40-EA10018C86BC}"/>
              </a:ext>
            </a:extLst>
          </p:cNvPr>
          <p:cNvCxnSpPr/>
          <p:nvPr/>
        </p:nvCxnSpPr>
        <p:spPr>
          <a:xfrm>
            <a:off x="6929120" y="4328160"/>
            <a:ext cx="37394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8197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2D2B2D-53D6-9843-87EE-075E2061DC2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04621" y="0"/>
            <a:ext cx="5734757" cy="5144414"/>
          </a:xfrm>
          <a:prstGeom prst="rect">
            <a:avLst/>
          </a:prstGeom>
        </p:spPr>
      </p:pic>
    </p:spTree>
    <p:extLst>
      <p:ext uri="{BB962C8B-B14F-4D97-AF65-F5344CB8AC3E}">
        <p14:creationId xmlns:p14="http://schemas.microsoft.com/office/powerpoint/2010/main" val="3768231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5B562F-8552-A64D-B323-FE926CC85142}"/>
              </a:ext>
            </a:extLst>
          </p:cNvPr>
          <p:cNvSpPr>
            <a:spLocks noGrp="1"/>
          </p:cNvSpPr>
          <p:nvPr>
            <p:ph type="title"/>
          </p:nvPr>
        </p:nvSpPr>
        <p:spPr>
          <a:xfrm>
            <a:off x="133329" y="124033"/>
            <a:ext cx="3072715" cy="1941834"/>
          </a:xfrm>
        </p:spPr>
        <p:txBody>
          <a:bodyPr vert="horz" lIns="68580" tIns="34290" rIns="68580" bIns="34290" rtlCol="0" anchor="ctr">
            <a:noAutofit/>
          </a:bodyPr>
          <a:lstStyle/>
          <a:p>
            <a:r>
              <a:rPr lang="en-US" sz="3600" cap="small" dirty="0">
                <a:solidFill>
                  <a:schemeClr val="tx2"/>
                </a:solidFill>
              </a:rPr>
              <a:t>Bioinformatics protocols</a:t>
            </a:r>
          </a:p>
        </p:txBody>
      </p:sp>
      <p:pic>
        <p:nvPicPr>
          <p:cNvPr id="3" name="Picture 2">
            <a:extLst>
              <a:ext uri="{FF2B5EF4-FFF2-40B4-BE49-F238E27FC236}">
                <a16:creationId xmlns:a16="http://schemas.microsoft.com/office/drawing/2014/main" id="{FCFA824A-A435-BB41-8704-C86FA7E4CA6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56055" y="0"/>
            <a:ext cx="4831542" cy="5143500"/>
          </a:xfrm>
          <a:prstGeom prst="rect">
            <a:avLst/>
          </a:prstGeom>
        </p:spPr>
      </p:pic>
    </p:spTree>
    <p:extLst>
      <p:ext uri="{BB962C8B-B14F-4D97-AF65-F5344CB8AC3E}">
        <p14:creationId xmlns:p14="http://schemas.microsoft.com/office/powerpoint/2010/main" val="1885327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C0A0D7-C03F-A14C-A9E4-AD039F57FF3F}"/>
              </a:ext>
            </a:extLst>
          </p:cNvPr>
          <p:cNvSpPr>
            <a:spLocks noGrp="1"/>
          </p:cNvSpPr>
          <p:nvPr>
            <p:ph type="title"/>
          </p:nvPr>
        </p:nvSpPr>
        <p:spPr>
          <a:xfrm>
            <a:off x="1074719" y="1899307"/>
            <a:ext cx="7429500" cy="2139553"/>
          </a:xfrm>
        </p:spPr>
        <p:txBody>
          <a:bodyPr vert="horz" lIns="68580" tIns="34290" rIns="68580" bIns="34290" rtlCol="0" anchor="ctr">
            <a:noAutofit/>
          </a:bodyPr>
          <a:lstStyle/>
          <a:p>
            <a:r>
              <a:rPr lang="en-US" sz="4800" cap="small" dirty="0">
                <a:solidFill>
                  <a:schemeClr val="tx2"/>
                </a:solidFill>
              </a:rPr>
              <a:t>Results</a:t>
            </a:r>
            <a:endParaRPr lang="en-US" sz="4000" cap="small" dirty="0">
              <a:solidFill>
                <a:schemeClr val="tx2"/>
              </a:solidFill>
            </a:endParaRPr>
          </a:p>
        </p:txBody>
      </p:sp>
    </p:spTree>
    <p:extLst>
      <p:ext uri="{BB962C8B-B14F-4D97-AF65-F5344CB8AC3E}">
        <p14:creationId xmlns:p14="http://schemas.microsoft.com/office/powerpoint/2010/main" val="3886263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28E151-82D9-FA46-9008-9D1B118BA7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640636"/>
            <a:ext cx="9144000" cy="2082358"/>
          </a:xfrm>
          <a:prstGeom prst="rect">
            <a:avLst/>
          </a:prstGeom>
        </p:spPr>
      </p:pic>
      <p:pic>
        <p:nvPicPr>
          <p:cNvPr id="1026" name="Picture 2" descr="Photo of Marc Allard">
            <a:extLst>
              <a:ext uri="{FF2B5EF4-FFF2-40B4-BE49-F238E27FC236}">
                <a16:creationId xmlns:a16="http://schemas.microsoft.com/office/drawing/2014/main" id="{7B1EF7D9-1AFB-6240-ADA6-9A706570AA7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23682" y="3172383"/>
            <a:ext cx="1377484" cy="18366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1BA4814-F2D4-2B4D-B6F0-A8D77BE773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837226" y="3172382"/>
            <a:ext cx="1230821" cy="1836646"/>
          </a:xfrm>
          <a:prstGeom prst="rect">
            <a:avLst/>
          </a:prstGeom>
        </p:spPr>
      </p:pic>
      <p:pic>
        <p:nvPicPr>
          <p:cNvPr id="6" name="Picture 5">
            <a:extLst>
              <a:ext uri="{FF2B5EF4-FFF2-40B4-BE49-F238E27FC236}">
                <a16:creationId xmlns:a16="http://schemas.microsoft.com/office/drawing/2014/main" id="{D84248A4-8287-8144-9964-B01F1521457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38024" y="3172381"/>
            <a:ext cx="1482294" cy="1836647"/>
          </a:xfrm>
          <a:prstGeom prst="rect">
            <a:avLst/>
          </a:prstGeom>
        </p:spPr>
      </p:pic>
    </p:spTree>
    <p:extLst>
      <p:ext uri="{BB962C8B-B14F-4D97-AF65-F5344CB8AC3E}">
        <p14:creationId xmlns:p14="http://schemas.microsoft.com/office/powerpoint/2010/main" val="2924475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ssolv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4D7034F9-1649-764A-B078-F1FEC49F2CF8}"/>
              </a:ext>
            </a:extLst>
          </p:cNvPr>
          <p:cNvSpPr txBox="1">
            <a:spLocks/>
          </p:cNvSpPr>
          <p:nvPr/>
        </p:nvSpPr>
        <p:spPr>
          <a:xfrm>
            <a:off x="64337" y="18259"/>
            <a:ext cx="2613553" cy="2399927"/>
          </a:xfrm>
          <a:prstGeom prst="rect">
            <a:avLst/>
          </a:prstGeom>
          <a:solidFill>
            <a:srgbClr val="FFFFFF"/>
          </a:solidFill>
          <a:ln>
            <a:solidFill>
              <a:schemeClr val="bg1"/>
            </a:solidFill>
          </a:ln>
        </p:spPr>
        <p:txBody>
          <a:bodyPr/>
          <a:lstStyle>
            <a:lvl1pPr algn="l" rtl="0" eaLnBrk="1" fontAlgn="base" hangingPunct="1">
              <a:spcBef>
                <a:spcPct val="0"/>
              </a:spcBef>
              <a:spcAft>
                <a:spcPct val="0"/>
              </a:spcAft>
              <a:defRPr sz="3600" kern="1200" spc="-90">
                <a:solidFill>
                  <a:srgbClr val="C1EEFF"/>
                </a:solidFill>
                <a:latin typeface="+mj-lt"/>
                <a:ea typeface="ＭＳ Ｐゴシック" pitchFamily="1" charset="-128"/>
                <a:cs typeface="ＭＳ Ｐゴシック" pitchFamily="1" charset="-128"/>
              </a:defRPr>
            </a:lvl1pPr>
            <a:lvl2pPr algn="l" rtl="0" eaLnBrk="1" fontAlgn="base" hangingPunct="1">
              <a:spcBef>
                <a:spcPct val="0"/>
              </a:spcBef>
              <a:spcAft>
                <a:spcPct val="0"/>
              </a:spcAft>
              <a:defRPr sz="3600">
                <a:solidFill>
                  <a:srgbClr val="C1EEFF"/>
                </a:solidFill>
                <a:latin typeface="Consolas" pitchFamily="1" charset="0"/>
                <a:ea typeface="ＭＳ Ｐゴシック" pitchFamily="1" charset="-128"/>
                <a:cs typeface="ＭＳ Ｐゴシック" pitchFamily="1" charset="-128"/>
              </a:defRPr>
            </a:lvl2pPr>
            <a:lvl3pPr algn="l" rtl="0" eaLnBrk="1" fontAlgn="base" hangingPunct="1">
              <a:spcBef>
                <a:spcPct val="0"/>
              </a:spcBef>
              <a:spcAft>
                <a:spcPct val="0"/>
              </a:spcAft>
              <a:defRPr sz="3600">
                <a:solidFill>
                  <a:srgbClr val="C1EEFF"/>
                </a:solidFill>
                <a:latin typeface="Consolas" pitchFamily="1" charset="0"/>
                <a:ea typeface="ＭＳ Ｐゴシック" pitchFamily="1" charset="-128"/>
                <a:cs typeface="ＭＳ Ｐゴシック" pitchFamily="1" charset="-128"/>
              </a:defRPr>
            </a:lvl3pPr>
            <a:lvl4pPr algn="l" rtl="0" eaLnBrk="1" fontAlgn="base" hangingPunct="1">
              <a:spcBef>
                <a:spcPct val="0"/>
              </a:spcBef>
              <a:spcAft>
                <a:spcPct val="0"/>
              </a:spcAft>
              <a:defRPr sz="3600">
                <a:solidFill>
                  <a:srgbClr val="C1EEFF"/>
                </a:solidFill>
                <a:latin typeface="Consolas" pitchFamily="1" charset="0"/>
                <a:ea typeface="ＭＳ Ｐゴシック" pitchFamily="1" charset="-128"/>
                <a:cs typeface="ＭＳ Ｐゴシック" pitchFamily="1" charset="-128"/>
              </a:defRPr>
            </a:lvl4pPr>
            <a:lvl5pPr algn="l" rtl="0" eaLnBrk="1" fontAlgn="base" hangingPunct="1">
              <a:spcBef>
                <a:spcPct val="0"/>
              </a:spcBef>
              <a:spcAft>
                <a:spcPct val="0"/>
              </a:spcAft>
              <a:defRPr sz="3600">
                <a:solidFill>
                  <a:srgbClr val="C1EEFF"/>
                </a:solidFill>
                <a:latin typeface="Consolas" pitchFamily="1" charset="0"/>
                <a:ea typeface="ＭＳ Ｐゴシック" pitchFamily="1" charset="-128"/>
                <a:cs typeface="ＭＳ Ｐゴシック" pitchFamily="1" charset="-128"/>
              </a:defRPr>
            </a:lvl5pPr>
            <a:lvl6pPr marL="411480" algn="l" rtl="0" eaLnBrk="1" fontAlgn="base" hangingPunct="1">
              <a:spcBef>
                <a:spcPct val="0"/>
              </a:spcBef>
              <a:spcAft>
                <a:spcPct val="0"/>
              </a:spcAft>
              <a:defRPr sz="3600">
                <a:solidFill>
                  <a:srgbClr val="C1EEFF"/>
                </a:solidFill>
                <a:latin typeface="Consolas" pitchFamily="1" charset="0"/>
                <a:ea typeface="ＭＳ Ｐゴシック" pitchFamily="1" charset="-128"/>
                <a:cs typeface="ＭＳ Ｐゴシック" pitchFamily="1" charset="-128"/>
              </a:defRPr>
            </a:lvl6pPr>
            <a:lvl7pPr marL="822960" algn="l" rtl="0" eaLnBrk="1" fontAlgn="base" hangingPunct="1">
              <a:spcBef>
                <a:spcPct val="0"/>
              </a:spcBef>
              <a:spcAft>
                <a:spcPct val="0"/>
              </a:spcAft>
              <a:defRPr sz="3600">
                <a:solidFill>
                  <a:srgbClr val="C1EEFF"/>
                </a:solidFill>
                <a:latin typeface="Consolas" pitchFamily="1" charset="0"/>
                <a:ea typeface="ＭＳ Ｐゴシック" pitchFamily="1" charset="-128"/>
                <a:cs typeface="ＭＳ Ｐゴシック" pitchFamily="1" charset="-128"/>
              </a:defRPr>
            </a:lvl7pPr>
            <a:lvl8pPr marL="1234440" algn="l" rtl="0" eaLnBrk="1" fontAlgn="base" hangingPunct="1">
              <a:spcBef>
                <a:spcPct val="0"/>
              </a:spcBef>
              <a:spcAft>
                <a:spcPct val="0"/>
              </a:spcAft>
              <a:defRPr sz="3600">
                <a:solidFill>
                  <a:srgbClr val="C1EEFF"/>
                </a:solidFill>
                <a:latin typeface="Consolas" pitchFamily="1" charset="0"/>
                <a:ea typeface="ＭＳ Ｐゴシック" pitchFamily="1" charset="-128"/>
                <a:cs typeface="ＭＳ Ｐゴシック" pitchFamily="1" charset="-128"/>
              </a:defRPr>
            </a:lvl8pPr>
            <a:lvl9pPr marL="1645920" algn="l" rtl="0" eaLnBrk="1" fontAlgn="base" hangingPunct="1">
              <a:spcBef>
                <a:spcPct val="0"/>
              </a:spcBef>
              <a:spcAft>
                <a:spcPct val="0"/>
              </a:spcAft>
              <a:defRPr sz="3600">
                <a:solidFill>
                  <a:srgbClr val="C1EEFF"/>
                </a:solidFill>
                <a:latin typeface="Consolas" pitchFamily="1" charset="0"/>
                <a:ea typeface="ＭＳ Ｐゴシック" pitchFamily="1" charset="-128"/>
                <a:cs typeface="ＭＳ Ｐゴシック" pitchFamily="1" charset="-128"/>
              </a:defRPr>
            </a:lvl9pPr>
          </a:lstStyle>
          <a:p>
            <a:pPr algn="ctr" defTabSz="914341"/>
            <a:r>
              <a:rPr lang="en-US" sz="2800" dirty="0">
                <a:solidFill>
                  <a:schemeClr val="bg2"/>
                </a:solidFill>
              </a:rPr>
              <a:t>Serotype diversity and distribution of </a:t>
            </a:r>
            <a:r>
              <a:rPr lang="en-US" sz="2800" i="1" dirty="0">
                <a:solidFill>
                  <a:schemeClr val="bg2"/>
                </a:solidFill>
              </a:rPr>
              <a:t>Salmonella enterica</a:t>
            </a:r>
            <a:r>
              <a:rPr lang="en-US" sz="2800" dirty="0">
                <a:solidFill>
                  <a:schemeClr val="bg2"/>
                </a:solidFill>
              </a:rPr>
              <a:t> from stream sediments</a:t>
            </a:r>
          </a:p>
        </p:txBody>
      </p:sp>
      <p:sp>
        <p:nvSpPr>
          <p:cNvPr id="4" name="TextBox 3">
            <a:extLst>
              <a:ext uri="{FF2B5EF4-FFF2-40B4-BE49-F238E27FC236}">
                <a16:creationId xmlns:a16="http://schemas.microsoft.com/office/drawing/2014/main" id="{7EE80D42-12E1-1A46-B977-EEB2D832B020}"/>
              </a:ext>
            </a:extLst>
          </p:cNvPr>
          <p:cNvSpPr txBox="1"/>
          <p:nvPr/>
        </p:nvSpPr>
        <p:spPr>
          <a:xfrm>
            <a:off x="64337" y="3932994"/>
            <a:ext cx="2460202" cy="646331"/>
          </a:xfrm>
          <a:prstGeom prst="rect">
            <a:avLst/>
          </a:prstGeom>
          <a:noFill/>
        </p:spPr>
        <p:txBody>
          <a:bodyPr wrap="square" rtlCol="0">
            <a:spAutoFit/>
          </a:bodyPr>
          <a:lstStyle/>
          <a:p>
            <a:r>
              <a:rPr lang="en-US" sz="1200" dirty="0"/>
              <a:t>Greenman </a:t>
            </a:r>
            <a:r>
              <a:rPr lang="en-US" sz="1200" i="1" dirty="0"/>
              <a:t>et al.</a:t>
            </a:r>
            <a:r>
              <a:rPr lang="en-US" sz="1200" dirty="0"/>
              <a:t> 2021. Genomics of Environmental Salmonella. </a:t>
            </a:r>
            <a:r>
              <a:rPr lang="en-US" sz="1200" i="1" dirty="0"/>
              <a:t>Frontiers in Microbiology</a:t>
            </a:r>
            <a:r>
              <a:rPr lang="en-US" sz="1200" dirty="0"/>
              <a:t> 12:592422.</a:t>
            </a:r>
          </a:p>
        </p:txBody>
      </p:sp>
      <p:pic>
        <p:nvPicPr>
          <p:cNvPr id="5" name="Picture 4">
            <a:extLst>
              <a:ext uri="{FF2B5EF4-FFF2-40B4-BE49-F238E27FC236}">
                <a16:creationId xmlns:a16="http://schemas.microsoft.com/office/drawing/2014/main" id="{4601B388-C5FB-E743-A87B-0A08B61289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66133" y="116582"/>
            <a:ext cx="4103601" cy="5143500"/>
          </a:xfrm>
          <a:prstGeom prst="rect">
            <a:avLst/>
          </a:prstGeom>
        </p:spPr>
      </p:pic>
      <p:sp>
        <p:nvSpPr>
          <p:cNvPr id="6" name="TextBox 5">
            <a:extLst>
              <a:ext uri="{FF2B5EF4-FFF2-40B4-BE49-F238E27FC236}">
                <a16:creationId xmlns:a16="http://schemas.microsoft.com/office/drawing/2014/main" id="{924F1DB3-D819-3147-BCDF-73FC7C40FA47}"/>
              </a:ext>
            </a:extLst>
          </p:cNvPr>
          <p:cNvSpPr txBox="1">
            <a:spLocks/>
          </p:cNvSpPr>
          <p:nvPr/>
        </p:nvSpPr>
        <p:spPr>
          <a:xfrm rot="18418081">
            <a:off x="4693677" y="254695"/>
            <a:ext cx="703145" cy="261610"/>
          </a:xfrm>
          <a:prstGeom prst="rect">
            <a:avLst/>
          </a:prstGeom>
          <a:noFill/>
        </p:spPr>
        <p:txBody>
          <a:bodyPr wrap="square" rtlCol="0">
            <a:spAutoFit/>
          </a:bodyPr>
          <a:lstStyle/>
          <a:p>
            <a:r>
              <a:rPr lang="en-US" sz="1100" b="1" dirty="0">
                <a:solidFill>
                  <a:schemeClr val="bg1"/>
                </a:solidFill>
              </a:rPr>
              <a:t>Serotype</a:t>
            </a:r>
          </a:p>
        </p:txBody>
      </p:sp>
      <p:sp>
        <p:nvSpPr>
          <p:cNvPr id="9" name="TextBox 8">
            <a:extLst>
              <a:ext uri="{FF2B5EF4-FFF2-40B4-BE49-F238E27FC236}">
                <a16:creationId xmlns:a16="http://schemas.microsoft.com/office/drawing/2014/main" id="{1FD22F30-6006-AB4D-8845-FFD2590DFB23}"/>
              </a:ext>
            </a:extLst>
          </p:cNvPr>
          <p:cNvSpPr txBox="1">
            <a:spLocks/>
          </p:cNvSpPr>
          <p:nvPr/>
        </p:nvSpPr>
        <p:spPr>
          <a:xfrm rot="18418081">
            <a:off x="5328515" y="260645"/>
            <a:ext cx="688251" cy="261610"/>
          </a:xfrm>
          <a:prstGeom prst="rect">
            <a:avLst/>
          </a:prstGeom>
          <a:noFill/>
        </p:spPr>
        <p:txBody>
          <a:bodyPr wrap="square" rtlCol="0">
            <a:spAutoFit/>
          </a:bodyPr>
          <a:lstStyle/>
          <a:p>
            <a:r>
              <a:rPr lang="en-US" sz="1100" b="1" dirty="0">
                <a:solidFill>
                  <a:schemeClr val="bg1"/>
                </a:solidFill>
              </a:rPr>
              <a:t>Source</a:t>
            </a:r>
          </a:p>
        </p:txBody>
      </p:sp>
    </p:spTree>
    <p:extLst>
      <p:ext uri="{BB962C8B-B14F-4D97-AF65-F5344CB8AC3E}">
        <p14:creationId xmlns:p14="http://schemas.microsoft.com/office/powerpoint/2010/main" val="2524818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FECE3-6626-7647-87B2-E2C0E00C45E2}"/>
              </a:ext>
            </a:extLst>
          </p:cNvPr>
          <p:cNvSpPr>
            <a:spLocks noGrp="1"/>
          </p:cNvSpPr>
          <p:nvPr>
            <p:ph type="title"/>
          </p:nvPr>
        </p:nvSpPr>
        <p:spPr>
          <a:xfrm>
            <a:off x="142240" y="0"/>
            <a:ext cx="8859520" cy="669107"/>
          </a:xfrm>
        </p:spPr>
        <p:txBody>
          <a:bodyPr>
            <a:noAutofit/>
          </a:bodyPr>
          <a:lstStyle/>
          <a:p>
            <a:pPr algn="ctr"/>
            <a:r>
              <a:rPr lang="en-US" sz="2400" cap="small" dirty="0">
                <a:solidFill>
                  <a:schemeClr val="tx2"/>
                </a:solidFill>
              </a:rPr>
              <a:t>Visualization of isolate data using </a:t>
            </a:r>
            <a:r>
              <a:rPr lang="en-US" sz="2400" i="1" cap="small" dirty="0" err="1">
                <a:solidFill>
                  <a:schemeClr val="tx2"/>
                </a:solidFill>
              </a:rPr>
              <a:t>Microreact</a:t>
            </a:r>
            <a:r>
              <a:rPr lang="en-US" sz="2400" cap="small" dirty="0">
                <a:solidFill>
                  <a:schemeClr val="tx2"/>
                </a:solidFill>
              </a:rPr>
              <a:t>, an interactive, web-based platform from </a:t>
            </a:r>
            <a:r>
              <a:rPr lang="en-US" sz="2400" cap="small" dirty="0" err="1">
                <a:solidFill>
                  <a:schemeClr val="tx2"/>
                </a:solidFill>
              </a:rPr>
              <a:t>Wellcome</a:t>
            </a:r>
            <a:r>
              <a:rPr lang="en-US" sz="2400" cap="small" dirty="0">
                <a:solidFill>
                  <a:schemeClr val="tx2"/>
                </a:solidFill>
              </a:rPr>
              <a:t> Sanger</a:t>
            </a:r>
          </a:p>
        </p:txBody>
      </p:sp>
      <p:sp>
        <p:nvSpPr>
          <p:cNvPr id="6" name="TextBox 5">
            <a:extLst>
              <a:ext uri="{FF2B5EF4-FFF2-40B4-BE49-F238E27FC236}">
                <a16:creationId xmlns:a16="http://schemas.microsoft.com/office/drawing/2014/main" id="{949DAF9C-F45A-5441-B859-DAA3ECD9CE1C}"/>
              </a:ext>
            </a:extLst>
          </p:cNvPr>
          <p:cNvSpPr txBox="1"/>
          <p:nvPr/>
        </p:nvSpPr>
        <p:spPr>
          <a:xfrm>
            <a:off x="1576174" y="4866501"/>
            <a:ext cx="5832631" cy="276999"/>
          </a:xfrm>
          <a:prstGeom prst="rect">
            <a:avLst/>
          </a:prstGeom>
          <a:noFill/>
        </p:spPr>
        <p:txBody>
          <a:bodyPr wrap="square" rtlCol="0">
            <a:spAutoFit/>
          </a:bodyPr>
          <a:lstStyle/>
          <a:p>
            <a:r>
              <a:rPr lang="en-US" sz="1200" i="1" u="sng" dirty="0"/>
              <a:t>Microreact</a:t>
            </a:r>
            <a:r>
              <a:rPr lang="en-US" sz="1200" i="1" dirty="0"/>
              <a:t>: Argimón et al. 2016. Microbial Genomics 2(11): doi:10.1099/mgen.0.000093</a:t>
            </a:r>
            <a:endParaRPr lang="en-US" sz="1200" dirty="0"/>
          </a:p>
        </p:txBody>
      </p:sp>
      <p:pic>
        <p:nvPicPr>
          <p:cNvPr id="8" name="Picture 7">
            <a:extLst>
              <a:ext uri="{FF2B5EF4-FFF2-40B4-BE49-F238E27FC236}">
                <a16:creationId xmlns:a16="http://schemas.microsoft.com/office/drawing/2014/main" id="{3EB43D2C-9591-8B48-BB16-108789FDFA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6876" y="765311"/>
            <a:ext cx="7970247" cy="4084681"/>
          </a:xfrm>
          <a:prstGeom prst="rect">
            <a:avLst/>
          </a:prstGeom>
        </p:spPr>
      </p:pic>
    </p:spTree>
    <p:extLst>
      <p:ext uri="{BB962C8B-B14F-4D97-AF65-F5344CB8AC3E}">
        <p14:creationId xmlns:p14="http://schemas.microsoft.com/office/powerpoint/2010/main" val="1489791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FECE3-6626-7647-87B2-E2C0E00C45E2}"/>
              </a:ext>
            </a:extLst>
          </p:cNvPr>
          <p:cNvSpPr>
            <a:spLocks noGrp="1"/>
          </p:cNvSpPr>
          <p:nvPr>
            <p:ph type="title"/>
          </p:nvPr>
        </p:nvSpPr>
        <p:spPr>
          <a:xfrm>
            <a:off x="394258" y="0"/>
            <a:ext cx="8370508" cy="612639"/>
          </a:xfrm>
        </p:spPr>
        <p:txBody>
          <a:bodyPr vert="horz" lIns="91440" tIns="45720" rIns="91440" bIns="45720" rtlCol="0" anchor="ctr">
            <a:noAutofit/>
          </a:bodyPr>
          <a:lstStyle/>
          <a:p>
            <a:pPr algn="ctr"/>
            <a:r>
              <a:rPr lang="en-US" sz="2400" cap="none" dirty="0">
                <a:solidFill>
                  <a:schemeClr val="tx2"/>
                </a:solidFill>
              </a:rPr>
              <a:t>Virtually identical S. </a:t>
            </a:r>
            <a:r>
              <a:rPr lang="en-US" sz="2400" cap="none" dirty="0" err="1">
                <a:solidFill>
                  <a:schemeClr val="tx2"/>
                </a:solidFill>
              </a:rPr>
              <a:t>Braenderup</a:t>
            </a:r>
            <a:r>
              <a:rPr lang="en-US" sz="2400" cap="none" dirty="0">
                <a:solidFill>
                  <a:schemeClr val="tx2"/>
                </a:solidFill>
              </a:rPr>
              <a:t> found across multiple locations</a:t>
            </a:r>
          </a:p>
        </p:txBody>
      </p:sp>
      <p:sp>
        <p:nvSpPr>
          <p:cNvPr id="6" name="TextBox 5">
            <a:extLst>
              <a:ext uri="{FF2B5EF4-FFF2-40B4-BE49-F238E27FC236}">
                <a16:creationId xmlns:a16="http://schemas.microsoft.com/office/drawing/2014/main" id="{949DAF9C-F45A-5441-B859-DAA3ECD9CE1C}"/>
              </a:ext>
            </a:extLst>
          </p:cNvPr>
          <p:cNvSpPr txBox="1"/>
          <p:nvPr/>
        </p:nvSpPr>
        <p:spPr>
          <a:xfrm>
            <a:off x="198783" y="4832835"/>
            <a:ext cx="8719642" cy="253916"/>
          </a:xfrm>
          <a:prstGeom prst="rect">
            <a:avLst/>
          </a:prstGeom>
          <a:noFill/>
        </p:spPr>
        <p:txBody>
          <a:bodyPr wrap="square" rtlCol="0">
            <a:spAutoFit/>
          </a:bodyPr>
          <a:lstStyle/>
          <a:p>
            <a:r>
              <a:rPr lang="en-US" sz="1050" u="sng" dirty="0" err="1"/>
              <a:t>Enterobase</a:t>
            </a:r>
            <a:r>
              <a:rPr lang="en-US" sz="1050" dirty="0"/>
              <a:t>: </a:t>
            </a:r>
            <a:r>
              <a:rPr lang="en-US" sz="1050" dirty="0" err="1"/>
              <a:t>Alikhan</a:t>
            </a:r>
            <a:r>
              <a:rPr lang="en-US" sz="1050" dirty="0"/>
              <a:t> NF, Zhou </a:t>
            </a:r>
            <a:r>
              <a:rPr lang="en-US" sz="1050" dirty="0" err="1"/>
              <a:t>Z,Sergeant</a:t>
            </a:r>
            <a:r>
              <a:rPr lang="en-US" sz="1050" dirty="0"/>
              <a:t> MJ, </a:t>
            </a:r>
            <a:r>
              <a:rPr lang="en-US" sz="1050" dirty="0" err="1"/>
              <a:t>Achtman</a:t>
            </a:r>
            <a:r>
              <a:rPr lang="en-US" sz="1050" dirty="0"/>
              <a:t> M (2018) “A genomic overview of the population structure of Salmonella.” </a:t>
            </a:r>
            <a:r>
              <a:rPr lang="en-US" sz="1050" dirty="0" err="1"/>
              <a:t>PLoS</a:t>
            </a:r>
            <a:r>
              <a:rPr lang="en-US" sz="1050" dirty="0"/>
              <a:t> Genet 14 (4): e1007261.</a:t>
            </a:r>
            <a:endParaRPr lang="en-US" sz="800" dirty="0"/>
          </a:p>
        </p:txBody>
      </p:sp>
      <p:pic>
        <p:nvPicPr>
          <p:cNvPr id="4" name="Picture 3">
            <a:extLst>
              <a:ext uri="{FF2B5EF4-FFF2-40B4-BE49-F238E27FC236}">
                <a16:creationId xmlns:a16="http://schemas.microsoft.com/office/drawing/2014/main" id="{A963168E-B3E8-854C-9D39-6E4BD3D220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7918" y="669107"/>
            <a:ext cx="8048164" cy="4107260"/>
          </a:xfrm>
          <a:prstGeom prst="rect">
            <a:avLst/>
          </a:prstGeom>
        </p:spPr>
      </p:pic>
      <p:sp>
        <p:nvSpPr>
          <p:cNvPr id="3" name="Oval 2">
            <a:extLst>
              <a:ext uri="{FF2B5EF4-FFF2-40B4-BE49-F238E27FC236}">
                <a16:creationId xmlns:a16="http://schemas.microsoft.com/office/drawing/2014/main" id="{186AF0C0-FD1A-3943-9291-C18805AE99E7}"/>
              </a:ext>
            </a:extLst>
          </p:cNvPr>
          <p:cNvSpPr/>
          <p:nvPr/>
        </p:nvSpPr>
        <p:spPr>
          <a:xfrm>
            <a:off x="5456903" y="3392129"/>
            <a:ext cx="875072" cy="13842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108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FECE3-6626-7647-87B2-E2C0E00C45E2}"/>
              </a:ext>
            </a:extLst>
          </p:cNvPr>
          <p:cNvSpPr>
            <a:spLocks noGrp="1"/>
          </p:cNvSpPr>
          <p:nvPr>
            <p:ph type="title"/>
          </p:nvPr>
        </p:nvSpPr>
        <p:spPr>
          <a:xfrm>
            <a:off x="191653" y="-13164"/>
            <a:ext cx="8760691" cy="669107"/>
          </a:xfrm>
        </p:spPr>
        <p:txBody>
          <a:bodyPr vert="horz" lIns="91440" tIns="45720" rIns="91440" bIns="45720" rtlCol="0" anchor="ctr">
            <a:noAutofit/>
          </a:bodyPr>
          <a:lstStyle/>
          <a:p>
            <a:pPr algn="ctr"/>
            <a:r>
              <a:rPr lang="en-US" sz="2400" cap="none" dirty="0">
                <a:solidFill>
                  <a:schemeClr val="tx2"/>
                </a:solidFill>
              </a:rPr>
              <a:t>Identical S. </a:t>
            </a:r>
            <a:r>
              <a:rPr lang="en-US" sz="2400" cap="none" dirty="0" err="1">
                <a:solidFill>
                  <a:schemeClr val="tx2"/>
                </a:solidFill>
              </a:rPr>
              <a:t>Braenderup</a:t>
            </a:r>
            <a:r>
              <a:rPr lang="en-US" sz="2400" cap="none" dirty="0">
                <a:solidFill>
                  <a:schemeClr val="tx2"/>
                </a:solidFill>
              </a:rPr>
              <a:t> found across multiple locations </a:t>
            </a:r>
            <a:r>
              <a:rPr lang="en-US" sz="2400" cap="none" dirty="0">
                <a:solidFill>
                  <a:srgbClr val="FFFF00"/>
                </a:solidFill>
              </a:rPr>
              <a:t>and timepoints</a:t>
            </a:r>
          </a:p>
        </p:txBody>
      </p:sp>
      <p:pic>
        <p:nvPicPr>
          <p:cNvPr id="5" name="Picture 4">
            <a:extLst>
              <a:ext uri="{FF2B5EF4-FFF2-40B4-BE49-F238E27FC236}">
                <a16:creationId xmlns:a16="http://schemas.microsoft.com/office/drawing/2014/main" id="{012C0600-DAA8-1649-BF24-C09B6E8C98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6692" y="561425"/>
            <a:ext cx="7941751" cy="4070077"/>
          </a:xfrm>
          <a:prstGeom prst="rect">
            <a:avLst/>
          </a:prstGeom>
        </p:spPr>
      </p:pic>
      <p:sp>
        <p:nvSpPr>
          <p:cNvPr id="6" name="TextBox 5">
            <a:extLst>
              <a:ext uri="{FF2B5EF4-FFF2-40B4-BE49-F238E27FC236}">
                <a16:creationId xmlns:a16="http://schemas.microsoft.com/office/drawing/2014/main" id="{B2C5BA74-AF20-6142-B0F8-A07933AA4D45}"/>
              </a:ext>
            </a:extLst>
          </p:cNvPr>
          <p:cNvSpPr txBox="1"/>
          <p:nvPr/>
        </p:nvSpPr>
        <p:spPr>
          <a:xfrm>
            <a:off x="191653" y="4582075"/>
            <a:ext cx="8760691"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Mark </a:t>
            </a:r>
            <a:r>
              <a:rPr lang="en-US" sz="1000" dirty="0" err="1"/>
              <a:t>Achtman</a:t>
            </a:r>
            <a:r>
              <a:rPr lang="en-US" sz="1000" dirty="0"/>
              <a:t> (</a:t>
            </a:r>
            <a:r>
              <a:rPr lang="en-US" sz="1000" dirty="0" err="1"/>
              <a:t>Enterobase</a:t>
            </a:r>
            <a:r>
              <a:rPr lang="en-US" sz="1000" dirty="0"/>
              <a:t>, Warwick U.): “</a:t>
            </a:r>
            <a:r>
              <a:rPr lang="en-US" sz="1000" b="0" i="0" kern="1200" dirty="0">
                <a:solidFill>
                  <a:schemeClr val="tx1"/>
                </a:solidFill>
                <a:effectLst/>
                <a:latin typeface="+mn-lt"/>
                <a:ea typeface="+mn-ea"/>
                <a:cs typeface="+mn-cs"/>
              </a:rPr>
              <a:t>What the tree shows is that your 6 isolates were part of a cluster of very tightly related strains isolated between 2011 and 2018 in Maryland and Virginia. It looks like they were present in rivers and sediments throughout both states and the water from those streams was used for watering cucumbers and bell peppers, some of which resulted in rare human infections. Most of these related strains were from 2015 but there was a resurgence in 2018.”</a:t>
            </a:r>
            <a:endParaRPr lang="en-US" sz="1000" dirty="0"/>
          </a:p>
        </p:txBody>
      </p:sp>
    </p:spTree>
    <p:extLst>
      <p:ext uri="{BB962C8B-B14F-4D97-AF65-F5344CB8AC3E}">
        <p14:creationId xmlns:p14="http://schemas.microsoft.com/office/powerpoint/2010/main" val="2048064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AC09C6-FF27-8042-8BCE-16B221256DF8}"/>
              </a:ext>
            </a:extLst>
          </p:cNvPr>
          <p:cNvSpPr>
            <a:spLocks noGrp="1"/>
          </p:cNvSpPr>
          <p:nvPr>
            <p:ph type="title"/>
          </p:nvPr>
        </p:nvSpPr>
        <p:spPr>
          <a:xfrm>
            <a:off x="479010" y="493704"/>
            <a:ext cx="1727477" cy="1404669"/>
          </a:xfrm>
        </p:spPr>
        <p:txBody>
          <a:bodyPr>
            <a:noAutofit/>
          </a:bodyPr>
          <a:lstStyle/>
          <a:p>
            <a:r>
              <a:rPr lang="en-US" sz="2800" cap="small" dirty="0">
                <a:solidFill>
                  <a:schemeClr val="tx2"/>
                </a:solidFill>
              </a:rPr>
              <a:t>Isolation of</a:t>
            </a:r>
            <a:r>
              <a:rPr lang="en-US" sz="2000" dirty="0"/>
              <a:t> </a:t>
            </a:r>
            <a:r>
              <a:rPr lang="en-US" sz="2800" i="1" cap="small" dirty="0">
                <a:solidFill>
                  <a:schemeClr val="tx2"/>
                </a:solidFill>
              </a:rPr>
              <a:t>Klebsiella </a:t>
            </a:r>
            <a:r>
              <a:rPr lang="en-US" sz="2800" i="1" cap="none" dirty="0">
                <a:solidFill>
                  <a:schemeClr val="tx2"/>
                </a:solidFill>
              </a:rPr>
              <a:t>spp.</a:t>
            </a:r>
          </a:p>
        </p:txBody>
      </p:sp>
      <p:pic>
        <p:nvPicPr>
          <p:cNvPr id="9" name="Picture 8">
            <a:extLst>
              <a:ext uri="{FF2B5EF4-FFF2-40B4-BE49-F238E27FC236}">
                <a16:creationId xmlns:a16="http://schemas.microsoft.com/office/drawing/2014/main" id="{30194DCC-F491-3746-B78A-D313FC81E4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43391" y="0"/>
            <a:ext cx="6282365" cy="5143500"/>
          </a:xfrm>
          <a:prstGeom prst="rect">
            <a:avLst/>
          </a:prstGeom>
        </p:spPr>
      </p:pic>
    </p:spTree>
    <p:extLst>
      <p:ext uri="{BB962C8B-B14F-4D97-AF65-F5344CB8AC3E}">
        <p14:creationId xmlns:p14="http://schemas.microsoft.com/office/powerpoint/2010/main" val="3455084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94CAF2-6383-5F4D-B47C-C78E705F8D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51794"/>
            <a:ext cx="9144000" cy="2526632"/>
          </a:xfrm>
          <a:prstGeom prst="rect">
            <a:avLst/>
          </a:prstGeom>
        </p:spPr>
      </p:pic>
      <p:pic>
        <p:nvPicPr>
          <p:cNvPr id="1026" name="Picture 2" descr="Klebsiella pneumoniae">
            <a:extLst>
              <a:ext uri="{FF2B5EF4-FFF2-40B4-BE49-F238E27FC236}">
                <a16:creationId xmlns:a16="http://schemas.microsoft.com/office/drawing/2014/main" id="{6DE96396-BA76-0A49-8E00-19D7C446243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59857" y="2094135"/>
            <a:ext cx="2674961" cy="2797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837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B16FC7D-4F0B-7F42-B96A-6882CE00EC21}"/>
              </a:ext>
            </a:extLst>
          </p:cNvPr>
          <p:cNvSpPr>
            <a:spLocks noGrp="1"/>
          </p:cNvSpPr>
          <p:nvPr>
            <p:ph type="title"/>
          </p:nvPr>
        </p:nvSpPr>
        <p:spPr>
          <a:xfrm>
            <a:off x="1364381" y="61072"/>
            <a:ext cx="6415238" cy="653714"/>
          </a:xfrm>
        </p:spPr>
        <p:txBody>
          <a:bodyPr>
            <a:noAutofit/>
          </a:bodyPr>
          <a:lstStyle/>
          <a:p>
            <a:pPr algn="ctr"/>
            <a:r>
              <a:rPr lang="en-US" sz="2800" i="1" cap="small" dirty="0">
                <a:solidFill>
                  <a:srgbClr val="C00000"/>
                </a:solidFill>
              </a:rPr>
              <a:t>Klebsiella </a:t>
            </a:r>
            <a:r>
              <a:rPr lang="en-US" sz="2800" cap="small" dirty="0">
                <a:solidFill>
                  <a:schemeClr val="tx2"/>
                </a:solidFill>
              </a:rPr>
              <a:t>Isolation and Identification Workflow</a:t>
            </a:r>
          </a:p>
        </p:txBody>
      </p:sp>
      <p:pic>
        <p:nvPicPr>
          <p:cNvPr id="2" name="Picture 1">
            <a:extLst>
              <a:ext uri="{FF2B5EF4-FFF2-40B4-BE49-F238E27FC236}">
                <a16:creationId xmlns:a16="http://schemas.microsoft.com/office/drawing/2014/main" id="{E6A71F93-E8D8-3140-93DD-665AFF08FD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1381" y="853440"/>
            <a:ext cx="8701238" cy="3575274"/>
          </a:xfrm>
          <a:prstGeom prst="rect">
            <a:avLst/>
          </a:prstGeom>
        </p:spPr>
      </p:pic>
      <p:cxnSp>
        <p:nvCxnSpPr>
          <p:cNvPr id="12" name="Straight Arrow Connector 11">
            <a:extLst>
              <a:ext uri="{FF2B5EF4-FFF2-40B4-BE49-F238E27FC236}">
                <a16:creationId xmlns:a16="http://schemas.microsoft.com/office/drawing/2014/main" id="{E1E205C3-578E-ED49-BE3F-581F5B4A1C94}"/>
              </a:ext>
            </a:extLst>
          </p:cNvPr>
          <p:cNvCxnSpPr>
            <a:cxnSpLocks/>
          </p:cNvCxnSpPr>
          <p:nvPr/>
        </p:nvCxnSpPr>
        <p:spPr>
          <a:xfrm>
            <a:off x="843280" y="4567368"/>
            <a:ext cx="2499360"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5588A5CC-FEB1-1440-8C01-E8FE07103A92}"/>
              </a:ext>
            </a:extLst>
          </p:cNvPr>
          <p:cNvSpPr/>
          <p:nvPr/>
        </p:nvSpPr>
        <p:spPr>
          <a:xfrm>
            <a:off x="3444240" y="4280374"/>
            <a:ext cx="721360" cy="629920"/>
          </a:xfrm>
          <a:prstGeom prst="ellipse">
            <a:avLst/>
          </a:prstGeom>
          <a:solidFill>
            <a:schemeClr val="tx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1A2C3EBD-4DC0-A14C-95FD-818007AA2A73}"/>
              </a:ext>
            </a:extLst>
          </p:cNvPr>
          <p:cNvSpPr txBox="1"/>
          <p:nvPr/>
        </p:nvSpPr>
        <p:spPr>
          <a:xfrm>
            <a:off x="3497944" y="4296745"/>
            <a:ext cx="640080" cy="646331"/>
          </a:xfrm>
          <a:prstGeom prst="rect">
            <a:avLst/>
          </a:prstGeom>
          <a:noFill/>
        </p:spPr>
        <p:txBody>
          <a:bodyPr wrap="square" rtlCol="0">
            <a:spAutoFit/>
          </a:bodyPr>
          <a:lstStyle/>
          <a:p>
            <a:pPr algn="ctr"/>
            <a:r>
              <a:rPr lang="en-US" sz="900" b="1" dirty="0">
                <a:solidFill>
                  <a:schemeClr val="bg1"/>
                </a:solidFill>
              </a:rPr>
              <a:t>Plate on Chromo-Select Agar</a:t>
            </a:r>
          </a:p>
        </p:txBody>
      </p:sp>
      <p:cxnSp>
        <p:nvCxnSpPr>
          <p:cNvPr id="18" name="Straight Connector 17">
            <a:extLst>
              <a:ext uri="{FF2B5EF4-FFF2-40B4-BE49-F238E27FC236}">
                <a16:creationId xmlns:a16="http://schemas.microsoft.com/office/drawing/2014/main" id="{91F8C103-085D-1140-BAE7-7449DA9090A7}"/>
              </a:ext>
            </a:extLst>
          </p:cNvPr>
          <p:cNvCxnSpPr/>
          <p:nvPr/>
        </p:nvCxnSpPr>
        <p:spPr>
          <a:xfrm flipV="1">
            <a:off x="843280" y="2865120"/>
            <a:ext cx="0" cy="170224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1B9BD2A-6050-7249-8846-5C31A27CED2C}"/>
              </a:ext>
            </a:extLst>
          </p:cNvPr>
          <p:cNvCxnSpPr>
            <a:cxnSpLocks/>
          </p:cNvCxnSpPr>
          <p:nvPr/>
        </p:nvCxnSpPr>
        <p:spPr>
          <a:xfrm>
            <a:off x="4293665" y="4569161"/>
            <a:ext cx="85745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5B2F131-75A1-B040-A50A-2B2F0F4C7484}"/>
              </a:ext>
            </a:extLst>
          </p:cNvPr>
          <p:cNvCxnSpPr>
            <a:cxnSpLocks/>
          </p:cNvCxnSpPr>
          <p:nvPr/>
        </p:nvCxnSpPr>
        <p:spPr>
          <a:xfrm flipV="1">
            <a:off x="5151120" y="3200400"/>
            <a:ext cx="0" cy="136696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AC5ED74-0EDA-A346-8DD1-9E4BF588DE4A}"/>
              </a:ext>
            </a:extLst>
          </p:cNvPr>
          <p:cNvCxnSpPr>
            <a:cxnSpLocks/>
          </p:cNvCxnSpPr>
          <p:nvPr/>
        </p:nvCxnSpPr>
        <p:spPr>
          <a:xfrm flipV="1">
            <a:off x="1757680" y="3078480"/>
            <a:ext cx="0" cy="148888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F2D0318-D5EA-6A46-84A3-40B1A4DC354F}"/>
              </a:ext>
            </a:extLst>
          </p:cNvPr>
          <p:cNvSpPr txBox="1"/>
          <p:nvPr/>
        </p:nvSpPr>
        <p:spPr>
          <a:xfrm>
            <a:off x="883922" y="3699218"/>
            <a:ext cx="1889757" cy="369332"/>
          </a:xfrm>
          <a:prstGeom prst="rect">
            <a:avLst/>
          </a:prstGeom>
          <a:solidFill>
            <a:schemeClr val="tx1"/>
          </a:solidFill>
        </p:spPr>
        <p:txBody>
          <a:bodyPr wrap="square" rtlCol="0">
            <a:spAutoFit/>
          </a:bodyPr>
          <a:lstStyle/>
          <a:p>
            <a:r>
              <a:rPr lang="en-US" i="1" dirty="0">
                <a:solidFill>
                  <a:srgbClr val="C00000"/>
                </a:solidFill>
              </a:rPr>
              <a:t>Klebsiella </a:t>
            </a:r>
            <a:r>
              <a:rPr lang="en-US" dirty="0">
                <a:solidFill>
                  <a:srgbClr val="C00000"/>
                </a:solidFill>
              </a:rPr>
              <a:t>isolation</a:t>
            </a:r>
            <a:endParaRPr lang="en-US" i="1" dirty="0">
              <a:solidFill>
                <a:srgbClr val="C00000"/>
              </a:solidFill>
            </a:endParaRPr>
          </a:p>
        </p:txBody>
      </p:sp>
      <p:sp>
        <p:nvSpPr>
          <p:cNvPr id="34" name="Rectangle 33">
            <a:extLst>
              <a:ext uri="{FF2B5EF4-FFF2-40B4-BE49-F238E27FC236}">
                <a16:creationId xmlns:a16="http://schemas.microsoft.com/office/drawing/2014/main" id="{B06BA23E-19AF-8F46-A32F-5E58D0DF7E7C}"/>
              </a:ext>
            </a:extLst>
          </p:cNvPr>
          <p:cNvSpPr/>
          <p:nvPr/>
        </p:nvSpPr>
        <p:spPr>
          <a:xfrm>
            <a:off x="5878288" y="3235060"/>
            <a:ext cx="602900" cy="74408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9A28B3A9-2CB8-FC45-AAB7-CA44E1754680}"/>
              </a:ext>
            </a:extLst>
          </p:cNvPr>
          <p:cNvSpPr txBox="1"/>
          <p:nvPr/>
        </p:nvSpPr>
        <p:spPr>
          <a:xfrm>
            <a:off x="5838096" y="3235060"/>
            <a:ext cx="692541" cy="707886"/>
          </a:xfrm>
          <a:prstGeom prst="rect">
            <a:avLst/>
          </a:prstGeom>
          <a:noFill/>
        </p:spPr>
        <p:txBody>
          <a:bodyPr wrap="square" rtlCol="0">
            <a:spAutoFit/>
          </a:bodyPr>
          <a:lstStyle/>
          <a:p>
            <a:pPr algn="ctr"/>
            <a:r>
              <a:rPr lang="en-US" sz="1000" dirty="0">
                <a:solidFill>
                  <a:schemeClr val="bg1"/>
                </a:solidFill>
              </a:rPr>
              <a:t>Also capsule stain, SIM, EMB</a:t>
            </a:r>
          </a:p>
        </p:txBody>
      </p:sp>
      <p:cxnSp>
        <p:nvCxnSpPr>
          <p:cNvPr id="36" name="Straight Connector 35">
            <a:extLst>
              <a:ext uri="{FF2B5EF4-FFF2-40B4-BE49-F238E27FC236}">
                <a16:creationId xmlns:a16="http://schemas.microsoft.com/office/drawing/2014/main" id="{952713AE-C935-1F46-9137-86109A3AEE5F}"/>
              </a:ext>
            </a:extLst>
          </p:cNvPr>
          <p:cNvCxnSpPr>
            <a:cxnSpLocks/>
          </p:cNvCxnSpPr>
          <p:nvPr/>
        </p:nvCxnSpPr>
        <p:spPr>
          <a:xfrm flipH="1" flipV="1">
            <a:off x="6934256" y="2558980"/>
            <a:ext cx="752733" cy="5195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A6EF789-58D1-1047-A218-B68AFDD5C19F}"/>
              </a:ext>
            </a:extLst>
          </p:cNvPr>
          <p:cNvCxnSpPr>
            <a:cxnSpLocks/>
          </p:cNvCxnSpPr>
          <p:nvPr/>
        </p:nvCxnSpPr>
        <p:spPr>
          <a:xfrm flipV="1">
            <a:off x="6934256" y="2558980"/>
            <a:ext cx="752734" cy="5195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CA02473-B003-DE47-B712-3A9E2CA82E3D}"/>
              </a:ext>
            </a:extLst>
          </p:cNvPr>
          <p:cNvCxnSpPr>
            <a:cxnSpLocks/>
          </p:cNvCxnSpPr>
          <p:nvPr/>
        </p:nvCxnSpPr>
        <p:spPr>
          <a:xfrm>
            <a:off x="7086657" y="2331217"/>
            <a:ext cx="469703" cy="1"/>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070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cstate="screen">
            <a:duotone>
              <a:schemeClr val="bg2">
                <a:shade val="88000"/>
                <a:hueMod val="106000"/>
                <a:satMod val="140000"/>
                <a:lumMod val="54000"/>
              </a:schemeClr>
              <a:schemeClr val="bg2">
                <a:tint val="98000"/>
                <a:hueMod val="90000"/>
                <a:satMod val="150000"/>
                <a:lumMod val="160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alphaModFix amt="30000"/>
            <a:extLst>
              <a:ext uri="{28A0092B-C50C-407E-A947-70E740481C1C}">
                <a14:useLocalDpi xmlns:a14="http://schemas.microsoft.com/office/drawing/2010/main"/>
              </a:ext>
            </a:extLst>
          </a:blip>
          <a:srcRect/>
          <a:stretch>
            <a:fillRect/>
          </a:stretch>
        </p:blipFill>
        <p:spPr bwMode="auto">
          <a:xfrm>
            <a:off x="0" y="0"/>
            <a:ext cx="9144002" cy="5143500"/>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nvGrpSpPr>
          <p:cNvPr id="11" name="Group 10">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728807" cy="5143499"/>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3"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4"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6"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4"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5"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6"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7"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8"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9"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0"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1"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2"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3"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4"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5"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6"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7"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8"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9"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0"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41"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2"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3"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4"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5"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6"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7"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8"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9"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0"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1"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2"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53"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4"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5"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6"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7"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8"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9"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0"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1"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2"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3"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4"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5"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grpSp>
        <p:nvGrpSpPr>
          <p:cNvPr id="67" name="Group 66">
            <a:extLst>
              <a:ext uri="{FF2B5EF4-FFF2-40B4-BE49-F238E27FC236}">
                <a16:creationId xmlns:a16="http://schemas.microsoft.com/office/drawing/2014/main" id="{6C68F39D-867D-4AFF-94C4-C3829AD5C5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4002" cy="5143500"/>
            <a:chOff x="0" y="-1"/>
            <a:chExt cx="12192003" cy="6858001"/>
          </a:xfrm>
        </p:grpSpPr>
        <p:sp useBgFill="1">
          <p:nvSpPr>
            <p:cNvPr id="126" name="Rectangle 67">
              <a:extLst>
                <a:ext uri="{FF2B5EF4-FFF2-40B4-BE49-F238E27FC236}">
                  <a16:creationId xmlns:a16="http://schemas.microsoft.com/office/drawing/2014/main" id="{8EC3C6AD-76A6-4B9E-9700-E70BCEA5BC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 name="Picture 2">
              <a:extLst>
                <a:ext uri="{FF2B5EF4-FFF2-40B4-BE49-F238E27FC236}">
                  <a16:creationId xmlns:a16="http://schemas.microsoft.com/office/drawing/2014/main" id="{DC213DD1-BF02-41F7-80A7-E6A5694F573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cstate="screen">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sp>
        <p:nvSpPr>
          <p:cNvPr id="2" name="Title 1">
            <a:extLst>
              <a:ext uri="{FF2B5EF4-FFF2-40B4-BE49-F238E27FC236}">
                <a16:creationId xmlns:a16="http://schemas.microsoft.com/office/drawing/2014/main" id="{3C418DF4-83DF-0141-BC08-54C7FF4D153E}"/>
              </a:ext>
            </a:extLst>
          </p:cNvPr>
          <p:cNvSpPr>
            <a:spLocks noGrp="1"/>
          </p:cNvSpPr>
          <p:nvPr>
            <p:ph type="title"/>
          </p:nvPr>
        </p:nvSpPr>
        <p:spPr>
          <a:xfrm>
            <a:off x="3952549" y="841772"/>
            <a:ext cx="4048450" cy="1790700"/>
          </a:xfrm>
        </p:spPr>
        <p:txBody>
          <a:bodyPr vert="horz" lIns="91440" tIns="45720" rIns="91440" bIns="45720" rtlCol="0" anchor="b">
            <a:normAutofit/>
          </a:bodyPr>
          <a:lstStyle/>
          <a:p>
            <a:pPr defTabSz="914400"/>
            <a:r>
              <a:rPr lang="en-US" sz="4100"/>
              <a:t>Transmissible plasmids in streams</a:t>
            </a:r>
          </a:p>
        </p:txBody>
      </p:sp>
      <p:pic>
        <p:nvPicPr>
          <p:cNvPr id="5" name="Picture 4" descr="A calm movement of water in the river">
            <a:extLst>
              <a:ext uri="{FF2B5EF4-FFF2-40B4-BE49-F238E27FC236}">
                <a16:creationId xmlns:a16="http://schemas.microsoft.com/office/drawing/2014/main" id="{AACA6E4C-B2FF-44F1-D569-029823DE6D0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97" y="10"/>
            <a:ext cx="3476686" cy="5143490"/>
          </a:xfrm>
          <a:prstGeom prst="rect">
            <a:avLst/>
          </a:prstGeom>
        </p:spPr>
      </p:pic>
      <p:grpSp>
        <p:nvGrpSpPr>
          <p:cNvPr id="71" name="Group 70">
            <a:extLst>
              <a:ext uri="{FF2B5EF4-FFF2-40B4-BE49-F238E27FC236}">
                <a16:creationId xmlns:a16="http://schemas.microsoft.com/office/drawing/2014/main" id="{4466CCD0-FEF9-460D-9FB6-11613A492B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728807" cy="5143499"/>
            <a:chOff x="0" y="0"/>
            <a:chExt cx="2305051" cy="6858001"/>
          </a:xfrm>
          <a:solidFill>
            <a:schemeClr val="tx1">
              <a:alpha val="70000"/>
            </a:schemeClr>
          </a:solidFill>
          <a:effectLst/>
        </p:grpSpPr>
        <p:sp>
          <p:nvSpPr>
            <p:cNvPr id="72" name="Rectangle 5">
              <a:extLst>
                <a:ext uri="{FF2B5EF4-FFF2-40B4-BE49-F238E27FC236}">
                  <a16:creationId xmlns:a16="http://schemas.microsoft.com/office/drawing/2014/main" id="{F642B7E9-F9AF-4BC0-B586-E7B0E8E878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73" name="Freeform 6">
              <a:extLst>
                <a:ext uri="{FF2B5EF4-FFF2-40B4-BE49-F238E27FC236}">
                  <a16:creationId xmlns:a16="http://schemas.microsoft.com/office/drawing/2014/main" id="{16CE5EA6-3C76-4E5C-9257-D6A61A31C5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74" name="Freeform 7">
              <a:extLst>
                <a:ext uri="{FF2B5EF4-FFF2-40B4-BE49-F238E27FC236}">
                  <a16:creationId xmlns:a16="http://schemas.microsoft.com/office/drawing/2014/main" id="{DD7BCC42-B325-4F92-B500-14A2933DA3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75" name="Rectangle 8">
              <a:extLst>
                <a:ext uri="{FF2B5EF4-FFF2-40B4-BE49-F238E27FC236}">
                  <a16:creationId xmlns:a16="http://schemas.microsoft.com/office/drawing/2014/main" id="{197BF445-29BA-4C54-A1B4-A4390F02250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76" name="Freeform 9">
              <a:extLst>
                <a:ext uri="{FF2B5EF4-FFF2-40B4-BE49-F238E27FC236}">
                  <a16:creationId xmlns:a16="http://schemas.microsoft.com/office/drawing/2014/main" id="{B10C1630-E8C0-489C-8FFB-C9BBAEDE7A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77" name="Freeform 10">
              <a:extLst>
                <a:ext uri="{FF2B5EF4-FFF2-40B4-BE49-F238E27FC236}">
                  <a16:creationId xmlns:a16="http://schemas.microsoft.com/office/drawing/2014/main" id="{B8778BE5-6D1F-4629-A045-8A87E2C756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78" name="Freeform 11">
              <a:extLst>
                <a:ext uri="{FF2B5EF4-FFF2-40B4-BE49-F238E27FC236}">
                  <a16:creationId xmlns:a16="http://schemas.microsoft.com/office/drawing/2014/main" id="{A7885ADB-F1C4-4FF3-93CD-7C9337E87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79" name="Freeform 12">
              <a:extLst>
                <a:ext uri="{FF2B5EF4-FFF2-40B4-BE49-F238E27FC236}">
                  <a16:creationId xmlns:a16="http://schemas.microsoft.com/office/drawing/2014/main" id="{59FC4F71-6E39-414E-9F39-CE1479FF81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80" name="Freeform 13">
              <a:extLst>
                <a:ext uri="{FF2B5EF4-FFF2-40B4-BE49-F238E27FC236}">
                  <a16:creationId xmlns:a16="http://schemas.microsoft.com/office/drawing/2014/main" id="{3FC9614F-1D2C-4CAC-8CE9-32DC7D863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81" name="Freeform 14">
              <a:extLst>
                <a:ext uri="{FF2B5EF4-FFF2-40B4-BE49-F238E27FC236}">
                  <a16:creationId xmlns:a16="http://schemas.microsoft.com/office/drawing/2014/main" id="{2A872F50-76EA-4A5B-AA68-3CE2E2673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82" name="Freeform 15">
              <a:extLst>
                <a:ext uri="{FF2B5EF4-FFF2-40B4-BE49-F238E27FC236}">
                  <a16:creationId xmlns:a16="http://schemas.microsoft.com/office/drawing/2014/main" id="{CE389546-6A1F-4203-ACD1-BC17DDBFB0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83" name="Freeform 16">
              <a:extLst>
                <a:ext uri="{FF2B5EF4-FFF2-40B4-BE49-F238E27FC236}">
                  <a16:creationId xmlns:a16="http://schemas.microsoft.com/office/drawing/2014/main" id="{1BA89DC9-FE9A-4228-A4BE-D3A37F8656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84" name="Freeform 17">
              <a:extLst>
                <a:ext uri="{FF2B5EF4-FFF2-40B4-BE49-F238E27FC236}">
                  <a16:creationId xmlns:a16="http://schemas.microsoft.com/office/drawing/2014/main" id="{FA3E79A5-9B81-48B5-B96F-8D55B02FD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85" name="Freeform 18">
              <a:extLst>
                <a:ext uri="{FF2B5EF4-FFF2-40B4-BE49-F238E27FC236}">
                  <a16:creationId xmlns:a16="http://schemas.microsoft.com/office/drawing/2014/main" id="{A76D4D27-C537-45E4-96DE-C5FD2C9A37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86" name="Freeform 19">
              <a:extLst>
                <a:ext uri="{FF2B5EF4-FFF2-40B4-BE49-F238E27FC236}">
                  <a16:creationId xmlns:a16="http://schemas.microsoft.com/office/drawing/2014/main" id="{C1B158DD-2DCB-42FF-B1FE-3C947FEF02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87" name="Freeform 20">
              <a:extLst>
                <a:ext uri="{FF2B5EF4-FFF2-40B4-BE49-F238E27FC236}">
                  <a16:creationId xmlns:a16="http://schemas.microsoft.com/office/drawing/2014/main" id="{3307DC3E-0C6E-4E70-AFA2-96538CE3CD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88" name="Freeform 21">
              <a:extLst>
                <a:ext uri="{FF2B5EF4-FFF2-40B4-BE49-F238E27FC236}">
                  <a16:creationId xmlns:a16="http://schemas.microsoft.com/office/drawing/2014/main" id="{53A9F721-7EE3-4844-BB91-0B995BAC159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89" name="Freeform 22">
              <a:extLst>
                <a:ext uri="{FF2B5EF4-FFF2-40B4-BE49-F238E27FC236}">
                  <a16:creationId xmlns:a16="http://schemas.microsoft.com/office/drawing/2014/main" id="{8F057800-5B8F-4775-805B-89727A78A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90" name="Freeform 23">
              <a:extLst>
                <a:ext uri="{FF2B5EF4-FFF2-40B4-BE49-F238E27FC236}">
                  <a16:creationId xmlns:a16="http://schemas.microsoft.com/office/drawing/2014/main" id="{FC6DF692-3394-4FDD-92BA-CA0C41EBC3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91" name="Freeform 24">
              <a:extLst>
                <a:ext uri="{FF2B5EF4-FFF2-40B4-BE49-F238E27FC236}">
                  <a16:creationId xmlns:a16="http://schemas.microsoft.com/office/drawing/2014/main" id="{B825CD97-262B-4A33-B1E5-55F0D81F40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92" name="Freeform 25">
              <a:extLst>
                <a:ext uri="{FF2B5EF4-FFF2-40B4-BE49-F238E27FC236}">
                  <a16:creationId xmlns:a16="http://schemas.microsoft.com/office/drawing/2014/main" id="{F00EA2FE-C735-4E1E-B9DC-636C49061F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93" name="Freeform 26">
              <a:extLst>
                <a:ext uri="{FF2B5EF4-FFF2-40B4-BE49-F238E27FC236}">
                  <a16:creationId xmlns:a16="http://schemas.microsoft.com/office/drawing/2014/main" id="{95B50260-0DDF-4260-8DC1-D504B06435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94" name="Freeform 27">
              <a:extLst>
                <a:ext uri="{FF2B5EF4-FFF2-40B4-BE49-F238E27FC236}">
                  <a16:creationId xmlns:a16="http://schemas.microsoft.com/office/drawing/2014/main" id="{BBB491EB-35C1-4159-94B2-A367ADC134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95" name="Freeform 28">
              <a:extLst>
                <a:ext uri="{FF2B5EF4-FFF2-40B4-BE49-F238E27FC236}">
                  <a16:creationId xmlns:a16="http://schemas.microsoft.com/office/drawing/2014/main" id="{7EAA4E1C-EC83-44E0-A4AB-4B0F509A8C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96" name="Freeform 29">
              <a:extLst>
                <a:ext uri="{FF2B5EF4-FFF2-40B4-BE49-F238E27FC236}">
                  <a16:creationId xmlns:a16="http://schemas.microsoft.com/office/drawing/2014/main" id="{BE561717-C43F-46C1-BBCE-C830DE4A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97" name="Freeform 30">
              <a:extLst>
                <a:ext uri="{FF2B5EF4-FFF2-40B4-BE49-F238E27FC236}">
                  <a16:creationId xmlns:a16="http://schemas.microsoft.com/office/drawing/2014/main" id="{CC840BC4-F1CE-4A1B-A1DE-BB922689E2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98" name="Freeform 31">
              <a:extLst>
                <a:ext uri="{FF2B5EF4-FFF2-40B4-BE49-F238E27FC236}">
                  <a16:creationId xmlns:a16="http://schemas.microsoft.com/office/drawing/2014/main" id="{03B586C7-6126-46E0-9BEF-522798686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99" name="Freeform 32">
              <a:extLst>
                <a:ext uri="{FF2B5EF4-FFF2-40B4-BE49-F238E27FC236}">
                  <a16:creationId xmlns:a16="http://schemas.microsoft.com/office/drawing/2014/main" id="{45C5C565-0EB6-4E0C-9752-84084CDBB8B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00" name="Rectangle 33">
              <a:extLst>
                <a:ext uri="{FF2B5EF4-FFF2-40B4-BE49-F238E27FC236}">
                  <a16:creationId xmlns:a16="http://schemas.microsoft.com/office/drawing/2014/main" id="{5CABC7BF-500C-4275-9EAA-9563EF43C62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01" name="Freeform 34">
              <a:extLst>
                <a:ext uri="{FF2B5EF4-FFF2-40B4-BE49-F238E27FC236}">
                  <a16:creationId xmlns:a16="http://schemas.microsoft.com/office/drawing/2014/main" id="{C7AA982B-BB49-4311-A724-81AAF8ABC3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02" name="Freeform 35">
              <a:extLst>
                <a:ext uri="{FF2B5EF4-FFF2-40B4-BE49-F238E27FC236}">
                  <a16:creationId xmlns:a16="http://schemas.microsoft.com/office/drawing/2014/main" id="{89D49DD1-C07D-4ADD-BD4A-D6AA72575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03" name="Freeform 36">
              <a:extLst>
                <a:ext uri="{FF2B5EF4-FFF2-40B4-BE49-F238E27FC236}">
                  <a16:creationId xmlns:a16="http://schemas.microsoft.com/office/drawing/2014/main" id="{4359B9DB-1A95-4934-A839-A76774D792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04" name="Freeform 37">
              <a:extLst>
                <a:ext uri="{FF2B5EF4-FFF2-40B4-BE49-F238E27FC236}">
                  <a16:creationId xmlns:a16="http://schemas.microsoft.com/office/drawing/2014/main" id="{2B7EEF08-F28B-48E9-BA1D-E61AC62013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05" name="Freeform 38">
              <a:extLst>
                <a:ext uri="{FF2B5EF4-FFF2-40B4-BE49-F238E27FC236}">
                  <a16:creationId xmlns:a16="http://schemas.microsoft.com/office/drawing/2014/main" id="{E846B9B0-7D1C-4E1B-9256-7F25E8E88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06" name="Freeform 39">
              <a:extLst>
                <a:ext uri="{FF2B5EF4-FFF2-40B4-BE49-F238E27FC236}">
                  <a16:creationId xmlns:a16="http://schemas.microsoft.com/office/drawing/2014/main" id="{E31B0CE6-7913-4D1C-AC18-2ED44DF92F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07" name="Freeform 40">
              <a:extLst>
                <a:ext uri="{FF2B5EF4-FFF2-40B4-BE49-F238E27FC236}">
                  <a16:creationId xmlns:a16="http://schemas.microsoft.com/office/drawing/2014/main" id="{0F3517CE-D006-4218-9BB0-65269371EF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08" name="Freeform 41">
              <a:extLst>
                <a:ext uri="{FF2B5EF4-FFF2-40B4-BE49-F238E27FC236}">
                  <a16:creationId xmlns:a16="http://schemas.microsoft.com/office/drawing/2014/main" id="{DE7DB798-CAAE-42A3-BDFE-D6AD0E0DA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09" name="Freeform 42">
              <a:extLst>
                <a:ext uri="{FF2B5EF4-FFF2-40B4-BE49-F238E27FC236}">
                  <a16:creationId xmlns:a16="http://schemas.microsoft.com/office/drawing/2014/main" id="{07A53F87-B4E0-4C4E-B913-D336D8993D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10" name="Freeform 43">
              <a:extLst>
                <a:ext uri="{FF2B5EF4-FFF2-40B4-BE49-F238E27FC236}">
                  <a16:creationId xmlns:a16="http://schemas.microsoft.com/office/drawing/2014/main" id="{587D3AD0-B188-4D2E-A497-5180C1F22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11" name="Freeform 44">
              <a:extLst>
                <a:ext uri="{FF2B5EF4-FFF2-40B4-BE49-F238E27FC236}">
                  <a16:creationId xmlns:a16="http://schemas.microsoft.com/office/drawing/2014/main" id="{E8B4429B-56DB-4ED5-8296-1C4EB6AE04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12" name="Rectangle 45">
              <a:extLst>
                <a:ext uri="{FF2B5EF4-FFF2-40B4-BE49-F238E27FC236}">
                  <a16:creationId xmlns:a16="http://schemas.microsoft.com/office/drawing/2014/main" id="{ABBE178E-641F-4008-8760-5134D226AA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13" name="Freeform 46">
              <a:extLst>
                <a:ext uri="{FF2B5EF4-FFF2-40B4-BE49-F238E27FC236}">
                  <a16:creationId xmlns:a16="http://schemas.microsoft.com/office/drawing/2014/main" id="{BB7A09DD-4AE2-4235-BCBA-B52CB7986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14" name="Freeform 47">
              <a:extLst>
                <a:ext uri="{FF2B5EF4-FFF2-40B4-BE49-F238E27FC236}">
                  <a16:creationId xmlns:a16="http://schemas.microsoft.com/office/drawing/2014/main" id="{64DBEF94-3525-4008-AD35-D566A238B9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15" name="Freeform 48">
              <a:extLst>
                <a:ext uri="{FF2B5EF4-FFF2-40B4-BE49-F238E27FC236}">
                  <a16:creationId xmlns:a16="http://schemas.microsoft.com/office/drawing/2014/main" id="{1C0CEBA3-32C8-4D37-BBD0-8863B008E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16" name="Freeform 49">
              <a:extLst>
                <a:ext uri="{FF2B5EF4-FFF2-40B4-BE49-F238E27FC236}">
                  <a16:creationId xmlns:a16="http://schemas.microsoft.com/office/drawing/2014/main" id="{D12DBC8B-AE05-43C6-BF30-3F9CDADE9B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17" name="Freeform 50">
              <a:extLst>
                <a:ext uri="{FF2B5EF4-FFF2-40B4-BE49-F238E27FC236}">
                  <a16:creationId xmlns:a16="http://schemas.microsoft.com/office/drawing/2014/main" id="{47D642DC-B097-481B-8F32-671DE6AB56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18" name="Freeform 51">
              <a:extLst>
                <a:ext uri="{FF2B5EF4-FFF2-40B4-BE49-F238E27FC236}">
                  <a16:creationId xmlns:a16="http://schemas.microsoft.com/office/drawing/2014/main" id="{0D7CD8F4-0787-4106-9E76-FF0AFA0AC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19" name="Freeform 52">
              <a:extLst>
                <a:ext uri="{FF2B5EF4-FFF2-40B4-BE49-F238E27FC236}">
                  <a16:creationId xmlns:a16="http://schemas.microsoft.com/office/drawing/2014/main" id="{3ED06726-52C5-468C-BEA2-0194993F8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20" name="Freeform 53">
              <a:extLst>
                <a:ext uri="{FF2B5EF4-FFF2-40B4-BE49-F238E27FC236}">
                  <a16:creationId xmlns:a16="http://schemas.microsoft.com/office/drawing/2014/main" id="{1541CE8F-816C-4189-8522-7AAA7EABD80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21" name="Freeform 54">
              <a:extLst>
                <a:ext uri="{FF2B5EF4-FFF2-40B4-BE49-F238E27FC236}">
                  <a16:creationId xmlns:a16="http://schemas.microsoft.com/office/drawing/2014/main" id="{3D0F8D98-15AC-458C-B872-777F4BBF35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22" name="Freeform 55">
              <a:extLst>
                <a:ext uri="{FF2B5EF4-FFF2-40B4-BE49-F238E27FC236}">
                  <a16:creationId xmlns:a16="http://schemas.microsoft.com/office/drawing/2014/main" id="{C9DE1ACE-C20F-4504-B0A1-5A37CA0D1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23" name="Freeform 56">
              <a:extLst>
                <a:ext uri="{FF2B5EF4-FFF2-40B4-BE49-F238E27FC236}">
                  <a16:creationId xmlns:a16="http://schemas.microsoft.com/office/drawing/2014/main" id="{E4BDEE62-868F-49A1-B97A-DE8EDC86F9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38" name="Freeform 57">
              <a:extLst>
                <a:ext uri="{FF2B5EF4-FFF2-40B4-BE49-F238E27FC236}">
                  <a16:creationId xmlns:a16="http://schemas.microsoft.com/office/drawing/2014/main" id="{B71AB3E3-099B-47DC-AD0D-215F18FD3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25" name="Freeform 58">
              <a:extLst>
                <a:ext uri="{FF2B5EF4-FFF2-40B4-BE49-F238E27FC236}">
                  <a16:creationId xmlns:a16="http://schemas.microsoft.com/office/drawing/2014/main" id="{7D4B7844-C6A2-45AA-9147-C1CEC0CB83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grpSp>
        <p:nvGrpSpPr>
          <p:cNvPr id="127" name="Group 126">
            <a:extLst>
              <a:ext uri="{FF2B5EF4-FFF2-40B4-BE49-F238E27FC236}">
                <a16:creationId xmlns:a16="http://schemas.microsoft.com/office/drawing/2014/main" id="{176E1971-1C4C-46C8-A821-6376642801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23684" y="0"/>
            <a:ext cx="506016" cy="513635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28" name="Freeform 32">
              <a:extLst>
                <a:ext uri="{FF2B5EF4-FFF2-40B4-BE49-F238E27FC236}">
                  <a16:creationId xmlns:a16="http://schemas.microsoft.com/office/drawing/2014/main" id="{35FAC14F-8CA0-40F3-ADE4-31DBF8BD7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29" name="Freeform 33">
              <a:extLst>
                <a:ext uri="{FF2B5EF4-FFF2-40B4-BE49-F238E27FC236}">
                  <a16:creationId xmlns:a16="http://schemas.microsoft.com/office/drawing/2014/main" id="{778F8CB9-0C96-4B66-B943-C5BF1A1B5D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30" name="Freeform 34">
              <a:extLst>
                <a:ext uri="{FF2B5EF4-FFF2-40B4-BE49-F238E27FC236}">
                  <a16:creationId xmlns:a16="http://schemas.microsoft.com/office/drawing/2014/main" id="{DB1C8E93-74F9-42A0-B326-E06DC9C584E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31" name="Freeform 35">
              <a:extLst>
                <a:ext uri="{FF2B5EF4-FFF2-40B4-BE49-F238E27FC236}">
                  <a16:creationId xmlns:a16="http://schemas.microsoft.com/office/drawing/2014/main" id="{EC6EA429-8E16-49E0-82D7-5846CDA76C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32" name="Freeform 36">
              <a:extLst>
                <a:ext uri="{FF2B5EF4-FFF2-40B4-BE49-F238E27FC236}">
                  <a16:creationId xmlns:a16="http://schemas.microsoft.com/office/drawing/2014/main" id="{8F64C508-2357-44C9-93D8-FC81B85AE2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33" name="Freeform 37">
              <a:extLst>
                <a:ext uri="{FF2B5EF4-FFF2-40B4-BE49-F238E27FC236}">
                  <a16:creationId xmlns:a16="http://schemas.microsoft.com/office/drawing/2014/main" id="{82F6F3F7-8F51-41B4-AC2B-699593A1F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34" name="Freeform 38">
              <a:extLst>
                <a:ext uri="{FF2B5EF4-FFF2-40B4-BE49-F238E27FC236}">
                  <a16:creationId xmlns:a16="http://schemas.microsoft.com/office/drawing/2014/main" id="{6F2FC65A-DA31-4602-B324-E53F76BD93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35" name="Freeform 39">
              <a:extLst>
                <a:ext uri="{FF2B5EF4-FFF2-40B4-BE49-F238E27FC236}">
                  <a16:creationId xmlns:a16="http://schemas.microsoft.com/office/drawing/2014/main" id="{0E9B7CF9-E3CC-495E-A513-A8A1C2422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36" name="Freeform 40">
              <a:extLst>
                <a:ext uri="{FF2B5EF4-FFF2-40B4-BE49-F238E27FC236}">
                  <a16:creationId xmlns:a16="http://schemas.microsoft.com/office/drawing/2014/main" id="{35C09477-23EA-4E6A-A8C2-5B447B25E9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37" name="Rectangle 41">
              <a:extLst>
                <a:ext uri="{FF2B5EF4-FFF2-40B4-BE49-F238E27FC236}">
                  <a16:creationId xmlns:a16="http://schemas.microsoft.com/office/drawing/2014/main" id="{80A5D070-0FE6-4F72-8077-E259B2D35AE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grpSp>
    </p:spTree>
    <p:extLst>
      <p:ext uri="{BB962C8B-B14F-4D97-AF65-F5344CB8AC3E}">
        <p14:creationId xmlns:p14="http://schemas.microsoft.com/office/powerpoint/2010/main" val="4171776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EB3B9-4F2F-3745-A353-92CF6B852C57}"/>
              </a:ext>
            </a:extLst>
          </p:cNvPr>
          <p:cNvSpPr>
            <a:spLocks noGrp="1"/>
          </p:cNvSpPr>
          <p:nvPr>
            <p:ph type="title"/>
          </p:nvPr>
        </p:nvSpPr>
        <p:spPr>
          <a:xfrm>
            <a:off x="166257" y="-15765"/>
            <a:ext cx="8811491" cy="685800"/>
          </a:xfrm>
        </p:spPr>
        <p:txBody>
          <a:bodyPr>
            <a:normAutofit/>
          </a:bodyPr>
          <a:lstStyle/>
          <a:p>
            <a:pPr algn="ctr"/>
            <a:r>
              <a:rPr lang="en-US" sz="3200" cap="small" dirty="0">
                <a:solidFill>
                  <a:schemeClr val="tx2"/>
                </a:solidFill>
              </a:rPr>
              <a:t>Plasmid Phenotyping and Genotyping</a:t>
            </a:r>
          </a:p>
        </p:txBody>
      </p:sp>
      <p:sp>
        <p:nvSpPr>
          <p:cNvPr id="3" name="Content Placeholder 2">
            <a:extLst>
              <a:ext uri="{FF2B5EF4-FFF2-40B4-BE49-F238E27FC236}">
                <a16:creationId xmlns:a16="http://schemas.microsoft.com/office/drawing/2014/main" id="{D0DD6023-EB60-8445-AB2F-B1335271E69F}"/>
              </a:ext>
            </a:extLst>
          </p:cNvPr>
          <p:cNvSpPr>
            <a:spLocks noGrp="1"/>
          </p:cNvSpPr>
          <p:nvPr>
            <p:ph idx="1"/>
          </p:nvPr>
        </p:nvSpPr>
        <p:spPr>
          <a:xfrm>
            <a:off x="546652" y="3964752"/>
            <a:ext cx="8090452" cy="1124079"/>
          </a:xfrm>
          <a:ln>
            <a:solidFill>
              <a:schemeClr val="tx1"/>
            </a:solidFill>
          </a:ln>
        </p:spPr>
        <p:txBody>
          <a:bodyPr>
            <a:normAutofit/>
          </a:bodyPr>
          <a:lstStyle/>
          <a:p>
            <a:pPr>
              <a:lnSpc>
                <a:spcPct val="110000"/>
              </a:lnSpc>
              <a:spcBef>
                <a:spcPts val="600"/>
              </a:spcBef>
            </a:pPr>
            <a:r>
              <a:rPr lang="en-US" sz="1600" dirty="0"/>
              <a:t>84% of the ARGs in isolated </a:t>
            </a:r>
            <a:r>
              <a:rPr lang="en-US" sz="1600" i="1" dirty="0"/>
              <a:t>Salmonella</a:t>
            </a:r>
            <a:r>
              <a:rPr lang="en-US" sz="1600" dirty="0"/>
              <a:t> were plasmid-borne.</a:t>
            </a:r>
          </a:p>
          <a:p>
            <a:pPr>
              <a:lnSpc>
                <a:spcPct val="110000"/>
              </a:lnSpc>
              <a:spcBef>
                <a:spcPts val="600"/>
              </a:spcBef>
            </a:pPr>
            <a:r>
              <a:rPr lang="en-US" sz="1600" dirty="0"/>
              <a:t>All the S. Typhimurium ARGs were plasmid-borne.</a:t>
            </a:r>
          </a:p>
          <a:p>
            <a:pPr>
              <a:lnSpc>
                <a:spcPct val="110000"/>
              </a:lnSpc>
              <a:spcBef>
                <a:spcPts val="600"/>
              </a:spcBef>
            </a:pPr>
            <a:r>
              <a:rPr lang="en-US" sz="1600" dirty="0"/>
              <a:t>Some (nearly) identical isolates differed only in whether their ARGs were on plasmids or not.</a:t>
            </a:r>
          </a:p>
        </p:txBody>
      </p:sp>
      <p:sp>
        <p:nvSpPr>
          <p:cNvPr id="4" name="TextBox 3">
            <a:extLst>
              <a:ext uri="{FF2B5EF4-FFF2-40B4-BE49-F238E27FC236}">
                <a16:creationId xmlns:a16="http://schemas.microsoft.com/office/drawing/2014/main" id="{44BBD243-DBE5-154F-9189-F0102BB7A293}"/>
              </a:ext>
            </a:extLst>
          </p:cNvPr>
          <p:cNvSpPr txBox="1"/>
          <p:nvPr/>
        </p:nvSpPr>
        <p:spPr>
          <a:xfrm>
            <a:off x="166258" y="6360784"/>
            <a:ext cx="4621649" cy="276999"/>
          </a:xfrm>
          <a:prstGeom prst="rect">
            <a:avLst/>
          </a:prstGeom>
          <a:noFill/>
        </p:spPr>
        <p:txBody>
          <a:bodyPr wrap="square" rtlCol="0">
            <a:spAutoFit/>
          </a:bodyPr>
          <a:lstStyle/>
          <a:p>
            <a:r>
              <a:rPr lang="en-US" sz="1200" dirty="0"/>
              <a:t>*Exclusive of </a:t>
            </a:r>
            <a:r>
              <a:rPr lang="en-US" sz="1200" i="1" dirty="0"/>
              <a:t>aac6-Iaa </a:t>
            </a:r>
            <a:r>
              <a:rPr lang="en-US" sz="1200" dirty="0"/>
              <a:t>and </a:t>
            </a:r>
            <a:r>
              <a:rPr lang="en-US" sz="1200" i="1" dirty="0"/>
              <a:t>aac6-Iy</a:t>
            </a:r>
            <a:r>
              <a:rPr lang="en-US" sz="1200" dirty="0"/>
              <a:t>, which are part of the core genome.</a:t>
            </a:r>
          </a:p>
        </p:txBody>
      </p:sp>
      <p:pic>
        <p:nvPicPr>
          <p:cNvPr id="6" name="Picture 5">
            <a:extLst>
              <a:ext uri="{FF2B5EF4-FFF2-40B4-BE49-F238E27FC236}">
                <a16:creationId xmlns:a16="http://schemas.microsoft.com/office/drawing/2014/main" id="{B0749E58-1710-7447-9704-663D9E3E9E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6652" y="780881"/>
            <a:ext cx="8097434" cy="2886654"/>
          </a:xfrm>
          <a:prstGeom prst="rect">
            <a:avLst/>
          </a:prstGeom>
          <a:ln>
            <a:solidFill>
              <a:schemeClr val="tx1"/>
            </a:solidFill>
          </a:ln>
        </p:spPr>
      </p:pic>
    </p:spTree>
    <p:extLst>
      <p:ext uri="{BB962C8B-B14F-4D97-AF65-F5344CB8AC3E}">
        <p14:creationId xmlns:p14="http://schemas.microsoft.com/office/powerpoint/2010/main" val="3059748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BBD5A9-8630-466B-BD6B-94405202DE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80719" y="34971"/>
            <a:ext cx="4878872" cy="5082796"/>
          </a:xfrm>
          <a:prstGeom prst="rect">
            <a:avLst/>
          </a:prstGeom>
        </p:spPr>
      </p:pic>
      <p:sp>
        <p:nvSpPr>
          <p:cNvPr id="2" name="Title 1">
            <a:extLst>
              <a:ext uri="{FF2B5EF4-FFF2-40B4-BE49-F238E27FC236}">
                <a16:creationId xmlns:a16="http://schemas.microsoft.com/office/drawing/2014/main" id="{022BAFAF-1852-F44A-96B4-71FDEE63DE82}"/>
              </a:ext>
            </a:extLst>
          </p:cNvPr>
          <p:cNvSpPr>
            <a:spLocks noGrp="1"/>
          </p:cNvSpPr>
          <p:nvPr>
            <p:ph type="title"/>
          </p:nvPr>
        </p:nvSpPr>
        <p:spPr>
          <a:xfrm>
            <a:off x="427545" y="124420"/>
            <a:ext cx="3391931" cy="680650"/>
          </a:xfrm>
        </p:spPr>
        <p:txBody>
          <a:bodyPr>
            <a:normAutofit/>
          </a:bodyPr>
          <a:lstStyle/>
          <a:p>
            <a:r>
              <a:rPr lang="en-US" sz="2800" cap="none" dirty="0">
                <a:solidFill>
                  <a:schemeClr val="tx2"/>
                </a:solidFill>
              </a:rPr>
              <a:t>Plasmid pFHS2</a:t>
            </a:r>
            <a:r>
              <a:rPr lang="en-US" sz="2800" dirty="0"/>
              <a:t> </a:t>
            </a:r>
          </a:p>
        </p:txBody>
      </p:sp>
      <p:sp>
        <p:nvSpPr>
          <p:cNvPr id="4" name="Content Placeholder 3">
            <a:extLst>
              <a:ext uri="{FF2B5EF4-FFF2-40B4-BE49-F238E27FC236}">
                <a16:creationId xmlns:a16="http://schemas.microsoft.com/office/drawing/2014/main" id="{D631C529-317B-3643-BBAD-0DA30799ED0A}"/>
              </a:ext>
            </a:extLst>
          </p:cNvPr>
          <p:cNvSpPr>
            <a:spLocks noGrp="1"/>
          </p:cNvSpPr>
          <p:nvPr>
            <p:ph idx="1"/>
          </p:nvPr>
        </p:nvSpPr>
        <p:spPr>
          <a:xfrm>
            <a:off x="320046" y="1128983"/>
            <a:ext cx="3606937" cy="2319895"/>
          </a:xfrm>
        </p:spPr>
        <p:txBody>
          <a:bodyPr>
            <a:normAutofit fontScale="85000" lnSpcReduction="10000"/>
          </a:bodyPr>
          <a:lstStyle/>
          <a:p>
            <a:pPr>
              <a:spcBef>
                <a:spcPts val="1231"/>
              </a:spcBef>
            </a:pPr>
            <a:r>
              <a:rPr lang="en-US" dirty="0"/>
              <a:t>Transmissible 303 kb </a:t>
            </a:r>
            <a:r>
              <a:rPr lang="en-US" dirty="0" err="1"/>
              <a:t>megaplasmid</a:t>
            </a:r>
            <a:r>
              <a:rPr lang="en-US" dirty="0"/>
              <a:t> identified in </a:t>
            </a:r>
            <a:r>
              <a:rPr lang="en-US" i="1" dirty="0"/>
              <a:t>Salmonella </a:t>
            </a:r>
            <a:r>
              <a:rPr lang="en-US" dirty="0" err="1"/>
              <a:t>Infantis</a:t>
            </a:r>
            <a:r>
              <a:rPr lang="en-US" dirty="0"/>
              <a:t> FHS-02</a:t>
            </a:r>
          </a:p>
          <a:p>
            <a:pPr>
              <a:spcBef>
                <a:spcPts val="1231"/>
              </a:spcBef>
            </a:pPr>
            <a:r>
              <a:rPr lang="en-US" dirty="0"/>
              <a:t>Isolated from sediment of Cooks Creek, Virginia</a:t>
            </a:r>
          </a:p>
          <a:p>
            <a:pPr>
              <a:spcBef>
                <a:spcPts val="1231"/>
              </a:spcBef>
            </a:pPr>
            <a:r>
              <a:rPr lang="en-US" dirty="0"/>
              <a:t>Related to </a:t>
            </a:r>
            <a:r>
              <a:rPr lang="en-US" dirty="0" err="1"/>
              <a:t>pESI</a:t>
            </a:r>
            <a:r>
              <a:rPr lang="en-US" dirty="0"/>
              <a:t> (emerging </a:t>
            </a:r>
            <a:r>
              <a:rPr lang="en-US" i="1" dirty="0"/>
              <a:t>Salmonella</a:t>
            </a:r>
            <a:r>
              <a:rPr lang="en-US" dirty="0"/>
              <a:t> </a:t>
            </a:r>
            <a:r>
              <a:rPr lang="en-US" dirty="0" err="1"/>
              <a:t>Infantis</a:t>
            </a:r>
            <a:r>
              <a:rPr lang="en-US" dirty="0"/>
              <a:t>), identified in the epidemic spread of S. </a:t>
            </a:r>
            <a:r>
              <a:rPr lang="en-US" dirty="0" err="1"/>
              <a:t>Infantis</a:t>
            </a:r>
            <a:r>
              <a:rPr lang="en-US" dirty="0"/>
              <a:t> infections worldwide.</a:t>
            </a:r>
          </a:p>
        </p:txBody>
      </p:sp>
      <p:sp>
        <p:nvSpPr>
          <p:cNvPr id="7" name="TextBox 6">
            <a:extLst>
              <a:ext uri="{FF2B5EF4-FFF2-40B4-BE49-F238E27FC236}">
                <a16:creationId xmlns:a16="http://schemas.microsoft.com/office/drawing/2014/main" id="{F8941164-93EA-A14A-A4F3-C83B98B62FE7}"/>
              </a:ext>
            </a:extLst>
          </p:cNvPr>
          <p:cNvSpPr txBox="1"/>
          <p:nvPr/>
        </p:nvSpPr>
        <p:spPr>
          <a:xfrm>
            <a:off x="228600" y="4530478"/>
            <a:ext cx="3825251" cy="461665"/>
          </a:xfrm>
          <a:prstGeom prst="rect">
            <a:avLst/>
          </a:prstGeom>
          <a:noFill/>
        </p:spPr>
        <p:txBody>
          <a:bodyPr wrap="square" rtlCol="0">
            <a:spAutoFit/>
          </a:bodyPr>
          <a:lstStyle/>
          <a:p>
            <a:r>
              <a:rPr lang="en-US" sz="1200" dirty="0"/>
              <a:t>Greenman </a:t>
            </a:r>
            <a:r>
              <a:rPr lang="en-US" sz="1200" i="1" dirty="0"/>
              <a:t>et al.</a:t>
            </a:r>
            <a:r>
              <a:rPr lang="en-US" sz="1200" dirty="0"/>
              <a:t> 2021. Genomics of Environmental Salmonella. </a:t>
            </a:r>
            <a:r>
              <a:rPr lang="en-US" sz="1200" i="1" dirty="0"/>
              <a:t>Front Microbiol</a:t>
            </a:r>
            <a:r>
              <a:rPr lang="en-US" sz="1200" dirty="0"/>
              <a:t> 12:592422.</a:t>
            </a:r>
          </a:p>
        </p:txBody>
      </p:sp>
    </p:spTree>
    <p:extLst>
      <p:ext uri="{BB962C8B-B14F-4D97-AF65-F5344CB8AC3E}">
        <p14:creationId xmlns:p14="http://schemas.microsoft.com/office/powerpoint/2010/main" val="277304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withEffect">
                                  <p:stCondLst>
                                    <p:cond delay="0"/>
                                  </p:stCondLst>
                                  <p:childTnLst>
                                    <p:animEffect transition="out" filter="dissolv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AAE526-F06E-3A46-AB5D-37DC501FD23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01755" y="0"/>
            <a:ext cx="4694829" cy="1887556"/>
          </a:xfrm>
          <a:prstGeom prst="rect">
            <a:avLst/>
          </a:prstGeom>
        </p:spPr>
      </p:pic>
      <p:pic>
        <p:nvPicPr>
          <p:cNvPr id="5" name="Picture 4">
            <a:extLst>
              <a:ext uri="{FF2B5EF4-FFF2-40B4-BE49-F238E27FC236}">
                <a16:creationId xmlns:a16="http://schemas.microsoft.com/office/drawing/2014/main" id="{16E6B2F3-441A-E244-8F76-66C4E5F9DD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995853"/>
            <a:ext cx="9144000" cy="2816821"/>
          </a:xfrm>
          <a:prstGeom prst="rect">
            <a:avLst/>
          </a:prstGeom>
        </p:spPr>
      </p:pic>
    </p:spTree>
    <p:extLst>
      <p:ext uri="{BB962C8B-B14F-4D97-AF65-F5344CB8AC3E}">
        <p14:creationId xmlns:p14="http://schemas.microsoft.com/office/powerpoint/2010/main" val="42000418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852C75-0021-4B5D-AB1B-6434CD9073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38631" y="799858"/>
            <a:ext cx="1924127" cy="2004551"/>
          </a:xfrm>
          <a:prstGeom prst="rect">
            <a:avLst/>
          </a:prstGeom>
        </p:spPr>
      </p:pic>
      <p:sp>
        <p:nvSpPr>
          <p:cNvPr id="4" name="TextBox 3">
            <a:extLst>
              <a:ext uri="{FF2B5EF4-FFF2-40B4-BE49-F238E27FC236}">
                <a16:creationId xmlns:a16="http://schemas.microsoft.com/office/drawing/2014/main" id="{57A3E79E-5F52-4941-AF00-DB79DDC57596}"/>
              </a:ext>
            </a:extLst>
          </p:cNvPr>
          <p:cNvSpPr txBox="1"/>
          <p:nvPr/>
        </p:nvSpPr>
        <p:spPr>
          <a:xfrm>
            <a:off x="221929" y="471624"/>
            <a:ext cx="6775219" cy="2769989"/>
          </a:xfrm>
          <a:prstGeom prst="rect">
            <a:avLst/>
          </a:prstGeom>
          <a:noFill/>
          <a:ln>
            <a:noFill/>
          </a:ln>
        </p:spPr>
        <p:txBody>
          <a:bodyPr wrap="square" rtlCol="0">
            <a:spAutoFit/>
          </a:bodyPr>
          <a:lstStyle/>
          <a:p>
            <a:pPr marL="342878" indent="-342878">
              <a:spcAft>
                <a:spcPts val="600"/>
              </a:spcAft>
              <a:buFont typeface="Arial" panose="020B0604020202020204" pitchFamily="34" charset="0"/>
              <a:buChar char="•"/>
            </a:pPr>
            <a:r>
              <a:rPr lang="en-US" sz="1600" dirty="0"/>
              <a:t>11 predicted AR genes</a:t>
            </a:r>
          </a:p>
          <a:p>
            <a:pPr marL="342878" indent="-342878">
              <a:spcAft>
                <a:spcPts val="600"/>
              </a:spcAft>
              <a:buFont typeface="Arial" panose="020B0604020202020204" pitchFamily="34" charset="0"/>
              <a:buChar char="•"/>
            </a:pPr>
            <a:r>
              <a:rPr lang="en-US" sz="1600" dirty="0"/>
              <a:t>11 predicted heavy metal resistance genes (mercury, arsenic, tellurite, molybdenum)</a:t>
            </a:r>
          </a:p>
          <a:p>
            <a:pPr marL="342878" indent="-342878">
              <a:spcAft>
                <a:spcPts val="600"/>
              </a:spcAft>
              <a:buFont typeface="Arial" panose="020B0604020202020204" pitchFamily="34" charset="0"/>
              <a:buChar char="•"/>
            </a:pPr>
            <a:r>
              <a:rPr lang="en-US" sz="1600" dirty="0"/>
              <a:t>Multiple transposons &amp; IS elements</a:t>
            </a:r>
          </a:p>
          <a:p>
            <a:pPr marL="342878" indent="-342878">
              <a:spcAft>
                <a:spcPts val="600"/>
              </a:spcAft>
              <a:buFont typeface="Arial" panose="020B0604020202020204" pitchFamily="34" charset="0"/>
              <a:buChar char="•"/>
            </a:pPr>
            <a:r>
              <a:rPr lang="en-US" sz="1600" dirty="0"/>
              <a:t>4 predicted ‘plasmid addiction’ systems</a:t>
            </a:r>
          </a:p>
          <a:p>
            <a:pPr marL="342878" indent="-342878">
              <a:spcAft>
                <a:spcPts val="600"/>
              </a:spcAft>
              <a:buFont typeface="Arial" panose="020B0604020202020204" pitchFamily="34" charset="0"/>
              <a:buChar char="•"/>
            </a:pPr>
            <a:r>
              <a:rPr lang="en-US" sz="1600" dirty="0"/>
              <a:t>Prophage-associated virulence gene (</a:t>
            </a:r>
            <a:r>
              <a:rPr lang="en-US" sz="1600" i="1" dirty="0" err="1"/>
              <a:t>gipA</a:t>
            </a:r>
            <a:r>
              <a:rPr lang="en-US" sz="1600" dirty="0"/>
              <a:t>), associated with </a:t>
            </a:r>
            <a:r>
              <a:rPr lang="en-US" sz="1600" dirty="0" err="1"/>
              <a:t>Peyers</a:t>
            </a:r>
            <a:r>
              <a:rPr lang="en-US" sz="1600" dirty="0"/>
              <a:t> patch colonization and macrophage survival</a:t>
            </a:r>
          </a:p>
          <a:p>
            <a:pPr marL="342878" indent="-342878">
              <a:spcAft>
                <a:spcPts val="600"/>
              </a:spcAft>
              <a:buFont typeface="Arial" panose="020B0604020202020204" pitchFamily="34" charset="0"/>
              <a:buChar char="•"/>
            </a:pPr>
            <a:r>
              <a:rPr lang="en-US" sz="1600" i="1" dirty="0" err="1"/>
              <a:t>pil</a:t>
            </a:r>
            <a:r>
              <a:rPr lang="en-US" sz="1600" dirty="0"/>
              <a:t> genes encoding a pilus for conjugation in liquid environments</a:t>
            </a:r>
          </a:p>
          <a:p>
            <a:pPr marL="342878" indent="-342878">
              <a:spcAft>
                <a:spcPts val="600"/>
              </a:spcAft>
              <a:buFont typeface="Arial" panose="020B0604020202020204" pitchFamily="34" charset="0"/>
              <a:buChar char="•"/>
            </a:pPr>
            <a:r>
              <a:rPr lang="en-US" sz="1600" dirty="0"/>
              <a:t>Rare </a:t>
            </a:r>
            <a:r>
              <a:rPr lang="en-US" sz="1600" dirty="0" err="1"/>
              <a:t>retron</a:t>
            </a:r>
            <a:r>
              <a:rPr lang="en-US" sz="1600" dirty="0"/>
              <a:t> gene (</a:t>
            </a:r>
            <a:r>
              <a:rPr lang="en-US" sz="1600" i="1" dirty="0"/>
              <a:t>rvt-1</a:t>
            </a:r>
            <a:r>
              <a:rPr lang="en-US" sz="1600" dirty="0"/>
              <a:t>) encoding a bacterial reverse transcriptase </a:t>
            </a:r>
          </a:p>
        </p:txBody>
      </p:sp>
      <p:pic>
        <p:nvPicPr>
          <p:cNvPr id="8" name="Picture 7">
            <a:extLst>
              <a:ext uri="{FF2B5EF4-FFF2-40B4-BE49-F238E27FC236}">
                <a16:creationId xmlns:a16="http://schemas.microsoft.com/office/drawing/2014/main" id="{C46AEA88-A131-0442-AA86-9D2A34CE11F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5542" y="3335318"/>
            <a:ext cx="7152913" cy="1754160"/>
          </a:xfrm>
          <a:prstGeom prst="rect">
            <a:avLst/>
          </a:prstGeom>
        </p:spPr>
      </p:pic>
      <p:sp>
        <p:nvSpPr>
          <p:cNvPr id="3" name="TextBox 2">
            <a:extLst>
              <a:ext uri="{FF2B5EF4-FFF2-40B4-BE49-F238E27FC236}">
                <a16:creationId xmlns:a16="http://schemas.microsoft.com/office/drawing/2014/main" id="{77C3D59A-381E-8744-9DA7-A8637FC205EA}"/>
              </a:ext>
            </a:extLst>
          </p:cNvPr>
          <p:cNvSpPr txBox="1"/>
          <p:nvPr/>
        </p:nvSpPr>
        <p:spPr>
          <a:xfrm>
            <a:off x="221929" y="3335318"/>
            <a:ext cx="2510125" cy="369332"/>
          </a:xfrm>
          <a:prstGeom prst="rect">
            <a:avLst/>
          </a:prstGeom>
          <a:solidFill>
            <a:schemeClr val="bg1">
              <a:lumMod val="95000"/>
              <a:lumOff val="5000"/>
            </a:schemeClr>
          </a:solidFill>
          <a:ln>
            <a:solidFill>
              <a:srgbClr val="84FFFF"/>
            </a:solidFill>
          </a:ln>
        </p:spPr>
        <p:txBody>
          <a:bodyPr wrap="square" rtlCol="0">
            <a:spAutoFit/>
          </a:bodyPr>
          <a:lstStyle/>
          <a:p>
            <a:r>
              <a:rPr lang="en-US" dirty="0">
                <a:solidFill>
                  <a:schemeClr val="tx2"/>
                </a:solidFill>
              </a:rPr>
              <a:t>Accessory gene region 3</a:t>
            </a:r>
          </a:p>
        </p:txBody>
      </p:sp>
      <p:sp>
        <p:nvSpPr>
          <p:cNvPr id="7" name="Title 1">
            <a:extLst>
              <a:ext uri="{FF2B5EF4-FFF2-40B4-BE49-F238E27FC236}">
                <a16:creationId xmlns:a16="http://schemas.microsoft.com/office/drawing/2014/main" id="{EEF972A7-534C-8742-9102-FA19475CE6B0}"/>
              </a:ext>
            </a:extLst>
          </p:cNvPr>
          <p:cNvSpPr txBox="1">
            <a:spLocks/>
          </p:cNvSpPr>
          <p:nvPr/>
        </p:nvSpPr>
        <p:spPr>
          <a:xfrm>
            <a:off x="2876034" y="74635"/>
            <a:ext cx="3391931" cy="547659"/>
          </a:xfrm>
          <a:prstGeom prst="rect">
            <a:avLst/>
          </a:prstGeom>
          <a:ln>
            <a:solidFill>
              <a:srgbClr val="84FFFF"/>
            </a:solidFill>
          </a:ln>
        </p:spPr>
        <p:style>
          <a:lnRef idx="3">
            <a:schemeClr val="lt1"/>
          </a:lnRef>
          <a:fillRef idx="1">
            <a:schemeClr val="dk1"/>
          </a:fillRef>
          <a:effectRef idx="1">
            <a:schemeClr val="dk1"/>
          </a:effectRef>
          <a:fontRef idx="minor">
            <a:schemeClr val="lt1"/>
          </a:fontRef>
        </p:style>
        <p:txBody>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algn="ctr"/>
            <a:r>
              <a:rPr lang="en-US" sz="3200" cap="none" dirty="0">
                <a:solidFill>
                  <a:schemeClr val="tx2"/>
                </a:solidFill>
              </a:rPr>
              <a:t>Plasmid </a:t>
            </a:r>
            <a:r>
              <a:rPr lang="en-US" sz="3200" cap="none" dirty="0">
                <a:solidFill>
                  <a:srgbClr val="84FFFF"/>
                </a:solidFill>
              </a:rPr>
              <a:t>pFHS2</a:t>
            </a:r>
            <a:r>
              <a:rPr lang="en-US" sz="3200" dirty="0"/>
              <a:t> </a:t>
            </a:r>
          </a:p>
        </p:txBody>
      </p:sp>
    </p:spTree>
    <p:extLst>
      <p:ext uri="{BB962C8B-B14F-4D97-AF65-F5344CB8AC3E}">
        <p14:creationId xmlns:p14="http://schemas.microsoft.com/office/powerpoint/2010/main" val="29704606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04983" y="878325"/>
            <a:ext cx="4862755" cy="4097867"/>
          </a:xfrm>
          <a:prstGeom prst="rect">
            <a:avLst/>
          </a:prstGeom>
          <a:noFill/>
        </p:spPr>
        <p:txBody>
          <a:bodyPr/>
          <a:lstStyle>
            <a:lvl1pPr algn="l" rtl="0" eaLnBrk="1" fontAlgn="base" hangingPunct="1">
              <a:spcBef>
                <a:spcPct val="0"/>
              </a:spcBef>
              <a:spcAft>
                <a:spcPct val="0"/>
              </a:spcAft>
              <a:defRPr sz="3600">
                <a:solidFill>
                  <a:schemeClr val="tx2"/>
                </a:solidFill>
                <a:uFillTx/>
                <a:latin typeface="+mj-lt"/>
                <a:ea typeface="+mj-ea"/>
                <a:cs typeface="+mj-cs"/>
              </a:defRPr>
            </a:lvl1pPr>
            <a:lvl2pPr algn="l" rtl="0" eaLnBrk="1" fontAlgn="base" hangingPunct="1">
              <a:spcBef>
                <a:spcPct val="0"/>
              </a:spcBef>
              <a:spcAft>
                <a:spcPct val="0"/>
              </a:spcAft>
              <a:defRPr sz="3600">
                <a:solidFill>
                  <a:schemeClr val="tx2"/>
                </a:solidFill>
                <a:uFillTx/>
                <a:latin typeface="Helvetica" pitchFamily="-108" charset="0"/>
              </a:defRPr>
            </a:lvl2pPr>
            <a:lvl3pPr algn="l" rtl="0" eaLnBrk="1" fontAlgn="base" hangingPunct="1">
              <a:spcBef>
                <a:spcPct val="0"/>
              </a:spcBef>
              <a:spcAft>
                <a:spcPct val="0"/>
              </a:spcAft>
              <a:defRPr sz="3600">
                <a:solidFill>
                  <a:schemeClr val="tx2"/>
                </a:solidFill>
                <a:uFillTx/>
                <a:latin typeface="Helvetica" pitchFamily="-108" charset="0"/>
              </a:defRPr>
            </a:lvl3pPr>
            <a:lvl4pPr algn="l" rtl="0" eaLnBrk="1" fontAlgn="base" hangingPunct="1">
              <a:spcBef>
                <a:spcPct val="0"/>
              </a:spcBef>
              <a:spcAft>
                <a:spcPct val="0"/>
              </a:spcAft>
              <a:defRPr sz="3600">
                <a:solidFill>
                  <a:schemeClr val="tx2"/>
                </a:solidFill>
                <a:uFillTx/>
                <a:latin typeface="Helvetica" pitchFamily="-108" charset="0"/>
              </a:defRPr>
            </a:lvl4pPr>
            <a:lvl5pPr algn="l" rtl="0" eaLnBrk="1" fontAlgn="base" hangingPunct="1">
              <a:spcBef>
                <a:spcPct val="0"/>
              </a:spcBef>
              <a:spcAft>
                <a:spcPct val="0"/>
              </a:spcAft>
              <a:defRPr sz="3600">
                <a:solidFill>
                  <a:schemeClr val="tx2"/>
                </a:solidFill>
                <a:uFillTx/>
                <a:latin typeface="Helvetica" pitchFamily="-108" charset="0"/>
              </a:defRPr>
            </a:lvl5pPr>
            <a:lvl6pPr marL="457200" algn="l" rtl="0" eaLnBrk="1" fontAlgn="base" hangingPunct="1">
              <a:spcBef>
                <a:spcPct val="0"/>
              </a:spcBef>
              <a:spcAft>
                <a:spcPct val="0"/>
              </a:spcAft>
              <a:defRPr sz="3600">
                <a:solidFill>
                  <a:schemeClr val="tx2"/>
                </a:solidFill>
                <a:uFillTx/>
                <a:latin typeface="Helvetica" pitchFamily="-108" charset="0"/>
              </a:defRPr>
            </a:lvl6pPr>
            <a:lvl7pPr marL="914400" algn="l" rtl="0" eaLnBrk="1" fontAlgn="base" hangingPunct="1">
              <a:spcBef>
                <a:spcPct val="0"/>
              </a:spcBef>
              <a:spcAft>
                <a:spcPct val="0"/>
              </a:spcAft>
              <a:defRPr sz="3600">
                <a:solidFill>
                  <a:schemeClr val="tx2"/>
                </a:solidFill>
                <a:uFillTx/>
                <a:latin typeface="Helvetica" pitchFamily="-108" charset="0"/>
              </a:defRPr>
            </a:lvl7pPr>
            <a:lvl8pPr marL="1371600" algn="l" rtl="0" eaLnBrk="1" fontAlgn="base" hangingPunct="1">
              <a:spcBef>
                <a:spcPct val="0"/>
              </a:spcBef>
              <a:spcAft>
                <a:spcPct val="0"/>
              </a:spcAft>
              <a:defRPr sz="3600">
                <a:solidFill>
                  <a:schemeClr val="tx2"/>
                </a:solidFill>
                <a:uFillTx/>
                <a:latin typeface="Helvetica" pitchFamily="-108" charset="0"/>
              </a:defRPr>
            </a:lvl8pPr>
            <a:lvl9pPr marL="1828800" algn="l" rtl="0" eaLnBrk="1" fontAlgn="base" hangingPunct="1">
              <a:spcBef>
                <a:spcPct val="0"/>
              </a:spcBef>
              <a:spcAft>
                <a:spcPct val="0"/>
              </a:spcAft>
              <a:defRPr sz="3600">
                <a:solidFill>
                  <a:schemeClr val="tx2"/>
                </a:solidFill>
                <a:uFillTx/>
                <a:latin typeface="Helvetica" pitchFamily="-108" charset="0"/>
              </a:defRPr>
            </a:lvl9pPr>
          </a:lstStyle>
          <a:p>
            <a:pPr marL="231446" indent="-231446" defTabSz="617189">
              <a:spcBef>
                <a:spcPts val="405"/>
              </a:spcBef>
              <a:spcAft>
                <a:spcPts val="405"/>
              </a:spcAft>
              <a:buFont typeface="Arial" charset="0"/>
              <a:buChar char="•"/>
            </a:pPr>
            <a:r>
              <a:rPr lang="en-US" sz="1800" kern="0" dirty="0">
                <a:solidFill>
                  <a:schemeClr val="tx1"/>
                </a:solidFill>
                <a:latin typeface="Helvetica" charset="0"/>
                <a:ea typeface="ＭＳ Ｐゴシック" charset="0"/>
                <a:cs typeface="ＭＳ Ｐゴシック" charset="0"/>
              </a:rPr>
              <a:t>Bacterial communities in stream sediments may harbor </a:t>
            </a:r>
            <a:r>
              <a:rPr lang="en-US" sz="1800" kern="0" dirty="0">
                <a:solidFill>
                  <a:srgbClr val="FFFF00"/>
                </a:solidFill>
                <a:latin typeface="Helvetica" charset="0"/>
                <a:ea typeface="ＭＳ Ｐゴシック" charset="0"/>
                <a:cs typeface="ＭＳ Ｐゴシック" charset="0"/>
              </a:rPr>
              <a:t>significant reservoirs of </a:t>
            </a:r>
            <a:r>
              <a:rPr lang="en-US" sz="1800" i="1" kern="0" dirty="0">
                <a:solidFill>
                  <a:srgbClr val="FFFF00"/>
                </a:solidFill>
                <a:latin typeface="Helvetica" charset="0"/>
                <a:ea typeface="ＭＳ Ｐゴシック" charset="0"/>
                <a:cs typeface="ＭＳ Ｐゴシック" charset="0"/>
              </a:rPr>
              <a:t>Salmonella</a:t>
            </a:r>
            <a:r>
              <a:rPr lang="en-US" sz="1800" kern="0" dirty="0">
                <a:solidFill>
                  <a:srgbClr val="FFFF00"/>
                </a:solidFill>
                <a:latin typeface="Helvetica" charset="0"/>
                <a:ea typeface="ＭＳ Ｐゴシック" charset="0"/>
                <a:cs typeface="ＭＳ Ｐゴシック" charset="0"/>
              </a:rPr>
              <a:t> and </a:t>
            </a:r>
            <a:r>
              <a:rPr lang="en-US" sz="1800" i="1" kern="0" dirty="0">
                <a:solidFill>
                  <a:srgbClr val="FFFF00"/>
                </a:solidFill>
                <a:latin typeface="Helvetica" charset="0"/>
                <a:ea typeface="ＭＳ Ｐゴシック" charset="0"/>
                <a:cs typeface="ＭＳ Ｐゴシック" charset="0"/>
              </a:rPr>
              <a:t>Klebsiella</a:t>
            </a:r>
            <a:r>
              <a:rPr lang="en-US" sz="1800" kern="0" dirty="0">
                <a:solidFill>
                  <a:srgbClr val="FFFF00"/>
                </a:solidFill>
                <a:latin typeface="Helvetica" charset="0"/>
                <a:ea typeface="ＭＳ Ｐゴシック" charset="0"/>
                <a:cs typeface="ＭＳ Ｐゴシック" charset="0"/>
              </a:rPr>
              <a:t>, as well as resistance, virulence &amp; other genes</a:t>
            </a:r>
            <a:r>
              <a:rPr lang="en-US" sz="1800" kern="0" dirty="0">
                <a:latin typeface="Helvetica" charset="0"/>
                <a:ea typeface="ＭＳ Ｐゴシック" charset="0"/>
                <a:cs typeface="ＭＳ Ｐゴシック" charset="0"/>
              </a:rPr>
              <a:t>.</a:t>
            </a:r>
          </a:p>
          <a:p>
            <a:pPr marL="231446" indent="-231446" defTabSz="617189">
              <a:spcBef>
                <a:spcPts val="405"/>
              </a:spcBef>
              <a:spcAft>
                <a:spcPts val="405"/>
              </a:spcAft>
              <a:buFont typeface="Arial" charset="0"/>
              <a:buChar char="•"/>
            </a:pPr>
            <a:r>
              <a:rPr lang="en-US" sz="1800" kern="0" dirty="0">
                <a:solidFill>
                  <a:schemeClr val="tx1"/>
                </a:solidFill>
                <a:latin typeface="Helvetica" charset="0"/>
                <a:ea typeface="ＭＳ Ｐゴシック" charset="0"/>
                <a:cs typeface="ＭＳ Ｐゴシック" charset="0"/>
              </a:rPr>
              <a:t>These genes are often found on</a:t>
            </a:r>
            <a:r>
              <a:rPr lang="en-US" sz="1800" kern="0" dirty="0">
                <a:latin typeface="Helvetica" charset="0"/>
                <a:ea typeface="ＭＳ Ｐゴシック" charset="0"/>
                <a:cs typeface="ＭＳ Ｐゴシック" charset="0"/>
              </a:rPr>
              <a:t> </a:t>
            </a:r>
            <a:r>
              <a:rPr lang="en-US" sz="1800" kern="0" dirty="0">
                <a:solidFill>
                  <a:srgbClr val="FFFF00"/>
                </a:solidFill>
                <a:latin typeface="Helvetica" charset="0"/>
                <a:ea typeface="ＭＳ Ｐゴシック" charset="0"/>
                <a:cs typeface="ＭＳ Ｐゴシック" charset="0"/>
              </a:rPr>
              <a:t>mobile genetic elements.</a:t>
            </a:r>
          </a:p>
          <a:p>
            <a:pPr marL="231446" indent="-231446" defTabSz="617189">
              <a:spcBef>
                <a:spcPts val="405"/>
              </a:spcBef>
              <a:spcAft>
                <a:spcPts val="405"/>
              </a:spcAft>
              <a:buFont typeface="Arial" charset="0"/>
              <a:buChar char="•"/>
            </a:pPr>
            <a:r>
              <a:rPr lang="en-US" sz="1800" kern="0" dirty="0">
                <a:solidFill>
                  <a:schemeClr val="tx1"/>
                </a:solidFill>
                <a:latin typeface="Helvetica" charset="0"/>
                <a:ea typeface="ＭＳ Ｐゴシック" charset="0"/>
                <a:cs typeface="ＭＳ Ｐゴシック" charset="0"/>
              </a:rPr>
              <a:t>Animal husbandry carried out on a massive scale </a:t>
            </a:r>
            <a:r>
              <a:rPr lang="en-US" sz="1800" kern="0" dirty="0">
                <a:solidFill>
                  <a:srgbClr val="FFFF00"/>
                </a:solidFill>
                <a:latin typeface="Helvetica" charset="0"/>
                <a:ea typeface="ＭＳ Ｐゴシック" charset="0"/>
                <a:cs typeface="ＭＳ Ｐゴシック" charset="0"/>
              </a:rPr>
              <a:t>may be adding to these reservoirs.</a:t>
            </a:r>
          </a:p>
          <a:p>
            <a:pPr marL="231446" indent="-231446" defTabSz="617189">
              <a:spcBef>
                <a:spcPts val="405"/>
              </a:spcBef>
              <a:spcAft>
                <a:spcPts val="405"/>
              </a:spcAft>
              <a:buFont typeface="Arial" charset="0"/>
              <a:buChar char="•"/>
            </a:pPr>
            <a:r>
              <a:rPr lang="en-US" sz="1800" kern="0" dirty="0">
                <a:solidFill>
                  <a:schemeClr val="tx1"/>
                </a:solidFill>
                <a:latin typeface="Helvetica" charset="0"/>
                <a:ea typeface="ＭＳ Ｐゴシック" charset="0"/>
                <a:cs typeface="ＭＳ Ｐゴシック" charset="0"/>
              </a:rPr>
              <a:t>The ease of recovery of transmissible MDR plasmids suggests that these reservoirs exist, and that</a:t>
            </a:r>
            <a:r>
              <a:rPr lang="en-US" sz="1800" kern="0" dirty="0">
                <a:latin typeface="Helvetica" charset="0"/>
                <a:ea typeface="ＭＳ Ｐゴシック" charset="0"/>
                <a:cs typeface="ＭＳ Ｐゴシック" charset="0"/>
              </a:rPr>
              <a:t> </a:t>
            </a:r>
            <a:r>
              <a:rPr lang="en-US" sz="1800" kern="0" dirty="0">
                <a:solidFill>
                  <a:srgbClr val="FFFF00"/>
                </a:solidFill>
                <a:latin typeface="Helvetica" charset="0"/>
                <a:ea typeface="ＭＳ Ｐゴシック" charset="0"/>
                <a:cs typeface="ＭＳ Ｐゴシック" charset="0"/>
              </a:rPr>
              <a:t>plasmids and other MGEs may facilitate gene recombination and spread to and from pathogens</a:t>
            </a:r>
            <a:r>
              <a:rPr lang="en-US" sz="1800" kern="0" dirty="0">
                <a:latin typeface="Helvetica" charset="0"/>
                <a:ea typeface="ＭＳ Ｐゴシック" charset="0"/>
                <a:cs typeface="ＭＳ Ｐゴシック" charset="0"/>
              </a:rPr>
              <a:t>.</a:t>
            </a:r>
          </a:p>
        </p:txBody>
      </p:sp>
      <p:pic>
        <p:nvPicPr>
          <p:cNvPr id="5" name="Picture 5" descr="iceberg2yi8.png"/>
          <p:cNvPicPr>
            <a:picLocks noChangeAspect="1"/>
          </p:cNvPicPr>
          <p:nvPr/>
        </p:nvPicPr>
        <p:blipFill>
          <a:blip r:embed="rId3"/>
          <a:srcRect/>
          <a:stretch>
            <a:fillRect/>
          </a:stretch>
        </p:blipFill>
        <p:spPr bwMode="auto">
          <a:xfrm>
            <a:off x="5577145" y="120025"/>
            <a:ext cx="3184789" cy="4938991"/>
          </a:xfrm>
          <a:prstGeom prst="rect">
            <a:avLst/>
          </a:prstGeom>
          <a:noFill/>
          <a:ln>
            <a:noFill/>
          </a:ln>
        </p:spPr>
      </p:pic>
      <p:sp>
        <p:nvSpPr>
          <p:cNvPr id="7" name="Title 6"/>
          <p:cNvSpPr>
            <a:spLocks noGrp="1"/>
          </p:cNvSpPr>
          <p:nvPr>
            <p:ph type="title"/>
          </p:nvPr>
        </p:nvSpPr>
        <p:spPr>
          <a:xfrm>
            <a:off x="1388958" y="260389"/>
            <a:ext cx="3295330" cy="382549"/>
          </a:xfrm>
        </p:spPr>
        <p:txBody>
          <a:bodyPr>
            <a:noAutofit/>
          </a:bodyPr>
          <a:lstStyle/>
          <a:p>
            <a:pPr algn="ctr"/>
            <a:r>
              <a:rPr lang="en-US" sz="3600" cap="small" dirty="0">
                <a:solidFill>
                  <a:schemeClr val="tx2"/>
                </a:solidFill>
                <a:uFillTx/>
              </a:rPr>
              <a:t>Implications</a:t>
            </a:r>
          </a:p>
        </p:txBody>
      </p:sp>
    </p:spTree>
    <p:extLst>
      <p:ext uri="{BB962C8B-B14F-4D97-AF65-F5344CB8AC3E}">
        <p14:creationId xmlns:p14="http://schemas.microsoft.com/office/powerpoint/2010/main" val="4046742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D47FF-EE5A-8E43-BFBF-AAF3392C1592}"/>
              </a:ext>
            </a:extLst>
          </p:cNvPr>
          <p:cNvSpPr>
            <a:spLocks noGrp="1"/>
          </p:cNvSpPr>
          <p:nvPr>
            <p:ph type="title"/>
          </p:nvPr>
        </p:nvSpPr>
        <p:spPr>
          <a:xfrm>
            <a:off x="653251" y="95504"/>
            <a:ext cx="6995160" cy="685800"/>
          </a:xfrm>
        </p:spPr>
        <p:txBody>
          <a:bodyPr vert="horz" lIns="91440" tIns="45720" rIns="91440" bIns="45720" rtlCol="0" anchor="ctr">
            <a:noAutofit/>
          </a:bodyPr>
          <a:lstStyle/>
          <a:p>
            <a:r>
              <a:rPr lang="en-US" sz="3600" cap="small" dirty="0">
                <a:solidFill>
                  <a:schemeClr val="tx2"/>
                </a:solidFill>
              </a:rPr>
              <a:t>Acknowledgements</a:t>
            </a:r>
          </a:p>
        </p:txBody>
      </p:sp>
      <p:sp>
        <p:nvSpPr>
          <p:cNvPr id="4" name="Rectangle 5">
            <a:extLst>
              <a:ext uri="{FF2B5EF4-FFF2-40B4-BE49-F238E27FC236}">
                <a16:creationId xmlns:a16="http://schemas.microsoft.com/office/drawing/2014/main" id="{167CFB63-B358-5B4C-B137-19AF7CEABC01}"/>
              </a:ext>
            </a:extLst>
          </p:cNvPr>
          <p:cNvSpPr>
            <a:spLocks noRot="1" noChangeArrowheads="1"/>
          </p:cNvSpPr>
          <p:nvPr/>
        </p:nvSpPr>
        <p:spPr bwMode="auto">
          <a:xfrm>
            <a:off x="653256" y="728752"/>
            <a:ext cx="2716967" cy="2621827"/>
          </a:xfrm>
          <a:prstGeom prst="rect">
            <a:avLst/>
          </a:prstGeom>
          <a:noFill/>
          <a:ln w="9525">
            <a:noFill/>
            <a:miter lim="800000"/>
            <a:headEnd/>
            <a:tailEnd/>
          </a:ln>
          <a:effectLst/>
        </p:spPr>
        <p:txBody>
          <a:bodyPr>
            <a:prstTxWarp prst="textNoShape">
              <a:avLst/>
            </a:prstTxWarp>
          </a:bodyPr>
          <a:lstStyle/>
          <a:p>
            <a:pPr marL="308591" indent="-308591">
              <a:lnSpc>
                <a:spcPct val="150000"/>
              </a:lnSpc>
              <a:spcBef>
                <a:spcPct val="20000"/>
              </a:spcBef>
              <a:buClr>
                <a:schemeClr val="folHlink"/>
              </a:buClr>
              <a:buSzPct val="75000"/>
            </a:pPr>
            <a:r>
              <a:rPr lang="en-US" sz="2160" dirty="0">
                <a:latin typeface="Helvetica" pitchFamily="-65" charset="0"/>
              </a:rPr>
              <a:t>Graduate Students</a:t>
            </a:r>
          </a:p>
          <a:p>
            <a:pPr marL="668611" lvl="1" indent="-257159">
              <a:spcBef>
                <a:spcPct val="20000"/>
              </a:spcBef>
              <a:buClr>
                <a:schemeClr val="folHlink"/>
              </a:buClr>
              <a:buSzPct val="70000"/>
              <a:buFont typeface="Wingdings" pitchFamily="-65" charset="2"/>
              <a:buChar char="n"/>
            </a:pPr>
            <a:r>
              <a:rPr lang="en-US" dirty="0">
                <a:latin typeface="Helvetica" pitchFamily="-65" charset="0"/>
                <a:ea typeface="ＭＳ Ｐゴシック" pitchFamily="-65" charset="-128"/>
              </a:rPr>
              <a:t>Jim Brooks</a:t>
            </a:r>
          </a:p>
          <a:p>
            <a:pPr marL="668611" lvl="1" indent="-257159">
              <a:spcBef>
                <a:spcPct val="20000"/>
              </a:spcBef>
              <a:buClr>
                <a:schemeClr val="folHlink"/>
              </a:buClr>
              <a:buSzPct val="70000"/>
              <a:buFont typeface="Wingdings" pitchFamily="-65" charset="2"/>
              <a:buChar char="n"/>
            </a:pPr>
            <a:r>
              <a:rPr lang="en-US" dirty="0">
                <a:latin typeface="Helvetica" pitchFamily="-65" charset="0"/>
                <a:ea typeface="ＭＳ Ｐゴシック" pitchFamily="-65" charset="-128"/>
              </a:rPr>
              <a:t>Erika </a:t>
            </a:r>
            <a:r>
              <a:rPr lang="en-US" dirty="0" err="1">
                <a:latin typeface="Helvetica" pitchFamily="-65" charset="0"/>
                <a:ea typeface="ＭＳ Ｐゴシック" pitchFamily="-65" charset="-128"/>
              </a:rPr>
              <a:t>Gehr</a:t>
            </a:r>
            <a:endParaRPr lang="en-US" dirty="0">
              <a:latin typeface="Helvetica" pitchFamily="-65" charset="0"/>
              <a:ea typeface="ＭＳ Ｐゴシック" pitchFamily="-65" charset="-128"/>
            </a:endParaRPr>
          </a:p>
          <a:p>
            <a:pPr marL="668611" lvl="1" indent="-257159">
              <a:spcBef>
                <a:spcPct val="20000"/>
              </a:spcBef>
              <a:buClr>
                <a:schemeClr val="folHlink"/>
              </a:buClr>
              <a:buSzPct val="70000"/>
              <a:buFont typeface="Wingdings" pitchFamily="-65" charset="2"/>
              <a:buChar char="n"/>
            </a:pPr>
            <a:r>
              <a:rPr lang="en-US" dirty="0">
                <a:latin typeface="Helvetica" pitchFamily="-65" charset="0"/>
                <a:ea typeface="ＭＳ Ｐゴシック" pitchFamily="-65" charset="-128"/>
              </a:rPr>
              <a:t>Kevin </a:t>
            </a:r>
            <a:r>
              <a:rPr lang="en-US" dirty="0" err="1">
                <a:latin typeface="Helvetica" pitchFamily="-65" charset="0"/>
                <a:ea typeface="ＭＳ Ｐゴシック" pitchFamily="-65" charset="-128"/>
              </a:rPr>
              <a:t>Libuit</a:t>
            </a:r>
            <a:endParaRPr lang="en-US" dirty="0">
              <a:latin typeface="Helvetica" pitchFamily="-65" charset="0"/>
              <a:ea typeface="ＭＳ Ｐゴシック" pitchFamily="-65" charset="-128"/>
            </a:endParaRPr>
          </a:p>
          <a:p>
            <a:pPr marL="668611" lvl="1" indent="-257159">
              <a:spcBef>
                <a:spcPct val="20000"/>
              </a:spcBef>
              <a:buClr>
                <a:schemeClr val="folHlink"/>
              </a:buClr>
              <a:buSzPct val="70000"/>
              <a:buFont typeface="Wingdings" pitchFamily="-65" charset="2"/>
              <a:buChar char="n"/>
            </a:pPr>
            <a:r>
              <a:rPr lang="en-US" dirty="0">
                <a:latin typeface="Helvetica" pitchFamily="-65" charset="0"/>
                <a:ea typeface="ＭＳ Ｐゴシック" pitchFamily="-65" charset="-128"/>
              </a:rPr>
              <a:t>Curtis </a:t>
            </a:r>
            <a:r>
              <a:rPr lang="en-US" dirty="0" err="1">
                <a:latin typeface="Helvetica" pitchFamily="-65" charset="0"/>
                <a:ea typeface="ＭＳ Ｐゴシック" pitchFamily="-65" charset="-128"/>
              </a:rPr>
              <a:t>Kapsak</a:t>
            </a:r>
            <a:endParaRPr lang="en-US" dirty="0">
              <a:latin typeface="Helvetica" pitchFamily="-65" charset="0"/>
              <a:ea typeface="ＭＳ Ｐゴシック" pitchFamily="-65" charset="-128"/>
            </a:endParaRPr>
          </a:p>
          <a:p>
            <a:pPr marL="668611" lvl="1" indent="-257159">
              <a:spcBef>
                <a:spcPct val="20000"/>
              </a:spcBef>
              <a:buClr>
                <a:schemeClr val="folHlink"/>
              </a:buClr>
              <a:buSzPct val="70000"/>
              <a:buFont typeface="Wingdings" pitchFamily="-65" charset="2"/>
              <a:buChar char="n"/>
            </a:pPr>
            <a:r>
              <a:rPr lang="en-US" dirty="0">
                <a:latin typeface="Helvetica" pitchFamily="-65" charset="0"/>
                <a:ea typeface="ＭＳ Ｐゴシック" pitchFamily="-65" charset="-128"/>
              </a:rPr>
              <a:t>Noah Greenman</a:t>
            </a:r>
          </a:p>
          <a:p>
            <a:pPr marL="668611" lvl="1" indent="-257159">
              <a:lnSpc>
                <a:spcPct val="150000"/>
              </a:lnSpc>
              <a:spcBef>
                <a:spcPct val="20000"/>
              </a:spcBef>
              <a:buClr>
                <a:schemeClr val="folHlink"/>
              </a:buClr>
              <a:buSzPct val="70000"/>
            </a:pPr>
            <a:endParaRPr lang="en-US" dirty="0">
              <a:latin typeface="Helvetica" pitchFamily="-65" charset="0"/>
              <a:ea typeface="ＭＳ Ｐゴシック" pitchFamily="-65" charset="-128"/>
            </a:endParaRPr>
          </a:p>
        </p:txBody>
      </p:sp>
      <p:pic>
        <p:nvPicPr>
          <p:cNvPr id="10" name="Picture 22">
            <a:extLst>
              <a:ext uri="{FF2B5EF4-FFF2-40B4-BE49-F238E27FC236}">
                <a16:creationId xmlns:a16="http://schemas.microsoft.com/office/drawing/2014/main" id="{C818C4EE-AD77-1347-AA45-FAEE57C16AB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5997" y="3346722"/>
            <a:ext cx="2890392" cy="558747"/>
          </a:xfrm>
          <a:prstGeom prst="rect">
            <a:avLst/>
          </a:prstGeom>
          <a:noFill/>
          <a:ln w="9525">
            <a:noFill/>
            <a:miter lim="800000"/>
            <a:headEnd/>
            <a:tailEnd/>
          </a:ln>
          <a:effectLst/>
        </p:spPr>
      </p:pic>
      <p:sp>
        <p:nvSpPr>
          <p:cNvPr id="17" name="Rectangle 5">
            <a:extLst>
              <a:ext uri="{FF2B5EF4-FFF2-40B4-BE49-F238E27FC236}">
                <a16:creationId xmlns:a16="http://schemas.microsoft.com/office/drawing/2014/main" id="{8EB15B17-0499-6543-9699-E91D2746E9A9}"/>
              </a:ext>
            </a:extLst>
          </p:cNvPr>
          <p:cNvSpPr>
            <a:spLocks noRot="1" noChangeArrowheads="1"/>
          </p:cNvSpPr>
          <p:nvPr/>
        </p:nvSpPr>
        <p:spPr bwMode="auto">
          <a:xfrm>
            <a:off x="3624435" y="725151"/>
            <a:ext cx="2358100" cy="3392752"/>
          </a:xfrm>
          <a:prstGeom prst="rect">
            <a:avLst/>
          </a:prstGeom>
          <a:noFill/>
          <a:ln w="9525">
            <a:noFill/>
            <a:miter lim="800000"/>
            <a:headEnd/>
            <a:tailEnd/>
          </a:ln>
          <a:effectLst/>
        </p:spPr>
        <p:txBody>
          <a:bodyPr>
            <a:prstTxWarp prst="textNoShape">
              <a:avLst/>
            </a:prstTxWarp>
          </a:bodyPr>
          <a:lstStyle/>
          <a:p>
            <a:pPr marL="308591" indent="-308591">
              <a:lnSpc>
                <a:spcPct val="150000"/>
              </a:lnSpc>
              <a:spcBef>
                <a:spcPct val="20000"/>
              </a:spcBef>
              <a:buClr>
                <a:schemeClr val="folHlink"/>
              </a:buClr>
              <a:buSzPct val="75000"/>
            </a:pPr>
            <a:r>
              <a:rPr lang="en-US" sz="2160" dirty="0">
                <a:latin typeface="Helvetica" pitchFamily="-65" charset="0"/>
              </a:rPr>
              <a:t>Undergraduates</a:t>
            </a:r>
            <a:endParaRPr lang="en-US" dirty="0">
              <a:latin typeface="Helvetica" pitchFamily="-65" charset="0"/>
              <a:ea typeface="ＭＳ Ｐゴシック" pitchFamily="-65" charset="-128"/>
            </a:endParaRP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Scott Benham</a:t>
            </a: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Ross Haynes</a:t>
            </a: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Spencer </a:t>
            </a:r>
            <a:r>
              <a:rPr lang="en-US" sz="1400" dirty="0" err="1">
                <a:latin typeface="Helvetica" pitchFamily="-65" charset="0"/>
                <a:ea typeface="ＭＳ Ｐゴシック" pitchFamily="-65" charset="-128"/>
              </a:rPr>
              <a:t>Heringa</a:t>
            </a:r>
            <a:endParaRPr lang="en-US" sz="1400" dirty="0">
              <a:latin typeface="Helvetica" pitchFamily="-65" charset="0"/>
              <a:ea typeface="ＭＳ Ｐゴシック" pitchFamily="-65" charset="-128"/>
            </a:endParaRP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Lindsay </a:t>
            </a:r>
            <a:r>
              <a:rPr lang="en-US" sz="1400" dirty="0" err="1">
                <a:latin typeface="Helvetica" pitchFamily="-65" charset="0"/>
                <a:ea typeface="ＭＳ Ｐゴシック" pitchFamily="-65" charset="-128"/>
              </a:rPr>
              <a:t>Trower</a:t>
            </a:r>
            <a:endParaRPr lang="en-US" sz="1400" dirty="0">
              <a:latin typeface="Helvetica" pitchFamily="-65" charset="0"/>
              <a:ea typeface="ＭＳ Ｐゴシック" pitchFamily="-65" charset="-128"/>
            </a:endParaRPr>
          </a:p>
          <a:p>
            <a:pPr marL="668611" lvl="1" indent="-257159">
              <a:spcBef>
                <a:spcPct val="20000"/>
              </a:spcBef>
              <a:buClr>
                <a:schemeClr val="folHlink"/>
              </a:buClr>
              <a:buSzPct val="70000"/>
              <a:buFont typeface="Wingdings" pitchFamily="-65" charset="2"/>
              <a:buChar char="n"/>
            </a:pPr>
            <a:r>
              <a:rPr lang="en-US" sz="1400" dirty="0">
                <a:solidFill>
                  <a:srgbClr val="FFFF00"/>
                </a:solidFill>
                <a:latin typeface="Helvetica" pitchFamily="-65" charset="0"/>
                <a:ea typeface="ＭＳ Ｐゴシック" pitchFamily="-65" charset="-128"/>
              </a:rPr>
              <a:t>Sophie Jurgensen</a:t>
            </a: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Charles Holmes</a:t>
            </a:r>
          </a:p>
          <a:p>
            <a:pPr marL="668611" lvl="1" indent="-257159">
              <a:spcBef>
                <a:spcPct val="20000"/>
              </a:spcBef>
              <a:buClr>
                <a:schemeClr val="folHlink"/>
              </a:buClr>
              <a:buSzPct val="70000"/>
              <a:buFont typeface="Wingdings" pitchFamily="-65" charset="2"/>
              <a:buChar char="n"/>
            </a:pPr>
            <a:r>
              <a:rPr lang="en-US" sz="1400" dirty="0" err="1">
                <a:latin typeface="Helvetica" pitchFamily="-65" charset="0"/>
                <a:ea typeface="ＭＳ Ｐゴシック" pitchFamily="-65" charset="-128"/>
              </a:rPr>
              <a:t>Shahzeb</a:t>
            </a:r>
            <a:r>
              <a:rPr lang="en-US" sz="1400" dirty="0">
                <a:latin typeface="Helvetica" pitchFamily="-65" charset="0"/>
                <a:ea typeface="ＭＳ Ｐゴシック" pitchFamily="-65" charset="-128"/>
              </a:rPr>
              <a:t> Kahn</a:t>
            </a:r>
          </a:p>
          <a:p>
            <a:pPr marL="668611" lvl="1" indent="-257159">
              <a:spcBef>
                <a:spcPct val="20000"/>
              </a:spcBef>
              <a:buClr>
                <a:schemeClr val="folHlink"/>
              </a:buClr>
              <a:buSzPct val="70000"/>
              <a:buFont typeface="Wingdings" pitchFamily="-65" charset="2"/>
              <a:buChar char="n"/>
            </a:pPr>
            <a:r>
              <a:rPr lang="en-US" sz="1400" dirty="0" err="1">
                <a:latin typeface="Helvetica" pitchFamily="-65" charset="0"/>
                <a:ea typeface="ＭＳ Ｐゴシック" pitchFamily="-65" charset="-128"/>
              </a:rPr>
              <a:t>Seana</a:t>
            </a:r>
            <a:r>
              <a:rPr lang="en-US" sz="1400" dirty="0">
                <a:latin typeface="Helvetica" pitchFamily="-65" charset="0"/>
                <a:ea typeface="ＭＳ Ｐゴシック" pitchFamily="-65" charset="-128"/>
              </a:rPr>
              <a:t> Sears</a:t>
            </a: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Elena </a:t>
            </a:r>
            <a:r>
              <a:rPr lang="en-US" sz="1400" dirty="0" err="1">
                <a:latin typeface="Helvetica" pitchFamily="-65" charset="0"/>
                <a:ea typeface="ＭＳ Ｐゴシック" pitchFamily="-65" charset="-128"/>
              </a:rPr>
              <a:t>Balkanska</a:t>
            </a:r>
            <a:endParaRPr lang="en-US" sz="1400" dirty="0">
              <a:latin typeface="Helvetica" pitchFamily="-65" charset="0"/>
              <a:ea typeface="ＭＳ Ｐゴシック" pitchFamily="-65" charset="-128"/>
            </a:endParaRP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Selena </a:t>
            </a:r>
            <a:r>
              <a:rPr lang="en-US" sz="1400" dirty="0" err="1">
                <a:latin typeface="Helvetica" pitchFamily="-65" charset="0"/>
                <a:ea typeface="ＭＳ Ｐゴシック" pitchFamily="-65" charset="-128"/>
              </a:rPr>
              <a:t>Hise</a:t>
            </a:r>
            <a:endParaRPr lang="en-US" sz="1400" dirty="0">
              <a:latin typeface="Helvetica" pitchFamily="-65" charset="0"/>
              <a:ea typeface="ＭＳ Ｐゴシック" pitchFamily="-65" charset="-128"/>
            </a:endParaRP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Max </a:t>
            </a:r>
            <a:r>
              <a:rPr lang="en-US" sz="1400" dirty="0" err="1">
                <a:latin typeface="Helvetica" pitchFamily="-65" charset="0"/>
                <a:ea typeface="ＭＳ Ｐゴシック" pitchFamily="-65" charset="-128"/>
              </a:rPr>
              <a:t>Maza</a:t>
            </a:r>
            <a:endParaRPr lang="en-US" sz="1400" dirty="0">
              <a:latin typeface="Helvetica" pitchFamily="-65" charset="0"/>
              <a:ea typeface="ＭＳ Ｐゴシック" pitchFamily="-65" charset="-128"/>
            </a:endParaRPr>
          </a:p>
          <a:p>
            <a:pPr marL="668611" lvl="1" indent="-257159">
              <a:spcBef>
                <a:spcPct val="20000"/>
              </a:spcBef>
              <a:buClr>
                <a:schemeClr val="folHlink"/>
              </a:buClr>
              <a:buSzPct val="70000"/>
              <a:buFont typeface="Wingdings" pitchFamily="-65" charset="2"/>
              <a:buChar char="n"/>
            </a:pPr>
            <a:r>
              <a:rPr lang="en-US" sz="1400" dirty="0" err="1">
                <a:latin typeface="Helvetica" pitchFamily="-65" charset="0"/>
                <a:ea typeface="ＭＳ Ｐゴシック" pitchFamily="-65" charset="-128"/>
              </a:rPr>
              <a:t>Raechel</a:t>
            </a:r>
            <a:r>
              <a:rPr lang="en-US" sz="1400" dirty="0">
                <a:latin typeface="Helvetica" pitchFamily="-65" charset="0"/>
                <a:ea typeface="ＭＳ Ｐゴシック" pitchFamily="-65" charset="-128"/>
              </a:rPr>
              <a:t> Davis</a:t>
            </a: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and a host of others!</a:t>
            </a:r>
          </a:p>
        </p:txBody>
      </p:sp>
      <p:sp>
        <p:nvSpPr>
          <p:cNvPr id="18" name="Rectangle 5">
            <a:extLst>
              <a:ext uri="{FF2B5EF4-FFF2-40B4-BE49-F238E27FC236}">
                <a16:creationId xmlns:a16="http://schemas.microsoft.com/office/drawing/2014/main" id="{5EA493AA-455F-894F-B43E-70F997FCAFDD}"/>
              </a:ext>
            </a:extLst>
          </p:cNvPr>
          <p:cNvSpPr>
            <a:spLocks noRot="1" noChangeArrowheads="1"/>
          </p:cNvSpPr>
          <p:nvPr/>
        </p:nvSpPr>
        <p:spPr bwMode="auto">
          <a:xfrm>
            <a:off x="6345443" y="725151"/>
            <a:ext cx="2358100" cy="4026100"/>
          </a:xfrm>
          <a:prstGeom prst="rect">
            <a:avLst/>
          </a:prstGeom>
          <a:noFill/>
          <a:ln w="9525">
            <a:noFill/>
            <a:miter lim="800000"/>
            <a:headEnd/>
            <a:tailEnd/>
          </a:ln>
          <a:effectLst/>
        </p:spPr>
        <p:txBody>
          <a:bodyPr>
            <a:prstTxWarp prst="textNoShape">
              <a:avLst/>
            </a:prstTxWarp>
          </a:bodyPr>
          <a:lstStyle/>
          <a:p>
            <a:pPr marL="308591" indent="-308591">
              <a:lnSpc>
                <a:spcPct val="150000"/>
              </a:lnSpc>
              <a:spcBef>
                <a:spcPct val="20000"/>
              </a:spcBef>
              <a:buClr>
                <a:schemeClr val="folHlink"/>
              </a:buClr>
              <a:buSzPct val="75000"/>
            </a:pPr>
            <a:r>
              <a:rPr lang="en-US" sz="2160" dirty="0">
                <a:latin typeface="Helvetica" pitchFamily="-65" charset="0"/>
              </a:rPr>
              <a:t>Special Thanks:</a:t>
            </a:r>
            <a:endParaRPr lang="en-US" dirty="0">
              <a:latin typeface="Helvetica" pitchFamily="-65" charset="0"/>
              <a:ea typeface="ＭＳ Ｐゴシック" pitchFamily="-65" charset="-128"/>
            </a:endParaRP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Drs. Marc Allard and Rebecca Bell (FDA – CFSAN)</a:t>
            </a: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Dr. Lauren Turner (Virginia DCLS)</a:t>
            </a: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Dr. Stephen Turner (</a:t>
            </a:r>
            <a:r>
              <a:rPr lang="en-US" sz="1400" i="1" dirty="0">
                <a:latin typeface="Helvetica" pitchFamily="-65" charset="0"/>
                <a:ea typeface="ＭＳ Ｐゴシック" pitchFamily="-65" charset="-128"/>
              </a:rPr>
              <a:t>Signature Science</a:t>
            </a:r>
            <a:r>
              <a:rPr lang="en-US" sz="1400" dirty="0">
                <a:latin typeface="Helvetica" pitchFamily="-65" charset="0"/>
                <a:ea typeface="ＭＳ Ｐゴシック" pitchFamily="-65" charset="-128"/>
              </a:rPr>
              <a:t>, formerly @ </a:t>
            </a:r>
            <a:r>
              <a:rPr lang="en-US" sz="1400" dirty="0" err="1">
                <a:latin typeface="Helvetica" pitchFamily="-65" charset="0"/>
                <a:ea typeface="ＭＳ Ｐゴシック" pitchFamily="-65" charset="-128"/>
              </a:rPr>
              <a:t>UVa</a:t>
            </a:r>
            <a:r>
              <a:rPr lang="en-US" sz="1400" dirty="0">
                <a:latin typeface="Helvetica" pitchFamily="-65" charset="0"/>
                <a:ea typeface="ＭＳ Ｐゴシック" pitchFamily="-65" charset="-128"/>
              </a:rPr>
              <a:t> Bioinformatics Core)</a:t>
            </a: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Dr. Jonathan Frye (USDA)</a:t>
            </a:r>
          </a:p>
          <a:p>
            <a:pPr marL="668611" lvl="1" indent="-257159">
              <a:spcBef>
                <a:spcPct val="20000"/>
              </a:spcBef>
              <a:buClr>
                <a:schemeClr val="folHlink"/>
              </a:buClr>
              <a:buSzPct val="70000"/>
              <a:buFont typeface="Wingdings" pitchFamily="-65" charset="2"/>
              <a:buChar char="n"/>
            </a:pPr>
            <a:r>
              <a:rPr lang="en-US" sz="1400" dirty="0">
                <a:latin typeface="Helvetica" pitchFamily="-65" charset="0"/>
                <a:ea typeface="ＭＳ Ｐゴシック" pitchFamily="-65" charset="-128"/>
              </a:rPr>
              <a:t>The FDA </a:t>
            </a:r>
            <a:r>
              <a:rPr lang="en-US" sz="1400" dirty="0" err="1">
                <a:latin typeface="Helvetica" pitchFamily="-65" charset="0"/>
                <a:ea typeface="ＭＳ Ｐゴシック" pitchFamily="-65" charset="-128"/>
              </a:rPr>
              <a:t>GalaxyTrakr</a:t>
            </a:r>
            <a:r>
              <a:rPr lang="en-US" sz="1400" dirty="0">
                <a:latin typeface="Helvetica" pitchFamily="-65" charset="0"/>
                <a:ea typeface="ＭＳ Ｐゴシック" pitchFamily="-65" charset="-128"/>
              </a:rPr>
              <a:t> team</a:t>
            </a:r>
          </a:p>
        </p:txBody>
      </p:sp>
      <p:pic>
        <p:nvPicPr>
          <p:cNvPr id="3" name="Picture 2">
            <a:extLst>
              <a:ext uri="{FF2B5EF4-FFF2-40B4-BE49-F238E27FC236}">
                <a16:creationId xmlns:a16="http://schemas.microsoft.com/office/drawing/2014/main" id="{5410842C-8C9E-B541-A590-C4E6193435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5997" y="4003349"/>
            <a:ext cx="1810254" cy="400878"/>
          </a:xfrm>
          <a:prstGeom prst="rect">
            <a:avLst/>
          </a:prstGeom>
        </p:spPr>
      </p:pic>
      <p:pic>
        <p:nvPicPr>
          <p:cNvPr id="15" name="Picture 14">
            <a:extLst>
              <a:ext uri="{FF2B5EF4-FFF2-40B4-BE49-F238E27FC236}">
                <a16:creationId xmlns:a16="http://schemas.microsoft.com/office/drawing/2014/main" id="{B85A9E1A-13DE-D240-B15D-70BB2CDC7CE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16809" y="4502107"/>
            <a:ext cx="1501826" cy="517984"/>
          </a:xfrm>
          <a:prstGeom prst="rect">
            <a:avLst/>
          </a:prstGeom>
          <a:solidFill>
            <a:schemeClr val="lt1"/>
          </a:solidFill>
        </p:spPr>
      </p:pic>
      <p:pic>
        <p:nvPicPr>
          <p:cNvPr id="16" name="Picture 15">
            <a:extLst>
              <a:ext uri="{FF2B5EF4-FFF2-40B4-BE49-F238E27FC236}">
                <a16:creationId xmlns:a16="http://schemas.microsoft.com/office/drawing/2014/main" id="{06A6FB1B-C15F-DB41-9D7C-6A59AF6515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5997" y="4502107"/>
            <a:ext cx="1579850" cy="517984"/>
          </a:xfrm>
          <a:prstGeom prst="rect">
            <a:avLst/>
          </a:prstGeom>
        </p:spPr>
      </p:pic>
    </p:spTree>
    <p:extLst>
      <p:ext uri="{BB962C8B-B14F-4D97-AF65-F5344CB8AC3E}">
        <p14:creationId xmlns:p14="http://schemas.microsoft.com/office/powerpoint/2010/main" val="310815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A181E7-31AA-3A49-896F-9E612278E102}"/>
              </a:ext>
            </a:extLst>
          </p:cNvPr>
          <p:cNvPicPr>
            <a:picLocks noChangeAspect="1"/>
          </p:cNvPicPr>
          <p:nvPr/>
        </p:nvPicPr>
        <p:blipFill>
          <a:blip r:embed="rId3"/>
          <a:stretch>
            <a:fillRect/>
          </a:stretch>
        </p:blipFill>
        <p:spPr>
          <a:xfrm>
            <a:off x="0" y="0"/>
            <a:ext cx="9143999" cy="6384757"/>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44617" y="282114"/>
            <a:ext cx="6454763" cy="4742274"/>
          </a:xfrm>
          <a:prstGeom prst="rect">
            <a:avLst/>
          </a:prstGeom>
          <a:ln w="25400">
            <a:solidFill>
              <a:schemeClr val="tx1"/>
            </a:solidFill>
          </a:ln>
        </p:spPr>
      </p:pic>
    </p:spTree>
    <p:extLst>
      <p:ext uri="{BB962C8B-B14F-4D97-AF65-F5344CB8AC3E}">
        <p14:creationId xmlns:p14="http://schemas.microsoft.com/office/powerpoint/2010/main" val="764423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74321" y="-159335"/>
            <a:ext cx="8630195" cy="685800"/>
          </a:xfrm>
          <a:noFill/>
        </p:spPr>
        <p:txBody>
          <a:bodyPr vert="horz" lIns="91440" tIns="45720" rIns="91440" bIns="45720" rtlCol="0" anchor="b">
            <a:normAutofit/>
          </a:bodyPr>
          <a:lstStyle/>
          <a:p>
            <a:pPr algn="ctr"/>
            <a:r>
              <a:rPr lang="en-US" cap="small" dirty="0">
                <a:solidFill>
                  <a:schemeClr val="tx2"/>
                </a:solidFill>
              </a:rPr>
              <a:t>Manure Production in the Shenandoah Valley</a:t>
            </a:r>
          </a:p>
        </p:txBody>
      </p:sp>
      <p:pic>
        <p:nvPicPr>
          <p:cNvPr id="4" name="Content Placeholder 3"/>
          <p:cNvPicPr>
            <a:picLocks noGrp="1" noChangeAspect="1"/>
          </p:cNvPicPr>
          <p:nvPr>
            <p:ph idx="1"/>
          </p:nvPr>
        </p:nvPicPr>
        <p:blipFill>
          <a:blip r:embed="rId3"/>
          <a:stretch>
            <a:fillRect/>
          </a:stretch>
        </p:blipFill>
        <p:spPr>
          <a:xfrm>
            <a:off x="88577" y="625246"/>
            <a:ext cx="8928484" cy="4437511"/>
          </a:xfrm>
        </p:spPr>
      </p:pic>
      <p:sp>
        <p:nvSpPr>
          <p:cNvPr id="5" name="Rectangle 4"/>
          <p:cNvSpPr>
            <a:spLocks/>
          </p:cNvSpPr>
          <p:nvPr/>
        </p:nvSpPr>
        <p:spPr bwMode="auto">
          <a:xfrm>
            <a:off x="274324" y="3784350"/>
            <a:ext cx="3923611" cy="563959"/>
          </a:xfrm>
          <a:prstGeom prst="rect">
            <a:avLst/>
          </a:prstGeom>
          <a:noFill/>
          <a:ln w="28575" cap="flat" cmpd="sng" algn="ctr">
            <a:solidFill>
              <a:srgbClr val="FF0000"/>
            </a:solid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defTabSz="822866" eaLnBrk="0" fontAlgn="base" hangingPunct="0">
              <a:spcBef>
                <a:spcPct val="0"/>
              </a:spcBef>
              <a:spcAft>
                <a:spcPct val="0"/>
              </a:spcAft>
            </a:pPr>
            <a:endParaRPr lang="en-US" sz="2160">
              <a:latin typeface="Times New Roman" pitchFamily="-108" charset="0"/>
            </a:endParaRPr>
          </a:p>
        </p:txBody>
      </p:sp>
      <p:sp>
        <p:nvSpPr>
          <p:cNvPr id="7" name="Rectangle 6"/>
          <p:cNvSpPr>
            <a:spLocks/>
          </p:cNvSpPr>
          <p:nvPr/>
        </p:nvSpPr>
        <p:spPr bwMode="auto">
          <a:xfrm>
            <a:off x="4197933" y="1384673"/>
            <a:ext cx="2193596" cy="486295"/>
          </a:xfrm>
          <a:prstGeom prst="rect">
            <a:avLst/>
          </a:prstGeom>
          <a:noFill/>
          <a:ln w="76200" cap="flat" cmpd="sng" algn="ctr">
            <a:solidFill>
              <a:srgbClr val="FFFF00"/>
            </a:solid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defTabSz="822866" eaLnBrk="0" fontAlgn="base" hangingPunct="0">
              <a:spcBef>
                <a:spcPct val="0"/>
              </a:spcBef>
              <a:spcAft>
                <a:spcPct val="0"/>
              </a:spcAft>
            </a:pPr>
            <a:endParaRPr lang="en-US" sz="2160">
              <a:latin typeface="Times New Roman" pitchFamily="-108" charset="0"/>
            </a:endParaRPr>
          </a:p>
        </p:txBody>
      </p:sp>
      <p:sp>
        <p:nvSpPr>
          <p:cNvPr id="8" name="Rectangle 7">
            <a:extLst>
              <a:ext uri="{FF2B5EF4-FFF2-40B4-BE49-F238E27FC236}">
                <a16:creationId xmlns:a16="http://schemas.microsoft.com/office/drawing/2014/main" id="{B0E671BD-35FE-064E-B281-219137F5EA37}"/>
              </a:ext>
            </a:extLst>
          </p:cNvPr>
          <p:cNvSpPr>
            <a:spLocks/>
          </p:cNvSpPr>
          <p:nvPr/>
        </p:nvSpPr>
        <p:spPr bwMode="auto">
          <a:xfrm>
            <a:off x="4198332" y="3782595"/>
            <a:ext cx="2398415" cy="565715"/>
          </a:xfrm>
          <a:prstGeom prst="rect">
            <a:avLst/>
          </a:prstGeom>
          <a:noFill/>
          <a:ln w="57150" cap="flat" cmpd="sng" algn="ctr">
            <a:solidFill>
              <a:srgbClr val="FFFF00"/>
            </a:solid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defTabSz="822866" eaLnBrk="0" fontAlgn="base" hangingPunct="0">
              <a:spcBef>
                <a:spcPct val="0"/>
              </a:spcBef>
              <a:spcAft>
                <a:spcPct val="0"/>
              </a:spcAft>
            </a:pPr>
            <a:endParaRPr lang="en-US" sz="2160">
              <a:latin typeface="Times New Roman" pitchFamily="-108" charset="0"/>
            </a:endParaRPr>
          </a:p>
        </p:txBody>
      </p:sp>
      <p:sp>
        <p:nvSpPr>
          <p:cNvPr id="3" name="TextBox 2">
            <a:extLst>
              <a:ext uri="{FF2B5EF4-FFF2-40B4-BE49-F238E27FC236}">
                <a16:creationId xmlns:a16="http://schemas.microsoft.com/office/drawing/2014/main" id="{F7AE7403-FA31-EE43-8074-99786A8E25BB}"/>
              </a:ext>
            </a:extLst>
          </p:cNvPr>
          <p:cNvSpPr txBox="1"/>
          <p:nvPr/>
        </p:nvSpPr>
        <p:spPr>
          <a:xfrm>
            <a:off x="274321" y="5480979"/>
            <a:ext cx="8412480" cy="276999"/>
          </a:xfrm>
          <a:prstGeom prst="rect">
            <a:avLst/>
          </a:prstGeom>
          <a:noFill/>
        </p:spPr>
        <p:txBody>
          <a:bodyPr wrap="square" rtlCol="0">
            <a:spAutoFit/>
          </a:bodyPr>
          <a:lstStyle/>
          <a:p>
            <a:r>
              <a:rPr lang="en-US" sz="1200" b="1" dirty="0">
                <a:solidFill>
                  <a:schemeClr val="tx1">
                    <a:lumMod val="90000"/>
                  </a:schemeClr>
                </a:solidFill>
              </a:rPr>
              <a:t>Water Pollution from Livestock in the Shenandoah Valley. </a:t>
            </a:r>
            <a:r>
              <a:rPr lang="en-US" sz="1200" dirty="0">
                <a:solidFill>
                  <a:schemeClr val="tx1">
                    <a:lumMod val="90000"/>
                  </a:schemeClr>
                </a:solidFill>
              </a:rPr>
              <a:t>April 26, 2017. </a:t>
            </a:r>
            <a:r>
              <a:rPr lang="en-US" sz="1200" i="1" dirty="0">
                <a:solidFill>
                  <a:schemeClr val="tx1">
                    <a:lumMod val="90000"/>
                  </a:schemeClr>
                </a:solidFill>
              </a:rPr>
              <a:t>Environmental Integrity Project. </a:t>
            </a:r>
            <a:r>
              <a:rPr lang="en-US" sz="1200" dirty="0">
                <a:solidFill>
                  <a:schemeClr val="tx1">
                    <a:lumMod val="90000"/>
                  </a:schemeClr>
                </a:solidFill>
              </a:rPr>
              <a:t>https://</a:t>
            </a:r>
            <a:r>
              <a:rPr lang="en-US" sz="1200" dirty="0" err="1">
                <a:solidFill>
                  <a:schemeClr val="tx1">
                    <a:lumMod val="90000"/>
                  </a:schemeClr>
                </a:solidFill>
              </a:rPr>
              <a:t>tinyurl.com</a:t>
            </a:r>
            <a:r>
              <a:rPr lang="en-US" sz="1200" dirty="0">
                <a:solidFill>
                  <a:schemeClr val="tx1">
                    <a:lumMod val="90000"/>
                  </a:schemeClr>
                </a:solidFill>
              </a:rPr>
              <a:t>/r7xed7z</a:t>
            </a:r>
          </a:p>
        </p:txBody>
      </p:sp>
    </p:spTree>
    <p:extLst>
      <p:ext uri="{BB962C8B-B14F-4D97-AF65-F5344CB8AC3E}">
        <p14:creationId xmlns:p14="http://schemas.microsoft.com/office/powerpoint/2010/main" val="251145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82CC1D-46A5-FE44-B3AA-AC945827B2B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3203" y="2311"/>
            <a:ext cx="6858000" cy="5138879"/>
          </a:xfrm>
          <a:prstGeom prst="rect">
            <a:avLst/>
          </a:prstGeom>
        </p:spPr>
      </p:pic>
    </p:spTree>
    <p:extLst>
      <p:ext uri="{BB962C8B-B14F-4D97-AF65-F5344CB8AC3E}">
        <p14:creationId xmlns:p14="http://schemas.microsoft.com/office/powerpoint/2010/main" val="2920021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845414" y="7536"/>
            <a:ext cx="3958686" cy="5135964"/>
          </a:xfrm>
          <a:prstGeom prst="rect">
            <a:avLst/>
          </a:prstGeom>
        </p:spPr>
      </p:pic>
      <p:sp>
        <p:nvSpPr>
          <p:cNvPr id="3" name="Title 2">
            <a:extLst>
              <a:ext uri="{FF2B5EF4-FFF2-40B4-BE49-F238E27FC236}">
                <a16:creationId xmlns:a16="http://schemas.microsoft.com/office/drawing/2014/main" id="{3E438115-46ED-0242-AE49-13B1C5DC380A}"/>
              </a:ext>
            </a:extLst>
          </p:cNvPr>
          <p:cNvSpPr>
            <a:spLocks noGrp="1"/>
          </p:cNvSpPr>
          <p:nvPr>
            <p:ph type="title"/>
          </p:nvPr>
        </p:nvSpPr>
        <p:spPr>
          <a:xfrm>
            <a:off x="339900" y="134753"/>
            <a:ext cx="4124120" cy="1260907"/>
          </a:xfrm>
          <a:noFill/>
        </p:spPr>
        <p:txBody>
          <a:bodyPr vert="horz" lIns="91440" tIns="45720" rIns="91440" bIns="45720" rtlCol="0" anchor="b">
            <a:normAutofit fontScale="90000"/>
          </a:bodyPr>
          <a:lstStyle/>
          <a:p>
            <a:pPr algn="ctr"/>
            <a:r>
              <a:rPr lang="en-US" sz="4400" cap="small" dirty="0">
                <a:solidFill>
                  <a:schemeClr val="tx2"/>
                </a:solidFill>
              </a:rPr>
              <a:t>Contaminated Waterways</a:t>
            </a:r>
          </a:p>
        </p:txBody>
      </p:sp>
      <p:sp>
        <p:nvSpPr>
          <p:cNvPr id="4" name="TextBox 3">
            <a:extLst>
              <a:ext uri="{FF2B5EF4-FFF2-40B4-BE49-F238E27FC236}">
                <a16:creationId xmlns:a16="http://schemas.microsoft.com/office/drawing/2014/main" id="{602EFD68-53C0-1542-A020-3EAF626248A0}"/>
              </a:ext>
            </a:extLst>
          </p:cNvPr>
          <p:cNvSpPr txBox="1"/>
          <p:nvPr/>
        </p:nvSpPr>
        <p:spPr>
          <a:xfrm>
            <a:off x="1038596" y="4431281"/>
            <a:ext cx="3533404" cy="577466"/>
          </a:xfrm>
          <a:prstGeom prst="rect">
            <a:avLst/>
          </a:prstGeom>
          <a:noFill/>
        </p:spPr>
        <p:txBody>
          <a:bodyPr wrap="square" rtlCol="0">
            <a:spAutoFit/>
          </a:bodyPr>
          <a:lstStyle/>
          <a:p>
            <a:r>
              <a:rPr lang="en-US" sz="1051" b="1" dirty="0"/>
              <a:t>Water Pollution from Livestock in the Shenandoah Valley. </a:t>
            </a:r>
            <a:r>
              <a:rPr lang="en-US" sz="1051" dirty="0"/>
              <a:t>April 26, 2017. </a:t>
            </a:r>
            <a:r>
              <a:rPr lang="en-US" sz="1051" i="1" dirty="0"/>
              <a:t>Environmental Integrity Project. </a:t>
            </a:r>
            <a:r>
              <a:rPr lang="en-US" sz="1051" dirty="0"/>
              <a:t>https://</a:t>
            </a:r>
            <a:r>
              <a:rPr lang="en-US" sz="1051" dirty="0" err="1"/>
              <a:t>tinyurl.com</a:t>
            </a:r>
            <a:r>
              <a:rPr lang="en-US" sz="1051" dirty="0"/>
              <a:t>/r7xed7z</a:t>
            </a:r>
          </a:p>
        </p:txBody>
      </p:sp>
      <p:pic>
        <p:nvPicPr>
          <p:cNvPr id="7" name="Picture 6">
            <a:extLst>
              <a:ext uri="{FF2B5EF4-FFF2-40B4-BE49-F238E27FC236}">
                <a16:creationId xmlns:a16="http://schemas.microsoft.com/office/drawing/2014/main" id="{D1E0D37D-BAC4-BE46-B590-268BD8F28A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9900" y="1924695"/>
            <a:ext cx="4124120" cy="1609904"/>
          </a:xfrm>
          <a:prstGeom prst="rect">
            <a:avLst/>
          </a:prstGeom>
        </p:spPr>
      </p:pic>
      <p:sp>
        <p:nvSpPr>
          <p:cNvPr id="6" name="Text Box 7">
            <a:extLst>
              <a:ext uri="{FF2B5EF4-FFF2-40B4-BE49-F238E27FC236}">
                <a16:creationId xmlns:a16="http://schemas.microsoft.com/office/drawing/2014/main" id="{06D222B8-05F6-F747-99C1-04F1D9CD7CD3}"/>
              </a:ext>
            </a:extLst>
          </p:cNvPr>
          <p:cNvSpPr txBox="1">
            <a:spLocks noChangeArrowheads="1"/>
          </p:cNvSpPr>
          <p:nvPr/>
        </p:nvSpPr>
        <p:spPr bwMode="auto">
          <a:xfrm>
            <a:off x="1076116" y="3675162"/>
            <a:ext cx="2651688" cy="307777"/>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lvl1pPr>
              <a:defRPr sz="2400">
                <a:solidFill>
                  <a:schemeClr val="tx1"/>
                </a:solidFill>
                <a:uFillTx/>
                <a:latin typeface="Helvetica" charset="0"/>
                <a:ea typeface="ＭＳ Ｐゴシック" charset="0"/>
                <a:cs typeface="ＭＳ Ｐゴシック" charset="0"/>
              </a:defRPr>
            </a:lvl1pPr>
            <a:lvl2pPr marL="37931725" indent="-37474525">
              <a:defRPr sz="2400">
                <a:solidFill>
                  <a:schemeClr val="tx1"/>
                </a:solidFill>
                <a:uFillTx/>
                <a:latin typeface="Helvetica" charset="0"/>
                <a:ea typeface="ＭＳ Ｐゴシック" charset="0"/>
              </a:defRPr>
            </a:lvl2pPr>
            <a:lvl3pPr>
              <a:defRPr sz="2400">
                <a:solidFill>
                  <a:schemeClr val="tx1"/>
                </a:solidFill>
                <a:uFillTx/>
                <a:latin typeface="Helvetica" charset="0"/>
                <a:ea typeface="ＭＳ Ｐゴシック" charset="0"/>
              </a:defRPr>
            </a:lvl3pPr>
            <a:lvl4pPr>
              <a:defRPr sz="2400">
                <a:solidFill>
                  <a:schemeClr val="tx1"/>
                </a:solidFill>
                <a:uFillTx/>
                <a:latin typeface="Helvetica" charset="0"/>
                <a:ea typeface="ＭＳ Ｐゴシック" charset="0"/>
              </a:defRPr>
            </a:lvl4pPr>
            <a:lvl5pPr>
              <a:defRPr sz="2400">
                <a:solidFill>
                  <a:schemeClr val="tx1"/>
                </a:solidFill>
                <a:uFillTx/>
                <a:latin typeface="Helvetica" charset="0"/>
                <a:ea typeface="ＭＳ Ｐゴシック" charset="0"/>
              </a:defRPr>
            </a:lvl5pPr>
            <a:lvl6pPr marL="457200" eaLnBrk="0" fontAlgn="base" hangingPunct="0">
              <a:spcBef>
                <a:spcPct val="0"/>
              </a:spcBef>
              <a:spcAft>
                <a:spcPct val="0"/>
              </a:spcAft>
              <a:defRPr sz="2400">
                <a:solidFill>
                  <a:schemeClr val="tx1"/>
                </a:solidFill>
                <a:uFillTx/>
                <a:latin typeface="Helvetica" charset="0"/>
                <a:ea typeface="ＭＳ Ｐゴシック" charset="0"/>
              </a:defRPr>
            </a:lvl6pPr>
            <a:lvl7pPr marL="914400" eaLnBrk="0" fontAlgn="base" hangingPunct="0">
              <a:spcBef>
                <a:spcPct val="0"/>
              </a:spcBef>
              <a:spcAft>
                <a:spcPct val="0"/>
              </a:spcAft>
              <a:defRPr sz="2400">
                <a:solidFill>
                  <a:schemeClr val="tx1"/>
                </a:solidFill>
                <a:uFillTx/>
                <a:latin typeface="Helvetica" charset="0"/>
                <a:ea typeface="ＭＳ Ｐゴシック" charset="0"/>
              </a:defRPr>
            </a:lvl7pPr>
            <a:lvl8pPr marL="1371600" eaLnBrk="0" fontAlgn="base" hangingPunct="0">
              <a:spcBef>
                <a:spcPct val="0"/>
              </a:spcBef>
              <a:spcAft>
                <a:spcPct val="0"/>
              </a:spcAft>
              <a:defRPr sz="2400">
                <a:solidFill>
                  <a:schemeClr val="tx1"/>
                </a:solidFill>
                <a:uFillTx/>
                <a:latin typeface="Helvetica" charset="0"/>
                <a:ea typeface="ＭＳ Ｐゴシック" charset="0"/>
              </a:defRPr>
            </a:lvl8pPr>
            <a:lvl9pPr marL="1828800" eaLnBrk="0" fontAlgn="base" hangingPunct="0">
              <a:spcBef>
                <a:spcPct val="0"/>
              </a:spcBef>
              <a:spcAft>
                <a:spcPct val="0"/>
              </a:spcAft>
              <a:defRPr sz="2400">
                <a:solidFill>
                  <a:schemeClr val="tx1"/>
                </a:solidFill>
                <a:uFillTx/>
                <a:latin typeface="Helvetica" charset="0"/>
                <a:ea typeface="ＭＳ Ｐゴシック" charset="0"/>
              </a:defRPr>
            </a:lvl9pPr>
          </a:lstStyle>
          <a:p>
            <a:pPr algn="ctr"/>
            <a:r>
              <a:rPr lang="en-US" sz="1400" dirty="0"/>
              <a:t>Field application of poultry litter</a:t>
            </a:r>
          </a:p>
        </p:txBody>
      </p:sp>
    </p:spTree>
    <p:extLst>
      <p:ext uri="{BB962C8B-B14F-4D97-AF65-F5344CB8AC3E}">
        <p14:creationId xmlns:p14="http://schemas.microsoft.com/office/powerpoint/2010/main" val="3016748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756A007-B42E-914C-ACC9-643EFF3704A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33803" y="3253787"/>
            <a:ext cx="1198904" cy="1827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26B8558-68B1-224E-8620-5A82442365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1410" y="1029735"/>
            <a:ext cx="2604883" cy="1953662"/>
          </a:xfrm>
          <a:prstGeom prst="rect">
            <a:avLst/>
          </a:prstGeom>
        </p:spPr>
      </p:pic>
      <p:pic>
        <p:nvPicPr>
          <p:cNvPr id="16" name="Picture 15">
            <a:extLst>
              <a:ext uri="{FF2B5EF4-FFF2-40B4-BE49-F238E27FC236}">
                <a16:creationId xmlns:a16="http://schemas.microsoft.com/office/drawing/2014/main" id="{49384152-8029-4449-A4F5-C7B78C3EE0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65933" y="2765244"/>
            <a:ext cx="2987336" cy="1166146"/>
          </a:xfrm>
          <a:prstGeom prst="rect">
            <a:avLst/>
          </a:prstGeom>
        </p:spPr>
      </p:pic>
      <p:grpSp>
        <p:nvGrpSpPr>
          <p:cNvPr id="3" name="Group 2">
            <a:extLst>
              <a:ext uri="{FF2B5EF4-FFF2-40B4-BE49-F238E27FC236}">
                <a16:creationId xmlns:a16="http://schemas.microsoft.com/office/drawing/2014/main" id="{A64126E2-C569-7B4C-8E63-036B34C59653}"/>
              </a:ext>
            </a:extLst>
          </p:cNvPr>
          <p:cNvGrpSpPr/>
          <p:nvPr/>
        </p:nvGrpSpPr>
        <p:grpSpPr>
          <a:xfrm>
            <a:off x="2074192" y="1348263"/>
            <a:ext cx="5392102" cy="3240404"/>
            <a:chOff x="1241589" y="1577343"/>
            <a:chExt cx="7189469" cy="4320539"/>
          </a:xfrm>
        </p:grpSpPr>
        <p:pic>
          <p:nvPicPr>
            <p:cNvPr id="2" name="Picture 4" descr="sediment"/>
            <p:cNvPicPr>
              <a:picLocks noChangeAspect="1" noChangeArrowheads="1"/>
            </p:cNvPicPr>
            <p:nvPr/>
          </p:nvPicPr>
          <p:blipFill>
            <a:blip r:embed="rId6"/>
            <a:srcRect/>
            <a:stretch>
              <a:fillRect/>
            </a:stretch>
          </p:blipFill>
          <p:spPr bwMode="auto">
            <a:xfrm>
              <a:off x="4983482" y="1577343"/>
              <a:ext cx="3171826" cy="2384585"/>
            </a:xfrm>
            <a:prstGeom prst="rect">
              <a:avLst/>
            </a:prstGeom>
            <a:noFill/>
            <a:ln>
              <a:noFill/>
            </a:ln>
          </p:spPr>
        </p:pic>
        <p:grpSp>
          <p:nvGrpSpPr>
            <p:cNvPr id="4" name="Group 13"/>
            <p:cNvGrpSpPr/>
            <p:nvPr/>
          </p:nvGrpSpPr>
          <p:grpSpPr>
            <a:xfrm>
              <a:off x="4079051" y="2624001"/>
              <a:ext cx="1925972" cy="2125980"/>
              <a:chOff x="2387" y="1240"/>
              <a:chExt cx="1357" cy="1496"/>
            </a:xfrm>
          </p:grpSpPr>
          <p:sp>
            <p:nvSpPr>
              <p:cNvPr id="6" name="Rectangle 5"/>
              <p:cNvSpPr>
                <a:spLocks noChangeArrowheads="1"/>
              </p:cNvSpPr>
              <p:nvPr/>
            </p:nvSpPr>
            <p:spPr bwMode="auto">
              <a:xfrm>
                <a:off x="3552" y="1728"/>
                <a:ext cx="192" cy="144"/>
              </a:xfrm>
              <a:prstGeom prst="rect">
                <a:avLst/>
              </a:prstGeom>
              <a:noFill/>
              <a:ln w="9525">
                <a:solidFill>
                  <a:schemeClr val="tx1"/>
                </a:solidFill>
                <a:miter lim="800000"/>
              </a:ln>
              <a:effectLst/>
            </p:spPr>
            <p:txBody>
              <a:bodyPr wrap="none" anchor="ctr"/>
              <a:lstStyle/>
              <a:p>
                <a:pPr>
                  <a:defRPr>
                    <a:uFillTx/>
                  </a:defRPr>
                </a:pPr>
                <a:endParaRPr lang="en-US" sz="1215"/>
              </a:p>
            </p:txBody>
          </p:sp>
          <p:sp>
            <p:nvSpPr>
              <p:cNvPr id="7" name="Line 6"/>
              <p:cNvSpPr>
                <a:spLocks noChangeShapeType="1"/>
              </p:cNvSpPr>
              <p:nvPr/>
            </p:nvSpPr>
            <p:spPr bwMode="auto">
              <a:xfrm>
                <a:off x="2387" y="1240"/>
                <a:ext cx="1165" cy="488"/>
              </a:xfrm>
              <a:prstGeom prst="line">
                <a:avLst/>
              </a:prstGeom>
              <a:noFill/>
              <a:ln w="9525">
                <a:solidFill>
                  <a:schemeClr val="tx1"/>
                </a:solidFill>
                <a:round/>
              </a:ln>
              <a:effectLst/>
            </p:spPr>
            <p:txBody>
              <a:bodyPr/>
              <a:lstStyle/>
              <a:p>
                <a:pPr>
                  <a:defRPr>
                    <a:uFillTx/>
                  </a:defRPr>
                </a:pPr>
                <a:endParaRPr lang="en-US" sz="1215"/>
              </a:p>
            </p:txBody>
          </p:sp>
          <p:sp>
            <p:nvSpPr>
              <p:cNvPr id="8" name="Line 7"/>
              <p:cNvSpPr>
                <a:spLocks noChangeShapeType="1"/>
              </p:cNvSpPr>
              <p:nvPr/>
            </p:nvSpPr>
            <p:spPr bwMode="auto">
              <a:xfrm flipV="1">
                <a:off x="2396" y="1878"/>
                <a:ext cx="1158" cy="858"/>
              </a:xfrm>
              <a:prstGeom prst="line">
                <a:avLst/>
              </a:prstGeom>
              <a:noFill/>
              <a:ln w="9525">
                <a:solidFill>
                  <a:schemeClr val="tx1"/>
                </a:solidFill>
                <a:round/>
              </a:ln>
              <a:effectLst/>
            </p:spPr>
            <p:txBody>
              <a:bodyPr/>
              <a:lstStyle/>
              <a:p>
                <a:pPr>
                  <a:defRPr>
                    <a:uFillTx/>
                  </a:defRPr>
                </a:pPr>
                <a:endParaRPr lang="en-US" sz="1215"/>
              </a:p>
            </p:txBody>
          </p:sp>
        </p:grpSp>
        <p:sp>
          <p:nvSpPr>
            <p:cNvPr id="11" name="Rectangle 12"/>
            <p:cNvSpPr txBox="1">
              <a:spLocks noChangeArrowheads="1"/>
            </p:cNvSpPr>
            <p:nvPr/>
          </p:nvSpPr>
          <p:spPr bwMode="auto">
            <a:xfrm>
              <a:off x="4973482" y="4029054"/>
              <a:ext cx="3457576" cy="1868828"/>
            </a:xfrm>
            <a:prstGeom prst="rect">
              <a:avLst/>
            </a:prstGeom>
            <a:noFill/>
            <a:ln w="9525">
              <a:noFill/>
              <a:miter lim="800000"/>
            </a:ln>
            <a:effectLst/>
          </p:spPr>
          <p:txBody>
            <a:bodyPr/>
            <a:lstStyle>
              <a:lvl1pPr marL="342900" indent="-342900">
                <a:defRPr sz="2400">
                  <a:solidFill>
                    <a:schemeClr val="tx1"/>
                  </a:solidFill>
                  <a:uFillTx/>
                  <a:latin typeface="Helvetica" charset="0"/>
                  <a:ea typeface="ＭＳ Ｐゴシック" charset="0"/>
                  <a:cs typeface="ＭＳ Ｐゴシック" charset="0"/>
                </a:defRPr>
              </a:lvl1pPr>
              <a:lvl2pPr marL="742950" indent="-285750">
                <a:defRPr sz="2400">
                  <a:solidFill>
                    <a:schemeClr val="tx1"/>
                  </a:solidFill>
                  <a:uFillTx/>
                  <a:latin typeface="Helvetica" charset="0"/>
                  <a:ea typeface="ＭＳ Ｐゴシック" charset="0"/>
                </a:defRPr>
              </a:lvl2pPr>
              <a:lvl3pPr>
                <a:defRPr sz="2400">
                  <a:solidFill>
                    <a:schemeClr val="tx1"/>
                  </a:solidFill>
                  <a:uFillTx/>
                  <a:latin typeface="Helvetica" charset="0"/>
                  <a:ea typeface="ＭＳ Ｐゴシック" charset="0"/>
                </a:defRPr>
              </a:lvl3pPr>
              <a:lvl4pPr>
                <a:defRPr sz="2400">
                  <a:solidFill>
                    <a:schemeClr val="tx1"/>
                  </a:solidFill>
                  <a:uFillTx/>
                  <a:latin typeface="Helvetica" charset="0"/>
                  <a:ea typeface="ＭＳ Ｐゴシック" charset="0"/>
                </a:defRPr>
              </a:lvl4pPr>
              <a:lvl5pPr>
                <a:defRPr sz="2400">
                  <a:solidFill>
                    <a:schemeClr val="tx1"/>
                  </a:solidFill>
                  <a:uFillTx/>
                  <a:latin typeface="Helvetica" charset="0"/>
                  <a:ea typeface="ＭＳ Ｐゴシック" charset="0"/>
                </a:defRPr>
              </a:lvl5pPr>
              <a:lvl6pPr marL="457200" eaLnBrk="0" fontAlgn="base" hangingPunct="0">
                <a:spcBef>
                  <a:spcPct val="0"/>
                </a:spcBef>
                <a:spcAft>
                  <a:spcPct val="0"/>
                </a:spcAft>
                <a:defRPr sz="2400">
                  <a:solidFill>
                    <a:schemeClr val="tx1"/>
                  </a:solidFill>
                  <a:uFillTx/>
                  <a:latin typeface="Helvetica" charset="0"/>
                  <a:ea typeface="ＭＳ Ｐゴシック" charset="0"/>
                </a:defRPr>
              </a:lvl6pPr>
              <a:lvl7pPr marL="914400" eaLnBrk="0" fontAlgn="base" hangingPunct="0">
                <a:spcBef>
                  <a:spcPct val="0"/>
                </a:spcBef>
                <a:spcAft>
                  <a:spcPct val="0"/>
                </a:spcAft>
                <a:defRPr sz="2400">
                  <a:solidFill>
                    <a:schemeClr val="tx1"/>
                  </a:solidFill>
                  <a:uFillTx/>
                  <a:latin typeface="Helvetica" charset="0"/>
                  <a:ea typeface="ＭＳ Ｐゴシック" charset="0"/>
                </a:defRPr>
              </a:lvl7pPr>
              <a:lvl8pPr marL="1371600" eaLnBrk="0" fontAlgn="base" hangingPunct="0">
                <a:spcBef>
                  <a:spcPct val="0"/>
                </a:spcBef>
                <a:spcAft>
                  <a:spcPct val="0"/>
                </a:spcAft>
                <a:defRPr sz="2400">
                  <a:solidFill>
                    <a:schemeClr val="tx1"/>
                  </a:solidFill>
                  <a:uFillTx/>
                  <a:latin typeface="Helvetica" charset="0"/>
                  <a:ea typeface="ＭＳ Ｐゴシック" charset="0"/>
                </a:defRPr>
              </a:lvl8pPr>
              <a:lvl9pPr marL="1828800" eaLnBrk="0" fontAlgn="base" hangingPunct="0">
                <a:spcBef>
                  <a:spcPct val="0"/>
                </a:spcBef>
                <a:spcAft>
                  <a:spcPct val="0"/>
                </a:spcAft>
                <a:defRPr sz="2400">
                  <a:solidFill>
                    <a:schemeClr val="tx1"/>
                  </a:solidFill>
                  <a:uFillTx/>
                  <a:latin typeface="Helvetica" charset="0"/>
                  <a:ea typeface="ＭＳ Ｐゴシック" charset="0"/>
                </a:defRPr>
              </a:lvl9pPr>
            </a:lstStyle>
            <a:p>
              <a:pPr algn="l" eaLnBrk="1" hangingPunct="1">
                <a:spcBef>
                  <a:spcPct val="20000"/>
                </a:spcBef>
                <a:buClr>
                  <a:schemeClr val="folHlink"/>
                </a:buClr>
                <a:buSzPct val="75000"/>
                <a:buFont typeface="Wingdings" charset="0"/>
                <a:buChar char="n"/>
              </a:pPr>
              <a:r>
                <a:rPr lang="en-US" altLang="ja-JP" sz="1215" dirty="0">
                  <a:latin typeface="Times" charset="0"/>
                </a:rPr>
                <a:t>Introduced pathogenic (and commensal) bacteria may persist long enough for horizontal gene transfer (HGT), </a:t>
              </a:r>
              <a:r>
                <a:rPr lang="en-US" altLang="ja-JP" sz="1215" b="1" u="sng" dirty="0">
                  <a:solidFill>
                    <a:srgbClr val="FF0000"/>
                  </a:solidFill>
                  <a:latin typeface="Times" charset="0"/>
                </a:rPr>
                <a:t>especially in</a:t>
              </a:r>
              <a:r>
                <a:rPr lang="en-US" altLang="ja-JP" sz="1215" b="1" dirty="0">
                  <a:solidFill>
                    <a:srgbClr val="FF0000"/>
                  </a:solidFill>
                  <a:latin typeface="Times" charset="0"/>
                </a:rPr>
                <a:t> </a:t>
              </a:r>
              <a:r>
                <a:rPr lang="en-US" altLang="ja-JP" sz="1215" b="1" u="sng" dirty="0">
                  <a:solidFill>
                    <a:srgbClr val="FF0000"/>
                  </a:solidFill>
                  <a:latin typeface="Times" charset="0"/>
                </a:rPr>
                <a:t>sediments</a:t>
              </a:r>
            </a:p>
            <a:p>
              <a:pPr algn="l" eaLnBrk="1" hangingPunct="1">
                <a:spcBef>
                  <a:spcPct val="20000"/>
                </a:spcBef>
                <a:buClr>
                  <a:schemeClr val="folHlink"/>
                </a:buClr>
                <a:buSzPct val="75000"/>
                <a:buFont typeface="Wingdings" charset="0"/>
                <a:buChar char="n"/>
              </a:pPr>
              <a:r>
                <a:rPr lang="en-US" altLang="ja-JP" sz="1215" dirty="0">
                  <a:latin typeface="Times" charset="0"/>
                </a:rPr>
                <a:t>Possible </a:t>
              </a:r>
              <a:r>
                <a:rPr lang="ja-JP" altLang="en-US" sz="1215" dirty="0">
                  <a:latin typeface="Times" charset="0"/>
                </a:rPr>
                <a:t>“</a:t>
              </a:r>
              <a:r>
                <a:rPr lang="en-US" altLang="ja-JP" sz="1215" dirty="0">
                  <a:latin typeface="Times" charset="0"/>
                </a:rPr>
                <a:t>h</a:t>
              </a:r>
              <a:r>
                <a:rPr lang="en-US" sz="1215" dirty="0">
                  <a:latin typeface="Times" charset="0"/>
                </a:rPr>
                <a:t>ot spots</a:t>
              </a:r>
              <a:r>
                <a:rPr lang="ja-JP" altLang="en-US" sz="1215" dirty="0">
                  <a:latin typeface="Times" charset="0"/>
                </a:rPr>
                <a:t>”</a:t>
              </a:r>
              <a:r>
                <a:rPr lang="en-US" sz="1215" dirty="0">
                  <a:latin typeface="Times" charset="0"/>
                </a:rPr>
                <a:t> for HGT due to:</a:t>
              </a:r>
            </a:p>
            <a:p>
              <a:pPr lvl="1" algn="l" eaLnBrk="1" hangingPunct="1">
                <a:spcBef>
                  <a:spcPct val="20000"/>
                </a:spcBef>
                <a:buClr>
                  <a:schemeClr val="folHlink"/>
                </a:buClr>
                <a:buSzPct val="70000"/>
                <a:buFont typeface="Wingdings" charset="0"/>
                <a:buChar char="n"/>
              </a:pPr>
              <a:r>
                <a:rPr lang="en-US" sz="1000" dirty="0">
                  <a:latin typeface="Times" charset="0"/>
                </a:rPr>
                <a:t>Large total surface area</a:t>
              </a:r>
            </a:p>
            <a:p>
              <a:pPr lvl="1" algn="l" eaLnBrk="1" hangingPunct="1">
                <a:spcBef>
                  <a:spcPct val="20000"/>
                </a:spcBef>
                <a:buClr>
                  <a:schemeClr val="folHlink"/>
                </a:buClr>
                <a:buSzPct val="70000"/>
                <a:buFont typeface="Wingdings" charset="0"/>
                <a:buChar char="n"/>
              </a:pPr>
              <a:r>
                <a:rPr lang="en-US" sz="1000" dirty="0">
                  <a:latin typeface="Times" charset="0"/>
                </a:rPr>
                <a:t>High numbers</a:t>
              </a:r>
            </a:p>
            <a:p>
              <a:pPr lvl="1" algn="l" eaLnBrk="1" hangingPunct="1">
                <a:spcBef>
                  <a:spcPct val="20000"/>
                </a:spcBef>
                <a:buClr>
                  <a:schemeClr val="folHlink"/>
                </a:buClr>
                <a:buSzPct val="70000"/>
                <a:buFont typeface="Wingdings" charset="0"/>
                <a:buChar char="n"/>
              </a:pPr>
              <a:r>
                <a:rPr lang="en-US" sz="1000" dirty="0">
                  <a:latin typeface="Times" charset="0"/>
                </a:rPr>
                <a:t>High nutrient content</a:t>
              </a:r>
            </a:p>
          </p:txBody>
        </p:sp>
        <p:pic>
          <p:nvPicPr>
            <p:cNvPr id="13" name="Picture 12" descr="05-intestinal-bacteria-670.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241589" y="2624001"/>
              <a:ext cx="2837463" cy="2125980"/>
            </a:xfrm>
            <a:prstGeom prst="rect">
              <a:avLst/>
            </a:prstGeom>
          </p:spPr>
        </p:pic>
      </p:grpSp>
      <p:sp>
        <p:nvSpPr>
          <p:cNvPr id="14" name="Rectangle 12"/>
          <p:cNvSpPr txBox="1">
            <a:spLocks noChangeArrowheads="1"/>
          </p:cNvSpPr>
          <p:nvPr/>
        </p:nvSpPr>
        <p:spPr bwMode="auto">
          <a:xfrm>
            <a:off x="1465932" y="933682"/>
            <a:ext cx="3146440" cy="1107918"/>
          </a:xfrm>
          <a:prstGeom prst="rect">
            <a:avLst/>
          </a:prstGeom>
          <a:noFill/>
          <a:ln w="9525">
            <a:noFill/>
            <a:miter lim="800000"/>
          </a:ln>
          <a:effectLst/>
        </p:spPr>
        <p:txBody>
          <a:bodyPr/>
          <a:lstStyle>
            <a:lvl1pPr marL="342900" indent="-342900">
              <a:defRPr sz="2400">
                <a:solidFill>
                  <a:schemeClr val="tx1"/>
                </a:solidFill>
                <a:uFillTx/>
                <a:latin typeface="Helvetica" charset="0"/>
                <a:ea typeface="ＭＳ Ｐゴシック" charset="0"/>
                <a:cs typeface="ＭＳ Ｐゴシック" charset="0"/>
              </a:defRPr>
            </a:lvl1pPr>
            <a:lvl2pPr marL="742950" indent="-285750">
              <a:defRPr sz="2400">
                <a:solidFill>
                  <a:schemeClr val="tx1"/>
                </a:solidFill>
                <a:uFillTx/>
                <a:latin typeface="Helvetica" charset="0"/>
                <a:ea typeface="ＭＳ Ｐゴシック" charset="0"/>
              </a:defRPr>
            </a:lvl2pPr>
            <a:lvl3pPr>
              <a:defRPr sz="2400">
                <a:solidFill>
                  <a:schemeClr val="tx1"/>
                </a:solidFill>
                <a:uFillTx/>
                <a:latin typeface="Helvetica" charset="0"/>
                <a:ea typeface="ＭＳ Ｐゴシック" charset="0"/>
              </a:defRPr>
            </a:lvl3pPr>
            <a:lvl4pPr>
              <a:defRPr sz="2400">
                <a:solidFill>
                  <a:schemeClr val="tx1"/>
                </a:solidFill>
                <a:uFillTx/>
                <a:latin typeface="Helvetica" charset="0"/>
                <a:ea typeface="ＭＳ Ｐゴシック" charset="0"/>
              </a:defRPr>
            </a:lvl4pPr>
            <a:lvl5pPr>
              <a:defRPr sz="2400">
                <a:solidFill>
                  <a:schemeClr val="tx1"/>
                </a:solidFill>
                <a:uFillTx/>
                <a:latin typeface="Helvetica" charset="0"/>
                <a:ea typeface="ＭＳ Ｐゴシック" charset="0"/>
              </a:defRPr>
            </a:lvl5pPr>
            <a:lvl6pPr marL="457200" eaLnBrk="0" fontAlgn="base" hangingPunct="0">
              <a:spcBef>
                <a:spcPct val="0"/>
              </a:spcBef>
              <a:spcAft>
                <a:spcPct val="0"/>
              </a:spcAft>
              <a:defRPr sz="2400">
                <a:solidFill>
                  <a:schemeClr val="tx1"/>
                </a:solidFill>
                <a:uFillTx/>
                <a:latin typeface="Helvetica" charset="0"/>
                <a:ea typeface="ＭＳ Ｐゴシック" charset="0"/>
              </a:defRPr>
            </a:lvl6pPr>
            <a:lvl7pPr marL="914400" eaLnBrk="0" fontAlgn="base" hangingPunct="0">
              <a:spcBef>
                <a:spcPct val="0"/>
              </a:spcBef>
              <a:spcAft>
                <a:spcPct val="0"/>
              </a:spcAft>
              <a:defRPr sz="2400">
                <a:solidFill>
                  <a:schemeClr val="tx1"/>
                </a:solidFill>
                <a:uFillTx/>
                <a:latin typeface="Helvetica" charset="0"/>
                <a:ea typeface="ＭＳ Ｐゴシック" charset="0"/>
              </a:defRPr>
            </a:lvl7pPr>
            <a:lvl8pPr marL="1371600" eaLnBrk="0" fontAlgn="base" hangingPunct="0">
              <a:spcBef>
                <a:spcPct val="0"/>
              </a:spcBef>
              <a:spcAft>
                <a:spcPct val="0"/>
              </a:spcAft>
              <a:defRPr sz="2400">
                <a:solidFill>
                  <a:schemeClr val="tx1"/>
                </a:solidFill>
                <a:uFillTx/>
                <a:latin typeface="Helvetica" charset="0"/>
                <a:ea typeface="ＭＳ Ｐゴシック" charset="0"/>
              </a:defRPr>
            </a:lvl8pPr>
            <a:lvl9pPr marL="1828800" eaLnBrk="0" fontAlgn="base" hangingPunct="0">
              <a:spcBef>
                <a:spcPct val="0"/>
              </a:spcBef>
              <a:spcAft>
                <a:spcPct val="0"/>
              </a:spcAft>
              <a:defRPr sz="2400">
                <a:solidFill>
                  <a:schemeClr val="tx1"/>
                </a:solidFill>
                <a:uFillTx/>
                <a:latin typeface="Helvetica" charset="0"/>
                <a:ea typeface="ＭＳ Ｐゴシック" charset="0"/>
              </a:defRPr>
            </a:lvl9pPr>
          </a:lstStyle>
          <a:p>
            <a:pPr marL="0" indent="0">
              <a:spcBef>
                <a:spcPct val="20000"/>
              </a:spcBef>
              <a:buClr>
                <a:schemeClr val="folHlink"/>
              </a:buClr>
              <a:buSzPct val="75000"/>
            </a:pPr>
            <a:r>
              <a:rPr lang="en-US" sz="1350" b="1" dirty="0">
                <a:latin typeface="Times" charset="0"/>
              </a:rPr>
              <a:t>Beyond the possible health implications of persistent pathogens in streams, </a:t>
            </a:r>
            <a:r>
              <a:rPr lang="en-US" sz="1350" b="1" u="sng" dirty="0">
                <a:latin typeface="Times" charset="0"/>
              </a:rPr>
              <a:t>what is the effect of having soil and stream bacteria constantly bathed in high numbers of fecal bacteria?</a:t>
            </a:r>
          </a:p>
        </p:txBody>
      </p:sp>
      <p:sp>
        <p:nvSpPr>
          <p:cNvPr id="17" name="Rectangle 11">
            <a:extLst>
              <a:ext uri="{FF2B5EF4-FFF2-40B4-BE49-F238E27FC236}">
                <a16:creationId xmlns:a16="http://schemas.microsoft.com/office/drawing/2014/main" id="{D20BAD1A-845D-524F-8A14-906A94C7A38F}"/>
              </a:ext>
            </a:extLst>
          </p:cNvPr>
          <p:cNvSpPr txBox="1">
            <a:spLocks noChangeArrowheads="1"/>
          </p:cNvSpPr>
          <p:nvPr/>
        </p:nvSpPr>
        <p:spPr bwMode="auto">
          <a:xfrm>
            <a:off x="1201212" y="49989"/>
            <a:ext cx="6265082" cy="770540"/>
          </a:xfrm>
          <a:prstGeom prst="rect">
            <a:avLst/>
          </a:prstGeom>
          <a:noFill/>
          <a:ln w="9525">
            <a:noFill/>
            <a:miter lim="800000"/>
          </a:ln>
          <a:effectLst/>
        </p:spPr>
        <p:txBody>
          <a:bodyPr anchor="b"/>
          <a:lstStyle>
            <a:lvl1pPr>
              <a:defRPr sz="2400">
                <a:solidFill>
                  <a:schemeClr val="tx1"/>
                </a:solidFill>
                <a:uFillTx/>
                <a:latin typeface="Helvetica" charset="0"/>
                <a:ea typeface="ＭＳ Ｐゴシック" charset="0"/>
                <a:cs typeface="ＭＳ Ｐゴシック" charset="0"/>
              </a:defRPr>
            </a:lvl1pPr>
            <a:lvl2pPr marL="37931725" indent="-37474525">
              <a:defRPr sz="2400">
                <a:solidFill>
                  <a:schemeClr val="tx1"/>
                </a:solidFill>
                <a:uFillTx/>
                <a:latin typeface="Helvetica" charset="0"/>
                <a:ea typeface="ＭＳ Ｐゴシック" charset="0"/>
              </a:defRPr>
            </a:lvl2pPr>
            <a:lvl3pPr>
              <a:defRPr sz="2400">
                <a:solidFill>
                  <a:schemeClr val="tx1"/>
                </a:solidFill>
                <a:uFillTx/>
                <a:latin typeface="Helvetica" charset="0"/>
                <a:ea typeface="ＭＳ Ｐゴシック" charset="0"/>
              </a:defRPr>
            </a:lvl3pPr>
            <a:lvl4pPr>
              <a:defRPr sz="2400">
                <a:solidFill>
                  <a:schemeClr val="tx1"/>
                </a:solidFill>
                <a:uFillTx/>
                <a:latin typeface="Helvetica" charset="0"/>
                <a:ea typeface="ＭＳ Ｐゴシック" charset="0"/>
              </a:defRPr>
            </a:lvl4pPr>
            <a:lvl5pPr>
              <a:defRPr sz="2400">
                <a:solidFill>
                  <a:schemeClr val="tx1"/>
                </a:solidFill>
                <a:uFillTx/>
                <a:latin typeface="Helvetica" charset="0"/>
                <a:ea typeface="ＭＳ Ｐゴシック" charset="0"/>
              </a:defRPr>
            </a:lvl5pPr>
            <a:lvl6pPr marL="457200" eaLnBrk="0" fontAlgn="base" hangingPunct="0">
              <a:spcBef>
                <a:spcPct val="0"/>
              </a:spcBef>
              <a:spcAft>
                <a:spcPct val="0"/>
              </a:spcAft>
              <a:defRPr sz="2400">
                <a:solidFill>
                  <a:schemeClr val="tx1"/>
                </a:solidFill>
                <a:uFillTx/>
                <a:latin typeface="Helvetica" charset="0"/>
                <a:ea typeface="ＭＳ Ｐゴシック" charset="0"/>
              </a:defRPr>
            </a:lvl6pPr>
            <a:lvl7pPr marL="914400" eaLnBrk="0" fontAlgn="base" hangingPunct="0">
              <a:spcBef>
                <a:spcPct val="0"/>
              </a:spcBef>
              <a:spcAft>
                <a:spcPct val="0"/>
              </a:spcAft>
              <a:defRPr sz="2400">
                <a:solidFill>
                  <a:schemeClr val="tx1"/>
                </a:solidFill>
                <a:uFillTx/>
                <a:latin typeface="Helvetica" charset="0"/>
                <a:ea typeface="ＭＳ Ｐゴシック" charset="0"/>
              </a:defRPr>
            </a:lvl7pPr>
            <a:lvl8pPr marL="1371600" eaLnBrk="0" fontAlgn="base" hangingPunct="0">
              <a:spcBef>
                <a:spcPct val="0"/>
              </a:spcBef>
              <a:spcAft>
                <a:spcPct val="0"/>
              </a:spcAft>
              <a:defRPr sz="2400">
                <a:solidFill>
                  <a:schemeClr val="tx1"/>
                </a:solidFill>
                <a:uFillTx/>
                <a:latin typeface="Helvetica" charset="0"/>
                <a:ea typeface="ＭＳ Ｐゴシック" charset="0"/>
              </a:defRPr>
            </a:lvl8pPr>
            <a:lvl9pPr marL="1828800" eaLnBrk="0" fontAlgn="base" hangingPunct="0">
              <a:spcBef>
                <a:spcPct val="0"/>
              </a:spcBef>
              <a:spcAft>
                <a:spcPct val="0"/>
              </a:spcAft>
              <a:defRPr sz="2400">
                <a:solidFill>
                  <a:schemeClr val="tx1"/>
                </a:solidFill>
                <a:uFillTx/>
                <a:latin typeface="Helvetica" charset="0"/>
                <a:ea typeface="ＭＳ Ｐゴシック" charset="0"/>
              </a:defRPr>
            </a:lvl9pPr>
          </a:lstStyle>
          <a:p>
            <a:pPr algn="ctr" eaLnBrk="1" hangingPunct="1"/>
            <a:r>
              <a:rPr lang="en-US" sz="2430" dirty="0">
                <a:solidFill>
                  <a:schemeClr val="tx2"/>
                </a:solidFill>
                <a:latin typeface="Times" charset="0"/>
              </a:rPr>
              <a:t>Environmental reservoirs of pathogens, transmissible antibiotic resistance and virulence?</a:t>
            </a:r>
          </a:p>
        </p:txBody>
      </p:sp>
    </p:spTree>
    <p:extLst>
      <p:ext uri="{BB962C8B-B14F-4D97-AF65-F5344CB8AC3E}">
        <p14:creationId xmlns:p14="http://schemas.microsoft.com/office/powerpoint/2010/main" val="428187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16"/>
                                        </p:tgtEl>
                                      </p:cBhvr>
                                    </p:animEffect>
                                    <p:set>
                                      <p:cBhvr>
                                        <p:cTn id="10" dur="1" fill="hold">
                                          <p:stCondLst>
                                            <p:cond delay="499"/>
                                          </p:stCondLst>
                                        </p:cTn>
                                        <p:tgtEl>
                                          <p:spTgt spid="16"/>
                                        </p:tgtEl>
                                        <p:attrNameLst>
                                          <p:attrName>style.visibility</p:attrName>
                                        </p:attrNameLst>
                                      </p:cBhvr>
                                      <p:to>
                                        <p:strVal val="hidden"/>
                                      </p:to>
                                    </p:set>
                                  </p:childTnLst>
                                </p:cTn>
                              </p:par>
                              <p:par>
                                <p:cTn id="11" presetID="9" presetClass="exit" presetSubtype="0" fill="hold" nodeType="withEffect">
                                  <p:stCondLst>
                                    <p:cond delay="0"/>
                                  </p:stCondLst>
                                  <p:childTnLst>
                                    <p:animEffect transition="out" filter="dissolv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par>
                                <p:cTn id="14" presetID="9"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500"/>
                                        <p:tgtEl>
                                          <p:spTgt spid="3"/>
                                        </p:tgtEl>
                                      </p:cBhvr>
                                    </p:animEffect>
                                  </p:childTnLst>
                                </p:cTn>
                              </p:par>
                              <p:par>
                                <p:cTn id="17" presetID="9" presetClass="exit" presetSubtype="0" fill="hold" grpId="0" nodeType="withEffect">
                                  <p:stCondLst>
                                    <p:cond delay="0"/>
                                  </p:stCondLst>
                                  <p:childTnLst>
                                    <p:animEffect transition="out" filter="dissolv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par>
                                <p:cTn id="20" presetID="9"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dissolve">
                                      <p:cBhvr>
                                        <p:cTn id="2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sediment"/>
          <p:cNvPicPr>
            <a:picLocks noChangeAspect="1" noChangeArrowheads="1"/>
          </p:cNvPicPr>
          <p:nvPr/>
        </p:nvPicPr>
        <p:blipFill>
          <a:blip r:embed="rId3"/>
          <a:srcRect/>
          <a:stretch>
            <a:fillRect/>
          </a:stretch>
        </p:blipFill>
        <p:spPr bwMode="auto">
          <a:xfrm>
            <a:off x="4880611" y="1348263"/>
            <a:ext cx="2378870" cy="1788439"/>
          </a:xfrm>
          <a:prstGeom prst="rect">
            <a:avLst/>
          </a:prstGeom>
          <a:noFill/>
          <a:ln>
            <a:noFill/>
          </a:ln>
        </p:spPr>
      </p:pic>
      <p:grpSp>
        <p:nvGrpSpPr>
          <p:cNvPr id="4" name="Group 13"/>
          <p:cNvGrpSpPr/>
          <p:nvPr/>
        </p:nvGrpSpPr>
        <p:grpSpPr>
          <a:xfrm>
            <a:off x="4202288" y="2133256"/>
            <a:ext cx="1444479" cy="1594485"/>
            <a:chOff x="2387" y="1240"/>
            <a:chExt cx="1357" cy="1496"/>
          </a:xfrm>
        </p:grpSpPr>
        <p:sp>
          <p:nvSpPr>
            <p:cNvPr id="6" name="Rectangle 5"/>
            <p:cNvSpPr>
              <a:spLocks noChangeArrowheads="1"/>
            </p:cNvSpPr>
            <p:nvPr/>
          </p:nvSpPr>
          <p:spPr bwMode="auto">
            <a:xfrm>
              <a:off x="3552" y="1728"/>
              <a:ext cx="192" cy="144"/>
            </a:xfrm>
            <a:prstGeom prst="rect">
              <a:avLst/>
            </a:prstGeom>
            <a:noFill/>
            <a:ln w="9525">
              <a:solidFill>
                <a:schemeClr val="tx1"/>
              </a:solidFill>
              <a:miter lim="800000"/>
            </a:ln>
            <a:effectLst/>
          </p:spPr>
          <p:txBody>
            <a:bodyPr wrap="none" anchor="ctr"/>
            <a:lstStyle/>
            <a:p>
              <a:pPr>
                <a:defRPr>
                  <a:uFillTx/>
                </a:defRPr>
              </a:pPr>
              <a:endParaRPr lang="en-US" sz="1215"/>
            </a:p>
          </p:txBody>
        </p:sp>
        <p:sp>
          <p:nvSpPr>
            <p:cNvPr id="7" name="Line 6"/>
            <p:cNvSpPr>
              <a:spLocks noChangeShapeType="1"/>
            </p:cNvSpPr>
            <p:nvPr/>
          </p:nvSpPr>
          <p:spPr bwMode="auto">
            <a:xfrm>
              <a:off x="2387" y="1240"/>
              <a:ext cx="1165" cy="488"/>
            </a:xfrm>
            <a:prstGeom prst="line">
              <a:avLst/>
            </a:prstGeom>
            <a:noFill/>
            <a:ln w="9525">
              <a:solidFill>
                <a:schemeClr val="tx1"/>
              </a:solidFill>
              <a:round/>
            </a:ln>
            <a:effectLst/>
          </p:spPr>
          <p:txBody>
            <a:bodyPr/>
            <a:lstStyle/>
            <a:p>
              <a:pPr>
                <a:defRPr>
                  <a:uFillTx/>
                </a:defRPr>
              </a:pPr>
              <a:endParaRPr lang="en-US" sz="1215"/>
            </a:p>
          </p:txBody>
        </p:sp>
        <p:sp>
          <p:nvSpPr>
            <p:cNvPr id="8" name="Line 7"/>
            <p:cNvSpPr>
              <a:spLocks noChangeShapeType="1"/>
            </p:cNvSpPr>
            <p:nvPr/>
          </p:nvSpPr>
          <p:spPr bwMode="auto">
            <a:xfrm flipV="1">
              <a:off x="2396" y="1878"/>
              <a:ext cx="1158" cy="858"/>
            </a:xfrm>
            <a:prstGeom prst="line">
              <a:avLst/>
            </a:prstGeom>
            <a:noFill/>
            <a:ln w="9525">
              <a:solidFill>
                <a:schemeClr val="tx1"/>
              </a:solidFill>
              <a:round/>
            </a:ln>
            <a:effectLst/>
          </p:spPr>
          <p:txBody>
            <a:bodyPr/>
            <a:lstStyle/>
            <a:p>
              <a:pPr>
                <a:defRPr>
                  <a:uFillTx/>
                </a:defRPr>
              </a:pPr>
              <a:endParaRPr lang="en-US" sz="1215"/>
            </a:p>
          </p:txBody>
        </p:sp>
      </p:grpSp>
      <p:sp>
        <p:nvSpPr>
          <p:cNvPr id="11" name="Rectangle 12"/>
          <p:cNvSpPr txBox="1">
            <a:spLocks noChangeArrowheads="1"/>
          </p:cNvSpPr>
          <p:nvPr/>
        </p:nvSpPr>
        <p:spPr bwMode="auto">
          <a:xfrm>
            <a:off x="4873112" y="3187046"/>
            <a:ext cx="2593182" cy="1401621"/>
          </a:xfrm>
          <a:prstGeom prst="rect">
            <a:avLst/>
          </a:prstGeom>
          <a:noFill/>
          <a:ln w="9525">
            <a:noFill/>
            <a:miter lim="800000"/>
          </a:ln>
          <a:effectLst/>
        </p:spPr>
        <p:txBody>
          <a:bodyPr/>
          <a:lstStyle>
            <a:lvl1pPr marL="342900" indent="-342900">
              <a:defRPr sz="2400">
                <a:solidFill>
                  <a:schemeClr val="tx1"/>
                </a:solidFill>
                <a:uFillTx/>
                <a:latin typeface="Helvetica" charset="0"/>
                <a:ea typeface="ＭＳ Ｐゴシック" charset="0"/>
                <a:cs typeface="ＭＳ Ｐゴシック" charset="0"/>
              </a:defRPr>
            </a:lvl1pPr>
            <a:lvl2pPr marL="742950" indent="-285750">
              <a:defRPr sz="2400">
                <a:solidFill>
                  <a:schemeClr val="tx1"/>
                </a:solidFill>
                <a:uFillTx/>
                <a:latin typeface="Helvetica" charset="0"/>
                <a:ea typeface="ＭＳ Ｐゴシック" charset="0"/>
              </a:defRPr>
            </a:lvl2pPr>
            <a:lvl3pPr>
              <a:defRPr sz="2400">
                <a:solidFill>
                  <a:schemeClr val="tx1"/>
                </a:solidFill>
                <a:uFillTx/>
                <a:latin typeface="Helvetica" charset="0"/>
                <a:ea typeface="ＭＳ Ｐゴシック" charset="0"/>
              </a:defRPr>
            </a:lvl3pPr>
            <a:lvl4pPr>
              <a:defRPr sz="2400">
                <a:solidFill>
                  <a:schemeClr val="tx1"/>
                </a:solidFill>
                <a:uFillTx/>
                <a:latin typeface="Helvetica" charset="0"/>
                <a:ea typeface="ＭＳ Ｐゴシック" charset="0"/>
              </a:defRPr>
            </a:lvl4pPr>
            <a:lvl5pPr>
              <a:defRPr sz="2400">
                <a:solidFill>
                  <a:schemeClr val="tx1"/>
                </a:solidFill>
                <a:uFillTx/>
                <a:latin typeface="Helvetica" charset="0"/>
                <a:ea typeface="ＭＳ Ｐゴシック" charset="0"/>
              </a:defRPr>
            </a:lvl5pPr>
            <a:lvl6pPr marL="457200" eaLnBrk="0" fontAlgn="base" hangingPunct="0">
              <a:spcBef>
                <a:spcPct val="0"/>
              </a:spcBef>
              <a:spcAft>
                <a:spcPct val="0"/>
              </a:spcAft>
              <a:defRPr sz="2400">
                <a:solidFill>
                  <a:schemeClr val="tx1"/>
                </a:solidFill>
                <a:uFillTx/>
                <a:latin typeface="Helvetica" charset="0"/>
                <a:ea typeface="ＭＳ Ｐゴシック" charset="0"/>
              </a:defRPr>
            </a:lvl6pPr>
            <a:lvl7pPr marL="914400" eaLnBrk="0" fontAlgn="base" hangingPunct="0">
              <a:spcBef>
                <a:spcPct val="0"/>
              </a:spcBef>
              <a:spcAft>
                <a:spcPct val="0"/>
              </a:spcAft>
              <a:defRPr sz="2400">
                <a:solidFill>
                  <a:schemeClr val="tx1"/>
                </a:solidFill>
                <a:uFillTx/>
                <a:latin typeface="Helvetica" charset="0"/>
                <a:ea typeface="ＭＳ Ｐゴシック" charset="0"/>
              </a:defRPr>
            </a:lvl7pPr>
            <a:lvl8pPr marL="1371600" eaLnBrk="0" fontAlgn="base" hangingPunct="0">
              <a:spcBef>
                <a:spcPct val="0"/>
              </a:spcBef>
              <a:spcAft>
                <a:spcPct val="0"/>
              </a:spcAft>
              <a:defRPr sz="2400">
                <a:solidFill>
                  <a:schemeClr val="tx1"/>
                </a:solidFill>
                <a:uFillTx/>
                <a:latin typeface="Helvetica" charset="0"/>
                <a:ea typeface="ＭＳ Ｐゴシック" charset="0"/>
              </a:defRPr>
            </a:lvl8pPr>
            <a:lvl9pPr marL="1828800" eaLnBrk="0" fontAlgn="base" hangingPunct="0">
              <a:spcBef>
                <a:spcPct val="0"/>
              </a:spcBef>
              <a:spcAft>
                <a:spcPct val="0"/>
              </a:spcAft>
              <a:defRPr sz="2400">
                <a:solidFill>
                  <a:schemeClr val="tx1"/>
                </a:solidFill>
                <a:uFillTx/>
                <a:latin typeface="Helvetica" charset="0"/>
                <a:ea typeface="ＭＳ Ｐゴシック" charset="0"/>
              </a:defRPr>
            </a:lvl9pPr>
          </a:lstStyle>
          <a:p>
            <a:pPr>
              <a:spcBef>
                <a:spcPct val="20000"/>
              </a:spcBef>
              <a:buClr>
                <a:schemeClr val="folHlink"/>
              </a:buClr>
              <a:buSzPct val="75000"/>
              <a:buFont typeface="Wingdings" charset="0"/>
              <a:buChar char="n"/>
            </a:pPr>
            <a:r>
              <a:rPr lang="en-US" sz="1215" dirty="0">
                <a:latin typeface="Times" charset="0"/>
              </a:rPr>
              <a:t>Genes, transposons, genomic islands, and other mobile genetic elements may also </a:t>
            </a:r>
            <a:r>
              <a:rPr lang="en-US" sz="1215" u="sng" dirty="0">
                <a:latin typeface="Times" charset="0"/>
              </a:rPr>
              <a:t>recombine </a:t>
            </a:r>
            <a:r>
              <a:rPr lang="en-US" sz="1215" i="1" u="sng" dirty="0">
                <a:latin typeface="Times" charset="0"/>
              </a:rPr>
              <a:t>in situ</a:t>
            </a:r>
            <a:r>
              <a:rPr lang="en-US" sz="1215" dirty="0">
                <a:latin typeface="Times" charset="0"/>
              </a:rPr>
              <a:t> within native and introduced stream populations</a:t>
            </a:r>
          </a:p>
          <a:p>
            <a:pPr>
              <a:spcBef>
                <a:spcPct val="20000"/>
              </a:spcBef>
              <a:buClr>
                <a:schemeClr val="folHlink"/>
              </a:buClr>
              <a:buSzPct val="75000"/>
              <a:buFont typeface="Wingdings" charset="0"/>
              <a:buChar char="n"/>
            </a:pPr>
            <a:r>
              <a:rPr lang="en-US" sz="1215" dirty="0">
                <a:latin typeface="Times" charset="0"/>
              </a:rPr>
              <a:t>These may then be </a:t>
            </a:r>
            <a:r>
              <a:rPr lang="en-US" sz="1215" u="sng" dirty="0">
                <a:latin typeface="Times" charset="0"/>
              </a:rPr>
              <a:t>transmissible to and from pathogens</a:t>
            </a:r>
            <a:r>
              <a:rPr lang="en-US" sz="1215" dirty="0">
                <a:latin typeface="Times" charset="0"/>
              </a:rPr>
              <a:t> (e.g. via plasmids)</a:t>
            </a:r>
          </a:p>
        </p:txBody>
      </p:sp>
      <p:pic>
        <p:nvPicPr>
          <p:cNvPr id="13" name="Picture 12" descr="05-intestinal-bacteria-670.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74192" y="2133256"/>
            <a:ext cx="2128097" cy="1594485"/>
          </a:xfrm>
          <a:prstGeom prst="rect">
            <a:avLst/>
          </a:prstGeom>
        </p:spPr>
      </p:pic>
      <p:sp>
        <p:nvSpPr>
          <p:cNvPr id="14" name="Rectangle 11">
            <a:extLst>
              <a:ext uri="{FF2B5EF4-FFF2-40B4-BE49-F238E27FC236}">
                <a16:creationId xmlns:a16="http://schemas.microsoft.com/office/drawing/2014/main" id="{7078F994-52D4-D74B-B2BA-6C97E50D4C71}"/>
              </a:ext>
            </a:extLst>
          </p:cNvPr>
          <p:cNvSpPr txBox="1">
            <a:spLocks noChangeArrowheads="1"/>
          </p:cNvSpPr>
          <p:nvPr/>
        </p:nvSpPr>
        <p:spPr bwMode="auto">
          <a:xfrm>
            <a:off x="1201212" y="115305"/>
            <a:ext cx="6628338" cy="943592"/>
          </a:xfrm>
          <a:prstGeom prst="rect">
            <a:avLst/>
          </a:prstGeom>
          <a:noFill/>
          <a:ln w="9525">
            <a:noFill/>
            <a:miter lim="800000"/>
          </a:ln>
          <a:effectLst/>
        </p:spPr>
        <p:txBody>
          <a:bodyPr anchor="b"/>
          <a:lstStyle>
            <a:lvl1pPr>
              <a:defRPr sz="2400">
                <a:solidFill>
                  <a:schemeClr val="tx1"/>
                </a:solidFill>
                <a:uFillTx/>
                <a:latin typeface="Helvetica" charset="0"/>
                <a:ea typeface="ＭＳ Ｐゴシック" charset="0"/>
                <a:cs typeface="ＭＳ Ｐゴシック" charset="0"/>
              </a:defRPr>
            </a:lvl1pPr>
            <a:lvl2pPr marL="37931725" indent="-37474525">
              <a:defRPr sz="2400">
                <a:solidFill>
                  <a:schemeClr val="tx1"/>
                </a:solidFill>
                <a:uFillTx/>
                <a:latin typeface="Helvetica" charset="0"/>
                <a:ea typeface="ＭＳ Ｐゴシック" charset="0"/>
              </a:defRPr>
            </a:lvl2pPr>
            <a:lvl3pPr>
              <a:defRPr sz="2400">
                <a:solidFill>
                  <a:schemeClr val="tx1"/>
                </a:solidFill>
                <a:uFillTx/>
                <a:latin typeface="Helvetica" charset="0"/>
                <a:ea typeface="ＭＳ Ｐゴシック" charset="0"/>
              </a:defRPr>
            </a:lvl3pPr>
            <a:lvl4pPr>
              <a:defRPr sz="2400">
                <a:solidFill>
                  <a:schemeClr val="tx1"/>
                </a:solidFill>
                <a:uFillTx/>
                <a:latin typeface="Helvetica" charset="0"/>
                <a:ea typeface="ＭＳ Ｐゴシック" charset="0"/>
              </a:defRPr>
            </a:lvl4pPr>
            <a:lvl5pPr>
              <a:defRPr sz="2400">
                <a:solidFill>
                  <a:schemeClr val="tx1"/>
                </a:solidFill>
                <a:uFillTx/>
                <a:latin typeface="Helvetica" charset="0"/>
                <a:ea typeface="ＭＳ Ｐゴシック" charset="0"/>
              </a:defRPr>
            </a:lvl5pPr>
            <a:lvl6pPr marL="457200" eaLnBrk="0" fontAlgn="base" hangingPunct="0">
              <a:spcBef>
                <a:spcPct val="0"/>
              </a:spcBef>
              <a:spcAft>
                <a:spcPct val="0"/>
              </a:spcAft>
              <a:defRPr sz="2400">
                <a:solidFill>
                  <a:schemeClr val="tx1"/>
                </a:solidFill>
                <a:uFillTx/>
                <a:latin typeface="Helvetica" charset="0"/>
                <a:ea typeface="ＭＳ Ｐゴシック" charset="0"/>
              </a:defRPr>
            </a:lvl6pPr>
            <a:lvl7pPr marL="914400" eaLnBrk="0" fontAlgn="base" hangingPunct="0">
              <a:spcBef>
                <a:spcPct val="0"/>
              </a:spcBef>
              <a:spcAft>
                <a:spcPct val="0"/>
              </a:spcAft>
              <a:defRPr sz="2400">
                <a:solidFill>
                  <a:schemeClr val="tx1"/>
                </a:solidFill>
                <a:uFillTx/>
                <a:latin typeface="Helvetica" charset="0"/>
                <a:ea typeface="ＭＳ Ｐゴシック" charset="0"/>
              </a:defRPr>
            </a:lvl7pPr>
            <a:lvl8pPr marL="1371600" eaLnBrk="0" fontAlgn="base" hangingPunct="0">
              <a:spcBef>
                <a:spcPct val="0"/>
              </a:spcBef>
              <a:spcAft>
                <a:spcPct val="0"/>
              </a:spcAft>
              <a:defRPr sz="2400">
                <a:solidFill>
                  <a:schemeClr val="tx1"/>
                </a:solidFill>
                <a:uFillTx/>
                <a:latin typeface="Helvetica" charset="0"/>
                <a:ea typeface="ＭＳ Ｐゴシック" charset="0"/>
              </a:defRPr>
            </a:lvl8pPr>
            <a:lvl9pPr marL="1828800" eaLnBrk="0" fontAlgn="base" hangingPunct="0">
              <a:spcBef>
                <a:spcPct val="0"/>
              </a:spcBef>
              <a:spcAft>
                <a:spcPct val="0"/>
              </a:spcAft>
              <a:defRPr sz="2400">
                <a:solidFill>
                  <a:schemeClr val="tx1"/>
                </a:solidFill>
                <a:uFillTx/>
                <a:latin typeface="Helvetica" charset="0"/>
                <a:ea typeface="ＭＳ Ｐゴシック" charset="0"/>
              </a:defRPr>
            </a:lvl9pPr>
          </a:lstStyle>
          <a:p>
            <a:pPr algn="ctr" eaLnBrk="1" hangingPunct="1"/>
            <a:r>
              <a:rPr lang="en-US" sz="2550" dirty="0">
                <a:solidFill>
                  <a:schemeClr val="tx2"/>
                </a:solidFill>
                <a:latin typeface="Times" charset="0"/>
              </a:rPr>
              <a:t>Potential </a:t>
            </a:r>
            <a:r>
              <a:rPr lang="en-US" sz="2550" i="1" dirty="0">
                <a:solidFill>
                  <a:srgbClr val="FFFF00"/>
                </a:solidFill>
                <a:latin typeface="Times" charset="0"/>
              </a:rPr>
              <a:t>in situ </a:t>
            </a:r>
            <a:r>
              <a:rPr lang="en-US" sz="2550" dirty="0">
                <a:solidFill>
                  <a:srgbClr val="FFFF00"/>
                </a:solidFill>
                <a:latin typeface="Times" charset="0"/>
              </a:rPr>
              <a:t>recombination</a:t>
            </a:r>
            <a:r>
              <a:rPr lang="en-US" sz="2550" dirty="0">
                <a:solidFill>
                  <a:schemeClr val="tx2"/>
                </a:solidFill>
                <a:latin typeface="Times" charset="0"/>
              </a:rPr>
              <a:t> and transmission in stream populations</a:t>
            </a:r>
            <a:endParaRPr lang="en-US" sz="2550" i="1" dirty="0">
              <a:solidFill>
                <a:schemeClr val="tx2"/>
              </a:solidFill>
              <a:latin typeface="Times" charset="0"/>
            </a:endParaRPr>
          </a:p>
        </p:txBody>
      </p:sp>
    </p:spTree>
    <p:extLst>
      <p:ext uri="{BB962C8B-B14F-4D97-AF65-F5344CB8AC3E}">
        <p14:creationId xmlns:p14="http://schemas.microsoft.com/office/powerpoint/2010/main" val="181909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1000"/>
                                        <p:tgtEl>
                                          <p:spTgt spid="1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dissolve">
                                      <p:cBhvr>
                                        <p:cTn id="10" dur="500"/>
                                        <p:tgtEl>
                                          <p:spTgt spid="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dissolve">
                                      <p:cBhvr>
                                        <p:cTn id="15"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DFFB05C-E736-4F22-A6FF-AAD42E1BEE2A}"/>
</file>

<file path=customXml/itemProps2.xml><?xml version="1.0" encoding="utf-8"?>
<ds:datastoreItem xmlns:ds="http://schemas.openxmlformats.org/officeDocument/2006/customXml" ds:itemID="{D6E2F95B-4BC4-4A62-AAC8-665806C24600}"/>
</file>

<file path=customXml/itemProps3.xml><?xml version="1.0" encoding="utf-8"?>
<ds:datastoreItem xmlns:ds="http://schemas.openxmlformats.org/officeDocument/2006/customXml" ds:itemID="{BE7553DA-9E4B-4C8F-8AB0-3CC6BF86B217}"/>
</file>

<file path=docProps/app.xml><?xml version="1.0" encoding="utf-8"?>
<Properties xmlns="http://schemas.openxmlformats.org/officeDocument/2006/extended-properties" xmlns:vt="http://schemas.openxmlformats.org/officeDocument/2006/docPropsVTypes">
  <Template>Circuit</Template>
  <TotalTime>41001</TotalTime>
  <Words>1732</Words>
  <Application>Microsoft Macintosh PowerPoint</Application>
  <PresentationFormat>On-screen Show (16:9)</PresentationFormat>
  <Paragraphs>169</Paragraphs>
  <Slides>32</Slides>
  <Notes>22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MuseoSans</vt:lpstr>
      <vt:lpstr>Times</vt:lpstr>
      <vt:lpstr>Arial</vt:lpstr>
      <vt:lpstr>Calibri</vt:lpstr>
      <vt:lpstr>Calibri Light</vt:lpstr>
      <vt:lpstr>Helvetica</vt:lpstr>
      <vt:lpstr>Merriweather</vt:lpstr>
      <vt:lpstr>Source Sans Pro</vt:lpstr>
      <vt:lpstr>Times New Roman</vt:lpstr>
      <vt:lpstr>Tw Cen MT</vt:lpstr>
      <vt:lpstr>Wingdings</vt:lpstr>
      <vt:lpstr>Circuit</vt:lpstr>
      <vt:lpstr>Surveillance of Environmental Pathogens: An Academic/Virginia State Lab Collaboration</vt:lpstr>
      <vt:lpstr>PowerPoint Presentation</vt:lpstr>
      <vt:lpstr>PowerPoint Presentation</vt:lpstr>
      <vt:lpstr>PowerPoint Presentation</vt:lpstr>
      <vt:lpstr>Manure Production in the Shenandoah Valley</vt:lpstr>
      <vt:lpstr>PowerPoint Presentation</vt:lpstr>
      <vt:lpstr>Contaminated Waterways</vt:lpstr>
      <vt:lpstr>PowerPoint Presentation</vt:lpstr>
      <vt:lpstr>PowerPoint Presentation</vt:lpstr>
      <vt:lpstr>Salmonella Isolation and Identification Workflow</vt:lpstr>
      <vt:lpstr>BIO346. Laboratory in Bacterial Pathogenomics</vt:lpstr>
      <vt:lpstr>Sampling &amp; Metadata (Epicollect5)</vt:lpstr>
      <vt:lpstr>Wet lab protocols</vt:lpstr>
      <vt:lpstr>PowerPoint Presentation</vt:lpstr>
      <vt:lpstr>GalaxyTrakr, a genomics tool box ideal for teaching &amp; training</vt:lpstr>
      <vt:lpstr>Bioinformatics Workflow</vt:lpstr>
      <vt:lpstr>PowerPoint Presentation</vt:lpstr>
      <vt:lpstr>Bioinformatics protocols</vt:lpstr>
      <vt:lpstr>Results</vt:lpstr>
      <vt:lpstr>PowerPoint Presentation</vt:lpstr>
      <vt:lpstr>Visualization of isolate data using Microreact, an interactive, web-based platform from Wellcome Sanger</vt:lpstr>
      <vt:lpstr>Virtually identical S. Braenderup found across multiple locations</vt:lpstr>
      <vt:lpstr>Identical S. Braenderup found across multiple locations and timepoints</vt:lpstr>
      <vt:lpstr>Isolation of Klebsiella spp.</vt:lpstr>
      <vt:lpstr>PowerPoint Presentation</vt:lpstr>
      <vt:lpstr>Klebsiella Isolation and Identification Workflow</vt:lpstr>
      <vt:lpstr>Transmissible plasmids in streams</vt:lpstr>
      <vt:lpstr>Plasmid Phenotyping and Genotyping</vt:lpstr>
      <vt:lpstr>Plasmid pFHS2 </vt:lpstr>
      <vt:lpstr>PowerPoint Presentation</vt:lpstr>
      <vt:lpstr>Implications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Pathogenomics of Environmental Salmonella</dc:title>
  <dc:creator>James B. Herrick</dc:creator>
  <cp:lastModifiedBy>Herrick, James B - herricjb</cp:lastModifiedBy>
  <cp:revision>235</cp:revision>
  <cp:lastPrinted>2021-08-18T21:30:07Z</cp:lastPrinted>
  <dcterms:created xsi:type="dcterms:W3CDTF">2019-10-29T02:40:09Z</dcterms:created>
  <dcterms:modified xsi:type="dcterms:W3CDTF">2023-10-20T21:01:01Z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