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  <p:sldMasterId id="2147483660" r:id="rId3"/>
  </p:sldMasterIdLst>
  <p:sldIdLst>
    <p:sldId id="268" r:id="rId4"/>
    <p:sldId id="296" r:id="rId5"/>
    <p:sldId id="286" r:id="rId6"/>
    <p:sldId id="287" r:id="rId7"/>
    <p:sldId id="288" r:id="rId8"/>
    <p:sldId id="290" r:id="rId9"/>
    <p:sldId id="289" r:id="rId10"/>
    <p:sldId id="291" r:id="rId11"/>
    <p:sldId id="292" r:id="rId12"/>
    <p:sldId id="284" r:id="rId13"/>
    <p:sldId id="295" r:id="rId14"/>
    <p:sldId id="282" r:id="rId15"/>
    <p:sldId id="266" r:id="rId16"/>
    <p:sldId id="265" r:id="rId17"/>
    <p:sldId id="267" r:id="rId18"/>
    <p:sldId id="278" r:id="rId19"/>
    <p:sldId id="294" r:id="rId20"/>
    <p:sldId id="281" r:id="rId21"/>
    <p:sldId id="293" r:id="rId22"/>
  </p:sldIdLst>
  <p:sldSz cx="12192000" cy="6858000"/>
  <p:notesSz cx="6858000" cy="9144000"/>
  <p:embeddedFontLst>
    <p:embeddedFont>
      <p:font typeface="Montserrat" charset="0"/>
      <p:regular r:id="rId23"/>
      <p:bold r:id="rId24"/>
    </p:embeddedFont>
    <p:embeddedFont>
      <p:font typeface="Open Sans" charset="0"/>
      <p:regular r:id="rId25"/>
      <p:bold r:id="rId26"/>
      <p:italic r:id="rId27"/>
      <p:boldItalic r:id="rId28"/>
    </p:embeddedFont>
    <p:embeddedFont>
      <p:font typeface="Calibri Light" pitchFamily="34" charset="0"/>
      <p:regular r:id="rId29"/>
      <p:italic r:id="rId3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4BD00"/>
    <a:srgbClr val="00A9CE"/>
    <a:srgbClr val="0062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customXml" Target="../customXml/item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 bwMode="auto">
          <a:xfrm>
            <a:off x="6061075" y="365125"/>
            <a:ext cx="553402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6061075" y="2667786"/>
            <a:ext cx="5534025" cy="4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alt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2053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0862" y="0"/>
            <a:ext cx="5552386" cy="3157979"/>
          </a:xfrm>
        </p:spPr>
        <p:txBody>
          <a:bodyPr>
            <a:normAutofit/>
          </a:bodyPr>
          <a:lstStyle>
            <a:lvl1pPr algn="l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688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5262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82539"/>
            <a:ext cx="5181600" cy="369442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82539"/>
            <a:ext cx="5181600" cy="36944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22131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6640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482442"/>
            <a:ext cx="5157787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306354"/>
            <a:ext cx="5157787" cy="2858776"/>
          </a:xfrm>
        </p:spPr>
        <p:txBody>
          <a:bodyPr/>
          <a:lstStyle>
            <a:lvl1pPr>
              <a:defRPr>
                <a:solidFill>
                  <a:srgbClr val="84BD00"/>
                </a:solidFill>
              </a:defRPr>
            </a:lvl1pPr>
            <a:lvl2pPr>
              <a:defRPr>
                <a:solidFill>
                  <a:srgbClr val="84BD00"/>
                </a:solidFill>
              </a:defRPr>
            </a:lvl2pPr>
            <a:lvl3pPr>
              <a:defRPr>
                <a:solidFill>
                  <a:srgbClr val="84BD00"/>
                </a:solidFill>
              </a:defRPr>
            </a:lvl3pPr>
            <a:lvl4pPr>
              <a:defRPr>
                <a:solidFill>
                  <a:srgbClr val="84BD00"/>
                </a:solidFill>
              </a:defRPr>
            </a:lvl4pPr>
            <a:lvl5pPr>
              <a:defRPr>
                <a:solidFill>
                  <a:srgbClr val="84BD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482442"/>
            <a:ext cx="5183188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306354"/>
            <a:ext cx="5183188" cy="2858776"/>
          </a:xfrm>
        </p:spPr>
        <p:txBody>
          <a:bodyPr/>
          <a:lstStyle>
            <a:lvl1pPr>
              <a:defRPr>
                <a:solidFill>
                  <a:srgbClr val="84BD00"/>
                </a:solidFill>
              </a:defRPr>
            </a:lvl1pPr>
            <a:lvl2pPr>
              <a:defRPr>
                <a:solidFill>
                  <a:srgbClr val="84BD00"/>
                </a:solidFill>
              </a:defRPr>
            </a:lvl2pPr>
            <a:lvl3pPr>
              <a:defRPr>
                <a:solidFill>
                  <a:srgbClr val="84BD00"/>
                </a:solidFill>
              </a:defRPr>
            </a:lvl3pPr>
            <a:lvl4pPr>
              <a:defRPr>
                <a:solidFill>
                  <a:srgbClr val="84BD00"/>
                </a:solidFill>
              </a:defRPr>
            </a:lvl4pPr>
            <a:lvl5pPr>
              <a:defRPr>
                <a:solidFill>
                  <a:srgbClr val="84BD0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3605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4370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1406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11631"/>
            <a:ext cx="6172200" cy="4873625"/>
          </a:xfrm>
        </p:spPr>
        <p:txBody>
          <a:bodyPr/>
          <a:lstStyle>
            <a:lvl1pPr>
              <a:defRPr sz="2800">
                <a:solidFill>
                  <a:srgbClr val="84BD00"/>
                </a:solidFill>
              </a:defRPr>
            </a:lvl1pPr>
            <a:lvl2pPr>
              <a:defRPr sz="2400">
                <a:solidFill>
                  <a:srgbClr val="84BD00"/>
                </a:solidFill>
              </a:defRPr>
            </a:lvl2pPr>
            <a:lvl3pPr>
              <a:defRPr sz="2000">
                <a:solidFill>
                  <a:srgbClr val="84BD00"/>
                </a:solidFill>
              </a:defRPr>
            </a:lvl3pPr>
            <a:lvl4pPr>
              <a:defRPr sz="1800">
                <a:solidFill>
                  <a:srgbClr val="84BD00"/>
                </a:solidFill>
              </a:defRPr>
            </a:lvl4pPr>
            <a:lvl5pPr>
              <a:defRPr sz="1600">
                <a:solidFill>
                  <a:srgbClr val="84BD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81606"/>
            <a:ext cx="3932237" cy="381158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24867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7197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402204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rgbClr val="84BD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72179"/>
            <a:ext cx="3932237" cy="381158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35665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142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61075" y="365125"/>
            <a:ext cx="553402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61075" y="2197100"/>
            <a:ext cx="55340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ontserrat" panose="00000500000000000000" pitchFamily="50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400" kern="1200">
          <a:solidFill>
            <a:srgbClr val="00B0F0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B0F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00B0F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B0F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B0F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15728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2617788"/>
            <a:ext cx="1051560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rgbClr val="00629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629B"/>
          </a:solidFill>
          <a:latin typeface="Montserrat" panose="00000500000000000000" pitchFamily="50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629B"/>
          </a:solidFill>
          <a:latin typeface="Montserrat" panose="00000500000000000000" pitchFamily="50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629B"/>
          </a:solidFill>
          <a:latin typeface="Montserrat" panose="00000500000000000000" pitchFamily="50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629B"/>
          </a:solidFill>
          <a:latin typeface="Montserrat" panose="00000500000000000000" pitchFamily="50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29B"/>
          </a:solidFill>
          <a:latin typeface="Montserrat" panose="00000500000000000000" pitchFamily="50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29B"/>
          </a:solidFill>
          <a:latin typeface="Montserrat" panose="00000500000000000000" pitchFamily="50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29B"/>
          </a:solidFill>
          <a:latin typeface="Montserrat" panose="00000500000000000000" pitchFamily="50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29B"/>
          </a:solidFill>
          <a:latin typeface="Montserrat" panose="00000500000000000000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00A9CE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A9CE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00A9CE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A9CE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00A9C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506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Updated Guidance for LFFM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GenomeTrakr</a:t>
            </a:r>
            <a:endParaRPr lang="en-US" dirty="0"/>
          </a:p>
          <a:p>
            <a:pPr lvl="1"/>
            <a:r>
              <a:rPr lang="en-US" dirty="0"/>
              <a:t>Pathogenic </a:t>
            </a:r>
            <a:r>
              <a:rPr lang="en-US" i="1" dirty="0"/>
              <a:t>E. </a:t>
            </a:r>
            <a:r>
              <a:rPr lang="en-US" i="1" dirty="0" smtClean="0"/>
              <a:t>coli</a:t>
            </a:r>
            <a:endParaRPr lang="en-US" i="1" dirty="0"/>
          </a:p>
          <a:p>
            <a:pPr lvl="1"/>
            <a:r>
              <a:rPr lang="en-US" i="1" dirty="0"/>
              <a:t>Salmonella</a:t>
            </a:r>
          </a:p>
          <a:p>
            <a:pPr lvl="1"/>
            <a:r>
              <a:rPr lang="en-US" i="1" dirty="0"/>
              <a:t>Vibrio </a:t>
            </a:r>
            <a:r>
              <a:rPr lang="en-US" i="1" dirty="0" err="1"/>
              <a:t>parahaemolyticus</a:t>
            </a:r>
            <a:endParaRPr lang="en-US" i="1" dirty="0"/>
          </a:p>
          <a:p>
            <a:pPr lvl="1"/>
            <a:r>
              <a:rPr lang="en-US" i="1" dirty="0"/>
              <a:t>Vibrio </a:t>
            </a:r>
            <a:r>
              <a:rPr lang="en-US" i="1" dirty="0" err="1"/>
              <a:t>vulnificus</a:t>
            </a:r>
            <a:endParaRPr lang="en-US" i="1" dirty="0"/>
          </a:p>
          <a:p>
            <a:pPr lvl="1"/>
            <a:r>
              <a:rPr lang="en-US" i="1" dirty="0" err="1"/>
              <a:t>Cronobacter</a:t>
            </a:r>
            <a:r>
              <a:rPr lang="en-US" i="1" dirty="0"/>
              <a:t> </a:t>
            </a:r>
            <a:r>
              <a:rPr lang="en-US" i="1" dirty="0" err="1"/>
              <a:t>sakazakii</a:t>
            </a:r>
            <a:endParaRPr lang="en-US" i="1" dirty="0"/>
          </a:p>
          <a:p>
            <a:pPr lvl="1"/>
            <a:r>
              <a:rPr lang="en-US" i="1" dirty="0"/>
              <a:t>Campylobacter </a:t>
            </a:r>
            <a:r>
              <a:rPr lang="en-US" i="1" dirty="0" err="1"/>
              <a:t>jejuni</a:t>
            </a:r>
            <a:endParaRPr lang="en-US" i="1" dirty="0"/>
          </a:p>
          <a:p>
            <a:pPr lvl="1"/>
            <a:r>
              <a:rPr lang="en-US" i="1" dirty="0"/>
              <a:t>Listeria monocytogenes</a:t>
            </a:r>
          </a:p>
          <a:p>
            <a:pPr lvl="1"/>
            <a:r>
              <a:rPr lang="en-US" i="1" dirty="0"/>
              <a:t>Bacillus cereus</a:t>
            </a:r>
          </a:p>
          <a:p>
            <a:pPr lvl="1"/>
            <a:r>
              <a:rPr lang="en-US" i="1" dirty="0"/>
              <a:t>Clostridium botulinum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ESKAPE</a:t>
            </a:r>
          </a:p>
          <a:p>
            <a:pPr lvl="1"/>
            <a:r>
              <a:rPr lang="en-US" i="1" dirty="0" err="1"/>
              <a:t>Klebsiella</a:t>
            </a:r>
            <a:r>
              <a:rPr lang="en-US" i="1" dirty="0"/>
              <a:t> </a:t>
            </a:r>
            <a:r>
              <a:rPr lang="en-US" i="1" dirty="0" err="1"/>
              <a:t>oxytoca</a:t>
            </a:r>
            <a:endParaRPr lang="en-US" i="1" dirty="0"/>
          </a:p>
          <a:p>
            <a:pPr lvl="1"/>
            <a:r>
              <a:rPr lang="en-US" i="1" dirty="0"/>
              <a:t>Enterococcus </a:t>
            </a:r>
            <a:r>
              <a:rPr lang="en-US" i="1" dirty="0" err="1"/>
              <a:t>faecium</a:t>
            </a:r>
            <a:endParaRPr lang="en-US" i="1" dirty="0"/>
          </a:p>
          <a:p>
            <a:pPr lvl="1"/>
            <a:r>
              <a:rPr lang="en-US" i="1" dirty="0"/>
              <a:t>Staphylococcus aureus</a:t>
            </a:r>
          </a:p>
          <a:p>
            <a:pPr lvl="1"/>
            <a:r>
              <a:rPr lang="en-US" i="1" dirty="0" err="1"/>
              <a:t>Klebsiella</a:t>
            </a:r>
            <a:r>
              <a:rPr lang="en-US" i="1" dirty="0"/>
              <a:t> pneumoniae</a:t>
            </a:r>
          </a:p>
          <a:p>
            <a:pPr lvl="1"/>
            <a:r>
              <a:rPr lang="en-US" i="1" dirty="0"/>
              <a:t>Acinetobacter </a:t>
            </a:r>
            <a:r>
              <a:rPr lang="en-US" i="1" dirty="0" err="1"/>
              <a:t>baumannii</a:t>
            </a:r>
            <a:endParaRPr lang="en-US" i="1" dirty="0"/>
          </a:p>
          <a:p>
            <a:pPr lvl="1"/>
            <a:r>
              <a:rPr lang="en-US" i="1" dirty="0"/>
              <a:t>Pseudomonas aeruginosa</a:t>
            </a:r>
          </a:p>
          <a:p>
            <a:pPr lvl="1"/>
            <a:r>
              <a:rPr lang="en-US" i="1" dirty="0"/>
              <a:t>Enterobacter spp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3348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541290615"/>
              </p:ext>
            </p:extLst>
          </p:nvPr>
        </p:nvGraphicFramePr>
        <p:xfrm>
          <a:off x="1738184" y="1120346"/>
          <a:ext cx="8106033" cy="5566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2011"/>
                <a:gridCol w="2702011"/>
                <a:gridCol w="2702011"/>
              </a:tblGrid>
              <a:tr h="13600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Organism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Enrichment Broth(s)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Selective</a:t>
                      </a:r>
                      <a:r>
                        <a:rPr lang="en-US" baseline="0" dirty="0" smtClean="0"/>
                        <a:t> and/or Differential Media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Listeria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LPT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29-31°C, 18-24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Rapid </a:t>
                      </a:r>
                      <a:r>
                        <a:rPr lang="en-US" b="1" dirty="0" err="1" smtClean="0"/>
                        <a:t>L’mono</a:t>
                      </a:r>
                      <a:endParaRPr lang="en-US" b="1" dirty="0" smtClean="0"/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Vibrio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APW</a:t>
                      </a:r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TCBS</a:t>
                      </a:r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Salmonella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Lactose</a:t>
                      </a:r>
                      <a:endParaRPr lang="en-US" b="1" baseline="0" dirty="0" smtClean="0"/>
                    </a:p>
                    <a:p>
                      <a:pPr algn="ctr"/>
                      <a:r>
                        <a:rPr lang="en-US" baseline="0" dirty="0" smtClean="0"/>
                        <a:t>35-37°C, 18-24 </a:t>
                      </a:r>
                      <a:r>
                        <a:rPr lang="en-US" baseline="0" dirty="0" err="1" smtClean="0"/>
                        <a:t>hrs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="1" baseline="0" dirty="0" smtClean="0"/>
                        <a:t>RVR10</a:t>
                      </a:r>
                    </a:p>
                    <a:p>
                      <a:pPr algn="ctr"/>
                      <a:r>
                        <a:rPr lang="en-US" dirty="0" smtClean="0"/>
                        <a:t>42°C,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b="1" dirty="0" smtClean="0"/>
                        <a:t>XLD or HE</a:t>
                      </a:r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E. coli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BPW</a:t>
                      </a:r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L-EMB</a:t>
                      </a:r>
                    </a:p>
                    <a:p>
                      <a:pPr algn="ctr"/>
                      <a:r>
                        <a:rPr lang="en-US" dirty="0" smtClean="0"/>
                        <a:t>35-37°C, 18-24 </a:t>
                      </a:r>
                      <a:r>
                        <a:rPr lang="en-US" dirty="0" err="1" smtClean="0"/>
                        <a:t>hrs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8238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July 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617788"/>
            <a:ext cx="11205519" cy="3538537"/>
          </a:xfrm>
        </p:spPr>
        <p:txBody>
          <a:bodyPr/>
          <a:lstStyle/>
          <a:p>
            <a:r>
              <a:rPr lang="en-US" dirty="0" smtClean="0"/>
              <a:t>2x </a:t>
            </a:r>
            <a:r>
              <a:rPr lang="en-US" dirty="0" err="1"/>
              <a:t>Enterococcosel</a:t>
            </a:r>
            <a:r>
              <a:rPr lang="en-US" dirty="0"/>
              <a:t> Broth </a:t>
            </a:r>
            <a:r>
              <a:rPr lang="en-US" dirty="0" smtClean="0"/>
              <a:t>45°C, 18-24 </a:t>
            </a:r>
            <a:r>
              <a:rPr lang="en-US" dirty="0" err="1" smtClean="0"/>
              <a:t>hrs</a:t>
            </a:r>
            <a:endParaRPr lang="en-US" dirty="0" smtClean="0"/>
          </a:p>
          <a:p>
            <a:endParaRPr lang="en-US" sz="1800" dirty="0"/>
          </a:p>
          <a:p>
            <a:r>
              <a:rPr lang="en-US" dirty="0"/>
              <a:t>Positive broths streaked </a:t>
            </a:r>
            <a:r>
              <a:rPr lang="en-US" dirty="0" err="1"/>
              <a:t>Enterococcosel</a:t>
            </a:r>
            <a:r>
              <a:rPr lang="en-US" dirty="0"/>
              <a:t> </a:t>
            </a:r>
            <a:r>
              <a:rPr lang="en-US" dirty="0" smtClean="0"/>
              <a:t>Agar, </a:t>
            </a:r>
            <a:r>
              <a:rPr lang="en-US" dirty="0"/>
              <a:t>35-37° 18-24 </a:t>
            </a:r>
            <a:r>
              <a:rPr lang="en-US" dirty="0" err="1" smtClean="0"/>
              <a:t>hrs</a:t>
            </a:r>
            <a:endParaRPr lang="en-US" dirty="0" smtClean="0"/>
          </a:p>
          <a:p>
            <a:endParaRPr lang="en-US" sz="1800" dirty="0"/>
          </a:p>
          <a:p>
            <a:r>
              <a:rPr lang="en-US" dirty="0"/>
              <a:t>Isolates streaked for isolation on Blood Agar and </a:t>
            </a:r>
            <a:r>
              <a:rPr lang="en-US" dirty="0" err="1"/>
              <a:t>Maldi-ToF</a:t>
            </a:r>
            <a:r>
              <a:rPr lang="en-US" dirty="0"/>
              <a:t> used for Identification </a:t>
            </a:r>
            <a:endParaRPr lang="en-US" dirty="0" smtClean="0"/>
          </a:p>
          <a:p>
            <a:endParaRPr lang="en-US" sz="1800" dirty="0"/>
          </a:p>
          <a:p>
            <a:r>
              <a:rPr lang="en-US" dirty="0" smtClean="0"/>
              <a:t>One colony </a:t>
            </a:r>
            <a:r>
              <a:rPr lang="en-US" dirty="0"/>
              <a:t>from each plate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40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Organisms Isolated from Wastewater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i="1" dirty="0" smtClean="0"/>
              <a:t>Salmonella</a:t>
            </a:r>
            <a:r>
              <a:rPr lang="en-US" dirty="0" smtClean="0"/>
              <a:t> (16)</a:t>
            </a:r>
          </a:p>
          <a:p>
            <a:pPr lvl="1"/>
            <a:r>
              <a:rPr lang="en-US" i="1" dirty="0" err="1" smtClean="0"/>
              <a:t>newport</a:t>
            </a:r>
            <a:endParaRPr lang="en-US" i="1" dirty="0" smtClean="0"/>
          </a:p>
          <a:p>
            <a:pPr lvl="1"/>
            <a:r>
              <a:rPr lang="en-US" i="1" dirty="0" err="1" smtClean="0"/>
              <a:t>hadar</a:t>
            </a:r>
            <a:endParaRPr lang="en-US" i="1" dirty="0" smtClean="0"/>
          </a:p>
          <a:p>
            <a:pPr lvl="1"/>
            <a:r>
              <a:rPr lang="en-US" i="1" dirty="0" err="1" smtClean="0"/>
              <a:t>braenderup</a:t>
            </a:r>
            <a:endParaRPr lang="en-US" i="1" dirty="0" smtClean="0"/>
          </a:p>
          <a:p>
            <a:pPr lvl="1"/>
            <a:r>
              <a:rPr lang="en-US" i="1" dirty="0" err="1" smtClean="0"/>
              <a:t>muenchen</a:t>
            </a:r>
            <a:endParaRPr lang="en-US" i="1" dirty="0" smtClean="0"/>
          </a:p>
          <a:p>
            <a:pPr lvl="1"/>
            <a:r>
              <a:rPr lang="en-US" i="1" dirty="0" err="1" smtClean="0"/>
              <a:t>cannstat</a:t>
            </a:r>
            <a:endParaRPr lang="en-US" i="1" dirty="0" smtClean="0"/>
          </a:p>
          <a:p>
            <a:pPr lvl="1"/>
            <a:r>
              <a:rPr lang="en-US" i="1" dirty="0" err="1" smtClean="0"/>
              <a:t>seftenberg</a:t>
            </a:r>
            <a:endParaRPr lang="en-US" i="1" dirty="0" smtClean="0"/>
          </a:p>
          <a:p>
            <a:pPr lvl="1"/>
            <a:r>
              <a:rPr lang="en-US" i="1" dirty="0" err="1" smtClean="0"/>
              <a:t>montevideo</a:t>
            </a:r>
            <a:endParaRPr lang="en-US" i="1" dirty="0" smtClean="0"/>
          </a:p>
          <a:p>
            <a:pPr lvl="1"/>
            <a:r>
              <a:rPr lang="en-US" i="1" dirty="0" err="1" smtClean="0"/>
              <a:t>javianna</a:t>
            </a:r>
            <a:endParaRPr lang="en-US" i="1" dirty="0" smtClean="0"/>
          </a:p>
          <a:p>
            <a:pPr lvl="1"/>
            <a:r>
              <a:rPr lang="en-US" i="1" dirty="0" smtClean="0"/>
              <a:t>typhimurium</a:t>
            </a:r>
          </a:p>
          <a:p>
            <a:pPr lvl="1"/>
            <a:r>
              <a:rPr lang="en-US" dirty="0" smtClean="0"/>
              <a:t>species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i="1" dirty="0" smtClean="0"/>
              <a:t>Enterococcus </a:t>
            </a:r>
            <a:r>
              <a:rPr lang="en-US" dirty="0" smtClean="0"/>
              <a:t>(12)</a:t>
            </a:r>
          </a:p>
          <a:p>
            <a:pPr lvl="1"/>
            <a:r>
              <a:rPr lang="en-US" i="1" dirty="0" err="1" smtClean="0"/>
              <a:t>faecium</a:t>
            </a:r>
            <a:endParaRPr lang="en-US" i="1" dirty="0" smtClean="0"/>
          </a:p>
          <a:p>
            <a:pPr lvl="1"/>
            <a:r>
              <a:rPr lang="en-US" i="1" dirty="0" err="1" smtClean="0"/>
              <a:t>raffinosus</a:t>
            </a:r>
            <a:endParaRPr lang="en-US" i="1" dirty="0" smtClean="0"/>
          </a:p>
          <a:p>
            <a:r>
              <a:rPr lang="en-US" i="1" dirty="0" smtClean="0"/>
              <a:t>Escherichia coli </a:t>
            </a:r>
            <a:r>
              <a:rPr lang="en-US" dirty="0" smtClean="0"/>
              <a:t>(78)</a:t>
            </a:r>
          </a:p>
          <a:p>
            <a:pPr lvl="1"/>
            <a:r>
              <a:rPr lang="en-US" dirty="0" smtClean="0"/>
              <a:t>O121:H27</a:t>
            </a:r>
          </a:p>
          <a:p>
            <a:pPr lvl="1"/>
            <a:r>
              <a:rPr lang="en-US" dirty="0" smtClean="0"/>
              <a:t>O103:H2</a:t>
            </a:r>
          </a:p>
          <a:p>
            <a:pPr lvl="1"/>
            <a:r>
              <a:rPr lang="en-US" dirty="0" smtClean="0"/>
              <a:t>O145:H34 </a:t>
            </a:r>
          </a:p>
          <a:p>
            <a:pPr lvl="1"/>
            <a:r>
              <a:rPr lang="en-US" dirty="0" smtClean="0"/>
              <a:t>O148:H40/H53</a:t>
            </a:r>
          </a:p>
          <a:p>
            <a:pPr lvl="1"/>
            <a:r>
              <a:rPr lang="en-US" dirty="0" smtClean="0"/>
              <a:t>O11:H4</a:t>
            </a:r>
          </a:p>
          <a:p>
            <a:pPr lvl="1"/>
            <a:r>
              <a:rPr lang="en-US" dirty="0" smtClean="0"/>
              <a:t>O37:H4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037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Organisms Isolated from Wastewater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53004"/>
            <a:ext cx="5181600" cy="3694424"/>
          </a:xfrm>
        </p:spPr>
        <p:txBody>
          <a:bodyPr/>
          <a:lstStyle/>
          <a:p>
            <a:r>
              <a:rPr lang="en-US" i="1" dirty="0" smtClean="0"/>
              <a:t>Enterobacter</a:t>
            </a:r>
            <a:r>
              <a:rPr lang="en-US" dirty="0" smtClean="0"/>
              <a:t> (33)</a:t>
            </a:r>
          </a:p>
          <a:p>
            <a:pPr lvl="1"/>
            <a:r>
              <a:rPr lang="en-US" i="1" dirty="0" smtClean="0"/>
              <a:t>cloacae complex</a:t>
            </a:r>
          </a:p>
          <a:p>
            <a:pPr lvl="1"/>
            <a:r>
              <a:rPr lang="en-US" i="1" dirty="0" err="1" smtClean="0"/>
              <a:t>cloaeae</a:t>
            </a:r>
            <a:endParaRPr lang="en-US" i="1" dirty="0" smtClean="0"/>
          </a:p>
          <a:p>
            <a:pPr lvl="1"/>
            <a:r>
              <a:rPr lang="en-US" i="1" dirty="0" err="1" smtClean="0"/>
              <a:t>kobei</a:t>
            </a:r>
            <a:endParaRPr lang="en-US" i="1" dirty="0" smtClean="0"/>
          </a:p>
          <a:p>
            <a:pPr lvl="1"/>
            <a:r>
              <a:rPr lang="en-US" i="1" dirty="0" smtClean="0"/>
              <a:t>species</a:t>
            </a:r>
          </a:p>
          <a:p>
            <a:r>
              <a:rPr lang="en-US" i="1" dirty="0" err="1" smtClean="0"/>
              <a:t>Citrobacter</a:t>
            </a:r>
            <a:r>
              <a:rPr lang="en-US" dirty="0" smtClean="0"/>
              <a:t> (9)</a:t>
            </a:r>
          </a:p>
          <a:p>
            <a:pPr lvl="1"/>
            <a:r>
              <a:rPr lang="en-US" i="1" dirty="0" err="1" smtClean="0"/>
              <a:t>freundii</a:t>
            </a:r>
            <a:endParaRPr lang="en-US" i="1" dirty="0" smtClean="0"/>
          </a:p>
          <a:p>
            <a:pPr lvl="1"/>
            <a:r>
              <a:rPr lang="en-US" dirty="0" smtClean="0"/>
              <a:t>species</a:t>
            </a:r>
          </a:p>
          <a:p>
            <a:r>
              <a:rPr lang="en-US" i="1" dirty="0" err="1" smtClean="0"/>
              <a:t>Cronobacter</a:t>
            </a:r>
            <a:r>
              <a:rPr lang="en-US" dirty="0"/>
              <a:t> </a:t>
            </a:r>
            <a:r>
              <a:rPr lang="en-US" i="1" dirty="0" err="1" smtClean="0"/>
              <a:t>sakazakii</a:t>
            </a:r>
            <a:r>
              <a:rPr lang="en-US" i="1" dirty="0" smtClean="0"/>
              <a:t> </a:t>
            </a:r>
            <a:r>
              <a:rPr lang="en-US" dirty="0" smtClean="0"/>
              <a:t>(3)</a:t>
            </a:r>
            <a:endParaRPr lang="en-US" i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00160"/>
            <a:ext cx="5181600" cy="3694424"/>
          </a:xfrm>
        </p:spPr>
        <p:txBody>
          <a:bodyPr/>
          <a:lstStyle/>
          <a:p>
            <a:r>
              <a:rPr lang="en-US" i="1" dirty="0" err="1" smtClean="0"/>
              <a:t>Klebsiella</a:t>
            </a:r>
            <a:r>
              <a:rPr lang="en-US" dirty="0" smtClean="0"/>
              <a:t> (47)</a:t>
            </a:r>
          </a:p>
          <a:p>
            <a:pPr lvl="1"/>
            <a:r>
              <a:rPr lang="en-US" i="1" dirty="0" smtClean="0"/>
              <a:t>pneumoniae</a:t>
            </a:r>
          </a:p>
          <a:p>
            <a:pPr lvl="1"/>
            <a:r>
              <a:rPr lang="en-US" i="1" dirty="0" err="1" smtClean="0"/>
              <a:t>varicola</a:t>
            </a:r>
            <a:endParaRPr lang="en-US" i="1" dirty="0" smtClean="0"/>
          </a:p>
          <a:p>
            <a:pPr lvl="1"/>
            <a:r>
              <a:rPr lang="en-US" i="1" dirty="0" err="1" smtClean="0"/>
              <a:t>oxytoca</a:t>
            </a:r>
            <a:endParaRPr lang="en-US" i="1" dirty="0" smtClean="0"/>
          </a:p>
          <a:p>
            <a:pPr lvl="1"/>
            <a:r>
              <a:rPr lang="en-US" i="1" dirty="0" err="1" smtClean="0"/>
              <a:t>aerogenes</a:t>
            </a:r>
            <a:endParaRPr lang="en-US" i="1" dirty="0" smtClean="0"/>
          </a:p>
          <a:p>
            <a:pPr lvl="1"/>
            <a:r>
              <a:rPr lang="en-US" dirty="0" smtClean="0"/>
              <a:t>species</a:t>
            </a:r>
          </a:p>
          <a:p>
            <a:r>
              <a:rPr lang="en-US" i="1" dirty="0" smtClean="0"/>
              <a:t>Listeria</a:t>
            </a:r>
            <a:r>
              <a:rPr lang="en-US" dirty="0" smtClean="0"/>
              <a:t> (29)</a:t>
            </a:r>
          </a:p>
          <a:p>
            <a:pPr lvl="1"/>
            <a:r>
              <a:rPr lang="en-US" i="1" dirty="0" smtClean="0"/>
              <a:t>monocytogenes</a:t>
            </a:r>
          </a:p>
          <a:p>
            <a:pPr lvl="1"/>
            <a:r>
              <a:rPr lang="en-US" i="1" dirty="0" err="1" smtClean="0"/>
              <a:t>innocua</a:t>
            </a:r>
            <a:endParaRPr lang="en-US" i="1" dirty="0" smtClean="0"/>
          </a:p>
          <a:p>
            <a:pPr lvl="1"/>
            <a:r>
              <a:rPr lang="en-US" i="1" dirty="0" err="1" smtClean="0"/>
              <a:t>welshimeri</a:t>
            </a:r>
            <a:endParaRPr lang="en-US" i="1" dirty="0" smtClean="0"/>
          </a:p>
          <a:p>
            <a:pPr lvl="1"/>
            <a:r>
              <a:rPr lang="en-US" dirty="0" smtClean="0"/>
              <a:t>species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885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7288"/>
            <a:ext cx="10515600" cy="762128"/>
          </a:xfrm>
        </p:spPr>
        <p:txBody>
          <a:bodyPr/>
          <a:lstStyle/>
          <a:p>
            <a:r>
              <a:rPr lang="en-US" dirty="0" smtClean="0"/>
              <a:t>Organisms Isolated from Wastewater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19416"/>
            <a:ext cx="5546124" cy="3694424"/>
          </a:xfrm>
        </p:spPr>
        <p:txBody>
          <a:bodyPr/>
          <a:lstStyle/>
          <a:p>
            <a:r>
              <a:rPr lang="en-US" i="1" dirty="0" smtClean="0"/>
              <a:t>Pseudomonas</a:t>
            </a:r>
            <a:r>
              <a:rPr lang="en-US" dirty="0" smtClean="0"/>
              <a:t> (18)</a:t>
            </a:r>
          </a:p>
          <a:p>
            <a:pPr lvl="1"/>
            <a:r>
              <a:rPr lang="en-US" i="1" dirty="0" smtClean="0"/>
              <a:t>aeruginosa</a:t>
            </a:r>
          </a:p>
          <a:p>
            <a:pPr lvl="1"/>
            <a:r>
              <a:rPr lang="en-US" i="1" dirty="0" smtClean="0"/>
              <a:t>species</a:t>
            </a:r>
          </a:p>
          <a:p>
            <a:r>
              <a:rPr lang="en-US" dirty="0" smtClean="0"/>
              <a:t>Other Organisms Isolated (47)</a:t>
            </a:r>
          </a:p>
          <a:p>
            <a:pPr lvl="1"/>
            <a:r>
              <a:rPr lang="en-US" i="1" dirty="0" smtClean="0"/>
              <a:t>Acinetobacter </a:t>
            </a:r>
            <a:r>
              <a:rPr lang="en-US" i="1" dirty="0" err="1" smtClean="0"/>
              <a:t>baumanni</a:t>
            </a:r>
            <a:endParaRPr lang="en-US" i="1" dirty="0" smtClean="0"/>
          </a:p>
          <a:p>
            <a:pPr lvl="1"/>
            <a:r>
              <a:rPr lang="en-US" i="1" dirty="0" err="1" smtClean="0"/>
              <a:t>Aeromonas</a:t>
            </a:r>
            <a:r>
              <a:rPr lang="en-US" i="1" dirty="0" smtClean="0"/>
              <a:t> </a:t>
            </a:r>
            <a:r>
              <a:rPr lang="en-US" i="1" dirty="0" err="1" smtClean="0"/>
              <a:t>hydrophila</a:t>
            </a:r>
            <a:endParaRPr lang="en-US" i="1" dirty="0" smtClean="0"/>
          </a:p>
          <a:p>
            <a:pPr lvl="1"/>
            <a:r>
              <a:rPr lang="en-US" i="1" dirty="0" err="1" smtClean="0"/>
              <a:t>Aeromonas</a:t>
            </a:r>
            <a:r>
              <a:rPr lang="en-US" i="1" dirty="0" smtClean="0"/>
              <a:t> species</a:t>
            </a:r>
          </a:p>
          <a:p>
            <a:pPr lvl="1"/>
            <a:r>
              <a:rPr lang="en-US" i="1" dirty="0" smtClean="0"/>
              <a:t>Bacillus cereus</a:t>
            </a:r>
          </a:p>
          <a:p>
            <a:pPr lvl="1"/>
            <a:r>
              <a:rPr lang="en-US" i="1" dirty="0" err="1" smtClean="0"/>
              <a:t>Lysinibacillus</a:t>
            </a:r>
            <a:r>
              <a:rPr lang="en-US" i="1" dirty="0" smtClean="0"/>
              <a:t> species</a:t>
            </a:r>
          </a:p>
          <a:p>
            <a:pPr lvl="1"/>
            <a:r>
              <a:rPr lang="en-US" i="1" dirty="0" err="1" smtClean="0"/>
              <a:t>Kluyvera</a:t>
            </a:r>
            <a:r>
              <a:rPr lang="en-US" i="1" dirty="0" smtClean="0"/>
              <a:t> ascorbate</a:t>
            </a:r>
          </a:p>
          <a:p>
            <a:pPr lvl="1"/>
            <a:r>
              <a:rPr lang="en-US" i="1" dirty="0" err="1" smtClean="0"/>
              <a:t>Morganella</a:t>
            </a:r>
            <a:r>
              <a:rPr lang="en-US" i="1" dirty="0" smtClean="0"/>
              <a:t> </a:t>
            </a:r>
            <a:r>
              <a:rPr lang="en-US" i="1" dirty="0" err="1" smtClean="0"/>
              <a:t>morganii</a:t>
            </a:r>
            <a:endParaRPr lang="en-US" i="1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3476" y="1683468"/>
            <a:ext cx="5181600" cy="3694424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i="1" dirty="0" smtClean="0"/>
              <a:t>Proteus mirabilis</a:t>
            </a:r>
          </a:p>
          <a:p>
            <a:pPr lvl="1"/>
            <a:r>
              <a:rPr lang="en-US" i="1" dirty="0" smtClean="0"/>
              <a:t>Proteus species</a:t>
            </a:r>
          </a:p>
          <a:p>
            <a:pPr lvl="1"/>
            <a:r>
              <a:rPr lang="en-US" i="1" dirty="0" smtClean="0"/>
              <a:t>Providencia </a:t>
            </a:r>
            <a:r>
              <a:rPr lang="en-US" i="1" dirty="0" err="1" smtClean="0"/>
              <a:t>rettgeri</a:t>
            </a:r>
            <a:endParaRPr lang="en-US" i="1" dirty="0" smtClean="0"/>
          </a:p>
          <a:p>
            <a:pPr lvl="1"/>
            <a:r>
              <a:rPr lang="en-US" i="1" dirty="0" err="1" smtClean="0"/>
              <a:t>Raoultella</a:t>
            </a:r>
            <a:r>
              <a:rPr lang="en-US" i="1" dirty="0" smtClean="0"/>
              <a:t> </a:t>
            </a:r>
            <a:r>
              <a:rPr lang="en-US" i="1" dirty="0" err="1" smtClean="0"/>
              <a:t>ornithinolytica</a:t>
            </a:r>
            <a:endParaRPr lang="en-US" i="1" dirty="0" smtClean="0"/>
          </a:p>
          <a:p>
            <a:pPr lvl="1"/>
            <a:r>
              <a:rPr lang="en-US" i="1" dirty="0" err="1" smtClean="0"/>
              <a:t>Raoultella</a:t>
            </a:r>
            <a:r>
              <a:rPr lang="en-US" i="1" dirty="0" smtClean="0"/>
              <a:t> </a:t>
            </a:r>
            <a:r>
              <a:rPr lang="en-US" i="1" dirty="0" err="1" smtClean="0"/>
              <a:t>planticola</a:t>
            </a:r>
            <a:endParaRPr lang="en-US" i="1" dirty="0" smtClean="0"/>
          </a:p>
          <a:p>
            <a:pPr lvl="1"/>
            <a:r>
              <a:rPr lang="en-US" i="1" dirty="0" err="1" smtClean="0"/>
              <a:t>Serratia</a:t>
            </a:r>
            <a:r>
              <a:rPr lang="en-US" i="1" dirty="0" smtClean="0"/>
              <a:t> </a:t>
            </a:r>
            <a:r>
              <a:rPr lang="en-US" i="1" dirty="0" err="1" smtClean="0"/>
              <a:t>marcescens</a:t>
            </a:r>
            <a:endParaRPr lang="en-US" i="1" dirty="0" smtClean="0"/>
          </a:p>
          <a:p>
            <a:pPr lvl="1"/>
            <a:r>
              <a:rPr lang="en-US" i="1" dirty="0" err="1" smtClean="0"/>
              <a:t>Shewanella</a:t>
            </a:r>
            <a:r>
              <a:rPr lang="en-US" i="1" dirty="0" smtClean="0"/>
              <a:t> species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55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7288"/>
            <a:ext cx="10515600" cy="753890"/>
          </a:xfrm>
        </p:spPr>
        <p:txBody>
          <a:bodyPr/>
          <a:lstStyle/>
          <a:p>
            <a:pPr algn="ctr"/>
            <a:r>
              <a:rPr lang="en-US" dirty="0" smtClean="0"/>
              <a:t>Wastewater Isolate Sequencing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52" y="2059459"/>
            <a:ext cx="10515600" cy="4456670"/>
          </a:xfrm>
        </p:spPr>
        <p:txBody>
          <a:bodyPr/>
          <a:lstStyle/>
          <a:p>
            <a:r>
              <a:rPr lang="en-US" sz="2000" b="1" dirty="0" smtClean="0"/>
              <a:t>Manual Extraction </a:t>
            </a:r>
            <a:r>
              <a:rPr lang="en-US" sz="2000" dirty="0" smtClean="0"/>
              <a:t>- </a:t>
            </a:r>
            <a:r>
              <a:rPr lang="en-US" sz="2000" dirty="0" err="1" smtClean="0"/>
              <a:t>Qiagen</a:t>
            </a:r>
            <a:r>
              <a:rPr lang="en-US" sz="2000" dirty="0" smtClean="0"/>
              <a:t> Blood and Tissue Kit</a:t>
            </a:r>
          </a:p>
          <a:p>
            <a:r>
              <a:rPr lang="en-US" sz="2000" b="1" dirty="0" smtClean="0"/>
              <a:t>Library Prep (Automated, </a:t>
            </a:r>
            <a:r>
              <a:rPr lang="en-US" sz="2000" b="1" dirty="0" err="1" smtClean="0"/>
              <a:t>EpMotion</a:t>
            </a:r>
            <a:r>
              <a:rPr lang="en-US" sz="2000" b="1" dirty="0" smtClean="0"/>
              <a:t>)</a:t>
            </a:r>
          </a:p>
          <a:p>
            <a:pPr lvl="1"/>
            <a:r>
              <a:rPr lang="en-US" sz="2000" dirty="0" smtClean="0"/>
              <a:t>Illumina </a:t>
            </a:r>
            <a:r>
              <a:rPr lang="en-US" sz="2000" dirty="0"/>
              <a:t>DNA Prep </a:t>
            </a:r>
            <a:r>
              <a:rPr lang="en-US" sz="2000" dirty="0" smtClean="0"/>
              <a:t>Kit</a:t>
            </a:r>
          </a:p>
          <a:p>
            <a:pPr lvl="1"/>
            <a:r>
              <a:rPr lang="en-US" sz="2000" dirty="0"/>
              <a:t>IDT</a:t>
            </a:r>
            <a:r>
              <a:rPr lang="en-US" sz="2000" baseline="30000" dirty="0"/>
              <a:t>®</a:t>
            </a:r>
            <a:r>
              <a:rPr lang="en-US" sz="2000" dirty="0"/>
              <a:t> for Illumina</a:t>
            </a:r>
            <a:r>
              <a:rPr lang="en-US" sz="2000" baseline="30000" dirty="0"/>
              <a:t>®</a:t>
            </a:r>
            <a:r>
              <a:rPr lang="en-US" sz="2000" dirty="0"/>
              <a:t> DNA/RNA UD Indexes Sets A-D, </a:t>
            </a:r>
            <a:r>
              <a:rPr lang="en-US" sz="2000" dirty="0" err="1"/>
              <a:t>Tagmentation</a:t>
            </a:r>
            <a:r>
              <a:rPr lang="en-US" sz="2000" dirty="0"/>
              <a:t> (96 indexes, 96 Samples)</a:t>
            </a:r>
            <a:endParaRPr lang="en-US" sz="2000" b="1" dirty="0"/>
          </a:p>
          <a:p>
            <a:r>
              <a:rPr lang="en-US" sz="2000" b="1" dirty="0" smtClean="0"/>
              <a:t>Clean up</a:t>
            </a:r>
          </a:p>
          <a:p>
            <a:pPr lvl="1"/>
            <a:r>
              <a:rPr lang="en-US" sz="2000" dirty="0" err="1" smtClean="0"/>
              <a:t>Illumnia</a:t>
            </a:r>
            <a:r>
              <a:rPr lang="en-US" sz="2000" dirty="0" smtClean="0"/>
              <a:t> Purification Beads and Agilent </a:t>
            </a:r>
            <a:r>
              <a:rPr lang="en-US" sz="2000" dirty="0" err="1" smtClean="0"/>
              <a:t>TapeStation</a:t>
            </a:r>
            <a:endParaRPr lang="en-US" sz="2000" dirty="0" smtClean="0"/>
          </a:p>
          <a:p>
            <a:r>
              <a:rPr lang="en-US" sz="2000" b="1" dirty="0" smtClean="0"/>
              <a:t>Sequencing</a:t>
            </a:r>
          </a:p>
          <a:p>
            <a:pPr lvl="1"/>
            <a:r>
              <a:rPr lang="en-US" sz="2000" dirty="0" err="1" smtClean="0"/>
              <a:t>MiSeq</a:t>
            </a:r>
            <a:r>
              <a:rPr lang="en-US" sz="2000" dirty="0"/>
              <a:t>® Reagent Kit v2 (500 </a:t>
            </a:r>
            <a:r>
              <a:rPr lang="en-US" sz="2000" dirty="0" smtClean="0"/>
              <a:t>cycle)</a:t>
            </a:r>
          </a:p>
          <a:p>
            <a:pPr lvl="1"/>
            <a:r>
              <a:rPr lang="en-US" sz="2000" dirty="0" err="1" smtClean="0"/>
              <a:t>MiSeq</a:t>
            </a:r>
            <a:r>
              <a:rPr lang="en-US" sz="2000" dirty="0"/>
              <a:t>® Reagent Kit v (600 </a:t>
            </a:r>
            <a:r>
              <a:rPr lang="en-US" sz="2000" dirty="0" smtClean="0"/>
              <a:t>cycle)</a:t>
            </a:r>
          </a:p>
          <a:p>
            <a:r>
              <a:rPr lang="en-US" sz="2000" b="1" dirty="0" smtClean="0"/>
              <a:t>Analysis</a:t>
            </a:r>
            <a:r>
              <a:rPr lang="en-US" dirty="0" smtClean="0"/>
              <a:t> </a:t>
            </a:r>
          </a:p>
          <a:p>
            <a:pPr lvl="1"/>
            <a:r>
              <a:rPr lang="en-US" sz="1600" dirty="0" err="1"/>
              <a:t>PulseNet</a:t>
            </a:r>
            <a:r>
              <a:rPr lang="en-US" sz="1600" dirty="0"/>
              <a:t> org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</a:t>
            </a:r>
            <a:r>
              <a:rPr lang="en-US" sz="1600" dirty="0" err="1"/>
              <a:t>Bionumerics</a:t>
            </a:r>
            <a:endParaRPr lang="en-US" sz="1600" dirty="0"/>
          </a:p>
          <a:p>
            <a:pPr lvl="1"/>
            <a:r>
              <a:rPr lang="en-US" sz="1600" dirty="0"/>
              <a:t>If NOT supported within </a:t>
            </a:r>
            <a:r>
              <a:rPr lang="en-US" sz="1600" dirty="0" err="1"/>
              <a:t>Bionumerics</a:t>
            </a:r>
            <a:r>
              <a:rPr lang="en-US" sz="1600" dirty="0"/>
              <a:t>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</a:t>
            </a:r>
            <a:r>
              <a:rPr lang="en-US" sz="1600" dirty="0" err="1"/>
              <a:t>GalaxyTrakr</a:t>
            </a:r>
            <a:endParaRPr lang="en-US" sz="16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4707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Isolates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519" y="2482539"/>
            <a:ext cx="7158681" cy="3694424"/>
          </a:xfrm>
        </p:spPr>
        <p:txBody>
          <a:bodyPr/>
          <a:lstStyle/>
          <a:p>
            <a:r>
              <a:rPr lang="en-US" i="1" dirty="0" smtClean="0"/>
              <a:t>Salmonella </a:t>
            </a:r>
            <a:r>
              <a:rPr lang="en-US" i="1" dirty="0" err="1"/>
              <a:t>j</a:t>
            </a:r>
            <a:r>
              <a:rPr lang="en-US" i="1" dirty="0" err="1" smtClean="0"/>
              <a:t>aviana</a:t>
            </a:r>
            <a:r>
              <a:rPr lang="en-US" i="1" dirty="0" smtClean="0"/>
              <a:t> </a:t>
            </a:r>
            <a:r>
              <a:rPr lang="en-US" dirty="0"/>
              <a:t>2306MLJGG-1 </a:t>
            </a:r>
            <a:r>
              <a:rPr lang="en-US" dirty="0" smtClean="0"/>
              <a:t>cluster</a:t>
            </a:r>
          </a:p>
          <a:p>
            <a:endParaRPr lang="en-US" sz="1800" dirty="0" smtClean="0"/>
          </a:p>
          <a:p>
            <a:r>
              <a:rPr lang="en-US" i="1" dirty="0" smtClean="0"/>
              <a:t>Salmonella </a:t>
            </a:r>
            <a:r>
              <a:rPr lang="en-US" i="1" dirty="0" err="1" smtClean="0"/>
              <a:t>braenderup</a:t>
            </a:r>
            <a:endParaRPr lang="en-US" i="1" dirty="0" smtClean="0"/>
          </a:p>
          <a:p>
            <a:endParaRPr lang="en-US" sz="1800" i="1" dirty="0" smtClean="0"/>
          </a:p>
          <a:p>
            <a:r>
              <a:rPr lang="en-US" i="1" dirty="0" smtClean="0"/>
              <a:t>Proteus </a:t>
            </a:r>
            <a:r>
              <a:rPr lang="en-US" i="1" dirty="0" err="1" smtClean="0"/>
              <a:t>mirabillis</a:t>
            </a:r>
            <a:endParaRPr lang="en-US" i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45749" y="1157288"/>
            <a:ext cx="4129216" cy="2665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973" y="3212263"/>
            <a:ext cx="4733003" cy="314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295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Enhanced targeted ESKAPE organisms</a:t>
            </a:r>
          </a:p>
          <a:p>
            <a:r>
              <a:rPr lang="en-US" dirty="0" smtClean="0"/>
              <a:t>Automate library prep for wastewater COVID samples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82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5460" y="2306596"/>
            <a:ext cx="8572500" cy="3969222"/>
          </a:xfrm>
        </p:spPr>
        <p:txBody>
          <a:bodyPr/>
          <a:lstStyle/>
          <a:p>
            <a:r>
              <a:rPr lang="en-US" sz="2000" dirty="0" smtClean="0"/>
              <a:t>Virology Laboratory</a:t>
            </a:r>
          </a:p>
          <a:p>
            <a:pPr lvl="1"/>
            <a:r>
              <a:rPr lang="en-US" sz="2000" dirty="0" smtClean="0"/>
              <a:t>Supervisor- Christy Greenwood</a:t>
            </a:r>
          </a:p>
          <a:p>
            <a:pPr lvl="2"/>
            <a:r>
              <a:rPr lang="en-US" dirty="0" smtClean="0"/>
              <a:t>John Bonaparte</a:t>
            </a:r>
          </a:p>
          <a:p>
            <a:pPr lvl="2"/>
            <a:r>
              <a:rPr lang="en-US" dirty="0" smtClean="0"/>
              <a:t>Mitchell Landry</a:t>
            </a:r>
          </a:p>
          <a:p>
            <a:pPr lvl="2"/>
            <a:r>
              <a:rPr lang="en-US" dirty="0" smtClean="0"/>
              <a:t>Cara Culpepper</a:t>
            </a:r>
          </a:p>
          <a:p>
            <a:pPr lvl="2"/>
            <a:r>
              <a:rPr lang="en-US" dirty="0" smtClean="0"/>
              <a:t>Robyn Abernethy</a:t>
            </a:r>
          </a:p>
          <a:p>
            <a:r>
              <a:rPr lang="en-US" sz="2000" dirty="0" smtClean="0"/>
              <a:t>Advanced Molecular Laboratory</a:t>
            </a:r>
          </a:p>
          <a:p>
            <a:pPr lvl="1"/>
            <a:r>
              <a:rPr lang="en-US" sz="2000" dirty="0" smtClean="0"/>
              <a:t>Supervisor-Greggory Goodwin</a:t>
            </a:r>
          </a:p>
          <a:p>
            <a:pPr lvl="2"/>
            <a:r>
              <a:rPr lang="en-US" dirty="0" smtClean="0"/>
              <a:t>Jessica Freeman</a:t>
            </a:r>
          </a:p>
          <a:p>
            <a:r>
              <a:rPr lang="en-US" sz="2000" dirty="0" smtClean="0"/>
              <a:t>Food Microbiology Laboratory</a:t>
            </a:r>
          </a:p>
          <a:p>
            <a:pPr lvl="1"/>
            <a:r>
              <a:rPr lang="en-US" sz="2000" dirty="0" smtClean="0"/>
              <a:t>Supervisor-Dana Waggoner</a:t>
            </a:r>
          </a:p>
          <a:p>
            <a:pPr lvl="2"/>
            <a:r>
              <a:rPr lang="en-US" dirty="0" smtClean="0"/>
              <a:t>Sean Swinney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046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of Wastewater Testing in SC</a:t>
            </a:r>
          </a:p>
          <a:p>
            <a:r>
              <a:rPr lang="en-US" dirty="0" smtClean="0"/>
              <a:t>Wastewater Sampling </a:t>
            </a:r>
            <a:r>
              <a:rPr lang="en-US" dirty="0" smtClean="0"/>
              <a:t>P</a:t>
            </a:r>
            <a:r>
              <a:rPr lang="en-US" dirty="0" smtClean="0"/>
              <a:t>rogram</a:t>
            </a:r>
          </a:p>
          <a:p>
            <a:r>
              <a:rPr lang="en-US" dirty="0" smtClean="0"/>
              <a:t>COVID Wastewater Testing</a:t>
            </a:r>
          </a:p>
          <a:p>
            <a:r>
              <a:rPr lang="en-US" dirty="0" smtClean="0"/>
              <a:t>Culture Dependant Wastewater Testing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365" y="1369110"/>
            <a:ext cx="11543270" cy="7044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South Carolina Wastewater Collection Sites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2612"/>
            <a:ext cx="10515600" cy="512590"/>
          </a:xfrm>
        </p:spPr>
        <p:txBody>
          <a:bodyPr/>
          <a:lstStyle/>
          <a:p>
            <a:r>
              <a:rPr lang="en-US" dirty="0"/>
              <a:t>Total population covered is approximately 1.1 million people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83" y="2577075"/>
            <a:ext cx="3286029" cy="3926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178" y="2875886"/>
            <a:ext cx="4049332" cy="3381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-245" r="245"/>
          <a:stretch/>
        </p:blipFill>
        <p:spPr>
          <a:xfrm>
            <a:off x="8632016" y="2570072"/>
            <a:ext cx="3359187" cy="39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454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57288"/>
            <a:ext cx="7325497" cy="1325562"/>
          </a:xfrm>
        </p:spPr>
        <p:txBody>
          <a:bodyPr/>
          <a:lstStyle/>
          <a:p>
            <a:pPr algn="ctr"/>
            <a:r>
              <a:rPr lang="en-US" dirty="0"/>
              <a:t>Wastewater Sampling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92" y="2026508"/>
            <a:ext cx="11246708" cy="4129817"/>
          </a:xfrm>
        </p:spPr>
        <p:txBody>
          <a:bodyPr/>
          <a:lstStyle/>
          <a:p>
            <a:r>
              <a:rPr lang="en-US" sz="2400" dirty="0"/>
              <a:t>24 </a:t>
            </a:r>
            <a:r>
              <a:rPr lang="en-US" sz="2400" dirty="0" err="1"/>
              <a:t>Hr</a:t>
            </a:r>
            <a:r>
              <a:rPr lang="en-US" sz="2400" dirty="0"/>
              <a:t> Composite Influent Samples-1 Liter</a:t>
            </a:r>
          </a:p>
          <a:p>
            <a:endParaRPr lang="en-US" sz="1800" dirty="0"/>
          </a:p>
          <a:p>
            <a:r>
              <a:rPr lang="en-US" sz="2400" dirty="0"/>
              <a:t>Shipped next day delivery by Fed Ex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dirty="0"/>
              <a:t>Receive samples Tuesday through Friday</a:t>
            </a:r>
          </a:p>
          <a:p>
            <a:endParaRPr lang="en-US" sz="1800" dirty="0"/>
          </a:p>
          <a:p>
            <a:r>
              <a:rPr lang="en-US" sz="2400" dirty="0"/>
              <a:t>Depending on the site the Virology Laboratory receives one </a:t>
            </a:r>
          </a:p>
          <a:p>
            <a:pPr marL="0" indent="0">
              <a:buNone/>
            </a:pPr>
            <a:r>
              <a:rPr lang="en-US" sz="2400" dirty="0" smtClean="0"/>
              <a:t>   or two samples a week</a:t>
            </a:r>
          </a:p>
          <a:p>
            <a:endParaRPr lang="en-US" sz="1800" dirty="0"/>
          </a:p>
          <a:p>
            <a:r>
              <a:rPr lang="en-US" sz="2400" dirty="0"/>
              <a:t>The Virology Laboratory provides collection material and pre-paid shipping </a:t>
            </a:r>
            <a:r>
              <a:rPr lang="en-US" sz="2400" dirty="0" smtClean="0"/>
              <a:t>labels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697" y="1157288"/>
            <a:ext cx="3511379" cy="32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8598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COVID Wastewater Testing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19" y="2117124"/>
            <a:ext cx="11114903" cy="4572000"/>
          </a:xfrm>
        </p:spPr>
        <p:txBody>
          <a:bodyPr/>
          <a:lstStyle/>
          <a:p>
            <a:r>
              <a:rPr lang="en-US" sz="2400" dirty="0"/>
              <a:t>50 ml is poured off and pasteurized 1 </a:t>
            </a:r>
            <a:r>
              <a:rPr lang="en-US" sz="2400" dirty="0" err="1"/>
              <a:t>hr</a:t>
            </a:r>
            <a:r>
              <a:rPr lang="en-US" sz="2400" dirty="0"/>
              <a:t> at 56°C </a:t>
            </a:r>
          </a:p>
          <a:p>
            <a:endParaRPr lang="en-US" sz="1800" dirty="0"/>
          </a:p>
          <a:p>
            <a:r>
              <a:rPr lang="en-US" sz="2400" dirty="0"/>
              <a:t>Concentrate on the </a:t>
            </a:r>
            <a:r>
              <a:rPr lang="en-US" sz="2400" dirty="0" err="1"/>
              <a:t>Innovaprep</a:t>
            </a:r>
            <a:r>
              <a:rPr lang="en-US" sz="2400" dirty="0"/>
              <a:t> concentrating pipet</a:t>
            </a:r>
          </a:p>
          <a:p>
            <a:endParaRPr lang="en-US" sz="1800" dirty="0"/>
          </a:p>
          <a:p>
            <a:r>
              <a:rPr lang="en-US" sz="2400" dirty="0"/>
              <a:t>Extraction on the </a:t>
            </a:r>
            <a:r>
              <a:rPr lang="en-US" sz="2400" dirty="0" err="1"/>
              <a:t>Qiacube</a:t>
            </a:r>
            <a:r>
              <a:rPr lang="en-US" sz="2400" dirty="0"/>
              <a:t>- </a:t>
            </a:r>
            <a:r>
              <a:rPr lang="en-US" sz="2400" dirty="0" err="1"/>
              <a:t>Allprep</a:t>
            </a:r>
            <a:r>
              <a:rPr lang="en-US" sz="2400" dirty="0"/>
              <a:t> </a:t>
            </a:r>
            <a:r>
              <a:rPr lang="en-US" sz="2400" dirty="0" err="1" smtClean="0"/>
              <a:t>PowerViral</a:t>
            </a:r>
            <a:r>
              <a:rPr lang="en-US" sz="2400" dirty="0" smtClean="0"/>
              <a:t> DNA/RNA Kit</a:t>
            </a:r>
            <a:endParaRPr lang="en-US" sz="2400" dirty="0"/>
          </a:p>
          <a:p>
            <a:endParaRPr lang="en-US" sz="1800" dirty="0"/>
          </a:p>
          <a:p>
            <a:r>
              <a:rPr lang="en-US" sz="2400" dirty="0"/>
              <a:t>Run Digital-PCR on the </a:t>
            </a:r>
            <a:r>
              <a:rPr lang="en-US" sz="2400" dirty="0" err="1"/>
              <a:t>QIAcuity</a:t>
            </a:r>
            <a:endParaRPr lang="en-US" sz="2400" dirty="0"/>
          </a:p>
          <a:p>
            <a:endParaRPr lang="en-US" sz="1800" dirty="0"/>
          </a:p>
          <a:p>
            <a:r>
              <a:rPr lang="en-US" sz="2400" dirty="0"/>
              <a:t>Extracted </a:t>
            </a:r>
            <a:r>
              <a:rPr lang="en-US" sz="2400" dirty="0" smtClean="0"/>
              <a:t>samples are </a:t>
            </a:r>
            <a:r>
              <a:rPr lang="en-US" sz="2400" dirty="0"/>
              <a:t>frozen or given to the Advanced Molecular Laboratory for sequencing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427" y="1820069"/>
            <a:ext cx="2759676" cy="261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670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984293"/>
            <a:ext cx="10515600" cy="1325562"/>
          </a:xfrm>
        </p:spPr>
        <p:txBody>
          <a:bodyPr/>
          <a:lstStyle/>
          <a:p>
            <a:pPr algn="ctr"/>
            <a:r>
              <a:rPr lang="en-US" dirty="0"/>
              <a:t>COVID Sequencing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811612" y="1729945"/>
            <a:ext cx="8328454" cy="5016843"/>
          </a:xfrm>
        </p:spPr>
        <p:txBody>
          <a:bodyPr/>
          <a:lstStyle/>
          <a:p>
            <a:r>
              <a:rPr lang="en-US" sz="2400" dirty="0" smtClean="0"/>
              <a:t>cDNA Synthesis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err="1" smtClean="0"/>
              <a:t>Lunascript</a:t>
            </a:r>
            <a:r>
              <a:rPr lang="en-US" sz="2000" dirty="0" smtClean="0"/>
              <a:t> RT </a:t>
            </a:r>
            <a:r>
              <a:rPr lang="en-US" sz="2000" dirty="0" err="1" smtClean="0"/>
              <a:t>Supermix</a:t>
            </a:r>
            <a:endParaRPr lang="en-US" sz="2000" dirty="0" smtClean="0"/>
          </a:p>
          <a:p>
            <a:r>
              <a:rPr lang="en-US" sz="2400" dirty="0" smtClean="0"/>
              <a:t>Targeted cDNA Amplification:</a:t>
            </a:r>
          </a:p>
          <a:p>
            <a:pPr lvl="1"/>
            <a:r>
              <a:rPr lang="en-US" sz="2000" dirty="0" smtClean="0"/>
              <a:t>Artic V.4.1 Primers - just switched to Artic V5.3.2</a:t>
            </a:r>
          </a:p>
          <a:p>
            <a:pPr lvl="1"/>
            <a:r>
              <a:rPr lang="en-US" sz="2000" dirty="0" smtClean="0"/>
              <a:t>Clean up done if multiple peaks are identified on the </a:t>
            </a:r>
            <a:r>
              <a:rPr lang="en-US" sz="2000" dirty="0" err="1" smtClean="0"/>
              <a:t>Aligent</a:t>
            </a:r>
            <a:r>
              <a:rPr lang="en-US" sz="2000" dirty="0" smtClean="0"/>
              <a:t> </a:t>
            </a:r>
            <a:r>
              <a:rPr lang="en-US" sz="2000" dirty="0" err="1" smtClean="0"/>
              <a:t>TapeStation</a:t>
            </a:r>
            <a:endParaRPr lang="en-US" sz="2000" dirty="0" smtClean="0"/>
          </a:p>
          <a:p>
            <a:r>
              <a:rPr lang="en-US" sz="2400" dirty="0" smtClean="0"/>
              <a:t>Library Prep</a:t>
            </a:r>
          </a:p>
          <a:p>
            <a:pPr lvl="1"/>
            <a:r>
              <a:rPr lang="en-US" sz="2000" dirty="0"/>
              <a:t>Modified Illumina® DNA Prep (M) </a:t>
            </a:r>
            <a:r>
              <a:rPr lang="en-US" sz="2000" dirty="0" err="1"/>
              <a:t>Tagmentation</a:t>
            </a:r>
            <a:r>
              <a:rPr lang="en-US" sz="2000" dirty="0"/>
              <a:t> Library Preparation for cDNA amplicons from wastewater protocol. (found on protocols.io</a:t>
            </a:r>
            <a:r>
              <a:rPr lang="en-US" sz="2000" dirty="0" smtClean="0"/>
              <a:t>)</a:t>
            </a:r>
          </a:p>
          <a:p>
            <a:r>
              <a:rPr lang="en-US" sz="2400" dirty="0" smtClean="0"/>
              <a:t>Sequencing on </a:t>
            </a:r>
            <a:r>
              <a:rPr lang="en-US" sz="2400" dirty="0" err="1" smtClean="0"/>
              <a:t>MiniSeq</a:t>
            </a:r>
            <a:endParaRPr lang="en-US" sz="2400" dirty="0" smtClean="0"/>
          </a:p>
          <a:p>
            <a:pPr lvl="1"/>
            <a:r>
              <a:rPr lang="en-US" sz="2000" dirty="0" smtClean="0"/>
              <a:t>Illumina </a:t>
            </a:r>
            <a:r>
              <a:rPr lang="en-US" sz="2000" dirty="0" err="1"/>
              <a:t>MiniSeq</a:t>
            </a:r>
            <a:r>
              <a:rPr lang="en-US" sz="2000" dirty="0"/>
              <a:t> Mid- Output Kit (300 cycles</a:t>
            </a:r>
            <a:r>
              <a:rPr lang="en-US" sz="2000" dirty="0" smtClean="0"/>
              <a:t>)</a:t>
            </a:r>
          </a:p>
          <a:p>
            <a:r>
              <a:rPr lang="en-US" sz="2400" dirty="0" smtClean="0"/>
              <a:t>Analysis</a:t>
            </a:r>
          </a:p>
          <a:p>
            <a:pPr lvl="1"/>
            <a:r>
              <a:rPr lang="en-US" sz="2000" dirty="0" err="1"/>
              <a:t>GalaxyTrakr</a:t>
            </a:r>
            <a:r>
              <a:rPr lang="en-US" sz="2000" dirty="0"/>
              <a:t> - SSQuAWK4 workflow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4356" y="2029768"/>
            <a:ext cx="3154644" cy="44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91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345" y="1264379"/>
            <a:ext cx="11090189" cy="1124595"/>
          </a:xfrm>
        </p:spPr>
        <p:txBody>
          <a:bodyPr/>
          <a:lstStyle/>
          <a:p>
            <a:r>
              <a:rPr lang="en-US" dirty="0"/>
              <a:t>Culture Dependent Wastewater Sampling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471" y="2199505"/>
            <a:ext cx="9745361" cy="3608172"/>
          </a:xfrm>
        </p:spPr>
        <p:txBody>
          <a:bodyPr/>
          <a:lstStyle/>
          <a:p>
            <a:r>
              <a:rPr lang="en-US" dirty="0"/>
              <a:t>February </a:t>
            </a:r>
            <a:r>
              <a:rPr lang="en-US" dirty="0" smtClean="0"/>
              <a:t>2023</a:t>
            </a:r>
          </a:p>
          <a:p>
            <a:endParaRPr lang="en-US" sz="1800" dirty="0"/>
          </a:p>
          <a:p>
            <a:pPr lvl="1"/>
            <a:r>
              <a:rPr lang="en-US" dirty="0"/>
              <a:t>Unable to obtain the 400 isolates needed to meet grant requirements of LFFM </a:t>
            </a:r>
            <a:r>
              <a:rPr lang="en-US" dirty="0" smtClean="0"/>
              <a:t>Grant</a:t>
            </a:r>
          </a:p>
          <a:p>
            <a:pPr lvl="1"/>
            <a:endParaRPr lang="en-US" sz="1800" dirty="0"/>
          </a:p>
          <a:p>
            <a:pPr lvl="2"/>
            <a:r>
              <a:rPr lang="en-US" sz="2400" dirty="0"/>
              <a:t>175 E.coli from Penn </a:t>
            </a:r>
            <a:r>
              <a:rPr lang="en-US" sz="2400" dirty="0" smtClean="0"/>
              <a:t>State</a:t>
            </a:r>
          </a:p>
          <a:p>
            <a:pPr lvl="2"/>
            <a:endParaRPr lang="en-US" sz="1800" dirty="0"/>
          </a:p>
          <a:p>
            <a:pPr lvl="2"/>
            <a:r>
              <a:rPr lang="en-US" sz="2400" dirty="0"/>
              <a:t>4 Campylobacter from Chicken Liver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886" y="3632886"/>
            <a:ext cx="3009213" cy="264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328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849" y="1157288"/>
            <a:ext cx="11081951" cy="523231"/>
          </a:xfrm>
        </p:spPr>
        <p:txBody>
          <a:bodyPr/>
          <a:lstStyle/>
          <a:p>
            <a:pPr algn="ctr"/>
            <a:r>
              <a:rPr lang="en-US" dirty="0" smtClean="0"/>
              <a:t>February-March 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464" y="2010033"/>
            <a:ext cx="10900719" cy="3538537"/>
          </a:xfrm>
        </p:spPr>
        <p:txBody>
          <a:bodyPr/>
          <a:lstStyle/>
          <a:p>
            <a:r>
              <a:rPr lang="en-US" dirty="0"/>
              <a:t>Started by looking just for </a:t>
            </a:r>
            <a:r>
              <a:rPr lang="en-US" dirty="0" smtClean="0"/>
              <a:t>STEC</a:t>
            </a:r>
          </a:p>
          <a:p>
            <a:endParaRPr lang="en-US" sz="1800" dirty="0"/>
          </a:p>
          <a:p>
            <a:pPr lvl="1"/>
            <a:r>
              <a:rPr lang="en-US" sz="2000" dirty="0"/>
              <a:t>1ml of wastewater into 9 ml of Butterfields Phosphate </a:t>
            </a:r>
            <a:r>
              <a:rPr lang="en-US" sz="2000" dirty="0" smtClean="0"/>
              <a:t>Water (BPW) , </a:t>
            </a:r>
            <a:r>
              <a:rPr lang="en-US" sz="2000" dirty="0"/>
              <a:t>incubated at 42°C overnight (18-36 hours</a:t>
            </a:r>
            <a:r>
              <a:rPr lang="en-US" sz="2000" dirty="0" smtClean="0"/>
              <a:t>)</a:t>
            </a:r>
          </a:p>
          <a:p>
            <a:pPr lvl="1"/>
            <a:endParaRPr lang="en-US" sz="1800" dirty="0"/>
          </a:p>
          <a:p>
            <a:pPr lvl="1"/>
            <a:r>
              <a:rPr lang="en-US" sz="2000" dirty="0" smtClean="0"/>
              <a:t>Plated </a:t>
            </a:r>
            <a:r>
              <a:rPr lang="en-US" sz="2000" dirty="0"/>
              <a:t>10 </a:t>
            </a:r>
            <a:r>
              <a:rPr lang="en-US" sz="2000" dirty="0" err="1"/>
              <a:t>ul</a:t>
            </a:r>
            <a:r>
              <a:rPr lang="en-US" sz="2000" dirty="0"/>
              <a:t> unto CT-SMAC, L-EMB, and Rainbow Agars and incubated overnight at 36° </a:t>
            </a:r>
            <a:r>
              <a:rPr lang="en-US" sz="2000" dirty="0" smtClean="0"/>
              <a:t>C</a:t>
            </a:r>
          </a:p>
          <a:p>
            <a:pPr lvl="1"/>
            <a:endParaRPr lang="en-US" sz="1800" dirty="0"/>
          </a:p>
          <a:p>
            <a:pPr lvl="1"/>
            <a:r>
              <a:rPr lang="en-US" sz="2000" b="1" u="sng" dirty="0"/>
              <a:t>WAY</a:t>
            </a:r>
            <a:r>
              <a:rPr lang="en-US" sz="2000" dirty="0"/>
              <a:t> to much growth to find the needle in the haystack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20216" y="4188140"/>
            <a:ext cx="3503011" cy="2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335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849" y="1157288"/>
            <a:ext cx="11081951" cy="523231"/>
          </a:xfrm>
        </p:spPr>
        <p:txBody>
          <a:bodyPr/>
          <a:lstStyle/>
          <a:p>
            <a:pPr algn="ctr"/>
            <a:r>
              <a:rPr lang="en-US" dirty="0" smtClean="0"/>
              <a:t>February-March  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49" y="1820562"/>
            <a:ext cx="10900719" cy="3538537"/>
          </a:xfrm>
        </p:spPr>
        <p:txBody>
          <a:bodyPr/>
          <a:lstStyle/>
          <a:p>
            <a:r>
              <a:rPr lang="en-US" dirty="0" smtClean="0"/>
              <a:t>Tried </a:t>
            </a:r>
            <a:r>
              <a:rPr lang="en-US" dirty="0"/>
              <a:t>Bead Retriever	</a:t>
            </a:r>
            <a:endParaRPr lang="en-US" dirty="0" smtClean="0"/>
          </a:p>
          <a:p>
            <a:endParaRPr lang="en-US" sz="1800" dirty="0"/>
          </a:p>
          <a:p>
            <a:pPr lvl="1"/>
            <a:r>
              <a:rPr lang="en-US" sz="2000" dirty="0"/>
              <a:t>CT-SMAC, L-EMB, and </a:t>
            </a:r>
            <a:r>
              <a:rPr lang="en-US" sz="2000" dirty="0" smtClean="0"/>
              <a:t>Rainbow</a:t>
            </a:r>
          </a:p>
          <a:p>
            <a:pPr lvl="1"/>
            <a:endParaRPr lang="en-US" sz="1800" dirty="0"/>
          </a:p>
          <a:p>
            <a:pPr lvl="1"/>
            <a:r>
              <a:rPr lang="en-US" sz="2000" dirty="0"/>
              <a:t>Colonies subbed to blood agar and incubated and checked the next day by indole </a:t>
            </a:r>
            <a:endParaRPr lang="en-US" sz="2000" dirty="0" smtClean="0"/>
          </a:p>
          <a:p>
            <a:pPr lvl="1"/>
            <a:endParaRPr lang="en-US" sz="1800" dirty="0"/>
          </a:p>
          <a:p>
            <a:pPr lvl="1"/>
            <a:r>
              <a:rPr lang="en-US" sz="2000" dirty="0"/>
              <a:t>Indole positive were tested by the </a:t>
            </a:r>
            <a:r>
              <a:rPr lang="en-US" sz="2000" dirty="0" err="1"/>
              <a:t>Remel</a:t>
            </a:r>
            <a:r>
              <a:rPr lang="en-US" sz="2000" dirty="0"/>
              <a:t> O157 </a:t>
            </a:r>
            <a:r>
              <a:rPr lang="en-US" sz="2000" dirty="0" smtClean="0"/>
              <a:t>kit</a:t>
            </a:r>
          </a:p>
          <a:p>
            <a:pPr lvl="1"/>
            <a:endParaRPr lang="en-US" sz="1800" dirty="0"/>
          </a:p>
          <a:p>
            <a:pPr lvl="1"/>
            <a:r>
              <a:rPr lang="en-US" sz="2000" dirty="0"/>
              <a:t>No STEC isolated, but were able to isolate generic </a:t>
            </a:r>
            <a:r>
              <a:rPr lang="en-US" sz="2000" i="1" dirty="0"/>
              <a:t>E.coli </a:t>
            </a:r>
            <a:endParaRPr lang="en-US" sz="2000" i="1" dirty="0" smtClean="0"/>
          </a:p>
          <a:p>
            <a:pPr lvl="1"/>
            <a:endParaRPr lang="en-US" sz="1800" dirty="0"/>
          </a:p>
          <a:p>
            <a:pPr lvl="1"/>
            <a:r>
              <a:rPr lang="en-US" sz="2000" dirty="0"/>
              <a:t>Isolates given Advanced Molecular Laboratory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768624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(Title Slide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HEC_Photos_Widescreen.pot [Compatibility Mode]" id="{531394B0-46D5-4EB4-B9CB-38A7B814D3CF}" vid="{F7DA23CA-AA72-4AB1-ABD4-BB69B6857A9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Montserra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HEC_Photos_Widescreen.pot [Compatibility Mode]" id="{531394B0-46D5-4EB4-B9CB-38A7B814D3CF}" vid="{02E7EB1B-9042-4B86-92DB-35C575574E47}"/>
    </a:ext>
  </a:extLst>
</a:theme>
</file>

<file path=ppt/theme/theme3.xml><?xml version="1.0" encoding="utf-8"?>
<a:theme xmlns:a="http://schemas.openxmlformats.org/drawingml/2006/main" name="Contact Us (Final Slide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HEC_Photos_Widescreen.pot [Compatibility Mode]" id="{531394B0-46D5-4EB4-B9CB-38A7B814D3CF}" vid="{16C77183-AE42-42A9-B800-203402DF121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5C7046B-40D5-4025-AD90-F4B7AFB82193}"/>
</file>

<file path=customXml/itemProps2.xml><?xml version="1.0" encoding="utf-8"?>
<ds:datastoreItem xmlns:ds="http://schemas.openxmlformats.org/officeDocument/2006/customXml" ds:itemID="{C3A823F4-8221-4452-BECD-6089FEE16636}"/>
</file>

<file path=customXml/itemProps3.xml><?xml version="1.0" encoding="utf-8"?>
<ds:datastoreItem xmlns:ds="http://schemas.openxmlformats.org/officeDocument/2006/customXml" ds:itemID="{A9E58343-E5DD-46FE-9E5E-09B2EBA37C39}"/>
</file>

<file path=docProps/app.xml><?xml version="1.0" encoding="utf-8"?>
<Properties xmlns="http://schemas.openxmlformats.org/officeDocument/2006/extended-properties" xmlns:vt="http://schemas.openxmlformats.org/officeDocument/2006/docPropsVTypes">
  <Template>DHEC_Photos_Widescreen</Template>
  <TotalTime>2204</TotalTime>
  <Words>680</Words>
  <Application>Microsoft Office PowerPoint</Application>
  <PresentationFormat>Custom</PresentationFormat>
  <Paragraphs>226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Montserrat</vt:lpstr>
      <vt:lpstr>Open Sans</vt:lpstr>
      <vt:lpstr>Wingdings</vt:lpstr>
      <vt:lpstr>Calibri Light</vt:lpstr>
      <vt:lpstr>Cover (Title Slide)</vt:lpstr>
      <vt:lpstr>Custom Design</vt:lpstr>
      <vt:lpstr>Contact Us (Final Slide)</vt:lpstr>
      <vt:lpstr>Slide 1</vt:lpstr>
      <vt:lpstr>Overview</vt:lpstr>
      <vt:lpstr>South Carolina Wastewater Collection Sites </vt:lpstr>
      <vt:lpstr>Wastewater Sampling </vt:lpstr>
      <vt:lpstr>COVID Wastewater Testing </vt:lpstr>
      <vt:lpstr>COVID Sequencing </vt:lpstr>
      <vt:lpstr>Culture Dependent Wastewater Sampling </vt:lpstr>
      <vt:lpstr>February-March 2023</vt:lpstr>
      <vt:lpstr>February-March  2023</vt:lpstr>
      <vt:lpstr>Updated Guidance for LFFM </vt:lpstr>
      <vt:lpstr>Slide 11</vt:lpstr>
      <vt:lpstr>July 2023</vt:lpstr>
      <vt:lpstr>Organisms Isolated from Wastewater</vt:lpstr>
      <vt:lpstr>Organisms Isolated from Wastewater</vt:lpstr>
      <vt:lpstr>Organisms Isolated from Wastewater</vt:lpstr>
      <vt:lpstr>Wastewater Isolate Sequencing</vt:lpstr>
      <vt:lpstr>Isolates of Interest</vt:lpstr>
      <vt:lpstr>Future Considerations</vt:lpstr>
      <vt:lpstr>Acknowledgements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Wheeler, Jonathan D.</dc:creator>
  <cp:lastModifiedBy>Davis, Megan</cp:lastModifiedBy>
  <cp:revision>55</cp:revision>
  <dcterms:created xsi:type="dcterms:W3CDTF">2017-02-09T15:00:11Z</dcterms:created>
  <dcterms:modified xsi:type="dcterms:W3CDTF">2023-10-24T23:55:23Z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