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 id="2147483805" r:id="rId5"/>
  </p:sldMasterIdLst>
  <p:notesMasterIdLst>
    <p:notesMasterId r:id="rId18"/>
  </p:notesMasterIdLst>
  <p:sldIdLst>
    <p:sldId id="258" r:id="rId6"/>
    <p:sldId id="856" r:id="rId7"/>
    <p:sldId id="971" r:id="rId8"/>
    <p:sldId id="979" r:id="rId9"/>
    <p:sldId id="1063" r:id="rId10"/>
    <p:sldId id="910" r:id="rId11"/>
    <p:sldId id="1062" r:id="rId12"/>
    <p:sldId id="920" r:id="rId13"/>
    <p:sldId id="1064" r:id="rId14"/>
    <p:sldId id="285" r:id="rId15"/>
    <p:sldId id="271" r:id="rId16"/>
    <p:sldId id="270" r:id="rId17"/>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Calibri" pitchFamily="34" charset="0"/>
        <a:ea typeface="+mn-ea"/>
        <a:cs typeface="Arial" charset="0"/>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2E86C09-9DD2-81B1-6805-38C20C77F2ED}" name="Yeung, Lauren V" initials="YLV" userId="S::Lauren.Lane@fda.gov::688d3c4e-4bfe-456e-98cb-960e38251060" providerId="AD"/>
  <p188:author id="{CA657910-5AA4-BAE5-3F67-2B6FEED22743}" name="Hirneisen, Kirsten" initials="HK" userId="S::kirsten.hirneisen@fda.gov::21278511-10aa-46e3-8b90-2aaebe3c7c4e" providerId="AD"/>
  <p188:author id="{640DDE74-0191-8E8B-4649-BC4A2C7D0416}" name="Chrysogelos, Christina" initials="CC" userId="S::christina.chrysogelos@fda.gov::a74b0623-656c-4391-9349-51f1b28838b5" providerId="AD"/>
  <p188:author id="{3F9CD6C3-C0D9-D8B7-7559-A945BC751BFF}" name="Pfefer, Tina" initials="PT" userId="S::tina.pfefer@fda.gov::c660737f-2e77-4ab9-b8a0-24af98dc616e" providerId="AD"/>
  <p188:author id="{BAA153DD-498C-E476-B0F5-B7F2A1F8C55B}" name="Chrysogelos, Christina" initials="CC" userId="S::Christina.Chrysogelos@fda.gov::a74b0623-656c-4391-9349-51f1b28838b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Patenaude, Nariman" initials="PN" lastIdx="1" clrIdx="0">
    <p:extLst>
      <p:ext uri="{19B8F6BF-5375-455C-9EA6-DF929625EA0E}">
        <p15:presenceInfo xmlns:p15="http://schemas.microsoft.com/office/powerpoint/2012/main" userId="S::Nariman.Patenaude@fda.gov::014dae17-554f-4f16-804f-69f4c45bef8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FDA87"/>
    <a:srgbClr val="E4B6B6"/>
    <a:srgbClr val="FFFFCC"/>
    <a:srgbClr val="E7E1BD"/>
    <a:srgbClr val="FFFFFF"/>
    <a:srgbClr val="53C5AB"/>
    <a:srgbClr val="015F63"/>
    <a:srgbClr val="E9A547"/>
    <a:srgbClr val="DF3F03"/>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318" autoAdjust="0"/>
    <p:restoredTop sz="90247" autoAdjust="0"/>
  </p:normalViewPr>
  <p:slideViewPr>
    <p:cSldViewPr snapToGrid="0" snapToObjects="1">
      <p:cViewPr>
        <p:scale>
          <a:sx n="57" d="100"/>
          <a:sy n="57" d="100"/>
        </p:scale>
        <p:origin x="984" y="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ysogelos, Christina" userId="a74b0623-656c-4391-9349-51f1b28838b5" providerId="ADAL" clId="{3499F7D2-2C86-4039-94B6-A140D2D54D8B}"/>
    <pc:docChg chg="custSel modSld">
      <pc:chgData name="Chrysogelos, Christina" userId="a74b0623-656c-4391-9349-51f1b28838b5" providerId="ADAL" clId="{3499F7D2-2C86-4039-94B6-A140D2D54D8B}" dt="2023-10-19T22:09:02.909" v="3" actId="207"/>
      <pc:docMkLst>
        <pc:docMk/>
      </pc:docMkLst>
      <pc:sldChg chg="modSp mod">
        <pc:chgData name="Chrysogelos, Christina" userId="a74b0623-656c-4391-9349-51f1b28838b5" providerId="ADAL" clId="{3499F7D2-2C86-4039-94B6-A140D2D54D8B}" dt="2023-10-19T22:09:02.909" v="3" actId="207"/>
        <pc:sldMkLst>
          <pc:docMk/>
          <pc:sldMk cId="2029190191" sldId="1062"/>
        </pc:sldMkLst>
        <pc:graphicFrameChg chg="modGraphic">
          <ac:chgData name="Chrysogelos, Christina" userId="a74b0623-656c-4391-9349-51f1b28838b5" providerId="ADAL" clId="{3499F7D2-2C86-4039-94B6-A140D2D54D8B}" dt="2023-10-19T22:09:02.909" v="3" actId="207"/>
          <ac:graphicFrameMkLst>
            <pc:docMk/>
            <pc:sldMk cId="2029190191" sldId="1062"/>
            <ac:graphicFrameMk id="7" creationId="{7ADBF052-7C92-4D01-8D86-9444D70FA7EE}"/>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8240CEB-A74C-4A04-8FEA-5E6D42329C68}"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A9BFAF91-68FF-4DAF-B2E5-FC9D9E8464B9}">
      <dgm:prSet phldrT="[Text]"/>
      <dgm:spPr>
        <a:solidFill>
          <a:schemeClr val="tx1">
            <a:lumMod val="95000"/>
            <a:lumOff val="5000"/>
          </a:schemeClr>
        </a:solidFill>
      </dgm:spPr>
      <dgm:t>
        <a:bodyPr/>
        <a:lstStyle/>
        <a:p>
          <a:r>
            <a:rPr lang="en-US" dirty="0"/>
            <a:t>14</a:t>
          </a:r>
        </a:p>
      </dgm:t>
    </dgm:pt>
    <dgm:pt modelId="{23916400-199B-4F4F-B8A1-3665C36F33DC}" type="parTrans" cxnId="{243E0A6D-E9A5-40B0-BEBA-AE2F8104DA36}">
      <dgm:prSet/>
      <dgm:spPr/>
      <dgm:t>
        <a:bodyPr/>
        <a:lstStyle/>
        <a:p>
          <a:endParaRPr lang="en-US"/>
        </a:p>
      </dgm:t>
    </dgm:pt>
    <dgm:pt modelId="{0D7A0556-9A08-49EB-8912-C316A687F695}" type="sibTrans" cxnId="{243E0A6D-E9A5-40B0-BEBA-AE2F8104DA36}">
      <dgm:prSet/>
      <dgm:spPr/>
      <dgm:t>
        <a:bodyPr/>
        <a:lstStyle/>
        <a:p>
          <a:endParaRPr lang="en-US"/>
        </a:p>
      </dgm:t>
    </dgm:pt>
    <dgm:pt modelId="{7957C963-2963-4B09-8593-AA2EC2527B8B}">
      <dgm:prSet phldrT="[Text]"/>
      <dgm:spPr>
        <a:solidFill>
          <a:schemeClr val="tx2">
            <a:lumMod val="75000"/>
          </a:schemeClr>
        </a:solidFill>
      </dgm:spPr>
      <dgm:t>
        <a:bodyPr/>
        <a:lstStyle/>
        <a:p>
          <a:r>
            <a:rPr lang="en-US" dirty="0"/>
            <a:t>55</a:t>
          </a:r>
        </a:p>
      </dgm:t>
    </dgm:pt>
    <dgm:pt modelId="{08514B1A-E593-43B8-B004-F5A40F61F342}" type="parTrans" cxnId="{4E7EFEC9-262A-4151-8294-ECF46ACEB0A1}">
      <dgm:prSet/>
      <dgm:spPr/>
      <dgm:t>
        <a:bodyPr/>
        <a:lstStyle/>
        <a:p>
          <a:endParaRPr lang="en-US"/>
        </a:p>
      </dgm:t>
    </dgm:pt>
    <dgm:pt modelId="{56C73C87-CA6D-4BA4-A3E6-BA9CE8098CA6}" type="sibTrans" cxnId="{4E7EFEC9-262A-4151-8294-ECF46ACEB0A1}">
      <dgm:prSet/>
      <dgm:spPr/>
      <dgm:t>
        <a:bodyPr/>
        <a:lstStyle/>
        <a:p>
          <a:endParaRPr lang="en-US"/>
        </a:p>
      </dgm:t>
    </dgm:pt>
    <dgm:pt modelId="{197BFA50-598F-4C1F-8281-2FDF8885749A}">
      <dgm:prSet phldrT="[Text]"/>
      <dgm:spPr>
        <a:solidFill>
          <a:srgbClr val="4473C5"/>
        </a:solidFill>
      </dgm:spPr>
      <dgm:t>
        <a:bodyPr/>
        <a:lstStyle/>
        <a:p>
          <a:r>
            <a:rPr lang="en-US" dirty="0"/>
            <a:t>40</a:t>
          </a:r>
        </a:p>
      </dgm:t>
    </dgm:pt>
    <dgm:pt modelId="{A7DE09F9-3D37-4F4A-8B21-42E05489BABB}" type="parTrans" cxnId="{E595142C-08E6-4C5F-B019-DAFD13D4AF5B}">
      <dgm:prSet/>
      <dgm:spPr/>
      <dgm:t>
        <a:bodyPr/>
        <a:lstStyle/>
        <a:p>
          <a:endParaRPr lang="en-US"/>
        </a:p>
      </dgm:t>
    </dgm:pt>
    <dgm:pt modelId="{8A8F973F-6984-498C-B4E3-05D491EA3717}" type="sibTrans" cxnId="{E595142C-08E6-4C5F-B019-DAFD13D4AF5B}">
      <dgm:prSet/>
      <dgm:spPr/>
      <dgm:t>
        <a:bodyPr/>
        <a:lstStyle/>
        <a:p>
          <a:endParaRPr lang="en-US"/>
        </a:p>
      </dgm:t>
    </dgm:pt>
    <dgm:pt modelId="{DD56B9E1-60C8-416B-AFFD-D1E22642392B}" type="pres">
      <dgm:prSet presAssocID="{28240CEB-A74C-4A04-8FEA-5E6D42329C68}" presName="diagram" presStyleCnt="0">
        <dgm:presLayoutVars>
          <dgm:dir/>
          <dgm:resizeHandles val="exact"/>
        </dgm:presLayoutVars>
      </dgm:prSet>
      <dgm:spPr/>
    </dgm:pt>
    <dgm:pt modelId="{78676E67-6260-4B22-9C5D-34660FFD3D93}" type="pres">
      <dgm:prSet presAssocID="{A9BFAF91-68FF-4DAF-B2E5-FC9D9E8464B9}" presName="node" presStyleLbl="node1" presStyleIdx="0" presStyleCnt="3" custScaleX="65161" custLinFactNeighborX="4830" custLinFactNeighborY="-75000">
        <dgm:presLayoutVars>
          <dgm:bulletEnabled val="1"/>
        </dgm:presLayoutVars>
      </dgm:prSet>
      <dgm:spPr>
        <a:prstGeom prst="flowChartConnector">
          <a:avLst/>
        </a:prstGeom>
      </dgm:spPr>
    </dgm:pt>
    <dgm:pt modelId="{FBBFB8F2-0EA7-4719-A09F-C9C98AFDDC6C}" type="pres">
      <dgm:prSet presAssocID="{0D7A0556-9A08-49EB-8912-C316A687F695}" presName="sibTrans" presStyleCnt="0"/>
      <dgm:spPr/>
    </dgm:pt>
    <dgm:pt modelId="{00EE3E11-74DD-404A-B6F0-B2E3F817BFD8}" type="pres">
      <dgm:prSet presAssocID="{7957C963-2963-4B09-8593-AA2EC2527B8B}" presName="node" presStyleLbl="node1" presStyleIdx="1" presStyleCnt="3" custScaleX="65161" custLinFactNeighborX="4830" custLinFactNeighborY="-30562">
        <dgm:presLayoutVars>
          <dgm:bulletEnabled val="1"/>
        </dgm:presLayoutVars>
      </dgm:prSet>
      <dgm:spPr>
        <a:prstGeom prst="flowChartConnector">
          <a:avLst/>
        </a:prstGeom>
      </dgm:spPr>
    </dgm:pt>
    <dgm:pt modelId="{1AC6C987-547E-466E-9329-76EB92F584DA}" type="pres">
      <dgm:prSet presAssocID="{56C73C87-CA6D-4BA4-A3E6-BA9CE8098CA6}" presName="sibTrans" presStyleCnt="0"/>
      <dgm:spPr/>
    </dgm:pt>
    <dgm:pt modelId="{E85AA4BF-EFE1-43C7-9B40-480C6AF92F04}" type="pres">
      <dgm:prSet presAssocID="{197BFA50-598F-4C1F-8281-2FDF8885749A}" presName="node" presStyleLbl="node1" presStyleIdx="2" presStyleCnt="3" custScaleX="65161" custLinFactNeighborX="4830" custLinFactNeighborY="13823">
        <dgm:presLayoutVars>
          <dgm:bulletEnabled val="1"/>
        </dgm:presLayoutVars>
      </dgm:prSet>
      <dgm:spPr>
        <a:prstGeom prst="flowChartConnector">
          <a:avLst/>
        </a:prstGeom>
      </dgm:spPr>
    </dgm:pt>
  </dgm:ptLst>
  <dgm:cxnLst>
    <dgm:cxn modelId="{E595142C-08E6-4C5F-B019-DAFD13D4AF5B}" srcId="{28240CEB-A74C-4A04-8FEA-5E6D42329C68}" destId="{197BFA50-598F-4C1F-8281-2FDF8885749A}" srcOrd="2" destOrd="0" parTransId="{A7DE09F9-3D37-4F4A-8B21-42E05489BABB}" sibTransId="{8A8F973F-6984-498C-B4E3-05D491EA3717}"/>
    <dgm:cxn modelId="{70394B67-A255-46DC-A4C7-CE2F48413250}" type="presOf" srcId="{A9BFAF91-68FF-4DAF-B2E5-FC9D9E8464B9}" destId="{78676E67-6260-4B22-9C5D-34660FFD3D93}" srcOrd="0" destOrd="0" presId="urn:microsoft.com/office/officeart/2005/8/layout/default"/>
    <dgm:cxn modelId="{60546A6B-D3ED-4D93-A6C9-C003E12548B1}" type="presOf" srcId="{7957C963-2963-4B09-8593-AA2EC2527B8B}" destId="{00EE3E11-74DD-404A-B6F0-B2E3F817BFD8}" srcOrd="0" destOrd="0" presId="urn:microsoft.com/office/officeart/2005/8/layout/default"/>
    <dgm:cxn modelId="{243E0A6D-E9A5-40B0-BEBA-AE2F8104DA36}" srcId="{28240CEB-A74C-4A04-8FEA-5E6D42329C68}" destId="{A9BFAF91-68FF-4DAF-B2E5-FC9D9E8464B9}" srcOrd="0" destOrd="0" parTransId="{23916400-199B-4F4F-B8A1-3665C36F33DC}" sibTransId="{0D7A0556-9A08-49EB-8912-C316A687F695}"/>
    <dgm:cxn modelId="{3EEB77A7-52E4-4DEB-BAB2-9B71235CD5E0}" type="presOf" srcId="{28240CEB-A74C-4A04-8FEA-5E6D42329C68}" destId="{DD56B9E1-60C8-416B-AFFD-D1E22642392B}" srcOrd="0" destOrd="0" presId="urn:microsoft.com/office/officeart/2005/8/layout/default"/>
    <dgm:cxn modelId="{4E7EFEC9-262A-4151-8294-ECF46ACEB0A1}" srcId="{28240CEB-A74C-4A04-8FEA-5E6D42329C68}" destId="{7957C963-2963-4B09-8593-AA2EC2527B8B}" srcOrd="1" destOrd="0" parTransId="{08514B1A-E593-43B8-B004-F5A40F61F342}" sibTransId="{56C73C87-CA6D-4BA4-A3E6-BA9CE8098CA6}"/>
    <dgm:cxn modelId="{D5C9EAE9-EF2F-406E-BC04-1846CDEF6A42}" type="presOf" srcId="{197BFA50-598F-4C1F-8281-2FDF8885749A}" destId="{E85AA4BF-EFE1-43C7-9B40-480C6AF92F04}" srcOrd="0" destOrd="0" presId="urn:microsoft.com/office/officeart/2005/8/layout/default"/>
    <dgm:cxn modelId="{A99A001B-870A-4D25-92FB-AE51551AA867}" type="presParOf" srcId="{DD56B9E1-60C8-416B-AFFD-D1E22642392B}" destId="{78676E67-6260-4B22-9C5D-34660FFD3D93}" srcOrd="0" destOrd="0" presId="urn:microsoft.com/office/officeart/2005/8/layout/default"/>
    <dgm:cxn modelId="{30AD1A59-9FA8-4CE6-B0D3-59CCBF9124E9}" type="presParOf" srcId="{DD56B9E1-60C8-416B-AFFD-D1E22642392B}" destId="{FBBFB8F2-0EA7-4719-A09F-C9C98AFDDC6C}" srcOrd="1" destOrd="0" presId="urn:microsoft.com/office/officeart/2005/8/layout/default"/>
    <dgm:cxn modelId="{FB5D56FA-A47D-4957-937F-7C91DF97E218}" type="presParOf" srcId="{DD56B9E1-60C8-416B-AFFD-D1E22642392B}" destId="{00EE3E11-74DD-404A-B6F0-B2E3F817BFD8}" srcOrd="2" destOrd="0" presId="urn:microsoft.com/office/officeart/2005/8/layout/default"/>
    <dgm:cxn modelId="{76163E77-AF38-4E80-A02B-E23FFC8E52BD}" type="presParOf" srcId="{DD56B9E1-60C8-416B-AFFD-D1E22642392B}" destId="{1AC6C987-547E-466E-9329-76EB92F584DA}" srcOrd="3" destOrd="0" presId="urn:microsoft.com/office/officeart/2005/8/layout/default"/>
    <dgm:cxn modelId="{7372DBB2-DB45-4F74-B9F0-7C1BE67A35EB}" type="presParOf" srcId="{DD56B9E1-60C8-416B-AFFD-D1E22642392B}" destId="{E85AA4BF-EFE1-43C7-9B40-480C6AF92F04}" srcOrd="4"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C57A95F-0FDC-4F2F-907D-16692D700AFC}" type="doc">
      <dgm:prSet loTypeId="urn:microsoft.com/office/officeart/2005/8/layout/default" loCatId="list" qsTypeId="urn:microsoft.com/office/officeart/2005/8/quickstyle/simple1" qsCatId="simple" csTypeId="urn:microsoft.com/office/officeart/2005/8/colors/accent3_2" csCatId="accent3" phldr="1"/>
      <dgm:spPr/>
      <dgm:t>
        <a:bodyPr/>
        <a:lstStyle/>
        <a:p>
          <a:endParaRPr lang="en-US"/>
        </a:p>
      </dgm:t>
    </dgm:pt>
    <dgm:pt modelId="{4F0184B7-B388-480F-BFD7-9E58CE0855C4}">
      <dgm:prSet phldrT="[Text]"/>
      <dgm:spPr/>
      <dgm:t>
        <a:bodyPr/>
        <a:lstStyle/>
        <a:p>
          <a:r>
            <a:rPr lang="en-US" dirty="0">
              <a:latin typeface="Arial" panose="020B0604020202020204" pitchFamily="34" charset="0"/>
              <a:cs typeface="Arial" panose="020B0604020202020204" pitchFamily="34" charset="0"/>
            </a:rPr>
            <a:t>31 Labs</a:t>
          </a:r>
        </a:p>
      </dgm:t>
    </dgm:pt>
    <dgm:pt modelId="{6C44E65B-DA8E-4C89-97B7-F93A0705D118}" type="parTrans" cxnId="{C55B7060-C05C-42F5-86BA-55DEFB51B659}">
      <dgm:prSet/>
      <dgm:spPr/>
      <dgm:t>
        <a:bodyPr/>
        <a:lstStyle/>
        <a:p>
          <a:endParaRPr lang="en-US"/>
        </a:p>
      </dgm:t>
    </dgm:pt>
    <dgm:pt modelId="{84779F6B-AF7D-40FE-BC42-A61A31C59B9D}" type="sibTrans" cxnId="{C55B7060-C05C-42F5-86BA-55DEFB51B659}">
      <dgm:prSet/>
      <dgm:spPr/>
      <dgm:t>
        <a:bodyPr/>
        <a:lstStyle/>
        <a:p>
          <a:endParaRPr lang="en-US"/>
        </a:p>
      </dgm:t>
    </dgm:pt>
    <dgm:pt modelId="{BFB9DF97-0EE2-450A-B600-2625CCE8976E}" type="pres">
      <dgm:prSet presAssocID="{8C57A95F-0FDC-4F2F-907D-16692D700AFC}" presName="diagram" presStyleCnt="0">
        <dgm:presLayoutVars>
          <dgm:dir/>
          <dgm:resizeHandles val="exact"/>
        </dgm:presLayoutVars>
      </dgm:prSet>
      <dgm:spPr/>
    </dgm:pt>
    <dgm:pt modelId="{6F4093A1-A972-460D-9301-F9C85C08396D}" type="pres">
      <dgm:prSet presAssocID="{4F0184B7-B388-480F-BFD7-9E58CE0855C4}" presName="node" presStyleLbl="node1" presStyleIdx="0" presStyleCnt="1" custScaleX="59420" custScaleY="97474" custLinFactNeighborX="3300" custLinFactNeighborY="4163">
        <dgm:presLayoutVars>
          <dgm:bulletEnabled val="1"/>
        </dgm:presLayoutVars>
      </dgm:prSet>
      <dgm:spPr>
        <a:prstGeom prst="ellipse">
          <a:avLst/>
        </a:prstGeom>
      </dgm:spPr>
    </dgm:pt>
  </dgm:ptLst>
  <dgm:cxnLst>
    <dgm:cxn modelId="{C55B7060-C05C-42F5-86BA-55DEFB51B659}" srcId="{8C57A95F-0FDC-4F2F-907D-16692D700AFC}" destId="{4F0184B7-B388-480F-BFD7-9E58CE0855C4}" srcOrd="0" destOrd="0" parTransId="{6C44E65B-DA8E-4C89-97B7-F93A0705D118}" sibTransId="{84779F6B-AF7D-40FE-BC42-A61A31C59B9D}"/>
    <dgm:cxn modelId="{5D611F8D-A47C-43D3-B5B9-A4B22788A644}" type="presOf" srcId="{8C57A95F-0FDC-4F2F-907D-16692D700AFC}" destId="{BFB9DF97-0EE2-450A-B600-2625CCE8976E}" srcOrd="0" destOrd="0" presId="urn:microsoft.com/office/officeart/2005/8/layout/default"/>
    <dgm:cxn modelId="{BA640C98-CBDD-482F-A91C-1B7CB471C2EF}" type="presOf" srcId="{4F0184B7-B388-480F-BFD7-9E58CE0855C4}" destId="{6F4093A1-A972-460D-9301-F9C85C08396D}" srcOrd="0" destOrd="0" presId="urn:microsoft.com/office/officeart/2005/8/layout/default"/>
    <dgm:cxn modelId="{D04F1B21-5060-448B-8FA6-D43F210CE0BC}" type="presParOf" srcId="{BFB9DF97-0EE2-450A-B600-2625CCE8976E}" destId="{6F4093A1-A972-460D-9301-F9C85C08396D}"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676E67-6260-4B22-9C5D-34660FFD3D93}">
      <dsp:nvSpPr>
        <dsp:cNvPr id="0" name=""/>
        <dsp:cNvSpPr/>
      </dsp:nvSpPr>
      <dsp:spPr>
        <a:xfrm>
          <a:off x="251889" y="1"/>
          <a:ext cx="737696" cy="679268"/>
        </a:xfrm>
        <a:prstGeom prst="flowChartConnector">
          <a:avLst/>
        </a:prstGeom>
        <a:solidFill>
          <a:schemeClr val="tx1">
            <a:lumMod val="95000"/>
            <a:lumOff val="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14</a:t>
          </a:r>
        </a:p>
      </dsp:txBody>
      <dsp:txXfrm>
        <a:off x="359922" y="99477"/>
        <a:ext cx="521630" cy="480316"/>
      </dsp:txXfrm>
    </dsp:sp>
    <dsp:sp modelId="{00EE3E11-74DD-404A-B6F0-B2E3F817BFD8}">
      <dsp:nvSpPr>
        <dsp:cNvPr id="0" name=""/>
        <dsp:cNvSpPr/>
      </dsp:nvSpPr>
      <dsp:spPr>
        <a:xfrm>
          <a:off x="251889" y="1094334"/>
          <a:ext cx="737696" cy="679268"/>
        </a:xfrm>
        <a:prstGeom prst="flowChartConnector">
          <a:avLst/>
        </a:prstGeom>
        <a:solidFill>
          <a:schemeClr val="tx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55</a:t>
          </a:r>
        </a:p>
      </dsp:txBody>
      <dsp:txXfrm>
        <a:off x="359922" y="1193810"/>
        <a:ext cx="521630" cy="480316"/>
      </dsp:txXfrm>
    </dsp:sp>
    <dsp:sp modelId="{E85AA4BF-EFE1-43C7-9B40-480C6AF92F04}">
      <dsp:nvSpPr>
        <dsp:cNvPr id="0" name=""/>
        <dsp:cNvSpPr/>
      </dsp:nvSpPr>
      <dsp:spPr>
        <a:xfrm>
          <a:off x="251889" y="2188307"/>
          <a:ext cx="737696" cy="679268"/>
        </a:xfrm>
        <a:prstGeom prst="flowChartConnector">
          <a:avLst/>
        </a:prstGeom>
        <a:solidFill>
          <a:srgbClr val="4473C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40</a:t>
          </a:r>
        </a:p>
      </dsp:txBody>
      <dsp:txXfrm>
        <a:off x="359922" y="2287783"/>
        <a:ext cx="521630" cy="4803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4093A1-A972-460D-9301-F9C85C08396D}">
      <dsp:nvSpPr>
        <dsp:cNvPr id="0" name=""/>
        <dsp:cNvSpPr/>
      </dsp:nvSpPr>
      <dsp:spPr>
        <a:xfrm>
          <a:off x="567001" y="674715"/>
          <a:ext cx="1428198" cy="1405711"/>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Arial" panose="020B0604020202020204" pitchFamily="34" charset="0"/>
              <a:cs typeface="Arial" panose="020B0604020202020204" pitchFamily="34" charset="0"/>
            </a:rPr>
            <a:t>31 Labs</a:t>
          </a:r>
        </a:p>
      </dsp:txBody>
      <dsp:txXfrm>
        <a:off x="776156" y="880577"/>
        <a:ext cx="1009888" cy="99398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9FAB814B-4BA2-4ADA-9A91-0580F6B114F6}" type="datetimeFigureOut">
              <a:rPr lang="en-US"/>
              <a:pPr>
                <a:defRPr/>
              </a:pPr>
              <a:t>10/19/2023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1A61FA9-60E9-4135-8182-966A48D9DC65}" type="slidenum">
              <a:rPr lang="en-US"/>
              <a:pPr>
                <a:defRPr/>
              </a:pPr>
              <a:t>‹#›</a:t>
            </a:fld>
            <a:endParaRPr lang="en-US"/>
          </a:p>
        </p:txBody>
      </p:sp>
    </p:spTree>
    <p:extLst>
      <p:ext uri="{BB962C8B-B14F-4D97-AF65-F5344CB8AC3E}">
        <p14:creationId xmlns:p14="http://schemas.microsoft.com/office/powerpoint/2010/main" val="129390928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41A61FA9-60E9-4135-8182-966A48D9DC65}" type="slidenum">
              <a:rPr lang="en-US" smtClean="0"/>
              <a:pPr>
                <a:defRPr/>
              </a:pPr>
              <a:t>1</a:t>
            </a:fld>
            <a:endParaRPr lang="en-US"/>
          </a:p>
        </p:txBody>
      </p:sp>
    </p:spTree>
    <p:extLst>
      <p:ext uri="{BB962C8B-B14F-4D97-AF65-F5344CB8AC3E}">
        <p14:creationId xmlns:p14="http://schemas.microsoft.com/office/powerpoint/2010/main" val="25197485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41A61FA9-60E9-4135-8182-966A48D9DC65}" type="slidenum">
              <a:rPr lang="en-US" smtClean="0"/>
              <a:pPr>
                <a:defRPr/>
              </a:pPr>
              <a:t>10</a:t>
            </a:fld>
            <a:endParaRPr lang="en-US"/>
          </a:p>
        </p:txBody>
      </p:sp>
    </p:spTree>
    <p:extLst>
      <p:ext uri="{BB962C8B-B14F-4D97-AF65-F5344CB8AC3E}">
        <p14:creationId xmlns:p14="http://schemas.microsoft.com/office/powerpoint/2010/main" val="14236995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87C629-4CC3-42D5-8CF3-D802F656A0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Notes Placeholder 5">
            <a:extLst>
              <a:ext uri="{FF2B5EF4-FFF2-40B4-BE49-F238E27FC236}">
                <a16:creationId xmlns:a16="http://schemas.microsoft.com/office/drawing/2014/main" id="{5B7A45D0-B509-41E1-AB07-718EA7CB6D0D}"/>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12473090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41A61FA9-60E9-4135-8182-966A48D9DC65}" type="slidenum">
              <a:rPr lang="en-US" smtClean="0"/>
              <a:pPr>
                <a:defRPr/>
              </a:pPr>
              <a:t>3</a:t>
            </a:fld>
            <a:endParaRPr lang="en-US"/>
          </a:p>
        </p:txBody>
      </p:sp>
    </p:spTree>
    <p:extLst>
      <p:ext uri="{BB962C8B-B14F-4D97-AF65-F5344CB8AC3E}">
        <p14:creationId xmlns:p14="http://schemas.microsoft.com/office/powerpoint/2010/main" val="30195230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sz="1200" dirty="0">
                <a:latin typeface="Arial" charset="0"/>
                <a:cs typeface="Arial" charset="0"/>
              </a:rPr>
              <a:t>$20M in new funding ($3M in offsets). CFSAN provided $382k in funding for a chemotherapeutics/shrimp project.</a:t>
            </a:r>
          </a:p>
        </p:txBody>
      </p:sp>
      <p:sp>
        <p:nvSpPr>
          <p:cNvPr id="4" name="Slide Number Placeholder 3"/>
          <p:cNvSpPr>
            <a:spLocks noGrp="1"/>
          </p:cNvSpPr>
          <p:nvPr>
            <p:ph type="sldNum" sz="quarter" idx="5"/>
          </p:nvPr>
        </p:nvSpPr>
        <p:spPr/>
        <p:txBody>
          <a:bodyPr/>
          <a:lstStyle/>
          <a:p>
            <a:pPr>
              <a:defRPr/>
            </a:pPr>
            <a:fld id="{41A61FA9-60E9-4135-8182-966A48D9DC65}" type="slidenum">
              <a:rPr lang="en-US" smtClean="0"/>
              <a:pPr>
                <a:defRPr/>
              </a:pPr>
              <a:t>4</a:t>
            </a:fld>
            <a:endParaRPr lang="en-US"/>
          </a:p>
        </p:txBody>
      </p:sp>
    </p:spTree>
    <p:extLst>
      <p:ext uri="{BB962C8B-B14F-4D97-AF65-F5344CB8AC3E}">
        <p14:creationId xmlns:p14="http://schemas.microsoft.com/office/powerpoint/2010/main" val="13065805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16 labs are also approved for product testing tracks</a:t>
            </a:r>
          </a:p>
        </p:txBody>
      </p:sp>
      <p:sp>
        <p:nvSpPr>
          <p:cNvPr id="4" name="Slide Number Placeholder 3"/>
          <p:cNvSpPr>
            <a:spLocks noGrp="1"/>
          </p:cNvSpPr>
          <p:nvPr>
            <p:ph type="sldNum" sz="quarter" idx="5"/>
          </p:nvPr>
        </p:nvSpPr>
        <p:spPr/>
        <p:txBody>
          <a:bodyPr/>
          <a:lstStyle/>
          <a:p>
            <a:pPr>
              <a:defRPr/>
            </a:pPr>
            <a:fld id="{41A61FA9-60E9-4135-8182-966A48D9DC65}" type="slidenum">
              <a:rPr lang="en-US" smtClean="0"/>
              <a:pPr>
                <a:defRPr/>
              </a:pPr>
              <a:t>5</a:t>
            </a:fld>
            <a:endParaRPr lang="en-US"/>
          </a:p>
        </p:txBody>
      </p:sp>
    </p:spTree>
    <p:extLst>
      <p:ext uri="{BB962C8B-B14F-4D97-AF65-F5344CB8AC3E}">
        <p14:creationId xmlns:p14="http://schemas.microsoft.com/office/powerpoint/2010/main" val="34601516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2D6ABF0F-8185-6217-37B2-CF23C082DE4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3A72AA3A-EAD3-0BDB-D70E-7B2B122D438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Y1 – no reporting mechanism besides the end of year report due before the project is complete</a:t>
            </a:r>
          </a:p>
          <a:p>
            <a:r>
              <a:rPr lang="en-US" dirty="0"/>
              <a:t>Y2 – created a mechanism for reporting, added 2 new metadata fields for all LFFM isolates. Sequenced by lab can be different than LFFM lab. Information is reviewed and validated by labs to ensure proper tracking.</a:t>
            </a:r>
          </a:p>
          <a:p>
            <a:endParaRPr lang="en-US" altLang="en-US" dirty="0"/>
          </a:p>
        </p:txBody>
      </p:sp>
      <p:sp>
        <p:nvSpPr>
          <p:cNvPr id="4" name="Slide Number Placeholder 3">
            <a:extLst>
              <a:ext uri="{FF2B5EF4-FFF2-40B4-BE49-F238E27FC236}">
                <a16:creationId xmlns:a16="http://schemas.microsoft.com/office/drawing/2014/main" id="{D5684192-2407-669E-BC10-38532752DEDA}"/>
              </a:ext>
            </a:extLst>
          </p:cNvPr>
          <p:cNvSpPr>
            <a:spLocks noGrp="1"/>
          </p:cNvSpPr>
          <p:nvPr>
            <p:ph type="sldNum" sz="quarter" idx="5"/>
          </p:nvPr>
        </p:nvSpPr>
        <p:spPr/>
        <p:txBody>
          <a:bodyPr/>
          <a:lstStyle/>
          <a:p>
            <a:pPr defTabSz="914400" fontAlgn="auto">
              <a:spcBef>
                <a:spcPts val="0"/>
              </a:spcBef>
              <a:spcAft>
                <a:spcPts val="0"/>
              </a:spcAft>
              <a:defRPr/>
            </a:pPr>
            <a:fld id="{5A10DCB8-4B6F-4058-9FBD-087DC5FCA9F5}" type="slidenum">
              <a:rPr lang="en-US" smtClean="0">
                <a:solidFill>
                  <a:prstClr val="black"/>
                </a:solidFill>
                <a:latin typeface="Calibri" panose="020F0502020204030204"/>
                <a:cs typeface="+mn-cs"/>
              </a:rPr>
              <a:pPr defTabSz="914400" fontAlgn="auto">
                <a:spcBef>
                  <a:spcPts val="0"/>
                </a:spcBef>
                <a:spcAft>
                  <a:spcPts val="0"/>
                </a:spcAft>
                <a:defRPr/>
              </a:pPr>
              <a:t>6</a:t>
            </a:fld>
            <a:endParaRPr lang="en-US">
              <a:solidFill>
                <a:prstClr val="black"/>
              </a:solidFill>
              <a:latin typeface="Calibri" panose="020F0502020204030204"/>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spcBef>
                <a:spcPts val="0"/>
              </a:spcBef>
              <a:spcAft>
                <a:spcPts val="0"/>
              </a:spcAft>
              <a:buFont typeface="Courier New" panose="02070309020205020404" pitchFamily="49" charset="0"/>
              <a:buNone/>
            </a:pPr>
            <a:r>
              <a:rPr lang="en-US" sz="1200" dirty="0">
                <a:effectLst/>
                <a:latin typeface="Calibri" panose="020F0502020204030204" pitchFamily="34" charset="0"/>
                <a:ea typeface="Calibri" panose="020F0502020204030204" pitchFamily="34" charset="0"/>
                <a:cs typeface="Times New Roman" panose="02020603050405020304" pitchFamily="18" charset="0"/>
              </a:rPr>
              <a:t>This is a snapshot of the Year 4 tracks, with number of labs and samples per Track. 2 of the 3 Development tracks open this year, supporting micro and chem projects. There will not be a renewal of the SARS-CoV-2 variant wastewater surveillance track, but some labs may be finishing work for that track under no cost extension. </a:t>
            </a:r>
            <a:endParaRPr lang="en-US" sz="1200" dirty="0">
              <a:effectLst/>
              <a:latin typeface="Calibri" panose="020F0502020204030204" pitchFamily="34" charset="0"/>
              <a:ea typeface="Calibri" panose="020F0502020204030204" pitchFamily="34" charset="0"/>
              <a:cs typeface="+mn-cs"/>
            </a:endParaRPr>
          </a:p>
          <a:p>
            <a:pPr marL="0" marR="0" lvl="0" indent="0">
              <a:spcBef>
                <a:spcPts val="0"/>
              </a:spcBef>
              <a:spcAft>
                <a:spcPts val="0"/>
              </a:spcAft>
              <a:buFont typeface="Courier New" panose="02070309020205020404" pitchFamily="49" charset="0"/>
              <a:buNone/>
            </a:pPr>
            <a:endParaRPr lang="en-US" sz="1200" dirty="0">
              <a:effectLst/>
              <a:latin typeface="Calibri" panose="020F0502020204030204" pitchFamily="34" charset="0"/>
              <a:ea typeface="Calibri" panose="020F0502020204030204" pitchFamily="34" charset="0"/>
              <a:cs typeface="+mn-cs"/>
            </a:endParaRPr>
          </a:p>
          <a:p>
            <a:pPr marL="0" marR="0" lvl="0" indent="0">
              <a:spcBef>
                <a:spcPts val="0"/>
              </a:spcBef>
              <a:spcAft>
                <a:spcPts val="0"/>
              </a:spcAft>
              <a:buFont typeface="Courier New" panose="02070309020205020404" pitchFamily="49" charset="0"/>
              <a:buNone/>
            </a:pPr>
            <a:r>
              <a:rPr lang="en-US" sz="1200" dirty="0">
                <a:effectLst/>
                <a:latin typeface="Calibri" panose="020F0502020204030204" pitchFamily="34" charset="0"/>
                <a:ea typeface="Calibri" panose="020F0502020204030204" pitchFamily="34" charset="0"/>
                <a:cs typeface="Times New Roman" panose="02020603050405020304" pitchFamily="18" charset="0"/>
              </a:rPr>
              <a:t>Some tracks have variable funding levels that depend on the sample or isolate tier the laboratory selected. For example, sample tiers for product testing can range from 100 to 500 unique analyses per year. In Year 4, across the 25 participating Micro Human Food Product Testing laboratories, a total of 9,150 unique analysis are anticipated. </a:t>
            </a:r>
          </a:p>
          <a:p>
            <a:pPr marL="0" marR="0" lvl="0" indent="0">
              <a:spcBef>
                <a:spcPts val="0"/>
              </a:spcBef>
              <a:spcAft>
                <a:spcPts val="0"/>
              </a:spcAft>
              <a:buFont typeface="Courier New" panose="02070309020205020404" pitchFamily="49" charset="0"/>
              <a:buNone/>
            </a:pPr>
            <a:endParaRPr lang="en-US" sz="1200" dirty="0">
              <a:effectLst/>
              <a:latin typeface="Calibri" panose="020F0502020204030204" pitchFamily="34" charset="0"/>
              <a:ea typeface="Calibri" panose="020F0502020204030204" pitchFamily="34" charset="0"/>
            </a:endParaRPr>
          </a:p>
          <a:p>
            <a:r>
              <a:rPr lang="en-US" sz="1200" dirty="0">
                <a:effectLst/>
                <a:latin typeface="Calibri" panose="020F0502020204030204" pitchFamily="34" charset="0"/>
                <a:ea typeface="Calibri" panose="020F0502020204030204" pitchFamily="34" charset="0"/>
                <a:cs typeface="Times New Roman" panose="02020603050405020304" pitchFamily="18" charset="0"/>
              </a:rPr>
              <a:t>The Data Exchange Implementation Track supports laboratories interested in establishing an automated or manual data exchange connection with FDA’s IT system. This data exchange platform and effort is termed ORA DX. This will allow for sharing sample data in real time, accessible through the FDA IT system</a:t>
            </a: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0488F4B-C8AB-4DED-82A3-6F6C06D43A3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652006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spcBef>
                <a:spcPts val="0"/>
              </a:spcBef>
              <a:spcAft>
                <a:spcPts val="0"/>
              </a:spcAft>
              <a:buFont typeface="Courier New" panose="02070309020205020404" pitchFamily="49" charset="0"/>
              <a:buNone/>
            </a:pPr>
            <a:r>
              <a:rPr lang="en-US" sz="1100">
                <a:effectLst/>
                <a:latin typeface="Calibri" panose="020F0502020204030204" pitchFamily="34" charset="0"/>
                <a:ea typeface="Calibri" panose="020F0502020204030204" pitchFamily="34" charset="0"/>
                <a:cs typeface="Times New Roman" panose="02020603050405020304" pitchFamily="18" charset="0"/>
              </a:rPr>
              <a:t>As was mentioned earlier the amount of planned samples for each track depends on the number of participating laboratories and each laboratory’s selected sampling tier. </a:t>
            </a:r>
          </a:p>
          <a:p>
            <a:pPr marL="0" marR="0" lvl="0" indent="0">
              <a:spcBef>
                <a:spcPts val="0"/>
              </a:spcBef>
              <a:spcAft>
                <a:spcPts val="0"/>
              </a:spcAft>
              <a:buFont typeface="Courier New" panose="02070309020205020404" pitchFamily="49" charset="0"/>
              <a:buNone/>
            </a:pPr>
            <a:endParaRPr lang="en-US" sz="1100">
              <a:effectLst/>
              <a:latin typeface="Calibri" panose="020F0502020204030204" pitchFamily="34" charset="0"/>
              <a:ea typeface="Calibri" panose="020F0502020204030204" pitchFamily="34" charset="0"/>
              <a:cs typeface="+mn-cs"/>
            </a:endParaRPr>
          </a:p>
          <a:p>
            <a:pPr marL="0" marR="0" lvl="0" indent="0">
              <a:spcBef>
                <a:spcPts val="0"/>
              </a:spcBef>
              <a:spcAft>
                <a:spcPts val="0"/>
              </a:spcAft>
              <a:buFont typeface="Courier New" panose="02070309020205020404" pitchFamily="49" charset="0"/>
              <a:buNone/>
            </a:pPr>
            <a:r>
              <a:rPr lang="en-US" sz="1100">
                <a:effectLst/>
                <a:latin typeface="Calibri" panose="020F0502020204030204" pitchFamily="34" charset="0"/>
                <a:ea typeface="Calibri" panose="020F0502020204030204" pitchFamily="34" charset="0"/>
                <a:cs typeface="Times New Roman" panose="02020603050405020304" pitchFamily="18" charset="0"/>
              </a:rPr>
              <a:t>In Years 1-2, planned sample accomplishments were prorated due to delays in approval at the start of the year. Year 3 started on time. Year 3 also marked the shift towards counting unique analyses, versus samples processed. This was introduced to create parity in accomplishments counting, since some samples are more labor intensive than others if multiple methods are required.</a:t>
            </a:r>
            <a:endParaRPr lang="en-US" sz="1100">
              <a:effectLst/>
              <a:latin typeface="Calibri" panose="020F0502020204030204" pitchFamily="34" charset="0"/>
              <a:ea typeface="Calibri" panose="020F0502020204030204" pitchFamily="34" charset="0"/>
              <a:cs typeface="+mn-cs"/>
            </a:endParaRPr>
          </a:p>
          <a:p>
            <a:pPr marL="0" marR="0" lvl="0" indent="0">
              <a:spcBef>
                <a:spcPts val="0"/>
              </a:spcBef>
              <a:spcAft>
                <a:spcPts val="0"/>
              </a:spcAft>
              <a:buFont typeface="Courier New" panose="02070309020205020404" pitchFamily="49" charset="0"/>
              <a:buNone/>
            </a:pPr>
            <a:endParaRPr lang="en-US" sz="1100">
              <a:effectLst/>
              <a:latin typeface="Calibri" panose="020F0502020204030204" pitchFamily="34" charset="0"/>
              <a:ea typeface="Calibri" panose="020F0502020204030204" pitchFamily="34" charset="0"/>
              <a:cs typeface="+mn-cs"/>
            </a:endParaRPr>
          </a:p>
          <a:p>
            <a:pPr marL="0" marR="0" lvl="0" indent="0">
              <a:spcBef>
                <a:spcPts val="0"/>
              </a:spcBef>
              <a:spcAft>
                <a:spcPts val="0"/>
              </a:spcAft>
              <a:buFont typeface="Courier New" panose="02070309020205020404" pitchFamily="49" charset="0"/>
              <a:buNone/>
            </a:pPr>
            <a:r>
              <a:rPr lang="en-US" sz="1100">
                <a:effectLst/>
                <a:latin typeface="Calibri" panose="020F0502020204030204" pitchFamily="34" charset="0"/>
                <a:ea typeface="Calibri" panose="020F0502020204030204" pitchFamily="34" charset="0"/>
                <a:cs typeface="Times New Roman" panose="02020603050405020304" pitchFamily="18" charset="0"/>
              </a:rPr>
              <a:t>LFFM is current in the middle of Year 4, so there is no accomplishment data available to date.</a:t>
            </a:r>
            <a:endParaRPr lang="en-US" sz="1100">
              <a:effectLst/>
              <a:latin typeface="Calibri" panose="020F0502020204030204" pitchFamily="34" charset="0"/>
              <a:ea typeface="Calibri" panose="020F0502020204030204" pitchFamily="34" charset="0"/>
            </a:endParaRP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87C629-4CC3-42D5-8CF3-D802F656A0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06450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LFFM labs enter the </a:t>
            </a:r>
            <a:r>
              <a:rPr lang="en-US" dirty="0" err="1"/>
              <a:t>Project_name</a:t>
            </a:r>
            <a:r>
              <a:rPr lang="en-US" dirty="0"/>
              <a:t> using a drop-down box.</a:t>
            </a:r>
          </a:p>
        </p:txBody>
      </p:sp>
      <p:sp>
        <p:nvSpPr>
          <p:cNvPr id="4" name="Slide Number Placeholder 3"/>
          <p:cNvSpPr>
            <a:spLocks noGrp="1"/>
          </p:cNvSpPr>
          <p:nvPr>
            <p:ph type="sldNum" sz="quarter" idx="5"/>
          </p:nvPr>
        </p:nvSpPr>
        <p:spPr/>
        <p:txBody>
          <a:bodyPr/>
          <a:lstStyle/>
          <a:p>
            <a:pPr>
              <a:defRPr/>
            </a:pPr>
            <a:fld id="{41A61FA9-60E9-4135-8182-966A48D9DC65}" type="slidenum">
              <a:rPr lang="en-US" smtClean="0"/>
              <a:pPr>
                <a:defRPr/>
              </a:pPr>
              <a:t>9</a:t>
            </a:fld>
            <a:endParaRPr lang="en-US"/>
          </a:p>
        </p:txBody>
      </p:sp>
    </p:spTree>
    <p:extLst>
      <p:ext uri="{BB962C8B-B14F-4D97-AF65-F5344CB8AC3E}">
        <p14:creationId xmlns:p14="http://schemas.microsoft.com/office/powerpoint/2010/main" val="22361472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43625" y="217488"/>
            <a:ext cx="2828925"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Date Placeholder 3"/>
          <p:cNvSpPr>
            <a:spLocks noGrp="1"/>
          </p:cNvSpPr>
          <p:nvPr>
            <p:ph type="dt" sz="half" idx="10"/>
          </p:nvPr>
        </p:nvSpPr>
        <p:spPr>
          <a:xfrm>
            <a:off x="3773488" y="6354763"/>
            <a:ext cx="2133600" cy="365125"/>
          </a:xfrm>
        </p:spPr>
        <p:txBody>
          <a:bodyPr/>
          <a:lstStyle>
            <a:lvl1pPr>
              <a:defRPr/>
            </a:lvl1pPr>
          </a:lstStyle>
          <a:p>
            <a:pPr>
              <a:defRPr/>
            </a:pPr>
            <a:fld id="{8867C3DC-A0B0-4B37-BC09-EF7EF803C729}" type="datetimeFigureOut">
              <a:rPr lang="en-US"/>
              <a:pPr>
                <a:defRPr/>
              </a:pPr>
              <a:t>10/19/2023</a:t>
            </a:fld>
            <a:endParaRPr lang="en-US" dirty="0"/>
          </a:p>
        </p:txBody>
      </p:sp>
      <p:sp>
        <p:nvSpPr>
          <p:cNvPr id="6" name="Footer Placeholder 4"/>
          <p:cNvSpPr>
            <a:spLocks noGrp="1"/>
          </p:cNvSpPr>
          <p:nvPr>
            <p:ph type="ftr" sz="quarter" idx="11"/>
          </p:nvPr>
        </p:nvSpPr>
        <p:spPr>
          <a:xfrm>
            <a:off x="304800" y="6384925"/>
            <a:ext cx="2895600" cy="365125"/>
          </a:xfrm>
        </p:spPr>
        <p:txBody>
          <a:bodyPr/>
          <a:lstStyle>
            <a:lvl1pPr algn="l">
              <a:defRPr b="1">
                <a:solidFill>
                  <a:schemeClr val="tx2">
                    <a:lumMod val="60000"/>
                    <a:lumOff val="40000"/>
                  </a:schemeClr>
                </a:solidFill>
                <a:latin typeface="Helvetica"/>
                <a:cs typeface="Helvetica"/>
              </a:defRPr>
            </a:lvl1pPr>
          </a:lstStyle>
          <a:p>
            <a:pPr>
              <a:defRPr/>
            </a:pPr>
            <a:r>
              <a:rPr lang="en-US"/>
              <a:t>www.fda.gov</a:t>
            </a:r>
          </a:p>
        </p:txBody>
      </p:sp>
    </p:spTree>
    <p:extLst>
      <p:ext uri="{BB962C8B-B14F-4D97-AF65-F5344CB8AC3E}">
        <p14:creationId xmlns:p14="http://schemas.microsoft.com/office/powerpoint/2010/main" val="32055648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4" name="Picture 6" descr="FDA_FullColor_Monogram.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170863" y="5353050"/>
            <a:ext cx="742950"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a:spLocks noChangeArrowheads="1"/>
          </p:cNvSpPr>
          <p:nvPr userDrawn="1"/>
        </p:nvSpPr>
        <p:spPr bwMode="auto">
          <a:xfrm rot="5400000">
            <a:off x="117475" y="6376988"/>
            <a:ext cx="3714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457200" fontAlgn="base">
              <a:spcBef>
                <a:spcPct val="0"/>
              </a:spcBef>
              <a:spcAft>
                <a:spcPct val="0"/>
              </a:spcAft>
              <a:defRPr>
                <a:solidFill>
                  <a:schemeClr val="tx1"/>
                </a:solidFill>
                <a:latin typeface="Calibri" pitchFamily="34" charset="0"/>
              </a:defRPr>
            </a:lvl6pPr>
            <a:lvl7pPr marL="2971800" indent="-228600" defTabSz="457200" fontAlgn="base">
              <a:spcBef>
                <a:spcPct val="0"/>
              </a:spcBef>
              <a:spcAft>
                <a:spcPct val="0"/>
              </a:spcAft>
              <a:defRPr>
                <a:solidFill>
                  <a:schemeClr val="tx1"/>
                </a:solidFill>
                <a:latin typeface="Calibri" pitchFamily="34" charset="0"/>
              </a:defRPr>
            </a:lvl7pPr>
            <a:lvl8pPr marL="3429000" indent="-228600" defTabSz="457200" fontAlgn="base">
              <a:spcBef>
                <a:spcPct val="0"/>
              </a:spcBef>
              <a:spcAft>
                <a:spcPct val="0"/>
              </a:spcAft>
              <a:defRPr>
                <a:solidFill>
                  <a:schemeClr val="tx1"/>
                </a:solidFill>
                <a:latin typeface="Calibri" pitchFamily="34" charset="0"/>
              </a:defRPr>
            </a:lvl8pPr>
            <a:lvl9pPr marL="3886200" indent="-228600" defTabSz="457200" fontAlgn="base">
              <a:spcBef>
                <a:spcPct val="0"/>
              </a:spcBef>
              <a:spcAft>
                <a:spcPct val="0"/>
              </a:spcAft>
              <a:defRPr>
                <a:solidFill>
                  <a:schemeClr val="tx1"/>
                </a:solidFill>
                <a:latin typeface="Calibri" pitchFamily="34" charset="0"/>
              </a:defRPr>
            </a:lvl9pPr>
          </a:lstStyle>
          <a:p>
            <a:pPr algn="r">
              <a:defRPr/>
            </a:pPr>
            <a:fld id="{2DA9508D-7C90-455D-BA7C-FB85554136BB}" type="slidenum">
              <a:rPr lang="en-US" altLang="en-US" sz="1200" smtClean="0">
                <a:solidFill>
                  <a:srgbClr val="558ED5"/>
                </a:solidFill>
                <a:latin typeface="Helvetica" pitchFamily="34" charset="0"/>
                <a:cs typeface="Helvetica" pitchFamily="34" charset="0"/>
              </a:rPr>
              <a:pPr algn="r">
                <a:defRPr/>
              </a:pPr>
              <a:t>‹#›</a:t>
            </a:fld>
            <a:endParaRPr lang="en-US" altLang="en-US" sz="1200">
              <a:solidFill>
                <a:srgbClr val="558ED5"/>
              </a:solidFill>
              <a:latin typeface="Helvetica" pitchFamily="34" charset="0"/>
              <a:cs typeface="Helvetica" pitchFamily="34" charset="0"/>
            </a:endParaRPr>
          </a:p>
        </p:txBody>
      </p:sp>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3"/>
          <p:cNvSpPr>
            <a:spLocks noGrp="1"/>
          </p:cNvSpPr>
          <p:nvPr>
            <p:ph type="dt" sz="half" idx="10"/>
          </p:nvPr>
        </p:nvSpPr>
        <p:spPr>
          <a:xfrm>
            <a:off x="3556000" y="6356350"/>
            <a:ext cx="2133600" cy="365125"/>
          </a:xfrm>
        </p:spPr>
        <p:txBody>
          <a:bodyPr/>
          <a:lstStyle>
            <a:lvl1pPr>
              <a:defRPr/>
            </a:lvl1pPr>
          </a:lstStyle>
          <a:p>
            <a:pPr>
              <a:defRPr/>
            </a:pPr>
            <a:fld id="{43F741F6-5F1C-44BC-8CE7-FBAEF29EAD29}" type="datetimeFigureOut">
              <a:rPr lang="en-US"/>
              <a:pPr>
                <a:defRPr/>
              </a:pPr>
              <a:t>10/19/2023</a:t>
            </a:fld>
            <a:endParaRPr lang="en-US"/>
          </a:p>
        </p:txBody>
      </p:sp>
      <p:sp>
        <p:nvSpPr>
          <p:cNvPr id="7" name="Footer Placeholder 4"/>
          <p:cNvSpPr>
            <a:spLocks noGrp="1"/>
          </p:cNvSpPr>
          <p:nvPr>
            <p:ph type="ftr" sz="quarter" idx="11"/>
          </p:nvPr>
        </p:nvSpPr>
        <p:spPr>
          <a:xfrm rot="5400000">
            <a:off x="-1162049" y="1450975"/>
            <a:ext cx="2895600" cy="365125"/>
          </a:xfrm>
        </p:spPr>
        <p:txBody>
          <a:bodyPr/>
          <a:lstStyle>
            <a:lvl1pPr algn="l">
              <a:defRPr b="1">
                <a:solidFill>
                  <a:schemeClr val="tx2">
                    <a:lumMod val="60000"/>
                    <a:lumOff val="40000"/>
                  </a:schemeClr>
                </a:solidFill>
                <a:latin typeface="Helvetica"/>
                <a:cs typeface="Helvetica"/>
              </a:defRPr>
            </a:lvl1pPr>
          </a:lstStyle>
          <a:p>
            <a:pPr>
              <a:defRPr/>
            </a:pPr>
            <a:r>
              <a:rPr lang="en-US"/>
              <a:t>www.fda.gov</a:t>
            </a:r>
          </a:p>
        </p:txBody>
      </p:sp>
    </p:spTree>
    <p:extLst>
      <p:ext uri="{BB962C8B-B14F-4D97-AF65-F5344CB8AC3E}">
        <p14:creationId xmlns:p14="http://schemas.microsoft.com/office/powerpoint/2010/main" val="42009552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4" name="Picture 6" descr="FDA_FullColor_Monogram.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158163" y="5368925"/>
            <a:ext cx="742950"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a:spLocks noChangeArrowheads="1"/>
          </p:cNvSpPr>
          <p:nvPr userDrawn="1"/>
        </p:nvSpPr>
        <p:spPr bwMode="auto">
          <a:xfrm>
            <a:off x="8548688" y="6410325"/>
            <a:ext cx="3714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457200" fontAlgn="base">
              <a:spcBef>
                <a:spcPct val="0"/>
              </a:spcBef>
              <a:spcAft>
                <a:spcPct val="0"/>
              </a:spcAft>
              <a:defRPr>
                <a:solidFill>
                  <a:schemeClr val="tx1"/>
                </a:solidFill>
                <a:latin typeface="Calibri" pitchFamily="34" charset="0"/>
              </a:defRPr>
            </a:lvl6pPr>
            <a:lvl7pPr marL="2971800" indent="-228600" defTabSz="457200" fontAlgn="base">
              <a:spcBef>
                <a:spcPct val="0"/>
              </a:spcBef>
              <a:spcAft>
                <a:spcPct val="0"/>
              </a:spcAft>
              <a:defRPr>
                <a:solidFill>
                  <a:schemeClr val="tx1"/>
                </a:solidFill>
                <a:latin typeface="Calibri" pitchFamily="34" charset="0"/>
              </a:defRPr>
            </a:lvl7pPr>
            <a:lvl8pPr marL="3429000" indent="-228600" defTabSz="457200" fontAlgn="base">
              <a:spcBef>
                <a:spcPct val="0"/>
              </a:spcBef>
              <a:spcAft>
                <a:spcPct val="0"/>
              </a:spcAft>
              <a:defRPr>
                <a:solidFill>
                  <a:schemeClr val="tx1"/>
                </a:solidFill>
                <a:latin typeface="Calibri" pitchFamily="34" charset="0"/>
              </a:defRPr>
            </a:lvl8pPr>
            <a:lvl9pPr marL="3886200" indent="-228600" defTabSz="457200" fontAlgn="base">
              <a:spcBef>
                <a:spcPct val="0"/>
              </a:spcBef>
              <a:spcAft>
                <a:spcPct val="0"/>
              </a:spcAft>
              <a:defRPr>
                <a:solidFill>
                  <a:schemeClr val="tx1"/>
                </a:solidFill>
                <a:latin typeface="Calibri" pitchFamily="34" charset="0"/>
              </a:defRPr>
            </a:lvl9pPr>
          </a:lstStyle>
          <a:p>
            <a:pPr algn="r">
              <a:defRPr/>
            </a:pPr>
            <a:fld id="{E3D87250-040E-4D38-ADC3-61A9222628DF}" type="slidenum">
              <a:rPr lang="en-US" altLang="en-US" sz="1200" smtClean="0">
                <a:solidFill>
                  <a:srgbClr val="558ED5"/>
                </a:solidFill>
                <a:latin typeface="Helvetica" pitchFamily="34" charset="0"/>
                <a:cs typeface="Helvetica" pitchFamily="34" charset="0"/>
              </a:rPr>
              <a:pPr algn="r">
                <a:defRPr/>
              </a:pPr>
              <a:t>‹#›</a:t>
            </a:fld>
            <a:endParaRPr lang="en-US" altLang="en-US" sz="1200">
              <a:solidFill>
                <a:srgbClr val="558ED5"/>
              </a:solidFill>
              <a:latin typeface="Helvetica" pitchFamily="34" charset="0"/>
              <a:cs typeface="Helvetica" pitchFamily="34" charset="0"/>
            </a:endParaRPr>
          </a:p>
        </p:txBody>
      </p:sp>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3"/>
          <p:cNvSpPr>
            <a:spLocks noGrp="1"/>
          </p:cNvSpPr>
          <p:nvPr>
            <p:ph type="dt" sz="half" idx="10"/>
          </p:nvPr>
        </p:nvSpPr>
        <p:spPr>
          <a:xfrm>
            <a:off x="3500438" y="6354763"/>
            <a:ext cx="2133600" cy="365125"/>
          </a:xfrm>
        </p:spPr>
        <p:txBody>
          <a:bodyPr/>
          <a:lstStyle>
            <a:lvl1pPr>
              <a:defRPr/>
            </a:lvl1pPr>
          </a:lstStyle>
          <a:p>
            <a:pPr>
              <a:defRPr/>
            </a:pPr>
            <a:fld id="{D0D156AA-56F0-40E4-87B2-BE8091C0D290}" type="datetimeFigureOut">
              <a:rPr lang="en-US"/>
              <a:pPr>
                <a:defRPr/>
              </a:pPr>
              <a:t>10/19/2023</a:t>
            </a:fld>
            <a:endParaRPr lang="en-US"/>
          </a:p>
        </p:txBody>
      </p:sp>
      <p:sp>
        <p:nvSpPr>
          <p:cNvPr id="7" name="Footer Placeholder 4"/>
          <p:cNvSpPr>
            <a:spLocks noGrp="1"/>
          </p:cNvSpPr>
          <p:nvPr>
            <p:ph type="ftr" sz="quarter" idx="11"/>
          </p:nvPr>
        </p:nvSpPr>
        <p:spPr>
          <a:xfrm>
            <a:off x="304800" y="6384925"/>
            <a:ext cx="2895600" cy="365125"/>
          </a:xfrm>
        </p:spPr>
        <p:txBody>
          <a:bodyPr/>
          <a:lstStyle>
            <a:lvl1pPr algn="l">
              <a:defRPr b="1">
                <a:solidFill>
                  <a:schemeClr val="tx2">
                    <a:lumMod val="60000"/>
                    <a:lumOff val="40000"/>
                  </a:schemeClr>
                </a:solidFill>
                <a:latin typeface="Helvetica"/>
                <a:cs typeface="Helvetica"/>
              </a:defRPr>
            </a:lvl1pPr>
          </a:lstStyle>
          <a:p>
            <a:pPr>
              <a:defRPr/>
            </a:pPr>
            <a:r>
              <a:rPr lang="en-US"/>
              <a:t>www.fda.gov</a:t>
            </a:r>
          </a:p>
        </p:txBody>
      </p:sp>
    </p:spTree>
    <p:extLst>
      <p:ext uri="{BB962C8B-B14F-4D97-AF65-F5344CB8AC3E}">
        <p14:creationId xmlns:p14="http://schemas.microsoft.com/office/powerpoint/2010/main" val="30379056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pic>
        <p:nvPicPr>
          <p:cNvPr id="2" name="Picture 6" descr="FDA_B&amp;W_Primary_logo.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54300" y="2647950"/>
            <a:ext cx="4198938" cy="87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462776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3773606" y="6355262"/>
            <a:ext cx="2133600" cy="365125"/>
          </a:xfrm>
        </p:spPr>
        <p:txBody>
          <a:bodyPr/>
          <a:lstStyle/>
          <a:p>
            <a:fld id="{A349544A-F1CD-3844-BFB3-6D230A0137DD}" type="datetimeFigureOut">
              <a:rPr lang="en-US" smtClean="0"/>
              <a:t>10/19/2023</a:t>
            </a:fld>
            <a:endParaRPr lang="en-US"/>
          </a:p>
        </p:txBody>
      </p:sp>
      <p:sp>
        <p:nvSpPr>
          <p:cNvPr id="9" name="Footer Placeholder 4"/>
          <p:cNvSpPr>
            <a:spLocks noGrp="1"/>
          </p:cNvSpPr>
          <p:nvPr>
            <p:ph type="ftr" sz="quarter" idx="11"/>
          </p:nvPr>
        </p:nvSpPr>
        <p:spPr>
          <a:xfrm>
            <a:off x="304800" y="6384927"/>
            <a:ext cx="2895600" cy="365125"/>
          </a:xfrm>
        </p:spPr>
        <p:txBody>
          <a:bodyPr/>
          <a:lstStyle/>
          <a:p>
            <a:pPr algn="l"/>
            <a:r>
              <a:rPr lang="en-US" b="1">
                <a:solidFill>
                  <a:schemeClr val="tx2">
                    <a:lumMod val="60000"/>
                    <a:lumOff val="40000"/>
                  </a:schemeClr>
                </a:solidFill>
                <a:latin typeface="Helvetica"/>
                <a:cs typeface="Helvetica"/>
              </a:rPr>
              <a:t>www.fda.gov</a:t>
            </a:r>
          </a:p>
        </p:txBody>
      </p:sp>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44019" y="217737"/>
            <a:ext cx="2828925" cy="771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2371113"/>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23850" y="1023679"/>
            <a:ext cx="8509103" cy="926020"/>
          </a:xfrm>
        </p:spPr>
        <p:txBody>
          <a:bodyPr/>
          <a:lstStyle/>
          <a:p>
            <a:r>
              <a:rPr lang="en-US"/>
              <a:t>Click to edit Master title style</a:t>
            </a:r>
          </a:p>
        </p:txBody>
      </p:sp>
      <p:sp>
        <p:nvSpPr>
          <p:cNvPr id="3" name="Content Placeholder 2"/>
          <p:cNvSpPr>
            <a:spLocks noGrp="1"/>
          </p:cNvSpPr>
          <p:nvPr>
            <p:ph idx="1"/>
          </p:nvPr>
        </p:nvSpPr>
        <p:spPr>
          <a:xfrm>
            <a:off x="323851" y="2009777"/>
            <a:ext cx="8509103" cy="42860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676650" y="6375402"/>
            <a:ext cx="2133600" cy="365125"/>
          </a:xfrm>
        </p:spPr>
        <p:txBody>
          <a:bodyPr/>
          <a:lstStyle>
            <a:lvl1pPr algn="ctr">
              <a:defRPr/>
            </a:lvl1pPr>
          </a:lstStyle>
          <a:p>
            <a:fld id="{A349544A-F1CD-3844-BFB3-6D230A0137DD}" type="datetimeFigureOut">
              <a:rPr lang="en-US" smtClean="0"/>
              <a:pPr/>
              <a:t>10/19/2023</a:t>
            </a:fld>
            <a:endParaRPr lang="en-US"/>
          </a:p>
        </p:txBody>
      </p:sp>
      <p:sp>
        <p:nvSpPr>
          <p:cNvPr id="5" name="Footer Placeholder 4"/>
          <p:cNvSpPr>
            <a:spLocks noGrp="1"/>
          </p:cNvSpPr>
          <p:nvPr>
            <p:ph type="ftr" sz="quarter" idx="11"/>
          </p:nvPr>
        </p:nvSpPr>
        <p:spPr>
          <a:xfrm>
            <a:off x="247650" y="6384927"/>
            <a:ext cx="2895600" cy="365125"/>
          </a:xfrm>
        </p:spPr>
        <p:txBody>
          <a:bodyPr/>
          <a:lstStyle/>
          <a:p>
            <a:pPr algn="l"/>
            <a:r>
              <a:rPr lang="en-US" b="1">
                <a:solidFill>
                  <a:schemeClr val="tx2">
                    <a:lumMod val="60000"/>
                    <a:lumOff val="40000"/>
                  </a:schemeClr>
                </a:solidFill>
                <a:latin typeface="Helvetica"/>
                <a:cs typeface="Helvetica"/>
              </a:rPr>
              <a:t>www.fda.gov</a:t>
            </a:r>
          </a:p>
        </p:txBody>
      </p:sp>
      <p:pic>
        <p:nvPicPr>
          <p:cNvPr id="7" name="Picture 6"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1" y="242500"/>
            <a:ext cx="620543" cy="743080"/>
          </a:xfrm>
          <a:prstGeom prst="rect">
            <a:avLst/>
          </a:prstGeom>
        </p:spPr>
      </p:pic>
      <p:sp>
        <p:nvSpPr>
          <p:cNvPr id="9" name="TextBox 8"/>
          <p:cNvSpPr txBox="1"/>
          <p:nvPr userDrawn="1"/>
        </p:nvSpPr>
        <p:spPr>
          <a:xfrm>
            <a:off x="8594467" y="6409773"/>
            <a:ext cx="325730" cy="230832"/>
          </a:xfrm>
          <a:prstGeom prst="rect">
            <a:avLst/>
          </a:prstGeom>
          <a:noFill/>
        </p:spPr>
        <p:txBody>
          <a:bodyPr wrap="none" rtlCol="0">
            <a:spAutoFit/>
          </a:bodyPr>
          <a:lstStyle/>
          <a:p>
            <a:pPr algn="r"/>
            <a:fld id="{42D067E6-6582-4AD4-8521-F7089C370E58}" type="slidenum">
              <a:rPr lang="en-US" sz="900" smtClean="0">
                <a:solidFill>
                  <a:schemeClr val="tx2">
                    <a:lumMod val="60000"/>
                    <a:lumOff val="40000"/>
                  </a:schemeClr>
                </a:solidFill>
                <a:latin typeface="Helvetica"/>
                <a:cs typeface="Helvetica"/>
              </a:rPr>
              <a:t>‹#›</a:t>
            </a:fld>
            <a:endParaRPr lang="en-US" sz="90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2814504184"/>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762375" y="6334127"/>
            <a:ext cx="2133600" cy="365125"/>
          </a:xfrm>
        </p:spPr>
        <p:txBody>
          <a:bodyPr/>
          <a:lstStyle/>
          <a:p>
            <a:fld id="{A349544A-F1CD-3844-BFB3-6D230A0137DD}" type="datetimeFigureOut">
              <a:rPr lang="en-US" smtClean="0"/>
              <a:t>10/19/2023</a:t>
            </a:fld>
            <a:endParaRPr lang="en-US"/>
          </a:p>
        </p:txBody>
      </p:sp>
      <p:sp>
        <p:nvSpPr>
          <p:cNvPr id="6" name="Footer Placeholder 4"/>
          <p:cNvSpPr>
            <a:spLocks noGrp="1"/>
          </p:cNvSpPr>
          <p:nvPr>
            <p:ph type="ftr" sz="quarter" idx="11"/>
          </p:nvPr>
        </p:nvSpPr>
        <p:spPr>
          <a:xfrm>
            <a:off x="304800" y="6384927"/>
            <a:ext cx="2895600" cy="365125"/>
          </a:xfrm>
        </p:spPr>
        <p:txBody>
          <a:bodyPr/>
          <a:lstStyle/>
          <a:p>
            <a:pPr algn="l"/>
            <a:r>
              <a:rPr lang="en-US" b="1">
                <a:solidFill>
                  <a:schemeClr val="tx2">
                    <a:lumMod val="60000"/>
                    <a:lumOff val="40000"/>
                  </a:schemeClr>
                </a:solidFill>
                <a:latin typeface="Helvetica"/>
                <a:cs typeface="Helvetica"/>
              </a:rPr>
              <a:t>www.fda.gov</a:t>
            </a:r>
          </a:p>
        </p:txBody>
      </p:sp>
    </p:spTree>
    <p:extLst>
      <p:ext uri="{BB962C8B-B14F-4D97-AF65-F5344CB8AC3E}">
        <p14:creationId xmlns:p14="http://schemas.microsoft.com/office/powerpoint/2010/main" val="3013839314"/>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609834" y="6349338"/>
            <a:ext cx="2133600" cy="365125"/>
          </a:xfrm>
        </p:spPr>
        <p:txBody>
          <a:bodyPr/>
          <a:lstStyle/>
          <a:p>
            <a:fld id="{A349544A-F1CD-3844-BFB3-6D230A0137DD}" type="datetimeFigureOut">
              <a:rPr lang="en-US" smtClean="0"/>
              <a:t>10/19/2023</a:t>
            </a:fld>
            <a:endParaRPr lang="en-US"/>
          </a:p>
        </p:txBody>
      </p:sp>
      <p:pic>
        <p:nvPicPr>
          <p:cNvPr id="7" name="Picture 6"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1" y="269796"/>
            <a:ext cx="620543" cy="743080"/>
          </a:xfrm>
          <a:prstGeom prst="rect">
            <a:avLst/>
          </a:prstGeom>
        </p:spPr>
      </p:pic>
      <p:sp>
        <p:nvSpPr>
          <p:cNvPr id="8" name="Footer Placeholder 4"/>
          <p:cNvSpPr>
            <a:spLocks noGrp="1"/>
          </p:cNvSpPr>
          <p:nvPr>
            <p:ph type="ftr" sz="quarter" idx="11"/>
          </p:nvPr>
        </p:nvSpPr>
        <p:spPr>
          <a:xfrm>
            <a:off x="304800" y="6384927"/>
            <a:ext cx="2895600" cy="365125"/>
          </a:xfrm>
        </p:spPr>
        <p:txBody>
          <a:bodyPr/>
          <a:lstStyle/>
          <a:p>
            <a:pPr algn="l"/>
            <a:r>
              <a:rPr lang="en-US" b="1">
                <a:solidFill>
                  <a:schemeClr val="tx2">
                    <a:lumMod val="60000"/>
                    <a:lumOff val="40000"/>
                  </a:schemeClr>
                </a:solidFill>
                <a:latin typeface="Helvetica"/>
                <a:cs typeface="Helvetica"/>
              </a:rPr>
              <a:t>www.fda.gov</a:t>
            </a:r>
          </a:p>
        </p:txBody>
      </p:sp>
      <p:sp>
        <p:nvSpPr>
          <p:cNvPr id="10" name="TextBox 9"/>
          <p:cNvSpPr txBox="1"/>
          <p:nvPr userDrawn="1"/>
        </p:nvSpPr>
        <p:spPr>
          <a:xfrm>
            <a:off x="8594467" y="6409773"/>
            <a:ext cx="325730" cy="230832"/>
          </a:xfrm>
          <a:prstGeom prst="rect">
            <a:avLst/>
          </a:prstGeom>
          <a:noFill/>
        </p:spPr>
        <p:txBody>
          <a:bodyPr wrap="none" rtlCol="0">
            <a:spAutoFit/>
          </a:bodyPr>
          <a:lstStyle/>
          <a:p>
            <a:pPr algn="r"/>
            <a:fld id="{42D067E6-6582-4AD4-8521-F7089C370E58}" type="slidenum">
              <a:rPr lang="en-US" sz="900" smtClean="0">
                <a:solidFill>
                  <a:schemeClr val="tx2">
                    <a:lumMod val="60000"/>
                    <a:lumOff val="40000"/>
                  </a:schemeClr>
                </a:solidFill>
                <a:latin typeface="Helvetica"/>
                <a:cs typeface="Helvetica"/>
              </a:rPr>
              <a:t>‹#›</a:t>
            </a:fld>
            <a:endParaRPr lang="en-US" sz="90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2918738028"/>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3514307" y="6380338"/>
            <a:ext cx="2133600" cy="365125"/>
          </a:xfrm>
        </p:spPr>
        <p:txBody>
          <a:bodyPr/>
          <a:lstStyle/>
          <a:p>
            <a:fld id="{A349544A-F1CD-3844-BFB3-6D230A0137DD}" type="datetimeFigureOut">
              <a:rPr lang="en-US" smtClean="0"/>
              <a:t>10/19/2023</a:t>
            </a:fld>
            <a:endParaRPr lang="en-US"/>
          </a:p>
        </p:txBody>
      </p:sp>
      <p:pic>
        <p:nvPicPr>
          <p:cNvPr id="8" name="Picture 7"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1" y="242500"/>
            <a:ext cx="620543" cy="743080"/>
          </a:xfrm>
          <a:prstGeom prst="rect">
            <a:avLst/>
          </a:prstGeom>
        </p:spPr>
      </p:pic>
      <p:sp>
        <p:nvSpPr>
          <p:cNvPr id="9" name="Footer Placeholder 4"/>
          <p:cNvSpPr>
            <a:spLocks noGrp="1"/>
          </p:cNvSpPr>
          <p:nvPr>
            <p:ph type="ftr" sz="quarter" idx="11"/>
          </p:nvPr>
        </p:nvSpPr>
        <p:spPr>
          <a:xfrm>
            <a:off x="304800" y="6384927"/>
            <a:ext cx="2895600" cy="365125"/>
          </a:xfrm>
        </p:spPr>
        <p:txBody>
          <a:bodyPr/>
          <a:lstStyle/>
          <a:p>
            <a:pPr algn="l"/>
            <a:r>
              <a:rPr lang="en-US" b="1">
                <a:solidFill>
                  <a:schemeClr val="tx2">
                    <a:lumMod val="60000"/>
                    <a:lumOff val="40000"/>
                  </a:schemeClr>
                </a:solidFill>
                <a:latin typeface="Helvetica"/>
                <a:cs typeface="Helvetica"/>
              </a:rPr>
              <a:t>www.fda.gov</a:t>
            </a:r>
          </a:p>
        </p:txBody>
      </p:sp>
      <p:sp>
        <p:nvSpPr>
          <p:cNvPr id="11" name="TextBox 10"/>
          <p:cNvSpPr txBox="1"/>
          <p:nvPr userDrawn="1"/>
        </p:nvSpPr>
        <p:spPr>
          <a:xfrm>
            <a:off x="8594467" y="6409773"/>
            <a:ext cx="325730" cy="230832"/>
          </a:xfrm>
          <a:prstGeom prst="rect">
            <a:avLst/>
          </a:prstGeom>
          <a:noFill/>
        </p:spPr>
        <p:txBody>
          <a:bodyPr wrap="none" rtlCol="0">
            <a:spAutoFit/>
          </a:bodyPr>
          <a:lstStyle/>
          <a:p>
            <a:pPr algn="r"/>
            <a:fld id="{42D067E6-6582-4AD4-8521-F7089C370E58}" type="slidenum">
              <a:rPr lang="en-US" sz="900" smtClean="0">
                <a:solidFill>
                  <a:schemeClr val="tx2">
                    <a:lumMod val="60000"/>
                    <a:lumOff val="40000"/>
                  </a:schemeClr>
                </a:solidFill>
                <a:latin typeface="Helvetica"/>
                <a:cs typeface="Helvetica"/>
              </a:rPr>
              <a:t>‹#›</a:t>
            </a:fld>
            <a:endParaRPr lang="en-US" sz="90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1126989848"/>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3886200" y="6384927"/>
            <a:ext cx="2133600" cy="365125"/>
          </a:xfrm>
        </p:spPr>
        <p:txBody>
          <a:bodyPr/>
          <a:lstStyle/>
          <a:p>
            <a:fld id="{A349544A-F1CD-3844-BFB3-6D230A0137DD}" type="datetimeFigureOut">
              <a:rPr lang="en-US" smtClean="0"/>
              <a:t>10/19/2023</a:t>
            </a:fld>
            <a:endParaRPr lang="en-US"/>
          </a:p>
        </p:txBody>
      </p:sp>
      <p:pic>
        <p:nvPicPr>
          <p:cNvPr id="10" name="Picture 9"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1" y="242500"/>
            <a:ext cx="620543" cy="743080"/>
          </a:xfrm>
          <a:prstGeom prst="rect">
            <a:avLst/>
          </a:prstGeom>
        </p:spPr>
      </p:pic>
      <p:sp>
        <p:nvSpPr>
          <p:cNvPr id="11" name="Footer Placeholder 4"/>
          <p:cNvSpPr>
            <a:spLocks noGrp="1"/>
          </p:cNvSpPr>
          <p:nvPr>
            <p:ph type="ftr" sz="quarter" idx="11"/>
          </p:nvPr>
        </p:nvSpPr>
        <p:spPr>
          <a:xfrm>
            <a:off x="304800" y="6384927"/>
            <a:ext cx="2895600" cy="365125"/>
          </a:xfrm>
        </p:spPr>
        <p:txBody>
          <a:bodyPr/>
          <a:lstStyle/>
          <a:p>
            <a:pPr algn="l"/>
            <a:r>
              <a:rPr lang="en-US" b="1">
                <a:solidFill>
                  <a:schemeClr val="tx2">
                    <a:lumMod val="60000"/>
                    <a:lumOff val="40000"/>
                  </a:schemeClr>
                </a:solidFill>
                <a:latin typeface="Helvetica"/>
                <a:cs typeface="Helvetica"/>
              </a:rPr>
              <a:t>www.fda.gov</a:t>
            </a:r>
          </a:p>
        </p:txBody>
      </p:sp>
      <p:sp>
        <p:nvSpPr>
          <p:cNvPr id="13" name="TextBox 12"/>
          <p:cNvSpPr txBox="1"/>
          <p:nvPr userDrawn="1"/>
        </p:nvSpPr>
        <p:spPr>
          <a:xfrm>
            <a:off x="8594467" y="6409773"/>
            <a:ext cx="325730" cy="230832"/>
          </a:xfrm>
          <a:prstGeom prst="rect">
            <a:avLst/>
          </a:prstGeom>
          <a:noFill/>
        </p:spPr>
        <p:txBody>
          <a:bodyPr wrap="none" rtlCol="0">
            <a:spAutoFit/>
          </a:bodyPr>
          <a:lstStyle/>
          <a:p>
            <a:pPr algn="r"/>
            <a:fld id="{42D067E6-6582-4AD4-8521-F7089C370E58}" type="slidenum">
              <a:rPr lang="en-US" sz="900" smtClean="0">
                <a:solidFill>
                  <a:schemeClr val="tx2">
                    <a:lumMod val="60000"/>
                    <a:lumOff val="40000"/>
                  </a:schemeClr>
                </a:solidFill>
                <a:latin typeface="Helvetica"/>
                <a:cs typeface="Helvetica"/>
              </a:rPr>
              <a:t>‹#›</a:t>
            </a:fld>
            <a:endParaRPr lang="en-US" sz="90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1891982661"/>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3596185" y="6391751"/>
            <a:ext cx="2133600" cy="365125"/>
          </a:xfrm>
        </p:spPr>
        <p:txBody>
          <a:bodyPr/>
          <a:lstStyle/>
          <a:p>
            <a:fld id="{A349544A-F1CD-3844-BFB3-6D230A0137DD}" type="datetimeFigureOut">
              <a:rPr lang="en-US" smtClean="0"/>
              <a:t>10/19/2023</a:t>
            </a:fld>
            <a:endParaRPr lang="en-US"/>
          </a:p>
        </p:txBody>
      </p:sp>
      <p:pic>
        <p:nvPicPr>
          <p:cNvPr id="6" name="Picture 5"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1" y="242500"/>
            <a:ext cx="620543" cy="743080"/>
          </a:xfrm>
          <a:prstGeom prst="rect">
            <a:avLst/>
          </a:prstGeom>
        </p:spPr>
      </p:pic>
      <p:sp>
        <p:nvSpPr>
          <p:cNvPr id="7" name="Footer Placeholder 4"/>
          <p:cNvSpPr>
            <a:spLocks noGrp="1"/>
          </p:cNvSpPr>
          <p:nvPr>
            <p:ph type="ftr" sz="quarter" idx="11"/>
          </p:nvPr>
        </p:nvSpPr>
        <p:spPr>
          <a:xfrm>
            <a:off x="304800" y="6384927"/>
            <a:ext cx="2895600" cy="365125"/>
          </a:xfrm>
        </p:spPr>
        <p:txBody>
          <a:bodyPr/>
          <a:lstStyle/>
          <a:p>
            <a:pPr algn="l"/>
            <a:r>
              <a:rPr lang="en-US" b="1">
                <a:solidFill>
                  <a:schemeClr val="tx2">
                    <a:lumMod val="60000"/>
                    <a:lumOff val="40000"/>
                  </a:schemeClr>
                </a:solidFill>
                <a:latin typeface="Helvetica"/>
                <a:cs typeface="Helvetica"/>
              </a:rPr>
              <a:t>www.fda.gov</a:t>
            </a:r>
          </a:p>
        </p:txBody>
      </p:sp>
      <p:sp>
        <p:nvSpPr>
          <p:cNvPr id="9" name="TextBox 8"/>
          <p:cNvSpPr txBox="1"/>
          <p:nvPr userDrawn="1"/>
        </p:nvSpPr>
        <p:spPr>
          <a:xfrm>
            <a:off x="8594467" y="6409773"/>
            <a:ext cx="325730" cy="230832"/>
          </a:xfrm>
          <a:prstGeom prst="rect">
            <a:avLst/>
          </a:prstGeom>
          <a:noFill/>
        </p:spPr>
        <p:txBody>
          <a:bodyPr wrap="none" rtlCol="0">
            <a:spAutoFit/>
          </a:bodyPr>
          <a:lstStyle/>
          <a:p>
            <a:pPr algn="r"/>
            <a:fld id="{42D067E6-6582-4AD4-8521-F7089C370E58}" type="slidenum">
              <a:rPr lang="en-US" sz="900" smtClean="0">
                <a:solidFill>
                  <a:schemeClr val="tx2">
                    <a:lumMod val="60000"/>
                    <a:lumOff val="40000"/>
                  </a:schemeClr>
                </a:solidFill>
                <a:latin typeface="Helvetica"/>
                <a:cs typeface="Helvetica"/>
              </a:rPr>
              <a:t>‹#›</a:t>
            </a:fld>
            <a:endParaRPr lang="en-US" sz="90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019426011"/>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6" descr="FDA_FullColor_Monogram.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12138" y="242888"/>
            <a:ext cx="620712"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a:spLocks noChangeArrowheads="1"/>
          </p:cNvSpPr>
          <p:nvPr userDrawn="1"/>
        </p:nvSpPr>
        <p:spPr bwMode="auto">
          <a:xfrm>
            <a:off x="8548688" y="6410325"/>
            <a:ext cx="3714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457200" fontAlgn="base">
              <a:spcBef>
                <a:spcPct val="0"/>
              </a:spcBef>
              <a:spcAft>
                <a:spcPct val="0"/>
              </a:spcAft>
              <a:defRPr>
                <a:solidFill>
                  <a:schemeClr val="tx1"/>
                </a:solidFill>
                <a:latin typeface="Calibri" pitchFamily="34" charset="0"/>
              </a:defRPr>
            </a:lvl6pPr>
            <a:lvl7pPr marL="2971800" indent="-228600" defTabSz="457200" fontAlgn="base">
              <a:spcBef>
                <a:spcPct val="0"/>
              </a:spcBef>
              <a:spcAft>
                <a:spcPct val="0"/>
              </a:spcAft>
              <a:defRPr>
                <a:solidFill>
                  <a:schemeClr val="tx1"/>
                </a:solidFill>
                <a:latin typeface="Calibri" pitchFamily="34" charset="0"/>
              </a:defRPr>
            </a:lvl7pPr>
            <a:lvl8pPr marL="3429000" indent="-228600" defTabSz="457200" fontAlgn="base">
              <a:spcBef>
                <a:spcPct val="0"/>
              </a:spcBef>
              <a:spcAft>
                <a:spcPct val="0"/>
              </a:spcAft>
              <a:defRPr>
                <a:solidFill>
                  <a:schemeClr val="tx1"/>
                </a:solidFill>
                <a:latin typeface="Calibri" pitchFamily="34" charset="0"/>
              </a:defRPr>
            </a:lvl8pPr>
            <a:lvl9pPr marL="3886200" indent="-228600" defTabSz="457200" fontAlgn="base">
              <a:spcBef>
                <a:spcPct val="0"/>
              </a:spcBef>
              <a:spcAft>
                <a:spcPct val="0"/>
              </a:spcAft>
              <a:defRPr>
                <a:solidFill>
                  <a:schemeClr val="tx1"/>
                </a:solidFill>
                <a:latin typeface="Calibri" pitchFamily="34" charset="0"/>
              </a:defRPr>
            </a:lvl9pPr>
          </a:lstStyle>
          <a:p>
            <a:pPr algn="r">
              <a:defRPr/>
            </a:pPr>
            <a:fld id="{F002F4C5-596B-4E20-BFAA-18D7BF71CA6C}" type="slidenum">
              <a:rPr lang="en-US" altLang="en-US" sz="1200" smtClean="0">
                <a:solidFill>
                  <a:srgbClr val="558ED5"/>
                </a:solidFill>
                <a:latin typeface="Helvetica" pitchFamily="34" charset="0"/>
                <a:cs typeface="Helvetica" pitchFamily="34" charset="0"/>
              </a:rPr>
              <a:pPr algn="r">
                <a:defRPr/>
              </a:pPr>
              <a:t>‹#›</a:t>
            </a:fld>
            <a:endParaRPr lang="en-US" altLang="en-US" sz="1200">
              <a:solidFill>
                <a:srgbClr val="558ED5"/>
              </a:solidFill>
              <a:latin typeface="Helvetica" pitchFamily="34" charset="0"/>
              <a:cs typeface="Helvetica" pitchFamily="34" charset="0"/>
            </a:endParaRPr>
          </a:p>
        </p:txBody>
      </p:sp>
      <p:sp>
        <p:nvSpPr>
          <p:cNvPr id="2" name="Title 1"/>
          <p:cNvSpPr>
            <a:spLocks noGrp="1"/>
          </p:cNvSpPr>
          <p:nvPr>
            <p:ph type="title"/>
          </p:nvPr>
        </p:nvSpPr>
        <p:spPr>
          <a:xfrm>
            <a:off x="323849" y="1023679"/>
            <a:ext cx="8509103" cy="926020"/>
          </a:xfrm>
        </p:spPr>
        <p:txBody>
          <a:bodyPr/>
          <a:lstStyle/>
          <a:p>
            <a:r>
              <a:rPr lang="en-US"/>
              <a:t>Click to edit Master title style</a:t>
            </a:r>
          </a:p>
        </p:txBody>
      </p:sp>
      <p:sp>
        <p:nvSpPr>
          <p:cNvPr id="3" name="Content Placeholder 2"/>
          <p:cNvSpPr>
            <a:spLocks noGrp="1"/>
          </p:cNvSpPr>
          <p:nvPr>
            <p:ph idx="1"/>
          </p:nvPr>
        </p:nvSpPr>
        <p:spPr>
          <a:xfrm>
            <a:off x="323850" y="2009775"/>
            <a:ext cx="8509103" cy="42860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3"/>
          <p:cNvSpPr>
            <a:spLocks noGrp="1"/>
          </p:cNvSpPr>
          <p:nvPr>
            <p:ph type="dt" sz="half" idx="10"/>
          </p:nvPr>
        </p:nvSpPr>
        <p:spPr>
          <a:xfrm>
            <a:off x="3676650" y="6375400"/>
            <a:ext cx="2133600" cy="365125"/>
          </a:xfrm>
        </p:spPr>
        <p:txBody>
          <a:bodyPr/>
          <a:lstStyle>
            <a:lvl1pPr algn="ctr">
              <a:defRPr/>
            </a:lvl1pPr>
          </a:lstStyle>
          <a:p>
            <a:pPr>
              <a:defRPr/>
            </a:pPr>
            <a:fld id="{D20AAD45-0343-49A3-BF27-23BC559A723F}" type="datetimeFigureOut">
              <a:rPr lang="en-US"/>
              <a:pPr>
                <a:defRPr/>
              </a:pPr>
              <a:t>10/19/2023</a:t>
            </a:fld>
            <a:endParaRPr lang="en-US" dirty="0"/>
          </a:p>
        </p:txBody>
      </p:sp>
      <p:sp>
        <p:nvSpPr>
          <p:cNvPr id="7" name="Footer Placeholder 4"/>
          <p:cNvSpPr>
            <a:spLocks noGrp="1"/>
          </p:cNvSpPr>
          <p:nvPr>
            <p:ph type="ftr" sz="quarter" idx="11"/>
          </p:nvPr>
        </p:nvSpPr>
        <p:spPr>
          <a:xfrm>
            <a:off x="247650" y="6384925"/>
            <a:ext cx="2895600" cy="365125"/>
          </a:xfrm>
        </p:spPr>
        <p:txBody>
          <a:bodyPr/>
          <a:lstStyle>
            <a:lvl1pPr algn="l">
              <a:defRPr b="1">
                <a:solidFill>
                  <a:schemeClr val="tx2">
                    <a:lumMod val="60000"/>
                    <a:lumOff val="40000"/>
                  </a:schemeClr>
                </a:solidFill>
                <a:latin typeface="Helvetica"/>
                <a:cs typeface="Helvetica"/>
              </a:defRPr>
            </a:lvl1pPr>
          </a:lstStyle>
          <a:p>
            <a:pPr>
              <a:defRPr/>
            </a:pPr>
            <a:r>
              <a:rPr lang="en-US"/>
              <a:t>www.fda.gov</a:t>
            </a:r>
          </a:p>
        </p:txBody>
      </p:sp>
    </p:spTree>
    <p:extLst>
      <p:ext uri="{BB962C8B-B14F-4D97-AF65-F5344CB8AC3E}">
        <p14:creationId xmlns:p14="http://schemas.microsoft.com/office/powerpoint/2010/main" val="29345975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a:xfrm>
            <a:off x="3465513" y="6349339"/>
            <a:ext cx="2133600" cy="365125"/>
          </a:xfrm>
        </p:spPr>
        <p:txBody>
          <a:bodyPr/>
          <a:lstStyle/>
          <a:p>
            <a:fld id="{A349544A-F1CD-3844-BFB3-6D230A0137DD}" type="datetimeFigureOut">
              <a:rPr lang="en-US" smtClean="0"/>
              <a:t>10/19/2023</a:t>
            </a:fld>
            <a:endParaRPr lang="en-US"/>
          </a:p>
        </p:txBody>
      </p:sp>
      <p:pic>
        <p:nvPicPr>
          <p:cNvPr id="8" name="Picture 7"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1" y="242500"/>
            <a:ext cx="620543" cy="743080"/>
          </a:xfrm>
          <a:prstGeom prst="rect">
            <a:avLst/>
          </a:prstGeom>
        </p:spPr>
      </p:pic>
      <p:sp>
        <p:nvSpPr>
          <p:cNvPr id="9" name="Footer Placeholder 4"/>
          <p:cNvSpPr>
            <a:spLocks noGrp="1"/>
          </p:cNvSpPr>
          <p:nvPr>
            <p:ph type="ftr" sz="quarter" idx="11"/>
          </p:nvPr>
        </p:nvSpPr>
        <p:spPr>
          <a:xfrm>
            <a:off x="304800" y="6384927"/>
            <a:ext cx="2895600" cy="365125"/>
          </a:xfrm>
        </p:spPr>
        <p:txBody>
          <a:bodyPr/>
          <a:lstStyle/>
          <a:p>
            <a:pPr algn="l"/>
            <a:r>
              <a:rPr lang="en-US" b="1">
                <a:solidFill>
                  <a:schemeClr val="tx2">
                    <a:lumMod val="60000"/>
                    <a:lumOff val="40000"/>
                  </a:schemeClr>
                </a:solidFill>
                <a:latin typeface="Helvetica"/>
                <a:cs typeface="Helvetica"/>
              </a:rPr>
              <a:t>www.fda.gov</a:t>
            </a:r>
          </a:p>
        </p:txBody>
      </p:sp>
      <p:sp>
        <p:nvSpPr>
          <p:cNvPr id="11" name="TextBox 10"/>
          <p:cNvSpPr txBox="1"/>
          <p:nvPr userDrawn="1"/>
        </p:nvSpPr>
        <p:spPr>
          <a:xfrm>
            <a:off x="8594467" y="6409773"/>
            <a:ext cx="325730" cy="230832"/>
          </a:xfrm>
          <a:prstGeom prst="rect">
            <a:avLst/>
          </a:prstGeom>
          <a:noFill/>
        </p:spPr>
        <p:txBody>
          <a:bodyPr wrap="none" rtlCol="0">
            <a:spAutoFit/>
          </a:bodyPr>
          <a:lstStyle/>
          <a:p>
            <a:pPr algn="r"/>
            <a:fld id="{42D067E6-6582-4AD4-8521-F7089C370E58}" type="slidenum">
              <a:rPr lang="en-US" sz="900" smtClean="0">
                <a:solidFill>
                  <a:schemeClr val="tx2">
                    <a:lumMod val="60000"/>
                    <a:lumOff val="40000"/>
                  </a:schemeClr>
                </a:solidFill>
                <a:latin typeface="Helvetica"/>
                <a:cs typeface="Helvetica"/>
              </a:rPr>
              <a:t>‹#›</a:t>
            </a:fld>
            <a:endParaRPr lang="en-US" sz="90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647337630"/>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a:xfrm>
            <a:off x="3719014" y="6384927"/>
            <a:ext cx="2133600" cy="365125"/>
          </a:xfrm>
        </p:spPr>
        <p:txBody>
          <a:bodyPr/>
          <a:lstStyle/>
          <a:p>
            <a:fld id="{A349544A-F1CD-3844-BFB3-6D230A0137DD}" type="datetimeFigureOut">
              <a:rPr lang="en-US" smtClean="0"/>
              <a:t>10/19/2023</a:t>
            </a:fld>
            <a:endParaRPr lang="en-US"/>
          </a:p>
        </p:txBody>
      </p:sp>
      <p:pic>
        <p:nvPicPr>
          <p:cNvPr id="8" name="Picture 7"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1" y="242500"/>
            <a:ext cx="620543" cy="743080"/>
          </a:xfrm>
          <a:prstGeom prst="rect">
            <a:avLst/>
          </a:prstGeom>
        </p:spPr>
      </p:pic>
      <p:sp>
        <p:nvSpPr>
          <p:cNvPr id="9" name="Footer Placeholder 4"/>
          <p:cNvSpPr>
            <a:spLocks noGrp="1"/>
          </p:cNvSpPr>
          <p:nvPr>
            <p:ph type="ftr" sz="quarter" idx="11"/>
          </p:nvPr>
        </p:nvSpPr>
        <p:spPr>
          <a:xfrm>
            <a:off x="304800" y="6384927"/>
            <a:ext cx="2895600" cy="365125"/>
          </a:xfrm>
        </p:spPr>
        <p:txBody>
          <a:bodyPr/>
          <a:lstStyle/>
          <a:p>
            <a:pPr algn="l"/>
            <a:r>
              <a:rPr lang="en-US" b="1">
                <a:solidFill>
                  <a:schemeClr val="tx2">
                    <a:lumMod val="60000"/>
                    <a:lumOff val="40000"/>
                  </a:schemeClr>
                </a:solidFill>
                <a:latin typeface="Helvetica"/>
                <a:cs typeface="Helvetica"/>
              </a:rPr>
              <a:t>www.fda.gov</a:t>
            </a:r>
          </a:p>
        </p:txBody>
      </p:sp>
      <p:sp>
        <p:nvSpPr>
          <p:cNvPr id="11" name="TextBox 10"/>
          <p:cNvSpPr txBox="1"/>
          <p:nvPr userDrawn="1"/>
        </p:nvSpPr>
        <p:spPr>
          <a:xfrm>
            <a:off x="8594467" y="6409773"/>
            <a:ext cx="325730" cy="230832"/>
          </a:xfrm>
          <a:prstGeom prst="rect">
            <a:avLst/>
          </a:prstGeom>
          <a:noFill/>
        </p:spPr>
        <p:txBody>
          <a:bodyPr wrap="none" rtlCol="0">
            <a:spAutoFit/>
          </a:bodyPr>
          <a:lstStyle/>
          <a:p>
            <a:pPr algn="r"/>
            <a:fld id="{42D067E6-6582-4AD4-8521-F7089C370E58}" type="slidenum">
              <a:rPr lang="en-US" sz="900" smtClean="0">
                <a:solidFill>
                  <a:schemeClr val="tx2">
                    <a:lumMod val="60000"/>
                    <a:lumOff val="40000"/>
                  </a:schemeClr>
                </a:solidFill>
                <a:latin typeface="Helvetica"/>
                <a:cs typeface="Helvetica"/>
              </a:rPr>
              <a:t>‹#›</a:t>
            </a:fld>
            <a:endParaRPr lang="en-US" sz="90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685538628"/>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555241" y="6356352"/>
            <a:ext cx="2133600" cy="365125"/>
          </a:xfrm>
        </p:spPr>
        <p:txBody>
          <a:bodyPr/>
          <a:lstStyle/>
          <a:p>
            <a:fld id="{A349544A-F1CD-3844-BFB3-6D230A0137DD}" type="datetimeFigureOut">
              <a:rPr lang="en-US" smtClean="0"/>
              <a:t>10/19/2023</a:t>
            </a:fld>
            <a:endParaRPr lang="en-US"/>
          </a:p>
        </p:txBody>
      </p:sp>
      <p:pic>
        <p:nvPicPr>
          <p:cNvPr id="7" name="Picture 6"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8231471" y="5291168"/>
            <a:ext cx="620543" cy="743080"/>
          </a:xfrm>
          <a:prstGeom prst="rect">
            <a:avLst/>
          </a:prstGeom>
        </p:spPr>
      </p:pic>
      <p:sp>
        <p:nvSpPr>
          <p:cNvPr id="9" name="Footer Placeholder 4"/>
          <p:cNvSpPr>
            <a:spLocks noGrp="1"/>
          </p:cNvSpPr>
          <p:nvPr>
            <p:ph type="ftr" sz="quarter" idx="11"/>
          </p:nvPr>
        </p:nvSpPr>
        <p:spPr>
          <a:xfrm rot="5400000">
            <a:off x="-1161972" y="1451195"/>
            <a:ext cx="2895600" cy="365125"/>
          </a:xfrm>
        </p:spPr>
        <p:txBody>
          <a:bodyPr/>
          <a:lstStyle/>
          <a:p>
            <a:pPr algn="l"/>
            <a:r>
              <a:rPr lang="en-US" b="1">
                <a:solidFill>
                  <a:schemeClr val="tx2">
                    <a:lumMod val="60000"/>
                    <a:lumOff val="40000"/>
                  </a:schemeClr>
                </a:solidFill>
                <a:latin typeface="Helvetica"/>
                <a:cs typeface="Helvetica"/>
              </a:rPr>
              <a:t>www.fda.gov</a:t>
            </a:r>
          </a:p>
        </p:txBody>
      </p:sp>
      <p:sp>
        <p:nvSpPr>
          <p:cNvPr id="8" name="TextBox 7"/>
          <p:cNvSpPr txBox="1"/>
          <p:nvPr userDrawn="1"/>
        </p:nvSpPr>
        <p:spPr>
          <a:xfrm rot="5400000">
            <a:off x="140288" y="6399299"/>
            <a:ext cx="325730" cy="230832"/>
          </a:xfrm>
          <a:prstGeom prst="rect">
            <a:avLst/>
          </a:prstGeom>
          <a:noFill/>
        </p:spPr>
        <p:txBody>
          <a:bodyPr wrap="none" rtlCol="0">
            <a:spAutoFit/>
          </a:bodyPr>
          <a:lstStyle/>
          <a:p>
            <a:pPr algn="r"/>
            <a:fld id="{42D067E6-6582-4AD4-8521-F7089C370E58}" type="slidenum">
              <a:rPr lang="en-US" sz="900" smtClean="0">
                <a:solidFill>
                  <a:schemeClr val="tx2">
                    <a:lumMod val="60000"/>
                    <a:lumOff val="40000"/>
                  </a:schemeClr>
                </a:solidFill>
                <a:latin typeface="Helvetica"/>
                <a:cs typeface="Helvetica"/>
              </a:rPr>
              <a:t>‹#›</a:t>
            </a:fld>
            <a:endParaRPr lang="en-US" sz="90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486146940"/>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500650" y="6354125"/>
            <a:ext cx="2133600" cy="365125"/>
          </a:xfrm>
        </p:spPr>
        <p:txBody>
          <a:bodyPr/>
          <a:lstStyle/>
          <a:p>
            <a:fld id="{A349544A-F1CD-3844-BFB3-6D230A0137DD}" type="datetimeFigureOut">
              <a:rPr lang="en-US" smtClean="0"/>
              <a:t>10/19/2023</a:t>
            </a:fld>
            <a:endParaRPr lang="en-US"/>
          </a:p>
        </p:txBody>
      </p:sp>
      <p:sp>
        <p:nvSpPr>
          <p:cNvPr id="7" name="Footer Placeholder 4"/>
          <p:cNvSpPr>
            <a:spLocks noGrp="1"/>
          </p:cNvSpPr>
          <p:nvPr>
            <p:ph type="ftr" sz="quarter" idx="11"/>
          </p:nvPr>
        </p:nvSpPr>
        <p:spPr>
          <a:xfrm>
            <a:off x="304800" y="6384927"/>
            <a:ext cx="2895600" cy="365125"/>
          </a:xfrm>
        </p:spPr>
        <p:txBody>
          <a:bodyPr/>
          <a:lstStyle/>
          <a:p>
            <a:pPr algn="l"/>
            <a:r>
              <a:rPr lang="en-US" b="1">
                <a:solidFill>
                  <a:schemeClr val="tx2">
                    <a:lumMod val="60000"/>
                    <a:lumOff val="40000"/>
                  </a:schemeClr>
                </a:solidFill>
                <a:latin typeface="Helvetica"/>
                <a:cs typeface="Helvetica"/>
              </a:rPr>
              <a:t>www.fda.gov</a:t>
            </a:r>
          </a:p>
        </p:txBody>
      </p:sp>
      <p:pic>
        <p:nvPicPr>
          <p:cNvPr id="9" name="Picture 8"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8218889" y="5307877"/>
            <a:ext cx="620543" cy="743080"/>
          </a:xfrm>
          <a:prstGeom prst="rect">
            <a:avLst/>
          </a:prstGeom>
        </p:spPr>
      </p:pic>
      <p:sp>
        <p:nvSpPr>
          <p:cNvPr id="10" name="TextBox 9"/>
          <p:cNvSpPr txBox="1"/>
          <p:nvPr userDrawn="1"/>
        </p:nvSpPr>
        <p:spPr>
          <a:xfrm>
            <a:off x="8594467" y="6409773"/>
            <a:ext cx="325730" cy="230832"/>
          </a:xfrm>
          <a:prstGeom prst="rect">
            <a:avLst/>
          </a:prstGeom>
          <a:noFill/>
        </p:spPr>
        <p:txBody>
          <a:bodyPr wrap="none" rtlCol="0">
            <a:spAutoFit/>
          </a:bodyPr>
          <a:lstStyle/>
          <a:p>
            <a:pPr algn="r"/>
            <a:fld id="{42D067E6-6582-4AD4-8521-F7089C370E58}" type="slidenum">
              <a:rPr lang="en-US" sz="900" smtClean="0">
                <a:solidFill>
                  <a:schemeClr val="tx2">
                    <a:lumMod val="60000"/>
                    <a:lumOff val="40000"/>
                  </a:schemeClr>
                </a:solidFill>
                <a:latin typeface="Helvetica"/>
                <a:cs typeface="Helvetica"/>
              </a:rPr>
              <a:t>‹#›</a:t>
            </a:fld>
            <a:endParaRPr lang="en-US" sz="90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1116747481"/>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pic>
        <p:nvPicPr>
          <p:cNvPr id="6" name="Picture 5" descr="FDA_B&amp;W_Primary_logo.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54236" y="2648603"/>
            <a:ext cx="4198518" cy="874845"/>
          </a:xfrm>
          <a:prstGeom prst="rect">
            <a:avLst/>
          </a:prstGeom>
        </p:spPr>
      </p:pic>
    </p:spTree>
    <p:extLst>
      <p:ext uri="{BB962C8B-B14F-4D97-AF65-F5344CB8AC3E}">
        <p14:creationId xmlns:p14="http://schemas.microsoft.com/office/powerpoint/2010/main" val="2058456971"/>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762375" y="6334125"/>
            <a:ext cx="2133600" cy="365125"/>
          </a:xfrm>
        </p:spPr>
        <p:txBody>
          <a:bodyPr/>
          <a:lstStyle>
            <a:lvl1pPr>
              <a:defRPr/>
            </a:lvl1pPr>
          </a:lstStyle>
          <a:p>
            <a:pPr>
              <a:defRPr/>
            </a:pPr>
            <a:fld id="{E8578A45-1859-43E2-97AD-E7A86AAC0D84}" type="datetimeFigureOut">
              <a:rPr lang="en-US"/>
              <a:pPr>
                <a:defRPr/>
              </a:pPr>
              <a:t>10/19/2023</a:t>
            </a:fld>
            <a:endParaRPr lang="en-US"/>
          </a:p>
        </p:txBody>
      </p:sp>
      <p:sp>
        <p:nvSpPr>
          <p:cNvPr id="3" name="Footer Placeholder 4"/>
          <p:cNvSpPr>
            <a:spLocks noGrp="1"/>
          </p:cNvSpPr>
          <p:nvPr>
            <p:ph type="ftr" sz="quarter" idx="11"/>
          </p:nvPr>
        </p:nvSpPr>
        <p:spPr>
          <a:xfrm>
            <a:off x="304800" y="6384925"/>
            <a:ext cx="2895600" cy="365125"/>
          </a:xfrm>
        </p:spPr>
        <p:txBody>
          <a:bodyPr/>
          <a:lstStyle>
            <a:lvl1pPr algn="l">
              <a:defRPr b="1">
                <a:solidFill>
                  <a:schemeClr val="tx2">
                    <a:lumMod val="60000"/>
                    <a:lumOff val="40000"/>
                  </a:schemeClr>
                </a:solidFill>
                <a:latin typeface="Helvetica"/>
                <a:cs typeface="Helvetica"/>
              </a:defRPr>
            </a:lvl1pPr>
          </a:lstStyle>
          <a:p>
            <a:pPr>
              <a:defRPr/>
            </a:pPr>
            <a:r>
              <a:rPr lang="en-US"/>
              <a:t>www.fda.gov</a:t>
            </a:r>
          </a:p>
        </p:txBody>
      </p:sp>
    </p:spTree>
    <p:extLst>
      <p:ext uri="{BB962C8B-B14F-4D97-AF65-F5344CB8AC3E}">
        <p14:creationId xmlns:p14="http://schemas.microsoft.com/office/powerpoint/2010/main" val="1245142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6" descr="FDA_FullColor_Monogram.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12138" y="269875"/>
            <a:ext cx="620712"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a:spLocks noChangeArrowheads="1"/>
          </p:cNvSpPr>
          <p:nvPr userDrawn="1"/>
        </p:nvSpPr>
        <p:spPr bwMode="auto">
          <a:xfrm>
            <a:off x="8548688" y="6410325"/>
            <a:ext cx="3714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457200" fontAlgn="base">
              <a:spcBef>
                <a:spcPct val="0"/>
              </a:spcBef>
              <a:spcAft>
                <a:spcPct val="0"/>
              </a:spcAft>
              <a:defRPr>
                <a:solidFill>
                  <a:schemeClr val="tx1"/>
                </a:solidFill>
                <a:latin typeface="Calibri" pitchFamily="34" charset="0"/>
              </a:defRPr>
            </a:lvl6pPr>
            <a:lvl7pPr marL="2971800" indent="-228600" defTabSz="457200" fontAlgn="base">
              <a:spcBef>
                <a:spcPct val="0"/>
              </a:spcBef>
              <a:spcAft>
                <a:spcPct val="0"/>
              </a:spcAft>
              <a:defRPr>
                <a:solidFill>
                  <a:schemeClr val="tx1"/>
                </a:solidFill>
                <a:latin typeface="Calibri" pitchFamily="34" charset="0"/>
              </a:defRPr>
            </a:lvl7pPr>
            <a:lvl8pPr marL="3429000" indent="-228600" defTabSz="457200" fontAlgn="base">
              <a:spcBef>
                <a:spcPct val="0"/>
              </a:spcBef>
              <a:spcAft>
                <a:spcPct val="0"/>
              </a:spcAft>
              <a:defRPr>
                <a:solidFill>
                  <a:schemeClr val="tx1"/>
                </a:solidFill>
                <a:latin typeface="Calibri" pitchFamily="34" charset="0"/>
              </a:defRPr>
            </a:lvl8pPr>
            <a:lvl9pPr marL="3886200" indent="-228600" defTabSz="457200" fontAlgn="base">
              <a:spcBef>
                <a:spcPct val="0"/>
              </a:spcBef>
              <a:spcAft>
                <a:spcPct val="0"/>
              </a:spcAft>
              <a:defRPr>
                <a:solidFill>
                  <a:schemeClr val="tx1"/>
                </a:solidFill>
                <a:latin typeface="Calibri" pitchFamily="34" charset="0"/>
              </a:defRPr>
            </a:lvl9pPr>
          </a:lstStyle>
          <a:p>
            <a:pPr algn="r">
              <a:defRPr/>
            </a:pPr>
            <a:fld id="{E64DF494-83BD-4C6F-B990-900E015FC47F}" type="slidenum">
              <a:rPr lang="en-US" altLang="en-US" sz="1200" smtClean="0">
                <a:solidFill>
                  <a:srgbClr val="558ED5"/>
                </a:solidFill>
                <a:latin typeface="Helvetica" pitchFamily="34" charset="0"/>
                <a:cs typeface="Helvetica" pitchFamily="34" charset="0"/>
              </a:rPr>
              <a:pPr algn="r">
                <a:defRPr/>
              </a:pPr>
              <a:t>‹#›</a:t>
            </a:fld>
            <a:endParaRPr lang="en-US" altLang="en-US" sz="1200">
              <a:solidFill>
                <a:srgbClr val="558ED5"/>
              </a:solidFill>
              <a:latin typeface="Helvetica" pitchFamily="34" charset="0"/>
              <a:cs typeface="Helvetica" pitchFamily="34" charset="0"/>
            </a:endParaRPr>
          </a:p>
        </p:txBody>
      </p:sp>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Date Placeholder 3"/>
          <p:cNvSpPr>
            <a:spLocks noGrp="1"/>
          </p:cNvSpPr>
          <p:nvPr>
            <p:ph type="dt" sz="half" idx="10"/>
          </p:nvPr>
        </p:nvSpPr>
        <p:spPr>
          <a:xfrm>
            <a:off x="3609975" y="6350000"/>
            <a:ext cx="2133600" cy="365125"/>
          </a:xfrm>
        </p:spPr>
        <p:txBody>
          <a:bodyPr/>
          <a:lstStyle>
            <a:lvl1pPr>
              <a:defRPr/>
            </a:lvl1pPr>
          </a:lstStyle>
          <a:p>
            <a:pPr>
              <a:defRPr/>
            </a:pPr>
            <a:fld id="{F7DFCF20-F26F-431A-8A2A-BD501D05A38E}" type="datetimeFigureOut">
              <a:rPr lang="en-US"/>
              <a:pPr>
                <a:defRPr/>
              </a:pPr>
              <a:t>10/19/2023</a:t>
            </a:fld>
            <a:endParaRPr lang="en-US"/>
          </a:p>
        </p:txBody>
      </p:sp>
      <p:sp>
        <p:nvSpPr>
          <p:cNvPr id="7" name="Footer Placeholder 4"/>
          <p:cNvSpPr>
            <a:spLocks noGrp="1"/>
          </p:cNvSpPr>
          <p:nvPr>
            <p:ph type="ftr" sz="quarter" idx="11"/>
          </p:nvPr>
        </p:nvSpPr>
        <p:spPr>
          <a:xfrm>
            <a:off x="304800" y="6384925"/>
            <a:ext cx="2895600" cy="365125"/>
          </a:xfrm>
        </p:spPr>
        <p:txBody>
          <a:bodyPr/>
          <a:lstStyle>
            <a:lvl1pPr algn="l">
              <a:defRPr b="1">
                <a:solidFill>
                  <a:schemeClr val="tx2">
                    <a:lumMod val="60000"/>
                    <a:lumOff val="40000"/>
                  </a:schemeClr>
                </a:solidFill>
                <a:latin typeface="Helvetica"/>
                <a:cs typeface="Helvetica"/>
              </a:defRPr>
            </a:lvl1pPr>
          </a:lstStyle>
          <a:p>
            <a:pPr>
              <a:defRPr/>
            </a:pPr>
            <a:r>
              <a:rPr lang="en-US"/>
              <a:t>www.fda.gov</a:t>
            </a:r>
          </a:p>
        </p:txBody>
      </p:sp>
    </p:spTree>
    <p:extLst>
      <p:ext uri="{BB962C8B-B14F-4D97-AF65-F5344CB8AC3E}">
        <p14:creationId xmlns:p14="http://schemas.microsoft.com/office/powerpoint/2010/main" val="38200235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6" descr="FDA_FullColor_Monogram.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12138" y="242888"/>
            <a:ext cx="620712"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a:spLocks noChangeArrowheads="1"/>
          </p:cNvSpPr>
          <p:nvPr userDrawn="1"/>
        </p:nvSpPr>
        <p:spPr bwMode="auto">
          <a:xfrm>
            <a:off x="8548688" y="6410325"/>
            <a:ext cx="3714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457200" fontAlgn="base">
              <a:spcBef>
                <a:spcPct val="0"/>
              </a:spcBef>
              <a:spcAft>
                <a:spcPct val="0"/>
              </a:spcAft>
              <a:defRPr>
                <a:solidFill>
                  <a:schemeClr val="tx1"/>
                </a:solidFill>
                <a:latin typeface="Calibri" pitchFamily="34" charset="0"/>
              </a:defRPr>
            </a:lvl6pPr>
            <a:lvl7pPr marL="2971800" indent="-228600" defTabSz="457200" fontAlgn="base">
              <a:spcBef>
                <a:spcPct val="0"/>
              </a:spcBef>
              <a:spcAft>
                <a:spcPct val="0"/>
              </a:spcAft>
              <a:defRPr>
                <a:solidFill>
                  <a:schemeClr val="tx1"/>
                </a:solidFill>
                <a:latin typeface="Calibri" pitchFamily="34" charset="0"/>
              </a:defRPr>
            </a:lvl7pPr>
            <a:lvl8pPr marL="3429000" indent="-228600" defTabSz="457200" fontAlgn="base">
              <a:spcBef>
                <a:spcPct val="0"/>
              </a:spcBef>
              <a:spcAft>
                <a:spcPct val="0"/>
              </a:spcAft>
              <a:defRPr>
                <a:solidFill>
                  <a:schemeClr val="tx1"/>
                </a:solidFill>
                <a:latin typeface="Calibri" pitchFamily="34" charset="0"/>
              </a:defRPr>
            </a:lvl8pPr>
            <a:lvl9pPr marL="3886200" indent="-228600" defTabSz="457200" fontAlgn="base">
              <a:spcBef>
                <a:spcPct val="0"/>
              </a:spcBef>
              <a:spcAft>
                <a:spcPct val="0"/>
              </a:spcAft>
              <a:defRPr>
                <a:solidFill>
                  <a:schemeClr val="tx1"/>
                </a:solidFill>
                <a:latin typeface="Calibri" pitchFamily="34" charset="0"/>
              </a:defRPr>
            </a:lvl9pPr>
          </a:lstStyle>
          <a:p>
            <a:pPr algn="r">
              <a:defRPr/>
            </a:pPr>
            <a:fld id="{E032F976-8ADA-4AE9-8B1F-306A0C317FCF}" type="slidenum">
              <a:rPr lang="en-US" altLang="en-US" sz="1200" smtClean="0">
                <a:solidFill>
                  <a:srgbClr val="558ED5"/>
                </a:solidFill>
                <a:latin typeface="Helvetica" pitchFamily="34" charset="0"/>
                <a:cs typeface="Helvetica" pitchFamily="34" charset="0"/>
              </a:rPr>
              <a:pPr algn="r">
                <a:defRPr/>
              </a:pPr>
              <a:t>‹#›</a:t>
            </a:fld>
            <a:endParaRPr lang="en-US" altLang="en-US" sz="1200">
              <a:solidFill>
                <a:srgbClr val="558ED5"/>
              </a:solidFill>
              <a:latin typeface="Helvetica" pitchFamily="34" charset="0"/>
              <a:cs typeface="Helvetica" pitchFamily="34" charset="0"/>
            </a:endParaRPr>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4"/>
          <p:cNvSpPr>
            <a:spLocks noGrp="1"/>
          </p:cNvSpPr>
          <p:nvPr>
            <p:ph type="dt" sz="half" idx="10"/>
          </p:nvPr>
        </p:nvSpPr>
        <p:spPr>
          <a:xfrm>
            <a:off x="3514725" y="6380163"/>
            <a:ext cx="2133600" cy="365125"/>
          </a:xfrm>
        </p:spPr>
        <p:txBody>
          <a:bodyPr/>
          <a:lstStyle>
            <a:lvl1pPr>
              <a:defRPr/>
            </a:lvl1pPr>
          </a:lstStyle>
          <a:p>
            <a:pPr>
              <a:defRPr/>
            </a:pPr>
            <a:fld id="{F8505819-7545-443B-8FBA-B941CD4AD186}" type="datetimeFigureOut">
              <a:rPr lang="en-US"/>
              <a:pPr>
                <a:defRPr/>
              </a:pPr>
              <a:t>10/19/2023</a:t>
            </a:fld>
            <a:endParaRPr lang="en-US"/>
          </a:p>
        </p:txBody>
      </p:sp>
      <p:sp>
        <p:nvSpPr>
          <p:cNvPr id="8" name="Footer Placeholder 4"/>
          <p:cNvSpPr>
            <a:spLocks noGrp="1"/>
          </p:cNvSpPr>
          <p:nvPr>
            <p:ph type="ftr" sz="quarter" idx="11"/>
          </p:nvPr>
        </p:nvSpPr>
        <p:spPr>
          <a:xfrm>
            <a:off x="304800" y="6384925"/>
            <a:ext cx="2895600" cy="365125"/>
          </a:xfrm>
        </p:spPr>
        <p:txBody>
          <a:bodyPr/>
          <a:lstStyle>
            <a:lvl1pPr algn="l">
              <a:defRPr b="1">
                <a:solidFill>
                  <a:schemeClr val="tx2">
                    <a:lumMod val="60000"/>
                    <a:lumOff val="40000"/>
                  </a:schemeClr>
                </a:solidFill>
                <a:latin typeface="Helvetica"/>
                <a:cs typeface="Helvetica"/>
              </a:defRPr>
            </a:lvl1pPr>
          </a:lstStyle>
          <a:p>
            <a:pPr>
              <a:defRPr/>
            </a:pPr>
            <a:r>
              <a:rPr lang="en-US"/>
              <a:t>www.fda.gov</a:t>
            </a:r>
          </a:p>
        </p:txBody>
      </p:sp>
    </p:spTree>
    <p:extLst>
      <p:ext uri="{BB962C8B-B14F-4D97-AF65-F5344CB8AC3E}">
        <p14:creationId xmlns:p14="http://schemas.microsoft.com/office/powerpoint/2010/main" val="3366531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6" descr="FDA_FullColor_Monogram.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12138" y="242888"/>
            <a:ext cx="620712"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a:spLocks noChangeArrowheads="1"/>
          </p:cNvSpPr>
          <p:nvPr userDrawn="1"/>
        </p:nvSpPr>
        <p:spPr bwMode="auto">
          <a:xfrm>
            <a:off x="8548688" y="6410325"/>
            <a:ext cx="3714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457200" fontAlgn="base">
              <a:spcBef>
                <a:spcPct val="0"/>
              </a:spcBef>
              <a:spcAft>
                <a:spcPct val="0"/>
              </a:spcAft>
              <a:defRPr>
                <a:solidFill>
                  <a:schemeClr val="tx1"/>
                </a:solidFill>
                <a:latin typeface="Calibri" pitchFamily="34" charset="0"/>
              </a:defRPr>
            </a:lvl6pPr>
            <a:lvl7pPr marL="2971800" indent="-228600" defTabSz="457200" fontAlgn="base">
              <a:spcBef>
                <a:spcPct val="0"/>
              </a:spcBef>
              <a:spcAft>
                <a:spcPct val="0"/>
              </a:spcAft>
              <a:defRPr>
                <a:solidFill>
                  <a:schemeClr val="tx1"/>
                </a:solidFill>
                <a:latin typeface="Calibri" pitchFamily="34" charset="0"/>
              </a:defRPr>
            </a:lvl7pPr>
            <a:lvl8pPr marL="3429000" indent="-228600" defTabSz="457200" fontAlgn="base">
              <a:spcBef>
                <a:spcPct val="0"/>
              </a:spcBef>
              <a:spcAft>
                <a:spcPct val="0"/>
              </a:spcAft>
              <a:defRPr>
                <a:solidFill>
                  <a:schemeClr val="tx1"/>
                </a:solidFill>
                <a:latin typeface="Calibri" pitchFamily="34" charset="0"/>
              </a:defRPr>
            </a:lvl8pPr>
            <a:lvl9pPr marL="3886200" indent="-228600" defTabSz="457200" fontAlgn="base">
              <a:spcBef>
                <a:spcPct val="0"/>
              </a:spcBef>
              <a:spcAft>
                <a:spcPct val="0"/>
              </a:spcAft>
              <a:defRPr>
                <a:solidFill>
                  <a:schemeClr val="tx1"/>
                </a:solidFill>
                <a:latin typeface="Calibri" pitchFamily="34" charset="0"/>
              </a:defRPr>
            </a:lvl9pPr>
          </a:lstStyle>
          <a:p>
            <a:pPr algn="r">
              <a:defRPr/>
            </a:pPr>
            <a:fld id="{1638B22D-7335-4B43-B25A-09BF845E09DB}" type="slidenum">
              <a:rPr lang="en-US" altLang="en-US" sz="1200" smtClean="0">
                <a:solidFill>
                  <a:srgbClr val="558ED5"/>
                </a:solidFill>
                <a:latin typeface="Helvetica" pitchFamily="34" charset="0"/>
                <a:cs typeface="Helvetica" pitchFamily="34" charset="0"/>
              </a:rPr>
              <a:pPr algn="r">
                <a:defRPr/>
              </a:pPr>
              <a:t>‹#›</a:t>
            </a:fld>
            <a:endParaRPr lang="en-US" altLang="en-US" sz="1200">
              <a:solidFill>
                <a:srgbClr val="558ED5"/>
              </a:solidFill>
              <a:latin typeface="Helvetica" pitchFamily="34" charset="0"/>
              <a:cs typeface="Helvetica" pitchFamily="34" charset="0"/>
            </a:endParaRPr>
          </a:p>
        </p:txBody>
      </p:sp>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Date Placeholder 6"/>
          <p:cNvSpPr>
            <a:spLocks noGrp="1"/>
          </p:cNvSpPr>
          <p:nvPr>
            <p:ph type="dt" sz="half" idx="10"/>
          </p:nvPr>
        </p:nvSpPr>
        <p:spPr>
          <a:xfrm>
            <a:off x="3886200" y="6384925"/>
            <a:ext cx="2133600" cy="365125"/>
          </a:xfrm>
        </p:spPr>
        <p:txBody>
          <a:bodyPr/>
          <a:lstStyle>
            <a:lvl1pPr>
              <a:defRPr/>
            </a:lvl1pPr>
          </a:lstStyle>
          <a:p>
            <a:pPr>
              <a:defRPr/>
            </a:pPr>
            <a:fld id="{B7781D35-5411-48C1-9C26-F19DB50AFF9B}" type="datetimeFigureOut">
              <a:rPr lang="en-US"/>
              <a:pPr>
                <a:defRPr/>
              </a:pPr>
              <a:t>10/19/2023</a:t>
            </a:fld>
            <a:endParaRPr lang="en-US" dirty="0"/>
          </a:p>
        </p:txBody>
      </p:sp>
      <p:sp>
        <p:nvSpPr>
          <p:cNvPr id="10" name="Footer Placeholder 4"/>
          <p:cNvSpPr>
            <a:spLocks noGrp="1"/>
          </p:cNvSpPr>
          <p:nvPr>
            <p:ph type="ftr" sz="quarter" idx="11"/>
          </p:nvPr>
        </p:nvSpPr>
        <p:spPr>
          <a:xfrm>
            <a:off x="304800" y="6384925"/>
            <a:ext cx="2895600" cy="365125"/>
          </a:xfrm>
        </p:spPr>
        <p:txBody>
          <a:bodyPr/>
          <a:lstStyle>
            <a:lvl1pPr algn="l">
              <a:defRPr b="1">
                <a:solidFill>
                  <a:schemeClr val="tx2">
                    <a:lumMod val="60000"/>
                    <a:lumOff val="40000"/>
                  </a:schemeClr>
                </a:solidFill>
                <a:latin typeface="Helvetica"/>
                <a:cs typeface="Helvetica"/>
              </a:defRPr>
            </a:lvl1pPr>
          </a:lstStyle>
          <a:p>
            <a:pPr>
              <a:defRPr/>
            </a:pPr>
            <a:r>
              <a:rPr lang="en-US"/>
              <a:t>www.fda.gov</a:t>
            </a:r>
          </a:p>
        </p:txBody>
      </p:sp>
    </p:spTree>
    <p:extLst>
      <p:ext uri="{BB962C8B-B14F-4D97-AF65-F5344CB8AC3E}">
        <p14:creationId xmlns:p14="http://schemas.microsoft.com/office/powerpoint/2010/main" val="5211369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6" descr="FDA_FullColor_Monogram.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12138" y="242888"/>
            <a:ext cx="620712"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a:spLocks noChangeArrowheads="1"/>
          </p:cNvSpPr>
          <p:nvPr userDrawn="1"/>
        </p:nvSpPr>
        <p:spPr bwMode="auto">
          <a:xfrm>
            <a:off x="8548688" y="6410325"/>
            <a:ext cx="3714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457200" fontAlgn="base">
              <a:spcBef>
                <a:spcPct val="0"/>
              </a:spcBef>
              <a:spcAft>
                <a:spcPct val="0"/>
              </a:spcAft>
              <a:defRPr>
                <a:solidFill>
                  <a:schemeClr val="tx1"/>
                </a:solidFill>
                <a:latin typeface="Calibri" pitchFamily="34" charset="0"/>
              </a:defRPr>
            </a:lvl6pPr>
            <a:lvl7pPr marL="2971800" indent="-228600" defTabSz="457200" fontAlgn="base">
              <a:spcBef>
                <a:spcPct val="0"/>
              </a:spcBef>
              <a:spcAft>
                <a:spcPct val="0"/>
              </a:spcAft>
              <a:defRPr>
                <a:solidFill>
                  <a:schemeClr val="tx1"/>
                </a:solidFill>
                <a:latin typeface="Calibri" pitchFamily="34" charset="0"/>
              </a:defRPr>
            </a:lvl7pPr>
            <a:lvl8pPr marL="3429000" indent="-228600" defTabSz="457200" fontAlgn="base">
              <a:spcBef>
                <a:spcPct val="0"/>
              </a:spcBef>
              <a:spcAft>
                <a:spcPct val="0"/>
              </a:spcAft>
              <a:defRPr>
                <a:solidFill>
                  <a:schemeClr val="tx1"/>
                </a:solidFill>
                <a:latin typeface="Calibri" pitchFamily="34" charset="0"/>
              </a:defRPr>
            </a:lvl8pPr>
            <a:lvl9pPr marL="3886200" indent="-228600" defTabSz="457200" fontAlgn="base">
              <a:spcBef>
                <a:spcPct val="0"/>
              </a:spcBef>
              <a:spcAft>
                <a:spcPct val="0"/>
              </a:spcAft>
              <a:defRPr>
                <a:solidFill>
                  <a:schemeClr val="tx1"/>
                </a:solidFill>
                <a:latin typeface="Calibri" pitchFamily="34" charset="0"/>
              </a:defRPr>
            </a:lvl9pPr>
          </a:lstStyle>
          <a:p>
            <a:pPr algn="r">
              <a:defRPr/>
            </a:pPr>
            <a:fld id="{82365231-2CB6-4EC5-9D56-EB76F90EEBF3}" type="slidenum">
              <a:rPr lang="en-US" altLang="en-US" sz="1200" smtClean="0">
                <a:solidFill>
                  <a:srgbClr val="558ED5"/>
                </a:solidFill>
                <a:latin typeface="Helvetica" pitchFamily="34" charset="0"/>
                <a:cs typeface="Helvetica" pitchFamily="34" charset="0"/>
              </a:rPr>
              <a:pPr algn="r">
                <a:defRPr/>
              </a:pPr>
              <a:t>‹#›</a:t>
            </a:fld>
            <a:endParaRPr lang="en-US" altLang="en-US" sz="1200">
              <a:solidFill>
                <a:srgbClr val="558ED5"/>
              </a:solidFill>
              <a:latin typeface="Helvetica" pitchFamily="34" charset="0"/>
              <a:cs typeface="Helvetica" pitchFamily="34" charset="0"/>
            </a:endParaRPr>
          </a:p>
        </p:txBody>
      </p:sp>
      <p:sp>
        <p:nvSpPr>
          <p:cNvPr id="2" name="Title 1"/>
          <p:cNvSpPr>
            <a:spLocks noGrp="1"/>
          </p:cNvSpPr>
          <p:nvPr>
            <p:ph type="title"/>
          </p:nvPr>
        </p:nvSpPr>
        <p:spPr/>
        <p:txBody>
          <a:bodyPr/>
          <a:lstStyle/>
          <a:p>
            <a:r>
              <a:rPr lang="en-US"/>
              <a:t>Click to edit Master title style</a:t>
            </a:r>
          </a:p>
        </p:txBody>
      </p:sp>
      <p:sp>
        <p:nvSpPr>
          <p:cNvPr id="5" name="Date Placeholder 2"/>
          <p:cNvSpPr>
            <a:spLocks noGrp="1"/>
          </p:cNvSpPr>
          <p:nvPr>
            <p:ph type="dt" sz="half" idx="10"/>
          </p:nvPr>
        </p:nvSpPr>
        <p:spPr>
          <a:xfrm>
            <a:off x="3595688" y="6391275"/>
            <a:ext cx="2133600" cy="365125"/>
          </a:xfrm>
        </p:spPr>
        <p:txBody>
          <a:bodyPr/>
          <a:lstStyle>
            <a:lvl1pPr>
              <a:defRPr/>
            </a:lvl1pPr>
          </a:lstStyle>
          <a:p>
            <a:pPr>
              <a:defRPr/>
            </a:pPr>
            <a:fld id="{8381FD84-DBD2-40D5-A163-02123EB0F9A8}" type="datetimeFigureOut">
              <a:rPr lang="en-US"/>
              <a:pPr>
                <a:defRPr/>
              </a:pPr>
              <a:t>10/19/2023</a:t>
            </a:fld>
            <a:endParaRPr lang="en-US"/>
          </a:p>
        </p:txBody>
      </p:sp>
      <p:sp>
        <p:nvSpPr>
          <p:cNvPr id="6" name="Footer Placeholder 4"/>
          <p:cNvSpPr>
            <a:spLocks noGrp="1"/>
          </p:cNvSpPr>
          <p:nvPr>
            <p:ph type="ftr" sz="quarter" idx="11"/>
          </p:nvPr>
        </p:nvSpPr>
        <p:spPr>
          <a:xfrm>
            <a:off x="304800" y="6384925"/>
            <a:ext cx="2895600" cy="365125"/>
          </a:xfrm>
        </p:spPr>
        <p:txBody>
          <a:bodyPr/>
          <a:lstStyle>
            <a:lvl1pPr algn="l">
              <a:defRPr b="1">
                <a:solidFill>
                  <a:schemeClr val="tx2">
                    <a:lumMod val="60000"/>
                    <a:lumOff val="40000"/>
                  </a:schemeClr>
                </a:solidFill>
                <a:latin typeface="Helvetica"/>
                <a:cs typeface="Helvetica"/>
              </a:defRPr>
            </a:lvl1pPr>
          </a:lstStyle>
          <a:p>
            <a:pPr>
              <a:defRPr/>
            </a:pPr>
            <a:r>
              <a:rPr lang="en-US"/>
              <a:t>www.fda.gov</a:t>
            </a:r>
          </a:p>
        </p:txBody>
      </p:sp>
    </p:spTree>
    <p:extLst>
      <p:ext uri="{BB962C8B-B14F-4D97-AF65-F5344CB8AC3E}">
        <p14:creationId xmlns:p14="http://schemas.microsoft.com/office/powerpoint/2010/main" val="28279974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6" descr="FDA_FullColor_Monogram.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12138" y="242888"/>
            <a:ext cx="620712"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a:spLocks noChangeArrowheads="1"/>
          </p:cNvSpPr>
          <p:nvPr userDrawn="1"/>
        </p:nvSpPr>
        <p:spPr bwMode="auto">
          <a:xfrm>
            <a:off x="8548688" y="6410325"/>
            <a:ext cx="3714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457200" fontAlgn="base">
              <a:spcBef>
                <a:spcPct val="0"/>
              </a:spcBef>
              <a:spcAft>
                <a:spcPct val="0"/>
              </a:spcAft>
              <a:defRPr>
                <a:solidFill>
                  <a:schemeClr val="tx1"/>
                </a:solidFill>
                <a:latin typeface="Calibri" pitchFamily="34" charset="0"/>
              </a:defRPr>
            </a:lvl6pPr>
            <a:lvl7pPr marL="2971800" indent="-228600" defTabSz="457200" fontAlgn="base">
              <a:spcBef>
                <a:spcPct val="0"/>
              </a:spcBef>
              <a:spcAft>
                <a:spcPct val="0"/>
              </a:spcAft>
              <a:defRPr>
                <a:solidFill>
                  <a:schemeClr val="tx1"/>
                </a:solidFill>
                <a:latin typeface="Calibri" pitchFamily="34" charset="0"/>
              </a:defRPr>
            </a:lvl7pPr>
            <a:lvl8pPr marL="3429000" indent="-228600" defTabSz="457200" fontAlgn="base">
              <a:spcBef>
                <a:spcPct val="0"/>
              </a:spcBef>
              <a:spcAft>
                <a:spcPct val="0"/>
              </a:spcAft>
              <a:defRPr>
                <a:solidFill>
                  <a:schemeClr val="tx1"/>
                </a:solidFill>
                <a:latin typeface="Calibri" pitchFamily="34" charset="0"/>
              </a:defRPr>
            </a:lvl8pPr>
            <a:lvl9pPr marL="3886200" indent="-228600" defTabSz="457200" fontAlgn="base">
              <a:spcBef>
                <a:spcPct val="0"/>
              </a:spcBef>
              <a:spcAft>
                <a:spcPct val="0"/>
              </a:spcAft>
              <a:defRPr>
                <a:solidFill>
                  <a:schemeClr val="tx1"/>
                </a:solidFill>
                <a:latin typeface="Calibri" pitchFamily="34" charset="0"/>
              </a:defRPr>
            </a:lvl9pPr>
          </a:lstStyle>
          <a:p>
            <a:pPr algn="r">
              <a:defRPr/>
            </a:pPr>
            <a:fld id="{BEE185A3-D7C8-4D37-A8B3-F17945F742C4}" type="slidenum">
              <a:rPr lang="en-US" altLang="en-US" sz="1200" smtClean="0">
                <a:solidFill>
                  <a:srgbClr val="558ED5"/>
                </a:solidFill>
                <a:latin typeface="Helvetica" pitchFamily="34" charset="0"/>
                <a:cs typeface="Helvetica" pitchFamily="34" charset="0"/>
              </a:rPr>
              <a:pPr algn="r">
                <a:defRPr/>
              </a:pPr>
              <a:t>‹#›</a:t>
            </a:fld>
            <a:endParaRPr lang="en-US" altLang="en-US" sz="1200">
              <a:solidFill>
                <a:srgbClr val="558ED5"/>
              </a:solidFill>
              <a:latin typeface="Helvetica" pitchFamily="34" charset="0"/>
              <a:cs typeface="Helvetica" pitchFamily="34" charset="0"/>
            </a:endParaRPr>
          </a:p>
        </p:txBody>
      </p:sp>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a:xfrm>
            <a:off x="3465513" y="6350000"/>
            <a:ext cx="2133600" cy="365125"/>
          </a:xfrm>
        </p:spPr>
        <p:txBody>
          <a:bodyPr/>
          <a:lstStyle>
            <a:lvl1pPr>
              <a:defRPr/>
            </a:lvl1pPr>
          </a:lstStyle>
          <a:p>
            <a:pPr>
              <a:defRPr/>
            </a:pPr>
            <a:fld id="{C387BB37-3D03-4E3D-A24B-A79EF95ABDD1}" type="datetimeFigureOut">
              <a:rPr lang="en-US"/>
              <a:pPr>
                <a:defRPr/>
              </a:pPr>
              <a:t>10/19/2023</a:t>
            </a:fld>
            <a:endParaRPr lang="en-US"/>
          </a:p>
        </p:txBody>
      </p:sp>
      <p:sp>
        <p:nvSpPr>
          <p:cNvPr id="8" name="Footer Placeholder 4"/>
          <p:cNvSpPr>
            <a:spLocks noGrp="1"/>
          </p:cNvSpPr>
          <p:nvPr>
            <p:ph type="ftr" sz="quarter" idx="11"/>
          </p:nvPr>
        </p:nvSpPr>
        <p:spPr>
          <a:xfrm>
            <a:off x="304800" y="6384925"/>
            <a:ext cx="2895600" cy="365125"/>
          </a:xfrm>
        </p:spPr>
        <p:txBody>
          <a:bodyPr/>
          <a:lstStyle>
            <a:lvl1pPr algn="l">
              <a:defRPr b="1">
                <a:solidFill>
                  <a:schemeClr val="tx2">
                    <a:lumMod val="60000"/>
                    <a:lumOff val="40000"/>
                  </a:schemeClr>
                </a:solidFill>
                <a:latin typeface="Helvetica"/>
                <a:cs typeface="Helvetica"/>
              </a:defRPr>
            </a:lvl1pPr>
          </a:lstStyle>
          <a:p>
            <a:pPr>
              <a:defRPr/>
            </a:pPr>
            <a:r>
              <a:rPr lang="en-US"/>
              <a:t>www.fda.gov</a:t>
            </a:r>
          </a:p>
        </p:txBody>
      </p:sp>
    </p:spTree>
    <p:extLst>
      <p:ext uri="{BB962C8B-B14F-4D97-AF65-F5344CB8AC3E}">
        <p14:creationId xmlns:p14="http://schemas.microsoft.com/office/powerpoint/2010/main" val="27873871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6" descr="FDA_FullColor_Monogram.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12138" y="242888"/>
            <a:ext cx="620712"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a:spLocks noChangeArrowheads="1"/>
          </p:cNvSpPr>
          <p:nvPr userDrawn="1"/>
        </p:nvSpPr>
        <p:spPr bwMode="auto">
          <a:xfrm>
            <a:off x="8548688" y="6410325"/>
            <a:ext cx="3714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457200" fontAlgn="base">
              <a:spcBef>
                <a:spcPct val="0"/>
              </a:spcBef>
              <a:spcAft>
                <a:spcPct val="0"/>
              </a:spcAft>
              <a:defRPr>
                <a:solidFill>
                  <a:schemeClr val="tx1"/>
                </a:solidFill>
                <a:latin typeface="Calibri" pitchFamily="34" charset="0"/>
              </a:defRPr>
            </a:lvl6pPr>
            <a:lvl7pPr marL="2971800" indent="-228600" defTabSz="457200" fontAlgn="base">
              <a:spcBef>
                <a:spcPct val="0"/>
              </a:spcBef>
              <a:spcAft>
                <a:spcPct val="0"/>
              </a:spcAft>
              <a:defRPr>
                <a:solidFill>
                  <a:schemeClr val="tx1"/>
                </a:solidFill>
                <a:latin typeface="Calibri" pitchFamily="34" charset="0"/>
              </a:defRPr>
            </a:lvl7pPr>
            <a:lvl8pPr marL="3429000" indent="-228600" defTabSz="457200" fontAlgn="base">
              <a:spcBef>
                <a:spcPct val="0"/>
              </a:spcBef>
              <a:spcAft>
                <a:spcPct val="0"/>
              </a:spcAft>
              <a:defRPr>
                <a:solidFill>
                  <a:schemeClr val="tx1"/>
                </a:solidFill>
                <a:latin typeface="Calibri" pitchFamily="34" charset="0"/>
              </a:defRPr>
            </a:lvl8pPr>
            <a:lvl9pPr marL="3886200" indent="-228600" defTabSz="457200" fontAlgn="base">
              <a:spcBef>
                <a:spcPct val="0"/>
              </a:spcBef>
              <a:spcAft>
                <a:spcPct val="0"/>
              </a:spcAft>
              <a:defRPr>
                <a:solidFill>
                  <a:schemeClr val="tx1"/>
                </a:solidFill>
                <a:latin typeface="Calibri" pitchFamily="34" charset="0"/>
              </a:defRPr>
            </a:lvl9pPr>
          </a:lstStyle>
          <a:p>
            <a:pPr algn="r">
              <a:defRPr/>
            </a:pPr>
            <a:fld id="{4D467783-A5B8-4B46-97AC-A3B5D5372D41}" type="slidenum">
              <a:rPr lang="en-US" altLang="en-US" sz="1200" smtClean="0">
                <a:solidFill>
                  <a:srgbClr val="558ED5"/>
                </a:solidFill>
                <a:latin typeface="Helvetica" pitchFamily="34" charset="0"/>
                <a:cs typeface="Helvetica" pitchFamily="34" charset="0"/>
              </a:rPr>
              <a:pPr algn="r">
                <a:defRPr/>
              </a:pPr>
              <a:t>‹#›</a:t>
            </a:fld>
            <a:endParaRPr lang="en-US" altLang="en-US" sz="1200">
              <a:solidFill>
                <a:srgbClr val="558ED5"/>
              </a:solidFill>
              <a:latin typeface="Helvetica" pitchFamily="34" charset="0"/>
              <a:cs typeface="Helvetica" pitchFamily="34" charset="0"/>
            </a:endParaRPr>
          </a:p>
        </p:txBody>
      </p:sp>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a:xfrm>
            <a:off x="3719513" y="6384925"/>
            <a:ext cx="2133600" cy="365125"/>
          </a:xfrm>
        </p:spPr>
        <p:txBody>
          <a:bodyPr/>
          <a:lstStyle>
            <a:lvl1pPr>
              <a:defRPr/>
            </a:lvl1pPr>
          </a:lstStyle>
          <a:p>
            <a:pPr>
              <a:defRPr/>
            </a:pPr>
            <a:fld id="{7083B819-C036-4A3C-A722-CFEF6103C2E7}" type="datetimeFigureOut">
              <a:rPr lang="en-US"/>
              <a:pPr>
                <a:defRPr/>
              </a:pPr>
              <a:t>10/19/2023</a:t>
            </a:fld>
            <a:endParaRPr lang="en-US"/>
          </a:p>
        </p:txBody>
      </p:sp>
      <p:sp>
        <p:nvSpPr>
          <p:cNvPr id="8" name="Footer Placeholder 4"/>
          <p:cNvSpPr>
            <a:spLocks noGrp="1"/>
          </p:cNvSpPr>
          <p:nvPr>
            <p:ph type="ftr" sz="quarter" idx="11"/>
          </p:nvPr>
        </p:nvSpPr>
        <p:spPr>
          <a:xfrm>
            <a:off x="304800" y="6384925"/>
            <a:ext cx="2895600" cy="365125"/>
          </a:xfrm>
        </p:spPr>
        <p:txBody>
          <a:bodyPr/>
          <a:lstStyle>
            <a:lvl1pPr algn="l">
              <a:defRPr b="1">
                <a:solidFill>
                  <a:schemeClr val="tx2">
                    <a:lumMod val="60000"/>
                    <a:lumOff val="40000"/>
                  </a:schemeClr>
                </a:solidFill>
                <a:latin typeface="Helvetica"/>
                <a:cs typeface="Helvetica"/>
              </a:defRPr>
            </a:lvl1pPr>
          </a:lstStyle>
          <a:p>
            <a:pPr>
              <a:defRPr/>
            </a:pPr>
            <a:r>
              <a:rPr lang="en-US"/>
              <a:t>www.fda.gov</a:t>
            </a:r>
          </a:p>
        </p:txBody>
      </p:sp>
    </p:spTree>
    <p:extLst>
      <p:ext uri="{BB962C8B-B14F-4D97-AF65-F5344CB8AC3E}">
        <p14:creationId xmlns:p14="http://schemas.microsoft.com/office/powerpoint/2010/main" val="4143232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5CA94008-1007-4BB0-B701-59B31DB0F3C5}" type="datetimeFigureOut">
              <a:rPr lang="en-US"/>
              <a:pPr>
                <a:defRPr/>
              </a:pPr>
              <a:t>10/19/2023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44FBAC45-2A65-41E9-9C65-438AD53F884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Lst>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349544A-F1CD-3844-BFB3-6D230A0137DD}" type="datetimeFigureOut">
              <a:rPr lang="en-US" smtClean="0"/>
              <a:t>10/19/2023</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D871F5F-C8AF-484B-B19A-A0CBCE8C7764}" type="slidenum">
              <a:rPr lang="en-US" smtClean="0"/>
              <a:t>‹#›</a:t>
            </a:fld>
            <a:endParaRPr lang="en-US"/>
          </a:p>
        </p:txBody>
      </p:sp>
    </p:spTree>
    <p:extLst>
      <p:ext uri="{BB962C8B-B14F-4D97-AF65-F5344CB8AC3E}">
        <p14:creationId xmlns:p14="http://schemas.microsoft.com/office/powerpoint/2010/main" val="4052262378"/>
      </p:ext>
    </p:extLst>
  </p:cSld>
  <p:clrMap bg1="lt1" tx1="dk1" bg2="lt2" tx2="dk2" accent1="accent1" accent2="accent2" accent3="accent3" accent4="accent4" accent5="accent5" accent6="accent6" hlink="hlink" folHlink="folHlink"/>
  <p:sldLayoutIdLst>
    <p:sldLayoutId id="2147483806" r:id="rId1"/>
    <p:sldLayoutId id="2147483807" r:id="rId2"/>
    <p:sldLayoutId id="2147483808" r:id="rId3"/>
    <p:sldLayoutId id="2147483809" r:id="rId4"/>
    <p:sldLayoutId id="2147483810" r:id="rId5"/>
    <p:sldLayoutId id="2147483811" r:id="rId6"/>
    <p:sldLayoutId id="2147483812" r:id="rId7"/>
    <p:sldLayoutId id="2147483813" r:id="rId8"/>
    <p:sldLayoutId id="2147483814" r:id="rId9"/>
    <p:sldLayoutId id="2147483815" r:id="rId10"/>
    <p:sldLayoutId id="2147483816" r:id="rId11"/>
    <p:sldLayoutId id="2147483817" r:id="rId12"/>
  </p:sldLayoutIdLst>
  <p:hf hdr="0" ftr="0" dt="0"/>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mailto:Kirsten.Hirneisen@fda.hhs.gov"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hyperlink" Target="mailto:genometrakr@fda.hhs.gov" TargetMode="External"/><Relationship Id="rId4" Type="http://schemas.openxmlformats.org/officeDocument/2006/relationships/hyperlink" Target="mailto:Lauren.Yeung@fda.hhs.gov" TargetMode="External"/></Relationships>
</file>

<file path=ppt/slides/_rels/slide11.xml.rels><?xml version="1.0" encoding="UTF-8" standalone="yes"?>
<Relationships xmlns="http://schemas.openxmlformats.org/package/2006/relationships"><Relationship Id="rId2" Type="http://schemas.openxmlformats.org/officeDocument/2006/relationships/hyperlink" Target="mailto:OP.Feedback@fda.hhs.gov"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pn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25575" y="2165350"/>
            <a:ext cx="6400800" cy="1752600"/>
          </a:xfrm>
        </p:spPr>
        <p:txBody>
          <a:bodyPr rtlCol="0">
            <a:normAutofit/>
          </a:bodyPr>
          <a:lstStyle/>
          <a:p>
            <a:pPr eaLnBrk="1" fontAlgn="auto" hangingPunct="1">
              <a:spcAft>
                <a:spcPts val="0"/>
              </a:spcAft>
              <a:buFont typeface="Arial"/>
              <a:buNone/>
              <a:defRPr/>
            </a:pPr>
            <a:r>
              <a:rPr lang="en-US" b="1" dirty="0">
                <a:solidFill>
                  <a:schemeClr val="tx1"/>
                </a:solidFill>
                <a:latin typeface="Arial" panose="020B0604020202020204" pitchFamily="34" charset="0"/>
                <a:cs typeface="Arial" panose="020B0604020202020204" pitchFamily="34" charset="0"/>
              </a:rPr>
              <a:t>Office of Partnership Updates</a:t>
            </a:r>
            <a:endParaRPr lang="en-US" b="1"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A96309D9-6582-F5B0-D1E3-3EC8314D0BE6}"/>
              </a:ext>
            </a:extLst>
          </p:cNvPr>
          <p:cNvSpPr txBox="1"/>
          <p:nvPr/>
        </p:nvSpPr>
        <p:spPr>
          <a:xfrm>
            <a:off x="2412274" y="3917950"/>
            <a:ext cx="4319451" cy="1200329"/>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rPr>
              <a:t>Christina Chrysogelos, Project Manager</a:t>
            </a:r>
          </a:p>
          <a:p>
            <a:pPr algn="ctr"/>
            <a:r>
              <a:rPr lang="en-US" dirty="0">
                <a:latin typeface="Arial" panose="020B0604020202020204" pitchFamily="34" charset="0"/>
                <a:cs typeface="Arial" panose="020B0604020202020204" pitchFamily="34" charset="0"/>
              </a:rPr>
              <a:t>FDA Office of Partnerships</a:t>
            </a:r>
          </a:p>
          <a:p>
            <a:pPr algn="ctr"/>
            <a:r>
              <a:rPr lang="en-US" dirty="0">
                <a:latin typeface="Arial" panose="020B0604020202020204" pitchFamily="34" charset="0"/>
                <a:cs typeface="Arial" panose="020B0604020202020204" pitchFamily="34" charset="0"/>
              </a:rPr>
              <a:t>Oct. 24, 2023</a:t>
            </a:r>
          </a:p>
          <a:p>
            <a:pPr algn="ctr"/>
            <a:r>
              <a:rPr lang="en-US" dirty="0">
                <a:latin typeface="Arial" panose="020B0604020202020204" pitchFamily="34" charset="0"/>
                <a:cs typeface="Arial" panose="020B0604020202020204" pitchFamily="34" charset="0"/>
              </a:rPr>
              <a:t>GenomeTrakr Meeting</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4BDB6DC0-A387-00AA-341E-1885B8AF5D18}"/>
              </a:ext>
            </a:extLst>
          </p:cNvPr>
          <p:cNvSpPr>
            <a:spLocks noGrp="1"/>
          </p:cNvSpPr>
          <p:nvPr>
            <p:ph type="title"/>
          </p:nvPr>
        </p:nvSpPr>
        <p:spPr>
          <a:xfrm>
            <a:off x="323850" y="1023938"/>
            <a:ext cx="8509000" cy="925512"/>
          </a:xfrm>
        </p:spPr>
        <p:txBody>
          <a:bodyPr/>
          <a:lstStyle/>
          <a:p>
            <a:r>
              <a:rPr lang="en-US" altLang="en-US" sz="4000" b="1" cap="small" dirty="0">
                <a:latin typeface="Arial" panose="020B0604020202020204" pitchFamily="34" charset="0"/>
                <a:cs typeface="Arial" panose="020B0604020202020204" pitchFamily="34" charset="0"/>
              </a:rPr>
              <a:t>WGS CONTACTS</a:t>
            </a:r>
          </a:p>
        </p:txBody>
      </p:sp>
      <p:sp>
        <p:nvSpPr>
          <p:cNvPr id="22531" name="Content Placeholder 2">
            <a:extLst>
              <a:ext uri="{FF2B5EF4-FFF2-40B4-BE49-F238E27FC236}">
                <a16:creationId xmlns:a16="http://schemas.microsoft.com/office/drawing/2014/main" id="{D529556D-136B-FD8B-1F88-068B512B109C}"/>
              </a:ext>
            </a:extLst>
          </p:cNvPr>
          <p:cNvSpPr>
            <a:spLocks noGrp="1"/>
          </p:cNvSpPr>
          <p:nvPr>
            <p:ph idx="1"/>
          </p:nvPr>
        </p:nvSpPr>
        <p:spPr>
          <a:xfrm>
            <a:off x="323850" y="2009775"/>
            <a:ext cx="8509000" cy="4286250"/>
          </a:xfrm>
        </p:spPr>
        <p:txBody>
          <a:bodyPr/>
          <a:lstStyle/>
          <a:p>
            <a:r>
              <a:rPr lang="en-US" altLang="en-US" sz="2800" dirty="0">
                <a:latin typeface="Arial" panose="020B0604020202020204" pitchFamily="34" charset="0"/>
                <a:cs typeface="Arial" panose="020B0604020202020204" pitchFamily="34" charset="0"/>
              </a:rPr>
              <a:t>LFFM Labs - ORA ORS</a:t>
            </a:r>
          </a:p>
          <a:p>
            <a:pPr lvl="1"/>
            <a:r>
              <a:rPr lang="en-US" altLang="en-US" sz="2400" dirty="0">
                <a:latin typeface="Arial" panose="020B0604020202020204" pitchFamily="34" charset="0"/>
                <a:cs typeface="Arial" panose="020B0604020202020204" pitchFamily="34" charset="0"/>
              </a:rPr>
              <a:t>Kirsten Hirneisen (</a:t>
            </a:r>
            <a:r>
              <a:rPr lang="en-US" altLang="en-US" sz="2400" dirty="0">
                <a:latin typeface="Arial" panose="020B0604020202020204" pitchFamily="34" charset="0"/>
                <a:cs typeface="Arial" panose="020B0604020202020204" pitchFamily="34" charset="0"/>
                <a:hlinkClick r:id="rId3"/>
              </a:rPr>
              <a:t>Kirsten.Hirneisen@fda.hhs.gov</a:t>
            </a:r>
            <a:r>
              <a:rPr lang="en-US" altLang="en-US" sz="2400" dirty="0">
                <a:latin typeface="Arial" panose="020B0604020202020204" pitchFamily="34" charset="0"/>
                <a:cs typeface="Arial" panose="020B0604020202020204" pitchFamily="34" charset="0"/>
              </a:rPr>
              <a:t>)</a:t>
            </a:r>
          </a:p>
          <a:p>
            <a:pPr lvl="1"/>
            <a:r>
              <a:rPr lang="en-US" altLang="en-US" sz="2400" dirty="0">
                <a:latin typeface="Arial" panose="020B0604020202020204" pitchFamily="34" charset="0"/>
                <a:cs typeface="Arial" panose="020B0604020202020204" pitchFamily="34" charset="0"/>
              </a:rPr>
              <a:t>Lauren Yeung (</a:t>
            </a:r>
            <a:r>
              <a:rPr lang="en-US" altLang="en-US" sz="2400" dirty="0">
                <a:latin typeface="Arial" panose="020B0604020202020204" pitchFamily="34" charset="0"/>
                <a:cs typeface="Arial" panose="020B0604020202020204" pitchFamily="34" charset="0"/>
                <a:hlinkClick r:id="rId4"/>
              </a:rPr>
              <a:t>Lauren.Yeung@fda.hhs.gov</a:t>
            </a:r>
            <a:r>
              <a:rPr lang="en-US" altLang="en-US" sz="2400" dirty="0">
                <a:latin typeface="Arial" panose="020B0604020202020204" pitchFamily="34" charset="0"/>
                <a:cs typeface="Arial" panose="020B0604020202020204" pitchFamily="34" charset="0"/>
              </a:rPr>
              <a:t>)</a:t>
            </a:r>
          </a:p>
          <a:p>
            <a:r>
              <a:rPr lang="en-US" altLang="en-US" sz="2800" dirty="0">
                <a:latin typeface="Arial" panose="020B0604020202020204" pitchFamily="34" charset="0"/>
                <a:cs typeface="Arial" panose="020B0604020202020204" pitchFamily="34" charset="0"/>
              </a:rPr>
              <a:t>GenomeTrakr - CFSAN</a:t>
            </a:r>
          </a:p>
          <a:p>
            <a:pPr lvl="1"/>
            <a:r>
              <a:rPr lang="en-US" altLang="en-US" sz="2400" dirty="0">
                <a:latin typeface="Arial" panose="020B0604020202020204" pitchFamily="34" charset="0"/>
                <a:cs typeface="Arial" panose="020B0604020202020204" pitchFamily="34" charset="0"/>
                <a:hlinkClick r:id="rId5"/>
              </a:rPr>
              <a:t>genometrakr@fda.hhs.gov</a:t>
            </a:r>
            <a:r>
              <a:rPr lang="en-US" altLang="en-US" sz="2400" dirty="0">
                <a:latin typeface="Arial" panose="020B0604020202020204" pitchFamily="34" charset="0"/>
                <a:cs typeface="Arial" panose="020B0604020202020204" pitchFamily="34" charset="0"/>
              </a:rPr>
              <a:t>:</a:t>
            </a:r>
          </a:p>
          <a:p>
            <a:pPr lvl="2"/>
            <a:r>
              <a:rPr lang="en-US" altLang="en-US" sz="2000" dirty="0">
                <a:latin typeface="Arial" panose="020B0604020202020204" pitchFamily="34" charset="0"/>
                <a:cs typeface="Arial" panose="020B0604020202020204" pitchFamily="34" charset="0"/>
              </a:rPr>
              <a:t>Ruth Timme</a:t>
            </a:r>
          </a:p>
          <a:p>
            <a:pPr lvl="2"/>
            <a:r>
              <a:rPr lang="en-US" altLang="en-US" sz="2000" dirty="0">
                <a:latin typeface="Arial" panose="020B0604020202020204" pitchFamily="34" charset="0"/>
                <a:cs typeface="Arial" panose="020B0604020202020204" pitchFamily="34" charset="0"/>
              </a:rPr>
              <a:t>Maria Balkey</a:t>
            </a:r>
          </a:p>
          <a:p>
            <a:pPr lvl="2"/>
            <a:r>
              <a:rPr lang="en-US" altLang="en-US" sz="2000" dirty="0">
                <a:latin typeface="Arial" panose="020B0604020202020204" pitchFamily="34" charset="0"/>
                <a:cs typeface="Arial" panose="020B0604020202020204" pitchFamily="34" charset="0"/>
              </a:rPr>
              <a:t>Marc Allard</a:t>
            </a:r>
          </a:p>
          <a:p>
            <a:pPr lvl="2"/>
            <a:r>
              <a:rPr lang="en-US" altLang="en-US" sz="2000" dirty="0">
                <a:latin typeface="Arial" panose="020B0604020202020204" pitchFamily="34" charset="0"/>
                <a:cs typeface="Arial" panose="020B0604020202020204" pitchFamily="34" charset="0"/>
              </a:rPr>
              <a:t>Tina Pfefer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b="1" cap="small" dirty="0">
                <a:latin typeface="Arial" panose="020B0604020202020204" pitchFamily="34" charset="0"/>
                <a:cs typeface="Arial" panose="020B0604020202020204" pitchFamily="34" charset="0"/>
              </a:rPr>
              <a:t>FEEDBACK</a:t>
            </a:r>
          </a:p>
        </p:txBody>
      </p:sp>
      <p:sp>
        <p:nvSpPr>
          <p:cNvPr id="8" name="Content Placeholder 7"/>
          <p:cNvSpPr>
            <a:spLocks noGrp="1"/>
          </p:cNvSpPr>
          <p:nvPr>
            <p:ph idx="1"/>
          </p:nvPr>
        </p:nvSpPr>
        <p:spPr/>
        <p:txBody>
          <a:bodyPr/>
          <a:lstStyle/>
          <a:p>
            <a:r>
              <a:rPr lang="en-US" dirty="0">
                <a:latin typeface="Arial" panose="020B0604020202020204" pitchFamily="34" charset="0"/>
                <a:cs typeface="Arial" panose="020B0604020202020204" pitchFamily="34" charset="0"/>
              </a:rPr>
              <a:t>OP welcomes your feedback on this presentation and any services provided by OP. Any feedback provided to this address will be reviewed by the Director of Office of Partnerships.</a:t>
            </a:r>
          </a:p>
          <a:p>
            <a:r>
              <a:rPr lang="en-US" dirty="0">
                <a:latin typeface="Arial" panose="020B0604020202020204" pitchFamily="34" charset="0"/>
                <a:cs typeface="Arial" panose="020B0604020202020204" pitchFamily="34" charset="0"/>
                <a:hlinkClick r:id="rId2"/>
              </a:rPr>
              <a:t>OP.Feedback@fda.hhs.gov</a:t>
            </a:r>
            <a:endParaRPr lang="en-US" dirty="0">
              <a:latin typeface="Arial" panose="020B0604020202020204" pitchFamily="34" charset="0"/>
              <a:cs typeface="Arial" panose="020B0604020202020204" pitchFamily="34" charset="0"/>
            </a:endParaRPr>
          </a:p>
          <a:p>
            <a:pPr marL="0" indent="0">
              <a:buNone/>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006679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ap&#10;&#10;Description automatically generated">
            <a:extLst>
              <a:ext uri="{FF2B5EF4-FFF2-40B4-BE49-F238E27FC236}">
                <a16:creationId xmlns:a16="http://schemas.microsoft.com/office/drawing/2014/main" id="{B5A88FD7-8E08-46A1-234C-311837113DD6}"/>
              </a:ext>
            </a:extLst>
          </p:cNvPr>
          <p:cNvPicPr>
            <a:picLocks noChangeAspect="1"/>
          </p:cNvPicPr>
          <p:nvPr/>
        </p:nvPicPr>
        <p:blipFill rotWithShape="1">
          <a:blip r:embed="rId3"/>
          <a:srcRect l="5000" t="7862" r="11333" b="16360"/>
          <a:stretch/>
        </p:blipFill>
        <p:spPr>
          <a:xfrm>
            <a:off x="2959280" y="2615692"/>
            <a:ext cx="5949589" cy="3772002"/>
          </a:xfrm>
          <a:prstGeom prst="rect">
            <a:avLst/>
          </a:prstGeom>
        </p:spPr>
      </p:pic>
      <p:sp>
        <p:nvSpPr>
          <p:cNvPr id="9" name="Title 8">
            <a:extLst>
              <a:ext uri="{FF2B5EF4-FFF2-40B4-BE49-F238E27FC236}">
                <a16:creationId xmlns:a16="http://schemas.microsoft.com/office/drawing/2014/main" id="{6DE453A2-569A-4EAA-9172-7A76E4924559}"/>
              </a:ext>
            </a:extLst>
          </p:cNvPr>
          <p:cNvSpPr>
            <a:spLocks noGrp="1"/>
          </p:cNvSpPr>
          <p:nvPr>
            <p:ph type="title"/>
          </p:nvPr>
        </p:nvSpPr>
        <p:spPr>
          <a:xfrm>
            <a:off x="499388" y="787773"/>
            <a:ext cx="8090263" cy="857250"/>
          </a:xfrm>
        </p:spPr>
        <p:txBody>
          <a:bodyPr/>
          <a:lstStyle/>
          <a:p>
            <a:r>
              <a:rPr lang="en-US" sz="3600" b="1" cap="small" dirty="0">
                <a:latin typeface="Arial" panose="020B0604020202020204" pitchFamily="34" charset="0"/>
                <a:cs typeface="Arial" panose="020B0604020202020204" pitchFamily="34" charset="0"/>
              </a:rPr>
              <a:t>LABORATORY FLEXIBLE</a:t>
            </a:r>
            <a:br>
              <a:rPr lang="en-US" sz="3600" b="1" cap="small" dirty="0">
                <a:latin typeface="Arial" panose="020B0604020202020204" pitchFamily="34" charset="0"/>
                <a:cs typeface="Arial" panose="020B0604020202020204" pitchFamily="34" charset="0"/>
              </a:rPr>
            </a:br>
            <a:r>
              <a:rPr lang="en-US" sz="3600" b="1" cap="small" dirty="0">
                <a:latin typeface="Arial" panose="020B0604020202020204" pitchFamily="34" charset="0"/>
                <a:cs typeface="Arial" panose="020B0604020202020204" pitchFamily="34" charset="0"/>
              </a:rPr>
              <a:t> FUNDING MODEL</a:t>
            </a:r>
          </a:p>
        </p:txBody>
      </p:sp>
      <p:sp>
        <p:nvSpPr>
          <p:cNvPr id="10" name="Content Placeholder 9">
            <a:extLst>
              <a:ext uri="{FF2B5EF4-FFF2-40B4-BE49-F238E27FC236}">
                <a16:creationId xmlns:a16="http://schemas.microsoft.com/office/drawing/2014/main" id="{C5F59902-7EB8-4901-B817-30CE4191B44E}"/>
              </a:ext>
            </a:extLst>
          </p:cNvPr>
          <p:cNvSpPr>
            <a:spLocks noGrp="1"/>
          </p:cNvSpPr>
          <p:nvPr>
            <p:ph sz="half" idx="2"/>
          </p:nvPr>
        </p:nvSpPr>
        <p:spPr>
          <a:xfrm>
            <a:off x="989583" y="2928832"/>
            <a:ext cx="2359143" cy="3145721"/>
          </a:xfrm>
          <a:noFill/>
        </p:spPr>
        <p:txBody>
          <a:bodyPr>
            <a:normAutofit/>
          </a:bodyPr>
          <a:lstStyle/>
          <a:p>
            <a:pPr marL="0" indent="0" defTabSz="314325">
              <a:lnSpc>
                <a:spcPct val="90000"/>
              </a:lnSpc>
              <a:spcAft>
                <a:spcPts val="450"/>
              </a:spcAft>
              <a:buNone/>
              <a:tabLst>
                <a:tab pos="227013" algn="l"/>
              </a:tabLst>
            </a:pPr>
            <a:r>
              <a:rPr lang="en-US" sz="1800" dirty="0">
                <a:solidFill>
                  <a:schemeClr val="tx1"/>
                </a:solidFill>
                <a:latin typeface="Arial" panose="020B0604020202020204" pitchFamily="34" charset="0"/>
                <a:cs typeface="Arial" panose="020B0604020202020204" pitchFamily="34" charset="0"/>
              </a:rPr>
              <a:t>TRACKS</a:t>
            </a:r>
            <a:r>
              <a:rPr lang="en-US" sz="1800" dirty="0">
                <a:solidFill>
                  <a:schemeClr val="tx1"/>
                </a:solidFill>
                <a:cs typeface="Calibri"/>
              </a:rPr>
              <a:t>	 </a:t>
            </a:r>
            <a:r>
              <a:rPr lang="en-US" sz="1600" dirty="0">
                <a:solidFill>
                  <a:schemeClr val="tx1"/>
                </a:solidFill>
                <a:latin typeface="Arial Nova Cond Light" panose="020B0604020202020204" pitchFamily="34" charset="0"/>
                <a:cs typeface="Calibri"/>
              </a:rPr>
              <a:t>across </a:t>
            </a:r>
            <a:r>
              <a:rPr lang="en-US" sz="1600" dirty="0">
                <a:latin typeface="Arial Nova Cond Light" panose="020B0604020202020204" pitchFamily="34" charset="0"/>
                <a:cs typeface="Calibri"/>
              </a:rPr>
              <a:t>c</a:t>
            </a:r>
            <a:r>
              <a:rPr lang="en-US" sz="1600" dirty="0">
                <a:solidFill>
                  <a:schemeClr val="tx1"/>
                </a:solidFill>
                <a:latin typeface="Arial Nova Cond Light" panose="020B0604020202020204" pitchFamily="34" charset="0"/>
                <a:cs typeface="Calibri"/>
              </a:rPr>
              <a:t>hemistry, </a:t>
            </a:r>
            <a:r>
              <a:rPr lang="en-US" sz="1600" dirty="0">
                <a:latin typeface="Arial Nova Cond Light" panose="020B0604020202020204" pitchFamily="34" charset="0"/>
                <a:cs typeface="Calibri"/>
              </a:rPr>
              <a:t>m</a:t>
            </a:r>
            <a:r>
              <a:rPr lang="en-US" sz="1600" dirty="0">
                <a:solidFill>
                  <a:schemeClr val="tx1"/>
                </a:solidFill>
                <a:latin typeface="Arial Nova Cond Light" panose="020B0604020202020204" pitchFamily="34" charset="0"/>
                <a:cs typeface="Calibri"/>
              </a:rPr>
              <a:t>icrobiology, and radiochemistry </a:t>
            </a:r>
            <a:r>
              <a:rPr lang="en-US" sz="1600" dirty="0">
                <a:latin typeface="Arial Nova Cond Light" panose="020B0604020202020204" pitchFamily="34" charset="0"/>
                <a:cs typeface="Calibri"/>
              </a:rPr>
              <a:t>d</a:t>
            </a:r>
            <a:r>
              <a:rPr lang="en-US" sz="1600" dirty="0">
                <a:solidFill>
                  <a:schemeClr val="tx1"/>
                </a:solidFill>
                <a:latin typeface="Arial Nova Cond Light" panose="020B0604020202020204" pitchFamily="34" charset="0"/>
                <a:cs typeface="Calibri"/>
              </a:rPr>
              <a:t>isciplines </a:t>
            </a:r>
          </a:p>
          <a:p>
            <a:pPr marL="0" indent="0" defTabSz="314325">
              <a:lnSpc>
                <a:spcPct val="90000"/>
              </a:lnSpc>
              <a:spcAft>
                <a:spcPts val="450"/>
              </a:spcAft>
              <a:buNone/>
              <a:tabLst>
                <a:tab pos="227013" algn="l"/>
              </a:tabLst>
            </a:pPr>
            <a:endParaRPr lang="en-US" sz="1600" dirty="0">
              <a:solidFill>
                <a:schemeClr val="tx1"/>
              </a:solidFill>
              <a:latin typeface="Arial Nova Cond Light" panose="020B0604020202020204" pitchFamily="34" charset="0"/>
              <a:cs typeface="Calibri"/>
            </a:endParaRPr>
          </a:p>
          <a:p>
            <a:pPr marL="0" indent="0" defTabSz="461963">
              <a:lnSpc>
                <a:spcPct val="90000"/>
              </a:lnSpc>
              <a:spcAft>
                <a:spcPts val="450"/>
              </a:spcAft>
              <a:buNone/>
              <a:tabLst>
                <a:tab pos="627063" algn="l"/>
              </a:tabLst>
            </a:pPr>
            <a:r>
              <a:rPr lang="en-US" sz="1800" dirty="0">
                <a:solidFill>
                  <a:schemeClr val="tx1"/>
                </a:solidFill>
                <a:latin typeface="Arial" panose="020B0604020202020204" pitchFamily="34" charset="0"/>
                <a:cs typeface="Arial" panose="020B0604020202020204" pitchFamily="34" charset="0"/>
              </a:rPr>
              <a:t>LABORATORIES </a:t>
            </a:r>
            <a:r>
              <a:rPr lang="en-US" sz="1600" dirty="0">
                <a:solidFill>
                  <a:schemeClr val="tx1"/>
                </a:solidFill>
                <a:latin typeface="Arial Nova Cond Light" panose="020B0306020202020204" pitchFamily="34" charset="0"/>
                <a:cs typeface="Arial" panose="020B0604020202020204" pitchFamily="34" charset="0"/>
              </a:rPr>
              <a:t>participating in at least one track</a:t>
            </a:r>
          </a:p>
          <a:p>
            <a:pPr marL="0" indent="0" defTabSz="461963">
              <a:lnSpc>
                <a:spcPct val="90000"/>
              </a:lnSpc>
              <a:spcAft>
                <a:spcPts val="450"/>
              </a:spcAft>
              <a:buNone/>
              <a:tabLst>
                <a:tab pos="627063" algn="l"/>
              </a:tabLst>
            </a:pPr>
            <a:endParaRPr lang="en-US" sz="1600" dirty="0">
              <a:solidFill>
                <a:schemeClr val="tx1"/>
              </a:solidFill>
            </a:endParaRPr>
          </a:p>
          <a:p>
            <a:pPr marL="0" indent="0" defTabSz="627063">
              <a:lnSpc>
                <a:spcPct val="90000"/>
              </a:lnSpc>
              <a:spcAft>
                <a:spcPts val="450"/>
              </a:spcAft>
              <a:buNone/>
            </a:pPr>
            <a:r>
              <a:rPr lang="en-US" sz="1800" dirty="0">
                <a:latin typeface="Arial" panose="020B0604020202020204" pitchFamily="34" charset="0"/>
                <a:cs typeface="Arial" panose="020B0604020202020204" pitchFamily="34" charset="0"/>
              </a:rPr>
              <a:t>STATES</a:t>
            </a:r>
            <a:endParaRPr lang="en-US" sz="1800" dirty="0">
              <a:solidFill>
                <a:schemeClr val="tx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5E6867A2-F6B1-6E63-7B14-22ECBB4F7B3B}"/>
              </a:ext>
            </a:extLst>
          </p:cNvPr>
          <p:cNvSpPr txBox="1"/>
          <p:nvPr/>
        </p:nvSpPr>
        <p:spPr>
          <a:xfrm>
            <a:off x="1356901" y="1790521"/>
            <a:ext cx="6400801" cy="679673"/>
          </a:xfrm>
          <a:prstGeom prst="rect">
            <a:avLst/>
          </a:prstGeom>
          <a:noFill/>
        </p:spPr>
        <p:txBody>
          <a:bodyPr wrap="square" rtlCol="0" anchor="ctr">
            <a:spAutoFit/>
          </a:bodyPr>
          <a:lstStyle/>
          <a:p>
            <a:pPr marL="0" indent="0" algn="ctr">
              <a:spcAft>
                <a:spcPts val="450"/>
              </a:spcAft>
              <a:buNone/>
            </a:pPr>
            <a:r>
              <a:rPr lang="en-US" dirty="0">
                <a:solidFill>
                  <a:schemeClr val="tx1"/>
                </a:solidFill>
                <a:latin typeface="Arial" panose="020B0604020202020204" pitchFamily="34" charset="0"/>
                <a:cs typeface="Arial" panose="020B0604020202020204" pitchFamily="34" charset="0"/>
              </a:rPr>
              <a:t>In Year 4 of a 5-Year Cooperative Agreement Program</a:t>
            </a:r>
          </a:p>
          <a:p>
            <a:pPr marL="0" indent="0" algn="ctr">
              <a:spcAft>
                <a:spcPts val="450"/>
              </a:spcAft>
              <a:buNone/>
            </a:pPr>
            <a:r>
              <a:rPr lang="en-US" sz="1600" dirty="0">
                <a:solidFill>
                  <a:schemeClr val="tx1"/>
                </a:solidFill>
                <a:latin typeface="Arial Nova Light" panose="020B0304020202020204" pitchFamily="34" charset="0"/>
                <a:cs typeface="Arial" panose="020B0604020202020204" pitchFamily="34" charset="0"/>
              </a:rPr>
              <a:t>Cycle: July 1 – June 30, annually</a:t>
            </a:r>
          </a:p>
        </p:txBody>
      </p:sp>
      <p:graphicFrame>
        <p:nvGraphicFramePr>
          <p:cNvPr id="17" name="Diagram 16">
            <a:extLst>
              <a:ext uri="{FF2B5EF4-FFF2-40B4-BE49-F238E27FC236}">
                <a16:creationId xmlns:a16="http://schemas.microsoft.com/office/drawing/2014/main" id="{EAAFF04B-8DD5-9DBB-EC21-1B37D6AC752C}"/>
              </a:ext>
            </a:extLst>
          </p:cNvPr>
          <p:cNvGraphicFramePr/>
          <p:nvPr>
            <p:extLst>
              <p:ext uri="{D42A27DB-BD31-4B8C-83A1-F6EECF244321}">
                <p14:modId xmlns:p14="http://schemas.microsoft.com/office/powerpoint/2010/main" val="2318162595"/>
              </p:ext>
            </p:extLst>
          </p:nvPr>
        </p:nvGraphicFramePr>
        <p:xfrm>
          <a:off x="-53886" y="2860125"/>
          <a:ext cx="1132114" cy="328313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9252886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77235-5F41-4DE9-BEBB-263E9711E736}"/>
              </a:ext>
            </a:extLst>
          </p:cNvPr>
          <p:cNvSpPr>
            <a:spLocks noGrp="1"/>
          </p:cNvSpPr>
          <p:nvPr>
            <p:ph type="title"/>
          </p:nvPr>
        </p:nvSpPr>
        <p:spPr>
          <a:xfrm>
            <a:off x="317448" y="470073"/>
            <a:ext cx="8509103" cy="694515"/>
          </a:xfrm>
        </p:spPr>
        <p:txBody>
          <a:bodyPr/>
          <a:lstStyle/>
          <a:p>
            <a:r>
              <a:rPr lang="en-US" sz="3600" b="1" cap="small" dirty="0">
                <a:latin typeface="Arial" panose="020B0604020202020204" pitchFamily="34" charset="0"/>
                <a:cs typeface="Arial" panose="020B0604020202020204" pitchFamily="34" charset="0"/>
              </a:rPr>
              <a:t>WGS TRACK</a:t>
            </a:r>
          </a:p>
        </p:txBody>
      </p:sp>
      <p:sp>
        <p:nvSpPr>
          <p:cNvPr id="4" name="Content Placeholder 3">
            <a:extLst>
              <a:ext uri="{FF2B5EF4-FFF2-40B4-BE49-F238E27FC236}">
                <a16:creationId xmlns:a16="http://schemas.microsoft.com/office/drawing/2014/main" id="{271CE36D-F4CF-4644-95C3-A82E63C6DE60}"/>
              </a:ext>
            </a:extLst>
          </p:cNvPr>
          <p:cNvSpPr txBox="1">
            <a:spLocks/>
          </p:cNvSpPr>
          <p:nvPr/>
        </p:nvSpPr>
        <p:spPr>
          <a:xfrm>
            <a:off x="410800" y="2551613"/>
            <a:ext cx="8322401" cy="3605348"/>
          </a:xfrm>
          <a:prstGeom prst="rect">
            <a:avLst/>
          </a:prstGeom>
          <a:ln w="28575">
            <a:noFill/>
          </a:ln>
        </p:spPr>
        <p:txBody>
          <a:bodyPr vert="horz" lIns="68580" tIns="34290" rIns="0" bIns="34290" numCol="2" rtlCol="0" anchor="t">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200" dirty="0">
                <a:latin typeface="Arial Nova Cond Light" panose="020B0306020202020204" pitchFamily="34" charset="0"/>
                <a:cs typeface="Arial" panose="020B0604020202020204" pitchFamily="34" charset="0"/>
              </a:rPr>
              <a:t>Arizona State Department of Health Services</a:t>
            </a:r>
          </a:p>
          <a:p>
            <a:pPr marL="0" indent="0" algn="ctr">
              <a:buNone/>
            </a:pPr>
            <a:r>
              <a:rPr lang="en-US" sz="1200" dirty="0">
                <a:latin typeface="Arial Nova Cond Light" panose="020B0306020202020204" pitchFamily="34" charset="0"/>
                <a:cs typeface="Arial" panose="020B0604020202020204" pitchFamily="34" charset="0"/>
              </a:rPr>
              <a:t>California Department of Public Health</a:t>
            </a:r>
          </a:p>
          <a:p>
            <a:pPr marL="0" indent="0" algn="ctr">
              <a:buNone/>
            </a:pPr>
            <a:r>
              <a:rPr lang="en-US" sz="1200" dirty="0">
                <a:latin typeface="Arial Nova Cond Light" panose="020B0306020202020204" pitchFamily="34" charset="0"/>
                <a:cs typeface="Arial" panose="020B0604020202020204" pitchFamily="34" charset="0"/>
              </a:rPr>
              <a:t>Colorado State Department of Public Health and Environment</a:t>
            </a:r>
          </a:p>
          <a:p>
            <a:pPr marL="0" indent="0" algn="ctr">
              <a:buNone/>
            </a:pPr>
            <a:r>
              <a:rPr lang="en-US" sz="1200" dirty="0">
                <a:latin typeface="Arial Nova Cond Light" panose="020B0306020202020204" pitchFamily="34" charset="0"/>
                <a:cs typeface="Arial" panose="020B0604020202020204" pitchFamily="34" charset="0"/>
              </a:rPr>
              <a:t>Florida Department of Agriculture and Consumer Services</a:t>
            </a:r>
          </a:p>
          <a:p>
            <a:pPr marL="0" indent="0" algn="ctr">
              <a:buNone/>
            </a:pPr>
            <a:r>
              <a:rPr lang="en-US" sz="1200" dirty="0">
                <a:latin typeface="Arial Nova Cond Light" panose="020B0306020202020204" pitchFamily="34" charset="0"/>
                <a:cs typeface="Arial" panose="020B0604020202020204" pitchFamily="34" charset="0"/>
              </a:rPr>
              <a:t>Indiana State Department of Health</a:t>
            </a:r>
          </a:p>
          <a:p>
            <a:pPr marL="0" indent="0" algn="ctr">
              <a:buNone/>
            </a:pPr>
            <a:r>
              <a:rPr lang="en-US" sz="1200" dirty="0">
                <a:latin typeface="Arial Nova Cond Light" panose="020B0306020202020204" pitchFamily="34" charset="0"/>
                <a:cs typeface="Arial" panose="020B0604020202020204" pitchFamily="34" charset="0"/>
              </a:rPr>
              <a:t>Kentucky State Cabinet for Health and Family Services</a:t>
            </a:r>
          </a:p>
          <a:p>
            <a:pPr marL="0" indent="0" algn="ctr">
              <a:buNone/>
            </a:pPr>
            <a:r>
              <a:rPr lang="en-US" sz="1200" dirty="0">
                <a:latin typeface="Arial Nova Cond Light" panose="020B0306020202020204" pitchFamily="34" charset="0"/>
                <a:cs typeface="Arial" panose="020B0604020202020204" pitchFamily="34" charset="0"/>
              </a:rPr>
              <a:t>Maryland State Department of Health Laboratories Administration</a:t>
            </a:r>
          </a:p>
          <a:p>
            <a:pPr marL="0" indent="0" algn="ctr">
              <a:buNone/>
            </a:pPr>
            <a:r>
              <a:rPr lang="en-US" sz="1200" dirty="0">
                <a:latin typeface="Arial Nova Cond Light" panose="020B0306020202020204" pitchFamily="34" charset="0"/>
                <a:cs typeface="Arial" panose="020B0604020202020204" pitchFamily="34" charset="0"/>
              </a:rPr>
              <a:t>Massachusetts State Department of Public Health</a:t>
            </a:r>
          </a:p>
          <a:p>
            <a:pPr marL="0" indent="0" algn="ctr">
              <a:buNone/>
            </a:pPr>
            <a:r>
              <a:rPr lang="en-US" sz="1200" dirty="0">
                <a:latin typeface="Arial Nova Cond Light" panose="020B0306020202020204" pitchFamily="34" charset="0"/>
                <a:cs typeface="Arial" panose="020B0604020202020204" pitchFamily="34" charset="0"/>
              </a:rPr>
              <a:t>Michigan State Department of Agriculture</a:t>
            </a:r>
          </a:p>
          <a:p>
            <a:pPr marL="0" indent="0" algn="ctr">
              <a:buNone/>
            </a:pPr>
            <a:r>
              <a:rPr lang="en-US" sz="1200" dirty="0">
                <a:latin typeface="Arial Nova Cond Light" panose="020B0306020202020204" pitchFamily="34" charset="0"/>
                <a:cs typeface="Arial" panose="020B0604020202020204" pitchFamily="34" charset="0"/>
              </a:rPr>
              <a:t>Michigan State Department of Health and Human Services</a:t>
            </a:r>
          </a:p>
          <a:p>
            <a:pPr marL="0" indent="0" algn="ctr">
              <a:buNone/>
            </a:pPr>
            <a:r>
              <a:rPr lang="en-US" sz="1200" dirty="0">
                <a:latin typeface="Arial Nova Cond Light" panose="020B0306020202020204" pitchFamily="34" charset="0"/>
                <a:cs typeface="Arial" panose="020B0604020202020204" pitchFamily="34" charset="0"/>
              </a:rPr>
              <a:t>Minnesota State Department of Health</a:t>
            </a:r>
          </a:p>
          <a:p>
            <a:pPr marL="0" indent="0" algn="ctr">
              <a:buNone/>
            </a:pPr>
            <a:r>
              <a:rPr lang="en-US" sz="1200" dirty="0">
                <a:latin typeface="Arial Nova Cond Light" panose="020B0306020202020204" pitchFamily="34" charset="0"/>
                <a:cs typeface="Arial" panose="020B0604020202020204" pitchFamily="34" charset="0"/>
              </a:rPr>
              <a:t>Missouri State Department of Health and Senior Services</a:t>
            </a:r>
          </a:p>
          <a:p>
            <a:pPr marL="0" indent="0" algn="ctr">
              <a:buNone/>
            </a:pPr>
            <a:r>
              <a:rPr lang="en-US" sz="1200" dirty="0">
                <a:latin typeface="Arial Nova Cond Light" panose="020B0306020202020204" pitchFamily="34" charset="0"/>
                <a:cs typeface="Arial" panose="020B0604020202020204" pitchFamily="34" charset="0"/>
              </a:rPr>
              <a:t>New Hampshire State Department of Health and Human Services, Health Statistics and Data Management</a:t>
            </a:r>
          </a:p>
          <a:p>
            <a:pPr marL="0" indent="0" algn="ctr">
              <a:buNone/>
            </a:pPr>
            <a:r>
              <a:rPr lang="en-US" sz="1200" dirty="0">
                <a:latin typeface="Arial Nova Cond Light" panose="020B0306020202020204" pitchFamily="34" charset="0"/>
                <a:cs typeface="Arial" panose="020B0604020202020204" pitchFamily="34" charset="0"/>
              </a:rPr>
              <a:t>New Jersey State Department of Agriculture</a:t>
            </a:r>
          </a:p>
          <a:p>
            <a:pPr marL="0" indent="0" algn="ctr">
              <a:buNone/>
            </a:pPr>
            <a:r>
              <a:rPr lang="en-US" sz="1200" dirty="0">
                <a:latin typeface="Arial Nova Cond Light" panose="020B0306020202020204" pitchFamily="34" charset="0"/>
                <a:cs typeface="Arial" panose="020B0604020202020204" pitchFamily="34" charset="0"/>
              </a:rPr>
              <a:t>New Jersey State Department of Health and Senior Services</a:t>
            </a:r>
          </a:p>
          <a:p>
            <a:pPr marL="0" indent="0" algn="ctr">
              <a:buNone/>
            </a:pPr>
            <a:endParaRPr lang="en-US" sz="1200" dirty="0">
              <a:latin typeface="Arial Nova Cond Light" panose="020B0306020202020204" pitchFamily="34" charset="0"/>
              <a:cs typeface="Arial" panose="020B0604020202020204" pitchFamily="34" charset="0"/>
            </a:endParaRPr>
          </a:p>
          <a:p>
            <a:pPr marL="0" indent="0" algn="ctr">
              <a:buNone/>
            </a:pPr>
            <a:endParaRPr lang="en-US" sz="1200" dirty="0">
              <a:latin typeface="Arial Nova Cond Light" panose="020B0306020202020204" pitchFamily="34" charset="0"/>
              <a:cs typeface="Arial" panose="020B0604020202020204" pitchFamily="34" charset="0"/>
            </a:endParaRPr>
          </a:p>
          <a:p>
            <a:pPr marL="0" indent="0" algn="ctr">
              <a:buNone/>
            </a:pPr>
            <a:r>
              <a:rPr lang="en-US" sz="1200" dirty="0">
                <a:latin typeface="Arial Nova Cond Light" panose="020B0306020202020204" pitchFamily="34" charset="0"/>
                <a:cs typeface="Arial" panose="020B0604020202020204" pitchFamily="34" charset="0"/>
              </a:rPr>
              <a:t>New Mexico State University</a:t>
            </a:r>
          </a:p>
          <a:p>
            <a:pPr marL="0" indent="0" algn="ctr">
              <a:buNone/>
            </a:pPr>
            <a:r>
              <a:rPr lang="en-US" sz="1200" dirty="0">
                <a:latin typeface="Arial Nova Cond Light" panose="020B0306020202020204" pitchFamily="34" charset="0"/>
                <a:cs typeface="Arial" panose="020B0604020202020204" pitchFamily="34" charset="0"/>
              </a:rPr>
              <a:t>New York State Department of Agriculture and Markets</a:t>
            </a:r>
          </a:p>
          <a:p>
            <a:pPr marL="0" indent="0" algn="ctr">
              <a:buNone/>
            </a:pPr>
            <a:r>
              <a:rPr lang="en-US" sz="1200" dirty="0">
                <a:latin typeface="Arial Nova Cond Light" panose="020B0306020202020204" pitchFamily="34" charset="0"/>
                <a:cs typeface="Arial" panose="020B0604020202020204" pitchFamily="34" charset="0"/>
              </a:rPr>
              <a:t>New York State Department of Health</a:t>
            </a:r>
          </a:p>
          <a:p>
            <a:pPr marL="0" indent="0" algn="ctr">
              <a:buNone/>
            </a:pPr>
            <a:r>
              <a:rPr lang="en-US" sz="1200" dirty="0">
                <a:latin typeface="Arial Nova Cond Light" panose="020B0306020202020204" pitchFamily="34" charset="0"/>
                <a:cs typeface="Arial" panose="020B0604020202020204" pitchFamily="34" charset="0"/>
              </a:rPr>
              <a:t>North Carolina State University</a:t>
            </a:r>
          </a:p>
          <a:p>
            <a:pPr marL="0" indent="0" algn="ctr">
              <a:buNone/>
            </a:pPr>
            <a:r>
              <a:rPr lang="en-US" sz="1200" dirty="0">
                <a:latin typeface="Arial Nova Cond Light" panose="020B0306020202020204" pitchFamily="34" charset="0"/>
                <a:cs typeface="Arial" panose="020B0604020202020204" pitchFamily="34" charset="0"/>
              </a:rPr>
              <a:t>Ohio State Department of Agriculture</a:t>
            </a:r>
          </a:p>
          <a:p>
            <a:pPr marL="0" indent="0" algn="ctr">
              <a:buNone/>
            </a:pPr>
            <a:r>
              <a:rPr lang="en-US" sz="1200" dirty="0">
                <a:latin typeface="Arial Nova Cond Light" panose="020B0306020202020204" pitchFamily="34" charset="0"/>
                <a:cs typeface="Arial" panose="020B0604020202020204" pitchFamily="34" charset="0"/>
              </a:rPr>
              <a:t>Pennsylvania State University</a:t>
            </a:r>
          </a:p>
          <a:p>
            <a:pPr marL="0" indent="0" algn="ctr">
              <a:buNone/>
            </a:pPr>
            <a:r>
              <a:rPr lang="en-US" sz="1200" dirty="0">
                <a:latin typeface="Arial Nova Cond Light" panose="020B0306020202020204" pitchFamily="34" charset="0"/>
                <a:cs typeface="Arial" panose="020B0604020202020204" pitchFamily="34" charset="0"/>
              </a:rPr>
              <a:t>Rhode Island Department of Health</a:t>
            </a:r>
          </a:p>
          <a:p>
            <a:pPr marL="0" indent="0" algn="ctr">
              <a:buNone/>
            </a:pPr>
            <a:r>
              <a:rPr lang="en-US" sz="1200" dirty="0">
                <a:latin typeface="Arial Nova Cond Light" panose="020B0306020202020204" pitchFamily="34" charset="0"/>
                <a:cs typeface="Arial" panose="020B0604020202020204" pitchFamily="34" charset="0"/>
              </a:rPr>
              <a:t>South Carolina Department of Health and Environmental Control</a:t>
            </a:r>
          </a:p>
          <a:p>
            <a:pPr marL="0" indent="0" algn="ctr">
              <a:buNone/>
            </a:pPr>
            <a:r>
              <a:rPr lang="en-US" sz="1200" dirty="0">
                <a:latin typeface="Arial Nova Cond Light" panose="020B0306020202020204" pitchFamily="34" charset="0"/>
                <a:cs typeface="Arial" panose="020B0604020202020204" pitchFamily="34" charset="0"/>
              </a:rPr>
              <a:t>South Dakota State University</a:t>
            </a:r>
          </a:p>
          <a:p>
            <a:pPr marL="0" indent="0" algn="ctr">
              <a:buNone/>
            </a:pPr>
            <a:r>
              <a:rPr lang="en-US" sz="1200" dirty="0">
                <a:latin typeface="Arial Nova Cond Light" panose="020B0306020202020204" pitchFamily="34" charset="0"/>
                <a:cs typeface="Arial" panose="020B0604020202020204" pitchFamily="34" charset="0"/>
              </a:rPr>
              <a:t>Texas Department of State Health Services</a:t>
            </a:r>
          </a:p>
          <a:p>
            <a:pPr marL="0" indent="0" algn="ctr">
              <a:buNone/>
            </a:pPr>
            <a:r>
              <a:rPr lang="en-US" sz="1200" dirty="0">
                <a:latin typeface="Arial Nova Cond Light" panose="020B0306020202020204" pitchFamily="34" charset="0"/>
                <a:cs typeface="Arial" panose="020B0604020202020204" pitchFamily="34" charset="0"/>
              </a:rPr>
              <a:t>University of Nevada, Reno </a:t>
            </a:r>
          </a:p>
          <a:p>
            <a:pPr marL="0" indent="0" algn="ctr">
              <a:buNone/>
            </a:pPr>
            <a:r>
              <a:rPr lang="en-US" sz="1200" dirty="0">
                <a:latin typeface="Arial Nova Cond Light" panose="020B0306020202020204" pitchFamily="34" charset="0"/>
                <a:cs typeface="Arial" panose="020B0604020202020204" pitchFamily="34" charset="0"/>
              </a:rPr>
              <a:t>Vermont State Agency of Human Services</a:t>
            </a:r>
          </a:p>
          <a:p>
            <a:pPr marL="0" indent="0" algn="ctr">
              <a:buNone/>
            </a:pPr>
            <a:r>
              <a:rPr lang="en-US" sz="1200" dirty="0">
                <a:latin typeface="Arial Nova Cond Light" panose="020B0306020202020204" pitchFamily="34" charset="0"/>
                <a:cs typeface="Arial" panose="020B0604020202020204" pitchFamily="34" charset="0"/>
              </a:rPr>
              <a:t>Virginia Division of Consolidated laboratory Services</a:t>
            </a:r>
          </a:p>
          <a:p>
            <a:pPr marL="0" indent="0" algn="ctr">
              <a:buNone/>
            </a:pPr>
            <a:r>
              <a:rPr lang="en-US" sz="1200" dirty="0">
                <a:latin typeface="Arial Nova Cond Light" panose="020B0306020202020204" pitchFamily="34" charset="0"/>
                <a:cs typeface="Arial" panose="020B0604020202020204" pitchFamily="34" charset="0"/>
              </a:rPr>
              <a:t>Washington State Department of Agriculture</a:t>
            </a:r>
          </a:p>
          <a:p>
            <a:pPr marL="0" indent="0" algn="ctr">
              <a:buNone/>
            </a:pPr>
            <a:r>
              <a:rPr lang="en-US" sz="1200" dirty="0">
                <a:latin typeface="Arial Nova Cond Light" panose="020B0306020202020204" pitchFamily="34" charset="0"/>
                <a:cs typeface="Arial" panose="020B0604020202020204" pitchFamily="34" charset="0"/>
              </a:rPr>
              <a:t>Washington State Department of Health</a:t>
            </a:r>
          </a:p>
          <a:p>
            <a:pPr marL="0" indent="0" algn="ctr">
              <a:buNone/>
            </a:pPr>
            <a:r>
              <a:rPr lang="en-US" sz="1200" dirty="0">
                <a:latin typeface="Arial Nova Cond Light" panose="020B0306020202020204" pitchFamily="34" charset="0"/>
                <a:cs typeface="Arial" panose="020B0604020202020204" pitchFamily="34" charset="0"/>
              </a:rPr>
              <a:t>West Virginia Department of Agriculture</a:t>
            </a:r>
          </a:p>
          <a:p>
            <a:pPr marL="0" indent="0">
              <a:buNone/>
            </a:pPr>
            <a:endParaRPr lang="en-US" sz="1050" dirty="0">
              <a:latin typeface="Arial Nova Cond Light" panose="020B0306020202020204" pitchFamily="34" charset="0"/>
            </a:endParaRPr>
          </a:p>
          <a:p>
            <a:pPr marL="0" indent="0">
              <a:buNone/>
            </a:pPr>
            <a:endParaRPr lang="en-US" sz="1050" dirty="0">
              <a:latin typeface="Arial Nova Cond Light" panose="020B0306020202020204" pitchFamily="34" charset="0"/>
            </a:endParaRPr>
          </a:p>
        </p:txBody>
      </p:sp>
      <p:sp>
        <p:nvSpPr>
          <p:cNvPr id="6" name="Content Placeholder 3">
            <a:extLst>
              <a:ext uri="{FF2B5EF4-FFF2-40B4-BE49-F238E27FC236}">
                <a16:creationId xmlns:a16="http://schemas.microsoft.com/office/drawing/2014/main" id="{63B0D8E6-CF39-4069-83F9-16918BE4FA4E}"/>
              </a:ext>
            </a:extLst>
          </p:cNvPr>
          <p:cNvSpPr txBox="1">
            <a:spLocks/>
          </p:cNvSpPr>
          <p:nvPr/>
        </p:nvSpPr>
        <p:spPr>
          <a:xfrm>
            <a:off x="5025950" y="1751529"/>
            <a:ext cx="3721278" cy="4141697"/>
          </a:xfrm>
          <a:prstGeom prst="rect">
            <a:avLst/>
          </a:prstGeom>
          <a:ln w="28575">
            <a:noFill/>
          </a:ln>
        </p:spPr>
        <p:txBody>
          <a:bodyPr vert="horz" lIns="68580" tIns="34290" rIns="68580" bIns="34290" rtlCol="0" anchor="t">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1050" dirty="0">
              <a:latin typeface="Calibri"/>
            </a:endParaRPr>
          </a:p>
          <a:p>
            <a:pPr marL="0" indent="0">
              <a:buNone/>
            </a:pPr>
            <a:endParaRPr lang="en-US" sz="1050" dirty="0">
              <a:latin typeface="Calibri"/>
            </a:endParaRPr>
          </a:p>
          <a:p>
            <a:pPr marL="0" indent="0">
              <a:buNone/>
            </a:pPr>
            <a:endParaRPr lang="en-US" sz="1050" dirty="0">
              <a:latin typeface="Calibri"/>
            </a:endParaRPr>
          </a:p>
        </p:txBody>
      </p:sp>
      <p:graphicFrame>
        <p:nvGraphicFramePr>
          <p:cNvPr id="11" name="Diagram 10">
            <a:extLst>
              <a:ext uri="{FF2B5EF4-FFF2-40B4-BE49-F238E27FC236}">
                <a16:creationId xmlns:a16="http://schemas.microsoft.com/office/drawing/2014/main" id="{39F17619-EB71-C8BC-83D1-135A230EAF90}"/>
              </a:ext>
            </a:extLst>
          </p:cNvPr>
          <p:cNvGraphicFramePr/>
          <p:nvPr>
            <p:extLst>
              <p:ext uri="{D42A27DB-BD31-4B8C-83A1-F6EECF244321}">
                <p14:modId xmlns:p14="http://schemas.microsoft.com/office/powerpoint/2010/main" val="578992947"/>
              </p:ext>
            </p:extLst>
          </p:nvPr>
        </p:nvGraphicFramePr>
        <p:xfrm>
          <a:off x="3290893" y="587103"/>
          <a:ext cx="2403566" cy="26350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730345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iggy bank collection top view">
            <a:extLst>
              <a:ext uri="{FF2B5EF4-FFF2-40B4-BE49-F238E27FC236}">
                <a16:creationId xmlns:a16="http://schemas.microsoft.com/office/drawing/2014/main" id="{C276F8BF-CF89-8B56-2230-9851EC721049}"/>
              </a:ext>
            </a:extLst>
          </p:cNvPr>
          <p:cNvPicPr>
            <a:picLocks noChangeAspect="1"/>
          </p:cNvPicPr>
          <p:nvPr/>
        </p:nvPicPr>
        <p:blipFill>
          <a:blip r:embed="rId3"/>
          <a:stretch>
            <a:fillRect/>
          </a:stretch>
        </p:blipFill>
        <p:spPr>
          <a:xfrm>
            <a:off x="6039055" y="1567622"/>
            <a:ext cx="3039431" cy="4728403"/>
          </a:xfrm>
          <a:prstGeom prst="rect">
            <a:avLst/>
          </a:prstGeom>
        </p:spPr>
      </p:pic>
      <p:sp>
        <p:nvSpPr>
          <p:cNvPr id="16386" name="Title 1"/>
          <p:cNvSpPr>
            <a:spLocks noGrp="1"/>
          </p:cNvSpPr>
          <p:nvPr>
            <p:ph type="title"/>
          </p:nvPr>
        </p:nvSpPr>
        <p:spPr>
          <a:xfrm>
            <a:off x="317500" y="771153"/>
            <a:ext cx="8509000" cy="925512"/>
          </a:xfrm>
        </p:spPr>
        <p:txBody>
          <a:bodyPr/>
          <a:lstStyle/>
          <a:p>
            <a:pPr eaLnBrk="1" hangingPunct="1"/>
            <a:r>
              <a:rPr lang="en-US" altLang="en-US" sz="3600" b="1" cap="small" dirty="0">
                <a:latin typeface="Arial" charset="0"/>
                <a:cs typeface="Arial" charset="0"/>
              </a:rPr>
              <a:t>FUNDING</a:t>
            </a:r>
          </a:p>
        </p:txBody>
      </p:sp>
      <p:sp>
        <p:nvSpPr>
          <p:cNvPr id="16387" name="Content Placeholder 2"/>
          <p:cNvSpPr>
            <a:spLocks noGrp="1"/>
          </p:cNvSpPr>
          <p:nvPr>
            <p:ph idx="1"/>
          </p:nvPr>
        </p:nvSpPr>
        <p:spPr>
          <a:xfrm>
            <a:off x="317500" y="1961355"/>
            <a:ext cx="5811908" cy="4286250"/>
          </a:xfrm>
        </p:spPr>
        <p:txBody>
          <a:bodyPr/>
          <a:lstStyle/>
          <a:p>
            <a:pPr marL="0" indent="0" eaLnBrk="1" hangingPunct="1">
              <a:buNone/>
            </a:pPr>
            <a:r>
              <a:rPr lang="en-US" altLang="en-US" sz="2400" dirty="0">
                <a:latin typeface="Arial" charset="0"/>
                <a:cs typeface="Arial" charset="0"/>
              </a:rPr>
              <a:t>$23.5M for LFFM in Y4 </a:t>
            </a:r>
          </a:p>
          <a:p>
            <a:pPr marL="0" indent="0" eaLnBrk="1" hangingPunct="1">
              <a:buNone/>
            </a:pPr>
            <a:endParaRPr lang="en-US" altLang="en-US" sz="2400" dirty="0">
              <a:latin typeface="Arial" charset="0"/>
              <a:cs typeface="Arial" charset="0"/>
            </a:endParaRPr>
          </a:p>
          <a:p>
            <a:pPr eaLnBrk="1" hangingPunct="1"/>
            <a:endParaRPr lang="en-US" altLang="en-US" sz="2400" dirty="0">
              <a:latin typeface="Arial" charset="0"/>
              <a:cs typeface="Arial" charset="0"/>
            </a:endParaRPr>
          </a:p>
          <a:p>
            <a:pPr eaLnBrk="1" hangingPunct="1"/>
            <a:endParaRPr lang="en-US" altLang="en-US" sz="2400" dirty="0">
              <a:latin typeface="Arial" charset="0"/>
              <a:cs typeface="Arial" charset="0"/>
            </a:endParaRPr>
          </a:p>
          <a:p>
            <a:pPr eaLnBrk="1" hangingPunct="1"/>
            <a:endParaRPr lang="en-US" altLang="en-US" sz="2400" dirty="0">
              <a:latin typeface="Arial" charset="0"/>
              <a:cs typeface="Arial" charset="0"/>
            </a:endParaRPr>
          </a:p>
          <a:p>
            <a:pPr marL="0" indent="0" eaLnBrk="1" hangingPunct="1">
              <a:buNone/>
            </a:pPr>
            <a:endParaRPr lang="en-US" altLang="en-US" sz="2400" dirty="0">
              <a:latin typeface="Arial" charset="0"/>
              <a:cs typeface="Arial" charset="0"/>
              <a:sym typeface="Wingdings" panose="05000000000000000000" pitchFamily="2" charset="2"/>
            </a:endParaRPr>
          </a:p>
          <a:p>
            <a:pPr marL="0" indent="0" eaLnBrk="1" hangingPunct="1">
              <a:buNone/>
            </a:pPr>
            <a:endParaRPr lang="en-US" altLang="en-US" sz="1600" dirty="0">
              <a:latin typeface="Arial" charset="0"/>
              <a:cs typeface="Arial" charset="0"/>
            </a:endParaRPr>
          </a:p>
          <a:p>
            <a:pPr marL="0" indent="0" eaLnBrk="1" hangingPunct="1">
              <a:buNone/>
            </a:pPr>
            <a:r>
              <a:rPr lang="en-US" altLang="en-US" sz="1600" dirty="0">
                <a:latin typeface="Arial" charset="0"/>
                <a:cs typeface="Arial" charset="0"/>
              </a:rPr>
              <a:t>Maintenance fund is allocated by the lab across their microbiology track(s)</a:t>
            </a:r>
          </a:p>
          <a:p>
            <a:pPr marL="0" indent="0" eaLnBrk="1" hangingPunct="1">
              <a:buNone/>
            </a:pPr>
            <a:endParaRPr lang="en-US" altLang="en-US" sz="2800" dirty="0">
              <a:latin typeface="Arial" charset="0"/>
              <a:cs typeface="Arial" charset="0"/>
            </a:endParaRPr>
          </a:p>
          <a:p>
            <a:pPr lvl="2" eaLnBrk="1" hangingPunct="1"/>
            <a:endParaRPr lang="en-US" altLang="en-US" sz="2000" dirty="0">
              <a:latin typeface="Arial" charset="0"/>
              <a:cs typeface="Arial" charset="0"/>
            </a:endParaRPr>
          </a:p>
          <a:p>
            <a:pPr eaLnBrk="1" hangingPunct="1"/>
            <a:endParaRPr lang="en-US" altLang="en-US" dirty="0">
              <a:latin typeface="Arial" charset="0"/>
              <a:cs typeface="Arial" charset="0"/>
            </a:endParaRPr>
          </a:p>
        </p:txBody>
      </p:sp>
      <p:sp>
        <p:nvSpPr>
          <p:cNvPr id="4" name="Footer Placeholder 3"/>
          <p:cNvSpPr>
            <a:spLocks noGrp="1"/>
          </p:cNvSpPr>
          <p:nvPr>
            <p:ph type="ftr" sz="quarter" idx="11"/>
          </p:nvPr>
        </p:nvSpPr>
        <p:spPr/>
        <p:txBody>
          <a:bodyPr/>
          <a:lstStyle/>
          <a:p>
            <a:pPr>
              <a:defRPr/>
            </a:pPr>
            <a:r>
              <a:rPr lang="en-US" dirty="0"/>
              <a:t>www.fda.gov</a:t>
            </a:r>
          </a:p>
        </p:txBody>
      </p:sp>
      <p:graphicFrame>
        <p:nvGraphicFramePr>
          <p:cNvPr id="5" name="Table 4">
            <a:extLst>
              <a:ext uri="{FF2B5EF4-FFF2-40B4-BE49-F238E27FC236}">
                <a16:creationId xmlns:a16="http://schemas.microsoft.com/office/drawing/2014/main" id="{B0E84769-BCAC-9C9C-07B5-6F16263DDC19}"/>
              </a:ext>
            </a:extLst>
          </p:cNvPr>
          <p:cNvGraphicFramePr>
            <a:graphicFrameLocks/>
          </p:cNvGraphicFramePr>
          <p:nvPr>
            <p:extLst>
              <p:ext uri="{D42A27DB-BD31-4B8C-83A1-F6EECF244321}">
                <p14:modId xmlns:p14="http://schemas.microsoft.com/office/powerpoint/2010/main" val="3169275844"/>
              </p:ext>
            </p:extLst>
          </p:nvPr>
        </p:nvGraphicFramePr>
        <p:xfrm>
          <a:off x="247650" y="2614885"/>
          <a:ext cx="5578384" cy="1784985"/>
        </p:xfrm>
        <a:graphic>
          <a:graphicData uri="http://schemas.openxmlformats.org/drawingml/2006/table">
            <a:tbl>
              <a:tblPr firstRow="1" bandRow="1">
                <a:tableStyleId>{7E9639D4-E3E2-4D34-9284-5A2195B3D0D7}</a:tableStyleId>
              </a:tblPr>
              <a:tblGrid>
                <a:gridCol w="1162916">
                  <a:extLst>
                    <a:ext uri="{9D8B030D-6E8A-4147-A177-3AD203B41FA5}">
                      <a16:colId xmlns:a16="http://schemas.microsoft.com/office/drawing/2014/main" val="826441950"/>
                    </a:ext>
                  </a:extLst>
                </a:gridCol>
                <a:gridCol w="978234">
                  <a:extLst>
                    <a:ext uri="{9D8B030D-6E8A-4147-A177-3AD203B41FA5}">
                      <a16:colId xmlns:a16="http://schemas.microsoft.com/office/drawing/2014/main" val="2063553574"/>
                    </a:ext>
                  </a:extLst>
                </a:gridCol>
                <a:gridCol w="755447">
                  <a:extLst>
                    <a:ext uri="{9D8B030D-6E8A-4147-A177-3AD203B41FA5}">
                      <a16:colId xmlns:a16="http://schemas.microsoft.com/office/drawing/2014/main" val="3733744672"/>
                    </a:ext>
                  </a:extLst>
                </a:gridCol>
                <a:gridCol w="921018">
                  <a:extLst>
                    <a:ext uri="{9D8B030D-6E8A-4147-A177-3AD203B41FA5}">
                      <a16:colId xmlns:a16="http://schemas.microsoft.com/office/drawing/2014/main" val="1369363929"/>
                    </a:ext>
                  </a:extLst>
                </a:gridCol>
                <a:gridCol w="1760769">
                  <a:extLst>
                    <a:ext uri="{9D8B030D-6E8A-4147-A177-3AD203B41FA5}">
                      <a16:colId xmlns:a16="http://schemas.microsoft.com/office/drawing/2014/main" val="897053630"/>
                    </a:ext>
                  </a:extLst>
                </a:gridCol>
              </a:tblGrid>
              <a:tr h="394716">
                <a:tc>
                  <a:txBody>
                    <a:bodyPr/>
                    <a:lstStyle/>
                    <a:p>
                      <a:pPr algn="ctr"/>
                      <a:r>
                        <a:rPr lang="en-US" sz="1600" b="1" u="none" dirty="0">
                          <a:solidFill>
                            <a:sysClr val="windowText" lastClr="000000"/>
                          </a:solidFill>
                          <a:latin typeface="Arial" panose="020B0604020202020204" pitchFamily="34" charset="0"/>
                          <a:cs typeface="Arial" panose="020B0604020202020204" pitchFamily="34" charset="0"/>
                        </a:rPr>
                        <a:t>Tier</a:t>
                      </a:r>
                    </a:p>
                  </a:txBody>
                  <a:tcPr anchor="b">
                    <a:lnL w="9525" cap="flat" cmpd="sng" algn="ctr">
                      <a:noFill/>
                      <a:prstDash val="solid"/>
                    </a:lnL>
                    <a:lnR>
                      <a:noFill/>
                    </a:lnR>
                    <a:lnT w="9525" cap="flat" cmpd="sng" algn="ctr">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1" u="none" dirty="0">
                          <a:solidFill>
                            <a:sysClr val="windowText" lastClr="000000"/>
                          </a:solidFill>
                          <a:latin typeface="Arial" panose="020B0604020202020204" pitchFamily="34" charset="0"/>
                          <a:cs typeface="Arial" panose="020B0604020202020204" pitchFamily="34" charset="0"/>
                        </a:rPr>
                        <a:t>Isolates</a:t>
                      </a:r>
                    </a:p>
                  </a:txBody>
                  <a:tcPr anchor="b">
                    <a:lnL>
                      <a:noFill/>
                    </a:lnL>
                    <a:lnR>
                      <a:noFill/>
                    </a:lnR>
                    <a:lnT w="9525" cap="flat" cmpd="sng" algn="ctr">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1" u="none" dirty="0">
                          <a:solidFill>
                            <a:sysClr val="windowText" lastClr="000000"/>
                          </a:solidFill>
                          <a:latin typeface="Arial" panose="020B0604020202020204" pitchFamily="34" charset="0"/>
                          <a:cs typeface="Arial" panose="020B0604020202020204" pitchFamily="34" charset="0"/>
                        </a:rPr>
                        <a:t>Labs</a:t>
                      </a:r>
                    </a:p>
                  </a:txBody>
                  <a:tcPr anchor="b">
                    <a:lnL>
                      <a:noFill/>
                    </a:lnL>
                    <a:lnR>
                      <a:noFill/>
                    </a:lnR>
                    <a:lnT w="9525" cap="flat" cmpd="sng" algn="ctr">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1" u="none" dirty="0">
                          <a:solidFill>
                            <a:sysClr val="windowText" lastClr="000000"/>
                          </a:solidFill>
                          <a:latin typeface="Arial" panose="020B0604020202020204" pitchFamily="34" charset="0"/>
                          <a:cs typeface="Arial" panose="020B0604020202020204" pitchFamily="34" charset="0"/>
                        </a:rPr>
                        <a:t>Base</a:t>
                      </a:r>
                    </a:p>
                  </a:txBody>
                  <a:tcPr anchor="b">
                    <a:lnL>
                      <a:noFill/>
                    </a:lnL>
                    <a:lnR>
                      <a:noFill/>
                    </a:lnR>
                    <a:lnT w="9525" cap="flat" cmpd="sng" algn="ctr">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1" u="none" dirty="0">
                          <a:solidFill>
                            <a:sysClr val="windowText" lastClr="000000"/>
                          </a:solidFill>
                          <a:latin typeface="Arial" panose="020B0604020202020204" pitchFamily="34" charset="0"/>
                          <a:cs typeface="Arial" panose="020B0604020202020204" pitchFamily="34" charset="0"/>
                        </a:rPr>
                        <a:t>Maintenance</a:t>
                      </a:r>
                    </a:p>
                  </a:txBody>
                  <a:tcPr anchor="b">
                    <a:lnL>
                      <a:noFill/>
                    </a:lnL>
                    <a:lnR w="9525" cap="flat" cmpd="sng" algn="ctr">
                      <a:noFill/>
                      <a:prstDash val="solid"/>
                    </a:lnR>
                    <a:lnT w="9525" cap="flat" cmpd="sng" algn="ctr">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75824489"/>
                  </a:ext>
                </a:extLst>
              </a:tr>
              <a:tr h="341503">
                <a:tc>
                  <a:txBody>
                    <a:bodyPr/>
                    <a:lstStyle/>
                    <a:p>
                      <a:pPr algn="ctr"/>
                      <a:r>
                        <a:rPr lang="en-US" sz="1600" dirty="0">
                          <a:latin typeface="Arial" panose="020B0604020202020204" pitchFamily="34" charset="0"/>
                          <a:cs typeface="Arial" panose="020B0604020202020204" pitchFamily="34" charset="0"/>
                        </a:rPr>
                        <a:t>Low</a:t>
                      </a:r>
                    </a:p>
                  </a:txBody>
                  <a:tcPr>
                    <a:lnL w="9525" cap="flat" cmpd="sng" algn="ctr">
                      <a:noFill/>
                      <a:prstDash val="solid"/>
                    </a:lnL>
                    <a:lnR>
                      <a:noFill/>
                    </a:lnR>
                    <a:lnT w="12700" cap="flat" cmpd="sng" algn="ctr">
                      <a:solidFill>
                        <a:schemeClr val="tx1"/>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tcPr>
                </a:tc>
                <a:tc>
                  <a:txBody>
                    <a:bodyPr/>
                    <a:lstStyle/>
                    <a:p>
                      <a:pPr algn="ctr"/>
                      <a:r>
                        <a:rPr lang="en-US" sz="1600" dirty="0">
                          <a:latin typeface="Arial" panose="020B0604020202020204" pitchFamily="34" charset="0"/>
                          <a:cs typeface="Arial" panose="020B0604020202020204" pitchFamily="34" charset="0"/>
                        </a:rPr>
                        <a:t>100</a:t>
                      </a:r>
                    </a:p>
                  </a:txBody>
                  <a:tcPr>
                    <a:lnL>
                      <a:noFill/>
                    </a:lnL>
                    <a:lnR>
                      <a:noFill/>
                    </a:lnR>
                    <a:lnT w="12700" cap="flat" cmpd="sng" algn="ctr">
                      <a:solidFill>
                        <a:schemeClr val="tx1"/>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tcPr>
                </a:tc>
                <a:tc>
                  <a:txBody>
                    <a:bodyPr/>
                    <a:lstStyle/>
                    <a:p>
                      <a:pPr algn="ctr"/>
                      <a:r>
                        <a:rPr lang="en-US" sz="1600" dirty="0">
                          <a:latin typeface="Arial" panose="020B0604020202020204" pitchFamily="34" charset="0"/>
                          <a:cs typeface="Arial" panose="020B0604020202020204" pitchFamily="34" charset="0"/>
                        </a:rPr>
                        <a:t>14</a:t>
                      </a:r>
                    </a:p>
                  </a:txBody>
                  <a:tcPr>
                    <a:lnL>
                      <a:noFill/>
                    </a:lnL>
                    <a:lnR>
                      <a:noFill/>
                    </a:lnR>
                    <a:lnT w="12700" cap="flat" cmpd="sng" algn="ctr">
                      <a:solidFill>
                        <a:schemeClr val="tx1"/>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tcPr>
                </a:tc>
                <a:tc>
                  <a:txBody>
                    <a:bodyPr/>
                    <a:lstStyle/>
                    <a:p>
                      <a:pPr algn="ctr"/>
                      <a:r>
                        <a:rPr lang="en-US" sz="1600" dirty="0">
                          <a:latin typeface="Arial" panose="020B0604020202020204" pitchFamily="34" charset="0"/>
                          <a:cs typeface="Arial" panose="020B0604020202020204" pitchFamily="34" charset="0"/>
                        </a:rPr>
                        <a:t>$20k</a:t>
                      </a:r>
                    </a:p>
                  </a:txBody>
                  <a:tcPr>
                    <a:lnL>
                      <a:noFill/>
                    </a:lnL>
                    <a:lnR>
                      <a:noFill/>
                    </a:lnR>
                    <a:lnT w="12700" cap="flat" cmpd="sng" algn="ctr">
                      <a:solidFill>
                        <a:schemeClr val="tx1"/>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tcPr>
                </a:tc>
                <a:tc rowSpan="3">
                  <a:txBody>
                    <a:bodyPr/>
                    <a:lstStyle/>
                    <a:p>
                      <a:pPr algn="ctr"/>
                      <a:r>
                        <a:rPr lang="en-US" sz="1600" dirty="0">
                          <a:latin typeface="Arial" panose="020B0604020202020204" pitchFamily="34" charset="0"/>
                          <a:cs typeface="Arial" panose="020B0604020202020204" pitchFamily="34" charset="0"/>
                        </a:rPr>
                        <a:t>Up to $90k, $110k, or $130k</a:t>
                      </a:r>
                    </a:p>
                  </a:txBody>
                  <a:tcPr anchor="ctr">
                    <a:lnL>
                      <a:noFill/>
                    </a:lnL>
                    <a:lnR w="9525" cap="flat" cmpd="sng" algn="ctr">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47674035"/>
                  </a:ext>
                </a:extLst>
              </a:tr>
              <a:tr h="341503">
                <a:tc>
                  <a:txBody>
                    <a:bodyPr/>
                    <a:lstStyle/>
                    <a:p>
                      <a:pPr algn="ctr"/>
                      <a:r>
                        <a:rPr lang="en-US" sz="1600" dirty="0">
                          <a:latin typeface="Arial" panose="020B0604020202020204" pitchFamily="34" charset="0"/>
                          <a:cs typeface="Arial" panose="020B0604020202020204" pitchFamily="34" charset="0"/>
                        </a:rPr>
                        <a:t>Medium</a:t>
                      </a:r>
                    </a:p>
                  </a:txBody>
                  <a:tcPr>
                    <a:lnL w="9525" cap="flat" cmpd="sng" algn="ctr">
                      <a:noFill/>
                      <a:prstDash val="solid"/>
                    </a:lnL>
                    <a:lnR>
                      <a:noFill/>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algn="ctr"/>
                      <a:r>
                        <a:rPr lang="en-US" sz="1600" dirty="0">
                          <a:latin typeface="Arial" panose="020B0604020202020204" pitchFamily="34" charset="0"/>
                          <a:cs typeface="Arial" panose="020B0604020202020204" pitchFamily="34" charset="0"/>
                        </a:rPr>
                        <a:t>250</a:t>
                      </a:r>
                    </a:p>
                  </a:txBody>
                  <a:tcPr>
                    <a:lnL>
                      <a:noFill/>
                    </a:lnL>
                    <a:lnR>
                      <a:noFill/>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algn="ctr"/>
                      <a:r>
                        <a:rPr lang="en-US" sz="1600" dirty="0">
                          <a:latin typeface="Arial" panose="020B0604020202020204" pitchFamily="34" charset="0"/>
                          <a:cs typeface="Arial" panose="020B0604020202020204" pitchFamily="34" charset="0"/>
                        </a:rPr>
                        <a:t>6</a:t>
                      </a:r>
                    </a:p>
                  </a:txBody>
                  <a:tcPr>
                    <a:lnL>
                      <a:noFill/>
                    </a:lnL>
                    <a:lnR>
                      <a:noFill/>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algn="ctr"/>
                      <a:r>
                        <a:rPr lang="en-US" sz="1600" dirty="0">
                          <a:latin typeface="Arial" panose="020B0604020202020204" pitchFamily="34" charset="0"/>
                          <a:cs typeface="Arial" panose="020B0604020202020204" pitchFamily="34" charset="0"/>
                        </a:rPr>
                        <a:t>$55k</a:t>
                      </a:r>
                    </a:p>
                  </a:txBody>
                  <a:tcPr>
                    <a:lnL>
                      <a:noFill/>
                    </a:lnL>
                    <a:lnR>
                      <a:noFill/>
                    </a:lnR>
                    <a:lnT w="9525" cap="flat" cmpd="sng" algn="ctr">
                      <a:noFill/>
                      <a:prstDash val="solid"/>
                    </a:lnT>
                    <a:lnB w="9525" cap="flat" cmpd="sng" algn="ctr">
                      <a:noFill/>
                      <a:prstDash val="solid"/>
                    </a:lnB>
                    <a:lnTlToBr w="12700" cmpd="sng">
                      <a:noFill/>
                      <a:prstDash val="solid"/>
                    </a:lnTlToBr>
                    <a:lnBlToTr w="12700" cmpd="sng">
                      <a:noFill/>
                      <a:prstDash val="solid"/>
                    </a:lnBlToTr>
                  </a:tcPr>
                </a:tc>
                <a:tc vMerge="1">
                  <a:txBody>
                    <a:bodyPr/>
                    <a:lstStyle/>
                    <a:p>
                      <a:endParaRPr lang="en-US" dirty="0"/>
                    </a:p>
                  </a:txBody>
                  <a:tcPr/>
                </a:tc>
                <a:extLst>
                  <a:ext uri="{0D108BD9-81ED-4DB2-BD59-A6C34878D82A}">
                    <a16:rowId xmlns:a16="http://schemas.microsoft.com/office/drawing/2014/main" val="3084647113"/>
                  </a:ext>
                </a:extLst>
              </a:tr>
              <a:tr h="341503">
                <a:tc>
                  <a:txBody>
                    <a:bodyPr/>
                    <a:lstStyle/>
                    <a:p>
                      <a:pPr algn="ctr"/>
                      <a:r>
                        <a:rPr lang="en-US" sz="1600" dirty="0">
                          <a:latin typeface="Arial" panose="020B0604020202020204" pitchFamily="34" charset="0"/>
                          <a:cs typeface="Arial" panose="020B0604020202020204" pitchFamily="34" charset="0"/>
                        </a:rPr>
                        <a:t>High</a:t>
                      </a:r>
                    </a:p>
                  </a:txBody>
                  <a:tcPr>
                    <a:lnL w="9525" cap="flat" cmpd="sng" algn="ctr">
                      <a:noFill/>
                      <a:prstDash val="solid"/>
                    </a:lnL>
                    <a:lnR>
                      <a:noFill/>
                    </a:lnR>
                    <a:lnT w="9525" cap="flat" cmpd="sng" algn="ctr">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600" dirty="0">
                          <a:latin typeface="Arial" panose="020B0604020202020204" pitchFamily="34" charset="0"/>
                          <a:cs typeface="Arial" panose="020B0604020202020204" pitchFamily="34" charset="0"/>
                        </a:rPr>
                        <a:t>400</a:t>
                      </a:r>
                    </a:p>
                  </a:txBody>
                  <a:tcPr>
                    <a:lnL>
                      <a:noFill/>
                    </a:lnL>
                    <a:lnR>
                      <a:noFill/>
                    </a:lnR>
                    <a:lnT w="9525" cap="flat" cmpd="sng" algn="ctr">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600" dirty="0">
                          <a:latin typeface="Arial" panose="020B0604020202020204" pitchFamily="34" charset="0"/>
                          <a:cs typeface="Arial" panose="020B0604020202020204" pitchFamily="34" charset="0"/>
                        </a:rPr>
                        <a:t>11</a:t>
                      </a:r>
                    </a:p>
                  </a:txBody>
                  <a:tcPr>
                    <a:lnL>
                      <a:noFill/>
                    </a:lnL>
                    <a:lnR>
                      <a:noFill/>
                    </a:lnR>
                    <a:lnT w="9525" cap="flat" cmpd="sng" algn="ctr">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600" dirty="0">
                          <a:latin typeface="Arial" panose="020B0604020202020204" pitchFamily="34" charset="0"/>
                          <a:cs typeface="Arial" panose="020B0604020202020204" pitchFamily="34" charset="0"/>
                        </a:rPr>
                        <a:t>$90k</a:t>
                      </a:r>
                    </a:p>
                  </a:txBody>
                  <a:tcPr>
                    <a:lnL>
                      <a:noFill/>
                    </a:lnL>
                    <a:lnR>
                      <a:noFill/>
                    </a:lnR>
                    <a:lnT w="9525" cap="flat" cmpd="sng" algn="ctr">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n-US" dirty="0"/>
                    </a:p>
                  </a:txBody>
                  <a:tcPr/>
                </a:tc>
                <a:extLst>
                  <a:ext uri="{0D108BD9-81ED-4DB2-BD59-A6C34878D82A}">
                    <a16:rowId xmlns:a16="http://schemas.microsoft.com/office/drawing/2014/main" val="2518318571"/>
                  </a:ext>
                </a:extLst>
              </a:tr>
              <a:tr h="341503">
                <a:tc>
                  <a:txBody>
                    <a:bodyPr/>
                    <a:lstStyle/>
                    <a:p>
                      <a:pPr algn="ctr"/>
                      <a:endParaRPr lang="en-US" sz="1600" dirty="0">
                        <a:latin typeface="Arial" panose="020B0604020202020204" pitchFamily="34" charset="0"/>
                        <a:cs typeface="Arial" panose="020B0604020202020204" pitchFamily="34" charset="0"/>
                      </a:endParaRPr>
                    </a:p>
                  </a:txBody>
                  <a:tcPr>
                    <a:lnL w="9525" cap="flat" cmpd="sng" algn="ctr">
                      <a:noFill/>
                      <a:prstDash val="solid"/>
                    </a:lnL>
                    <a:lnR>
                      <a:noFill/>
                    </a:lnR>
                    <a:lnT w="12700" cap="flat" cmpd="sng" algn="ctr">
                      <a:solidFill>
                        <a:schemeClr val="tx1"/>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tcPr>
                </a:tc>
                <a:tc>
                  <a:txBody>
                    <a:bodyPr/>
                    <a:lstStyle/>
                    <a:p>
                      <a:pPr algn="ctr"/>
                      <a:endParaRPr lang="en-US" sz="1600" dirty="0">
                        <a:latin typeface="Arial" panose="020B0604020202020204" pitchFamily="34" charset="0"/>
                        <a:cs typeface="Arial" panose="020B0604020202020204" pitchFamily="34" charset="0"/>
                      </a:endParaRPr>
                    </a:p>
                  </a:txBody>
                  <a:tcPr>
                    <a:lnL>
                      <a:noFill/>
                    </a:lnL>
                    <a:lnR>
                      <a:noFill/>
                    </a:lnR>
                    <a:lnT w="12700" cap="flat" cmpd="sng" algn="ctr">
                      <a:solidFill>
                        <a:schemeClr val="tx1"/>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tcPr>
                </a:tc>
                <a:tc>
                  <a:txBody>
                    <a:bodyPr/>
                    <a:lstStyle/>
                    <a:p>
                      <a:pPr algn="ctr"/>
                      <a:r>
                        <a:rPr lang="en-US" sz="1800" b="1" dirty="0">
                          <a:latin typeface="Arial" panose="020B0604020202020204" pitchFamily="34" charset="0"/>
                          <a:cs typeface="Arial" panose="020B0604020202020204" pitchFamily="34" charset="0"/>
                        </a:rPr>
                        <a:t>Total</a:t>
                      </a:r>
                    </a:p>
                  </a:txBody>
                  <a:tcPr>
                    <a:lnL>
                      <a:noFill/>
                    </a:lnL>
                    <a:lnR>
                      <a:noFill/>
                    </a:lnR>
                    <a:lnT w="12700" cap="flat" cmpd="sng" algn="ctr">
                      <a:solidFill>
                        <a:schemeClr val="tx1"/>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tcPr>
                </a:tc>
                <a:tc gridSpan="2">
                  <a:txBody>
                    <a:bodyPr/>
                    <a:lstStyle/>
                    <a:p>
                      <a:pPr algn="ctr"/>
                      <a:r>
                        <a:rPr lang="en-US" sz="1800" b="0" dirty="0">
                          <a:latin typeface="Arial" panose="020B0604020202020204" pitchFamily="34" charset="0"/>
                          <a:cs typeface="Arial" panose="020B0604020202020204" pitchFamily="34" charset="0"/>
                        </a:rPr>
                        <a:t>$2.8M for WGS track</a:t>
                      </a:r>
                    </a:p>
                  </a:txBody>
                  <a:tcPr>
                    <a:lnL>
                      <a:noFill/>
                    </a:lnL>
                    <a:lnR w="9525" cap="flat" cmpd="sng" algn="ctr">
                      <a:noFill/>
                      <a:prstDash val="solid"/>
                    </a:lnR>
                    <a:lnT w="12700" cap="flat" cmpd="sng" algn="ctr">
                      <a:solidFill>
                        <a:schemeClr val="tx1"/>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tcPr>
                </a:tc>
                <a:tc hMerge="1">
                  <a:txBody>
                    <a:bodyPr/>
                    <a:lstStyle/>
                    <a:p>
                      <a:pPr algn="ctr"/>
                      <a:endParaRPr lang="en-US" dirty="0"/>
                    </a:p>
                  </a:txBody>
                  <a:tcPr anchor="ctr">
                    <a:lnL>
                      <a:noFill/>
                    </a:lnL>
                    <a:lnR w="9525" cap="flat" cmpd="sng" algn="ctr">
                      <a:noFill/>
                      <a:prstDash val="solid"/>
                    </a:lnR>
                    <a:lnT w="12700" cap="flat" cmpd="sng" algn="ctr">
                      <a:solidFill>
                        <a:schemeClr val="tx1"/>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837506325"/>
                  </a:ext>
                </a:extLst>
              </a:tr>
            </a:tbl>
          </a:graphicData>
        </a:graphic>
      </p:graphicFrame>
    </p:spTree>
    <p:extLst>
      <p:ext uri="{BB962C8B-B14F-4D97-AF65-F5344CB8AC3E}">
        <p14:creationId xmlns:p14="http://schemas.microsoft.com/office/powerpoint/2010/main" val="25122788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92603-B37B-A08A-DD24-8C6282A7C0F7}"/>
              </a:ext>
            </a:extLst>
          </p:cNvPr>
          <p:cNvSpPr>
            <a:spLocks noGrp="1"/>
          </p:cNvSpPr>
          <p:nvPr>
            <p:ph type="title"/>
          </p:nvPr>
        </p:nvSpPr>
        <p:spPr>
          <a:xfrm>
            <a:off x="135398" y="612747"/>
            <a:ext cx="8509103" cy="926020"/>
          </a:xfrm>
        </p:spPr>
        <p:txBody>
          <a:bodyPr/>
          <a:lstStyle/>
          <a:p>
            <a:r>
              <a:rPr lang="en-US" sz="3200" b="1" dirty="0">
                <a:latin typeface="Arial" panose="020B0604020202020204" pitchFamily="34" charset="0"/>
                <a:cs typeface="Arial" panose="020B0604020202020204" pitchFamily="34" charset="0"/>
              </a:rPr>
              <a:t>LFFM WGS TRACK TIERS BY STATE</a:t>
            </a:r>
          </a:p>
        </p:txBody>
      </p:sp>
      <p:pic>
        <p:nvPicPr>
          <p:cNvPr id="7" name="Picture 6" descr="Map&#10;&#10;Description automatically generated">
            <a:extLst>
              <a:ext uri="{FF2B5EF4-FFF2-40B4-BE49-F238E27FC236}">
                <a16:creationId xmlns:a16="http://schemas.microsoft.com/office/drawing/2014/main" id="{975E3AD5-171F-4DF4-8021-5EC281D47D9E}"/>
              </a:ext>
            </a:extLst>
          </p:cNvPr>
          <p:cNvPicPr>
            <a:picLocks noChangeAspect="1"/>
          </p:cNvPicPr>
          <p:nvPr/>
        </p:nvPicPr>
        <p:blipFill rotWithShape="1">
          <a:blip r:embed="rId3"/>
          <a:srcRect l="4952" t="8129" b="14184"/>
          <a:stretch/>
        </p:blipFill>
        <p:spPr>
          <a:xfrm>
            <a:off x="317448" y="1538767"/>
            <a:ext cx="8691154" cy="4972595"/>
          </a:xfrm>
          <a:prstGeom prst="rect">
            <a:avLst/>
          </a:prstGeom>
        </p:spPr>
      </p:pic>
      <p:sp>
        <p:nvSpPr>
          <p:cNvPr id="8" name="TextBox 7">
            <a:extLst>
              <a:ext uri="{FF2B5EF4-FFF2-40B4-BE49-F238E27FC236}">
                <a16:creationId xmlns:a16="http://schemas.microsoft.com/office/drawing/2014/main" id="{012770E0-52EF-F17B-AEE0-CC9AF6654EDD}"/>
              </a:ext>
            </a:extLst>
          </p:cNvPr>
          <p:cNvSpPr txBox="1"/>
          <p:nvPr/>
        </p:nvSpPr>
        <p:spPr>
          <a:xfrm>
            <a:off x="7514877" y="3019629"/>
            <a:ext cx="306494" cy="276999"/>
          </a:xfrm>
          <a:prstGeom prst="rect">
            <a:avLst/>
          </a:prstGeom>
          <a:noFill/>
        </p:spPr>
        <p:txBody>
          <a:bodyPr wrap="none" rtlCol="0">
            <a:spAutoFit/>
          </a:bodyPr>
          <a:lstStyle/>
          <a:p>
            <a:r>
              <a:rPr lang="en-US" sz="1200" dirty="0"/>
              <a:t>RI</a:t>
            </a:r>
          </a:p>
        </p:txBody>
      </p:sp>
      <p:sp>
        <p:nvSpPr>
          <p:cNvPr id="9" name="TextBox 8">
            <a:extLst>
              <a:ext uri="{FF2B5EF4-FFF2-40B4-BE49-F238E27FC236}">
                <a16:creationId xmlns:a16="http://schemas.microsoft.com/office/drawing/2014/main" id="{9375389A-E086-7952-E6B2-B352FB924D8B}"/>
              </a:ext>
            </a:extLst>
          </p:cNvPr>
          <p:cNvSpPr txBox="1"/>
          <p:nvPr/>
        </p:nvSpPr>
        <p:spPr>
          <a:xfrm>
            <a:off x="6944038" y="1979759"/>
            <a:ext cx="346570" cy="276999"/>
          </a:xfrm>
          <a:prstGeom prst="rect">
            <a:avLst/>
          </a:prstGeom>
          <a:noFill/>
        </p:spPr>
        <p:txBody>
          <a:bodyPr wrap="none" rtlCol="0">
            <a:spAutoFit/>
          </a:bodyPr>
          <a:lstStyle/>
          <a:p>
            <a:r>
              <a:rPr lang="en-US" sz="1200" dirty="0"/>
              <a:t>VT</a:t>
            </a:r>
          </a:p>
        </p:txBody>
      </p:sp>
      <p:sp>
        <p:nvSpPr>
          <p:cNvPr id="10" name="TextBox 9">
            <a:extLst>
              <a:ext uri="{FF2B5EF4-FFF2-40B4-BE49-F238E27FC236}">
                <a16:creationId xmlns:a16="http://schemas.microsoft.com/office/drawing/2014/main" id="{4768FF28-E912-7283-4F9E-C0D491D4B560}"/>
              </a:ext>
            </a:extLst>
          </p:cNvPr>
          <p:cNvSpPr txBox="1"/>
          <p:nvPr/>
        </p:nvSpPr>
        <p:spPr>
          <a:xfrm>
            <a:off x="7340074" y="3158796"/>
            <a:ext cx="333746" cy="276999"/>
          </a:xfrm>
          <a:prstGeom prst="rect">
            <a:avLst/>
          </a:prstGeom>
          <a:noFill/>
        </p:spPr>
        <p:txBody>
          <a:bodyPr wrap="none" rtlCol="0">
            <a:spAutoFit/>
          </a:bodyPr>
          <a:lstStyle/>
          <a:p>
            <a:r>
              <a:rPr lang="en-US" sz="1200" dirty="0"/>
              <a:t>NJ</a:t>
            </a:r>
          </a:p>
        </p:txBody>
      </p:sp>
      <p:sp>
        <p:nvSpPr>
          <p:cNvPr id="12" name="TextBox 11">
            <a:extLst>
              <a:ext uri="{FF2B5EF4-FFF2-40B4-BE49-F238E27FC236}">
                <a16:creationId xmlns:a16="http://schemas.microsoft.com/office/drawing/2014/main" id="{00544560-9744-05C1-220E-092F48F2C75D}"/>
              </a:ext>
            </a:extLst>
          </p:cNvPr>
          <p:cNvSpPr txBox="1"/>
          <p:nvPr/>
        </p:nvSpPr>
        <p:spPr>
          <a:xfrm>
            <a:off x="7212891" y="3584122"/>
            <a:ext cx="410690" cy="276999"/>
          </a:xfrm>
          <a:prstGeom prst="rect">
            <a:avLst/>
          </a:prstGeom>
          <a:noFill/>
        </p:spPr>
        <p:txBody>
          <a:bodyPr wrap="none" rtlCol="0">
            <a:spAutoFit/>
          </a:bodyPr>
          <a:lstStyle/>
          <a:p>
            <a:r>
              <a:rPr lang="en-US" sz="1200" dirty="0"/>
              <a:t>MD</a:t>
            </a:r>
          </a:p>
        </p:txBody>
      </p:sp>
      <p:cxnSp>
        <p:nvCxnSpPr>
          <p:cNvPr id="6" name="Straight Connector 5">
            <a:extLst>
              <a:ext uri="{FF2B5EF4-FFF2-40B4-BE49-F238E27FC236}">
                <a16:creationId xmlns:a16="http://schemas.microsoft.com/office/drawing/2014/main" id="{CA80FD76-CAFC-E292-84A3-61419B24E3C3}"/>
              </a:ext>
            </a:extLst>
          </p:cNvPr>
          <p:cNvCxnSpPr/>
          <p:nvPr/>
        </p:nvCxnSpPr>
        <p:spPr>
          <a:xfrm flipV="1">
            <a:off x="7160793" y="3435795"/>
            <a:ext cx="410690" cy="106302"/>
          </a:xfrm>
          <a:prstGeom prst="lin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lnRef>
          <a:fillRef idx="0">
            <a:schemeClr val="accent1"/>
          </a:fillRef>
          <a:effectRef idx="1">
            <a:schemeClr val="accent1"/>
          </a:effectRef>
          <a:fontRef idx="minor">
            <a:schemeClr val="tx1"/>
          </a:fontRef>
        </p:style>
      </p:cxnSp>
      <p:sp>
        <p:nvSpPr>
          <p:cNvPr id="26" name="TextBox 25">
            <a:extLst>
              <a:ext uri="{FF2B5EF4-FFF2-40B4-BE49-F238E27FC236}">
                <a16:creationId xmlns:a16="http://schemas.microsoft.com/office/drawing/2014/main" id="{6A3110D6-190C-774B-0B95-184C6559191E}"/>
              </a:ext>
            </a:extLst>
          </p:cNvPr>
          <p:cNvSpPr txBox="1"/>
          <p:nvPr/>
        </p:nvSpPr>
        <p:spPr>
          <a:xfrm>
            <a:off x="7212891" y="3819096"/>
            <a:ext cx="360996" cy="276999"/>
          </a:xfrm>
          <a:prstGeom prst="rect">
            <a:avLst/>
          </a:prstGeom>
          <a:noFill/>
        </p:spPr>
        <p:txBody>
          <a:bodyPr wrap="none" rtlCol="0">
            <a:spAutoFit/>
          </a:bodyPr>
          <a:lstStyle/>
          <a:p>
            <a:r>
              <a:rPr lang="en-US" sz="1200" dirty="0"/>
              <a:t>DC</a:t>
            </a:r>
          </a:p>
        </p:txBody>
      </p:sp>
      <p:sp>
        <p:nvSpPr>
          <p:cNvPr id="27" name="TextBox 26">
            <a:extLst>
              <a:ext uri="{FF2B5EF4-FFF2-40B4-BE49-F238E27FC236}">
                <a16:creationId xmlns:a16="http://schemas.microsoft.com/office/drawing/2014/main" id="{66B8B9F2-60E5-927A-A3F9-AFA4F5B79C8D}"/>
              </a:ext>
            </a:extLst>
          </p:cNvPr>
          <p:cNvSpPr txBox="1"/>
          <p:nvPr/>
        </p:nvSpPr>
        <p:spPr>
          <a:xfrm>
            <a:off x="7271997" y="3361572"/>
            <a:ext cx="354584" cy="276999"/>
          </a:xfrm>
          <a:prstGeom prst="rect">
            <a:avLst/>
          </a:prstGeom>
          <a:noFill/>
        </p:spPr>
        <p:txBody>
          <a:bodyPr wrap="none" rtlCol="0">
            <a:spAutoFit/>
          </a:bodyPr>
          <a:lstStyle/>
          <a:p>
            <a:r>
              <a:rPr lang="en-US" sz="1200" dirty="0"/>
              <a:t>DE</a:t>
            </a:r>
          </a:p>
        </p:txBody>
      </p:sp>
    </p:spTree>
    <p:extLst>
      <p:ext uri="{BB962C8B-B14F-4D97-AF65-F5344CB8AC3E}">
        <p14:creationId xmlns:p14="http://schemas.microsoft.com/office/powerpoint/2010/main" val="18578520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6">
            <a:extLst>
              <a:ext uri="{FF2B5EF4-FFF2-40B4-BE49-F238E27FC236}">
                <a16:creationId xmlns:a16="http://schemas.microsoft.com/office/drawing/2014/main" id="{DC68A389-A3DA-2EB2-2764-DF053B0A434B}"/>
              </a:ext>
            </a:extLst>
          </p:cNvPr>
          <p:cNvGraphicFramePr>
            <a:graphicFrameLocks noGrp="1"/>
          </p:cNvGraphicFramePr>
          <p:nvPr>
            <p:ph idx="1"/>
            <p:extLst>
              <p:ext uri="{D42A27DB-BD31-4B8C-83A1-F6EECF244321}">
                <p14:modId xmlns:p14="http://schemas.microsoft.com/office/powerpoint/2010/main" val="2161319472"/>
              </p:ext>
            </p:extLst>
          </p:nvPr>
        </p:nvGraphicFramePr>
        <p:xfrm>
          <a:off x="218216" y="860666"/>
          <a:ext cx="8008741" cy="5466080"/>
        </p:xfrm>
        <a:graphic>
          <a:graphicData uri="http://schemas.openxmlformats.org/drawingml/2006/table">
            <a:tbl>
              <a:tblPr firstRow="1" bandRow="1">
                <a:tableStyleId>{7DF18680-E054-41AD-8BC1-D1AEF772440D}</a:tableStyleId>
              </a:tblPr>
              <a:tblGrid>
                <a:gridCol w="2047005">
                  <a:extLst>
                    <a:ext uri="{9D8B030D-6E8A-4147-A177-3AD203B41FA5}">
                      <a16:colId xmlns:a16="http://schemas.microsoft.com/office/drawing/2014/main" val="20000"/>
                    </a:ext>
                  </a:extLst>
                </a:gridCol>
                <a:gridCol w="1621764">
                  <a:extLst>
                    <a:ext uri="{9D8B030D-6E8A-4147-A177-3AD203B41FA5}">
                      <a16:colId xmlns:a16="http://schemas.microsoft.com/office/drawing/2014/main" val="608379902"/>
                    </a:ext>
                  </a:extLst>
                </a:gridCol>
                <a:gridCol w="1639017">
                  <a:extLst>
                    <a:ext uri="{9D8B030D-6E8A-4147-A177-3AD203B41FA5}">
                      <a16:colId xmlns:a16="http://schemas.microsoft.com/office/drawing/2014/main" val="20002"/>
                    </a:ext>
                  </a:extLst>
                </a:gridCol>
                <a:gridCol w="1354347">
                  <a:extLst>
                    <a:ext uri="{9D8B030D-6E8A-4147-A177-3AD203B41FA5}">
                      <a16:colId xmlns:a16="http://schemas.microsoft.com/office/drawing/2014/main" val="20003"/>
                    </a:ext>
                  </a:extLst>
                </a:gridCol>
                <a:gridCol w="1346608">
                  <a:extLst>
                    <a:ext uri="{9D8B030D-6E8A-4147-A177-3AD203B41FA5}">
                      <a16:colId xmlns:a16="http://schemas.microsoft.com/office/drawing/2014/main" val="626929174"/>
                    </a:ext>
                  </a:extLst>
                </a:gridCol>
              </a:tblGrid>
              <a:tr h="0">
                <a:tc>
                  <a:txBody>
                    <a:bodyPr/>
                    <a:lstStyle/>
                    <a:p>
                      <a:pPr algn="l"/>
                      <a:endParaRPr lang="en-US" sz="1100" b="0">
                        <a:solidFill>
                          <a:schemeClr val="tx1"/>
                        </a:solidFill>
                        <a:latin typeface="Arial Nova Light" panose="020B0304020202020204" pitchFamily="34" charset="0"/>
                      </a:endParaRPr>
                    </a:p>
                  </a:txBody>
                  <a:tcPr marL="68578" marR="68578"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400" b="0">
                          <a:solidFill>
                            <a:schemeClr val="tx1"/>
                          </a:solidFill>
                          <a:latin typeface="Arial Nova Light"/>
                        </a:rPr>
                        <a:t>Year 1</a:t>
                      </a:r>
                    </a:p>
                  </a:txBody>
                  <a:tcPr marL="68578" marR="68578"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400" b="0">
                          <a:solidFill>
                            <a:schemeClr val="tx1"/>
                          </a:solidFill>
                          <a:latin typeface="Arial Nova Light"/>
                        </a:rPr>
                        <a:t>Year 2</a:t>
                      </a:r>
                    </a:p>
                  </a:txBody>
                  <a:tcPr marL="68578" marR="68578"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400" b="0">
                          <a:solidFill>
                            <a:schemeClr val="tx1"/>
                          </a:solidFill>
                          <a:latin typeface="Arial Nova Light"/>
                        </a:rPr>
                        <a:t>Year 3</a:t>
                      </a:r>
                    </a:p>
                  </a:txBody>
                  <a:tcPr marL="68578" marR="68578"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buNone/>
                      </a:pPr>
                      <a:r>
                        <a:rPr lang="en-US" sz="1400" b="0">
                          <a:solidFill>
                            <a:schemeClr val="tx1"/>
                          </a:solidFill>
                          <a:latin typeface="Arial Nova Light"/>
                        </a:rPr>
                        <a:t>Year 4</a:t>
                      </a:r>
                    </a:p>
                  </a:txBody>
                  <a:tcPr marL="68578" marR="68578"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0">
                <a:tc gridSpan="4">
                  <a:txBody>
                    <a:bodyPr/>
                    <a:lstStyle/>
                    <a:p>
                      <a:pPr marL="0" marR="0" lvl="0" indent="0" algn="l" defTabSz="457200" rtl="0" eaLnBrk="1" fontAlgn="auto" latinLnBrk="0" hangingPunct="1">
                        <a:lnSpc>
                          <a:spcPct val="100000"/>
                        </a:lnSpc>
                        <a:spcBef>
                          <a:spcPts val="0"/>
                        </a:spcBef>
                        <a:spcAft>
                          <a:spcPts val="50"/>
                        </a:spcAft>
                        <a:buClrTx/>
                        <a:buSzTx/>
                        <a:buFontTx/>
                        <a:buNone/>
                        <a:tabLst/>
                        <a:defRPr/>
                      </a:pPr>
                      <a:r>
                        <a:rPr lang="en-US" sz="1100" b="0" i="0" u="sng">
                          <a:solidFill>
                            <a:schemeClr val="tx1"/>
                          </a:solidFill>
                          <a:latin typeface="Arial"/>
                          <a:cs typeface="Arial"/>
                        </a:rPr>
                        <a:t>Food Defense Tracks</a:t>
                      </a:r>
                    </a:p>
                  </a:txBody>
                  <a:tcPr marL="68578" marR="68578" marT="34290" marB="34290" anchor="ctr">
                    <a:lnL w="12700" cmpd="sng">
                      <a:noFill/>
                    </a:lnL>
                    <a:lnR w="12700" cmpd="sng">
                      <a:noFill/>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lnL w="12700" cmpd="sng">
                      <a:noFill/>
                    </a:lnL>
                    <a:lnT w="12700" cap="flat" cmpd="sng" algn="ctr">
                      <a:solidFill>
                        <a:schemeClr val="tx1"/>
                      </a:solidFill>
                      <a:prstDash val="solid"/>
                      <a:round/>
                      <a:headEnd type="none" w="med" len="med"/>
                      <a:tailEnd type="none" w="med" len="med"/>
                    </a:lnT>
                  </a:tcPr>
                </a:tc>
                <a:tc hMerge="1">
                  <a:txBody>
                    <a:bodyPr/>
                    <a:lstStyle/>
                    <a:p>
                      <a:pPr algn="l">
                        <a:spcAft>
                          <a:spcPts val="50"/>
                        </a:spcAft>
                      </a:pPr>
                      <a:endParaRPr lang="en-US" sz="1100" b="0" i="0">
                        <a:solidFill>
                          <a:schemeClr val="tx1"/>
                        </a:solidFill>
                        <a:latin typeface="Arial Nova Light" panose="020B0304020202020204" pitchFamily="34" charset="0"/>
                      </a:endParaRPr>
                    </a:p>
                  </a:txBody>
                  <a:tcPr marL="68578" marR="68578" marT="34290" marB="34290" anchor="ctr">
                    <a:lnL w="12700" cmpd="sng">
                      <a:noFill/>
                    </a:lnL>
                    <a:lnR w="12700" cmpd="sng">
                      <a:noFill/>
                    </a:lnR>
                    <a:lnT w="1270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l">
                        <a:spcAft>
                          <a:spcPts val="50"/>
                        </a:spcAft>
                      </a:pPr>
                      <a:endParaRPr lang="en-US" sz="1100" b="0" i="1">
                        <a:solidFill>
                          <a:schemeClr val="tx1"/>
                        </a:solidFill>
                        <a:latin typeface="Arial Nova Light" panose="020B0304020202020204" pitchFamily="34" charset="0"/>
                      </a:endParaRPr>
                    </a:p>
                  </a:txBody>
                  <a:tcPr marL="68578" marR="68578" marT="34290" marB="34290" anchor="ctr">
                    <a:lnL w="12700" cmpd="sng">
                      <a:noFill/>
                    </a:lnL>
                    <a:lnR w="12700" cmpd="sng">
                      <a:noFill/>
                    </a:lnR>
                    <a:lnT w="1270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l" defTabSz="457200">
                        <a:lnSpc>
                          <a:spcPct val="100000"/>
                        </a:lnSpc>
                        <a:spcBef>
                          <a:spcPts val="0"/>
                        </a:spcBef>
                        <a:spcAft>
                          <a:spcPts val="50"/>
                        </a:spcAft>
                        <a:buNone/>
                        <a:tabLst/>
                        <a:defRPr/>
                      </a:pPr>
                      <a:endParaRPr lang="en-US" sz="1100" b="0" i="0" u="sng">
                        <a:solidFill>
                          <a:schemeClr val="tx1"/>
                        </a:solidFill>
                        <a:latin typeface="Arial"/>
                        <a:cs typeface="Arial"/>
                      </a:endParaRPr>
                    </a:p>
                  </a:txBody>
                  <a:tcPr marL="68578" marR="68578" marT="34290" marB="34290" anchor="ctr">
                    <a:lnL w="12700" cmpd="sng">
                      <a:noFill/>
                    </a:lnL>
                    <a:lnR w="12700" cmpd="sng">
                      <a:noFill/>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9266660"/>
                  </a:ext>
                </a:extLst>
              </a:tr>
              <a:tr h="0">
                <a:tc>
                  <a:txBody>
                    <a:bodyPr/>
                    <a:lstStyle/>
                    <a:p>
                      <a:pPr algn="l">
                        <a:spcAft>
                          <a:spcPts val="50"/>
                        </a:spcAft>
                      </a:pPr>
                      <a:r>
                        <a:rPr lang="en-US" sz="1100" b="0">
                          <a:solidFill>
                            <a:schemeClr val="tx1"/>
                          </a:solidFill>
                          <a:latin typeface="Arial Nova Light"/>
                        </a:rPr>
                        <a:t>Micro</a:t>
                      </a:r>
                      <a:endParaRPr lang="en-US" sz="1100" b="0" i="1">
                        <a:solidFill>
                          <a:schemeClr val="tx1"/>
                        </a:solidFill>
                        <a:latin typeface="Arial Nova Light"/>
                      </a:endParaRPr>
                    </a:p>
                  </a:txBody>
                  <a:tcPr marL="68578" marR="68578" marT="34290" marB="34290" anchor="ctr">
                    <a:lnL w="12700" cmpd="sng">
                      <a:noFill/>
                    </a:lnL>
                    <a:lnR w="12700" cmpd="sng">
                      <a:noFill/>
                    </a:lnR>
                    <a:lnT w="63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a:spcAft>
                          <a:spcPts val="50"/>
                        </a:spcAft>
                      </a:pPr>
                      <a:r>
                        <a:rPr lang="en-US" sz="1100" b="0">
                          <a:solidFill>
                            <a:schemeClr val="tx1"/>
                          </a:solidFill>
                          <a:latin typeface="Arial Nova Light"/>
                        </a:rPr>
                        <a:t>12</a:t>
                      </a:r>
                      <a:endParaRPr lang="en-US" sz="1100" b="0" i="1">
                        <a:solidFill>
                          <a:schemeClr val="tx1"/>
                        </a:solidFill>
                        <a:latin typeface="Arial Nova Light"/>
                      </a:endParaRPr>
                    </a:p>
                  </a:txBody>
                  <a:tcPr marL="68578" marR="68578" marT="34290" marB="34290" anchor="ctr">
                    <a:lnL w="12700" cmpd="sng">
                      <a:noFill/>
                    </a:lnL>
                    <a:lnR w="12700" cmpd="sng">
                      <a:noFill/>
                    </a:lnR>
                    <a:lnT w="63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a:spcAft>
                          <a:spcPts val="50"/>
                        </a:spcAft>
                      </a:pPr>
                      <a:r>
                        <a:rPr lang="en-US" sz="1100" b="0">
                          <a:solidFill>
                            <a:schemeClr val="tx1"/>
                          </a:solidFill>
                          <a:latin typeface="Arial Nova Light"/>
                        </a:rPr>
                        <a:t>12</a:t>
                      </a:r>
                      <a:endParaRPr lang="en-US" sz="1100" b="0" i="1">
                        <a:solidFill>
                          <a:schemeClr val="tx1"/>
                        </a:solidFill>
                        <a:latin typeface="Arial Nova Light"/>
                      </a:endParaRPr>
                    </a:p>
                  </a:txBody>
                  <a:tcPr marL="68578" marR="68578" marT="34290" marB="34290" anchor="ctr">
                    <a:lnL w="12700" cmpd="sng">
                      <a:noFill/>
                    </a:lnL>
                    <a:lnR w="12700" cmpd="sng">
                      <a:noFill/>
                    </a:lnR>
                    <a:lnT w="63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a:spcAft>
                          <a:spcPts val="50"/>
                        </a:spcAft>
                      </a:pPr>
                      <a:r>
                        <a:rPr lang="en-US" sz="1100" b="0">
                          <a:solidFill>
                            <a:schemeClr val="tx1"/>
                          </a:solidFill>
                          <a:latin typeface="Arial Nova Light"/>
                        </a:rPr>
                        <a:t>12</a:t>
                      </a:r>
                      <a:endParaRPr lang="en-US" sz="1100" b="0" i="1">
                        <a:solidFill>
                          <a:schemeClr val="tx1"/>
                        </a:solidFill>
                        <a:latin typeface="Arial Nova Light"/>
                      </a:endParaRPr>
                    </a:p>
                  </a:txBody>
                  <a:tcPr marL="68578" marR="68578" marT="34290" marB="34290" anchor="ctr">
                    <a:lnL w="12700" cmpd="sng">
                      <a:noFill/>
                    </a:lnL>
                    <a:lnR w="12700" cmpd="sng">
                      <a:noFill/>
                    </a:lnR>
                    <a:lnT w="63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lvl="0" algn="l">
                        <a:spcAft>
                          <a:spcPts val="50"/>
                        </a:spcAft>
                        <a:buNone/>
                      </a:pPr>
                      <a:r>
                        <a:rPr lang="en-US" sz="1100" b="0">
                          <a:solidFill>
                            <a:schemeClr val="tx1"/>
                          </a:solidFill>
                          <a:latin typeface="Arial Nova Light"/>
                        </a:rPr>
                        <a:t>12</a:t>
                      </a:r>
                    </a:p>
                  </a:txBody>
                  <a:tcPr marL="68578" marR="68578" marT="34290" marB="34290" anchor="ctr">
                    <a:lnL w="12700" cmpd="sng">
                      <a:noFill/>
                    </a:lnL>
                    <a:lnR w="12700" cmpd="sng">
                      <a:noFill/>
                    </a:lnR>
                    <a:lnT w="63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0">
                <a:tc>
                  <a:txBody>
                    <a:bodyPr/>
                    <a:lstStyle/>
                    <a:p>
                      <a:pPr algn="l">
                        <a:spcAft>
                          <a:spcPts val="50"/>
                        </a:spcAft>
                      </a:pPr>
                      <a:r>
                        <a:rPr lang="en-US" sz="1100" b="0">
                          <a:solidFill>
                            <a:schemeClr val="tx1"/>
                          </a:solidFill>
                          <a:latin typeface="Arial Nova Light"/>
                        </a:rPr>
                        <a:t>Chem</a:t>
                      </a:r>
                      <a:endParaRPr lang="en-US" sz="1100" b="0" i="1">
                        <a:solidFill>
                          <a:schemeClr val="tx1"/>
                        </a:solidFill>
                        <a:latin typeface="Arial Nova Light"/>
                      </a:endParaRPr>
                    </a:p>
                  </a:txBody>
                  <a:tcPr marL="68578" marR="68578" marT="34290" marB="3429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spcAft>
                          <a:spcPts val="50"/>
                        </a:spcAft>
                      </a:pPr>
                      <a:r>
                        <a:rPr lang="en-US" sz="1100" b="0" i="0">
                          <a:solidFill>
                            <a:schemeClr val="tx1"/>
                          </a:solidFill>
                          <a:latin typeface="Arial Nova Light"/>
                        </a:rPr>
                        <a:t>11</a:t>
                      </a:r>
                    </a:p>
                  </a:txBody>
                  <a:tcPr marL="68578" marR="68578" marT="34290" marB="3429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457200" rtl="0" eaLnBrk="1" fontAlgn="auto" latinLnBrk="0" hangingPunct="1">
                        <a:lnSpc>
                          <a:spcPct val="100000"/>
                        </a:lnSpc>
                        <a:spcBef>
                          <a:spcPts val="0"/>
                        </a:spcBef>
                        <a:spcAft>
                          <a:spcPts val="50"/>
                        </a:spcAft>
                        <a:buClrTx/>
                        <a:buSzTx/>
                        <a:buFontTx/>
                        <a:buNone/>
                        <a:tabLst/>
                        <a:defRPr/>
                      </a:pPr>
                      <a:r>
                        <a:rPr kumimoji="0" lang="en-US" sz="1100" b="0" i="0" u="none" strike="noStrike" kern="1200" cap="none" spc="0" normalizeH="0" baseline="0" noProof="0">
                          <a:ln>
                            <a:noFill/>
                          </a:ln>
                          <a:solidFill>
                            <a:schemeClr val="tx1"/>
                          </a:solidFill>
                          <a:effectLst/>
                          <a:uLnTx/>
                          <a:uFillTx/>
                          <a:latin typeface="Arial Nova Light"/>
                        </a:rPr>
                        <a:t>11</a:t>
                      </a:r>
                      <a:endParaRPr kumimoji="0" lang="en-US" sz="1100" b="0" i="0" u="none" strike="noStrike" kern="1200" cap="none" spc="0" normalizeH="0" baseline="0" noProof="0">
                        <a:ln>
                          <a:noFill/>
                        </a:ln>
                        <a:solidFill>
                          <a:schemeClr val="tx1"/>
                        </a:solidFill>
                        <a:effectLst/>
                        <a:uLnTx/>
                        <a:uFillTx/>
                        <a:latin typeface="Arial Nova Light"/>
                        <a:ea typeface="+mn-ea"/>
                        <a:cs typeface="+mn-cs"/>
                      </a:endParaRPr>
                    </a:p>
                  </a:txBody>
                  <a:tcPr marL="68578" marR="68578" marT="34290" marB="34290"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457200" rtl="0" eaLnBrk="1" fontAlgn="auto" latinLnBrk="0" hangingPunct="1">
                        <a:lnSpc>
                          <a:spcPct val="100000"/>
                        </a:lnSpc>
                        <a:spcBef>
                          <a:spcPts val="0"/>
                        </a:spcBef>
                        <a:spcAft>
                          <a:spcPts val="50"/>
                        </a:spcAft>
                        <a:buClrTx/>
                        <a:buSzTx/>
                        <a:buFontTx/>
                        <a:buNone/>
                        <a:tabLst/>
                        <a:defRPr/>
                      </a:pPr>
                      <a:r>
                        <a:rPr kumimoji="0" lang="en-US" sz="1100" b="0" u="none" strike="noStrike" kern="1200" cap="none" spc="0" normalizeH="0" baseline="0" noProof="0">
                          <a:ln>
                            <a:noFill/>
                          </a:ln>
                          <a:solidFill>
                            <a:schemeClr val="tx1"/>
                          </a:solidFill>
                          <a:effectLst/>
                          <a:uLnTx/>
                          <a:uFillTx/>
                          <a:latin typeface="Arial Nova Light"/>
                        </a:rPr>
                        <a:t>11</a:t>
                      </a:r>
                      <a:endParaRPr kumimoji="0" lang="en-US" sz="1100" b="0" i="1" u="none" strike="noStrike" kern="1200" cap="none" spc="0" normalizeH="0" baseline="0" noProof="0">
                        <a:ln>
                          <a:noFill/>
                        </a:ln>
                        <a:solidFill>
                          <a:schemeClr val="tx1"/>
                        </a:solidFill>
                        <a:effectLst/>
                        <a:uLnTx/>
                        <a:uFillTx/>
                        <a:latin typeface="Arial Nova Light"/>
                        <a:ea typeface="+mn-ea"/>
                        <a:cs typeface="+mn-cs"/>
                      </a:endParaRPr>
                    </a:p>
                  </a:txBody>
                  <a:tcPr marL="68578" marR="68578" marT="34290" marB="3429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lvl="0" indent="0" algn="l" defTabSz="457200">
                        <a:lnSpc>
                          <a:spcPct val="100000"/>
                        </a:lnSpc>
                        <a:spcBef>
                          <a:spcPts val="0"/>
                        </a:spcBef>
                        <a:spcAft>
                          <a:spcPts val="50"/>
                        </a:spcAft>
                        <a:buNone/>
                        <a:tabLst/>
                        <a:defRPr/>
                      </a:pPr>
                      <a:r>
                        <a:rPr kumimoji="0" lang="en-US" sz="1100" b="0" u="none" strike="noStrike" kern="1200" cap="none" spc="0" normalizeH="0" baseline="0" noProof="0">
                          <a:ln>
                            <a:noFill/>
                          </a:ln>
                          <a:solidFill>
                            <a:schemeClr val="tx1"/>
                          </a:solidFill>
                          <a:effectLst/>
                          <a:uLnTx/>
                          <a:uFillTx/>
                          <a:latin typeface="Arial Nova Light"/>
                        </a:rPr>
                        <a:t>11</a:t>
                      </a:r>
                    </a:p>
                  </a:txBody>
                  <a:tcPr marL="68578" marR="68578" marT="34290" marB="3429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0">
                <a:tc>
                  <a:txBody>
                    <a:bodyPr/>
                    <a:lstStyle/>
                    <a:p>
                      <a:pPr algn="l">
                        <a:spcAft>
                          <a:spcPts val="50"/>
                        </a:spcAft>
                      </a:pPr>
                      <a:r>
                        <a:rPr lang="en-US" sz="1100" b="0">
                          <a:solidFill>
                            <a:schemeClr val="tx1"/>
                          </a:solidFill>
                          <a:latin typeface="Arial Nova Light"/>
                        </a:rPr>
                        <a:t>Rad</a:t>
                      </a:r>
                    </a:p>
                  </a:txBody>
                  <a:tcPr marL="68578" marR="68578" marT="34290" marB="34290"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50"/>
                        </a:spcAft>
                      </a:pPr>
                      <a:r>
                        <a:rPr lang="en-US" sz="1100" b="0" i="0">
                          <a:solidFill>
                            <a:schemeClr val="tx1"/>
                          </a:solidFill>
                          <a:latin typeface="Arial Nova Light"/>
                        </a:rPr>
                        <a:t>15</a:t>
                      </a:r>
                    </a:p>
                  </a:txBody>
                  <a:tcPr marL="68578" marR="68578" marT="34290" marB="34290"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50"/>
                        </a:spcAft>
                      </a:pPr>
                      <a:r>
                        <a:rPr lang="en-US" sz="1100" b="0" i="0">
                          <a:solidFill>
                            <a:schemeClr val="tx1"/>
                          </a:solidFill>
                          <a:latin typeface="Arial Nova Light"/>
                        </a:rPr>
                        <a:t>18</a:t>
                      </a:r>
                    </a:p>
                  </a:txBody>
                  <a:tcPr marL="68578" marR="68578" marT="34290" marB="34290"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50"/>
                        </a:spcAft>
                      </a:pPr>
                      <a:r>
                        <a:rPr lang="en-US" sz="1100" b="0">
                          <a:solidFill>
                            <a:schemeClr val="tx1"/>
                          </a:solidFill>
                          <a:latin typeface="Arial Nova Light"/>
                        </a:rPr>
                        <a:t>18</a:t>
                      </a:r>
                      <a:endParaRPr lang="en-US" sz="1100" b="0" i="1">
                        <a:solidFill>
                          <a:schemeClr val="tx1"/>
                        </a:solidFill>
                        <a:latin typeface="Arial Nova Light"/>
                      </a:endParaRPr>
                    </a:p>
                  </a:txBody>
                  <a:tcPr marL="68578" marR="68578" marT="34290" marB="34290"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spcAft>
                          <a:spcPts val="50"/>
                        </a:spcAft>
                        <a:buNone/>
                      </a:pPr>
                      <a:r>
                        <a:rPr lang="en-US" sz="1100" b="0">
                          <a:solidFill>
                            <a:schemeClr val="tx1"/>
                          </a:solidFill>
                          <a:latin typeface="Arial Nova Light"/>
                        </a:rPr>
                        <a:t>18</a:t>
                      </a:r>
                    </a:p>
                  </a:txBody>
                  <a:tcPr marL="68578" marR="68578" marT="34290" marB="34290"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0">
                <a:tc gridSpan="4">
                  <a:txBody>
                    <a:bodyPr/>
                    <a:lstStyle/>
                    <a:p>
                      <a:pPr marL="0" marR="0" lvl="0" indent="0" algn="l" defTabSz="457200" rtl="0" eaLnBrk="1" fontAlgn="auto" latinLnBrk="0" hangingPunct="1">
                        <a:lnSpc>
                          <a:spcPct val="100000"/>
                        </a:lnSpc>
                        <a:spcBef>
                          <a:spcPts val="0"/>
                        </a:spcBef>
                        <a:spcAft>
                          <a:spcPts val="50"/>
                        </a:spcAft>
                        <a:buClrTx/>
                        <a:buSzTx/>
                        <a:buFontTx/>
                        <a:buNone/>
                        <a:tabLst/>
                        <a:defRPr/>
                      </a:pPr>
                      <a:r>
                        <a:rPr lang="en-US" sz="1100" b="0" i="0" u="sng">
                          <a:solidFill>
                            <a:schemeClr val="tx1"/>
                          </a:solidFill>
                          <a:latin typeface="Arial"/>
                          <a:cs typeface="Arial"/>
                        </a:rPr>
                        <a:t>Development Tracks</a:t>
                      </a:r>
                    </a:p>
                  </a:txBody>
                  <a:tcPr marL="68578" marR="68578" marT="34290" marB="3429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lnL w="12700" cmpd="sng">
                      <a:noFill/>
                    </a:lnL>
                    <a:lnT w="6350" cap="flat" cmpd="sng" algn="ctr">
                      <a:solidFill>
                        <a:schemeClr val="tx1"/>
                      </a:solidFill>
                      <a:prstDash val="solid"/>
                      <a:round/>
                      <a:headEnd type="none" w="med" len="med"/>
                      <a:tailEnd type="none" w="med" len="med"/>
                    </a:lnT>
                  </a:tcPr>
                </a:tc>
                <a:tc hMerge="1">
                  <a:txBody>
                    <a:bodyPr/>
                    <a:lstStyle/>
                    <a:p>
                      <a:pPr marL="0" marR="0" lvl="0" indent="0" algn="l" defTabSz="457200" rtl="0" eaLnBrk="1" fontAlgn="auto" latinLnBrk="0" hangingPunct="1">
                        <a:lnSpc>
                          <a:spcPct val="100000"/>
                        </a:lnSpc>
                        <a:spcBef>
                          <a:spcPts val="0"/>
                        </a:spcBef>
                        <a:spcAft>
                          <a:spcPts val="50"/>
                        </a:spcAft>
                        <a:buClrTx/>
                        <a:buSzTx/>
                        <a:buFontTx/>
                        <a:buNone/>
                        <a:tabLst/>
                        <a:defRPr/>
                      </a:pPr>
                      <a:endParaRPr lang="en-US" sz="1100" b="0" i="0">
                        <a:solidFill>
                          <a:schemeClr val="tx1"/>
                        </a:solidFill>
                        <a:latin typeface="Arial Nova Light" panose="020B0304020202020204" pitchFamily="34" charset="0"/>
                      </a:endParaRPr>
                    </a:p>
                  </a:txBody>
                  <a:tcPr marL="68578" marR="68578" marT="34290" marB="3429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l">
                        <a:spcAft>
                          <a:spcPts val="50"/>
                        </a:spcAft>
                      </a:pPr>
                      <a:endParaRPr lang="en-US" sz="1100" b="0" i="1">
                        <a:solidFill>
                          <a:schemeClr val="tx1"/>
                        </a:solidFill>
                        <a:latin typeface="Arial Nova Light" panose="020B0304020202020204" pitchFamily="34" charset="0"/>
                      </a:endParaRPr>
                    </a:p>
                  </a:txBody>
                  <a:tcPr marL="68578" marR="68578" marT="34290" marB="3429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l" defTabSz="457200">
                        <a:lnSpc>
                          <a:spcPct val="100000"/>
                        </a:lnSpc>
                        <a:spcBef>
                          <a:spcPts val="0"/>
                        </a:spcBef>
                        <a:spcAft>
                          <a:spcPts val="50"/>
                        </a:spcAft>
                        <a:buNone/>
                        <a:tabLst/>
                        <a:defRPr/>
                      </a:pPr>
                      <a:endParaRPr lang="en-US" sz="1100" b="0" i="0" u="sng">
                        <a:solidFill>
                          <a:schemeClr val="tx1"/>
                        </a:solidFill>
                        <a:latin typeface="Arial"/>
                        <a:cs typeface="Arial"/>
                      </a:endParaRPr>
                    </a:p>
                  </a:txBody>
                  <a:tcPr marL="68578" marR="68578" marT="34290" marB="3429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1308059"/>
                  </a:ext>
                </a:extLst>
              </a:tr>
              <a:tr h="0">
                <a:tc>
                  <a:txBody>
                    <a:bodyPr/>
                    <a:lstStyle/>
                    <a:p>
                      <a:pPr algn="l">
                        <a:spcAft>
                          <a:spcPts val="50"/>
                        </a:spcAft>
                      </a:pPr>
                      <a:r>
                        <a:rPr lang="en-US" sz="1100" b="0">
                          <a:solidFill>
                            <a:schemeClr val="tx1"/>
                          </a:solidFill>
                          <a:latin typeface="Arial Nova Light"/>
                        </a:rPr>
                        <a:t>Micro</a:t>
                      </a:r>
                      <a:endParaRPr lang="en-US" sz="1100" b="0" i="1">
                        <a:solidFill>
                          <a:schemeClr val="tx1"/>
                        </a:solidFill>
                        <a:latin typeface="Arial Nova Light"/>
                      </a:endParaRPr>
                    </a:p>
                  </a:txBody>
                  <a:tcPr marL="68578" marR="68578" marT="34290" marB="34290" anchor="ctr">
                    <a:lnL w="12700" cmpd="sng">
                      <a:noFill/>
                    </a:lnL>
                    <a:lnR w="12700" cmpd="sng">
                      <a:noFill/>
                    </a:lnR>
                    <a:lnT w="63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a:spcAft>
                          <a:spcPts val="50"/>
                        </a:spcAft>
                      </a:pPr>
                      <a:r>
                        <a:rPr lang="en-US" sz="1100" b="0">
                          <a:solidFill>
                            <a:schemeClr val="tx1"/>
                          </a:solidFill>
                          <a:latin typeface="Arial Nova Light"/>
                        </a:rPr>
                        <a:t>18</a:t>
                      </a:r>
                      <a:endParaRPr lang="en-US" sz="1100" b="0" i="1">
                        <a:solidFill>
                          <a:schemeClr val="tx1"/>
                        </a:solidFill>
                        <a:latin typeface="Arial Nova Light"/>
                      </a:endParaRPr>
                    </a:p>
                  </a:txBody>
                  <a:tcPr marL="68578" marR="68578" marT="34290" marB="34290" anchor="ctr">
                    <a:lnL w="12700" cmpd="sng">
                      <a:noFill/>
                    </a:lnL>
                    <a:lnR w="12700" cmpd="sng">
                      <a:noFill/>
                    </a:lnR>
                    <a:lnT w="63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a:spcAft>
                          <a:spcPts val="50"/>
                        </a:spcAft>
                      </a:pPr>
                      <a:r>
                        <a:rPr lang="en-US" sz="1100" b="0">
                          <a:solidFill>
                            <a:schemeClr val="tx1"/>
                          </a:solidFill>
                          <a:latin typeface="Arial Nova Light"/>
                        </a:rPr>
                        <a:t>14</a:t>
                      </a:r>
                      <a:endParaRPr lang="en-US" sz="1100" b="0" i="1">
                        <a:solidFill>
                          <a:schemeClr val="tx1"/>
                        </a:solidFill>
                        <a:latin typeface="Arial Nova Light"/>
                      </a:endParaRPr>
                    </a:p>
                  </a:txBody>
                  <a:tcPr marL="68578" marR="68578" marT="34290" marB="34290" anchor="ctr">
                    <a:lnL w="12700" cmpd="sng">
                      <a:noFill/>
                    </a:lnL>
                    <a:lnR w="12700" cmpd="sng">
                      <a:noFill/>
                    </a:lnR>
                    <a:lnT w="63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a:spcAft>
                          <a:spcPts val="50"/>
                        </a:spcAft>
                      </a:pPr>
                      <a:r>
                        <a:rPr lang="en-US" sz="1100" b="0">
                          <a:solidFill>
                            <a:schemeClr val="tx1"/>
                          </a:solidFill>
                          <a:latin typeface="Arial Nova Light"/>
                        </a:rPr>
                        <a:t>11</a:t>
                      </a:r>
                      <a:endParaRPr lang="en-US" sz="1100" b="0" i="1">
                        <a:solidFill>
                          <a:schemeClr val="tx1"/>
                        </a:solidFill>
                        <a:latin typeface="Arial Nova Light"/>
                      </a:endParaRPr>
                    </a:p>
                  </a:txBody>
                  <a:tcPr marL="68578" marR="68578" marT="34290" marB="34290" anchor="ctr">
                    <a:lnL w="12700" cmpd="sng">
                      <a:noFill/>
                    </a:lnL>
                    <a:lnR w="12700" cmpd="sng">
                      <a:noFill/>
                    </a:lnR>
                    <a:lnT w="63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lvl="0" algn="l">
                        <a:spcAft>
                          <a:spcPts val="50"/>
                        </a:spcAft>
                        <a:buNone/>
                      </a:pPr>
                      <a:r>
                        <a:rPr lang="en-US" sz="1100" b="0">
                          <a:solidFill>
                            <a:schemeClr val="tx1"/>
                          </a:solidFill>
                          <a:latin typeface="Arial Nova Light"/>
                        </a:rPr>
                        <a:t>18</a:t>
                      </a:r>
                    </a:p>
                  </a:txBody>
                  <a:tcPr marL="68578" marR="68578" marT="34290" marB="34290" anchor="ctr">
                    <a:lnL w="12700" cmpd="sng">
                      <a:noFill/>
                    </a:lnL>
                    <a:lnR w="12700" cmpd="sng">
                      <a:noFill/>
                    </a:lnR>
                    <a:lnT w="63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0">
                <a:tc>
                  <a:txBody>
                    <a:bodyPr/>
                    <a:lstStyle/>
                    <a:p>
                      <a:pPr algn="l">
                        <a:spcAft>
                          <a:spcPts val="50"/>
                        </a:spcAft>
                      </a:pPr>
                      <a:r>
                        <a:rPr lang="en-US" sz="1100" b="0">
                          <a:solidFill>
                            <a:schemeClr val="tx1"/>
                          </a:solidFill>
                          <a:latin typeface="Arial Nova Light"/>
                        </a:rPr>
                        <a:t>Chem</a:t>
                      </a:r>
                      <a:endParaRPr lang="en-US" sz="1100" b="0" i="1">
                        <a:solidFill>
                          <a:schemeClr val="tx1"/>
                        </a:solidFill>
                        <a:latin typeface="Arial Nova Light"/>
                      </a:endParaRPr>
                    </a:p>
                  </a:txBody>
                  <a:tcPr marL="68578" marR="68578" marT="34290" marB="3429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spcAft>
                          <a:spcPts val="50"/>
                        </a:spcAft>
                      </a:pPr>
                      <a:r>
                        <a:rPr lang="en-US" sz="1100" b="0">
                          <a:solidFill>
                            <a:schemeClr val="tx1"/>
                          </a:solidFill>
                          <a:latin typeface="Arial Nova Light"/>
                        </a:rPr>
                        <a:t>11</a:t>
                      </a:r>
                      <a:endParaRPr lang="en-US" sz="1100" b="0" i="1">
                        <a:solidFill>
                          <a:schemeClr val="tx1"/>
                        </a:solidFill>
                        <a:latin typeface="Arial Nova Light"/>
                      </a:endParaRPr>
                    </a:p>
                  </a:txBody>
                  <a:tcPr marL="68578" marR="68578" marT="34290" marB="3429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spcAft>
                          <a:spcPts val="50"/>
                        </a:spcAft>
                      </a:pPr>
                      <a:r>
                        <a:rPr lang="en-US" sz="1100" b="0" i="0">
                          <a:solidFill>
                            <a:schemeClr val="tx1"/>
                          </a:solidFill>
                          <a:latin typeface="Arial Nova Light"/>
                        </a:rPr>
                        <a:t>N/A</a:t>
                      </a:r>
                    </a:p>
                  </a:txBody>
                  <a:tcPr marL="68578" marR="68578" marT="34290" marB="34290" anchor="ctr">
                    <a:lnL w="12700" cmpd="sng">
                      <a:noFill/>
                    </a:lnL>
                    <a:lnR w="12700" cmpd="sng">
                      <a:noFill/>
                    </a:lnR>
                    <a:lnT w="63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a:spcAft>
                          <a:spcPts val="50"/>
                        </a:spcAft>
                      </a:pPr>
                      <a:r>
                        <a:rPr lang="en-US" sz="1100" b="0">
                          <a:solidFill>
                            <a:schemeClr val="tx1"/>
                          </a:solidFill>
                          <a:latin typeface="Arial Nova Light"/>
                        </a:rPr>
                        <a:t>6</a:t>
                      </a:r>
                      <a:endParaRPr lang="en-US" sz="1100" b="0" i="1">
                        <a:solidFill>
                          <a:schemeClr val="tx1"/>
                        </a:solidFill>
                        <a:latin typeface="Arial Nova Light"/>
                      </a:endParaRPr>
                    </a:p>
                  </a:txBody>
                  <a:tcPr marL="68578" marR="68578" marT="34290" marB="3429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lvl="0" algn="l">
                        <a:spcAft>
                          <a:spcPts val="50"/>
                        </a:spcAft>
                        <a:buNone/>
                      </a:pPr>
                      <a:r>
                        <a:rPr lang="en-US" sz="1100" b="0">
                          <a:solidFill>
                            <a:schemeClr val="tx1"/>
                          </a:solidFill>
                          <a:latin typeface="Arial Nova Light"/>
                        </a:rPr>
                        <a:t>9</a:t>
                      </a:r>
                    </a:p>
                  </a:txBody>
                  <a:tcPr marL="68578" marR="68578" marT="34290" marB="3429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0">
                <a:tc>
                  <a:txBody>
                    <a:bodyPr/>
                    <a:lstStyle/>
                    <a:p>
                      <a:pPr algn="l">
                        <a:spcAft>
                          <a:spcPts val="50"/>
                        </a:spcAft>
                      </a:pPr>
                      <a:r>
                        <a:rPr lang="en-US" sz="1100" b="0">
                          <a:solidFill>
                            <a:schemeClr val="tx1"/>
                          </a:solidFill>
                          <a:latin typeface="Arial Nova Light"/>
                        </a:rPr>
                        <a:t>Rad</a:t>
                      </a:r>
                    </a:p>
                    <a:p>
                      <a:pPr algn="l">
                        <a:spcAft>
                          <a:spcPts val="50"/>
                        </a:spcAft>
                      </a:pPr>
                      <a:endParaRPr lang="en-US" sz="1100" b="0" i="1">
                        <a:solidFill>
                          <a:schemeClr val="tx1"/>
                        </a:solidFill>
                        <a:latin typeface="Arial Nova Light" panose="020B0304020202020204" pitchFamily="34" charset="0"/>
                      </a:endParaRPr>
                    </a:p>
                  </a:txBody>
                  <a:tcPr marL="68578" marR="68578" marT="34290" marB="3429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50"/>
                        </a:spcAft>
                      </a:pPr>
                      <a:r>
                        <a:rPr lang="en-US" sz="1100" b="0">
                          <a:solidFill>
                            <a:schemeClr val="tx1"/>
                          </a:solidFill>
                          <a:latin typeface="Arial Nova Light"/>
                        </a:rPr>
                        <a:t>14</a:t>
                      </a:r>
                      <a:endParaRPr lang="en-US" sz="1100" b="0" i="1">
                        <a:solidFill>
                          <a:schemeClr val="tx1"/>
                        </a:solidFill>
                        <a:latin typeface="Arial Nova Light"/>
                      </a:endParaRPr>
                    </a:p>
                  </a:txBody>
                  <a:tcPr marL="68578" marR="68578" marT="34290" marB="3429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50"/>
                        </a:spcAft>
                      </a:pPr>
                      <a:r>
                        <a:rPr lang="en-US" sz="1100" b="0" i="0">
                          <a:solidFill>
                            <a:schemeClr val="tx1"/>
                          </a:solidFill>
                          <a:latin typeface="Arial Nova Light"/>
                        </a:rPr>
                        <a:t>N/A</a:t>
                      </a:r>
                    </a:p>
                  </a:txBody>
                  <a:tcPr marL="68578" marR="68578" marT="34290" marB="3429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50"/>
                        </a:spcAft>
                      </a:pPr>
                      <a:r>
                        <a:rPr lang="en-US" sz="1100" b="0" i="0">
                          <a:solidFill>
                            <a:schemeClr val="tx1"/>
                          </a:solidFill>
                          <a:latin typeface="Arial Nova Light"/>
                        </a:rPr>
                        <a:t>N/A</a:t>
                      </a:r>
                    </a:p>
                  </a:txBody>
                  <a:tcPr marL="68578" marR="68578" marT="34290" marB="3429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spcAft>
                          <a:spcPts val="50"/>
                        </a:spcAft>
                        <a:buNone/>
                      </a:pPr>
                      <a:r>
                        <a:rPr lang="en-US" sz="1100" b="0" i="0">
                          <a:solidFill>
                            <a:schemeClr val="tx1"/>
                          </a:solidFill>
                          <a:latin typeface="Arial Nova Light"/>
                        </a:rPr>
                        <a:t>N/A</a:t>
                      </a:r>
                    </a:p>
                  </a:txBody>
                  <a:tcPr marL="68578" marR="68578" marT="34290" marB="3429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365760">
                <a:tc>
                  <a:txBody>
                    <a:bodyPr/>
                    <a:lstStyle/>
                    <a:p>
                      <a:pPr algn="l">
                        <a:spcAft>
                          <a:spcPts val="50"/>
                        </a:spcAft>
                      </a:pPr>
                      <a:r>
                        <a:rPr lang="en-US" sz="1100" b="0" u="sng">
                          <a:solidFill>
                            <a:schemeClr val="tx1"/>
                          </a:solidFill>
                          <a:latin typeface="Arial"/>
                          <a:cs typeface="Arial"/>
                        </a:rPr>
                        <a:t>WGS</a:t>
                      </a:r>
                    </a:p>
                  </a:txBody>
                  <a:tcPr marL="68578" marR="68578" marT="34290" marB="34290"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l">
                        <a:spcAft>
                          <a:spcPts val="50"/>
                        </a:spcAft>
                      </a:pPr>
                      <a:r>
                        <a:rPr lang="en-US" sz="1100" b="0">
                          <a:solidFill>
                            <a:schemeClr val="tx1"/>
                          </a:solidFill>
                          <a:latin typeface="Arial Nova Light"/>
                          <a:cs typeface="Arial"/>
                        </a:rPr>
                        <a:t>28  — 3566 of 7900 isolates</a:t>
                      </a:r>
                    </a:p>
                  </a:txBody>
                  <a:tcPr marL="68578" marR="68578" marT="34290" marB="3429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l">
                        <a:spcAft>
                          <a:spcPts val="50"/>
                        </a:spcAft>
                      </a:pPr>
                      <a:r>
                        <a:rPr lang="en-US" sz="1100" b="0">
                          <a:solidFill>
                            <a:schemeClr val="tx1"/>
                          </a:solidFill>
                          <a:latin typeface="Arial Nova Light"/>
                          <a:cs typeface="Arial"/>
                        </a:rPr>
                        <a:t>31  — 5824 of 8050 isolates</a:t>
                      </a:r>
                    </a:p>
                  </a:txBody>
                  <a:tcPr marL="68578" marR="68578" marT="34290" marB="3429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l">
                        <a:spcAft>
                          <a:spcPts val="50"/>
                        </a:spcAft>
                      </a:pPr>
                      <a:r>
                        <a:rPr lang="en-US" sz="1100" b="0">
                          <a:solidFill>
                            <a:schemeClr val="tx1"/>
                          </a:solidFill>
                          <a:latin typeface="Arial Nova Light"/>
                          <a:cs typeface="Arial"/>
                        </a:rPr>
                        <a:t>31  — 5980* of 7900 isolates </a:t>
                      </a:r>
                      <a:endParaRPr lang="en-US" sz="1100" b="0">
                        <a:solidFill>
                          <a:schemeClr val="tx1"/>
                        </a:solidFill>
                        <a:latin typeface="Arial Nova Light" panose="020B0304020202020204" pitchFamily="34" charset="0"/>
                        <a:cs typeface="Arial" panose="020B0604020202020204" pitchFamily="34" charset="0"/>
                      </a:endParaRPr>
                    </a:p>
                  </a:txBody>
                  <a:tcPr marL="68578" marR="68578" marT="34290" marB="3429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lvl="0" algn="l">
                        <a:spcAft>
                          <a:spcPts val="50"/>
                        </a:spcAft>
                        <a:buNone/>
                      </a:pPr>
                      <a:r>
                        <a:rPr lang="en-US" sz="1100" b="0">
                          <a:solidFill>
                            <a:schemeClr val="tx1"/>
                          </a:solidFill>
                          <a:latin typeface="Arial Nova Light"/>
                          <a:cs typeface="Arial"/>
                        </a:rPr>
                        <a:t>31 </a:t>
                      </a:r>
                      <a:r>
                        <a:rPr lang="en-US" sz="1100" b="0" i="0" u="none" strike="noStrike" noProof="0">
                          <a:solidFill>
                            <a:schemeClr val="tx1"/>
                          </a:solidFill>
                          <a:latin typeface="Arial Nova Light"/>
                          <a:cs typeface="Arial"/>
                        </a:rPr>
                        <a:t>— 7300 isolates </a:t>
                      </a:r>
                      <a:r>
                        <a:rPr lang="en-US" sz="1100" b="0" i="1" u="none" strike="noStrike" noProof="0">
                          <a:solidFill>
                            <a:schemeClr val="tx1"/>
                          </a:solidFill>
                          <a:latin typeface="Arial Nova Light"/>
                          <a:cs typeface="Arial"/>
                        </a:rPr>
                        <a:t>in progress</a:t>
                      </a:r>
                      <a:endParaRPr lang="en-US" sz="1100" b="0" i="1">
                        <a:solidFill>
                          <a:schemeClr val="tx1"/>
                        </a:solidFill>
                        <a:latin typeface="Arial Nova Light"/>
                        <a:cs typeface="Arial"/>
                      </a:endParaRPr>
                    </a:p>
                  </a:txBody>
                  <a:tcPr marL="68578" marR="68578" marT="34290" marB="3429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0009"/>
                  </a:ext>
                </a:extLst>
              </a:tr>
              <a:tr h="0">
                <a:tc>
                  <a:txBody>
                    <a:bodyPr/>
                    <a:lstStyle/>
                    <a:p>
                      <a:pPr marL="0" marR="0" lvl="0" indent="0" algn="l" defTabSz="457200" rtl="0" eaLnBrk="1" fontAlgn="auto" latinLnBrk="0" hangingPunct="1">
                        <a:lnSpc>
                          <a:spcPct val="100000"/>
                        </a:lnSpc>
                        <a:spcBef>
                          <a:spcPts val="0"/>
                        </a:spcBef>
                        <a:spcAft>
                          <a:spcPts val="50"/>
                        </a:spcAft>
                        <a:buClrTx/>
                        <a:buSzTx/>
                        <a:buFontTx/>
                        <a:buNone/>
                        <a:tabLst/>
                        <a:defRPr/>
                      </a:pPr>
                      <a:endParaRPr lang="en-US" sz="1100" b="0" u="sng">
                        <a:solidFill>
                          <a:schemeClr val="tx1"/>
                        </a:solidFill>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50"/>
                        </a:spcAft>
                        <a:buClrTx/>
                        <a:buSzTx/>
                        <a:buFontTx/>
                        <a:buNone/>
                        <a:tabLst/>
                        <a:defRPr/>
                      </a:pPr>
                      <a:r>
                        <a:rPr lang="en-US" sz="1100" b="0" u="sng">
                          <a:solidFill>
                            <a:schemeClr val="tx1"/>
                          </a:solidFill>
                          <a:latin typeface="Arial"/>
                          <a:cs typeface="Arial"/>
                        </a:rPr>
                        <a:t>Product Testing Tracks</a:t>
                      </a:r>
                    </a:p>
                  </a:txBody>
                  <a:tcPr marL="68578" marR="68578" marT="34290" marB="3429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50"/>
                        </a:spcAft>
                      </a:pPr>
                      <a:endParaRPr lang="en-US" sz="1100" b="0">
                        <a:solidFill>
                          <a:schemeClr val="tx1"/>
                        </a:solidFill>
                        <a:latin typeface="Arial Nova Light" panose="020B0304020202020204" pitchFamily="34" charset="0"/>
                      </a:endParaRPr>
                    </a:p>
                  </a:txBody>
                  <a:tcPr marL="68578" marR="68578" marT="34290" marB="3429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50"/>
                        </a:spcAft>
                      </a:pPr>
                      <a:endParaRPr lang="en-US" sz="1100" b="0">
                        <a:solidFill>
                          <a:schemeClr val="tx1"/>
                        </a:solidFill>
                        <a:latin typeface="Arial Nova Light" panose="020B0304020202020204" pitchFamily="34" charset="0"/>
                      </a:endParaRPr>
                    </a:p>
                  </a:txBody>
                  <a:tcPr marL="68578" marR="68578" marT="34290" marB="3429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50"/>
                        </a:spcAft>
                      </a:pPr>
                      <a:endParaRPr lang="en-US" sz="1100" b="0">
                        <a:solidFill>
                          <a:schemeClr val="tx1"/>
                        </a:solidFill>
                        <a:latin typeface="Arial Nova Light" panose="020B0304020202020204" pitchFamily="34" charset="0"/>
                      </a:endParaRPr>
                    </a:p>
                  </a:txBody>
                  <a:tcPr marL="68578" marR="68578" marT="34290" marB="3429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spcAft>
                          <a:spcPts val="50"/>
                        </a:spcAft>
                        <a:buNone/>
                      </a:pPr>
                      <a:endParaRPr lang="en-US" sz="1100" b="0">
                        <a:solidFill>
                          <a:schemeClr val="tx1"/>
                        </a:solidFill>
                        <a:latin typeface="Arial Nova Light"/>
                      </a:endParaRPr>
                    </a:p>
                  </a:txBody>
                  <a:tcPr marL="68578" marR="68578" marT="34290" marB="3429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82480988"/>
                  </a:ext>
                </a:extLst>
              </a:tr>
              <a:tr h="0">
                <a:tc>
                  <a:txBody>
                    <a:bodyPr/>
                    <a:lstStyle/>
                    <a:p>
                      <a:pPr algn="l">
                        <a:spcAft>
                          <a:spcPts val="50"/>
                        </a:spcAft>
                      </a:pPr>
                      <a:r>
                        <a:rPr lang="en-US" sz="1100" b="0">
                          <a:solidFill>
                            <a:schemeClr val="tx1"/>
                          </a:solidFill>
                          <a:latin typeface="Arial Nova Light"/>
                        </a:rPr>
                        <a:t>Micro – Human Food</a:t>
                      </a:r>
                    </a:p>
                  </a:txBody>
                  <a:tcPr marL="68578" marR="68578" marT="34290" marB="34290" anchor="ctr">
                    <a:lnL w="12700" cmpd="sng">
                      <a:noFill/>
                    </a:lnL>
                    <a:lnR w="12700" cmpd="sng">
                      <a:noFill/>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50"/>
                        </a:spcAft>
                      </a:pPr>
                      <a:r>
                        <a:rPr lang="en-US" sz="1100" b="0">
                          <a:solidFill>
                            <a:schemeClr val="tx1"/>
                          </a:solidFill>
                          <a:latin typeface="Arial Nova Light"/>
                        </a:rPr>
                        <a:t>25 </a:t>
                      </a:r>
                    </a:p>
                  </a:txBody>
                  <a:tcPr marL="68578" marR="68578" marT="34290" marB="34290" anchor="ctr">
                    <a:lnL w="12700" cmpd="sng">
                      <a:noFill/>
                    </a:lnL>
                    <a:lnR w="12700" cmpd="sng">
                      <a:noFill/>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50"/>
                        </a:spcAft>
                      </a:pPr>
                      <a:r>
                        <a:rPr lang="en-US" sz="1100" b="0">
                          <a:solidFill>
                            <a:schemeClr val="tx1"/>
                          </a:solidFill>
                          <a:latin typeface="Arial Nova Light"/>
                        </a:rPr>
                        <a:t>25</a:t>
                      </a:r>
                    </a:p>
                  </a:txBody>
                  <a:tcPr marL="68578" marR="68578" marT="34290" marB="34290" anchor="ctr">
                    <a:lnL w="12700" cmpd="sng">
                      <a:noFill/>
                    </a:lnL>
                    <a:lnR w="12700" cmpd="sng">
                      <a:noFill/>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50"/>
                        </a:spcAft>
                      </a:pPr>
                      <a:r>
                        <a:rPr lang="en-US" sz="1100" b="0">
                          <a:solidFill>
                            <a:schemeClr val="tx1"/>
                          </a:solidFill>
                          <a:latin typeface="Arial Nova Light"/>
                        </a:rPr>
                        <a:t>25 </a:t>
                      </a:r>
                    </a:p>
                  </a:txBody>
                  <a:tcPr marL="68578" marR="68578" marT="34290" marB="34290" anchor="ctr">
                    <a:lnL w="12700" cmpd="sng">
                      <a:noFill/>
                    </a:lnL>
                    <a:lnR w="12700" cmpd="sng">
                      <a:noFill/>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spcAft>
                          <a:spcPts val="50"/>
                        </a:spcAft>
                        <a:buNone/>
                      </a:pPr>
                      <a:r>
                        <a:rPr lang="en-US" sz="1100" b="0">
                          <a:solidFill>
                            <a:schemeClr val="tx1"/>
                          </a:solidFill>
                          <a:latin typeface="Arial Nova Light"/>
                        </a:rPr>
                        <a:t>25</a:t>
                      </a:r>
                    </a:p>
                  </a:txBody>
                  <a:tcPr marL="68578" marR="68578" marT="34290" marB="34290" anchor="ctr">
                    <a:lnL w="12700" cmpd="sng">
                      <a:noFill/>
                    </a:lnL>
                    <a:lnR w="12700" cmpd="sng">
                      <a:noFill/>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41251291"/>
                  </a:ext>
                </a:extLst>
              </a:tr>
              <a:tr h="0">
                <a:tc>
                  <a:txBody>
                    <a:bodyPr/>
                    <a:lstStyle/>
                    <a:p>
                      <a:pPr marL="0" marR="0" lvl="0" indent="0" algn="l" defTabSz="457200" rtl="0" eaLnBrk="1" fontAlgn="auto" latinLnBrk="0" hangingPunct="1">
                        <a:lnSpc>
                          <a:spcPct val="100000"/>
                        </a:lnSpc>
                        <a:spcBef>
                          <a:spcPts val="0"/>
                        </a:spcBef>
                        <a:spcAft>
                          <a:spcPts val="50"/>
                        </a:spcAft>
                        <a:buClrTx/>
                        <a:buSzTx/>
                        <a:buFontTx/>
                        <a:buNone/>
                        <a:tabLst/>
                        <a:defRPr/>
                      </a:pPr>
                      <a:r>
                        <a:rPr lang="en-US" sz="1100" b="0">
                          <a:solidFill>
                            <a:schemeClr val="tx1"/>
                          </a:solidFill>
                          <a:latin typeface="Arial Nova Light"/>
                        </a:rPr>
                        <a:t>Micro – Animal Food</a:t>
                      </a:r>
                    </a:p>
                  </a:txBody>
                  <a:tcPr marL="68578" marR="68578" marT="34290" marB="3429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rtl="0" eaLnBrk="1" fontAlgn="auto" latinLnBrk="0" hangingPunct="1">
                        <a:lnSpc>
                          <a:spcPct val="100000"/>
                        </a:lnSpc>
                        <a:spcBef>
                          <a:spcPts val="0"/>
                        </a:spcBef>
                        <a:spcAft>
                          <a:spcPts val="50"/>
                        </a:spcAft>
                        <a:buClrTx/>
                        <a:buSzTx/>
                        <a:buFontTx/>
                        <a:buNone/>
                      </a:pPr>
                      <a:r>
                        <a:rPr lang="en-US" sz="1100" b="0">
                          <a:solidFill>
                            <a:schemeClr val="tx1"/>
                          </a:solidFill>
                          <a:latin typeface="Arial Nova Light"/>
                        </a:rPr>
                        <a:t>21 </a:t>
                      </a:r>
                    </a:p>
                  </a:txBody>
                  <a:tcPr marL="68578" marR="68578" marT="34290" marB="3429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rtl="0" eaLnBrk="1" fontAlgn="auto" latinLnBrk="0" hangingPunct="1">
                        <a:lnSpc>
                          <a:spcPct val="100000"/>
                        </a:lnSpc>
                        <a:spcBef>
                          <a:spcPts val="0"/>
                        </a:spcBef>
                        <a:spcAft>
                          <a:spcPts val="50"/>
                        </a:spcAft>
                        <a:buClrTx/>
                        <a:buSzTx/>
                        <a:buFontTx/>
                        <a:buNone/>
                      </a:pPr>
                      <a:r>
                        <a:rPr lang="en-US" sz="1100" b="0">
                          <a:solidFill>
                            <a:schemeClr val="tx1"/>
                          </a:solidFill>
                          <a:latin typeface="Arial Nova Light"/>
                        </a:rPr>
                        <a:t>16 </a:t>
                      </a:r>
                    </a:p>
                  </a:txBody>
                  <a:tcPr marL="68578" marR="68578" marT="34290" marB="3429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rtl="0" eaLnBrk="1" fontAlgn="auto" latinLnBrk="0" hangingPunct="1">
                        <a:lnSpc>
                          <a:spcPct val="100000"/>
                        </a:lnSpc>
                        <a:spcBef>
                          <a:spcPts val="0"/>
                        </a:spcBef>
                        <a:spcAft>
                          <a:spcPts val="50"/>
                        </a:spcAft>
                        <a:buClrTx/>
                        <a:buSzTx/>
                        <a:buFontTx/>
                        <a:buNone/>
                      </a:pPr>
                      <a:r>
                        <a:rPr lang="en-US" sz="1100" b="0">
                          <a:solidFill>
                            <a:schemeClr val="tx1"/>
                          </a:solidFill>
                          <a:latin typeface="Arial Nova Light"/>
                        </a:rPr>
                        <a:t>19 </a:t>
                      </a:r>
                    </a:p>
                  </a:txBody>
                  <a:tcPr marL="68578" marR="68578" marT="34290" marB="3429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lvl="0" indent="0" algn="l">
                        <a:lnSpc>
                          <a:spcPct val="100000"/>
                        </a:lnSpc>
                        <a:spcBef>
                          <a:spcPts val="0"/>
                        </a:spcBef>
                        <a:spcAft>
                          <a:spcPts val="50"/>
                        </a:spcAft>
                        <a:buNone/>
                      </a:pPr>
                      <a:r>
                        <a:rPr lang="en-US" sz="1100" b="0">
                          <a:solidFill>
                            <a:schemeClr val="tx1"/>
                          </a:solidFill>
                          <a:latin typeface="Arial Nova Light"/>
                        </a:rPr>
                        <a:t>18</a:t>
                      </a:r>
                    </a:p>
                  </a:txBody>
                  <a:tcPr marL="68578" marR="68578" marT="34290" marB="3429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r h="0">
                <a:tc>
                  <a:txBody>
                    <a:bodyPr/>
                    <a:lstStyle/>
                    <a:p>
                      <a:pPr marL="0" marR="0" lvl="0" indent="0" algn="l" defTabSz="457200" rtl="0" eaLnBrk="1" fontAlgn="auto" latinLnBrk="0" hangingPunct="1">
                        <a:lnSpc>
                          <a:spcPct val="100000"/>
                        </a:lnSpc>
                        <a:spcBef>
                          <a:spcPts val="0"/>
                        </a:spcBef>
                        <a:spcAft>
                          <a:spcPts val="50"/>
                        </a:spcAft>
                        <a:buClrTx/>
                        <a:buSzTx/>
                        <a:buFontTx/>
                        <a:buNone/>
                        <a:tabLst/>
                        <a:defRPr/>
                      </a:pPr>
                      <a:r>
                        <a:rPr lang="en-US" sz="1100" b="0">
                          <a:solidFill>
                            <a:schemeClr val="tx1"/>
                          </a:solidFill>
                          <a:latin typeface="Arial Nova Light"/>
                        </a:rPr>
                        <a:t>Chem – Human Food</a:t>
                      </a:r>
                    </a:p>
                  </a:txBody>
                  <a:tcPr marL="68578" marR="68578" marT="34290" marB="3429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rtl="0" eaLnBrk="1" fontAlgn="auto" latinLnBrk="0" hangingPunct="1">
                        <a:lnSpc>
                          <a:spcPct val="100000"/>
                        </a:lnSpc>
                        <a:spcBef>
                          <a:spcPts val="0"/>
                        </a:spcBef>
                        <a:spcAft>
                          <a:spcPts val="50"/>
                        </a:spcAft>
                        <a:buClrTx/>
                        <a:buSzTx/>
                        <a:buFontTx/>
                        <a:buNone/>
                      </a:pPr>
                      <a:r>
                        <a:rPr lang="en-US" sz="1100" b="0">
                          <a:solidFill>
                            <a:schemeClr val="tx1"/>
                          </a:solidFill>
                          <a:latin typeface="Arial Nova Light"/>
                        </a:rPr>
                        <a:t>26 </a:t>
                      </a:r>
                    </a:p>
                  </a:txBody>
                  <a:tcPr marL="68578" marR="68578" marT="34290" marB="3429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rtl="0" eaLnBrk="1" fontAlgn="auto" latinLnBrk="0" hangingPunct="1">
                        <a:lnSpc>
                          <a:spcPct val="100000"/>
                        </a:lnSpc>
                        <a:spcBef>
                          <a:spcPts val="0"/>
                        </a:spcBef>
                        <a:spcAft>
                          <a:spcPts val="50"/>
                        </a:spcAft>
                        <a:buClrTx/>
                        <a:buSzTx/>
                        <a:buFontTx/>
                        <a:buNone/>
                      </a:pPr>
                      <a:r>
                        <a:rPr lang="en-US" sz="1100" b="0">
                          <a:solidFill>
                            <a:schemeClr val="tx1"/>
                          </a:solidFill>
                          <a:latin typeface="Arial Nova Light"/>
                        </a:rPr>
                        <a:t>26 </a:t>
                      </a:r>
                    </a:p>
                  </a:txBody>
                  <a:tcPr marL="68578" marR="68578" marT="34290" marB="3429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rtl="0" eaLnBrk="1" fontAlgn="auto" latinLnBrk="0" hangingPunct="1">
                        <a:lnSpc>
                          <a:spcPct val="100000"/>
                        </a:lnSpc>
                        <a:spcBef>
                          <a:spcPts val="0"/>
                        </a:spcBef>
                        <a:spcAft>
                          <a:spcPts val="50"/>
                        </a:spcAft>
                        <a:buClrTx/>
                        <a:buSzTx/>
                        <a:buFontTx/>
                        <a:buNone/>
                      </a:pPr>
                      <a:r>
                        <a:rPr lang="en-US" sz="1100" b="0">
                          <a:solidFill>
                            <a:schemeClr val="tx1"/>
                          </a:solidFill>
                          <a:latin typeface="Arial Nova Light"/>
                        </a:rPr>
                        <a:t>26 </a:t>
                      </a:r>
                    </a:p>
                  </a:txBody>
                  <a:tcPr marL="68578" marR="68578" marT="34290" marB="3429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lvl="0" indent="0" algn="l">
                        <a:lnSpc>
                          <a:spcPct val="100000"/>
                        </a:lnSpc>
                        <a:spcBef>
                          <a:spcPts val="0"/>
                        </a:spcBef>
                        <a:spcAft>
                          <a:spcPts val="50"/>
                        </a:spcAft>
                        <a:buNone/>
                      </a:pPr>
                      <a:r>
                        <a:rPr lang="en-US" sz="1100" b="0">
                          <a:solidFill>
                            <a:schemeClr val="tx1"/>
                          </a:solidFill>
                          <a:latin typeface="Arial Nova Light"/>
                        </a:rPr>
                        <a:t>26</a:t>
                      </a:r>
                    </a:p>
                  </a:txBody>
                  <a:tcPr marL="68578" marR="68578" marT="34290" marB="3429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2"/>
                  </a:ext>
                </a:extLst>
              </a:tr>
              <a:tr h="0">
                <a:tc>
                  <a:txBody>
                    <a:bodyPr/>
                    <a:lstStyle/>
                    <a:p>
                      <a:pPr marL="0" marR="0" lvl="0" indent="0" algn="l" defTabSz="457200" rtl="0" eaLnBrk="1" fontAlgn="auto" latinLnBrk="0" hangingPunct="1">
                        <a:lnSpc>
                          <a:spcPct val="100000"/>
                        </a:lnSpc>
                        <a:spcBef>
                          <a:spcPts val="0"/>
                        </a:spcBef>
                        <a:spcAft>
                          <a:spcPts val="50"/>
                        </a:spcAft>
                        <a:buClrTx/>
                        <a:buSzTx/>
                        <a:buFontTx/>
                        <a:buNone/>
                        <a:tabLst/>
                        <a:defRPr/>
                      </a:pPr>
                      <a:r>
                        <a:rPr lang="en-US" sz="1100" b="0">
                          <a:solidFill>
                            <a:schemeClr val="tx1"/>
                          </a:solidFill>
                          <a:latin typeface="Arial Nova Light"/>
                        </a:rPr>
                        <a:t>Chem – Animal Food</a:t>
                      </a:r>
                    </a:p>
                  </a:txBody>
                  <a:tcPr marL="68578" marR="68578" marT="34290" marB="34290"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50"/>
                        </a:spcAft>
                      </a:pPr>
                      <a:r>
                        <a:rPr lang="en-US" sz="1100" b="0">
                          <a:solidFill>
                            <a:schemeClr val="tx1"/>
                          </a:solidFill>
                          <a:latin typeface="Arial Nova Light"/>
                        </a:rPr>
                        <a:t>21</a:t>
                      </a:r>
                    </a:p>
                  </a:txBody>
                  <a:tcPr marL="68578" marR="68578" marT="34290" marB="34290">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50"/>
                        </a:spcAft>
                      </a:pPr>
                      <a:r>
                        <a:rPr lang="en-US" sz="1100" b="0">
                          <a:solidFill>
                            <a:schemeClr val="tx1"/>
                          </a:solidFill>
                          <a:latin typeface="Arial Nova Light"/>
                        </a:rPr>
                        <a:t>15 </a:t>
                      </a:r>
                    </a:p>
                  </a:txBody>
                  <a:tcPr marL="68578" marR="68578" marT="34290" marB="34290">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50"/>
                        </a:spcAft>
                      </a:pPr>
                      <a:r>
                        <a:rPr lang="en-US" sz="1100" b="0">
                          <a:solidFill>
                            <a:schemeClr val="tx1"/>
                          </a:solidFill>
                          <a:latin typeface="Arial Nova Light"/>
                        </a:rPr>
                        <a:t>15</a:t>
                      </a:r>
                    </a:p>
                  </a:txBody>
                  <a:tcPr marL="68578" marR="68578" marT="34290" marB="34290">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spcAft>
                          <a:spcPts val="50"/>
                        </a:spcAft>
                        <a:buNone/>
                      </a:pPr>
                      <a:r>
                        <a:rPr lang="en-US" sz="1100" b="0">
                          <a:solidFill>
                            <a:schemeClr val="tx1"/>
                          </a:solidFill>
                          <a:latin typeface="Arial Nova Light"/>
                        </a:rPr>
                        <a:t>15</a:t>
                      </a:r>
                    </a:p>
                  </a:txBody>
                  <a:tcPr marL="68578" marR="68578" marT="34290" marB="34290">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3"/>
                  </a:ext>
                </a:extLst>
              </a:tr>
              <a:tr h="0">
                <a:tc>
                  <a:txBody>
                    <a:bodyPr/>
                    <a:lstStyle/>
                    <a:p>
                      <a:pPr marL="0" marR="0" lvl="0" indent="0" algn="l" defTabSz="457200" rtl="0" eaLnBrk="1" fontAlgn="auto" latinLnBrk="0" hangingPunct="1">
                        <a:lnSpc>
                          <a:spcPct val="100000"/>
                        </a:lnSpc>
                        <a:spcBef>
                          <a:spcPts val="0"/>
                        </a:spcBef>
                        <a:spcAft>
                          <a:spcPts val="50"/>
                        </a:spcAft>
                        <a:buClrTx/>
                        <a:buSzTx/>
                        <a:buFontTx/>
                        <a:buNone/>
                        <a:tabLst/>
                        <a:defRPr/>
                      </a:pPr>
                      <a:r>
                        <a:rPr lang="en-US" sz="1100" b="0" i="0" u="sng">
                          <a:solidFill>
                            <a:schemeClr val="tx1"/>
                          </a:solidFill>
                          <a:latin typeface="Arial"/>
                          <a:cs typeface="Arial"/>
                        </a:rPr>
                        <a:t>Special Project Tracks</a:t>
                      </a:r>
                    </a:p>
                  </a:txBody>
                  <a:tcPr marL="68578" marR="68578" marT="34290" marB="34290"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50"/>
                        </a:spcAft>
                      </a:pPr>
                      <a:endParaRPr lang="en-US" sz="1100" b="0" i="1">
                        <a:solidFill>
                          <a:schemeClr val="tx1"/>
                        </a:solidFill>
                        <a:latin typeface="Arial Nova Light" panose="020B0304020202020204" pitchFamily="34" charset="0"/>
                      </a:endParaRPr>
                    </a:p>
                  </a:txBody>
                  <a:tcPr marL="68578" marR="68578" marT="34290" marB="34290"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50"/>
                        </a:spcAft>
                      </a:pPr>
                      <a:endParaRPr lang="en-US" sz="1100" b="0" i="1">
                        <a:solidFill>
                          <a:schemeClr val="tx1"/>
                        </a:solidFill>
                        <a:latin typeface="Arial Nova Light" panose="020B0304020202020204" pitchFamily="34" charset="0"/>
                      </a:endParaRPr>
                    </a:p>
                  </a:txBody>
                  <a:tcPr marL="68578" marR="68578" marT="34290" marB="34290"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50"/>
                        </a:spcAft>
                      </a:pPr>
                      <a:endParaRPr lang="en-US" sz="1100" b="0" i="1">
                        <a:solidFill>
                          <a:schemeClr val="tx1"/>
                        </a:solidFill>
                        <a:latin typeface="Arial Nova Light" panose="020B0304020202020204" pitchFamily="34" charset="0"/>
                      </a:endParaRPr>
                    </a:p>
                  </a:txBody>
                  <a:tcPr marL="68578" marR="68578" marT="34290" marB="34290"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spcAft>
                          <a:spcPts val="50"/>
                        </a:spcAft>
                        <a:buNone/>
                      </a:pPr>
                      <a:endParaRPr lang="en-US" sz="1100" b="0" i="1">
                        <a:solidFill>
                          <a:schemeClr val="tx1"/>
                        </a:solidFill>
                        <a:latin typeface="Arial Nova Light"/>
                      </a:endParaRPr>
                    </a:p>
                  </a:txBody>
                  <a:tcPr marL="68578" marR="68578" marT="34290" marB="34290"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55566049"/>
                  </a:ext>
                </a:extLst>
              </a:tr>
              <a:tr h="0">
                <a:tc>
                  <a:txBody>
                    <a:bodyPr/>
                    <a:lstStyle/>
                    <a:p>
                      <a:pPr marL="0" marR="0" lvl="0" indent="0" algn="l" defTabSz="457200" rtl="0" eaLnBrk="1" fontAlgn="auto" latinLnBrk="0" hangingPunct="1">
                        <a:lnSpc>
                          <a:spcPct val="100000"/>
                        </a:lnSpc>
                        <a:spcBef>
                          <a:spcPts val="0"/>
                        </a:spcBef>
                        <a:spcAft>
                          <a:spcPts val="50"/>
                        </a:spcAft>
                        <a:buClrTx/>
                        <a:buSzTx/>
                        <a:buFontTx/>
                        <a:buNone/>
                        <a:tabLst/>
                        <a:defRPr/>
                      </a:pPr>
                      <a:r>
                        <a:rPr lang="en-US" sz="1100" b="0">
                          <a:solidFill>
                            <a:schemeClr val="tx1"/>
                          </a:solidFill>
                          <a:latin typeface="Arial Nova Light"/>
                        </a:rPr>
                        <a:t>Data Exchange Implementation</a:t>
                      </a:r>
                      <a:endParaRPr lang="en-US" sz="1100" b="0" i="1">
                        <a:solidFill>
                          <a:schemeClr val="tx1"/>
                        </a:solidFill>
                        <a:latin typeface="Arial Nova Light"/>
                      </a:endParaRPr>
                    </a:p>
                  </a:txBody>
                  <a:tcPr marL="68578" marR="68578" marT="34290" marB="34290"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50"/>
                        </a:spcAft>
                      </a:pPr>
                      <a:r>
                        <a:rPr lang="en-US" sz="1100" b="0" i="0">
                          <a:solidFill>
                            <a:schemeClr val="tx1"/>
                          </a:solidFill>
                          <a:latin typeface="Arial Nova Light"/>
                        </a:rPr>
                        <a:t>15</a:t>
                      </a:r>
                    </a:p>
                  </a:txBody>
                  <a:tcPr marL="68578" marR="68578" marT="34290" marB="34290"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50"/>
                        </a:spcAft>
                      </a:pPr>
                      <a:r>
                        <a:rPr lang="en-US" sz="1100" b="0" i="0">
                          <a:solidFill>
                            <a:schemeClr val="tx1"/>
                          </a:solidFill>
                          <a:latin typeface="Arial Nova Light"/>
                        </a:rPr>
                        <a:t>6</a:t>
                      </a:r>
                    </a:p>
                  </a:txBody>
                  <a:tcPr marL="68578" marR="68578" marT="34290" marB="34290"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50"/>
                        </a:spcAft>
                      </a:pPr>
                      <a:r>
                        <a:rPr lang="en-US" sz="1100" b="0" i="0">
                          <a:solidFill>
                            <a:schemeClr val="tx1"/>
                          </a:solidFill>
                          <a:latin typeface="Arial Nova Light"/>
                        </a:rPr>
                        <a:t>1</a:t>
                      </a:r>
                    </a:p>
                  </a:txBody>
                  <a:tcPr marL="68578" marR="68578" marT="34290" marB="34290"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spcAft>
                          <a:spcPts val="50"/>
                        </a:spcAft>
                        <a:buNone/>
                      </a:pPr>
                      <a:r>
                        <a:rPr lang="en-US" sz="1100" b="0" i="0">
                          <a:solidFill>
                            <a:schemeClr val="tx1"/>
                          </a:solidFill>
                          <a:latin typeface="Arial Nova Light"/>
                        </a:rPr>
                        <a:t>1</a:t>
                      </a:r>
                    </a:p>
                  </a:txBody>
                  <a:tcPr marL="68578" marR="68578" marT="34290" marB="34290"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8833126"/>
                  </a:ext>
                </a:extLst>
              </a:tr>
              <a:tr h="0">
                <a:tc>
                  <a:txBody>
                    <a:bodyPr/>
                    <a:lstStyle/>
                    <a:p>
                      <a:pPr algn="l">
                        <a:spcAft>
                          <a:spcPts val="50"/>
                        </a:spcAft>
                      </a:pPr>
                      <a:r>
                        <a:rPr lang="en-US" sz="1100" b="0">
                          <a:solidFill>
                            <a:schemeClr val="tx1"/>
                          </a:solidFill>
                          <a:latin typeface="Arial Nova Light"/>
                        </a:rPr>
                        <a:t>Method Development/Validation</a:t>
                      </a:r>
                      <a:endParaRPr lang="en-US" sz="1100" b="0" i="1">
                        <a:solidFill>
                          <a:schemeClr val="tx1"/>
                        </a:solidFill>
                        <a:latin typeface="Arial Nova Light"/>
                      </a:endParaRPr>
                    </a:p>
                  </a:txBody>
                  <a:tcPr marL="68578" marR="68578" marT="34290" marB="3429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spcAft>
                          <a:spcPts val="50"/>
                        </a:spcAft>
                      </a:pPr>
                      <a:r>
                        <a:rPr lang="en-US" sz="1100" b="0">
                          <a:solidFill>
                            <a:schemeClr val="tx1"/>
                          </a:solidFill>
                          <a:latin typeface="Arial Nova Light"/>
                        </a:rPr>
                        <a:t>22</a:t>
                      </a:r>
                      <a:endParaRPr lang="en-US" sz="1100" b="0" i="1">
                        <a:solidFill>
                          <a:schemeClr val="tx1"/>
                        </a:solidFill>
                        <a:latin typeface="Arial Nova Light"/>
                      </a:endParaRPr>
                    </a:p>
                  </a:txBody>
                  <a:tcPr marL="68578" marR="68578" marT="34290" marB="3429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spcAft>
                          <a:spcPts val="50"/>
                        </a:spcAft>
                      </a:pPr>
                      <a:r>
                        <a:rPr lang="en-US" sz="1100" b="0" i="0">
                          <a:solidFill>
                            <a:schemeClr val="tx1"/>
                          </a:solidFill>
                          <a:latin typeface="Arial Nova Light"/>
                        </a:rPr>
                        <a:t>27</a:t>
                      </a:r>
                    </a:p>
                  </a:txBody>
                  <a:tcPr marL="68578" marR="68578" marT="34290" marB="3429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spcAft>
                          <a:spcPts val="50"/>
                        </a:spcAft>
                      </a:pPr>
                      <a:r>
                        <a:rPr lang="en-US" sz="1100" b="0" i="0">
                          <a:solidFill>
                            <a:schemeClr val="tx1"/>
                          </a:solidFill>
                          <a:latin typeface="Arial Nova Light"/>
                        </a:rPr>
                        <a:t>15</a:t>
                      </a:r>
                    </a:p>
                  </a:txBody>
                  <a:tcPr marL="68578" marR="68578" marT="34290" marB="3429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lvl="0" algn="l">
                        <a:spcAft>
                          <a:spcPts val="50"/>
                        </a:spcAft>
                        <a:buNone/>
                      </a:pPr>
                      <a:r>
                        <a:rPr lang="en-US" sz="1100" b="0">
                          <a:solidFill>
                            <a:schemeClr val="tx1"/>
                          </a:solidFill>
                          <a:latin typeface="Arial Nova Light"/>
                        </a:rPr>
                        <a:t>23</a:t>
                      </a:r>
                    </a:p>
                  </a:txBody>
                  <a:tcPr marL="68578" marR="68578" marT="34290" marB="3429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51017275"/>
                  </a:ext>
                </a:extLst>
              </a:tr>
              <a:tr h="0">
                <a:tc>
                  <a:txBody>
                    <a:bodyPr/>
                    <a:lstStyle/>
                    <a:p>
                      <a:pPr algn="l">
                        <a:spcAft>
                          <a:spcPts val="50"/>
                        </a:spcAft>
                      </a:pPr>
                      <a:r>
                        <a:rPr lang="en-US" sz="1100" b="0" i="0">
                          <a:solidFill>
                            <a:schemeClr val="tx1"/>
                          </a:solidFill>
                          <a:latin typeface="Arial Nova Light"/>
                        </a:rPr>
                        <a:t>Sample Collection</a:t>
                      </a:r>
                    </a:p>
                  </a:txBody>
                  <a:tcPr marL="68578" marR="68578" marT="34290" marB="3429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spcAft>
                          <a:spcPts val="50"/>
                        </a:spcAft>
                      </a:pPr>
                      <a:r>
                        <a:rPr lang="en-US" sz="1100" b="0" i="0">
                          <a:solidFill>
                            <a:schemeClr val="tx1"/>
                          </a:solidFill>
                          <a:latin typeface="Arial Nova Light"/>
                        </a:rPr>
                        <a:t>31</a:t>
                      </a:r>
                    </a:p>
                  </a:txBody>
                  <a:tcPr marL="68578" marR="68578" marT="34290" marB="3429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spcAft>
                          <a:spcPts val="50"/>
                        </a:spcAft>
                      </a:pPr>
                      <a:r>
                        <a:rPr lang="en-US" sz="1100" b="0" i="0">
                          <a:solidFill>
                            <a:schemeClr val="tx1"/>
                          </a:solidFill>
                          <a:latin typeface="Arial Nova Light"/>
                        </a:rPr>
                        <a:t>31</a:t>
                      </a:r>
                    </a:p>
                  </a:txBody>
                  <a:tcPr marL="68578" marR="68578" marT="34290" marB="3429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spcAft>
                          <a:spcPts val="50"/>
                        </a:spcAft>
                      </a:pPr>
                      <a:r>
                        <a:rPr lang="en-US" sz="1100" b="0" i="0">
                          <a:solidFill>
                            <a:schemeClr val="tx1"/>
                          </a:solidFill>
                          <a:latin typeface="Arial Nova Light"/>
                        </a:rPr>
                        <a:t>31</a:t>
                      </a:r>
                    </a:p>
                  </a:txBody>
                  <a:tcPr marL="68578" marR="68578" marT="34290" marB="3429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lvl="0" algn="l">
                        <a:spcAft>
                          <a:spcPts val="50"/>
                        </a:spcAft>
                        <a:buNone/>
                      </a:pPr>
                      <a:r>
                        <a:rPr lang="en-US" sz="1100" b="0">
                          <a:solidFill>
                            <a:schemeClr val="tx1"/>
                          </a:solidFill>
                          <a:latin typeface="Arial Nova Light"/>
                        </a:rPr>
                        <a:t>31</a:t>
                      </a:r>
                    </a:p>
                  </a:txBody>
                  <a:tcPr marL="68578" marR="68578" marT="34290" marB="3429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152090220"/>
                  </a:ext>
                </a:extLst>
              </a:tr>
              <a:tr h="0">
                <a:tc>
                  <a:txBody>
                    <a:bodyPr/>
                    <a:lstStyle/>
                    <a:p>
                      <a:pPr algn="l">
                        <a:spcAft>
                          <a:spcPts val="50"/>
                        </a:spcAft>
                      </a:pPr>
                      <a:r>
                        <a:rPr lang="en-US" sz="1100" b="0" i="0">
                          <a:solidFill>
                            <a:schemeClr val="tx1">
                              <a:lumMod val="50000"/>
                              <a:lumOff val="50000"/>
                            </a:schemeClr>
                          </a:solidFill>
                          <a:latin typeface="Arial Nova Light"/>
                        </a:rPr>
                        <a:t>SARS-CoV-2 Variant Surveillance </a:t>
                      </a:r>
                      <a:endParaRPr lang="en-US" sz="1100" b="0" i="0">
                        <a:solidFill>
                          <a:schemeClr val="tx1">
                            <a:lumMod val="50000"/>
                            <a:lumOff val="50000"/>
                          </a:schemeClr>
                        </a:solidFill>
                        <a:latin typeface="Arial Nova Light" panose="020B0304020202020204" pitchFamily="34" charset="0"/>
                      </a:endParaRPr>
                    </a:p>
                  </a:txBody>
                  <a:tcPr marL="68578" marR="68578" marT="34290" marB="3429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50"/>
                        </a:spcAft>
                      </a:pPr>
                      <a:r>
                        <a:rPr lang="en-US" sz="1100" b="0" i="0">
                          <a:solidFill>
                            <a:schemeClr val="tx1">
                              <a:lumMod val="50000"/>
                              <a:lumOff val="50000"/>
                            </a:schemeClr>
                          </a:solidFill>
                          <a:latin typeface="Arial Nova Light"/>
                        </a:rPr>
                        <a:t>N/A</a:t>
                      </a:r>
                    </a:p>
                  </a:txBody>
                  <a:tcPr marL="68578" marR="68578" marT="34290" marB="3429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50"/>
                        </a:spcAft>
                      </a:pPr>
                      <a:r>
                        <a:rPr lang="en-US" sz="1100" b="0" i="0">
                          <a:solidFill>
                            <a:schemeClr val="tx1">
                              <a:lumMod val="50000"/>
                              <a:lumOff val="50000"/>
                            </a:schemeClr>
                          </a:solidFill>
                          <a:latin typeface="Arial Nova Light"/>
                        </a:rPr>
                        <a:t>20</a:t>
                      </a:r>
                    </a:p>
                  </a:txBody>
                  <a:tcPr marL="68578" marR="68578" marT="34290" marB="3429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50"/>
                        </a:spcAft>
                      </a:pPr>
                      <a:r>
                        <a:rPr lang="en-US" sz="1100" b="0" i="0" dirty="0">
                          <a:solidFill>
                            <a:schemeClr val="tx1">
                              <a:lumMod val="50000"/>
                              <a:lumOff val="50000"/>
                            </a:schemeClr>
                          </a:solidFill>
                          <a:latin typeface="Arial Nova Light"/>
                        </a:rPr>
                        <a:t>NCE**</a:t>
                      </a:r>
                    </a:p>
                  </a:txBody>
                  <a:tcPr marL="68578" marR="68578" marT="34290" marB="3429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spcAft>
                          <a:spcPts val="50"/>
                        </a:spcAft>
                        <a:buNone/>
                      </a:pPr>
                      <a:r>
                        <a:rPr lang="en-US" sz="1100" b="0" i="0" dirty="0">
                          <a:solidFill>
                            <a:schemeClr val="tx1">
                              <a:lumMod val="50000"/>
                              <a:lumOff val="50000"/>
                            </a:schemeClr>
                          </a:solidFill>
                          <a:latin typeface="Arial Nova Light"/>
                        </a:rPr>
                        <a:t>NCE**</a:t>
                      </a:r>
                    </a:p>
                  </a:txBody>
                  <a:tcPr marL="68578" marR="68578" marT="34290" marB="3429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99877528"/>
                  </a:ext>
                </a:extLst>
              </a:tr>
            </a:tbl>
          </a:graphicData>
        </a:graphic>
      </p:graphicFrame>
      <p:sp>
        <p:nvSpPr>
          <p:cNvPr id="2" name="TextBox 1">
            <a:extLst>
              <a:ext uri="{FF2B5EF4-FFF2-40B4-BE49-F238E27FC236}">
                <a16:creationId xmlns:a16="http://schemas.microsoft.com/office/drawing/2014/main" id="{8282089B-7376-2CA6-3C5F-CF23E335C10E}"/>
              </a:ext>
            </a:extLst>
          </p:cNvPr>
          <p:cNvSpPr txBox="1"/>
          <p:nvPr/>
        </p:nvSpPr>
        <p:spPr>
          <a:xfrm>
            <a:off x="111116" y="6292954"/>
            <a:ext cx="7370762" cy="430887"/>
          </a:xfrm>
          <a:prstGeom prst="rect">
            <a:avLst/>
          </a:prstGeom>
          <a:noFill/>
        </p:spPr>
        <p:txBody>
          <a:bodyPr lIns="91440" tIns="45720" rIns="91440" bIns="45720" anchor="t">
            <a:spAutoFit/>
          </a:bodyPr>
          <a:lstStyle/>
          <a:p>
            <a:pPr defTabSz="685800" fontAlgn="auto">
              <a:spcBef>
                <a:spcPts val="0"/>
              </a:spcBef>
              <a:spcAft>
                <a:spcPts val="0"/>
              </a:spcAft>
              <a:defRPr/>
            </a:pPr>
            <a:r>
              <a:rPr lang="en-US" sz="1100" i="1" dirty="0">
                <a:solidFill>
                  <a:prstClr val="black"/>
                </a:solidFill>
                <a:latin typeface="Arial Nova Light"/>
                <a:cs typeface="+mn-cs"/>
              </a:rPr>
              <a:t>*  </a:t>
            </a:r>
            <a:r>
              <a:rPr lang="en-US" sz="1100" dirty="0">
                <a:solidFill>
                  <a:prstClr val="black"/>
                </a:solidFill>
                <a:latin typeface="Arial Nova Light"/>
                <a:cs typeface="+mn-cs"/>
              </a:rPr>
              <a:t>We are still working on the automated tracking</a:t>
            </a:r>
          </a:p>
          <a:p>
            <a:pPr defTabSz="685800" fontAlgn="auto">
              <a:spcBef>
                <a:spcPts val="0"/>
              </a:spcBef>
              <a:spcAft>
                <a:spcPts val="0"/>
              </a:spcAft>
              <a:defRPr/>
            </a:pPr>
            <a:r>
              <a:rPr lang="en-US" sz="1100" dirty="0">
                <a:solidFill>
                  <a:prstClr val="black"/>
                </a:solidFill>
                <a:latin typeface="Arial Nova Light"/>
                <a:cs typeface="+mn-cs"/>
              </a:rPr>
              <a:t>** Some labs are completing work under a no-cost extension</a:t>
            </a:r>
          </a:p>
        </p:txBody>
      </p:sp>
      <p:sp>
        <p:nvSpPr>
          <p:cNvPr id="18518" name="Title 1">
            <a:extLst>
              <a:ext uri="{FF2B5EF4-FFF2-40B4-BE49-F238E27FC236}">
                <a16:creationId xmlns:a16="http://schemas.microsoft.com/office/drawing/2014/main" id="{A5945B9F-B03E-8B72-D519-F015BD2AF9FD}"/>
              </a:ext>
            </a:extLst>
          </p:cNvPr>
          <p:cNvSpPr>
            <a:spLocks noGrp="1"/>
          </p:cNvSpPr>
          <p:nvPr>
            <p:ph type="title"/>
          </p:nvPr>
        </p:nvSpPr>
        <p:spPr>
          <a:xfrm>
            <a:off x="317500" y="165341"/>
            <a:ext cx="8509000" cy="695325"/>
          </a:xfrm>
        </p:spPr>
        <p:txBody>
          <a:bodyPr/>
          <a:lstStyle/>
          <a:p>
            <a:r>
              <a:rPr lang="en-US" altLang="en-US" sz="2400" b="1" dirty="0">
                <a:latin typeface="Arial" panose="020B0604020202020204" pitchFamily="34" charset="0"/>
                <a:cs typeface="Arial" panose="020B0604020202020204" pitchFamily="34" charset="0"/>
              </a:rPr>
              <a:t>LABS PER LFFM TRACK</a:t>
            </a:r>
          </a:p>
        </p:txBody>
      </p:sp>
      <p:graphicFrame>
        <p:nvGraphicFramePr>
          <p:cNvPr id="5" name="Table 4">
            <a:extLst>
              <a:ext uri="{FF2B5EF4-FFF2-40B4-BE49-F238E27FC236}">
                <a16:creationId xmlns:a16="http://schemas.microsoft.com/office/drawing/2014/main" id="{6ABE92FD-3306-B02B-5E47-F3D340D35F89}"/>
              </a:ext>
            </a:extLst>
          </p:cNvPr>
          <p:cNvGraphicFramePr>
            <a:graphicFrameLocks noGrp="1"/>
          </p:cNvGraphicFramePr>
          <p:nvPr/>
        </p:nvGraphicFramePr>
        <p:xfrm>
          <a:off x="11136086" y="174171"/>
          <a:ext cx="208280" cy="365760"/>
        </p:xfrm>
        <a:graphic>
          <a:graphicData uri="http://schemas.openxmlformats.org/drawingml/2006/table">
            <a:tbl>
              <a:tblPr/>
              <a:tblGrid>
                <a:gridCol w="208280">
                  <a:extLst>
                    <a:ext uri="{9D8B030D-6E8A-4147-A177-3AD203B41FA5}">
                      <a16:colId xmlns:a16="http://schemas.microsoft.com/office/drawing/2014/main" val="3272358305"/>
                    </a:ext>
                  </a:extLst>
                </a:gridCol>
              </a:tblGrid>
              <a:tr h="0">
                <a:tc>
                  <a:txBody>
                    <a:bodyPr/>
                    <a:lstStyle/>
                    <a:p>
                      <a:endParaRPr lang="en-US" dirty="0"/>
                    </a:p>
                  </a:txBody>
                  <a:tcPr>
                    <a:lnL>
                      <a:noFill/>
                    </a:lnL>
                    <a:lnR>
                      <a:noFill/>
                    </a:lnR>
                    <a:lnT>
                      <a:noFill/>
                    </a:lnT>
                    <a:lnB>
                      <a:noFill/>
                    </a:lnB>
                  </a:tcPr>
                </a:tc>
                <a:extLst>
                  <a:ext uri="{0D108BD9-81ED-4DB2-BD59-A6C34878D82A}">
                    <a16:rowId xmlns:a16="http://schemas.microsoft.com/office/drawing/2014/main" val="3630827826"/>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115A6-252A-4447-9358-7C1D2144A38A}"/>
              </a:ext>
            </a:extLst>
          </p:cNvPr>
          <p:cNvSpPr>
            <a:spLocks noGrp="1"/>
          </p:cNvSpPr>
          <p:nvPr>
            <p:ph type="title"/>
          </p:nvPr>
        </p:nvSpPr>
        <p:spPr>
          <a:xfrm>
            <a:off x="96994" y="550680"/>
            <a:ext cx="8509103" cy="694515"/>
          </a:xfrm>
        </p:spPr>
        <p:txBody>
          <a:bodyPr/>
          <a:lstStyle/>
          <a:p>
            <a:r>
              <a:rPr lang="en-US" sz="3200" b="1" dirty="0">
                <a:latin typeface="Arial" panose="020B0604020202020204" pitchFamily="34" charset="0"/>
                <a:cs typeface="Arial" panose="020B0604020202020204" pitchFamily="34" charset="0"/>
              </a:rPr>
              <a:t>Y4 LFFM TRACKS</a:t>
            </a:r>
          </a:p>
        </p:txBody>
      </p:sp>
      <p:graphicFrame>
        <p:nvGraphicFramePr>
          <p:cNvPr id="7" name="Content Placeholder 6">
            <a:extLst>
              <a:ext uri="{FF2B5EF4-FFF2-40B4-BE49-F238E27FC236}">
                <a16:creationId xmlns:a16="http://schemas.microsoft.com/office/drawing/2014/main" id="{7ADBF052-7C92-4D01-8D86-9444D70FA7EE}"/>
              </a:ext>
            </a:extLst>
          </p:cNvPr>
          <p:cNvGraphicFramePr>
            <a:graphicFrameLocks noGrp="1"/>
          </p:cNvGraphicFramePr>
          <p:nvPr>
            <p:ph idx="1"/>
            <p:extLst>
              <p:ext uri="{D42A27DB-BD31-4B8C-83A1-F6EECF244321}">
                <p14:modId xmlns:p14="http://schemas.microsoft.com/office/powerpoint/2010/main" val="2166578615"/>
              </p:ext>
            </p:extLst>
          </p:nvPr>
        </p:nvGraphicFramePr>
        <p:xfrm>
          <a:off x="278892" y="1298539"/>
          <a:ext cx="8586216" cy="4998720"/>
        </p:xfrm>
        <a:graphic>
          <a:graphicData uri="http://schemas.openxmlformats.org/drawingml/2006/table">
            <a:tbl>
              <a:tblPr firstRow="1" bandRow="1">
                <a:tableStyleId>{2D5ABB26-0587-4C30-8999-92F81FD0307C}</a:tableStyleId>
              </a:tblPr>
              <a:tblGrid>
                <a:gridCol w="1371600">
                  <a:extLst>
                    <a:ext uri="{9D8B030D-6E8A-4147-A177-3AD203B41FA5}">
                      <a16:colId xmlns:a16="http://schemas.microsoft.com/office/drawing/2014/main" val="2219222600"/>
                    </a:ext>
                  </a:extLst>
                </a:gridCol>
                <a:gridCol w="301752">
                  <a:extLst>
                    <a:ext uri="{9D8B030D-6E8A-4147-A177-3AD203B41FA5}">
                      <a16:colId xmlns:a16="http://schemas.microsoft.com/office/drawing/2014/main" val="2515977020"/>
                    </a:ext>
                  </a:extLst>
                </a:gridCol>
                <a:gridCol w="731520">
                  <a:extLst>
                    <a:ext uri="{9D8B030D-6E8A-4147-A177-3AD203B41FA5}">
                      <a16:colId xmlns:a16="http://schemas.microsoft.com/office/drawing/2014/main" val="2311322803"/>
                    </a:ext>
                  </a:extLst>
                </a:gridCol>
                <a:gridCol w="1371600">
                  <a:extLst>
                    <a:ext uri="{9D8B030D-6E8A-4147-A177-3AD203B41FA5}">
                      <a16:colId xmlns:a16="http://schemas.microsoft.com/office/drawing/2014/main" val="2987466818"/>
                    </a:ext>
                  </a:extLst>
                </a:gridCol>
                <a:gridCol w="301752">
                  <a:extLst>
                    <a:ext uri="{9D8B030D-6E8A-4147-A177-3AD203B41FA5}">
                      <a16:colId xmlns:a16="http://schemas.microsoft.com/office/drawing/2014/main" val="298271320"/>
                    </a:ext>
                  </a:extLst>
                </a:gridCol>
                <a:gridCol w="731520">
                  <a:extLst>
                    <a:ext uri="{9D8B030D-6E8A-4147-A177-3AD203B41FA5}">
                      <a16:colId xmlns:a16="http://schemas.microsoft.com/office/drawing/2014/main" val="4192449065"/>
                    </a:ext>
                  </a:extLst>
                </a:gridCol>
                <a:gridCol w="1371600">
                  <a:extLst>
                    <a:ext uri="{9D8B030D-6E8A-4147-A177-3AD203B41FA5}">
                      <a16:colId xmlns:a16="http://schemas.microsoft.com/office/drawing/2014/main" val="4090390191"/>
                    </a:ext>
                  </a:extLst>
                </a:gridCol>
                <a:gridCol w="301752">
                  <a:extLst>
                    <a:ext uri="{9D8B030D-6E8A-4147-A177-3AD203B41FA5}">
                      <a16:colId xmlns:a16="http://schemas.microsoft.com/office/drawing/2014/main" val="306786749"/>
                    </a:ext>
                  </a:extLst>
                </a:gridCol>
                <a:gridCol w="731520">
                  <a:extLst>
                    <a:ext uri="{9D8B030D-6E8A-4147-A177-3AD203B41FA5}">
                      <a16:colId xmlns:a16="http://schemas.microsoft.com/office/drawing/2014/main" val="165238897"/>
                    </a:ext>
                  </a:extLst>
                </a:gridCol>
                <a:gridCol w="1371600">
                  <a:extLst>
                    <a:ext uri="{9D8B030D-6E8A-4147-A177-3AD203B41FA5}">
                      <a16:colId xmlns:a16="http://schemas.microsoft.com/office/drawing/2014/main" val="977517825"/>
                    </a:ext>
                  </a:extLst>
                </a:gridCol>
              </a:tblGrid>
              <a:tr h="457200">
                <a:tc>
                  <a:txBody>
                    <a:bodyPr/>
                    <a:lstStyle/>
                    <a:p>
                      <a:pPr marL="0" algn="ctr" rtl="0" eaLnBrk="1" latinLnBrk="0" hangingPunct="1">
                        <a:spcBef>
                          <a:spcPts val="0"/>
                        </a:spcBef>
                        <a:spcAft>
                          <a:spcPts val="0"/>
                        </a:spcAft>
                      </a:pPr>
                      <a:r>
                        <a:rPr lang="en-US" sz="1100" b="1" kern="1200" dirty="0">
                          <a:solidFill>
                            <a:schemeClr val="bg1"/>
                          </a:solidFill>
                          <a:effectLst/>
                          <a:latin typeface="Arial" panose="020B0604020202020204" pitchFamily="34" charset="0"/>
                          <a:cs typeface="Arial" panose="020B0604020202020204" pitchFamily="34" charset="0"/>
                        </a:rPr>
                        <a:t>Project Type</a:t>
                      </a:r>
                      <a:endParaRPr lang="en-US" sz="1100" b="1" i="0" dirty="0">
                        <a:solidFill>
                          <a:schemeClr val="bg1"/>
                        </a:solidFill>
                        <a:effectLst/>
                        <a:latin typeface="Arial" panose="020B0604020202020204" pitchFamily="34" charset="0"/>
                        <a:cs typeface="Arial" panose="020B0604020202020204" pitchFamily="34" charset="0"/>
                      </a:endParaRPr>
                    </a:p>
                  </a:txBody>
                  <a:tcPr anchor="b">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tx1"/>
                    </a:solidFill>
                  </a:tcPr>
                </a:tc>
                <a:tc>
                  <a:txBody>
                    <a:bodyPr/>
                    <a:lstStyle/>
                    <a:p>
                      <a:pPr marL="0" algn="ctr" rtl="0" eaLnBrk="1" latinLnBrk="0" hangingPunct="1">
                        <a:spcBef>
                          <a:spcPts val="0"/>
                        </a:spcBef>
                        <a:spcAft>
                          <a:spcPts val="0"/>
                        </a:spcAft>
                      </a:pPr>
                      <a:endParaRPr lang="en-US" sz="1100" b="1" i="0" dirty="0">
                        <a:solidFill>
                          <a:schemeClr val="bg1"/>
                        </a:solidFill>
                        <a:effectLst/>
                        <a:latin typeface="Arial" panose="020B0604020202020204" pitchFamily="34" charset="0"/>
                        <a:cs typeface="Arial" panose="020B0604020202020204" pitchFamily="34" charset="0"/>
                      </a:endParaRPr>
                    </a:p>
                  </a:txBody>
                  <a:tcPr anchor="b">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tx1"/>
                    </a:solidFill>
                  </a:tcPr>
                </a:tc>
                <a:tc>
                  <a:txBody>
                    <a:bodyPr/>
                    <a:lstStyle/>
                    <a:p>
                      <a:pPr marL="0" algn="ctr" rtl="0" eaLnBrk="1" latinLnBrk="0" hangingPunct="1">
                        <a:spcBef>
                          <a:spcPts val="0"/>
                        </a:spcBef>
                        <a:spcAft>
                          <a:spcPts val="0"/>
                        </a:spcAft>
                      </a:pPr>
                      <a:r>
                        <a:rPr lang="en-US" sz="1100" b="1" kern="1200" dirty="0">
                          <a:solidFill>
                            <a:schemeClr val="bg1"/>
                          </a:solidFill>
                          <a:effectLst/>
                          <a:latin typeface="Arial" panose="020B0604020202020204" pitchFamily="34" charset="0"/>
                          <a:cs typeface="Arial" panose="020B0604020202020204" pitchFamily="34" charset="0"/>
                        </a:rPr>
                        <a:t>No. Labs</a:t>
                      </a:r>
                      <a:endParaRPr lang="en-US" sz="1100" b="1" i="0" dirty="0">
                        <a:solidFill>
                          <a:schemeClr val="bg1"/>
                        </a:solidFill>
                        <a:effectLst/>
                        <a:latin typeface="Arial" panose="020B0604020202020204" pitchFamily="34" charset="0"/>
                        <a:cs typeface="Arial" panose="020B0604020202020204" pitchFamily="34" charset="0"/>
                      </a:endParaRPr>
                    </a:p>
                  </a:txBody>
                  <a:tcPr anchor="b">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tx1"/>
                    </a:solidFill>
                  </a:tcPr>
                </a:tc>
                <a:tc>
                  <a:txBody>
                    <a:bodyPr/>
                    <a:lstStyle/>
                    <a:p>
                      <a:pPr marL="0" algn="ctr" rtl="0" eaLnBrk="1" latinLnBrk="0" hangingPunct="1">
                        <a:spcBef>
                          <a:spcPts val="0"/>
                        </a:spcBef>
                        <a:spcAft>
                          <a:spcPts val="0"/>
                        </a:spcAft>
                      </a:pPr>
                      <a:r>
                        <a:rPr lang="en-US" sz="1100" b="1" kern="1200" dirty="0">
                          <a:solidFill>
                            <a:schemeClr val="bg1"/>
                          </a:solidFill>
                          <a:effectLst/>
                          <a:latin typeface="Arial" panose="020B0604020202020204" pitchFamily="34" charset="0"/>
                          <a:cs typeface="Arial" panose="020B0604020202020204" pitchFamily="34" charset="0"/>
                        </a:rPr>
                        <a:t>Unique analyses planned</a:t>
                      </a:r>
                      <a:endParaRPr lang="en-US" sz="1100" b="1" i="0" dirty="0">
                        <a:solidFill>
                          <a:schemeClr val="bg1"/>
                        </a:solidFill>
                        <a:effectLst/>
                        <a:latin typeface="Arial" panose="020B0604020202020204" pitchFamily="34" charset="0"/>
                        <a:cs typeface="Arial" panose="020B0604020202020204" pitchFamily="34" charset="0"/>
                      </a:endParaRPr>
                    </a:p>
                  </a:txBody>
                  <a:tcPr anchor="b">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tx1"/>
                    </a:solidFill>
                  </a:tcPr>
                </a:tc>
                <a:tc>
                  <a:txBody>
                    <a:bodyPr/>
                    <a:lstStyle/>
                    <a:p>
                      <a:pPr marL="0" algn="ctr" rtl="0" eaLnBrk="1" latinLnBrk="0" hangingPunct="1">
                        <a:spcBef>
                          <a:spcPts val="0"/>
                        </a:spcBef>
                        <a:spcAft>
                          <a:spcPts val="0"/>
                        </a:spcAft>
                      </a:pPr>
                      <a:endParaRPr lang="en-US" sz="1100" b="1" i="0" dirty="0">
                        <a:solidFill>
                          <a:schemeClr val="bg1"/>
                        </a:solidFill>
                        <a:effectLst/>
                        <a:latin typeface="Arial" panose="020B0604020202020204" pitchFamily="34" charset="0"/>
                        <a:cs typeface="Arial" panose="020B0604020202020204" pitchFamily="34" charset="0"/>
                      </a:endParaRPr>
                    </a:p>
                  </a:txBody>
                  <a:tcPr anchor="b">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tx1"/>
                    </a:solidFill>
                  </a:tcPr>
                </a:tc>
                <a:tc>
                  <a:txBody>
                    <a:bodyPr/>
                    <a:lstStyle/>
                    <a:p>
                      <a:pPr marL="0" algn="ctr" rtl="0" eaLnBrk="1" latinLnBrk="0" hangingPunct="1">
                        <a:spcBef>
                          <a:spcPts val="0"/>
                        </a:spcBef>
                        <a:spcAft>
                          <a:spcPts val="0"/>
                        </a:spcAft>
                      </a:pPr>
                      <a:r>
                        <a:rPr lang="en-US" sz="1100" b="1" kern="1200" dirty="0">
                          <a:solidFill>
                            <a:schemeClr val="bg1"/>
                          </a:solidFill>
                          <a:effectLst/>
                          <a:latin typeface="Arial" panose="020B0604020202020204" pitchFamily="34" charset="0"/>
                          <a:cs typeface="Arial" panose="020B0604020202020204" pitchFamily="34" charset="0"/>
                        </a:rPr>
                        <a:t>No. Labs</a:t>
                      </a:r>
                      <a:endParaRPr lang="en-US" sz="1100" b="1" i="0" dirty="0">
                        <a:solidFill>
                          <a:schemeClr val="bg1"/>
                        </a:solidFill>
                        <a:effectLst/>
                        <a:latin typeface="Arial" panose="020B0604020202020204" pitchFamily="34" charset="0"/>
                        <a:cs typeface="Arial" panose="020B0604020202020204" pitchFamily="34" charset="0"/>
                      </a:endParaRPr>
                    </a:p>
                  </a:txBody>
                  <a:tcPr anchor="b">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tx1"/>
                    </a:solidFill>
                  </a:tcPr>
                </a:tc>
                <a:tc>
                  <a:txBody>
                    <a:bodyPr/>
                    <a:lstStyle/>
                    <a:p>
                      <a:pPr marL="0" algn="ctr" rtl="0" eaLnBrk="1" latinLnBrk="0" hangingPunct="1">
                        <a:spcBef>
                          <a:spcPts val="0"/>
                        </a:spcBef>
                        <a:spcAft>
                          <a:spcPts val="0"/>
                        </a:spcAft>
                      </a:pPr>
                      <a:r>
                        <a:rPr lang="en-US" sz="1100" b="1" kern="1200" dirty="0">
                          <a:solidFill>
                            <a:schemeClr val="bg1"/>
                          </a:solidFill>
                          <a:effectLst/>
                          <a:latin typeface="Arial" panose="020B0604020202020204" pitchFamily="34" charset="0"/>
                          <a:cs typeface="Arial" panose="020B0604020202020204" pitchFamily="34" charset="0"/>
                        </a:rPr>
                        <a:t>Unique analyses planned</a:t>
                      </a:r>
                      <a:endParaRPr lang="en-US" sz="1100" b="1" i="0" dirty="0">
                        <a:solidFill>
                          <a:schemeClr val="bg1"/>
                        </a:solidFill>
                        <a:effectLst/>
                        <a:latin typeface="Arial" panose="020B0604020202020204" pitchFamily="34" charset="0"/>
                        <a:cs typeface="Arial" panose="020B0604020202020204" pitchFamily="34" charset="0"/>
                      </a:endParaRPr>
                    </a:p>
                  </a:txBody>
                  <a:tcPr anchor="b">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tx1"/>
                    </a:solidFill>
                  </a:tcPr>
                </a:tc>
                <a:tc>
                  <a:txBody>
                    <a:bodyPr/>
                    <a:lstStyle/>
                    <a:p>
                      <a:pPr marL="0" marR="0" indent="0" algn="ctr" rtl="0" eaLnBrk="1" fontAlgn="auto" latinLnBrk="0" hangingPunct="1">
                        <a:spcBef>
                          <a:spcPts val="0"/>
                        </a:spcBef>
                        <a:spcAft>
                          <a:spcPts val="0"/>
                        </a:spcAft>
                      </a:pPr>
                      <a:endParaRPr lang="en-US" sz="1100" b="1" i="0" dirty="0">
                        <a:solidFill>
                          <a:schemeClr val="bg1"/>
                        </a:solidFill>
                        <a:effectLst/>
                        <a:latin typeface="Arial" panose="020B0604020202020204" pitchFamily="34" charset="0"/>
                        <a:cs typeface="Arial" panose="020B0604020202020204" pitchFamily="34" charset="0"/>
                      </a:endParaRPr>
                    </a:p>
                  </a:txBody>
                  <a:tcPr anchor="b">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tx1"/>
                    </a:solidFill>
                  </a:tcPr>
                </a:tc>
                <a:tc>
                  <a:txBody>
                    <a:bodyPr/>
                    <a:lstStyle/>
                    <a:p>
                      <a:pPr algn="ctr"/>
                      <a:r>
                        <a:rPr lang="en-US" sz="1100" b="1" kern="1200" dirty="0">
                          <a:solidFill>
                            <a:schemeClr val="bg1"/>
                          </a:solidFill>
                          <a:effectLst/>
                          <a:latin typeface="Arial" panose="020B0604020202020204" pitchFamily="34" charset="0"/>
                          <a:cs typeface="Arial" panose="020B0604020202020204" pitchFamily="34" charset="0"/>
                        </a:rPr>
                        <a:t>No. Labs</a:t>
                      </a:r>
                      <a:endParaRPr lang="en-US" b="1" dirty="0">
                        <a:solidFill>
                          <a:schemeClr val="bg1"/>
                        </a:solidFill>
                        <a:latin typeface="Arial" panose="020B0604020202020204" pitchFamily="34" charset="0"/>
                        <a:cs typeface="Arial" panose="020B0604020202020204" pitchFamily="34" charset="0"/>
                      </a:endParaRPr>
                    </a:p>
                  </a:txBody>
                  <a:tcPr anchor="b">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tx1"/>
                    </a:solidFill>
                  </a:tcPr>
                </a:tc>
                <a:tc>
                  <a:txBody>
                    <a:bodyPr/>
                    <a:lstStyle/>
                    <a:p>
                      <a:pPr marL="0" algn="ctr" rtl="0" eaLnBrk="1" latinLnBrk="0" hangingPunct="1">
                        <a:spcBef>
                          <a:spcPts val="0"/>
                        </a:spcBef>
                        <a:spcAft>
                          <a:spcPts val="0"/>
                        </a:spcAft>
                      </a:pPr>
                      <a:r>
                        <a:rPr lang="en-US" sz="1100" b="1" kern="1200" dirty="0">
                          <a:solidFill>
                            <a:schemeClr val="bg1"/>
                          </a:solidFill>
                          <a:effectLst/>
                          <a:latin typeface="Arial" panose="020B0604020202020204" pitchFamily="34" charset="0"/>
                          <a:cs typeface="Arial" panose="020B0604020202020204" pitchFamily="34" charset="0"/>
                        </a:rPr>
                        <a:t>Unique analyses planned</a:t>
                      </a:r>
                      <a:endParaRPr lang="en-US" sz="1200" b="1" i="0" dirty="0">
                        <a:solidFill>
                          <a:schemeClr val="bg1"/>
                        </a:solidFill>
                        <a:effectLst/>
                        <a:latin typeface="Arial" panose="020B0604020202020204" pitchFamily="34" charset="0"/>
                        <a:cs typeface="Arial" panose="020B0604020202020204" pitchFamily="34" charset="0"/>
                      </a:endParaRPr>
                    </a:p>
                  </a:txBody>
                  <a:tcPr anchor="b">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597643410"/>
                  </a:ext>
                </a:extLst>
              </a:tr>
              <a:tr h="457200">
                <a:tc>
                  <a:txBody>
                    <a:bodyPr/>
                    <a:lstStyle/>
                    <a:p>
                      <a:pPr marL="0" algn="l" rtl="0" eaLnBrk="1" latinLnBrk="0" hangingPunct="1">
                        <a:spcBef>
                          <a:spcPts val="0"/>
                        </a:spcBef>
                        <a:spcAft>
                          <a:spcPts val="0"/>
                        </a:spcAft>
                      </a:pPr>
                      <a:r>
                        <a:rPr lang="en-US" sz="1100" b="0" kern="1200">
                          <a:effectLst/>
                          <a:latin typeface="Arial" panose="020B0604020202020204" pitchFamily="34" charset="0"/>
                          <a:cs typeface="Arial" panose="020B0604020202020204" pitchFamily="34" charset="0"/>
                        </a:rPr>
                        <a:t>Food Defense</a:t>
                      </a:r>
                      <a:endParaRPr lang="en-US" sz="1200" b="0" i="0">
                        <a:effectLst/>
                        <a:latin typeface="Arial" panose="020B0604020202020204" pitchFamily="34" charset="0"/>
                        <a:cs typeface="Arial" panose="020B0604020202020204" pitchFamily="34" charset="0"/>
                      </a:endParaRPr>
                    </a:p>
                  </a:txBody>
                  <a:tcPr anchor="ctr">
                    <a:lnT w="3175" cap="flat" cmpd="sng" algn="ctr">
                      <a:solidFill>
                        <a:schemeClr val="tx1"/>
                      </a:solidFill>
                      <a:prstDash val="solid"/>
                      <a:round/>
                      <a:headEnd type="none" w="med" len="med"/>
                      <a:tailEnd type="none" w="med" len="med"/>
                    </a:lnT>
                  </a:tcPr>
                </a:tc>
                <a:tc rowSpan="5">
                  <a:txBody>
                    <a:bodyPr/>
                    <a:lstStyle/>
                    <a:p>
                      <a:pPr marL="0" algn="ctr" rtl="0" eaLnBrk="1" latinLnBrk="0" hangingPunct="1">
                        <a:spcBef>
                          <a:spcPts val="0"/>
                        </a:spcBef>
                        <a:spcAft>
                          <a:spcPts val="0"/>
                        </a:spcAft>
                      </a:pPr>
                      <a:r>
                        <a:rPr lang="en-US" sz="11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MICRO……………………………….</a:t>
                      </a:r>
                      <a:endParaRPr lang="en-US" sz="1100" b="0" i="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vert="vert270" anchor="ct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0" algn="ctr" rtl="0" eaLnBrk="1" latinLnBrk="0" hangingPunct="1">
                        <a:spcBef>
                          <a:spcPts val="0"/>
                        </a:spcBef>
                        <a:spcAft>
                          <a:spcPts val="0"/>
                        </a:spcAft>
                      </a:pPr>
                      <a:r>
                        <a:rPr lang="en-US" sz="1050" kern="1200">
                          <a:effectLst/>
                          <a:latin typeface="Arial" panose="020B0604020202020204" pitchFamily="34" charset="0"/>
                          <a:cs typeface="Arial" panose="020B0604020202020204" pitchFamily="34" charset="0"/>
                        </a:rPr>
                        <a:t>12</a:t>
                      </a:r>
                      <a:endParaRPr lang="en-US" sz="1050" b="1" i="0">
                        <a:effectLst/>
                        <a:latin typeface="Arial" panose="020B0604020202020204" pitchFamily="34" charset="0"/>
                        <a:cs typeface="Arial" panose="020B0604020202020204" pitchFamily="34" charset="0"/>
                      </a:endParaRPr>
                    </a:p>
                  </a:txBody>
                  <a:tcPr anchor="ctr">
                    <a:lnT w="3175" cap="flat" cmpd="sng" algn="ctr">
                      <a:solidFill>
                        <a:schemeClr val="tx1"/>
                      </a:solidFill>
                      <a:prstDash val="solid"/>
                      <a:round/>
                      <a:headEnd type="none" w="med" len="med"/>
                      <a:tailEnd type="none" w="med" len="med"/>
                    </a:lnT>
                  </a:tcPr>
                </a:tc>
                <a:tc>
                  <a:txBody>
                    <a:bodyPr/>
                    <a:lstStyle/>
                    <a:p>
                      <a:pPr marL="0" algn="ctr" rtl="0" eaLnBrk="1" latinLnBrk="0" hangingPunct="1">
                        <a:spcBef>
                          <a:spcPts val="0"/>
                        </a:spcBef>
                        <a:spcAft>
                          <a:spcPts val="0"/>
                        </a:spcAft>
                      </a:pPr>
                      <a:r>
                        <a:rPr lang="en-US" sz="1050" kern="1200" dirty="0">
                          <a:effectLst/>
                          <a:latin typeface="Arial" panose="020B0604020202020204" pitchFamily="34" charset="0"/>
                          <a:cs typeface="Arial" panose="020B0604020202020204" pitchFamily="34" charset="0"/>
                        </a:rPr>
                        <a:t>n/a</a:t>
                      </a:r>
                      <a:endParaRPr lang="en-US" sz="1200" i="0" dirty="0">
                        <a:effectLst/>
                        <a:latin typeface="Arial" panose="020B0604020202020204" pitchFamily="34" charset="0"/>
                        <a:cs typeface="Arial" panose="020B0604020202020204" pitchFamily="34" charset="0"/>
                      </a:endParaRPr>
                    </a:p>
                  </a:txBody>
                  <a:tcPr anchor="ctr">
                    <a:lnT w="3175" cap="flat" cmpd="sng" algn="ctr">
                      <a:solidFill>
                        <a:schemeClr val="tx1"/>
                      </a:solidFill>
                      <a:prstDash val="solid"/>
                      <a:round/>
                      <a:headEnd type="none" w="med" len="med"/>
                      <a:tailEnd type="none" w="med" len="med"/>
                    </a:lnT>
                  </a:tcPr>
                </a:tc>
                <a:tc rowSpan="5">
                  <a:txBody>
                    <a:bodyPr/>
                    <a:lstStyle/>
                    <a:p>
                      <a:pPr marL="0" algn="ctr" rtl="0" eaLnBrk="1" latinLnBrk="0" hangingPunct="1">
                        <a:spcBef>
                          <a:spcPts val="0"/>
                        </a:spcBef>
                        <a:spcAft>
                          <a:spcPts val="0"/>
                        </a:spcAft>
                      </a:pPr>
                      <a:r>
                        <a:rPr lang="en-US" sz="1200" b="0" i="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CHEM…………………………….</a:t>
                      </a:r>
                    </a:p>
                  </a:txBody>
                  <a:tcPr vert="vert270" anchor="ct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0" algn="ctr" rtl="0" eaLnBrk="1" latinLnBrk="0" hangingPunct="1">
                        <a:spcBef>
                          <a:spcPts val="0"/>
                        </a:spcBef>
                        <a:spcAft>
                          <a:spcPts val="0"/>
                        </a:spcAft>
                      </a:pPr>
                      <a:r>
                        <a:rPr lang="en-US" sz="1050" kern="1200" dirty="0">
                          <a:effectLst/>
                          <a:latin typeface="Arial" panose="020B0604020202020204" pitchFamily="34" charset="0"/>
                          <a:cs typeface="Arial" panose="020B0604020202020204" pitchFamily="34" charset="0"/>
                        </a:rPr>
                        <a:t>11</a:t>
                      </a:r>
                      <a:endParaRPr lang="en-US" sz="1200" b="1" i="0" dirty="0">
                        <a:effectLst/>
                        <a:latin typeface="Arial" panose="020B0604020202020204" pitchFamily="34" charset="0"/>
                        <a:cs typeface="Arial" panose="020B0604020202020204" pitchFamily="34" charset="0"/>
                      </a:endParaRPr>
                    </a:p>
                  </a:txBody>
                  <a:tcPr anchor="ctr">
                    <a:lnT w="3175" cap="flat" cmpd="sng" algn="ctr">
                      <a:solidFill>
                        <a:schemeClr val="tx1"/>
                      </a:solidFill>
                      <a:prstDash val="solid"/>
                      <a:round/>
                      <a:headEnd type="none" w="med" len="med"/>
                      <a:tailEnd type="none" w="med" len="med"/>
                    </a:lnT>
                  </a:tcPr>
                </a:tc>
                <a:tc>
                  <a:txBody>
                    <a:bodyPr/>
                    <a:lstStyle/>
                    <a:p>
                      <a:pPr marL="0" algn="ctr" rtl="0" eaLnBrk="1" latinLnBrk="0" hangingPunct="1">
                        <a:spcBef>
                          <a:spcPts val="0"/>
                        </a:spcBef>
                        <a:spcAft>
                          <a:spcPts val="0"/>
                        </a:spcAft>
                      </a:pPr>
                      <a:r>
                        <a:rPr lang="en-US" sz="1050" kern="1200" dirty="0">
                          <a:effectLst/>
                          <a:latin typeface="Arial" panose="020B0604020202020204" pitchFamily="34" charset="0"/>
                          <a:cs typeface="Arial" panose="020B0604020202020204" pitchFamily="34" charset="0"/>
                        </a:rPr>
                        <a:t>n/a</a:t>
                      </a:r>
                      <a:endParaRPr lang="en-US" sz="1200" b="1" i="0" dirty="0">
                        <a:effectLst/>
                        <a:latin typeface="Arial" panose="020B0604020202020204" pitchFamily="34" charset="0"/>
                        <a:cs typeface="Arial" panose="020B0604020202020204" pitchFamily="34" charset="0"/>
                      </a:endParaRPr>
                    </a:p>
                  </a:txBody>
                  <a:tcPr anchor="ctr">
                    <a:lnT w="3175" cap="flat" cmpd="sng" algn="ctr">
                      <a:solidFill>
                        <a:schemeClr val="tx1"/>
                      </a:solidFill>
                      <a:prstDash val="solid"/>
                      <a:round/>
                      <a:headEnd type="none" w="med" len="med"/>
                      <a:tailEnd type="none" w="med" len="med"/>
                    </a:lnT>
                  </a:tcPr>
                </a:tc>
                <a:tc rowSpan="5">
                  <a:txBody>
                    <a:bodyPr/>
                    <a:lstStyle/>
                    <a:p>
                      <a:pPr marL="0" algn="ctr" rtl="0" eaLnBrk="1" latinLnBrk="0" hangingPunct="1">
                        <a:spcBef>
                          <a:spcPts val="0"/>
                        </a:spcBef>
                        <a:spcAft>
                          <a:spcPts val="0"/>
                        </a:spcAft>
                      </a:pPr>
                      <a:r>
                        <a:rPr lang="en-US" sz="12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RAD……………………………….</a:t>
                      </a:r>
                      <a:endParaRPr lang="en-US" sz="1050" b="0" i="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vert="vert270" anchor="ct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r>
                        <a:rPr lang="en-US" sz="1050" dirty="0">
                          <a:effectLst/>
                          <a:latin typeface="Arial" panose="020B0604020202020204" pitchFamily="34" charset="0"/>
                          <a:cs typeface="Arial" panose="020B0604020202020204" pitchFamily="34" charset="0"/>
                        </a:rPr>
                        <a:t>18</a:t>
                      </a:r>
                      <a:endParaRPr lang="en-US" dirty="0">
                        <a:latin typeface="Arial" panose="020B0604020202020204" pitchFamily="34" charset="0"/>
                        <a:cs typeface="Arial" panose="020B0604020202020204" pitchFamily="34" charset="0"/>
                      </a:endParaRPr>
                    </a:p>
                  </a:txBody>
                  <a:tcPr anchor="ctr">
                    <a:lnT w="3175" cap="flat" cmpd="sng" algn="ctr">
                      <a:solidFill>
                        <a:schemeClr val="tx1"/>
                      </a:solidFill>
                      <a:prstDash val="solid"/>
                      <a:round/>
                      <a:headEnd type="none" w="med" len="med"/>
                      <a:tailEnd type="none" w="med" len="med"/>
                    </a:lnT>
                  </a:tcPr>
                </a:tc>
                <a:tc>
                  <a:txBody>
                    <a:bodyPr/>
                    <a:lstStyle/>
                    <a:p>
                      <a:pPr marL="0" algn="ctr" rtl="0" eaLnBrk="1" latinLnBrk="0" hangingPunct="1">
                        <a:spcBef>
                          <a:spcPts val="0"/>
                        </a:spcBef>
                        <a:spcAft>
                          <a:spcPts val="0"/>
                        </a:spcAft>
                      </a:pPr>
                      <a:r>
                        <a:rPr lang="en-US" sz="1050" dirty="0">
                          <a:effectLst/>
                          <a:latin typeface="Arial" panose="020B0604020202020204" pitchFamily="34" charset="0"/>
                          <a:cs typeface="Arial" panose="020B0604020202020204" pitchFamily="34" charset="0"/>
                        </a:rPr>
                        <a:t>n/a</a:t>
                      </a:r>
                      <a:endParaRPr lang="en-US" sz="1050" i="0" dirty="0">
                        <a:effectLst/>
                        <a:latin typeface="Arial" panose="020B0604020202020204" pitchFamily="34" charset="0"/>
                        <a:cs typeface="Arial" panose="020B0604020202020204" pitchFamily="34" charset="0"/>
                      </a:endParaRPr>
                    </a:p>
                  </a:txBody>
                  <a:tcPr anchor="ctr">
                    <a:lnT w="317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570960904"/>
                  </a:ext>
                </a:extLst>
              </a:tr>
              <a:tr h="457200">
                <a:tc>
                  <a:txBody>
                    <a:bodyPr/>
                    <a:lstStyle/>
                    <a:p>
                      <a:pPr marL="0" algn="l" rtl="0" eaLnBrk="1" latinLnBrk="0" hangingPunct="1">
                        <a:spcBef>
                          <a:spcPts val="0"/>
                        </a:spcBef>
                        <a:spcAft>
                          <a:spcPts val="0"/>
                        </a:spcAft>
                      </a:pPr>
                      <a:r>
                        <a:rPr lang="en-US" sz="1100" b="0">
                          <a:effectLst/>
                          <a:latin typeface="Arial" panose="020B0604020202020204" pitchFamily="34" charset="0"/>
                          <a:cs typeface="Arial" panose="020B0604020202020204" pitchFamily="34" charset="0"/>
                        </a:rPr>
                        <a:t>Development</a:t>
                      </a:r>
                      <a:endParaRPr lang="en-US" sz="1100" b="0" i="0">
                        <a:effectLst/>
                        <a:latin typeface="Arial" panose="020B0604020202020204" pitchFamily="34" charset="0"/>
                        <a:cs typeface="Arial" panose="020B0604020202020204" pitchFamily="34" charset="0"/>
                      </a:endParaRPr>
                    </a:p>
                  </a:txBody>
                  <a:tcPr anchor="ctr"/>
                </a:tc>
                <a:tc vMerge="1">
                  <a:txBody>
                    <a:bodyPr/>
                    <a:lstStyle/>
                    <a:p>
                      <a:pPr marL="0" algn="ctr" rtl="0" eaLnBrk="1" latinLnBrk="0" hangingPunct="1">
                        <a:spcBef>
                          <a:spcPts val="0"/>
                        </a:spcBef>
                        <a:spcAft>
                          <a:spcPts val="0"/>
                        </a:spcAft>
                      </a:pPr>
                      <a:endParaRPr lang="en-US" sz="1200" b="0" dirty="0">
                        <a:solidFill>
                          <a:schemeClr val="tx1"/>
                        </a:solidFill>
                        <a:effectLst/>
                        <a:latin typeface="Arial" panose="020B0604020202020204" pitchFamily="34" charset="0"/>
                        <a:cs typeface="Arial" panose="020B0604020202020204" pitchFamily="34" charset="0"/>
                      </a:endParaRPr>
                    </a:p>
                  </a:txBody>
                  <a:tcPr anchor="ctr">
                    <a:solidFill>
                      <a:schemeClr val="accent4">
                        <a:lumMod val="20000"/>
                        <a:lumOff val="80000"/>
                      </a:schemeClr>
                    </a:solidFill>
                  </a:tcPr>
                </a:tc>
                <a:tc>
                  <a:txBody>
                    <a:bodyPr/>
                    <a:lstStyle/>
                    <a:p>
                      <a:pPr algn="ctr"/>
                      <a:r>
                        <a:rPr lang="en-US" sz="1050" b="0" kern="1200" dirty="0">
                          <a:solidFill>
                            <a:schemeClr val="tx1"/>
                          </a:solidFill>
                          <a:effectLst/>
                          <a:latin typeface="Arial" panose="020B0604020202020204" pitchFamily="34" charset="0"/>
                          <a:cs typeface="Arial" panose="020B0604020202020204" pitchFamily="34" charset="0"/>
                        </a:rPr>
                        <a:t>18</a:t>
                      </a:r>
                      <a:endParaRPr lang="en-US" sz="1050" dirty="0">
                        <a:latin typeface="Arial" panose="020B0604020202020204" pitchFamily="34" charset="0"/>
                        <a:cs typeface="Arial" panose="020B0604020202020204" pitchFamily="34" charset="0"/>
                      </a:endParaRPr>
                    </a:p>
                  </a:txBody>
                  <a:tcPr anchor="ctr"/>
                </a:tc>
                <a:tc>
                  <a:txBody>
                    <a:bodyPr/>
                    <a:lstStyle/>
                    <a:p>
                      <a:pPr marL="0" algn="ctr" rtl="0" eaLnBrk="1" latinLnBrk="0" hangingPunct="1">
                        <a:spcBef>
                          <a:spcPts val="0"/>
                        </a:spcBef>
                        <a:spcAft>
                          <a:spcPts val="0"/>
                        </a:spcAft>
                      </a:pPr>
                      <a:r>
                        <a:rPr lang="en-US" sz="1050" kern="1200" dirty="0">
                          <a:effectLst/>
                          <a:latin typeface="Arial" panose="020B0604020202020204" pitchFamily="34" charset="0"/>
                          <a:cs typeface="Arial" panose="020B0604020202020204" pitchFamily="34" charset="0"/>
                        </a:rPr>
                        <a:t>n/a</a:t>
                      </a:r>
                      <a:endParaRPr lang="en-US" sz="1200" b="0" i="0" dirty="0">
                        <a:solidFill>
                          <a:schemeClr val="tx1"/>
                        </a:solidFill>
                        <a:effectLst/>
                        <a:latin typeface="Arial" panose="020B0604020202020204" pitchFamily="34" charset="0"/>
                        <a:cs typeface="Arial" panose="020B0604020202020204" pitchFamily="34" charset="0"/>
                      </a:endParaRPr>
                    </a:p>
                  </a:txBody>
                  <a:tcPr anchor="ctr"/>
                </a:tc>
                <a:tc vMerge="1">
                  <a:txBody>
                    <a:bodyPr/>
                    <a:lstStyle/>
                    <a:p>
                      <a:pPr marL="0" algn="ctr" rtl="0" eaLnBrk="1" latinLnBrk="0" hangingPunct="1">
                        <a:spcBef>
                          <a:spcPts val="0"/>
                        </a:spcBef>
                        <a:spcAft>
                          <a:spcPts val="0"/>
                        </a:spcAft>
                      </a:pPr>
                      <a:endParaRPr lang="en-US"/>
                    </a:p>
                  </a:txBody>
                  <a:tcPr anchor="ctr">
                    <a:solidFill>
                      <a:schemeClr val="accent4">
                        <a:lumMod val="20000"/>
                        <a:lumOff val="80000"/>
                      </a:schemeClr>
                    </a:solidFill>
                  </a:tcPr>
                </a:tc>
                <a:tc>
                  <a:txBody>
                    <a:bodyPr/>
                    <a:lstStyle/>
                    <a:p>
                      <a:pPr algn="ctr"/>
                      <a:r>
                        <a:rPr lang="en-US" sz="1050" dirty="0">
                          <a:effectLst/>
                          <a:latin typeface="Arial" panose="020B0604020202020204" pitchFamily="34" charset="0"/>
                          <a:cs typeface="Arial" panose="020B0604020202020204" pitchFamily="34" charset="0"/>
                        </a:rPr>
                        <a:t>9</a:t>
                      </a:r>
                      <a:endParaRPr lang="en-US" dirty="0">
                        <a:latin typeface="Arial" panose="020B0604020202020204" pitchFamily="34" charset="0"/>
                        <a:cs typeface="Arial" panose="020B0604020202020204" pitchFamily="34" charset="0"/>
                      </a:endParaRPr>
                    </a:p>
                  </a:txBody>
                  <a:tcPr anchor="ctr"/>
                </a:tc>
                <a:tc>
                  <a:txBody>
                    <a:bodyPr/>
                    <a:lstStyle/>
                    <a:p>
                      <a:pPr algn="ctr"/>
                      <a:r>
                        <a:rPr lang="en-US" sz="1050" kern="1200" dirty="0">
                          <a:effectLst/>
                          <a:latin typeface="Arial" panose="020B0604020202020204" pitchFamily="34" charset="0"/>
                          <a:cs typeface="Arial" panose="020B0604020202020204" pitchFamily="34" charset="0"/>
                        </a:rPr>
                        <a:t>n/a</a:t>
                      </a:r>
                      <a:endParaRPr lang="en-US" dirty="0">
                        <a:latin typeface="Arial" panose="020B0604020202020204" pitchFamily="34" charset="0"/>
                        <a:cs typeface="Arial" panose="020B0604020202020204" pitchFamily="34" charset="0"/>
                      </a:endParaRPr>
                    </a:p>
                  </a:txBody>
                  <a:tcPr anchor="ctr"/>
                </a:tc>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1050" b="0" i="0" dirty="0">
                        <a:solidFill>
                          <a:schemeClr val="tx1"/>
                        </a:solidFill>
                        <a:effectLst/>
                        <a:latin typeface="Arial" panose="020B0604020202020204" pitchFamily="34" charset="0"/>
                        <a:cs typeface="Arial" panose="020B0604020202020204" pitchFamily="34" charset="0"/>
                      </a:endParaRPr>
                    </a:p>
                  </a:txBody>
                  <a:tcPr anchor="ctr">
                    <a:solidFill>
                      <a:schemeClr val="accent3">
                        <a:lumMod val="20000"/>
                        <a:lumOff val="80000"/>
                      </a:schemeClr>
                    </a:solidFill>
                  </a:tcPr>
                </a:tc>
                <a:tc>
                  <a:txBody>
                    <a:bodyPr/>
                    <a:lstStyle/>
                    <a:p>
                      <a:pPr algn="ctr"/>
                      <a:r>
                        <a:rPr lang="en-US" sz="1050" dirty="0">
                          <a:solidFill>
                            <a:schemeClr val="bg1">
                              <a:lumMod val="50000"/>
                            </a:schemeClr>
                          </a:solidFill>
                          <a:effectLst/>
                          <a:latin typeface="Arial" panose="020B0604020202020204" pitchFamily="34" charset="0"/>
                          <a:cs typeface="Arial" panose="020B0604020202020204" pitchFamily="34" charset="0"/>
                        </a:rPr>
                        <a:t>Not open in Y4</a:t>
                      </a:r>
                      <a:endParaRPr lang="en-US" dirty="0">
                        <a:solidFill>
                          <a:schemeClr val="bg1">
                            <a:lumMod val="50000"/>
                          </a:schemeClr>
                        </a:solidFill>
                        <a:latin typeface="Arial" panose="020B0604020202020204" pitchFamily="34" charset="0"/>
                        <a:cs typeface="Arial" panose="020B0604020202020204" pitchFamily="34" charset="0"/>
                      </a:endParaRPr>
                    </a:p>
                  </a:txBody>
                  <a:tcPr anchor="ctr"/>
                </a:tc>
                <a:tc>
                  <a:txBody>
                    <a:bodyPr/>
                    <a:lstStyle/>
                    <a:p>
                      <a:pPr marL="0" algn="ctr" rtl="0" eaLnBrk="1" latinLnBrk="0" hangingPunct="1">
                        <a:spcBef>
                          <a:spcPts val="0"/>
                        </a:spcBef>
                        <a:spcAft>
                          <a:spcPts val="0"/>
                        </a:spcAft>
                      </a:pPr>
                      <a:r>
                        <a:rPr lang="en-US" sz="1050" dirty="0">
                          <a:effectLst/>
                          <a:latin typeface="Arial" panose="020B0604020202020204" pitchFamily="34" charset="0"/>
                          <a:cs typeface="Arial" panose="020B0604020202020204" pitchFamily="34" charset="0"/>
                        </a:rPr>
                        <a:t>n/a</a:t>
                      </a:r>
                      <a:endParaRPr lang="en-US" sz="1050" i="0" dirty="0">
                        <a:effectLst/>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003990316"/>
                  </a:ext>
                </a:extLst>
              </a:tr>
              <a:tr h="457200">
                <a:tc>
                  <a:txBody>
                    <a:bodyPr/>
                    <a:lstStyle/>
                    <a:p>
                      <a:pPr marL="0" algn="l" rtl="0" eaLnBrk="1" latinLnBrk="0" hangingPunct="1">
                        <a:spcBef>
                          <a:spcPts val="0"/>
                        </a:spcBef>
                        <a:spcAft>
                          <a:spcPts val="0"/>
                        </a:spcAft>
                      </a:pPr>
                      <a:r>
                        <a:rPr lang="en-US" sz="1100" b="0" kern="1200" dirty="0">
                          <a:effectLst/>
                          <a:latin typeface="Arial" panose="020B0604020202020204" pitchFamily="34" charset="0"/>
                          <a:cs typeface="Arial" panose="020B0604020202020204" pitchFamily="34" charset="0"/>
                        </a:rPr>
                        <a:t>Animal Food Product Testing</a:t>
                      </a:r>
                      <a:endParaRPr lang="en-US" sz="1200" b="0" i="0" dirty="0">
                        <a:effectLst/>
                        <a:latin typeface="Arial" panose="020B0604020202020204" pitchFamily="34" charset="0"/>
                        <a:cs typeface="Arial" panose="020B0604020202020204" pitchFamily="34" charset="0"/>
                      </a:endParaRPr>
                    </a:p>
                  </a:txBody>
                  <a:tcPr anchor="ctr"/>
                </a:tc>
                <a:tc vMerge="1">
                  <a:txBody>
                    <a:bodyPr/>
                    <a:lstStyle/>
                    <a:p>
                      <a:pPr marL="0" algn="ctr" rtl="0" eaLnBrk="1" latinLnBrk="0" hangingPunct="1">
                        <a:spcBef>
                          <a:spcPts val="0"/>
                        </a:spcBef>
                        <a:spcAft>
                          <a:spcPts val="0"/>
                        </a:spcAft>
                      </a:pPr>
                      <a:endParaRPr lang="en-US" sz="1200" dirty="0">
                        <a:effectLst/>
                        <a:latin typeface="Arial" panose="020B0604020202020204" pitchFamily="34" charset="0"/>
                        <a:cs typeface="Arial" panose="020B0604020202020204" pitchFamily="34" charset="0"/>
                      </a:endParaRPr>
                    </a:p>
                  </a:txBody>
                  <a:tcPr anchor="ctr">
                    <a:solidFill>
                      <a:schemeClr val="accent4">
                        <a:lumMod val="20000"/>
                        <a:lumOff val="80000"/>
                      </a:schemeClr>
                    </a:solidFill>
                  </a:tcPr>
                </a:tc>
                <a:tc>
                  <a:txBody>
                    <a:bodyPr/>
                    <a:lstStyle/>
                    <a:p>
                      <a:pPr algn="ctr"/>
                      <a:r>
                        <a:rPr lang="en-US" sz="1050" kern="1200">
                          <a:effectLst/>
                          <a:latin typeface="Arial" panose="020B0604020202020204" pitchFamily="34" charset="0"/>
                          <a:cs typeface="Arial" panose="020B0604020202020204" pitchFamily="34" charset="0"/>
                        </a:rPr>
                        <a:t>18</a:t>
                      </a:r>
                      <a:endParaRPr lang="en-US" sz="1050">
                        <a:latin typeface="Arial" panose="020B0604020202020204" pitchFamily="34" charset="0"/>
                        <a:cs typeface="Arial" panose="020B0604020202020204" pitchFamily="34" charset="0"/>
                      </a:endParaRPr>
                    </a:p>
                  </a:txBody>
                  <a:tcPr anchor="ctr"/>
                </a:tc>
                <a:tc>
                  <a:txBody>
                    <a:bodyPr/>
                    <a:lstStyle/>
                    <a:p>
                      <a:pPr marL="0" algn="ctr" rtl="0" eaLnBrk="1" latinLnBrk="0" hangingPunct="1">
                        <a:spcBef>
                          <a:spcPts val="0"/>
                        </a:spcBef>
                        <a:spcAft>
                          <a:spcPts val="0"/>
                        </a:spcAft>
                      </a:pPr>
                      <a:r>
                        <a:rPr lang="en-US" sz="1050" kern="1200">
                          <a:effectLst/>
                          <a:latin typeface="Arial" panose="020B0604020202020204" pitchFamily="34" charset="0"/>
                          <a:cs typeface="Arial" panose="020B0604020202020204" pitchFamily="34" charset="0"/>
                        </a:rPr>
                        <a:t>3,300</a:t>
                      </a:r>
                      <a:endParaRPr lang="en-US" sz="1050" i="0" kern="1200">
                        <a:effectLst/>
                        <a:latin typeface="Arial" panose="020B0604020202020204" pitchFamily="34" charset="0"/>
                        <a:cs typeface="Arial" panose="020B0604020202020204" pitchFamily="34" charset="0"/>
                      </a:endParaRPr>
                    </a:p>
                  </a:txBody>
                  <a:tcPr anchor="ctr"/>
                </a:tc>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a:p>
                  </a:txBody>
                  <a:tcPr anchor="ctr">
                    <a:solidFill>
                      <a:schemeClr val="accent4">
                        <a:lumMod val="20000"/>
                        <a:lumOff val="80000"/>
                      </a:schemeClr>
                    </a:solidFill>
                  </a:tcPr>
                </a:tc>
                <a:tc>
                  <a:txBody>
                    <a:bodyPr/>
                    <a:lstStyle/>
                    <a:p>
                      <a:pPr algn="ctr"/>
                      <a:r>
                        <a:rPr lang="en-US" sz="1050" kern="1200">
                          <a:effectLst/>
                          <a:latin typeface="Arial" panose="020B0604020202020204" pitchFamily="34" charset="0"/>
                          <a:cs typeface="Arial" panose="020B0604020202020204" pitchFamily="34" charset="0"/>
                        </a:rPr>
                        <a:t>15</a:t>
                      </a:r>
                      <a:endParaRPr lang="en-US">
                        <a:latin typeface="Arial" panose="020B0604020202020204" pitchFamily="34" charset="0"/>
                        <a:cs typeface="Arial" panose="020B0604020202020204" pitchFamily="34" charset="0"/>
                      </a:endParaRPr>
                    </a:p>
                  </a:txBody>
                  <a:tcPr anchor="ctr"/>
                </a:tc>
                <a:tc>
                  <a:txBody>
                    <a:bodyPr/>
                    <a:lstStyle/>
                    <a:p>
                      <a:pPr marL="0" algn="ctr" rtl="0" eaLnBrk="1" latinLnBrk="0" hangingPunct="1">
                        <a:spcBef>
                          <a:spcPts val="0"/>
                        </a:spcBef>
                        <a:spcAft>
                          <a:spcPts val="0"/>
                        </a:spcAft>
                      </a:pPr>
                      <a:r>
                        <a:rPr lang="en-US" sz="1050" kern="1200">
                          <a:effectLst/>
                          <a:latin typeface="Arial" panose="020B0604020202020204" pitchFamily="34" charset="0"/>
                          <a:cs typeface="Arial" panose="020B0604020202020204" pitchFamily="34" charset="0"/>
                        </a:rPr>
                        <a:t>3,000</a:t>
                      </a:r>
                      <a:endParaRPr lang="en-US" sz="1050" i="0" kern="1200">
                        <a:effectLst/>
                        <a:latin typeface="Arial" panose="020B0604020202020204" pitchFamily="34" charset="0"/>
                        <a:cs typeface="Arial" panose="020B0604020202020204" pitchFamily="34" charset="0"/>
                      </a:endParaRPr>
                    </a:p>
                  </a:txBody>
                  <a:tcPr anchor="ctr"/>
                </a:tc>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1050" i="0" dirty="0">
                        <a:effectLst/>
                        <a:latin typeface="Arial" panose="020B0604020202020204" pitchFamily="34" charset="0"/>
                        <a:cs typeface="Arial" panose="020B0604020202020204" pitchFamily="34" charset="0"/>
                      </a:endParaRPr>
                    </a:p>
                  </a:txBody>
                  <a:tcPr anchor="ctr">
                    <a:solidFill>
                      <a:schemeClr val="accent3">
                        <a:lumMod val="20000"/>
                        <a:lumOff val="80000"/>
                      </a:schemeClr>
                    </a:solidFill>
                  </a:tcPr>
                </a:tc>
                <a:tc>
                  <a:txBody>
                    <a:bodyPr/>
                    <a:lstStyle/>
                    <a:p>
                      <a:pPr algn="ctr"/>
                      <a:r>
                        <a:rPr lang="en-US" sz="1050" dirty="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50" b="0" dirty="0">
                          <a:solidFill>
                            <a:schemeClr val="tx1"/>
                          </a:solidFill>
                          <a:effectLst/>
                          <a:latin typeface="Arial" panose="020B0604020202020204" pitchFamily="34" charset="0"/>
                          <a:cs typeface="Arial" panose="020B0604020202020204" pitchFamily="34" charset="0"/>
                        </a:rPr>
                        <a:t>-</a:t>
                      </a:r>
                      <a:endParaRPr lang="en-US" sz="1050" b="0" i="0" dirty="0">
                        <a:solidFill>
                          <a:schemeClr val="tx1"/>
                        </a:solidFill>
                        <a:effectLst/>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876673031"/>
                  </a:ext>
                </a:extLst>
              </a:tr>
              <a:tr h="45720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b="0" kern="1200" dirty="0">
                          <a:effectLst/>
                          <a:latin typeface="Arial" panose="020B0604020202020204" pitchFamily="34" charset="0"/>
                          <a:cs typeface="Arial" panose="020B0604020202020204" pitchFamily="34" charset="0"/>
                        </a:rPr>
                        <a:t>Human Food Product Testing</a:t>
                      </a:r>
                      <a:endParaRPr lang="en-US" sz="1100" b="0" i="0" dirty="0">
                        <a:effectLst/>
                        <a:latin typeface="Arial" panose="020B0604020202020204" pitchFamily="34" charset="0"/>
                        <a:cs typeface="Arial" panose="020B0604020202020204" pitchFamily="34" charset="0"/>
                      </a:endParaRPr>
                    </a:p>
                  </a:txBody>
                  <a:tcPr anchor="ctr"/>
                </a:tc>
                <a:tc vMerge="1">
                  <a:txBody>
                    <a:bodyPr/>
                    <a:lstStyle/>
                    <a:p>
                      <a:pPr marL="0" algn="ctr" rtl="0" eaLnBrk="1" latinLnBrk="0" hangingPunct="1">
                        <a:spcBef>
                          <a:spcPts val="0"/>
                        </a:spcBef>
                        <a:spcAft>
                          <a:spcPts val="0"/>
                        </a:spcAft>
                      </a:pPr>
                      <a:endParaRPr lang="en-US" sz="1200" dirty="0">
                        <a:effectLst/>
                        <a:latin typeface="Arial" panose="020B0604020202020204" pitchFamily="34" charset="0"/>
                        <a:cs typeface="Arial" panose="020B0604020202020204" pitchFamily="34" charset="0"/>
                      </a:endParaRPr>
                    </a:p>
                  </a:txBody>
                  <a:tcPr anchor="ctr">
                    <a:solidFill>
                      <a:schemeClr val="accent4">
                        <a:lumMod val="20000"/>
                        <a:lumOff val="80000"/>
                      </a:schemeClr>
                    </a:solidFill>
                  </a:tcPr>
                </a:tc>
                <a:tc>
                  <a:txBody>
                    <a:bodyPr/>
                    <a:lstStyle/>
                    <a:p>
                      <a:pPr algn="ctr"/>
                      <a:r>
                        <a:rPr lang="en-US" sz="1050" b="0" kern="1200" dirty="0">
                          <a:solidFill>
                            <a:schemeClr val="tx1"/>
                          </a:solidFill>
                          <a:effectLst/>
                          <a:latin typeface="Arial" panose="020B0604020202020204" pitchFamily="34" charset="0"/>
                          <a:cs typeface="Arial" panose="020B0604020202020204" pitchFamily="34" charset="0"/>
                        </a:rPr>
                        <a:t>25</a:t>
                      </a:r>
                      <a:endParaRPr lang="en-US" sz="1050" dirty="0">
                        <a:latin typeface="Arial" panose="020B0604020202020204" pitchFamily="34" charset="0"/>
                        <a:cs typeface="Arial" panose="020B0604020202020204" pitchFamily="34" charset="0"/>
                      </a:endParaRPr>
                    </a:p>
                  </a:txBody>
                  <a:tcPr anchor="ctr"/>
                </a:tc>
                <a:tc>
                  <a:txBody>
                    <a:bodyPr/>
                    <a:lstStyle/>
                    <a:p>
                      <a:pPr marL="0" algn="ctr" rtl="0" eaLnBrk="1" latinLnBrk="0" hangingPunct="1">
                        <a:spcBef>
                          <a:spcPts val="0"/>
                        </a:spcBef>
                        <a:spcAft>
                          <a:spcPts val="0"/>
                        </a:spcAft>
                      </a:pPr>
                      <a:r>
                        <a:rPr lang="en-US" sz="1050" b="0" kern="1200" dirty="0">
                          <a:solidFill>
                            <a:schemeClr val="tx1"/>
                          </a:solidFill>
                          <a:effectLst/>
                          <a:latin typeface="Arial" panose="020B0604020202020204" pitchFamily="34" charset="0"/>
                          <a:cs typeface="Arial" panose="020B0604020202020204" pitchFamily="34" charset="0"/>
                        </a:rPr>
                        <a:t>9,150 </a:t>
                      </a:r>
                      <a:endParaRPr lang="en-US" sz="1050" b="0" i="0" kern="1200" dirty="0">
                        <a:solidFill>
                          <a:schemeClr val="tx1"/>
                        </a:solidFill>
                        <a:effectLst/>
                        <a:latin typeface="Arial" panose="020B0604020202020204" pitchFamily="34" charset="0"/>
                        <a:cs typeface="Arial" panose="020B0604020202020204" pitchFamily="34" charset="0"/>
                      </a:endParaRPr>
                    </a:p>
                  </a:txBody>
                  <a:tcPr anchor="ctr"/>
                </a:tc>
                <a:tc vMerge="1">
                  <a:txBody>
                    <a:bodyPr/>
                    <a:lstStyle/>
                    <a:p>
                      <a:pPr marL="0" algn="ctr" rtl="0" eaLnBrk="1" latinLnBrk="0" hangingPunct="1">
                        <a:spcBef>
                          <a:spcPts val="0"/>
                        </a:spcBef>
                        <a:spcAft>
                          <a:spcPts val="0"/>
                        </a:spcAft>
                      </a:pPr>
                      <a:endParaRPr lang="en-US"/>
                    </a:p>
                  </a:txBody>
                  <a:tcPr anchor="ctr">
                    <a:solidFill>
                      <a:schemeClr val="accent4">
                        <a:lumMod val="20000"/>
                        <a:lumOff val="80000"/>
                      </a:schemeClr>
                    </a:solidFill>
                  </a:tcPr>
                </a:tc>
                <a:tc>
                  <a:txBody>
                    <a:bodyPr/>
                    <a:lstStyle/>
                    <a:p>
                      <a:pPr algn="ctr"/>
                      <a:r>
                        <a:rPr lang="en-US" sz="1050" b="0" kern="1200" dirty="0">
                          <a:solidFill>
                            <a:schemeClr val="tx1"/>
                          </a:solidFill>
                          <a:effectLst/>
                          <a:latin typeface="Arial" panose="020B0604020202020204" pitchFamily="34" charset="0"/>
                          <a:cs typeface="Arial" panose="020B0604020202020204" pitchFamily="34" charset="0"/>
                        </a:rPr>
                        <a:t>26</a:t>
                      </a:r>
                      <a:endParaRPr lang="en-US" dirty="0">
                        <a:latin typeface="Arial" panose="020B0604020202020204" pitchFamily="34" charset="0"/>
                        <a:cs typeface="Arial" panose="020B0604020202020204" pitchFamily="34" charset="0"/>
                      </a:endParaRPr>
                    </a:p>
                  </a:txBody>
                  <a:tcPr anchor="ctr"/>
                </a:tc>
                <a:tc>
                  <a:txBody>
                    <a:bodyPr/>
                    <a:lstStyle/>
                    <a:p>
                      <a:pPr marL="0" algn="ctr" rtl="0" eaLnBrk="1" latinLnBrk="0" hangingPunct="1">
                        <a:spcBef>
                          <a:spcPts val="0"/>
                        </a:spcBef>
                        <a:spcAft>
                          <a:spcPts val="0"/>
                        </a:spcAft>
                      </a:pPr>
                      <a:r>
                        <a:rPr lang="en-US" sz="1050" b="0" kern="1200">
                          <a:solidFill>
                            <a:schemeClr val="tx1"/>
                          </a:solidFill>
                          <a:effectLst/>
                          <a:latin typeface="Arial" panose="020B0604020202020204" pitchFamily="34" charset="0"/>
                          <a:cs typeface="Arial" panose="020B0604020202020204" pitchFamily="34" charset="0"/>
                        </a:rPr>
                        <a:t>7,150</a:t>
                      </a:r>
                      <a:endParaRPr lang="en-US" sz="1050" b="0" i="0" kern="1200">
                        <a:solidFill>
                          <a:schemeClr val="tx1"/>
                        </a:solidFill>
                        <a:effectLst/>
                        <a:latin typeface="Arial" panose="020B0604020202020204" pitchFamily="34" charset="0"/>
                        <a:cs typeface="Arial" panose="020B0604020202020204" pitchFamily="34" charset="0"/>
                      </a:endParaRPr>
                    </a:p>
                  </a:txBody>
                  <a:tcPr anchor="ctr"/>
                </a:tc>
                <a:tc vMerge="1">
                  <a:txBody>
                    <a:bodyPr/>
                    <a:lstStyle/>
                    <a:p>
                      <a:pPr marL="0" algn="ctr" rtl="0" eaLnBrk="1" latinLnBrk="0" hangingPunct="1">
                        <a:spcBef>
                          <a:spcPts val="0"/>
                        </a:spcBef>
                        <a:spcAft>
                          <a:spcPts val="0"/>
                        </a:spcAft>
                      </a:pPr>
                      <a:endParaRPr lang="en-US" sz="1050" b="0" i="0" dirty="0">
                        <a:solidFill>
                          <a:schemeClr val="tx1"/>
                        </a:solidFill>
                        <a:effectLst/>
                        <a:latin typeface="Arial" panose="020B0604020202020204" pitchFamily="34" charset="0"/>
                        <a:cs typeface="Arial" panose="020B0604020202020204" pitchFamily="34" charset="0"/>
                      </a:endParaRPr>
                    </a:p>
                  </a:txBody>
                  <a:tcPr anchor="ctr">
                    <a:solidFill>
                      <a:schemeClr val="accent3">
                        <a:lumMod val="20000"/>
                        <a:lumOff val="80000"/>
                      </a:schemeClr>
                    </a:solidFill>
                  </a:tcPr>
                </a:tc>
                <a:tc>
                  <a:txBody>
                    <a:bodyPr/>
                    <a:lstStyle/>
                    <a:p>
                      <a:pPr algn="ctr"/>
                      <a:r>
                        <a:rPr lang="en-US" sz="1050" dirty="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a:txBody>
                  <a:tcPr anchor="ctr"/>
                </a:tc>
                <a:tc>
                  <a:txBody>
                    <a:bodyPr/>
                    <a:lstStyle/>
                    <a:p>
                      <a:pPr marL="0" algn="ctr" rtl="0" eaLnBrk="1" latinLnBrk="0" hangingPunct="1">
                        <a:spcBef>
                          <a:spcPts val="0"/>
                        </a:spcBef>
                        <a:spcAft>
                          <a:spcPts val="0"/>
                        </a:spcAft>
                      </a:pPr>
                      <a:r>
                        <a:rPr lang="en-US" sz="1050" dirty="0">
                          <a:effectLst/>
                          <a:latin typeface="Arial" panose="020B0604020202020204" pitchFamily="34" charset="0"/>
                          <a:cs typeface="Arial" panose="020B0604020202020204" pitchFamily="34" charset="0"/>
                        </a:rPr>
                        <a:t>-</a:t>
                      </a:r>
                      <a:endParaRPr lang="en-US" sz="1050" i="0" dirty="0">
                        <a:effectLst/>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826669863"/>
                  </a:ext>
                </a:extLst>
              </a:tr>
              <a:tr h="457200">
                <a:tc>
                  <a:txBody>
                    <a:bodyPr/>
                    <a:lstStyle/>
                    <a:p>
                      <a:pPr marL="0" algn="l" rtl="0" eaLnBrk="1" latinLnBrk="0" hangingPunct="1">
                        <a:spcBef>
                          <a:spcPts val="0"/>
                        </a:spcBef>
                        <a:spcAft>
                          <a:spcPts val="0"/>
                        </a:spcAft>
                      </a:pPr>
                      <a:r>
                        <a:rPr lang="en-US" sz="1100" b="0" kern="1200" dirty="0">
                          <a:effectLst/>
                          <a:latin typeface="Arial" panose="020B0604020202020204" pitchFamily="34" charset="0"/>
                          <a:cs typeface="Arial" panose="020B0604020202020204" pitchFamily="34" charset="0"/>
                        </a:rPr>
                        <a:t>Whole Genome </a:t>
                      </a:r>
                    </a:p>
                    <a:p>
                      <a:pPr marL="0" algn="l" rtl="0" eaLnBrk="1" latinLnBrk="0" hangingPunct="1">
                        <a:spcBef>
                          <a:spcPts val="0"/>
                        </a:spcBef>
                        <a:spcAft>
                          <a:spcPts val="0"/>
                        </a:spcAft>
                      </a:pPr>
                      <a:r>
                        <a:rPr lang="en-US" sz="1100" b="0" kern="1200" dirty="0">
                          <a:effectLst/>
                          <a:latin typeface="Arial" panose="020B0604020202020204" pitchFamily="34" charset="0"/>
                          <a:cs typeface="Arial" panose="020B0604020202020204" pitchFamily="34" charset="0"/>
                        </a:rPr>
                        <a:t>Sequencing</a:t>
                      </a:r>
                      <a:endParaRPr lang="en-US" sz="1100" b="0" i="0" kern="1200" dirty="0">
                        <a:effectLst/>
                        <a:latin typeface="Arial" panose="020B0604020202020204" pitchFamily="34" charset="0"/>
                        <a:cs typeface="Arial" panose="020B0604020202020204" pitchFamily="34" charset="0"/>
                      </a:endParaRPr>
                    </a:p>
                  </a:txBody>
                  <a:tcPr anchor="ctr">
                    <a:lnB w="3175" cap="flat" cmpd="sng" algn="ctr">
                      <a:solidFill>
                        <a:schemeClr val="tx1"/>
                      </a:solidFill>
                      <a:prstDash val="solid"/>
                      <a:round/>
                      <a:headEnd type="none" w="med" len="med"/>
                      <a:tailEnd type="none" w="med" len="med"/>
                    </a:lnB>
                  </a:tcPr>
                </a:tc>
                <a:tc vMerge="1">
                  <a:txBody>
                    <a:bodyPr/>
                    <a:lstStyle/>
                    <a:p>
                      <a:pPr marL="0" algn="ctr" rtl="0" eaLnBrk="1" latinLnBrk="0" hangingPunct="1">
                        <a:spcBef>
                          <a:spcPts val="0"/>
                        </a:spcBef>
                        <a:spcAft>
                          <a:spcPts val="0"/>
                        </a:spcAft>
                      </a:pPr>
                      <a:endParaRPr lang="en-US" sz="1200" b="1" i="0" dirty="0">
                        <a:effectLst/>
                        <a:latin typeface="Arial" panose="020B0604020202020204" pitchFamily="34" charset="0"/>
                        <a:cs typeface="Arial" panose="020B0604020202020204" pitchFamily="34" charset="0"/>
                      </a:endParaRPr>
                    </a:p>
                  </a:txBody>
                  <a:tcPr vert="vert270" anchor="ctr">
                    <a:solidFill>
                      <a:schemeClr val="accent4">
                        <a:lumMod val="20000"/>
                        <a:lumOff val="80000"/>
                      </a:schemeClr>
                    </a:solidFill>
                  </a:tcPr>
                </a:tc>
                <a:tc>
                  <a:txBody>
                    <a:bodyPr/>
                    <a:lstStyle/>
                    <a:p>
                      <a:pPr algn="ctr"/>
                      <a:r>
                        <a:rPr lang="en-US" sz="1050" kern="1200" dirty="0">
                          <a:effectLst/>
                          <a:latin typeface="Arial" panose="020B0604020202020204" pitchFamily="34" charset="0"/>
                          <a:cs typeface="Arial" panose="020B0604020202020204" pitchFamily="34" charset="0"/>
                        </a:rPr>
                        <a:t>31</a:t>
                      </a:r>
                    </a:p>
                    <a:p>
                      <a:pPr algn="ctr"/>
                      <a:endParaRPr lang="en-US" sz="1050" dirty="0">
                        <a:latin typeface="Arial" panose="020B0604020202020204" pitchFamily="34" charset="0"/>
                        <a:cs typeface="Arial" panose="020B0604020202020204" pitchFamily="34" charset="0"/>
                      </a:endParaRPr>
                    </a:p>
                  </a:txBody>
                  <a:tcPr anchor="ctr">
                    <a:lnB w="3175" cap="flat" cmpd="sng" algn="ctr">
                      <a:solidFill>
                        <a:schemeClr val="tx1"/>
                      </a:solidFill>
                      <a:prstDash val="solid"/>
                      <a:round/>
                      <a:headEnd type="none" w="med" len="med"/>
                      <a:tailEnd type="none" w="med" len="med"/>
                    </a:lnB>
                  </a:tcPr>
                </a:tc>
                <a:tc>
                  <a:txBody>
                    <a:bodyPr/>
                    <a:lstStyle/>
                    <a:p>
                      <a:pPr marL="0" algn="ctr" rtl="0" eaLnBrk="1" latinLnBrk="0" hangingPunct="1">
                        <a:spcBef>
                          <a:spcPts val="0"/>
                        </a:spcBef>
                        <a:spcAft>
                          <a:spcPts val="0"/>
                        </a:spcAft>
                      </a:pPr>
                      <a:r>
                        <a:rPr lang="en-US" sz="1050" kern="1200" dirty="0">
                          <a:effectLst/>
                          <a:latin typeface="Arial" panose="020B0604020202020204" pitchFamily="34" charset="0"/>
                          <a:cs typeface="Arial" panose="020B0604020202020204" pitchFamily="34" charset="0"/>
                        </a:rPr>
                        <a:t>7,300</a:t>
                      </a:r>
                    </a:p>
                    <a:p>
                      <a:pPr marL="0" algn="ctr" rtl="0" eaLnBrk="1" latinLnBrk="0" hangingPunct="1">
                        <a:spcBef>
                          <a:spcPts val="0"/>
                        </a:spcBef>
                        <a:spcAft>
                          <a:spcPts val="0"/>
                        </a:spcAft>
                      </a:pPr>
                      <a:r>
                        <a:rPr lang="en-US" sz="1050" kern="1200" dirty="0">
                          <a:effectLst/>
                          <a:latin typeface="Arial" panose="020B0604020202020204" pitchFamily="34" charset="0"/>
                          <a:cs typeface="Arial" panose="020B0604020202020204" pitchFamily="34" charset="0"/>
                        </a:rPr>
                        <a:t>isolates</a:t>
                      </a:r>
                      <a:endParaRPr lang="en-US" sz="1050" i="0" kern="1200" dirty="0">
                        <a:effectLst/>
                        <a:latin typeface="Arial" panose="020B0604020202020204" pitchFamily="34" charset="0"/>
                        <a:cs typeface="Arial" panose="020B0604020202020204" pitchFamily="34" charset="0"/>
                      </a:endParaRPr>
                    </a:p>
                  </a:txBody>
                  <a:tcPr anchor="ctr">
                    <a:lnB w="3175" cap="flat" cmpd="sng" algn="ctr">
                      <a:solidFill>
                        <a:schemeClr val="tx1"/>
                      </a:solidFill>
                      <a:prstDash val="solid"/>
                      <a:round/>
                      <a:headEnd type="none" w="med" len="med"/>
                      <a:tailEnd type="none" w="med" len="med"/>
                    </a:lnB>
                  </a:tcPr>
                </a:tc>
                <a:tc vMerge="1">
                  <a:txBody>
                    <a:bodyPr/>
                    <a:lstStyle/>
                    <a:p>
                      <a:endParaRPr lang="en-US" dirty="0"/>
                    </a:p>
                  </a:txBody>
                  <a:tcPr anchor="ctr">
                    <a:solidFill>
                      <a:schemeClr val="accent4">
                        <a:lumMod val="20000"/>
                        <a:lumOff val="80000"/>
                      </a:schemeClr>
                    </a:solidFill>
                  </a:tcPr>
                </a:tc>
                <a:tc>
                  <a:txBody>
                    <a:bodyPr/>
                    <a:lstStyle/>
                    <a:p>
                      <a:pPr algn="ctr"/>
                      <a:r>
                        <a:rPr lang="en-US" sz="1050">
                          <a:latin typeface="Arial" panose="020B0604020202020204" pitchFamily="34" charset="0"/>
                          <a:cs typeface="Arial" panose="020B0604020202020204" pitchFamily="34" charset="0"/>
                        </a:rPr>
                        <a:t>-</a:t>
                      </a:r>
                    </a:p>
                  </a:txBody>
                  <a:tcPr anchor="ctr">
                    <a:lnB w="3175" cap="flat" cmpd="sng" algn="ctr">
                      <a:solidFill>
                        <a:schemeClr val="tx1"/>
                      </a:solidFill>
                      <a:prstDash val="solid"/>
                      <a:round/>
                      <a:headEnd type="none" w="med" len="med"/>
                      <a:tailEnd type="none" w="med" len="med"/>
                    </a:lnB>
                  </a:tcPr>
                </a:tc>
                <a:tc>
                  <a:txBody>
                    <a:bodyPr/>
                    <a:lstStyle/>
                    <a:p>
                      <a:pPr algn="ctr"/>
                      <a:r>
                        <a:rPr lang="en-US" sz="1050" b="0" dirty="0">
                          <a:solidFill>
                            <a:schemeClr val="tx1"/>
                          </a:solidFill>
                          <a:effectLst/>
                          <a:latin typeface="Arial" panose="020B0604020202020204" pitchFamily="34" charset="0"/>
                          <a:cs typeface="Arial" panose="020B0604020202020204" pitchFamily="34" charset="0"/>
                        </a:rPr>
                        <a:t>-</a:t>
                      </a:r>
                      <a:endParaRPr lang="en-US" sz="1050" dirty="0">
                        <a:latin typeface="Arial" panose="020B0604020202020204" pitchFamily="34" charset="0"/>
                        <a:cs typeface="Arial" panose="020B0604020202020204" pitchFamily="34" charset="0"/>
                      </a:endParaRPr>
                    </a:p>
                  </a:txBody>
                  <a:tcPr anchor="ctr">
                    <a:lnB w="3175" cap="flat" cmpd="sng" algn="ctr">
                      <a:solidFill>
                        <a:schemeClr val="tx1"/>
                      </a:solidFill>
                      <a:prstDash val="solid"/>
                      <a:round/>
                      <a:headEnd type="none" w="med" len="med"/>
                      <a:tailEnd type="none" w="med" len="med"/>
                    </a:lnB>
                  </a:tcPr>
                </a:tc>
                <a:tc vMerge="1">
                  <a:txBody>
                    <a:bodyPr/>
                    <a:lstStyle/>
                    <a:p>
                      <a:pPr marL="0" algn="ctr" rtl="0" eaLnBrk="1" latinLnBrk="0" hangingPunct="1">
                        <a:spcBef>
                          <a:spcPts val="0"/>
                        </a:spcBef>
                        <a:spcAft>
                          <a:spcPts val="0"/>
                        </a:spcAft>
                      </a:pPr>
                      <a:endParaRPr lang="en-US" sz="1050" i="0" dirty="0">
                        <a:effectLst/>
                        <a:latin typeface="Arial" panose="020B0604020202020204" pitchFamily="34" charset="0"/>
                        <a:cs typeface="Arial" panose="020B0604020202020204" pitchFamily="34" charset="0"/>
                      </a:endParaRPr>
                    </a:p>
                  </a:txBody>
                  <a:tcPr anchor="ctr">
                    <a:solidFill>
                      <a:schemeClr val="accent3">
                        <a:lumMod val="20000"/>
                        <a:lumOff val="80000"/>
                      </a:schemeClr>
                    </a:solidFill>
                  </a:tcPr>
                </a:tc>
                <a:tc>
                  <a:txBody>
                    <a:bodyPr/>
                    <a:lstStyle/>
                    <a:p>
                      <a:pPr algn="ctr"/>
                      <a:r>
                        <a:rPr lang="en-US" sz="1050">
                          <a:latin typeface="Arial" panose="020B0604020202020204" pitchFamily="34" charset="0"/>
                          <a:cs typeface="Arial" panose="020B0604020202020204" pitchFamily="34" charset="0"/>
                        </a:rPr>
                        <a:t>-</a:t>
                      </a:r>
                      <a:endParaRPr lang="en-US">
                        <a:latin typeface="Arial" panose="020B0604020202020204" pitchFamily="34" charset="0"/>
                        <a:cs typeface="Arial" panose="020B0604020202020204" pitchFamily="34" charset="0"/>
                      </a:endParaRPr>
                    </a:p>
                  </a:txBody>
                  <a:tcPr anchor="ctr">
                    <a:lnB w="3175" cap="flat" cmpd="sng" algn="ctr">
                      <a:solidFill>
                        <a:schemeClr val="tx1"/>
                      </a:solidFill>
                      <a:prstDash val="solid"/>
                      <a:round/>
                      <a:headEnd type="none" w="med" len="med"/>
                      <a:tailEnd type="none" w="med" len="med"/>
                    </a:lnB>
                  </a:tcPr>
                </a:tc>
                <a:tc>
                  <a:txBody>
                    <a:bodyPr/>
                    <a:lstStyle/>
                    <a:p>
                      <a:pPr marL="0" algn="ctr" rtl="0" eaLnBrk="1" latinLnBrk="0" hangingPunct="1">
                        <a:spcBef>
                          <a:spcPts val="0"/>
                        </a:spcBef>
                        <a:spcAft>
                          <a:spcPts val="0"/>
                        </a:spcAft>
                      </a:pPr>
                      <a:r>
                        <a:rPr lang="en-US" sz="1050" dirty="0">
                          <a:effectLst/>
                          <a:latin typeface="Arial" panose="020B0604020202020204" pitchFamily="34" charset="0"/>
                          <a:cs typeface="Arial" panose="020B0604020202020204" pitchFamily="34" charset="0"/>
                        </a:rPr>
                        <a:t>-</a:t>
                      </a:r>
                      <a:endParaRPr lang="en-US" sz="1050" i="0" dirty="0">
                        <a:effectLst/>
                        <a:latin typeface="Arial" panose="020B0604020202020204" pitchFamily="34" charset="0"/>
                        <a:cs typeface="Arial" panose="020B0604020202020204" pitchFamily="34" charset="0"/>
                      </a:endParaRPr>
                    </a:p>
                  </a:txBody>
                  <a:tcPr anchor="ctr">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38171436"/>
                  </a:ext>
                </a:extLst>
              </a:tr>
              <a:tr h="274320">
                <a:tc gridSpan="2">
                  <a:txBody>
                    <a:bodyPr/>
                    <a:lstStyle/>
                    <a:p>
                      <a:pPr marL="0" algn="l" rtl="0" eaLnBrk="1" latinLnBrk="0" hangingPunct="1">
                        <a:spcBef>
                          <a:spcPts val="0"/>
                        </a:spcBef>
                        <a:spcAft>
                          <a:spcPts val="0"/>
                        </a:spcAft>
                      </a:pPr>
                      <a:r>
                        <a:rPr lang="en-US" sz="1100" b="1" dirty="0">
                          <a:solidFill>
                            <a:schemeClr val="bg1"/>
                          </a:solidFill>
                          <a:effectLst/>
                          <a:latin typeface="Arial" panose="020B0604020202020204" pitchFamily="34" charset="0"/>
                          <a:cs typeface="Arial" panose="020B0604020202020204" pitchFamily="34" charset="0"/>
                        </a:rPr>
                        <a:t>Special Projects</a:t>
                      </a:r>
                      <a:endParaRPr lang="en-US" sz="1100" b="1" i="0" dirty="0">
                        <a:solidFill>
                          <a:schemeClr val="bg1"/>
                        </a:solidFill>
                        <a:effectLst/>
                        <a:latin typeface="Arial" panose="020B0604020202020204" pitchFamily="34" charset="0"/>
                        <a:cs typeface="Arial" panose="020B0604020202020204" pitchFamily="34" charset="0"/>
                      </a:endParaRPr>
                    </a:p>
                  </a:txBody>
                  <a:tcPr anchor="b">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tx1"/>
                    </a:solidFill>
                  </a:tcPr>
                </a:tc>
                <a:tc hMerge="1">
                  <a:txBody>
                    <a:bodyPr/>
                    <a:lstStyle/>
                    <a:p>
                      <a:pPr marL="0" algn="ctr" rtl="0" eaLnBrk="1" latinLnBrk="0" hangingPunct="1">
                        <a:spcBef>
                          <a:spcPts val="0"/>
                        </a:spcBef>
                        <a:spcAft>
                          <a:spcPts val="0"/>
                        </a:spcAft>
                      </a:pPr>
                      <a:endParaRPr lang="en-US" sz="1200" i="0" dirty="0">
                        <a:effectLst/>
                        <a:latin typeface="Arial" panose="020B0604020202020204" pitchFamily="34" charset="0"/>
                        <a:cs typeface="Arial" panose="020B0604020202020204" pitchFamily="34" charset="0"/>
                      </a:endParaRPr>
                    </a:p>
                  </a:txBody>
                  <a:tcPr anchor="ctr">
                    <a:noFill/>
                  </a:tcPr>
                </a:tc>
                <a:tc>
                  <a:txBody>
                    <a:bodyPr/>
                    <a:lstStyle/>
                    <a:p>
                      <a:pPr marL="0" algn="ctr" rtl="0" eaLnBrk="1" latinLnBrk="0" hangingPunct="1">
                        <a:spcBef>
                          <a:spcPts val="0"/>
                        </a:spcBef>
                        <a:spcAft>
                          <a:spcPts val="0"/>
                        </a:spcAft>
                      </a:pPr>
                      <a:r>
                        <a:rPr lang="en-US" sz="1100" b="1" kern="1200" dirty="0">
                          <a:solidFill>
                            <a:schemeClr val="bg1"/>
                          </a:solidFill>
                          <a:effectLst/>
                          <a:latin typeface="Arial" panose="020B0604020202020204" pitchFamily="34" charset="0"/>
                          <a:cs typeface="Arial" panose="020B0604020202020204" pitchFamily="34" charset="0"/>
                        </a:rPr>
                        <a:t>No. Labs</a:t>
                      </a:r>
                      <a:endParaRPr lang="en-US" sz="1100" b="1" i="0" dirty="0">
                        <a:solidFill>
                          <a:schemeClr val="bg1"/>
                        </a:solidFill>
                        <a:effectLst/>
                        <a:latin typeface="Arial" panose="020B0604020202020204" pitchFamily="34" charset="0"/>
                        <a:cs typeface="Arial" panose="020B0604020202020204" pitchFamily="34" charset="0"/>
                      </a:endParaRPr>
                    </a:p>
                  </a:txBody>
                  <a:tcPr anchor="b">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tx1"/>
                    </a:solidFill>
                  </a:tcPr>
                </a:tc>
                <a:tc gridSpan="7">
                  <a:txBody>
                    <a:bodyPr/>
                    <a:lstStyle/>
                    <a:p>
                      <a:pPr marL="0" algn="ctr" rtl="0" eaLnBrk="1" latinLnBrk="0" hangingPunct="1">
                        <a:spcBef>
                          <a:spcPts val="0"/>
                        </a:spcBef>
                        <a:spcAft>
                          <a:spcPts val="0"/>
                        </a:spcAft>
                      </a:pPr>
                      <a:endParaRPr lang="en-US" sz="1200" i="0" dirty="0">
                        <a:solidFill>
                          <a:schemeClr val="bg1"/>
                        </a:solidFill>
                        <a:effectLst/>
                        <a:latin typeface="Arial" panose="020B0604020202020204" pitchFamily="34" charset="0"/>
                        <a:cs typeface="Arial" panose="020B0604020202020204" pitchFamily="34" charset="0"/>
                      </a:endParaRPr>
                    </a:p>
                  </a:txBody>
                  <a:tcPr anchor="b">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tx1"/>
                    </a:solidFill>
                  </a:tcPr>
                </a:tc>
                <a:tc hMerge="1">
                  <a:txBody>
                    <a:bodyPr/>
                    <a:lstStyle/>
                    <a:p>
                      <a:endParaRPr lang="en-US"/>
                    </a:p>
                  </a:txBody>
                  <a:tcPr>
                    <a:lnT w="12700" cap="flat" cmpd="sng" algn="ctr">
                      <a:solidFill>
                        <a:schemeClr val="tx1"/>
                      </a:solidFill>
                      <a:prstDash val="solid"/>
                      <a:round/>
                      <a:headEnd type="none" w="med" len="med"/>
                      <a:tailEnd type="none" w="med" len="med"/>
                    </a:lnT>
                  </a:tcPr>
                </a:tc>
                <a:tc hMerge="1">
                  <a:txBody>
                    <a:bodyPr/>
                    <a:lstStyle/>
                    <a:p>
                      <a:endParaRPr lang="en-US"/>
                    </a:p>
                  </a:txBody>
                  <a:tcPr/>
                </a:tc>
                <a:tc hMerge="1">
                  <a:txBody>
                    <a:bodyPr/>
                    <a:lstStyle/>
                    <a:p>
                      <a:endParaRPr lang="en-US"/>
                    </a:p>
                  </a:txBody>
                  <a:tcPr>
                    <a:lnT w="12700" cap="flat" cmpd="sng" algn="ctr">
                      <a:solidFill>
                        <a:schemeClr val="tx1"/>
                      </a:solidFill>
                      <a:prstDash val="solid"/>
                      <a:round/>
                      <a:headEnd type="none" w="med" len="med"/>
                      <a:tailEnd type="none" w="med" len="med"/>
                    </a:lnT>
                  </a:tcPr>
                </a:tc>
                <a:tc hMerge="1">
                  <a:txBody>
                    <a:bodyPr/>
                    <a:lstStyle/>
                    <a:p>
                      <a:endParaRPr lang="en-US"/>
                    </a:p>
                  </a:txBody>
                  <a:tcPr>
                    <a:lnT w="12700" cap="flat" cmpd="sng" algn="ctr">
                      <a:solidFill>
                        <a:schemeClr val="tx1"/>
                      </a:solidFill>
                      <a:prstDash val="solid"/>
                      <a:round/>
                      <a:headEnd type="none" w="med" len="med"/>
                      <a:tailEnd type="none" w="med" len="med"/>
                    </a:lnT>
                  </a:tcPr>
                </a:tc>
                <a:tc hMerge="1">
                  <a:txBody>
                    <a:bodyPr/>
                    <a:lstStyle/>
                    <a:p>
                      <a:endParaRPr lang="en-US"/>
                    </a:p>
                  </a:txBody>
                  <a:tcPr/>
                </a:tc>
                <a:tc hMerge="1">
                  <a:txBody>
                    <a:bodyPr/>
                    <a:lstStyle/>
                    <a:p>
                      <a:pPr marL="0" algn="ctr" rtl="0" eaLnBrk="1" latinLnBrk="0" hangingPunct="1">
                        <a:spcBef>
                          <a:spcPts val="0"/>
                        </a:spcBef>
                        <a:spcAft>
                          <a:spcPts val="0"/>
                        </a:spcAft>
                      </a:pPr>
                      <a:endParaRPr lang="en-US" sz="1200" b="0" i="0" dirty="0">
                        <a:solidFill>
                          <a:schemeClr val="tx1"/>
                        </a:solidFill>
                        <a:effectLst/>
                        <a:latin typeface="Arial" panose="020B0604020202020204" pitchFamily="34" charset="0"/>
                        <a:cs typeface="Arial" panose="020B0604020202020204" pitchFamily="34" charset="0"/>
                      </a:endParaRPr>
                    </a:p>
                  </a:txBody>
                  <a:tcPr anchor="ct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3799007581"/>
                  </a:ext>
                </a:extLst>
              </a:tr>
              <a:tr h="457200">
                <a:tc gridSpan="2">
                  <a:txBody>
                    <a:bodyPr/>
                    <a:lstStyle/>
                    <a:p>
                      <a:pPr marL="0" algn="l" rtl="0" eaLnBrk="1" latinLnBrk="0" hangingPunct="1">
                        <a:spcBef>
                          <a:spcPts val="0"/>
                        </a:spcBef>
                        <a:spcAft>
                          <a:spcPts val="0"/>
                        </a:spcAft>
                      </a:pPr>
                      <a:r>
                        <a:rPr lang="en-US" sz="1100" b="0" kern="1200">
                          <a:effectLst/>
                          <a:latin typeface="Arial" panose="020B0604020202020204" pitchFamily="34" charset="0"/>
                          <a:cs typeface="Arial" panose="020B0604020202020204" pitchFamily="34" charset="0"/>
                        </a:rPr>
                        <a:t>Sample Collection</a:t>
                      </a:r>
                      <a:endParaRPr lang="en-US" sz="1200" b="0" i="0">
                        <a:effectLst/>
                        <a:latin typeface="Arial" panose="020B0604020202020204" pitchFamily="34" charset="0"/>
                        <a:cs typeface="Arial" panose="020B0604020202020204" pitchFamily="34" charset="0"/>
                      </a:endParaRPr>
                    </a:p>
                  </a:txBody>
                  <a:tcPr anchor="ctr">
                    <a:lnT w="3175" cap="flat" cmpd="sng" algn="ctr">
                      <a:solidFill>
                        <a:schemeClr val="tx1"/>
                      </a:solidFill>
                      <a:prstDash val="solid"/>
                      <a:round/>
                      <a:headEnd type="none" w="med" len="med"/>
                      <a:tailEnd type="none" w="med" len="med"/>
                    </a:lnT>
                  </a:tcPr>
                </a:tc>
                <a:tc hMerge="1">
                  <a:txBody>
                    <a:bodyPr/>
                    <a:lstStyle/>
                    <a:p>
                      <a:pPr marL="0" algn="ctr" rtl="0" eaLnBrk="1" latinLnBrk="0" hangingPunct="1">
                        <a:spcBef>
                          <a:spcPts val="0"/>
                        </a:spcBef>
                        <a:spcAft>
                          <a:spcPts val="0"/>
                        </a:spcAft>
                      </a:pPr>
                      <a:endParaRPr lang="en-US" sz="1200" i="0" dirty="0">
                        <a:effectLst/>
                        <a:latin typeface="Arial" panose="020B0604020202020204" pitchFamily="34" charset="0"/>
                        <a:cs typeface="Arial" panose="020B0604020202020204" pitchFamily="34" charset="0"/>
                      </a:endParaRPr>
                    </a:p>
                  </a:txBody>
                  <a:tcPr anchor="ctr">
                    <a:noFill/>
                  </a:tcPr>
                </a:tc>
                <a:tc>
                  <a:txBody>
                    <a:bodyPr/>
                    <a:lstStyle/>
                    <a:p>
                      <a:pPr marL="0" algn="ctr" rtl="0" eaLnBrk="1" latinLnBrk="0" hangingPunct="1">
                        <a:spcBef>
                          <a:spcPts val="0"/>
                        </a:spcBef>
                        <a:spcAft>
                          <a:spcPts val="0"/>
                        </a:spcAft>
                      </a:pPr>
                      <a:r>
                        <a:rPr lang="en-US" sz="1100" kern="1200" dirty="0">
                          <a:effectLst/>
                          <a:latin typeface="Arial" panose="020B0604020202020204" pitchFamily="34" charset="0"/>
                          <a:cs typeface="Arial" panose="020B0604020202020204" pitchFamily="34" charset="0"/>
                        </a:rPr>
                        <a:t>31</a:t>
                      </a:r>
                      <a:endParaRPr lang="en-US" sz="1200" b="0" i="0" dirty="0">
                        <a:effectLst/>
                        <a:latin typeface="Arial" panose="020B0604020202020204" pitchFamily="34" charset="0"/>
                        <a:cs typeface="Arial" panose="020B0604020202020204" pitchFamily="34" charset="0"/>
                      </a:endParaRPr>
                    </a:p>
                  </a:txBody>
                  <a:tcPr anchor="ctr">
                    <a:lnT w="3175" cap="flat" cmpd="sng" algn="ctr">
                      <a:solidFill>
                        <a:schemeClr val="tx1"/>
                      </a:solidFill>
                      <a:prstDash val="solid"/>
                      <a:round/>
                      <a:headEnd type="none" w="med" len="med"/>
                      <a:tailEnd type="none" w="med" len="med"/>
                    </a:lnT>
                  </a:tcPr>
                </a:tc>
                <a:tc gridSpan="7">
                  <a:txBody>
                    <a:bodyPr/>
                    <a:lstStyle/>
                    <a:p>
                      <a:pPr marL="0" algn="ctr" rtl="0" eaLnBrk="1" latinLnBrk="0" hangingPunct="1">
                        <a:spcBef>
                          <a:spcPts val="0"/>
                        </a:spcBef>
                        <a:spcAft>
                          <a:spcPts val="0"/>
                        </a:spcAft>
                      </a:pPr>
                      <a:endParaRPr lang="en-US" sz="1200" i="0" dirty="0">
                        <a:effectLst/>
                        <a:latin typeface="Arial" panose="020B0604020202020204" pitchFamily="34" charset="0"/>
                        <a:cs typeface="Arial" panose="020B0604020202020204" pitchFamily="34" charset="0"/>
                      </a:endParaRPr>
                    </a:p>
                  </a:txBody>
                  <a:tcPr anchor="ctr">
                    <a:lnT w="3175" cap="flat" cmpd="sng" algn="ctr">
                      <a:solidFill>
                        <a:schemeClr val="tx1"/>
                      </a:solidFill>
                      <a:prstDash val="solid"/>
                      <a:round/>
                      <a:headEnd type="none" w="med" len="med"/>
                      <a:tailEnd type="none" w="med" len="med"/>
                    </a:lnT>
                  </a:tcPr>
                </a:tc>
                <a:tc hMerge="1">
                  <a:txBody>
                    <a:bodyPr/>
                    <a:lstStyle/>
                    <a:p>
                      <a:pPr marL="0" algn="l" rtl="0" eaLnBrk="1" latinLnBrk="0" hangingPunct="1">
                        <a:spcBef>
                          <a:spcPts val="0"/>
                        </a:spcBef>
                        <a:spcAft>
                          <a:spcPts val="0"/>
                        </a:spcAft>
                      </a:pPr>
                      <a:r>
                        <a:rPr lang="en-US" sz="1100" i="0" kern="1200" dirty="0">
                          <a:effectLst/>
                          <a:latin typeface="Arial" panose="020B0604020202020204" pitchFamily="34" charset="0"/>
                          <a:cs typeface="Arial" panose="020B0604020202020204" pitchFamily="34" charset="0"/>
                        </a:rPr>
                        <a:t>31</a:t>
                      </a:r>
                      <a:endParaRPr lang="en-US" sz="1200" i="0" dirty="0">
                        <a:effectLst/>
                        <a:latin typeface="Arial" panose="020B0604020202020204" pitchFamily="34" charset="0"/>
                        <a:cs typeface="Arial" panose="020B0604020202020204" pitchFamily="34" charset="0"/>
                      </a:endParaRPr>
                    </a:p>
                  </a:txBody>
                  <a:tcPr anchor="ctr">
                    <a:lnB>
                      <a:noFill/>
                    </a:lnB>
                    <a:noFill/>
                  </a:tcPr>
                </a:tc>
                <a:tc hMerge="1">
                  <a:txBody>
                    <a:bodyPr/>
                    <a:lstStyle/>
                    <a:p>
                      <a:pPr marL="0" algn="l" rtl="0" eaLnBrk="1" latinLnBrk="0" hangingPunct="1">
                        <a:spcBef>
                          <a:spcPts val="0"/>
                        </a:spcBef>
                        <a:spcAft>
                          <a:spcPts val="0"/>
                        </a:spcAft>
                      </a:pPr>
                      <a:r>
                        <a:rPr lang="en-US" sz="1100" i="0" kern="1200">
                          <a:effectLst/>
                          <a:latin typeface="Arial" panose="020B0604020202020204" pitchFamily="34" charset="0"/>
                          <a:cs typeface="Arial" panose="020B0604020202020204" pitchFamily="34" charset="0"/>
                        </a:rPr>
                        <a:t>31</a:t>
                      </a:r>
                      <a:endParaRPr lang="en-US" sz="1200" i="0" dirty="0">
                        <a:effectLst/>
                        <a:latin typeface="Arial" panose="020B0604020202020204" pitchFamily="34" charset="0"/>
                        <a:cs typeface="Arial" panose="020B0604020202020204" pitchFamily="34" charset="0"/>
                      </a:endParaRPr>
                    </a:p>
                  </a:txBody>
                  <a:tcPr anchor="ctr">
                    <a:lnT w="12700" cap="flat" cmpd="sng" algn="ctr">
                      <a:solidFill>
                        <a:schemeClr val="tx1"/>
                      </a:solidFill>
                      <a:prstDash val="solid"/>
                      <a:round/>
                      <a:headEnd type="none" w="med" len="med"/>
                      <a:tailEnd type="none" w="med" len="med"/>
                    </a:lnT>
                    <a:lnB>
                      <a:noFill/>
                    </a:lnB>
                    <a:noFill/>
                  </a:tcPr>
                </a:tc>
                <a:tc hMerge="1">
                  <a:txBody>
                    <a:bodyPr/>
                    <a:lstStyle/>
                    <a:p>
                      <a:pPr marL="0" algn="l" rtl="0" eaLnBrk="1" latinLnBrk="0" hangingPunct="1">
                        <a:spcBef>
                          <a:spcPts val="0"/>
                        </a:spcBef>
                        <a:spcAft>
                          <a:spcPts val="0"/>
                        </a:spcAft>
                      </a:pPr>
                      <a:endParaRPr lang="en-US" sz="1200" b="1" i="0" dirty="0">
                        <a:effectLst/>
                        <a:latin typeface="Arial" panose="020B0604020202020204" pitchFamily="34" charset="0"/>
                        <a:cs typeface="Arial" panose="020B0604020202020204" pitchFamily="34" charset="0"/>
                      </a:endParaRPr>
                    </a:p>
                  </a:txBody>
                  <a:tcPr anchor="ctr">
                    <a:lnB>
                      <a:noFill/>
                    </a:lnB>
                    <a:noFill/>
                  </a:tcPr>
                </a:tc>
                <a:tc hMerge="1">
                  <a:txBody>
                    <a:bodyPr/>
                    <a:lstStyle/>
                    <a:p>
                      <a:pPr marL="0" algn="ctr" rtl="0" eaLnBrk="1" latinLnBrk="0" hangingPunct="1">
                        <a:spcBef>
                          <a:spcPts val="0"/>
                        </a:spcBef>
                        <a:spcAft>
                          <a:spcPts val="0"/>
                        </a:spcAft>
                      </a:pPr>
                      <a:endParaRPr lang="en-US" sz="1200" b="0" i="0" dirty="0">
                        <a:solidFill>
                          <a:schemeClr val="tx1"/>
                        </a:solidFill>
                        <a:effectLst/>
                        <a:latin typeface="Arial" panose="020B0604020202020204" pitchFamily="34" charset="0"/>
                        <a:cs typeface="Arial" panose="020B0604020202020204" pitchFamily="34" charset="0"/>
                      </a:endParaRPr>
                    </a:p>
                  </a:txBody>
                  <a:tcPr anchor="ctr">
                    <a:noFill/>
                  </a:tcPr>
                </a:tc>
                <a:tc hMerge="1">
                  <a:txBody>
                    <a:bodyPr/>
                    <a:lstStyle/>
                    <a:p>
                      <a:pPr marL="0" algn="ctr" rtl="0" eaLnBrk="1" latinLnBrk="0" hangingPunct="1">
                        <a:spcBef>
                          <a:spcPts val="0"/>
                        </a:spcBef>
                        <a:spcAft>
                          <a:spcPts val="0"/>
                        </a:spcAft>
                      </a:pPr>
                      <a:endParaRPr lang="en-US" sz="1200" b="0" i="0" dirty="0">
                        <a:solidFill>
                          <a:schemeClr val="tx1"/>
                        </a:solidFill>
                        <a:effectLst/>
                        <a:latin typeface="Arial" panose="020B0604020202020204" pitchFamily="34" charset="0"/>
                        <a:cs typeface="Arial" panose="020B0604020202020204" pitchFamily="34" charset="0"/>
                      </a:endParaRPr>
                    </a:p>
                  </a:txBody>
                  <a:tcPr anchor="ctr">
                    <a:lnB>
                      <a:noFill/>
                    </a:lnB>
                    <a:noFill/>
                  </a:tcPr>
                </a:tc>
                <a:tc hMerge="1">
                  <a:txBody>
                    <a:bodyPr/>
                    <a:lstStyle/>
                    <a:p>
                      <a:pPr marL="0" algn="ctr" rtl="0" eaLnBrk="1" latinLnBrk="0" hangingPunct="1">
                        <a:spcBef>
                          <a:spcPts val="0"/>
                        </a:spcBef>
                        <a:spcAft>
                          <a:spcPts val="0"/>
                        </a:spcAft>
                      </a:pPr>
                      <a:endParaRPr lang="en-US" sz="1200" b="0" i="0" dirty="0">
                        <a:solidFill>
                          <a:schemeClr val="tx1"/>
                        </a:solidFill>
                        <a:effectLst/>
                        <a:latin typeface="Arial" panose="020B0604020202020204" pitchFamily="34" charset="0"/>
                        <a:cs typeface="Arial" panose="020B0604020202020204" pitchFamily="34" charset="0"/>
                      </a:endParaRPr>
                    </a:p>
                  </a:txBody>
                  <a:tcPr anchor="ctr">
                    <a:lnB>
                      <a:noFill/>
                    </a:lnB>
                    <a:noFill/>
                  </a:tcPr>
                </a:tc>
                <a:extLst>
                  <a:ext uri="{0D108BD9-81ED-4DB2-BD59-A6C34878D82A}">
                    <a16:rowId xmlns:a16="http://schemas.microsoft.com/office/drawing/2014/main" val="1707767070"/>
                  </a:ext>
                </a:extLst>
              </a:tr>
              <a:tr h="457200">
                <a:tc gridSpan="2">
                  <a:txBody>
                    <a:bodyPr/>
                    <a:lstStyle/>
                    <a:p>
                      <a:pPr marL="0" algn="l" rtl="0" eaLnBrk="1" latinLnBrk="0" hangingPunct="1">
                        <a:spcBef>
                          <a:spcPts val="0"/>
                        </a:spcBef>
                        <a:spcAft>
                          <a:spcPts val="0"/>
                        </a:spcAft>
                      </a:pPr>
                      <a:r>
                        <a:rPr lang="en-US" sz="1100" b="0" kern="1200">
                          <a:effectLst/>
                          <a:latin typeface="Arial" panose="020B0604020202020204" pitchFamily="34" charset="0"/>
                          <a:cs typeface="Arial" panose="020B0604020202020204" pitchFamily="34" charset="0"/>
                        </a:rPr>
                        <a:t>Method Development/ Validation Studies</a:t>
                      </a:r>
                      <a:endParaRPr lang="en-US" sz="1200" b="0" i="0">
                        <a:effectLst/>
                        <a:latin typeface="Arial" panose="020B0604020202020204" pitchFamily="34" charset="0"/>
                        <a:cs typeface="Arial" panose="020B0604020202020204" pitchFamily="34" charset="0"/>
                      </a:endParaRPr>
                    </a:p>
                  </a:txBody>
                  <a:tcPr anchor="ctr"/>
                </a:tc>
                <a:tc hMerge="1">
                  <a:txBody>
                    <a:bodyPr/>
                    <a:lstStyle/>
                    <a:p>
                      <a:pPr marL="0" algn="ctr" rtl="0" eaLnBrk="1" latinLnBrk="0" hangingPunct="1">
                        <a:spcBef>
                          <a:spcPts val="0"/>
                        </a:spcBef>
                        <a:spcAft>
                          <a:spcPts val="0"/>
                        </a:spcAft>
                      </a:pPr>
                      <a:endParaRPr lang="en-US" sz="1200" b="0" i="0" dirty="0">
                        <a:solidFill>
                          <a:schemeClr val="tx1"/>
                        </a:solidFill>
                        <a:effectLst/>
                        <a:latin typeface="Arial" panose="020B0604020202020204" pitchFamily="34" charset="0"/>
                        <a:cs typeface="Arial" panose="020B0604020202020204" pitchFamily="34" charset="0"/>
                      </a:endParaRPr>
                    </a:p>
                  </a:txBody>
                  <a:tcPr anchor="ctr">
                    <a:noFill/>
                  </a:tcPr>
                </a:tc>
                <a:tc>
                  <a:txBody>
                    <a:bodyPr/>
                    <a:lstStyle/>
                    <a:p>
                      <a:pPr marL="0" algn="ctr" rtl="0" eaLnBrk="1" latinLnBrk="0" hangingPunct="1">
                        <a:spcBef>
                          <a:spcPts val="0"/>
                        </a:spcBef>
                        <a:spcAft>
                          <a:spcPts val="0"/>
                        </a:spcAft>
                      </a:pPr>
                      <a:r>
                        <a:rPr lang="en-US" sz="1100" b="0" kern="1200">
                          <a:solidFill>
                            <a:schemeClr val="tx1"/>
                          </a:solidFill>
                          <a:effectLst/>
                          <a:latin typeface="Arial" panose="020B0604020202020204" pitchFamily="34" charset="0"/>
                          <a:cs typeface="Arial" panose="020B0604020202020204" pitchFamily="34" charset="0"/>
                        </a:rPr>
                        <a:t>23</a:t>
                      </a:r>
                      <a:endParaRPr lang="en-US" sz="1200" b="0" i="0">
                        <a:effectLst/>
                        <a:latin typeface="Arial" panose="020B0604020202020204" pitchFamily="34" charset="0"/>
                        <a:cs typeface="Arial" panose="020B0604020202020204" pitchFamily="34" charset="0"/>
                      </a:endParaRPr>
                    </a:p>
                  </a:txBody>
                  <a:tcPr anchor="ctr"/>
                </a:tc>
                <a:tc gridSpan="7">
                  <a:txBody>
                    <a:bodyPr/>
                    <a:lstStyle/>
                    <a:p>
                      <a:pPr marL="0" algn="ctr" rtl="0" eaLnBrk="1" latinLnBrk="0" hangingPunct="1">
                        <a:spcBef>
                          <a:spcPts val="0"/>
                        </a:spcBef>
                        <a:spcAft>
                          <a:spcPts val="0"/>
                        </a:spcAft>
                      </a:pPr>
                      <a:endParaRPr lang="en-US" sz="1200" b="0" i="0" dirty="0">
                        <a:solidFill>
                          <a:schemeClr val="tx1"/>
                        </a:solidFill>
                        <a:effectLst/>
                        <a:latin typeface="Arial" panose="020B0604020202020204" pitchFamily="34" charset="0"/>
                        <a:cs typeface="Arial" panose="020B0604020202020204" pitchFamily="34" charset="0"/>
                      </a:endParaRPr>
                    </a:p>
                  </a:txBody>
                  <a:tcPr anchor="ctr"/>
                </a:tc>
                <a:tc hMerge="1">
                  <a:txBody>
                    <a:bodyPr/>
                    <a:lstStyle/>
                    <a:p>
                      <a:pPr marL="0" algn="l" rtl="0" eaLnBrk="1" latinLnBrk="0" hangingPunct="1">
                        <a:spcBef>
                          <a:spcPts val="0"/>
                        </a:spcBef>
                        <a:spcAft>
                          <a:spcPts val="0"/>
                        </a:spcAft>
                      </a:pPr>
                      <a:r>
                        <a:rPr lang="en-US" sz="1100" b="0" i="0" kern="1200" dirty="0">
                          <a:solidFill>
                            <a:schemeClr val="tx1"/>
                          </a:solidFill>
                          <a:effectLst/>
                          <a:latin typeface="Arial" panose="020B0604020202020204" pitchFamily="34" charset="0"/>
                          <a:cs typeface="Arial" panose="020B0604020202020204" pitchFamily="34" charset="0"/>
                        </a:rPr>
                        <a:t>23</a:t>
                      </a:r>
                      <a:endParaRPr lang="en-US" sz="1200" i="0" dirty="0">
                        <a:effectLst/>
                        <a:latin typeface="Arial" panose="020B0604020202020204" pitchFamily="34" charset="0"/>
                        <a:cs typeface="Arial" panose="020B0604020202020204" pitchFamily="34" charset="0"/>
                      </a:endParaRPr>
                    </a:p>
                  </a:txBody>
                  <a:tcPr anchor="ctr">
                    <a:lnL>
                      <a:noFill/>
                    </a:lnL>
                    <a:lnR>
                      <a:noFill/>
                    </a:lnR>
                    <a:lnT>
                      <a:noFill/>
                    </a:lnT>
                    <a:lnB>
                      <a:noFill/>
                    </a:lnB>
                    <a:lnTlToBr w="12700" cmpd="sng">
                      <a:noFill/>
                      <a:prstDash val="solid"/>
                    </a:lnTlToBr>
                    <a:lnBlToTr w="12700" cmpd="sng">
                      <a:noFill/>
                      <a:prstDash val="solid"/>
                    </a:lnBlToTr>
                    <a:noFill/>
                  </a:tcPr>
                </a:tc>
                <a:tc hMerge="1">
                  <a:txBody>
                    <a:bodyPr/>
                    <a:lstStyle/>
                    <a:p>
                      <a:pPr marL="0" algn="l" rtl="0" eaLnBrk="1" latinLnBrk="0" hangingPunct="1">
                        <a:spcBef>
                          <a:spcPts val="0"/>
                        </a:spcBef>
                        <a:spcAft>
                          <a:spcPts val="0"/>
                        </a:spcAft>
                      </a:pPr>
                      <a:r>
                        <a:rPr lang="en-US" sz="1100" b="0" i="0" kern="1200" dirty="0">
                          <a:solidFill>
                            <a:schemeClr val="tx1"/>
                          </a:solidFill>
                          <a:effectLst/>
                          <a:latin typeface="Arial" panose="020B0604020202020204" pitchFamily="34" charset="0"/>
                          <a:cs typeface="Arial" panose="020B0604020202020204" pitchFamily="34" charset="0"/>
                        </a:rPr>
                        <a:t>23</a:t>
                      </a:r>
                      <a:endParaRPr lang="en-US" sz="1200" i="0" dirty="0">
                        <a:effectLst/>
                        <a:latin typeface="Arial" panose="020B0604020202020204" pitchFamily="34" charset="0"/>
                        <a:cs typeface="Arial" panose="020B0604020202020204" pitchFamily="34" charset="0"/>
                      </a:endParaRPr>
                    </a:p>
                  </a:txBody>
                  <a:tcPr anchor="ctr">
                    <a:lnL>
                      <a:noFill/>
                    </a:lnL>
                    <a:lnR>
                      <a:noFill/>
                    </a:lnR>
                    <a:lnT>
                      <a:noFill/>
                    </a:lnT>
                    <a:lnB>
                      <a:noFill/>
                    </a:lnB>
                    <a:lnTlToBr w="12700" cmpd="sng">
                      <a:noFill/>
                      <a:prstDash val="solid"/>
                    </a:lnTlToBr>
                    <a:lnBlToTr w="12700" cmpd="sng">
                      <a:noFill/>
                      <a:prstDash val="solid"/>
                    </a:lnBlToTr>
                    <a:noFill/>
                  </a:tcPr>
                </a:tc>
                <a:tc hMerge="1">
                  <a:txBody>
                    <a:bodyPr/>
                    <a:lstStyle/>
                    <a:p>
                      <a:pPr marL="0" marR="0" indent="0" algn="l" rtl="0" eaLnBrk="1" fontAlgn="auto" latinLnBrk="0" hangingPunct="1">
                        <a:spcBef>
                          <a:spcPts val="0"/>
                        </a:spcBef>
                        <a:spcAft>
                          <a:spcPts val="0"/>
                        </a:spcAft>
                      </a:pPr>
                      <a:endParaRPr lang="en-US" sz="1200" b="1" i="0" dirty="0">
                        <a:effectLst/>
                        <a:latin typeface="Arial" panose="020B0604020202020204" pitchFamily="34" charset="0"/>
                        <a:cs typeface="Arial" panose="020B0604020202020204" pitchFamily="34" charset="0"/>
                      </a:endParaRPr>
                    </a:p>
                  </a:txBody>
                  <a:tcP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tc hMerge="1">
                  <a:txBody>
                    <a:bodyPr/>
                    <a:lstStyle/>
                    <a:p>
                      <a:pPr marL="0" algn="ctr" rtl="0" eaLnBrk="1" latinLnBrk="0" hangingPunct="1">
                        <a:spcBef>
                          <a:spcPts val="0"/>
                        </a:spcBef>
                        <a:spcAft>
                          <a:spcPts val="0"/>
                        </a:spcAft>
                      </a:pPr>
                      <a:endParaRPr lang="en-US" sz="1200" i="0" dirty="0">
                        <a:effectLst/>
                        <a:latin typeface="Arial" panose="020B0604020202020204" pitchFamily="34" charset="0"/>
                        <a:cs typeface="Arial" panose="020B0604020202020204" pitchFamily="34" charset="0"/>
                      </a:endParaRPr>
                    </a:p>
                  </a:txBody>
                  <a:tcPr>
                    <a:lnL>
                      <a:noFill/>
                    </a:lnL>
                    <a:solidFill>
                      <a:schemeClr val="bg1">
                        <a:alpha val="20000"/>
                      </a:schemeClr>
                    </a:solidFill>
                  </a:tcPr>
                </a:tc>
                <a:tc hMerge="1">
                  <a:txBody>
                    <a:bodyPr/>
                    <a:lstStyle/>
                    <a:p>
                      <a:pPr marL="0" algn="ctr" rtl="0" eaLnBrk="1" latinLnBrk="0" hangingPunct="1">
                        <a:spcBef>
                          <a:spcPts val="0"/>
                        </a:spcBef>
                        <a:spcAft>
                          <a:spcPts val="0"/>
                        </a:spcAft>
                      </a:pPr>
                      <a:endParaRPr lang="en-US" sz="1200" i="0" dirty="0">
                        <a:effectLst/>
                        <a:latin typeface="Arial" panose="020B0604020202020204" pitchFamily="34" charset="0"/>
                        <a:cs typeface="Arial" panose="020B0604020202020204" pitchFamily="34" charset="0"/>
                      </a:endParaRPr>
                    </a:p>
                  </a:txBody>
                  <a:tcP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tc hMerge="1">
                  <a:txBody>
                    <a:bodyPr/>
                    <a:lstStyle/>
                    <a:p>
                      <a:pPr marL="0" algn="ctr" rtl="0" eaLnBrk="1" latinLnBrk="0" hangingPunct="1">
                        <a:spcBef>
                          <a:spcPts val="0"/>
                        </a:spcBef>
                        <a:spcAft>
                          <a:spcPts val="0"/>
                        </a:spcAft>
                      </a:pPr>
                      <a:endParaRPr lang="en-US" sz="1200" i="0" dirty="0">
                        <a:effectLst/>
                        <a:latin typeface="Arial" panose="020B0604020202020204" pitchFamily="34" charset="0"/>
                        <a:cs typeface="Arial" panose="020B0604020202020204" pitchFamily="34" charset="0"/>
                      </a:endParaRPr>
                    </a:p>
                  </a:txBody>
                  <a:tcP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extLst>
                  <a:ext uri="{0D108BD9-81ED-4DB2-BD59-A6C34878D82A}">
                    <a16:rowId xmlns:a16="http://schemas.microsoft.com/office/drawing/2014/main" val="2336871942"/>
                  </a:ext>
                </a:extLst>
              </a:tr>
              <a:tr h="457200">
                <a:tc gridSpan="2">
                  <a:txBody>
                    <a:bodyPr/>
                    <a:lstStyle/>
                    <a:p>
                      <a:pPr marL="0" marR="0" indent="0" algn="l" rtl="0" eaLnBrk="1" fontAlgn="auto" latinLnBrk="0" hangingPunct="1">
                        <a:spcBef>
                          <a:spcPts val="0"/>
                        </a:spcBef>
                        <a:spcAft>
                          <a:spcPts val="0"/>
                        </a:spcAft>
                      </a:pPr>
                      <a:r>
                        <a:rPr lang="en-US" sz="1100" b="0" kern="1200">
                          <a:effectLst/>
                          <a:latin typeface="Arial" panose="020B0604020202020204" pitchFamily="34" charset="0"/>
                          <a:cs typeface="Arial" panose="020B0604020202020204" pitchFamily="34" charset="0"/>
                        </a:rPr>
                        <a:t>Data Exchange Implementation</a:t>
                      </a:r>
                      <a:endParaRPr lang="en-US" sz="1100" b="0" i="0" kern="1200">
                        <a:effectLst/>
                        <a:latin typeface="Arial" panose="020B0604020202020204" pitchFamily="34" charset="0"/>
                        <a:cs typeface="Arial" panose="020B0604020202020204" pitchFamily="34" charset="0"/>
                      </a:endParaRPr>
                    </a:p>
                  </a:txBody>
                  <a:tcPr anchor="ctr"/>
                </a:tc>
                <a:tc hMerge="1">
                  <a:txBody>
                    <a:bodyPr/>
                    <a:lstStyle/>
                    <a:p>
                      <a:pPr marL="0" algn="ctr" rtl="0" eaLnBrk="1" latinLnBrk="0" hangingPunct="1">
                        <a:spcBef>
                          <a:spcPts val="0"/>
                        </a:spcBef>
                        <a:spcAft>
                          <a:spcPts val="0"/>
                        </a:spcAft>
                      </a:pPr>
                      <a:endParaRPr lang="en-US" sz="1200" b="0" i="0" dirty="0">
                        <a:solidFill>
                          <a:schemeClr val="tx1"/>
                        </a:solidFill>
                        <a:effectLst/>
                        <a:latin typeface="Arial" panose="020B0604020202020204" pitchFamily="34" charset="0"/>
                        <a:cs typeface="Arial" panose="020B0604020202020204" pitchFamily="34" charset="0"/>
                      </a:endParaRPr>
                    </a:p>
                  </a:txBody>
                  <a:tcPr>
                    <a:noFill/>
                  </a:tcPr>
                </a:tc>
                <a:tc>
                  <a:txBody>
                    <a:bodyPr/>
                    <a:lstStyle/>
                    <a:p>
                      <a:pPr marL="0" marR="0" indent="0" algn="ctr" rtl="0" eaLnBrk="1" fontAlgn="auto" latinLnBrk="0" hangingPunct="1">
                        <a:spcBef>
                          <a:spcPts val="0"/>
                        </a:spcBef>
                        <a:spcAft>
                          <a:spcPts val="0"/>
                        </a:spcAft>
                      </a:pPr>
                      <a:r>
                        <a:rPr lang="en-US" sz="1100" b="0" kern="1200">
                          <a:solidFill>
                            <a:schemeClr val="tx1"/>
                          </a:solidFill>
                          <a:effectLst/>
                          <a:latin typeface="Arial" panose="020B0604020202020204" pitchFamily="34" charset="0"/>
                          <a:cs typeface="Arial" panose="020B0604020202020204" pitchFamily="34" charset="0"/>
                        </a:rPr>
                        <a:t>1 </a:t>
                      </a:r>
                      <a:endParaRPr lang="en-US" sz="1100" b="0" i="0">
                        <a:solidFill>
                          <a:schemeClr val="bg1">
                            <a:lumMod val="50000"/>
                          </a:schemeClr>
                        </a:solidFill>
                        <a:effectLst/>
                        <a:latin typeface="Arial" panose="020B0604020202020204" pitchFamily="34" charset="0"/>
                        <a:cs typeface="Arial" panose="020B0604020202020204" pitchFamily="34" charset="0"/>
                      </a:endParaRPr>
                    </a:p>
                  </a:txBody>
                  <a:tcPr anchor="ctr"/>
                </a:tc>
                <a:tc gridSpan="7">
                  <a:txBody>
                    <a:bodyPr/>
                    <a:lstStyle/>
                    <a:p>
                      <a:pPr marL="0" algn="l" rtl="0" eaLnBrk="1" latinLnBrk="0" hangingPunct="1">
                        <a:spcBef>
                          <a:spcPts val="0"/>
                        </a:spcBef>
                        <a:spcAft>
                          <a:spcPts val="0"/>
                        </a:spcAft>
                      </a:pPr>
                      <a:endParaRPr lang="en-US" sz="1200" b="0" i="0" dirty="0">
                        <a:solidFill>
                          <a:schemeClr val="tx1"/>
                        </a:solidFill>
                        <a:effectLst/>
                        <a:latin typeface="Arial" panose="020B0604020202020204" pitchFamily="34" charset="0"/>
                        <a:cs typeface="Arial" panose="020B0604020202020204" pitchFamily="34" charset="0"/>
                      </a:endParaRPr>
                    </a:p>
                  </a:txBody>
                  <a:tcPr anchor="ctr"/>
                </a:tc>
                <a:tc hMerge="1">
                  <a:txBody>
                    <a:bodyPr/>
                    <a:lstStyle/>
                    <a:p>
                      <a:pPr marL="0" algn="l" rtl="0" eaLnBrk="1" latinLnBrk="0" hangingPunct="1">
                        <a:spcBef>
                          <a:spcPts val="0"/>
                        </a:spcBef>
                        <a:spcAft>
                          <a:spcPts val="0"/>
                        </a:spcAft>
                      </a:pPr>
                      <a:r>
                        <a:rPr lang="en-US" sz="1100" b="0" i="0" kern="1200" dirty="0">
                          <a:solidFill>
                            <a:schemeClr val="tx1"/>
                          </a:solidFill>
                          <a:effectLst/>
                          <a:latin typeface="Arial" panose="020B0604020202020204" pitchFamily="34" charset="0"/>
                          <a:cs typeface="Arial" panose="020B0604020202020204" pitchFamily="34" charset="0"/>
                        </a:rPr>
                        <a:t>1</a:t>
                      </a:r>
                      <a:endParaRPr lang="en-US" sz="1200" i="0" dirty="0">
                        <a:effectLst/>
                        <a:latin typeface="Arial" panose="020B0604020202020204" pitchFamily="34" charset="0"/>
                        <a:cs typeface="Arial" panose="020B0604020202020204" pitchFamily="34" charset="0"/>
                      </a:endParaRPr>
                    </a:p>
                  </a:txBody>
                  <a:tcPr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algn="l" rtl="0" eaLnBrk="1" latinLnBrk="0" hangingPunct="1">
                        <a:spcBef>
                          <a:spcPts val="0"/>
                        </a:spcBef>
                        <a:spcAft>
                          <a:spcPts val="0"/>
                        </a:spcAft>
                      </a:pPr>
                      <a:r>
                        <a:rPr lang="en-US" sz="1100" b="0" i="0" kern="1200" dirty="0">
                          <a:solidFill>
                            <a:schemeClr val="tx1"/>
                          </a:solidFill>
                          <a:effectLst/>
                          <a:latin typeface="Arial" panose="020B0604020202020204" pitchFamily="34" charset="0"/>
                          <a:cs typeface="Arial" panose="020B0604020202020204" pitchFamily="34" charset="0"/>
                        </a:rPr>
                        <a:t>1</a:t>
                      </a:r>
                      <a:endParaRPr lang="en-US" sz="1200" i="0" dirty="0">
                        <a:effectLst/>
                        <a:latin typeface="Arial" panose="020B0604020202020204" pitchFamily="34" charset="0"/>
                        <a:cs typeface="Arial" panose="020B0604020202020204" pitchFamily="34" charset="0"/>
                      </a:endParaRPr>
                    </a:p>
                  </a:txBody>
                  <a:tcP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lnL>
                      <a:noFill/>
                    </a:lnL>
                    <a:lnT>
                      <a:noFill/>
                    </a:lnT>
                  </a:tcPr>
                </a:tc>
                <a:tc hMerge="1">
                  <a:txBody>
                    <a:bodyPr/>
                    <a:lstStyle/>
                    <a:p>
                      <a:endParaRPr lang="en-US"/>
                    </a:p>
                  </a:txBody>
                  <a:tcPr>
                    <a:lnL>
                      <a:noFill/>
                    </a:lnL>
                  </a:tcPr>
                </a:tc>
                <a:tc hMerge="1">
                  <a:txBody>
                    <a:bodyPr/>
                    <a:lstStyle/>
                    <a:p>
                      <a:endParaRPr lang="en-US"/>
                    </a:p>
                  </a:txBody>
                  <a:tcPr/>
                </a:tc>
                <a:tc hMerge="1">
                  <a:txBody>
                    <a:bodyPr/>
                    <a:lstStyle/>
                    <a:p>
                      <a:endParaRPr lang="en-US" dirty="0"/>
                    </a:p>
                  </a:txBody>
                  <a:tcP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extLst>
                  <a:ext uri="{0D108BD9-81ED-4DB2-BD59-A6C34878D82A}">
                    <a16:rowId xmlns:a16="http://schemas.microsoft.com/office/drawing/2014/main" val="2048319374"/>
                  </a:ext>
                </a:extLst>
              </a:tr>
              <a:tr h="457200">
                <a:tc gridSpan="2">
                  <a:txBody>
                    <a:bodyPr/>
                    <a:lstStyle/>
                    <a:p>
                      <a:pPr marL="0" marR="0" indent="0" algn="l" rtl="0" eaLnBrk="1" fontAlgn="auto" latinLnBrk="0" hangingPunct="1">
                        <a:spcBef>
                          <a:spcPts val="0"/>
                        </a:spcBef>
                        <a:spcAft>
                          <a:spcPts val="0"/>
                        </a:spcAft>
                      </a:pPr>
                      <a:r>
                        <a:rPr lang="en-US" sz="1100" b="0" kern="1200" dirty="0">
                          <a:solidFill>
                            <a:schemeClr val="bg1">
                              <a:lumMod val="50000"/>
                            </a:schemeClr>
                          </a:solidFill>
                          <a:effectLst/>
                          <a:latin typeface="Arial" panose="020B0604020202020204" pitchFamily="34" charset="0"/>
                          <a:cs typeface="Arial" panose="020B0604020202020204" pitchFamily="34" charset="0"/>
                        </a:rPr>
                        <a:t>SARS-CoV-2 Wastewater</a:t>
                      </a:r>
                      <a:endParaRPr lang="en-US" sz="1100" b="0" i="0" kern="1200" dirty="0">
                        <a:solidFill>
                          <a:schemeClr val="bg1">
                            <a:lumMod val="50000"/>
                          </a:schemeClr>
                        </a:solidFill>
                        <a:effectLst/>
                        <a:latin typeface="Arial" panose="020B0604020202020204" pitchFamily="34" charset="0"/>
                        <a:cs typeface="Arial" panose="020B0604020202020204" pitchFamily="34" charset="0"/>
                      </a:endParaRPr>
                    </a:p>
                  </a:txBody>
                  <a:tcPr anchor="ctr"/>
                </a:tc>
                <a:tc hMerge="1">
                  <a:txBody>
                    <a:bodyPr/>
                    <a:lstStyle/>
                    <a:p>
                      <a:endParaRPr lang="en-US"/>
                    </a:p>
                  </a:txBody>
                  <a:tcPr/>
                </a:tc>
                <a:tc gridSpan="8">
                  <a:txBody>
                    <a:bodyPr/>
                    <a:lstStyle/>
                    <a:p>
                      <a:pPr marL="0" marR="0" indent="0" algn="l" rtl="0" eaLnBrk="1" fontAlgn="auto" latinLnBrk="0" hangingPunct="1">
                        <a:spcBef>
                          <a:spcPts val="0"/>
                        </a:spcBef>
                        <a:spcAft>
                          <a:spcPts val="0"/>
                        </a:spcAft>
                      </a:pPr>
                      <a:r>
                        <a:rPr lang="en-US" sz="1100" b="0" dirty="0">
                          <a:solidFill>
                            <a:schemeClr val="bg1">
                              <a:lumMod val="50000"/>
                            </a:schemeClr>
                          </a:solidFill>
                          <a:effectLst/>
                          <a:latin typeface="Arial" panose="020B0604020202020204" pitchFamily="34" charset="0"/>
                          <a:cs typeface="Arial" panose="020B0604020202020204" pitchFamily="34" charset="0"/>
                        </a:rPr>
                        <a:t>No-Cost Extension</a:t>
                      </a:r>
                      <a:endParaRPr lang="en-US" sz="1100" b="0" i="0" dirty="0">
                        <a:solidFill>
                          <a:schemeClr val="bg1">
                            <a:lumMod val="50000"/>
                          </a:schemeClr>
                        </a:solidFill>
                        <a:effectLst/>
                        <a:latin typeface="Arial" panose="020B0604020202020204" pitchFamily="34" charset="0"/>
                        <a:cs typeface="Arial" panose="020B0604020202020204" pitchFamily="34" charset="0"/>
                      </a:endParaRPr>
                    </a:p>
                  </a:txBody>
                  <a:tcPr anchor="ctr"/>
                </a:tc>
                <a:tc hMerge="1">
                  <a:txBody>
                    <a:bodyPr/>
                    <a:lstStyle/>
                    <a:p>
                      <a:pPr marL="0" algn="l" rtl="0" eaLnBrk="1" latinLnBrk="0" hangingPunct="1">
                        <a:spcBef>
                          <a:spcPts val="0"/>
                        </a:spcBef>
                        <a:spcAft>
                          <a:spcPts val="0"/>
                        </a:spcAft>
                      </a:pPr>
                      <a:endParaRPr lang="en-US" sz="1200" b="0" i="0" dirty="0">
                        <a:solidFill>
                          <a:schemeClr val="tx1"/>
                        </a:solidFill>
                        <a:effectLst/>
                        <a:latin typeface="Arial" panose="020B0604020202020204" pitchFamily="34" charset="0"/>
                        <a:cs typeface="Arial" panose="020B0604020202020204" pitchFamily="34" charset="0"/>
                      </a:endParaRPr>
                    </a:p>
                  </a:txBody>
                  <a:tcPr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514897435"/>
                  </a:ext>
                </a:extLst>
              </a:tr>
            </a:tbl>
          </a:graphicData>
        </a:graphic>
      </p:graphicFrame>
    </p:spTree>
    <p:extLst>
      <p:ext uri="{BB962C8B-B14F-4D97-AF65-F5344CB8AC3E}">
        <p14:creationId xmlns:p14="http://schemas.microsoft.com/office/powerpoint/2010/main" val="20291901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6">
            <a:extLst>
              <a:ext uri="{FF2B5EF4-FFF2-40B4-BE49-F238E27FC236}">
                <a16:creationId xmlns:a16="http://schemas.microsoft.com/office/drawing/2014/main" id="{4CD30A8A-BB97-45FE-BE4A-D3AFD31139FF}"/>
              </a:ext>
            </a:extLst>
          </p:cNvPr>
          <p:cNvGraphicFramePr>
            <a:graphicFrameLocks noGrp="1"/>
          </p:cNvGraphicFramePr>
          <p:nvPr>
            <p:ph idx="1"/>
            <p:extLst>
              <p:ext uri="{D42A27DB-BD31-4B8C-83A1-F6EECF244321}">
                <p14:modId xmlns:p14="http://schemas.microsoft.com/office/powerpoint/2010/main" val="1799005316"/>
              </p:ext>
            </p:extLst>
          </p:nvPr>
        </p:nvGraphicFramePr>
        <p:xfrm>
          <a:off x="504250" y="2311022"/>
          <a:ext cx="8135497" cy="3478530"/>
        </p:xfrm>
        <a:graphic>
          <a:graphicData uri="http://schemas.openxmlformats.org/drawingml/2006/table">
            <a:tbl>
              <a:tblPr firstRow="1" bandRow="1">
                <a:tableStyleId>{3B4B98B0-60AC-42C2-AFA5-B58CD77FA1E5}</a:tableStyleId>
              </a:tblPr>
              <a:tblGrid>
                <a:gridCol w="999995">
                  <a:extLst>
                    <a:ext uri="{9D8B030D-6E8A-4147-A177-3AD203B41FA5}">
                      <a16:colId xmlns:a16="http://schemas.microsoft.com/office/drawing/2014/main" val="4130871242"/>
                    </a:ext>
                  </a:extLst>
                </a:gridCol>
                <a:gridCol w="1760981">
                  <a:extLst>
                    <a:ext uri="{9D8B030D-6E8A-4147-A177-3AD203B41FA5}">
                      <a16:colId xmlns:a16="http://schemas.microsoft.com/office/drawing/2014/main" val="2805067351"/>
                    </a:ext>
                  </a:extLst>
                </a:gridCol>
                <a:gridCol w="1832212">
                  <a:extLst>
                    <a:ext uri="{9D8B030D-6E8A-4147-A177-3AD203B41FA5}">
                      <a16:colId xmlns:a16="http://schemas.microsoft.com/office/drawing/2014/main" val="1550200506"/>
                    </a:ext>
                  </a:extLst>
                </a:gridCol>
                <a:gridCol w="1883391">
                  <a:extLst>
                    <a:ext uri="{9D8B030D-6E8A-4147-A177-3AD203B41FA5}">
                      <a16:colId xmlns:a16="http://schemas.microsoft.com/office/drawing/2014/main" val="1373246429"/>
                    </a:ext>
                  </a:extLst>
                </a:gridCol>
                <a:gridCol w="1658918">
                  <a:extLst>
                    <a:ext uri="{9D8B030D-6E8A-4147-A177-3AD203B41FA5}">
                      <a16:colId xmlns:a16="http://schemas.microsoft.com/office/drawing/2014/main" val="1062981114"/>
                    </a:ext>
                  </a:extLst>
                </a:gridCol>
              </a:tblGrid>
              <a:tr h="278130">
                <a:tc>
                  <a:txBody>
                    <a:bodyPr/>
                    <a:lstStyle/>
                    <a:p>
                      <a:r>
                        <a:rPr lang="en-US" sz="1200" b="0">
                          <a:latin typeface="Arial Narrow" panose="020B0606020202030204" pitchFamily="34" charset="0"/>
                        </a:rPr>
                        <a:t>Track</a:t>
                      </a:r>
                    </a:p>
                  </a:txBody>
                  <a:tcPr marL="68580" marR="68580" marT="34290" marB="34290"/>
                </a:tc>
                <a:tc>
                  <a:txBody>
                    <a:bodyPr/>
                    <a:lstStyle/>
                    <a:p>
                      <a:r>
                        <a:rPr lang="en-US" sz="1200" b="0">
                          <a:latin typeface="Arial Narrow" panose="020B0606020202030204" pitchFamily="34" charset="0"/>
                        </a:rPr>
                        <a:t>Year 1</a:t>
                      </a:r>
                    </a:p>
                  </a:txBody>
                  <a:tcPr marL="68580" marR="68580" marT="34290" marB="34290"/>
                </a:tc>
                <a:tc>
                  <a:txBody>
                    <a:bodyPr/>
                    <a:lstStyle/>
                    <a:p>
                      <a:r>
                        <a:rPr lang="en-US" sz="1200" b="0">
                          <a:latin typeface="Arial Narrow" panose="020B0606020202030204" pitchFamily="34" charset="0"/>
                        </a:rPr>
                        <a:t>Year 2</a:t>
                      </a:r>
                    </a:p>
                  </a:txBody>
                  <a:tcPr marL="68580" marR="68580" marT="34290" marB="34290"/>
                </a:tc>
                <a:tc>
                  <a:txBody>
                    <a:bodyPr/>
                    <a:lstStyle/>
                    <a:p>
                      <a:r>
                        <a:rPr lang="en-US" sz="1200" b="0">
                          <a:latin typeface="Arial Narrow" panose="020B0606020202030204" pitchFamily="34" charset="0"/>
                        </a:rPr>
                        <a:t>Year 3</a:t>
                      </a:r>
                    </a:p>
                  </a:txBody>
                  <a:tcPr marL="68580" marR="68580" marT="34290" marB="34290"/>
                </a:tc>
                <a:tc>
                  <a:txBody>
                    <a:bodyPr/>
                    <a:lstStyle/>
                    <a:p>
                      <a:r>
                        <a:rPr lang="en-US" sz="1200" b="0" dirty="0">
                          <a:latin typeface="Arial Narrow" panose="020B0606020202030204" pitchFamily="34" charset="0"/>
                        </a:rPr>
                        <a:t>Year 4 (In Progress)</a:t>
                      </a:r>
                    </a:p>
                  </a:txBody>
                  <a:tcPr marL="68580" marR="68580" marT="34290" marB="34290"/>
                </a:tc>
                <a:extLst>
                  <a:ext uri="{0D108BD9-81ED-4DB2-BD59-A6C34878D82A}">
                    <a16:rowId xmlns:a16="http://schemas.microsoft.com/office/drawing/2014/main" val="2345178377"/>
                  </a:ext>
                </a:extLst>
              </a:tr>
              <a:tr h="800100">
                <a:tc>
                  <a:txBody>
                    <a:bodyPr/>
                    <a:lstStyle/>
                    <a:p>
                      <a:r>
                        <a:rPr lang="en-US" sz="1200" dirty="0">
                          <a:latin typeface="Arial Narrow" panose="020B0606020202030204" pitchFamily="34" charset="0"/>
                        </a:rPr>
                        <a:t>Micro –</a:t>
                      </a:r>
                    </a:p>
                    <a:p>
                      <a:r>
                        <a:rPr lang="en-US" sz="1200" dirty="0">
                          <a:latin typeface="Arial Narrow" panose="020B0606020202030204" pitchFamily="34" charset="0"/>
                        </a:rPr>
                        <a:t>Human Food</a:t>
                      </a:r>
                    </a:p>
                  </a:txBody>
                  <a:tcPr marL="68580" marR="68580" marT="34290" marB="34290" anchor="b"/>
                </a:tc>
                <a:tc>
                  <a:txBody>
                    <a:bodyPr/>
                    <a:lstStyle/>
                    <a:p>
                      <a:r>
                        <a:rPr lang="en-US" sz="1200" b="0" u="sng" dirty="0">
                          <a:latin typeface="Arial Narrow" panose="020B0606020202030204" pitchFamily="34" charset="0"/>
                        </a:rPr>
                        <a:t>25 labs </a:t>
                      </a:r>
                    </a:p>
                    <a:p>
                      <a:r>
                        <a:rPr lang="en-US" sz="1200" dirty="0">
                          <a:latin typeface="Arial Narrow" panose="020B0606020202030204" pitchFamily="34" charset="0"/>
                        </a:rPr>
                        <a:t>Planned: 5,919 samples*</a:t>
                      </a:r>
                    </a:p>
                    <a:p>
                      <a:r>
                        <a:rPr lang="en-US" sz="1200" dirty="0">
                          <a:latin typeface="Arial Narrow" panose="020B0606020202030204" pitchFamily="34" charset="0"/>
                        </a:rPr>
                        <a:t>Analyzed: 5,938 samples (100%)</a:t>
                      </a:r>
                    </a:p>
                  </a:txBody>
                  <a:tcPr marL="68580" marR="68580" marT="34290" marB="34290"/>
                </a:tc>
                <a:tc>
                  <a:txBody>
                    <a:bodyPr/>
                    <a:lstStyle/>
                    <a:p>
                      <a:r>
                        <a:rPr lang="en-US" sz="1200" u="sng" dirty="0">
                          <a:latin typeface="Arial Narrow" panose="020B0606020202030204" pitchFamily="34" charset="0"/>
                        </a:rPr>
                        <a:t>25 labs </a:t>
                      </a:r>
                    </a:p>
                    <a:p>
                      <a:r>
                        <a:rPr lang="en-US" sz="1200" dirty="0">
                          <a:latin typeface="Arial Narrow" panose="020B0606020202030204" pitchFamily="34" charset="0"/>
                        </a:rPr>
                        <a:t>Planned: 7,070 samples*</a:t>
                      </a:r>
                    </a:p>
                    <a:p>
                      <a:r>
                        <a:rPr lang="en-US" sz="1200" dirty="0">
                          <a:latin typeface="Arial Narrow" panose="020B0606020202030204" pitchFamily="34" charset="0"/>
                        </a:rPr>
                        <a:t>Analyzed: 7,728 samples (109%)</a:t>
                      </a:r>
                    </a:p>
                  </a:txBody>
                  <a:tcPr marL="68580" marR="68580" marT="34290" marB="34290"/>
                </a:tc>
                <a:tc>
                  <a:txBody>
                    <a:bodyPr/>
                    <a:lstStyle/>
                    <a:p>
                      <a:r>
                        <a:rPr lang="en-US" sz="1200" u="sng" dirty="0">
                          <a:latin typeface="Arial Narrow" panose="020B0606020202030204" pitchFamily="34" charset="0"/>
                        </a:rPr>
                        <a:t>25 labs </a:t>
                      </a:r>
                    </a:p>
                    <a:p>
                      <a:r>
                        <a:rPr lang="en-US" sz="1200" dirty="0">
                          <a:latin typeface="Arial Narrow" panose="020B0606020202030204" pitchFamily="34" charset="0"/>
                        </a:rPr>
                        <a:t>Planned: 9,150 analyses</a:t>
                      </a:r>
                    </a:p>
                    <a:p>
                      <a:r>
                        <a:rPr lang="en-US" sz="1200" dirty="0">
                          <a:latin typeface="Arial Narrow" panose="020B0606020202030204" pitchFamily="34" charset="0"/>
                        </a:rPr>
                        <a:t>Analyzed: 11,053 analyses (8,406 samples) (121%)^</a:t>
                      </a:r>
                    </a:p>
                  </a:txBody>
                  <a:tcPr marL="68580" marR="68580" marT="34290" marB="34290"/>
                </a:tc>
                <a:tc>
                  <a:txBody>
                    <a:bodyPr/>
                    <a:lstStyle/>
                    <a:p>
                      <a:r>
                        <a:rPr lang="en-US" sz="1200" u="sng" dirty="0">
                          <a:latin typeface="Arial Narrow" panose="020B0606020202030204" pitchFamily="34" charset="0"/>
                        </a:rPr>
                        <a:t>25 labs </a:t>
                      </a:r>
                    </a:p>
                    <a:p>
                      <a:r>
                        <a:rPr lang="en-US" sz="1200" dirty="0">
                          <a:latin typeface="Arial Narrow" panose="020B0606020202030204" pitchFamily="34" charset="0"/>
                        </a:rPr>
                        <a:t>Planned: 9,150 analyses</a:t>
                      </a:r>
                    </a:p>
                  </a:txBody>
                  <a:tcPr marL="68580" marR="68580" marT="34290" marB="34290"/>
                </a:tc>
                <a:extLst>
                  <a:ext uri="{0D108BD9-81ED-4DB2-BD59-A6C34878D82A}">
                    <a16:rowId xmlns:a16="http://schemas.microsoft.com/office/drawing/2014/main" val="1966048688"/>
                  </a:ext>
                </a:extLst>
              </a:tr>
              <a:tr h="80010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rial Narrow" panose="020B0606020202030204" pitchFamily="34" charset="0"/>
                        </a:rPr>
                        <a:t>Micro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rial Narrow" panose="020B0606020202030204" pitchFamily="34" charset="0"/>
                        </a:rPr>
                        <a:t>Animal Food</a:t>
                      </a:r>
                    </a:p>
                  </a:txBody>
                  <a:tcPr marL="68580" marR="68580" marT="34290" marB="34290" anchor="b"/>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u="sng" dirty="0">
                          <a:latin typeface="Arial Narrow" panose="020B0606020202030204" pitchFamily="34" charset="0"/>
                        </a:rPr>
                        <a:t>21 labs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rial Narrow" panose="020B0606020202030204" pitchFamily="34" charset="0"/>
                        </a:rPr>
                        <a:t>Planned: 4,557 samples*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rial Narrow" panose="020B0606020202030204" pitchFamily="34" charset="0"/>
                        </a:rPr>
                        <a:t>Analyzed: 4,163 samples (91%)</a:t>
                      </a:r>
                    </a:p>
                  </a:txBody>
                  <a:tcPr marL="68580" marR="68580" marT="34290" marB="34290"/>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u="sng" dirty="0">
                          <a:latin typeface="Arial Narrow" panose="020B0606020202030204" pitchFamily="34" charset="0"/>
                        </a:rPr>
                        <a:t>16 labs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rial Narrow" panose="020B0606020202030204" pitchFamily="34" charset="0"/>
                        </a:rPr>
                        <a:t>Planned: 3,250 samples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rial Narrow" panose="020B0606020202030204" pitchFamily="34" charset="0"/>
                        </a:rPr>
                        <a:t>Analyzed: 3,058 samples (94%)</a:t>
                      </a:r>
                    </a:p>
                  </a:txBody>
                  <a:tcPr marL="68580" marR="68580" marT="34290" marB="34290"/>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u="sng" dirty="0">
                          <a:latin typeface="Arial Narrow" panose="020B0606020202030204" pitchFamily="34" charset="0"/>
                        </a:rPr>
                        <a:t>19 labs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rial Narrow" panose="020B0606020202030204" pitchFamily="34" charset="0"/>
                        </a:rPr>
                        <a:t>Planned: 3,550 analyses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rial Narrow" panose="020B0606020202030204" pitchFamily="34" charset="0"/>
                        </a:rPr>
                        <a:t>Analyzed: 3,624 analyses (2,709 samples) (102%)^</a:t>
                      </a:r>
                    </a:p>
                  </a:txBody>
                  <a:tcPr marL="68580" marR="68580" marT="34290" marB="34290"/>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u="sng" dirty="0">
                          <a:latin typeface="Arial Narrow" panose="020B0606020202030204" pitchFamily="34" charset="0"/>
                        </a:rPr>
                        <a:t>18 labs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rial Narrow" panose="020B0606020202030204" pitchFamily="34" charset="0"/>
                        </a:rPr>
                        <a:t>Planned: 3,300 analyses</a:t>
                      </a:r>
                    </a:p>
                  </a:txBody>
                  <a:tcPr marL="68580" marR="68580" marT="34290" marB="34290"/>
                </a:tc>
                <a:extLst>
                  <a:ext uri="{0D108BD9-81ED-4DB2-BD59-A6C34878D82A}">
                    <a16:rowId xmlns:a16="http://schemas.microsoft.com/office/drawing/2014/main" val="2300981159"/>
                  </a:ext>
                </a:extLst>
              </a:tr>
              <a:tr h="80010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rial Narrow" panose="020B0606020202030204" pitchFamily="34" charset="0"/>
                        </a:rPr>
                        <a:t>Chem – Human Food</a:t>
                      </a:r>
                    </a:p>
                  </a:txBody>
                  <a:tcPr marL="68580" marR="68580" marT="34290" marB="34290" anchor="b"/>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u="sng" dirty="0">
                          <a:latin typeface="Arial Narrow" panose="020B0606020202030204" pitchFamily="34" charset="0"/>
                        </a:rPr>
                        <a:t>26 labs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rial Narrow" panose="020B0606020202030204" pitchFamily="34" charset="0"/>
                        </a:rPr>
                        <a:t>Planned: 3,923 samples*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rial Narrow" panose="020B0606020202030204" pitchFamily="34" charset="0"/>
                        </a:rPr>
                        <a:t>Analyzed: 5,025 samples (128%)</a:t>
                      </a:r>
                    </a:p>
                  </a:txBody>
                  <a:tcPr marL="68580" marR="68580" marT="34290" marB="34290"/>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u="sng" dirty="0">
                          <a:latin typeface="Arial Narrow" panose="020B0606020202030204" pitchFamily="34" charset="0"/>
                        </a:rPr>
                        <a:t>26 labs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rial Narrow" panose="020B0606020202030204" pitchFamily="34" charset="0"/>
                        </a:rPr>
                        <a:t>Planned: 6,068 samples*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rial Narrow" panose="020B0606020202030204" pitchFamily="34" charset="0"/>
                        </a:rPr>
                        <a:t>Analyzed: 6,134 samples (101%)</a:t>
                      </a:r>
                    </a:p>
                  </a:txBody>
                  <a:tcPr marL="68580" marR="68580" marT="34290" marB="34290"/>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u="sng" dirty="0">
                          <a:latin typeface="Arial Narrow" panose="020B0606020202030204" pitchFamily="34" charset="0"/>
                        </a:rPr>
                        <a:t>26 labs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rial Narrow" panose="020B0606020202030204" pitchFamily="34" charset="0"/>
                        </a:rPr>
                        <a:t>Planned: 7,400 analyses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rial Narrow" panose="020B0606020202030204" pitchFamily="34" charset="0"/>
                        </a:rPr>
                        <a:t>Analyzed: 7,105 analyses (6,139 samples) (96%)^</a:t>
                      </a:r>
                    </a:p>
                  </a:txBody>
                  <a:tcPr marL="68580" marR="68580" marT="34290" marB="34290"/>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u="sng" dirty="0">
                          <a:latin typeface="Arial Narrow" panose="020B0606020202030204" pitchFamily="34" charset="0"/>
                        </a:rPr>
                        <a:t>26 labs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rial Narrow" panose="020B0606020202030204" pitchFamily="34" charset="0"/>
                        </a:rPr>
                        <a:t>Planned: 7,150 analyses</a:t>
                      </a:r>
                    </a:p>
                  </a:txBody>
                  <a:tcPr marL="68580" marR="68580" marT="34290" marB="34290"/>
                </a:tc>
                <a:extLst>
                  <a:ext uri="{0D108BD9-81ED-4DB2-BD59-A6C34878D82A}">
                    <a16:rowId xmlns:a16="http://schemas.microsoft.com/office/drawing/2014/main" val="3582465227"/>
                  </a:ext>
                </a:extLst>
              </a:tr>
              <a:tr h="80010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rial Narrow" panose="020B0606020202030204" pitchFamily="34" charset="0"/>
                        </a:rPr>
                        <a:t>Chem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rial Narrow" panose="020B0606020202030204" pitchFamily="34" charset="0"/>
                        </a:rPr>
                        <a:t>Animal Food</a:t>
                      </a:r>
                    </a:p>
                  </a:txBody>
                  <a:tcPr marL="68580" marR="68580" marT="34290" marB="34290" anchor="b"/>
                </a:tc>
                <a:tc>
                  <a:txBody>
                    <a:bodyPr/>
                    <a:lstStyle/>
                    <a:p>
                      <a:r>
                        <a:rPr lang="en-US" sz="1200" u="sng" dirty="0">
                          <a:latin typeface="Arial Narrow" panose="020B0606020202030204" pitchFamily="34" charset="0"/>
                        </a:rPr>
                        <a:t>21 labs </a:t>
                      </a:r>
                    </a:p>
                    <a:p>
                      <a:r>
                        <a:rPr lang="en-US" sz="1200" dirty="0">
                          <a:latin typeface="Arial Narrow" panose="020B0606020202030204" pitchFamily="34" charset="0"/>
                        </a:rPr>
                        <a:t>Planned: 4,305 samples*</a:t>
                      </a:r>
                    </a:p>
                    <a:p>
                      <a:r>
                        <a:rPr lang="en-US" sz="1200" dirty="0">
                          <a:latin typeface="Arial Narrow" panose="020B0606020202030204" pitchFamily="34" charset="0"/>
                        </a:rPr>
                        <a:t>Analyzed: 4,213 samples (98%)</a:t>
                      </a:r>
                    </a:p>
                  </a:txBody>
                  <a:tcPr marL="68580" marR="68580" marT="34290" marB="34290"/>
                </a:tc>
                <a:tc>
                  <a:txBody>
                    <a:bodyPr/>
                    <a:lstStyle/>
                    <a:p>
                      <a:r>
                        <a:rPr lang="en-US" sz="1200" u="sng" dirty="0">
                          <a:latin typeface="Arial Narrow" panose="020B0606020202030204" pitchFamily="34" charset="0"/>
                        </a:rPr>
                        <a:t>15 labs </a:t>
                      </a:r>
                    </a:p>
                    <a:p>
                      <a:r>
                        <a:rPr lang="en-US" sz="1200" dirty="0">
                          <a:latin typeface="Arial Narrow" panose="020B0606020202030204" pitchFamily="34" charset="0"/>
                        </a:rPr>
                        <a:t>Planned: 3,300 samples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rial Narrow" panose="020B0606020202030204" pitchFamily="34" charset="0"/>
                        </a:rPr>
                        <a:t>Analyzed: 3,200 samples (97%)</a:t>
                      </a:r>
                    </a:p>
                  </a:txBody>
                  <a:tcPr marL="68580" marR="68580" marT="34290" marB="34290"/>
                </a:tc>
                <a:tc>
                  <a:txBody>
                    <a:bodyPr/>
                    <a:lstStyle/>
                    <a:p>
                      <a:r>
                        <a:rPr lang="en-US" sz="1200" u="sng" dirty="0">
                          <a:latin typeface="Arial Narrow" panose="020B0606020202030204" pitchFamily="34" charset="0"/>
                        </a:rPr>
                        <a:t>15 labs </a:t>
                      </a:r>
                    </a:p>
                    <a:p>
                      <a:r>
                        <a:rPr lang="en-US" sz="1200" dirty="0">
                          <a:latin typeface="Arial Narrow" panose="020B0606020202030204" pitchFamily="34" charset="0"/>
                        </a:rPr>
                        <a:t>Planned: 3,000 analyses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rial Narrow" panose="020B0606020202030204" pitchFamily="34" charset="0"/>
                        </a:rPr>
                        <a:t>Analyzed: 3,029 analyses (1,576 samples) (101%)^</a:t>
                      </a:r>
                    </a:p>
                  </a:txBody>
                  <a:tcPr marL="68580" marR="68580" marT="34290" marB="34290"/>
                </a:tc>
                <a:tc>
                  <a:txBody>
                    <a:bodyPr/>
                    <a:lstStyle/>
                    <a:p>
                      <a:r>
                        <a:rPr lang="en-US" sz="1200" u="sng" dirty="0">
                          <a:latin typeface="Arial Narrow" panose="020B0606020202030204" pitchFamily="34" charset="0"/>
                        </a:rPr>
                        <a:t>15 labs</a:t>
                      </a:r>
                    </a:p>
                    <a:p>
                      <a:r>
                        <a:rPr lang="en-US" sz="1200" dirty="0">
                          <a:latin typeface="Arial Narrow" panose="020B0606020202030204" pitchFamily="34" charset="0"/>
                        </a:rPr>
                        <a:t>Planned: 3,000 analyses</a:t>
                      </a:r>
                    </a:p>
                  </a:txBody>
                  <a:tcPr marL="68580" marR="68580" marT="34290" marB="34290"/>
                </a:tc>
                <a:extLst>
                  <a:ext uri="{0D108BD9-81ED-4DB2-BD59-A6C34878D82A}">
                    <a16:rowId xmlns:a16="http://schemas.microsoft.com/office/drawing/2014/main" val="3777935969"/>
                  </a:ext>
                </a:extLst>
              </a:tr>
            </a:tbl>
          </a:graphicData>
        </a:graphic>
      </p:graphicFrame>
      <p:sp>
        <p:nvSpPr>
          <p:cNvPr id="4" name="TextBox 3">
            <a:extLst>
              <a:ext uri="{FF2B5EF4-FFF2-40B4-BE49-F238E27FC236}">
                <a16:creationId xmlns:a16="http://schemas.microsoft.com/office/drawing/2014/main" id="{8DE7F447-FA9B-4A13-A4AD-14FAEE25C25D}"/>
              </a:ext>
            </a:extLst>
          </p:cNvPr>
          <p:cNvSpPr txBox="1"/>
          <p:nvPr/>
        </p:nvSpPr>
        <p:spPr>
          <a:xfrm>
            <a:off x="413239" y="5859196"/>
            <a:ext cx="7370285" cy="461665"/>
          </a:xfrm>
          <a:prstGeom prst="rect">
            <a:avLst/>
          </a:prstGeom>
          <a:noFill/>
        </p:spPr>
        <p:txBody>
          <a:bodyPr wrap="square" rtlCol="0">
            <a:spAutoFit/>
          </a:bodyPr>
          <a:lstStyle/>
          <a:p>
            <a:pPr defTabSz="685800" fontAlgn="auto">
              <a:spcBef>
                <a:spcPts val="0"/>
              </a:spcBef>
              <a:spcAft>
                <a:spcPts val="0"/>
              </a:spcAft>
              <a:defRPr/>
            </a:pPr>
            <a:r>
              <a:rPr lang="en-US" sz="1200" i="1" dirty="0">
                <a:solidFill>
                  <a:prstClr val="black"/>
                </a:solidFill>
                <a:latin typeface="Arial Narrow" panose="020B0606020202030204" pitchFamily="34" charset="0"/>
                <a:cs typeface="+mn-cs"/>
              </a:rPr>
              <a:t>*Planned sample accomplishments prorated due to delays in approval to start sampling for the year</a:t>
            </a:r>
          </a:p>
          <a:p>
            <a:pPr defTabSz="685800" fontAlgn="auto">
              <a:spcBef>
                <a:spcPts val="0"/>
              </a:spcBef>
              <a:spcAft>
                <a:spcPts val="0"/>
              </a:spcAft>
              <a:defRPr/>
            </a:pPr>
            <a:r>
              <a:rPr lang="en-US" sz="1200" i="1" dirty="0">
                <a:solidFill>
                  <a:prstClr val="black"/>
                </a:solidFill>
                <a:latin typeface="Arial Narrow" panose="020B0606020202030204" pitchFamily="34" charset="0"/>
                <a:cs typeface="+mn-cs"/>
              </a:rPr>
              <a:t>^Year 3 data analysis is still pending finalization; final accomplishment numbers for Year 3 may differ</a:t>
            </a:r>
          </a:p>
        </p:txBody>
      </p:sp>
      <p:sp>
        <p:nvSpPr>
          <p:cNvPr id="8" name="Title 1">
            <a:extLst>
              <a:ext uri="{FF2B5EF4-FFF2-40B4-BE49-F238E27FC236}">
                <a16:creationId xmlns:a16="http://schemas.microsoft.com/office/drawing/2014/main" id="{EA434A47-AC09-4B5E-BFDF-3762BAB2C75E}"/>
              </a:ext>
            </a:extLst>
          </p:cNvPr>
          <p:cNvSpPr>
            <a:spLocks noGrp="1"/>
          </p:cNvSpPr>
          <p:nvPr>
            <p:ph type="title"/>
          </p:nvPr>
        </p:nvSpPr>
        <p:spPr>
          <a:xfrm>
            <a:off x="648044" y="998804"/>
            <a:ext cx="7847911" cy="694515"/>
          </a:xfrm>
        </p:spPr>
        <p:txBody>
          <a:bodyPr>
            <a:noAutofit/>
          </a:bodyPr>
          <a:lstStyle/>
          <a:p>
            <a:r>
              <a:rPr lang="en-US" sz="2800" b="1" dirty="0">
                <a:latin typeface="Arial" panose="020B0604020202020204" pitchFamily="34" charset="0"/>
                <a:cs typeface="Arial" panose="020B0604020202020204" pitchFamily="34" charset="0"/>
              </a:rPr>
              <a:t>ACCOMPLISHMENTS FOR </a:t>
            </a:r>
            <a:br>
              <a:rPr lang="en-US" sz="2800" b="1" dirty="0">
                <a:latin typeface="Arial" panose="020B0604020202020204" pitchFamily="34" charset="0"/>
                <a:cs typeface="Arial" panose="020B0604020202020204" pitchFamily="34" charset="0"/>
              </a:rPr>
            </a:br>
            <a:r>
              <a:rPr lang="en-US" sz="2800" b="1" dirty="0">
                <a:latin typeface="Arial" panose="020B0604020202020204" pitchFamily="34" charset="0"/>
                <a:cs typeface="Arial" panose="020B0604020202020204" pitchFamily="34" charset="0"/>
              </a:rPr>
              <a:t>PRODUCT TESTING TRACKS </a:t>
            </a:r>
          </a:p>
        </p:txBody>
      </p:sp>
      <p:sp>
        <p:nvSpPr>
          <p:cNvPr id="10" name="TextBox 9">
            <a:extLst>
              <a:ext uri="{FF2B5EF4-FFF2-40B4-BE49-F238E27FC236}">
                <a16:creationId xmlns:a16="http://schemas.microsoft.com/office/drawing/2014/main" id="{0ECF4BC4-8DEC-4408-8484-55CA7DE7A229}"/>
              </a:ext>
            </a:extLst>
          </p:cNvPr>
          <p:cNvSpPr txBox="1"/>
          <p:nvPr/>
        </p:nvSpPr>
        <p:spPr>
          <a:xfrm>
            <a:off x="2898811" y="1850051"/>
            <a:ext cx="3346373" cy="300082"/>
          </a:xfrm>
          <a:prstGeom prst="rect">
            <a:avLst/>
          </a:prstGeom>
          <a:noFill/>
        </p:spPr>
        <p:txBody>
          <a:bodyPr wrap="square" rtlCol="0">
            <a:spAutoFit/>
          </a:bodyPr>
          <a:lstStyle/>
          <a:p>
            <a:pPr defTabSz="685800" fontAlgn="auto">
              <a:spcBef>
                <a:spcPts val="0"/>
              </a:spcBef>
              <a:spcAft>
                <a:spcPts val="0"/>
              </a:spcAft>
              <a:defRPr/>
            </a:pPr>
            <a:r>
              <a:rPr lang="en-US" sz="1350" b="1" dirty="0">
                <a:solidFill>
                  <a:prstClr val="black"/>
                </a:solidFill>
                <a:latin typeface="Arial" panose="020B0604020202020204" pitchFamily="34" charset="0"/>
                <a:cs typeface="Arial" panose="020B0604020202020204" pitchFamily="34" charset="0"/>
              </a:rPr>
              <a:t>Planned vs. Accomplished Samples</a:t>
            </a:r>
          </a:p>
        </p:txBody>
      </p:sp>
    </p:spTree>
    <p:extLst>
      <p:ext uri="{BB962C8B-B14F-4D97-AF65-F5344CB8AC3E}">
        <p14:creationId xmlns:p14="http://schemas.microsoft.com/office/powerpoint/2010/main" val="10993068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9D22FF-28AF-303B-7C3F-03859F7FC89C}"/>
              </a:ext>
            </a:extLst>
          </p:cNvPr>
          <p:cNvSpPr>
            <a:spLocks noGrp="1"/>
          </p:cNvSpPr>
          <p:nvPr>
            <p:ph type="title"/>
          </p:nvPr>
        </p:nvSpPr>
        <p:spPr/>
        <p:txBody>
          <a:bodyPr/>
          <a:lstStyle/>
          <a:p>
            <a:r>
              <a:rPr lang="en-US" b="1" dirty="0">
                <a:latin typeface="Arial" panose="020B0604020202020204" pitchFamily="34" charset="0"/>
                <a:cs typeface="Arial" panose="020B0604020202020204" pitchFamily="34" charset="0"/>
              </a:rPr>
              <a:t>ISOLATE TRACKING</a:t>
            </a:r>
          </a:p>
        </p:txBody>
      </p:sp>
      <p:sp>
        <p:nvSpPr>
          <p:cNvPr id="3" name="Content Placeholder 2">
            <a:extLst>
              <a:ext uri="{FF2B5EF4-FFF2-40B4-BE49-F238E27FC236}">
                <a16:creationId xmlns:a16="http://schemas.microsoft.com/office/drawing/2014/main" id="{8D313889-9C1D-9D37-2F71-FE6B2D9CC03C}"/>
              </a:ext>
            </a:extLst>
          </p:cNvPr>
          <p:cNvSpPr>
            <a:spLocks noGrp="1"/>
          </p:cNvSpPr>
          <p:nvPr>
            <p:ph sz="half" idx="1"/>
          </p:nvPr>
        </p:nvSpPr>
        <p:spPr/>
        <p:txBody>
          <a:bodyPr>
            <a:normAutofit/>
          </a:bodyPr>
          <a:lstStyle/>
          <a:p>
            <a:pPr marL="0" indent="0">
              <a:buNone/>
            </a:pPr>
            <a:r>
              <a:rPr lang="en-US" sz="2400" dirty="0">
                <a:latin typeface="Arial" panose="020B0604020202020204" pitchFamily="34" charset="0"/>
                <a:cs typeface="Arial" panose="020B0604020202020204" pitchFamily="34" charset="0"/>
              </a:rPr>
              <a:t>“</a:t>
            </a:r>
            <a:r>
              <a:rPr lang="en-US" sz="2400" dirty="0" err="1">
                <a:latin typeface="Arial" panose="020B0604020202020204" pitchFamily="34" charset="0"/>
                <a:cs typeface="Arial" panose="020B0604020202020204" pitchFamily="34" charset="0"/>
              </a:rPr>
              <a:t>Project_name</a:t>
            </a:r>
            <a:r>
              <a:rPr lang="en-US" sz="2400" dirty="0">
                <a:latin typeface="Arial" panose="020B0604020202020204" pitchFamily="34" charset="0"/>
                <a:cs typeface="Arial" panose="020B0604020202020204" pitchFamily="34" charset="0"/>
              </a:rPr>
              <a:t>” for tracking isolate in NCBI:</a:t>
            </a:r>
          </a:p>
          <a:p>
            <a:pPr marL="342900" lvl="1" indent="0">
              <a:buNone/>
            </a:pPr>
            <a:endParaRPr lang="en-US" sz="2000" dirty="0">
              <a:latin typeface="Arial" panose="020B0604020202020204" pitchFamily="34" charset="0"/>
              <a:cs typeface="Arial" panose="020B0604020202020204" pitchFamily="34" charset="0"/>
            </a:endParaRPr>
          </a:p>
          <a:p>
            <a:pPr marL="342900" lvl="1" indent="0">
              <a:buNone/>
            </a:pPr>
            <a:r>
              <a:rPr lang="en-US" sz="2000" dirty="0">
                <a:latin typeface="Arial" panose="020B0604020202020204" pitchFamily="34" charset="0"/>
                <a:cs typeface="Arial" panose="020B0604020202020204" pitchFamily="34" charset="0"/>
              </a:rPr>
              <a:t>GenomeTrakr-LFFM;FY2</a:t>
            </a:r>
          </a:p>
          <a:p>
            <a:pPr marL="342900" lvl="1" indent="0">
              <a:buNone/>
            </a:pPr>
            <a:r>
              <a:rPr lang="en-US" sz="2000" dirty="0">
                <a:latin typeface="Arial" panose="020B0604020202020204" pitchFamily="34" charset="0"/>
                <a:cs typeface="Arial" panose="020B0604020202020204" pitchFamily="34" charset="0"/>
              </a:rPr>
              <a:t>GenomeTrakr-LFFM;FY3</a:t>
            </a:r>
          </a:p>
          <a:p>
            <a:pPr marL="342900" lvl="1" indent="0">
              <a:buNone/>
            </a:pPr>
            <a:r>
              <a:rPr lang="en-US" sz="2000" dirty="0">
                <a:latin typeface="Arial" panose="020B0604020202020204" pitchFamily="34" charset="0"/>
                <a:cs typeface="Arial" panose="020B0604020202020204" pitchFamily="34" charset="0"/>
              </a:rPr>
              <a:t>GenomeTrakr-LFFM;FY4</a:t>
            </a:r>
          </a:p>
          <a:p>
            <a:pPr marL="42862" indent="0">
              <a:buNone/>
            </a:pPr>
            <a:endParaRPr lang="en-US" sz="2400" dirty="0">
              <a:latin typeface="Arial" panose="020B0604020202020204" pitchFamily="34" charset="0"/>
              <a:cs typeface="Arial" panose="020B0604020202020204" pitchFamily="34" charset="0"/>
            </a:endParaRPr>
          </a:p>
          <a:p>
            <a:pPr marL="42862" indent="0">
              <a:buNone/>
            </a:pPr>
            <a:r>
              <a:rPr lang="en-US" sz="2400" dirty="0">
                <a:latin typeface="Arial" panose="020B0604020202020204" pitchFamily="34" charset="0"/>
                <a:cs typeface="Arial" panose="020B0604020202020204" pitchFamily="34" charset="0"/>
              </a:rPr>
              <a:t>“Sequenced_by” to identify sequencing laboratory</a:t>
            </a:r>
          </a:p>
          <a:p>
            <a:pPr marL="342900" lvl="1" indent="0">
              <a:buNone/>
            </a:pPr>
            <a:endParaRPr lang="en-US" dirty="0">
              <a:latin typeface="Arial" panose="020B0604020202020204" pitchFamily="34" charset="0"/>
              <a:cs typeface="Arial" panose="020B0604020202020204" pitchFamily="34" charset="0"/>
            </a:endParaRPr>
          </a:p>
          <a:p>
            <a:pPr marL="342900" lvl="1" indent="0">
              <a:buNone/>
            </a:pPr>
            <a:endParaRPr lang="en-US" dirty="0">
              <a:latin typeface="Arial" panose="020B0604020202020204" pitchFamily="34" charset="0"/>
              <a:cs typeface="Arial" panose="020B0604020202020204" pitchFamily="34" charset="0"/>
            </a:endParaRPr>
          </a:p>
          <a:p>
            <a:pPr lvl="1"/>
            <a:endParaRPr lang="en-US" dirty="0">
              <a:latin typeface="Arial" panose="020B0604020202020204" pitchFamily="34" charset="0"/>
              <a:cs typeface="Arial" panose="020B0604020202020204" pitchFamily="34" charset="0"/>
            </a:endParaRPr>
          </a:p>
        </p:txBody>
      </p:sp>
      <p:pic>
        <p:nvPicPr>
          <p:cNvPr id="9" name="Content Placeholder 8" descr="Multicolored fiber cables">
            <a:extLst>
              <a:ext uri="{FF2B5EF4-FFF2-40B4-BE49-F238E27FC236}">
                <a16:creationId xmlns:a16="http://schemas.microsoft.com/office/drawing/2014/main" id="{C64B190D-30DF-304F-B36E-9C71C887309D}"/>
              </a:ext>
            </a:extLst>
          </p:cNvPr>
          <p:cNvPicPr>
            <a:picLocks noGrp="1" noChangeAspect="1"/>
          </p:cNvPicPr>
          <p:nvPr>
            <p:ph sz="half" idx="2"/>
          </p:nvPr>
        </p:nvPicPr>
        <p:blipFill>
          <a:blip r:embed="rId3"/>
          <a:srcRect/>
          <a:stretch/>
        </p:blipFill>
        <p:spPr>
          <a:xfrm>
            <a:off x="4648200" y="2522240"/>
            <a:ext cx="4038600" cy="2681882"/>
          </a:xfrm>
          <a:prstGeom prst="rect">
            <a:avLst/>
          </a:prstGeom>
        </p:spPr>
      </p:pic>
    </p:spTree>
    <p:extLst>
      <p:ext uri="{BB962C8B-B14F-4D97-AF65-F5344CB8AC3E}">
        <p14:creationId xmlns:p14="http://schemas.microsoft.com/office/powerpoint/2010/main" val="548944604"/>
      </p:ext>
    </p:extLst>
  </p:cSld>
  <p:clrMapOvr>
    <a:masterClrMapping/>
  </p:clrMapOvr>
</p:sld>
</file>

<file path=ppt/theme/theme1.xml><?xml version="1.0" encoding="utf-8"?>
<a:theme xmlns:a="http://schemas.openxmlformats.org/drawingml/2006/main" name="PowerPoint_Template_OR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2A4B064-5C9F-407F-B725-2799F8E55B24}">
  <ds:schemaRefs>
    <ds:schemaRef ds:uri="http://purl.org/dc/dcmitype/"/>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purl.org/dc/elements/1.1/"/>
    <ds:schemaRef ds:uri="71134881-0429-4256-bfd7-01888ec105e1"/>
    <ds:schemaRef ds:uri="20867c8d-1cc9-4acd-a073-94634f6a764f"/>
    <ds:schemaRef ds:uri="b6a906ec-e300-4fa3-8460-f32a40c858c2"/>
    <ds:schemaRef ds:uri="http://www.w3.org/XML/1998/namespace"/>
    <ds:schemaRef ds:uri="http://purl.org/dc/terms/"/>
  </ds:schemaRefs>
</ds:datastoreItem>
</file>

<file path=customXml/itemProps2.xml><?xml version="1.0" encoding="utf-8"?>
<ds:datastoreItem xmlns:ds="http://schemas.openxmlformats.org/officeDocument/2006/customXml" ds:itemID="{8027F874-48A1-48B8-866E-9870D7CFC405}">
  <ds:schemaRefs>
    <ds:schemaRef ds:uri="http://schemas.microsoft.com/sharepoint/v3/contenttype/forms"/>
  </ds:schemaRefs>
</ds:datastoreItem>
</file>

<file path=customXml/itemProps3.xml><?xml version="1.0" encoding="utf-8"?>
<ds:datastoreItem xmlns:ds="http://schemas.openxmlformats.org/officeDocument/2006/customXml" ds:itemID="{DED41638-8FB0-4DFF-8E26-6A43541600C0}"/>
</file>

<file path=docProps/app.xml><?xml version="1.0" encoding="utf-8"?>
<Properties xmlns="http://schemas.openxmlformats.org/officeDocument/2006/extended-properties" xmlns:vt="http://schemas.openxmlformats.org/officeDocument/2006/docPropsVTypes">
  <Template>PowerPoint_Template_ORA</Template>
  <TotalTime>24420</TotalTime>
  <Words>1418</Words>
  <Application>Microsoft Office PowerPoint</Application>
  <PresentationFormat>On-screen Show (4:3)</PresentationFormat>
  <Paragraphs>342</Paragraphs>
  <Slides>12</Slides>
  <Notes>10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12</vt:i4>
      </vt:variant>
    </vt:vector>
  </HeadingPairs>
  <TitlesOfParts>
    <vt:vector size="21" baseType="lpstr">
      <vt:lpstr>Arial</vt:lpstr>
      <vt:lpstr>Arial Narrow</vt:lpstr>
      <vt:lpstr>Arial Nova Cond Light</vt:lpstr>
      <vt:lpstr>Arial Nova Light</vt:lpstr>
      <vt:lpstr>Calibri</vt:lpstr>
      <vt:lpstr>Courier New</vt:lpstr>
      <vt:lpstr>Helvetica</vt:lpstr>
      <vt:lpstr>PowerPoint_Template_ORA</vt:lpstr>
      <vt:lpstr>4_Office Theme</vt:lpstr>
      <vt:lpstr>PowerPoint Presentation</vt:lpstr>
      <vt:lpstr>LABORATORY FLEXIBLE  FUNDING MODEL</vt:lpstr>
      <vt:lpstr>WGS TRACK</vt:lpstr>
      <vt:lpstr>FUNDING</vt:lpstr>
      <vt:lpstr>LFFM WGS TRACK TIERS BY STATE</vt:lpstr>
      <vt:lpstr>LABS PER LFFM TRACK</vt:lpstr>
      <vt:lpstr>Y4 LFFM TRACKS</vt:lpstr>
      <vt:lpstr>ACCOMPLISHMENTS FOR  PRODUCT TESTING TRACKS </vt:lpstr>
      <vt:lpstr>ISOLATE TRACKING</vt:lpstr>
      <vt:lpstr>WGS CONTACTS</vt:lpstr>
      <vt:lpstr>FEEDBACK</vt:lpstr>
      <vt:lpstr>PowerPoint Presentation</vt:lpstr>
    </vt:vector>
  </TitlesOfParts>
  <Company>US FDA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Burgess, Shelly</dc:creator>
  <cp:lastModifiedBy>Chrysogelos, Christina</cp:lastModifiedBy>
  <cp:revision>18</cp:revision>
  <dcterms:created xsi:type="dcterms:W3CDTF">2016-10-13T23:46:58Z</dcterms:created>
  <dcterms:modified xsi:type="dcterms:W3CDTF">2023-10-19T22:09:09Z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abab4fe7-f69c-48fd-a1ed-21e454c8082c</vt:lpwstr>
  </property>
  <property fmtid="{D5CDD505-2E9C-101B-9397-08002B2CF9AE}" pid="3" name="ContentTypeId">
    <vt:lpwstr>0x010100E23A49D5CB2C7542997766C405C38DF7</vt:lpwstr>
  </property>
  <property fmtid="{D5CDD505-2E9C-101B-9397-08002B2CF9AE}" pid="4" name="MC_EffectiveDate">
    <vt:lpwstr>04 Feb 2022</vt:lpwstr>
  </property>
  <property fmtid="{D5CDD505-2E9C-101B-9397-08002B2CF9AE}" pid="5" name="MC_ReleaseDate">
    <vt:lpwstr>04 Feb 2022</vt:lpwstr>
  </property>
  <property fmtid="{D5CDD505-2E9C-101B-9397-08002B2CF9AE}" pid="6" name="MC_Revision">
    <vt:lpwstr>03</vt:lpwstr>
  </property>
  <property fmtid="{D5CDD505-2E9C-101B-9397-08002B2CF9AE}" pid="7" name="MC_ExpirationDate">
    <vt:lpwstr/>
  </property>
  <property fmtid="{D5CDD505-2E9C-101B-9397-08002B2CF9AE}" pid="8" name="MC_CreatedDate">
    <vt:lpwstr>17 Nov 2021</vt:lpwstr>
  </property>
  <property fmtid="{D5CDD505-2E9C-101B-9397-08002B2CF9AE}" pid="9" name="MC_Status">
    <vt:lpwstr>Release</vt:lpwstr>
  </property>
  <property fmtid="{D5CDD505-2E9C-101B-9397-08002B2CF9AE}" pid="10" name="MC_CF_OP Process">
    <vt:lpwstr>Conference Attendance</vt:lpwstr>
  </property>
  <property fmtid="{D5CDD505-2E9C-101B-9397-08002B2CF9AE}" pid="11" name="MC_NextReviewDate">
    <vt:lpwstr/>
  </property>
  <property fmtid="{D5CDD505-2E9C-101B-9397-08002B2CF9AE}" pid="12" name="MC_Owner">
    <vt:lpwstr>OP Doc Admin</vt:lpwstr>
  </property>
  <property fmtid="{D5CDD505-2E9C-101B-9397-08002B2CF9AE}" pid="13" name="MC_Title">
    <vt:lpwstr>OP Presentation Template</vt:lpwstr>
  </property>
  <property fmtid="{D5CDD505-2E9C-101B-9397-08002B2CF9AE}" pid="14" name="MC_Notes">
    <vt:lpwstr/>
  </property>
  <property fmtid="{D5CDD505-2E9C-101B-9397-08002B2CF9AE}" pid="15" name="MC_Number">
    <vt:lpwstr>FORM-000038</vt:lpwstr>
  </property>
  <property fmtid="{D5CDD505-2E9C-101B-9397-08002B2CF9AE}" pid="16" name="MC_Author">
    <vt:lpwstr>MATTHEW.AVIS</vt:lpwstr>
  </property>
  <property fmtid="{D5CDD505-2E9C-101B-9397-08002B2CF9AE}" pid="17" name="MC_CF_OP Division">
    <vt:lpwstr>OP WiDE, IO</vt:lpwstr>
  </property>
  <property fmtid="{D5CDD505-2E9C-101B-9397-08002B2CF9AE}" pid="18" name="MC_Vault">
    <vt:lpwstr>OP NP-rel</vt:lpwstr>
  </property>
  <property fmtid="{D5CDD505-2E9C-101B-9397-08002B2CF9AE}" pid="19" name="MediaServiceImageTags">
    <vt:lpwstr/>
  </property>
</Properties>
</file>