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9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1"/>
  </p:notesMasterIdLst>
  <p:sldIdLst>
    <p:sldId id="258" r:id="rId2"/>
    <p:sldId id="291" r:id="rId3"/>
    <p:sldId id="329" r:id="rId4"/>
    <p:sldId id="334" r:id="rId5"/>
    <p:sldId id="335" r:id="rId6"/>
    <p:sldId id="331" r:id="rId7"/>
    <p:sldId id="332" r:id="rId8"/>
    <p:sldId id="333" r:id="rId9"/>
    <p:sldId id="270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5" d="100"/>
          <a:sy n="85" d="100"/>
        </p:scale>
        <p:origin x="155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87" d="100"/>
          <a:sy n="87" d="100"/>
        </p:scale>
        <p:origin x="3840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4F1F9-670B-4BD8-A79A-22FF1A005646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488F4B-C8AB-4DED-82A3-6F6C06D43A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3650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239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9360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488F4B-C8AB-4DED-82A3-6F6C06D43A3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168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773606" y="6355260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10/19/2023</a:t>
            </a:fld>
            <a:endParaRPr lang="en-US" dirty="0"/>
          </a:p>
        </p:txBody>
      </p:sp>
      <p:pic>
        <p:nvPicPr>
          <p:cNvPr id="8" name="Picture 7" descr="FDA_B&amp;W_Primary_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947" y="261425"/>
            <a:ext cx="2703422" cy="563312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1073698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55241" y="6356350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10/19/2023</a:t>
            </a:fld>
            <a:endParaRPr lang="en-US"/>
          </a:p>
        </p:txBody>
      </p:sp>
      <p:pic>
        <p:nvPicPr>
          <p:cNvPr id="7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31470" y="5291167"/>
            <a:ext cx="620543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-1161972" y="1451193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8" name="TextBox 7"/>
          <p:cNvSpPr txBox="1"/>
          <p:nvPr userDrawn="1"/>
        </p:nvSpPr>
        <p:spPr>
          <a:xfrm rot="5400000">
            <a:off x="117044" y="6376216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638449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00650" y="6354123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pic>
        <p:nvPicPr>
          <p:cNvPr id="9" name="Picture 8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18888" y="5307876"/>
            <a:ext cx="620543" cy="743080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1043237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FDA_B&amp;W_Primary_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236" y="2648601"/>
            <a:ext cx="4198518" cy="874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147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49" y="1023679"/>
            <a:ext cx="8509103" cy="9260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2009775"/>
            <a:ext cx="8509103" cy="428604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76650" y="6375400"/>
            <a:ext cx="2133600" cy="365125"/>
          </a:xfrm>
        </p:spPr>
        <p:txBody>
          <a:bodyPr/>
          <a:lstStyle>
            <a:lvl1pPr algn="ctr">
              <a:defRPr/>
            </a:lvl1pPr>
          </a:lstStyle>
          <a:p>
            <a:fld id="{A349544A-F1CD-3844-BFB3-6D230A0137DD}" type="datetimeFigureOut">
              <a:rPr lang="en-US" smtClean="0"/>
              <a:pPr/>
              <a:t>10/19/2023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765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pic>
        <p:nvPicPr>
          <p:cNvPr id="7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2295440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762375" y="6334125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389358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609834" y="6349336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10/19/2023</a:t>
            </a:fld>
            <a:endParaRPr lang="en-US"/>
          </a:p>
        </p:txBody>
      </p:sp>
      <p:pic>
        <p:nvPicPr>
          <p:cNvPr id="7" name="Picture 6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69796"/>
            <a:ext cx="620543" cy="743080"/>
          </a:xfrm>
          <a:prstGeom prst="rect">
            <a:avLst/>
          </a:prstGeom>
        </p:spPr>
      </p:pic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249819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14307" y="6380336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10/19/2023</a:t>
            </a:fld>
            <a:endParaRPr lang="en-US"/>
          </a:p>
        </p:txBody>
      </p:sp>
      <p:pic>
        <p:nvPicPr>
          <p:cNvPr id="8" name="Picture 7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2181172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886200" y="6384925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10/19/2023</a:t>
            </a:fld>
            <a:endParaRPr lang="en-US" dirty="0"/>
          </a:p>
        </p:txBody>
      </p:sp>
      <p:pic>
        <p:nvPicPr>
          <p:cNvPr id="10" name="Picture 9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3" name="TextBox 12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50450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596185" y="6391749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10/19/2023</a:t>
            </a:fld>
            <a:endParaRPr lang="en-US"/>
          </a:p>
        </p:txBody>
      </p:sp>
      <p:pic>
        <p:nvPicPr>
          <p:cNvPr id="6" name="Picture 5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950559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65513" y="6349337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10/19/2023</a:t>
            </a:fld>
            <a:endParaRPr lang="en-US"/>
          </a:p>
        </p:txBody>
      </p:sp>
      <p:pic>
        <p:nvPicPr>
          <p:cNvPr id="8" name="Picture 7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850138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719014" y="6384925"/>
            <a:ext cx="2133600" cy="365125"/>
          </a:xfrm>
        </p:spPr>
        <p:txBody>
          <a:bodyPr/>
          <a:lstStyle/>
          <a:p>
            <a:fld id="{A349544A-F1CD-3844-BFB3-6D230A0137DD}" type="datetimeFigureOut">
              <a:rPr lang="en-US" smtClean="0"/>
              <a:t>10/19/2023</a:t>
            </a:fld>
            <a:endParaRPr lang="en-US"/>
          </a:p>
        </p:txBody>
      </p:sp>
      <p:pic>
        <p:nvPicPr>
          <p:cNvPr id="8" name="Picture 7" descr="FDA_FullColor_Monogram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410" y="242500"/>
            <a:ext cx="620543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4800" y="6384925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8547979" y="6409772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4251043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49544A-F1CD-3844-BFB3-6D230A0137DD}" type="datetimeFigureOut">
              <a:rPr lang="en-US" smtClean="0"/>
              <a:t>10/19/2023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871F5F-C8AF-484B-B19A-A0CBCE8C77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301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1" r:id="rId4"/>
    <p:sldLayoutId id="2147483652" r:id="rId5"/>
    <p:sldLayoutId id="2147483653" r:id="rId6"/>
    <p:sldLayoutId id="2147483654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/>
          <p:cNvSpPr>
            <a:spLocks noGrp="1"/>
          </p:cNvSpPr>
          <p:nvPr>
            <p:ph type="subTitle" idx="1"/>
          </p:nvPr>
        </p:nvSpPr>
        <p:spPr>
          <a:xfrm>
            <a:off x="457200" y="2200519"/>
            <a:ext cx="8409398" cy="1477328"/>
          </a:xfrm>
        </p:spPr>
        <p:txBody>
          <a:bodyPr wrap="square">
            <a:spAutoFit/>
          </a:bodyPr>
          <a:lstStyle/>
          <a:p>
            <a:pPr marL="68263" indent="0" algn="ctr" eaLnBrk="1" hangingPunct="1">
              <a:buFontTx/>
              <a:buNone/>
            </a:pPr>
            <a:r>
              <a:rPr lang="en-US" sz="45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Whole Genome Sequencing: The Compliance Perspective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212724" y="4784570"/>
            <a:ext cx="8791575" cy="2363724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263" indent="0" algn="ctr">
              <a:buFontTx/>
              <a:buNone/>
            </a:pPr>
            <a:r>
              <a:rPr lang="en-US" sz="1800" dirty="0">
                <a:cs typeface="Arial" pitchFamily="34" charset="0"/>
              </a:rPr>
              <a:t>LCDR April Bowen Worsley</a:t>
            </a:r>
          </a:p>
          <a:p>
            <a:pPr marL="68263" indent="0" algn="ctr">
              <a:buFontTx/>
              <a:buNone/>
            </a:pPr>
            <a:r>
              <a:rPr lang="en-US" sz="1800" dirty="0">
                <a:cs typeface="Arial" pitchFamily="34" charset="0"/>
              </a:rPr>
              <a:t>Compliance Officer </a:t>
            </a:r>
          </a:p>
          <a:p>
            <a:pPr marL="68263" indent="0" algn="ctr">
              <a:buFontTx/>
              <a:buNone/>
            </a:pPr>
            <a:r>
              <a:rPr lang="en-US" sz="1800" dirty="0"/>
              <a:t>Office of Compliance</a:t>
            </a:r>
          </a:p>
          <a:p>
            <a:pPr marL="0" indent="0" algn="ctr">
              <a:buNone/>
              <a:defRPr/>
            </a:pPr>
            <a:r>
              <a:rPr lang="en-US" sz="1800" dirty="0"/>
              <a:t>Center for Food Safety and Applied Nutrition (CFSAN)</a:t>
            </a:r>
          </a:p>
          <a:p>
            <a:pPr marL="0" indent="0" algn="ctr">
              <a:buNone/>
              <a:defRPr/>
            </a:pPr>
            <a:r>
              <a:rPr lang="en-US" sz="1800" dirty="0"/>
              <a:t>U.S Food and Drug Administration (FDA) </a:t>
            </a:r>
          </a:p>
          <a:p>
            <a:pPr marL="0" indent="0" algn="ctr">
              <a:buNone/>
              <a:defRPr/>
            </a:pPr>
            <a:r>
              <a:rPr lang="en-US" sz="1800" dirty="0"/>
              <a:t> </a:t>
            </a:r>
          </a:p>
          <a:p>
            <a:pPr marL="68263" indent="0" algn="ctr">
              <a:buFontTx/>
              <a:buNone/>
            </a:pPr>
            <a:endParaRPr lang="en-US" sz="18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6773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12125" y="48276"/>
            <a:ext cx="9573356" cy="1657391"/>
          </a:xfrm>
        </p:spPr>
        <p:txBody>
          <a:bodyPr>
            <a:noAutofit/>
          </a:bodyPr>
          <a:lstStyle/>
          <a:p>
            <a:r>
              <a:rPr lang="en-US" sz="3800" b="1" dirty="0">
                <a:solidFill>
                  <a:srgbClr val="002060"/>
                </a:solidFill>
                <a:latin typeface="Calibri" pitchFamily="34" charset="0"/>
                <a:cs typeface="Calibri" pitchFamily="34" charset="0"/>
              </a:rPr>
              <a:t>Pathogen Findings</a:t>
            </a:r>
            <a:endParaRPr lang="en-US" sz="3800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2009775"/>
            <a:ext cx="8655258" cy="4286043"/>
          </a:xfrm>
        </p:spPr>
        <p:txBody>
          <a:bodyPr>
            <a:normAutofit/>
          </a:bodyPr>
          <a:lstStyle/>
          <a:p>
            <a:pPr>
              <a:buFontTx/>
              <a:buChar char="-"/>
              <a:defRPr/>
            </a:pPr>
            <a:r>
              <a:rPr lang="en-US" altLang="en-US" sz="2400" dirty="0">
                <a:cs typeface="Arial" charset="0"/>
              </a:rPr>
              <a:t>Determine close relationships with pathogens in FDA regulated foods and manufacturing environments: </a:t>
            </a:r>
          </a:p>
          <a:p>
            <a:pPr lvl="2">
              <a:buFontTx/>
              <a:buChar char="-"/>
              <a:defRPr/>
            </a:pPr>
            <a:r>
              <a:rPr lang="en-US" altLang="en-US" dirty="0">
                <a:cs typeface="Arial" charset="0"/>
              </a:rPr>
              <a:t>Environmental Samples </a:t>
            </a:r>
          </a:p>
          <a:p>
            <a:pPr lvl="2">
              <a:buFontTx/>
              <a:buChar char="-"/>
              <a:defRPr/>
            </a:pPr>
            <a:r>
              <a:rPr lang="en-US" altLang="en-US" dirty="0">
                <a:cs typeface="Arial" charset="0"/>
              </a:rPr>
              <a:t>Finished Product Samples  </a:t>
            </a:r>
          </a:p>
          <a:p>
            <a:pPr lvl="2">
              <a:buFontTx/>
              <a:buChar char="-"/>
              <a:defRPr/>
            </a:pPr>
            <a:r>
              <a:rPr lang="en-US" altLang="en-US" dirty="0">
                <a:cs typeface="Arial" charset="0"/>
              </a:rPr>
              <a:t>Clinical isolates  </a:t>
            </a:r>
          </a:p>
          <a:p>
            <a:pPr marL="914400" lvl="2" indent="0">
              <a:defRPr/>
            </a:pPr>
            <a:endParaRPr lang="en-US" altLang="en-US" dirty="0">
              <a:cs typeface="Arial" charset="0"/>
            </a:endParaRPr>
          </a:p>
          <a:p>
            <a:pPr>
              <a:buFontTx/>
              <a:buChar char="-"/>
              <a:defRPr/>
            </a:pPr>
            <a:r>
              <a:rPr lang="en-US" altLang="en-US" sz="2400" dirty="0">
                <a:cs typeface="Arial" charset="0"/>
              </a:rPr>
              <a:t>FDA Recall data shows the top 2 reasons for a product recall </a:t>
            </a:r>
          </a:p>
          <a:p>
            <a:pPr lvl="1">
              <a:buFontTx/>
              <a:buChar char="-"/>
              <a:defRPr/>
            </a:pPr>
            <a:r>
              <a:rPr lang="en-US" altLang="en-US" sz="2400" dirty="0">
                <a:cs typeface="Arial" charset="0"/>
              </a:rPr>
              <a:t>Allergens- Misbranding </a:t>
            </a:r>
          </a:p>
          <a:p>
            <a:pPr lvl="1">
              <a:buFontTx/>
              <a:buChar char="-"/>
              <a:defRPr/>
            </a:pPr>
            <a:r>
              <a:rPr lang="en-US" altLang="en-US" sz="2400" dirty="0">
                <a:cs typeface="Arial" charset="0"/>
              </a:rPr>
              <a:t>Pathogens in RTE Foods (</a:t>
            </a:r>
            <a:r>
              <a:rPr lang="en-US" altLang="en-US" sz="2400" i="1" dirty="0">
                <a:cs typeface="Arial" charset="0"/>
              </a:rPr>
              <a:t>Salmonella</a:t>
            </a:r>
            <a:r>
              <a:rPr lang="en-US" altLang="en-US" sz="2400" dirty="0">
                <a:cs typeface="Arial" charset="0"/>
              </a:rPr>
              <a:t>, </a:t>
            </a:r>
            <a:r>
              <a:rPr lang="en-US" altLang="en-US" sz="2400" i="1" dirty="0">
                <a:cs typeface="Arial" charset="0"/>
              </a:rPr>
              <a:t>Listeria monocytogenes</a:t>
            </a:r>
            <a:r>
              <a:rPr lang="en-US" altLang="en-US" sz="2400" dirty="0">
                <a:cs typeface="Arial" charset="0"/>
              </a:rPr>
              <a:t>)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" y="6567487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361335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Box 5"/>
          <p:cNvSpPr txBox="1">
            <a:spLocks noChangeArrowheads="1"/>
          </p:cNvSpPr>
          <p:nvPr/>
        </p:nvSpPr>
        <p:spPr bwMode="auto">
          <a:xfrm>
            <a:off x="609600" y="2133600"/>
            <a:ext cx="81534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914400" indent="-4572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371600" indent="-4572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Char char="-"/>
            </a:pPr>
            <a:endParaRPr lang="en-US" altLang="en-US" sz="2400"/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en-US" altLang="en-US" sz="2400"/>
          </a:p>
          <a:p>
            <a:pPr eaLnBrk="1" hangingPunct="1">
              <a:spcBef>
                <a:spcPct val="0"/>
              </a:spcBef>
              <a:buFontTx/>
              <a:buChar char="-"/>
            </a:pPr>
            <a:endParaRPr lang="en-US" altLang="en-US" sz="2400"/>
          </a:p>
          <a:p>
            <a:pPr lvl="2" eaLnBrk="1" hangingPunct="1">
              <a:spcBef>
                <a:spcPct val="0"/>
              </a:spcBef>
              <a:buFontTx/>
              <a:buChar char="-"/>
            </a:pPr>
            <a:endParaRPr lang="en-US" altLang="en-US"/>
          </a:p>
        </p:txBody>
      </p:sp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609600" y="1769706"/>
            <a:ext cx="8390562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indent="-342900">
              <a:buFontTx/>
              <a:buChar char="-"/>
              <a:defRPr/>
            </a:pPr>
            <a:r>
              <a:rPr lang="en-US" altLang="en-US" sz="2400" dirty="0">
                <a:cs typeface="Arial" charset="0"/>
              </a:rPr>
              <a:t>Facilities not controlling the pathogen risk in processing environment. </a:t>
            </a:r>
          </a:p>
          <a:p>
            <a:pPr marL="1257300" lvl="2" indent="-342900">
              <a:buFontTx/>
              <a:buChar char="-"/>
              <a:defRPr/>
            </a:pPr>
            <a:r>
              <a:rPr lang="en-US" altLang="en-US" sz="2400" dirty="0">
                <a:cs typeface="Arial" charset="0"/>
              </a:rPr>
              <a:t>Ineffective sanitation programs</a:t>
            </a:r>
          </a:p>
          <a:p>
            <a:pPr marL="1943100" lvl="4" indent="-342900">
              <a:buFontTx/>
              <a:buChar char="-"/>
              <a:defRPr/>
            </a:pPr>
            <a:r>
              <a:rPr lang="en-US" altLang="en-US" sz="2400" dirty="0">
                <a:cs typeface="Arial" charset="0"/>
              </a:rPr>
              <a:t>Cross contamination </a:t>
            </a:r>
          </a:p>
          <a:p>
            <a:pPr marL="1943100" lvl="4" indent="-342900">
              <a:buFontTx/>
              <a:buChar char="-"/>
              <a:defRPr/>
            </a:pPr>
            <a:r>
              <a:rPr lang="en-US" altLang="en-US" sz="2400" dirty="0">
                <a:cs typeface="Arial" charset="0"/>
              </a:rPr>
              <a:t>Condensate/ high pressure hoses/ roof leaks/ etc. </a:t>
            </a:r>
          </a:p>
          <a:p>
            <a:pPr marL="1943100" lvl="4" indent="-342900">
              <a:buFontTx/>
              <a:buChar char="-"/>
              <a:defRPr/>
            </a:pPr>
            <a:r>
              <a:rPr lang="en-US" altLang="en-US" sz="2400" dirty="0">
                <a:cs typeface="Arial" charset="0"/>
              </a:rPr>
              <a:t>Bad equipment design to effectively clean/ sanitize </a:t>
            </a:r>
          </a:p>
          <a:p>
            <a:pPr marL="1943100" lvl="4" indent="-342900">
              <a:buFontTx/>
              <a:buChar char="-"/>
              <a:defRPr/>
            </a:pPr>
            <a:r>
              <a:rPr lang="en-US" altLang="en-US" sz="2400" dirty="0">
                <a:cs typeface="Arial" charset="0"/>
              </a:rPr>
              <a:t>Product flow (“pretzel flow” vs hygienic design) </a:t>
            </a:r>
          </a:p>
          <a:p>
            <a:pPr marL="2857500" lvl="6" indent="-342900">
              <a:buFontTx/>
              <a:buChar char="-"/>
              <a:defRPr/>
            </a:pPr>
            <a:r>
              <a:rPr lang="en-US" altLang="en-US" sz="2400" dirty="0">
                <a:cs typeface="Arial" charset="0"/>
              </a:rPr>
              <a:t>State of the art cleaning procedures won’t fix underlying problem </a:t>
            </a:r>
          </a:p>
          <a:p>
            <a:pPr marL="342900" indent="-342900">
              <a:buFontTx/>
              <a:buChar char="-"/>
              <a:defRPr/>
            </a:pPr>
            <a:r>
              <a:rPr lang="en-US" altLang="en-US" sz="2400" dirty="0">
                <a:cs typeface="Arial" charset="0"/>
              </a:rPr>
              <a:t>Preventable with environmental monitoring programs and verification procedures </a:t>
            </a:r>
          </a:p>
          <a:p>
            <a:pPr marL="1485900" lvl="3" indent="-342900">
              <a:buFontTx/>
              <a:buChar char="-"/>
              <a:defRPr/>
            </a:pPr>
            <a:endParaRPr lang="en-US" altLang="en-US" sz="2400" dirty="0">
              <a:cs typeface="Arial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-312125" y="48276"/>
            <a:ext cx="9573356" cy="16573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800" b="1">
                <a:solidFill>
                  <a:srgbClr val="002060"/>
                </a:solidFill>
                <a:latin typeface="Calibri" pitchFamily="34" charset="0"/>
              </a:rPr>
              <a:t>FDA Findings </a:t>
            </a:r>
          </a:p>
          <a:p>
            <a:r>
              <a:rPr lang="en-US" sz="3800" b="1">
                <a:solidFill>
                  <a:srgbClr val="002060"/>
                </a:solidFill>
                <a:latin typeface="Calibri" pitchFamily="34" charset="0"/>
              </a:rPr>
              <a:t>Environmental </a:t>
            </a:r>
            <a:r>
              <a:rPr lang="en-US" sz="3800" b="1" dirty="0">
                <a:solidFill>
                  <a:srgbClr val="002060"/>
                </a:solidFill>
                <a:latin typeface="Calibri" pitchFamily="34" charset="0"/>
              </a:rPr>
              <a:t>Microbial Risk</a:t>
            </a:r>
            <a:endParaRPr lang="en-US" sz="3800" b="1" dirty="0">
              <a:solidFill>
                <a:srgbClr val="002060"/>
              </a:solidFill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" y="6567487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20297214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1845" y="2504654"/>
            <a:ext cx="8229600" cy="1143000"/>
          </a:xfrm>
        </p:spPr>
        <p:txBody>
          <a:bodyPr/>
          <a:lstStyle/>
          <a:p>
            <a:r>
              <a:rPr lang="en-US" dirty="0"/>
              <a:t>Case Study</a:t>
            </a:r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" y="6567487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16307735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099337-5414-6EC4-BBD0-F4BE82B0D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23267"/>
            <a:ext cx="8229600" cy="1143000"/>
          </a:xfrm>
        </p:spPr>
        <p:txBody>
          <a:bodyPr/>
          <a:lstStyle/>
          <a:p>
            <a:r>
              <a:rPr lang="en-US" dirty="0"/>
              <a:t>CASE STUDY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DC06FBB0-5981-BDAD-322D-0CAF8B1CD6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8401115"/>
              </p:ext>
            </p:extLst>
          </p:nvPr>
        </p:nvGraphicFramePr>
        <p:xfrm>
          <a:off x="1049867" y="1396999"/>
          <a:ext cx="6987822" cy="4529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3911">
                  <a:extLst>
                    <a:ext uri="{9D8B030D-6E8A-4147-A177-3AD203B41FA5}">
                      <a16:colId xmlns:a16="http://schemas.microsoft.com/office/drawing/2014/main" val="3492896933"/>
                    </a:ext>
                  </a:extLst>
                </a:gridCol>
                <a:gridCol w="3493911">
                  <a:extLst>
                    <a:ext uri="{9D8B030D-6E8A-4147-A177-3AD203B41FA5}">
                      <a16:colId xmlns:a16="http://schemas.microsoft.com/office/drawing/2014/main" val="354057362"/>
                    </a:ext>
                  </a:extLst>
                </a:gridCol>
              </a:tblGrid>
              <a:tr h="423686">
                <a:tc>
                  <a:txBody>
                    <a:bodyPr/>
                    <a:lstStyle/>
                    <a:p>
                      <a:r>
                        <a:rPr lang="en-US" dirty="0"/>
                        <a:t>Firm 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Firm 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8843112"/>
                  </a:ext>
                </a:extLst>
              </a:tr>
              <a:tr h="423686">
                <a:tc>
                  <a:txBody>
                    <a:bodyPr/>
                    <a:lstStyle/>
                    <a:p>
                      <a:r>
                        <a:rPr lang="en-US" dirty="0"/>
                        <a:t>Several products recalled due to sampling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State agency sampled &amp; found salmonella in the same RTE food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7009096"/>
                  </a:ext>
                </a:extLst>
              </a:tr>
              <a:tr h="423686">
                <a:tc>
                  <a:txBody>
                    <a:bodyPr/>
                    <a:lstStyle/>
                    <a:p>
                      <a:r>
                        <a:rPr lang="en-US" dirty="0"/>
                        <a:t>FDA sampled &amp; found salmonella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WGS found no clinical match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6185604"/>
                  </a:ext>
                </a:extLst>
              </a:tr>
              <a:tr h="423686">
                <a:tc>
                  <a:txBody>
                    <a:bodyPr/>
                    <a:lstStyle/>
                    <a:p>
                      <a:r>
                        <a:rPr lang="en-US" dirty="0"/>
                        <a:t>Firm &amp; product added to an 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Firm was notified of WGS results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7901787"/>
                  </a:ext>
                </a:extLst>
              </a:tr>
              <a:tr h="423686">
                <a:tc>
                  <a:txBody>
                    <a:bodyPr/>
                    <a:lstStyle/>
                    <a:p>
                      <a:r>
                        <a:rPr lang="en-US" dirty="0"/>
                        <a:t>WGS revealed the a clinical match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Firm recalled each lot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6826054"/>
                  </a:ext>
                </a:extLst>
              </a:tr>
              <a:tr h="423686">
                <a:tc>
                  <a:txBody>
                    <a:bodyPr/>
                    <a:lstStyle/>
                    <a:p>
                      <a:r>
                        <a:rPr lang="en-US" dirty="0"/>
                        <a:t>Remote inspection conducted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Firm and product added to 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7146286"/>
                  </a:ext>
                </a:extLst>
              </a:tr>
              <a:tr h="423686">
                <a:tc>
                  <a:txBody>
                    <a:bodyPr/>
                    <a:lstStyle/>
                    <a:p>
                      <a:r>
                        <a:rPr lang="en-US" dirty="0"/>
                        <a:t>Firm did not adequately address observations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Firm provided robust corrective actions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8307976"/>
                  </a:ext>
                </a:extLst>
              </a:tr>
              <a:tr h="423686">
                <a:tc>
                  <a:txBody>
                    <a:bodyPr/>
                    <a:lstStyle/>
                    <a:p>
                      <a:r>
                        <a:rPr lang="en-US" dirty="0"/>
                        <a:t>Added to 2</a:t>
                      </a:r>
                      <a:r>
                        <a:rPr lang="en-US" baseline="30000" dirty="0"/>
                        <a:t>nd</a:t>
                      </a:r>
                      <a:r>
                        <a:rPr lang="en-US" dirty="0"/>
                        <a:t> alert due to findings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Not added to 2</a:t>
                      </a:r>
                      <a:r>
                        <a:rPr lang="en-US" baseline="30000" dirty="0"/>
                        <a:t>nd</a:t>
                      </a:r>
                      <a:r>
                        <a:rPr lang="en-US" dirty="0"/>
                        <a:t> IA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2362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1831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2"/>
          <p:cNvSpPr txBox="1">
            <a:spLocks noChangeArrowheads="1"/>
          </p:cNvSpPr>
          <p:nvPr/>
        </p:nvSpPr>
        <p:spPr bwMode="auto">
          <a:xfrm>
            <a:off x="609600" y="1359160"/>
            <a:ext cx="8153400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628650" lvl="1" indent="-342900">
              <a:buFontTx/>
              <a:buChar char="-"/>
              <a:defRPr/>
            </a:pPr>
            <a:r>
              <a:rPr lang="en-US" altLang="en-US" sz="2400" dirty="0">
                <a:cs typeface="Arial" charset="0"/>
              </a:rPr>
              <a:t>FDA will be outward reaching/ sharing what we know </a:t>
            </a:r>
          </a:p>
          <a:p>
            <a:pPr marL="1257300" lvl="2" indent="-342900">
              <a:buFontTx/>
              <a:buChar char="-"/>
              <a:defRPr/>
            </a:pPr>
            <a:r>
              <a:rPr lang="en-US" altLang="en-US" sz="2400" dirty="0">
                <a:cs typeface="Arial" charset="0"/>
              </a:rPr>
              <a:t>Conversation about the signal (result) </a:t>
            </a:r>
          </a:p>
          <a:p>
            <a:pPr marL="1257300" lvl="2" indent="-342900">
              <a:buFontTx/>
              <a:buChar char="-"/>
              <a:defRPr/>
            </a:pPr>
            <a:r>
              <a:rPr lang="en-US" altLang="en-US" sz="2400" dirty="0">
                <a:cs typeface="Arial" charset="0"/>
              </a:rPr>
              <a:t>Provides a signal for industry as well </a:t>
            </a:r>
          </a:p>
          <a:p>
            <a:pPr marL="628650" lvl="1" indent="-342900">
              <a:buFontTx/>
              <a:buChar char="-"/>
              <a:defRPr/>
            </a:pPr>
            <a:r>
              <a:rPr lang="en-US" altLang="en-US" sz="2400" dirty="0">
                <a:cs typeface="Arial" charset="0"/>
              </a:rPr>
              <a:t>What environmental monitoring program do you have?</a:t>
            </a:r>
          </a:p>
          <a:p>
            <a:pPr marL="628650" lvl="1" indent="-342900">
              <a:buFontTx/>
              <a:buChar char="-"/>
              <a:defRPr/>
            </a:pPr>
            <a:r>
              <a:rPr lang="en-US" altLang="en-US" sz="2400" dirty="0">
                <a:cs typeface="Arial" charset="0"/>
              </a:rPr>
              <a:t>What corrective actions (ex. A root cause analysis, etc.) are done in the event a positive may be found? </a:t>
            </a:r>
          </a:p>
          <a:p>
            <a:pPr marL="285750" lvl="1" indent="0">
              <a:defRPr/>
            </a:pPr>
            <a:endParaRPr lang="en-US" altLang="en-US" sz="2400" dirty="0">
              <a:cs typeface="Arial" charset="0"/>
            </a:endParaRPr>
          </a:p>
          <a:p>
            <a:pPr lvl="1" eaLnBrk="1" hangingPunct="1">
              <a:spcBef>
                <a:spcPct val="0"/>
              </a:spcBef>
              <a:buFontTx/>
              <a:buChar char="-"/>
            </a:pPr>
            <a:r>
              <a:rPr lang="en-US" altLang="en-US" sz="2400" dirty="0"/>
              <a:t>If cleaning/ sanitation inadequate-  different conversation </a:t>
            </a:r>
          </a:p>
          <a:p>
            <a:pPr lvl="1" eaLnBrk="1" hangingPunct="1">
              <a:spcBef>
                <a:spcPct val="0"/>
              </a:spcBef>
              <a:buFontTx/>
              <a:buChar char="-"/>
            </a:pPr>
            <a:r>
              <a:rPr lang="en-US" altLang="en-US" sz="2400" dirty="0"/>
              <a:t>Prevention through supplier controls </a:t>
            </a:r>
          </a:p>
          <a:p>
            <a:pPr lvl="2" eaLnBrk="1" hangingPunct="1">
              <a:spcBef>
                <a:spcPct val="0"/>
              </a:spcBef>
              <a:buFontTx/>
              <a:buChar char="-"/>
            </a:pPr>
            <a:r>
              <a:rPr lang="en-US" altLang="en-US" sz="2400" dirty="0"/>
              <a:t>Know your contract manufacturers, ingredient suppliers, and how they control the risk. </a:t>
            </a:r>
          </a:p>
          <a:p>
            <a:pPr marL="1257300" lvl="2" indent="-342900">
              <a:buFontTx/>
              <a:buChar char="-"/>
              <a:defRPr/>
            </a:pPr>
            <a:endParaRPr lang="en-US" altLang="en-US" sz="2400" dirty="0">
              <a:cs typeface="Arial" charset="0"/>
            </a:endParaRPr>
          </a:p>
          <a:p>
            <a:pPr marL="628650" lvl="1" indent="-342900">
              <a:buFontTx/>
              <a:buChar char="-"/>
              <a:defRPr/>
            </a:pPr>
            <a:endParaRPr lang="en-US" altLang="en-US" sz="2400" dirty="0">
              <a:cs typeface="Arial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-312125" y="48276"/>
            <a:ext cx="9573356" cy="16573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800" b="1" dirty="0">
                <a:solidFill>
                  <a:srgbClr val="002060"/>
                </a:solidFill>
                <a:latin typeface="Calibri" pitchFamily="34" charset="0"/>
              </a:rPr>
              <a:t>What Happens Next?</a:t>
            </a:r>
            <a:endParaRPr lang="en-US" sz="3800" b="1" dirty="0">
              <a:solidFill>
                <a:srgbClr val="002060"/>
              </a:solidFill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" y="6567487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210656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TextBox 2"/>
          <p:cNvSpPr txBox="1">
            <a:spLocks noChangeArrowheads="1"/>
          </p:cNvSpPr>
          <p:nvPr/>
        </p:nvSpPr>
        <p:spPr bwMode="auto">
          <a:xfrm>
            <a:off x="609600" y="1508449"/>
            <a:ext cx="815340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28650" indent="-3429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2573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943100" indent="-3429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400300" indent="-3429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857500" indent="-3429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314700" indent="-3429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771900" indent="-3429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 eaLnBrk="1" hangingPunct="1">
              <a:spcBef>
                <a:spcPct val="0"/>
              </a:spcBef>
              <a:buFontTx/>
              <a:buChar char="-"/>
            </a:pPr>
            <a:r>
              <a:rPr lang="en-US" altLang="en-US" sz="2400" dirty="0"/>
              <a:t>If you have zero/ minimal data of your own- may suggest a different conversation from FDA </a:t>
            </a:r>
          </a:p>
          <a:p>
            <a:pPr lvl="2" eaLnBrk="1" hangingPunct="1">
              <a:spcBef>
                <a:spcPct val="0"/>
              </a:spcBef>
              <a:buFontTx/>
              <a:buChar char="-"/>
            </a:pPr>
            <a:r>
              <a:rPr lang="en-US" altLang="en-US" dirty="0"/>
              <a:t>FDA may conduct swabbing </a:t>
            </a:r>
          </a:p>
          <a:p>
            <a:pPr lvl="4" eaLnBrk="1" hangingPunct="1">
              <a:spcBef>
                <a:spcPct val="0"/>
              </a:spcBef>
              <a:buFontTx/>
              <a:buChar char="-"/>
            </a:pPr>
            <a:r>
              <a:rPr lang="en-US" altLang="en-US" sz="2400" dirty="0"/>
              <a:t>Different then the places we are already out swabbing </a:t>
            </a:r>
          </a:p>
          <a:p>
            <a:pPr lvl="1" eaLnBrk="1" hangingPunct="1">
              <a:spcBef>
                <a:spcPct val="0"/>
              </a:spcBef>
              <a:buFontTx/>
              <a:buChar char="-"/>
            </a:pPr>
            <a:endParaRPr lang="en-US" altLang="en-US" sz="2400" dirty="0"/>
          </a:p>
          <a:p>
            <a:pPr lvl="2" eaLnBrk="1" hangingPunct="1">
              <a:spcBef>
                <a:spcPct val="0"/>
              </a:spcBef>
              <a:buFontTx/>
              <a:buChar char="-"/>
            </a:pPr>
            <a:endParaRPr lang="en-US" altLang="en-US" dirty="0"/>
          </a:p>
          <a:p>
            <a:pPr lvl="1" eaLnBrk="1" hangingPunct="1">
              <a:spcBef>
                <a:spcPct val="0"/>
              </a:spcBef>
              <a:buFontTx/>
              <a:buChar char="-"/>
            </a:pPr>
            <a:endParaRPr lang="en-US" altLang="en-US" sz="24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-312125" y="48276"/>
            <a:ext cx="9573356" cy="16573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800" b="1" dirty="0">
                <a:solidFill>
                  <a:srgbClr val="002060"/>
                </a:solidFill>
                <a:latin typeface="Calibri" pitchFamily="34" charset="0"/>
              </a:rPr>
              <a:t>Next Steps</a:t>
            </a:r>
            <a:endParaRPr lang="en-US" sz="3800" b="1" dirty="0">
              <a:solidFill>
                <a:srgbClr val="002060"/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" y="6567487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4187023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TextBox 2"/>
          <p:cNvSpPr txBox="1">
            <a:spLocks noChangeArrowheads="1"/>
          </p:cNvSpPr>
          <p:nvPr/>
        </p:nvSpPr>
        <p:spPr bwMode="auto">
          <a:xfrm>
            <a:off x="609600" y="1705667"/>
            <a:ext cx="815340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28650" indent="-3429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2573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943100" indent="-3429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400300" indent="-3429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857500" indent="-3429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314700" indent="-3429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771900" indent="-3429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 eaLnBrk="1" hangingPunct="1">
              <a:spcBef>
                <a:spcPct val="0"/>
              </a:spcBef>
              <a:buFontTx/>
              <a:buChar char="-"/>
            </a:pPr>
            <a:r>
              <a:rPr lang="en-US" altLang="en-US" sz="2400" dirty="0"/>
              <a:t>We expect you to find it </a:t>
            </a:r>
          </a:p>
          <a:p>
            <a:pPr lvl="2" eaLnBrk="1" hangingPunct="1">
              <a:spcBef>
                <a:spcPct val="0"/>
              </a:spcBef>
              <a:buFontTx/>
              <a:buChar char="-"/>
            </a:pPr>
            <a:r>
              <a:rPr lang="en-US" altLang="en-US" dirty="0"/>
              <a:t>It’s about what happens next! </a:t>
            </a:r>
          </a:p>
          <a:p>
            <a:pPr lvl="4" eaLnBrk="1" hangingPunct="1">
              <a:spcBef>
                <a:spcPct val="0"/>
              </a:spcBef>
              <a:buFontTx/>
              <a:buChar char="-"/>
            </a:pPr>
            <a:r>
              <a:rPr lang="en-US" altLang="en-US" sz="2400" dirty="0"/>
              <a:t>Look in Zone 1/ food contact surfaces</a:t>
            </a:r>
          </a:p>
          <a:p>
            <a:pPr lvl="4" eaLnBrk="1" hangingPunct="1">
              <a:spcBef>
                <a:spcPct val="0"/>
              </a:spcBef>
              <a:buFontTx/>
              <a:buChar char="-"/>
            </a:pPr>
            <a:r>
              <a:rPr lang="en-US" altLang="en-US" sz="2400" dirty="0"/>
              <a:t>Find and fix </a:t>
            </a:r>
          </a:p>
          <a:p>
            <a:pPr lvl="4" eaLnBrk="1" hangingPunct="1">
              <a:spcBef>
                <a:spcPct val="0"/>
              </a:spcBef>
              <a:buFontTx/>
              <a:buChar char="-"/>
            </a:pPr>
            <a:r>
              <a:rPr lang="en-US" altLang="en-US" sz="2400" dirty="0"/>
              <a:t>Reacting to Zone 2, 3, and 4s before it gets into Zone 1 </a:t>
            </a:r>
          </a:p>
          <a:p>
            <a:pPr lvl="1" eaLnBrk="1" hangingPunct="1">
              <a:spcBef>
                <a:spcPct val="0"/>
              </a:spcBef>
              <a:buFontTx/>
              <a:buChar char="-"/>
            </a:pPr>
            <a:r>
              <a:rPr lang="en-US" altLang="en-US" sz="2400" dirty="0"/>
              <a:t>It is doable! </a:t>
            </a:r>
          </a:p>
          <a:p>
            <a:pPr lvl="2" eaLnBrk="1" hangingPunct="1">
              <a:spcBef>
                <a:spcPct val="0"/>
              </a:spcBef>
              <a:buFontTx/>
              <a:buChar char="-"/>
            </a:pPr>
            <a:r>
              <a:rPr lang="en-US" altLang="en-US" dirty="0"/>
              <a:t># of success stories where firms have strong EMP and operating in control </a:t>
            </a:r>
          </a:p>
          <a:p>
            <a:pPr lvl="2" eaLnBrk="1" hangingPunct="1">
              <a:spcBef>
                <a:spcPct val="0"/>
              </a:spcBef>
              <a:buFontTx/>
              <a:buChar char="-"/>
            </a:pPr>
            <a:r>
              <a:rPr lang="en-US" altLang="en-US" dirty="0"/>
              <a:t>It’s all about the data </a:t>
            </a:r>
          </a:p>
          <a:p>
            <a:pPr lvl="2" eaLnBrk="1" hangingPunct="1">
              <a:spcBef>
                <a:spcPct val="0"/>
              </a:spcBef>
              <a:buFontTx/>
              <a:buChar char="-"/>
            </a:pPr>
            <a:endParaRPr lang="en-US" altLang="en-US" dirty="0"/>
          </a:p>
          <a:p>
            <a:pPr lvl="1" eaLnBrk="1" hangingPunct="1">
              <a:spcBef>
                <a:spcPct val="0"/>
              </a:spcBef>
              <a:buFontTx/>
              <a:buChar char="-"/>
            </a:pPr>
            <a:endParaRPr lang="en-US" altLang="en-US" sz="24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-312125" y="48276"/>
            <a:ext cx="9573356" cy="16573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800" b="1" dirty="0">
                <a:solidFill>
                  <a:srgbClr val="002060"/>
                </a:solidFill>
                <a:latin typeface="Calibri" pitchFamily="34" charset="0"/>
              </a:rPr>
              <a:t>Lessons Learned </a:t>
            </a:r>
            <a:endParaRPr lang="en-US" sz="3800" b="1" dirty="0">
              <a:solidFill>
                <a:srgbClr val="002060"/>
              </a:solidFill>
            </a:endParaRPr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" y="6567487"/>
            <a:ext cx="2895600" cy="365125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www.fda.gov</a:t>
            </a:r>
          </a:p>
        </p:txBody>
      </p:sp>
    </p:spTree>
    <p:extLst>
      <p:ext uri="{BB962C8B-B14F-4D97-AF65-F5344CB8AC3E}">
        <p14:creationId xmlns:p14="http://schemas.microsoft.com/office/powerpoint/2010/main" val="27673015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9785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23A49D5CB2C7542997766C405C38DF7" ma:contentTypeVersion="1" ma:contentTypeDescription="Create a new document." ma:contentTypeScope="" ma:versionID="df78e06e75b3a5453fd7f17a21c20878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48c5b5cd9b8d25ff6dd15848836f4270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A6E146D5-941D-4535-A2F9-280B1C963713}"/>
</file>

<file path=customXml/itemProps2.xml><?xml version="1.0" encoding="utf-8"?>
<ds:datastoreItem xmlns:ds="http://schemas.openxmlformats.org/officeDocument/2006/customXml" ds:itemID="{3B67A197-9874-42CA-A492-A5A1DFCC4ACF}"/>
</file>

<file path=customXml/itemProps3.xml><?xml version="1.0" encoding="utf-8"?>
<ds:datastoreItem xmlns:ds="http://schemas.openxmlformats.org/officeDocument/2006/customXml" ds:itemID="{C267D2E7-2FFF-4093-9CC8-B38D7FD3F46A}"/>
</file>

<file path=docProps/app.xml><?xml version="1.0" encoding="utf-8"?>
<Properties xmlns="http://schemas.openxmlformats.org/officeDocument/2006/extended-properties" xmlns:vt="http://schemas.openxmlformats.org/officeDocument/2006/docPropsVTypes">
  <TotalTime>2542</TotalTime>
  <Words>453</Words>
  <Application>Microsoft Office PowerPoint</Application>
  <PresentationFormat>On-screen Show (4:3)</PresentationFormat>
  <Paragraphs>79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Helvetica</vt:lpstr>
      <vt:lpstr>Office Theme</vt:lpstr>
      <vt:lpstr>PowerPoint Presentation</vt:lpstr>
      <vt:lpstr>Pathogen Findings</vt:lpstr>
      <vt:lpstr>PowerPoint Presentation</vt:lpstr>
      <vt:lpstr>Case Study</vt:lpstr>
      <vt:lpstr>CASE STUDY</vt:lpstr>
      <vt:lpstr>PowerPoint Presentation</vt:lpstr>
      <vt:lpstr>PowerPoint Presentation</vt:lpstr>
      <vt:lpstr>PowerPoint Presentation</vt:lpstr>
      <vt:lpstr>PowerPoint Presentation</vt:lpstr>
    </vt:vector>
  </TitlesOfParts>
  <Company>Sensis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Cory Grabow</dc:creator>
  <cp:lastModifiedBy>Bowen, April</cp:lastModifiedBy>
  <cp:revision>122</cp:revision>
  <dcterms:created xsi:type="dcterms:W3CDTF">2015-10-02T20:33:31Z</dcterms:created>
  <dcterms:modified xsi:type="dcterms:W3CDTF">2023-10-20T10:34:24Z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0x010100E23A49D5CB2C7542997766C405C38DF7</vt:lpwstr>
  </property>
</Properties>
</file>